
<file path=[Content_Types].xml><?xml version="1.0" encoding="utf-8"?>
<Types xmlns="http://schemas.openxmlformats.org/package/2006/content-types">
  <Override PartName="/ppt/slides/slide14.xml" ContentType="application/vnd.openxmlformats-officedocument.presentationml.slide+xml"/>
  <Override PartName="/ppt/slideLayouts/slideLayout8.xml" ContentType="application/vnd.openxmlformats-officedocument.presentationml.slideLayout+xml"/>
  <Override PartName="/ppt/slides/slide52.xml" ContentType="application/vnd.openxmlformats-officedocument.presentationml.slide+xml"/>
  <Override PartName="/ppt/slides/slide49.xml" ContentType="application/vnd.openxmlformats-officedocument.presentationml.slide+xml"/>
  <Override PartName="/ppt/tags/tag1.xml" ContentType="application/vnd.openxmlformats-officedocument.presentationml.tags+xml"/>
  <Override PartName="/ppt/notesSlides/notesSlide30.xml" ContentType="application/vnd.openxmlformats-officedocument.presentationml.notesSlide+xml"/>
  <Override PartName="/ppt/slides/slide33.xml" ContentType="application/vnd.openxmlformats-officedocument.presentationml.slide+xml"/>
  <Default Extension="bin" ContentType="application/vnd.openxmlformats-officedocument.presentationml.printerSettings"/>
  <Override PartName="/ppt/notesSlides/notesSlide13.xml" ContentType="application/vnd.openxmlformats-officedocument.presentationml.notesSlide+xml"/>
  <Override PartName="/ppt/notesSlides/notesSlide29.xml" ContentType="application/vnd.openxmlformats-officedocument.presentationml.notesSlide+xml"/>
  <Override PartName="/ppt/notesSlides/notesSlide2.xml" ContentType="application/vnd.openxmlformats-officedocument.presentationml.notesSlide+xml"/>
  <Override PartName="/ppt/slides/slide18.xml" ContentType="application/vnd.openxmlformats-officedocument.presentationml.slide+xml"/>
  <Override PartName="/ppt/slides/slide37.xml" ContentType="application/vnd.openxmlformats-officedocument.presentationml.slide+xml"/>
  <Override PartName="/ppt/notesSlides/notesSlide48.xml" ContentType="application/vnd.openxmlformats-officedocument.presentationml.notesSlide+xml"/>
  <Override PartName="/ppt/slides/slide3.xml" ContentType="application/vnd.openxmlformats-officedocument.presentationml.slide+xml"/>
  <Override PartName="/ppt/slideLayouts/slideLayout1.xml" ContentType="application/vnd.openxmlformats-officedocument.presentationml.slideLayout+xml"/>
  <Override PartName="/ppt/notesSlides/notesSlide34.xml" ContentType="application/vnd.openxmlformats-officedocument.presentationml.notesSlide+xml"/>
  <Override PartName="/ppt/slides/slide23.xml" ContentType="application/vnd.openxmlformats-officedocument.presentationml.slide+xml"/>
  <Override PartName="/ppt/slides/slide42.xml" ContentType="application/vnd.openxmlformats-officedocument.presentationml.slide+xml"/>
  <Override PartName="/ppt/theme/theme1.xml" ContentType="application/vnd.openxmlformats-officedocument.theme+xml"/>
  <Override PartName="/ppt/slideLayouts/slideLayout10.xml" ContentType="application/vnd.openxmlformats-officedocument.presentationml.slideLayout+xml"/>
  <Override PartName="/ppt/notesSlides/notesSlide17.xml" ContentType="application/vnd.openxmlformats-officedocument.presentationml.notesSlide+xml"/>
  <Override PartName="/ppt/notesSlides/notesSlide36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22.xml" ContentType="application/vnd.openxmlformats-officedocument.presentationml.notesSlide+xml"/>
  <Override PartName="/ppt/slides/slide7.xml" ContentType="application/vnd.openxmlformats-officedocument.presentationml.slide+xml"/>
  <Override PartName="/ppt/slideLayouts/slideLayout5.xml" ContentType="application/vnd.openxmlformats-officedocument.presentationml.slideLayout+xml"/>
  <Override PartName="/ppt/slides/slide30.xml" ContentType="application/vnd.openxmlformats-officedocument.presentationml.slide+xml"/>
  <Override PartName="/ppt/slides/slide27.xml" ContentType="application/vnd.openxmlformats-officedocument.presentationml.slide+xml"/>
  <Override PartName="/ppt/slides/slide11.xml" ContentType="application/vnd.openxmlformats-officedocument.presentationml.slide+xml"/>
  <Override PartName="/ppt/slides/slide46.xml" ContentType="application/vnd.openxmlformats-officedocument.presentationml.slide+xml"/>
  <Override PartName="/ppt/notesSlides/notesSlide41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45.xml" ContentType="application/vnd.openxmlformats-officedocument.presentationml.notesSlide+xml"/>
  <Override PartName="/ppt/slideLayouts/slideLayout9.xml" ContentType="application/vnd.openxmlformats-officedocument.presentationml.slideLayout+xml"/>
  <Override PartName="/ppt/slides/slide34.xml" ContentType="application/vnd.openxmlformats-officedocument.presentationml.slide+xml"/>
  <Override PartName="/ppt/slides/slide53.xml" ContentType="application/vnd.openxmlformats-officedocument.presentationml.slide+xml"/>
  <Override PartName="/ppt/slides/slide15.xml" ContentType="application/vnd.openxmlformats-officedocument.presentationml.slide+xml"/>
  <Override PartName="/ppt/notesSlides/notesSlide31.xml" ContentType="application/vnd.openxmlformats-officedocument.presentationml.notesSlide+xml"/>
  <Override PartName="/ppt/notesSlides/notesSlide50.xml" ContentType="application/vnd.openxmlformats-officedocument.presentationml.notesSlide+xml"/>
  <Override PartName="/ppt/slides/slide20.xml" ContentType="application/vnd.openxmlformats-officedocument.presentationml.slide+xml"/>
  <Override PartName="/ppt/presProps.xml" ContentType="application/vnd.openxmlformats-officedocument.presentationml.presProps+xml"/>
  <Override PartName="/ppt/notesSlides/notesSlide14.xml" ContentType="application/vnd.openxmlformats-officedocument.presentationml.notesSlide+xml"/>
  <Override PartName="/ppt/notesSlides/notesSlide3.xml" ContentType="application/vnd.openxmlformats-officedocument.presentationml.notesSlide+xml"/>
  <Override PartName="/ppt/slides/slide19.xml" ContentType="application/vnd.openxmlformats-officedocument.presentationml.slide+xml"/>
  <Default Extension="xls" ContentType="application/vnd.ms-excel"/>
  <Override PartName="/ppt/slides/slide38.xml" ContentType="application/vnd.openxmlformats-officedocument.presentationml.slide+xml"/>
  <Override PartName="/ppt/notesSlides/notesSlide49.xml" ContentType="application/vnd.openxmlformats-officedocument.presentationml.notesSlide+xml"/>
  <Override PartName="/ppt/slides/slide4.xml" ContentType="application/vnd.openxmlformats-officedocument.presentationml.slide+xml"/>
  <Override PartName="/ppt/slideLayouts/slideLayout2.xml" ContentType="application/vnd.openxmlformats-officedocument.presentationml.slideLayout+xml"/>
  <Override PartName="/ppt/notesSlides/notesSlide35.xml" ContentType="application/vnd.openxmlformats-officedocument.presentationml.notesSlide+xml"/>
  <Override PartName="/ppt/slides/slide24.xml" ContentType="application/vnd.openxmlformats-officedocument.presentationml.slide+xml"/>
  <Override PartName="/ppt/slides/slide43.xml" ContentType="application/vnd.openxmlformats-officedocument.presentationml.slide+xml"/>
  <Override PartName="/ppt/charts/chart1.xml" ContentType="application/vnd.openxmlformats-officedocument.drawingml.chart+xml"/>
  <Override PartName="/ppt/theme/theme2.xml" ContentType="application/vnd.openxmlformats-officedocument.theme+xml"/>
  <Override PartName="/ppt/handoutMasters/handoutMaster1.xml" ContentType="application/vnd.openxmlformats-officedocument.presentationml.handoutMaster+xml"/>
  <Override PartName="/ppt/slideLayouts/slideLayout11.xml" ContentType="application/vnd.openxmlformats-officedocument.presentationml.slideLayout+xml"/>
  <Override PartName="/ppt/notesSlides/notesSlide18.xml" ContentType="application/vnd.openxmlformats-officedocument.presentationml.notesSlide+xml"/>
  <Override PartName="/ppt/notesSlides/notesSlide37.xml" ContentType="application/vnd.openxmlformats-officedocument.presentationml.notesSlide+xml"/>
  <Override PartName="/docProps/core.xml" ContentType="application/vnd.openxmlformats-package.core-properties+xml"/>
  <Override PartName="/ppt/notesSlides/notesSlide7.xml" ContentType="application/vnd.openxmlformats-officedocument.presentationml.notesSlide+xml"/>
  <Default Extension="jpeg" ContentType="image/jpeg"/>
  <Override PartName="/ppt/notesSlides/notesSlide23.xml" ContentType="application/vnd.openxmlformats-officedocument.presentationml.notesSlide+xml"/>
  <Default Extension="vml" ContentType="application/vnd.openxmlformats-officedocument.vmlDrawing"/>
  <Override PartName="/ppt/slides/slide12.xml" ContentType="application/vnd.openxmlformats-officedocument.presentationml.slide+xml"/>
  <Override PartName="/ppt/slides/slide8.xml" ContentType="application/vnd.openxmlformats-officedocument.presentationml.slide+xml"/>
  <Override PartName="/ppt/slides/slide28.xml" ContentType="application/vnd.openxmlformats-officedocument.presentationml.slide+xml"/>
  <Override PartName="/ppt/slides/slide50.xml" ContentType="application/vnd.openxmlformats-officedocument.presentationml.slide+xml"/>
  <Override PartName="/ppt/slides/slide47.xml" ContentType="application/vnd.openxmlformats-officedocument.presentationml.slide+xml"/>
  <Override PartName="/ppt/slideLayouts/slideLayout6.xml" ContentType="application/vnd.openxmlformats-officedocument.presentationml.slideLayout+xml"/>
  <Override PartName="/ppt/slides/slide31.xml" ContentType="application/vnd.openxmlformats-officedocument.presentationml.slide+xml"/>
  <Override PartName="/ppt/notesSlides/notesSlide9.xml" ContentType="application/vnd.openxmlformats-officedocument.presentationml.notesSlide+xml"/>
  <Override PartName="/ppt/notesSlides/notesSlide42.xml" ContentType="application/vnd.openxmlformats-officedocument.presentationml.notesSlide+xml"/>
  <Default Extension="emf" ContentType="image/x-emf"/>
  <Override PartName="/ppt/notesSlides/notesSlide11.xml" ContentType="application/vnd.openxmlformats-officedocument.presentationml.notesSlide+xml"/>
  <Default Extension="rels" ContentType="application/vnd.openxmlformats-package.relationships+xml"/>
  <Override PartName="/ppt/notesSlides/notesSlide27.xml" ContentType="application/vnd.openxmlformats-officedocument.presentationml.notesSlide+xml"/>
  <Override PartName="/ppt/notesSlides/notesSlide46.xml" ContentType="application/vnd.openxmlformats-officedocument.presentationml.notesSlide+xml"/>
  <Override PartName="/ppt/slides/slide16.xml" ContentType="application/vnd.openxmlformats-officedocument.presentationml.slide+xml"/>
  <Override PartName="/ppt/slides/slide35.xml" ContentType="application/vnd.openxmlformats-officedocument.presentationml.slide+xml"/>
  <Override PartName="/ppt/slides/slide54.xml" ContentType="application/vnd.openxmlformats-officedocument.presentationml.slide+xml"/>
  <Override PartName="/ppt/slides/slide1.xml" ContentType="application/vnd.openxmlformats-officedocument.presentationml.slide+xml"/>
  <Override PartName="/ppt/notesSlides/notesSlide32.xml" ContentType="application/vnd.openxmlformats-officedocument.presentationml.notesSlide+xml"/>
  <Override PartName="/ppt/slides/slide21.xml" ContentType="application/vnd.openxmlformats-officedocument.presentationml.slide+xml"/>
  <Override PartName="/ppt/slides/slide40.xml" ContentType="application/vnd.openxmlformats-officedocument.presentationml.slide+xml"/>
  <Override PartName="/ppt/notesSlides/notesSlide15.xml" ContentType="application/vnd.openxmlformats-officedocument.presentationml.notesSlide+xml"/>
  <Override PartName="/ppt/notesSlides/notesSlide4.xml" ContentType="application/vnd.openxmlformats-officedocument.presentationml.notesSlide+xml"/>
  <Override PartName="/ppt/slides/slide39.xml" ContentType="application/vnd.openxmlformats-officedocument.presentationml.slide+xml"/>
  <Override PartName="/ppt/notesSlides/notesSlide20.xml" ContentType="application/vnd.openxmlformats-officedocument.presentationml.notesSlide+xml"/>
  <Override PartName="/ppt/slides/slide5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3.xml" ContentType="application/vnd.openxmlformats-officedocument.presentationml.slideLayout+xml"/>
  <Override PartName="/ppt/slides/slide25.xml" ContentType="application/vnd.openxmlformats-officedocument.presentationml.slide+xml"/>
  <Override PartName="/ppt/slides/slide44.xml" ContentType="application/vnd.openxmlformats-officedocument.presentationml.slide+xml"/>
  <Override PartName="/ppt/charts/chart2.xml" ContentType="application/vnd.openxmlformats-officedocument.drawingml.chart+xml"/>
  <Override PartName="/ppt/theme/theme3.xml" ContentType="application/vnd.openxmlformats-officedocument.theme+xml"/>
  <Override PartName="/ppt/slideLayouts/slideLayout12.xml" ContentType="application/vnd.openxmlformats-officedocument.presentationml.slideLayout+xml"/>
  <Override PartName="/ppt/notesSlides/notesSlide19.xml" ContentType="application/vnd.openxmlformats-officedocument.presentationml.notesSlide+xml"/>
  <Override PartName="/ppt/notesSlides/notesSlide38.xml" ContentType="application/vnd.openxmlformats-officedocument.presentationml.notesSlide+xml"/>
  <Override PartName="/ppt/notesSlides/notesSlide24.xml" ContentType="application/vnd.openxmlformats-officedocument.presentationml.notesSlide+xml"/>
  <Override PartName="/ppt/slides/slide9.xml" ContentType="application/vnd.openxmlformats-officedocument.presentationml.slide+xml"/>
  <Override PartName="/ppt/slides/slide13.xml" ContentType="application/vnd.openxmlformats-officedocument.presentationml.slide+xml"/>
  <Default Extension="xml" ContentType="application/xml"/>
  <Override PartName="/ppt/tableStyles.xml" ContentType="application/vnd.openxmlformats-officedocument.presentationml.tableStyles+xml"/>
  <Override PartName="/ppt/slides/slide51.xml" ContentType="application/vnd.openxmlformats-officedocument.presentationml.slide+xml"/>
  <Override PartName="/ppt/slides/slide48.xml" ContentType="application/vnd.openxmlformats-officedocument.presentationml.slide+xml"/>
  <Override PartName="/ppt/notesSlides/notesSlide10.xml" ContentType="application/vnd.openxmlformats-officedocument.presentationml.notesSlide+xml"/>
  <Override PartName="/ppt/slideLayouts/slideLayout7.xml" ContentType="application/vnd.openxmlformats-officedocument.presentationml.slideLayout+xml"/>
  <Override PartName="/ppt/slides/slide32.xml" ContentType="application/vnd.openxmlformats-officedocument.presentationml.slide+xml"/>
  <Override PartName="/ppt/viewProps.xml" ContentType="application/vnd.openxmlformats-officedocument.presentationml.viewProps+xml"/>
  <Override PartName="/ppt/slides/slide29.xml" ContentType="application/vnd.openxmlformats-officedocument.presentationml.slide+xml"/>
  <Override PartName="/ppt/notesSlides/notesSlide43.xml" ContentType="application/vnd.openxmlformats-officedocument.presentationml.notesSlide+xml"/>
  <Override PartName="/docProps/app.xml" ContentType="application/vnd.openxmlformats-officedocument.extended-properties+xml"/>
  <Override PartName="/ppt/notesMasters/notesMaster1.xml" ContentType="application/vnd.openxmlformats-officedocument.presentationml.notesMaster+xml"/>
  <Override PartName="/ppt/notesSlides/notesSlide12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1.xml" ContentType="application/vnd.openxmlformats-officedocument.presentationml.notesSlide+xml"/>
  <Override PartName="/ppt/slides/slide17.xml" ContentType="application/vnd.openxmlformats-officedocument.presentationml.slide+xml"/>
  <Override PartName="/ppt/slides/slide36.xml" ContentType="application/vnd.openxmlformats-officedocument.presentationml.slide+xml"/>
  <Override PartName="/ppt/presentation.xml" ContentType="application/vnd.openxmlformats-officedocument.presentationml.presentation.main+xml"/>
  <Override PartName="/ppt/notesSlides/notesSlide47.xml" ContentType="application/vnd.openxmlformats-officedocument.presentationml.notesSlide+xml"/>
  <Override PartName="/ppt/slides/slide2.xml" ContentType="application/vnd.openxmlformats-officedocument.presentationml.slide+xml"/>
  <Override PartName="/ppt/notesSlides/notesSlide33.xml" ContentType="application/vnd.openxmlformats-officedocument.presentationml.notesSlide+xml"/>
  <Override PartName="/ppt/slides/slide22.xml" ContentType="application/vnd.openxmlformats-officedocument.presentationml.slide+xml"/>
  <Override PartName="/ppt/slides/slide41.xml" ContentType="application/vnd.openxmlformats-officedocument.presentationml.slide+xml"/>
  <Override PartName="/ppt/notesSlides/notesSlide16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21.xml" ContentType="application/vnd.openxmlformats-officedocument.presentationml.notesSlide+xml"/>
  <Override PartName="/ppt/slides/slide6.xml" ContentType="application/vnd.openxmlformats-officedocument.presentationml.slide+xml"/>
  <Override PartName="/ppt/slideLayouts/slideLayout4.xml" ContentType="application/vnd.openxmlformats-officedocument.presentationml.slideLayout+xml"/>
  <Override PartName="/ppt/slides/slide10.xml" ContentType="application/vnd.openxmlformats-officedocument.presentationml.slide+xml"/>
  <Override PartName="/ppt/slides/slide26.xml" ContentType="application/vnd.openxmlformats-officedocument.presentationml.slide+xml"/>
  <Override PartName="/ppt/slides/slide45.xml" ContentType="application/vnd.openxmlformats-officedocument.presentationml.slide+xml"/>
  <Override PartName="/ppt/notesSlides/notesSlide40.xml" ContentType="application/vnd.openxmlformats-officedocument.presentationml.notesSlide+xml"/>
  <Override PartName="/ppt/slideLayouts/slideLayout13.xml" ContentType="application/vnd.openxmlformats-officedocument.presentationml.slideLayout+xml"/>
  <Override PartName="/ppt/notesSlides/notesSlide39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44.xml" ContentType="application/vnd.openxmlformats-officedocument.presentationml.notes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trictFirstAndLastChars="0" saveSubsetFonts="1">
  <p:sldMasterIdLst>
    <p:sldMasterId id="2147483648" r:id="rId1"/>
  </p:sldMasterIdLst>
  <p:notesMasterIdLst>
    <p:notesMasterId r:id="rId56"/>
  </p:notesMasterIdLst>
  <p:handoutMasterIdLst>
    <p:handoutMasterId r:id="rId57"/>
  </p:handoutMasterIdLst>
  <p:sldIdLst>
    <p:sldId id="1144" r:id="rId2"/>
    <p:sldId id="1145" r:id="rId3"/>
    <p:sldId id="1088" r:id="rId4"/>
    <p:sldId id="1089" r:id="rId5"/>
    <p:sldId id="1090" r:id="rId6"/>
    <p:sldId id="1091" r:id="rId7"/>
    <p:sldId id="1092" r:id="rId8"/>
    <p:sldId id="1093" r:id="rId9"/>
    <p:sldId id="1094" r:id="rId10"/>
    <p:sldId id="1095" r:id="rId11"/>
    <p:sldId id="1096" r:id="rId12"/>
    <p:sldId id="1097" r:id="rId13"/>
    <p:sldId id="1098" r:id="rId14"/>
    <p:sldId id="1099" r:id="rId15"/>
    <p:sldId id="1100" r:id="rId16"/>
    <p:sldId id="1101" r:id="rId17"/>
    <p:sldId id="1102" r:id="rId18"/>
    <p:sldId id="1103" r:id="rId19"/>
    <p:sldId id="1104" r:id="rId20"/>
    <p:sldId id="1106" r:id="rId21"/>
    <p:sldId id="1146" r:id="rId22"/>
    <p:sldId id="1147" r:id="rId23"/>
    <p:sldId id="1150" r:id="rId24"/>
    <p:sldId id="1053" r:id="rId25"/>
    <p:sldId id="1153" r:id="rId26"/>
    <p:sldId id="1152" r:id="rId27"/>
    <p:sldId id="1154" r:id="rId28"/>
    <p:sldId id="1041" r:id="rId29"/>
    <p:sldId id="1042" r:id="rId30"/>
    <p:sldId id="1043" r:id="rId31"/>
    <p:sldId id="1054" r:id="rId32"/>
    <p:sldId id="1055" r:id="rId33"/>
    <p:sldId id="1056" r:id="rId34"/>
    <p:sldId id="1057" r:id="rId35"/>
    <p:sldId id="1058" r:id="rId36"/>
    <p:sldId id="1059" r:id="rId37"/>
    <p:sldId id="1060" r:id="rId38"/>
    <p:sldId id="1061" r:id="rId39"/>
    <p:sldId id="1062" r:id="rId40"/>
    <p:sldId id="1063" r:id="rId41"/>
    <p:sldId id="1064" r:id="rId42"/>
    <p:sldId id="1065" r:id="rId43"/>
    <p:sldId id="1155" r:id="rId44"/>
    <p:sldId id="1158" r:id="rId45"/>
    <p:sldId id="1159" r:id="rId46"/>
    <p:sldId id="1076" r:id="rId47"/>
    <p:sldId id="1156" r:id="rId48"/>
    <p:sldId id="1077" r:id="rId49"/>
    <p:sldId id="1078" r:id="rId50"/>
    <p:sldId id="1079" r:id="rId51"/>
    <p:sldId id="1080" r:id="rId52"/>
    <p:sldId id="1081" r:id="rId53"/>
    <p:sldId id="1157" r:id="rId54"/>
    <p:sldId id="1086" r:id="rId55"/>
  </p:sldIdLst>
  <p:sldSz cx="9144000" cy="6858000" type="screen4x3"/>
  <p:notesSz cx="7302500" cy="9586913"/>
  <p:custDataLst>
    <p:tags r:id="rId59"/>
  </p:custDataLst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5pPr>
    <a:lvl6pPr marL="2286000" algn="l" defTabSz="914400" rtl="0" eaLnBrk="1" latinLnBrk="0" hangingPunct="1"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6pPr>
    <a:lvl7pPr marL="2743200" algn="l" defTabSz="914400" rtl="0" eaLnBrk="1" latinLnBrk="0" hangingPunct="1"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7pPr>
    <a:lvl8pPr marL="3200400" algn="l" defTabSz="914400" rtl="0" eaLnBrk="1" latinLnBrk="0" hangingPunct="1"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8pPr>
    <a:lvl9pPr marL="3657600" algn="l" defTabSz="914400" rtl="0" eaLnBrk="1" latinLnBrk="0" hangingPunct="1"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lrMru>
    <a:srgbClr val="D5F1CF"/>
    <a:srgbClr val="F1C7C7"/>
    <a:srgbClr val="F6F5BD"/>
    <a:srgbClr val="990000"/>
    <a:srgbClr val="EDEA77"/>
    <a:srgbClr val="FF9999"/>
    <a:srgbClr val="CDF1C5"/>
    <a:srgbClr val="A8E799"/>
    <a:srgbClr val="CC6600"/>
    <a:srgbClr val="C5FEB8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lastView="sldThumbnailView">
  <p:normalViewPr horzBarState="maximized">
    <p:restoredLeft sz="15641" autoAdjust="0"/>
    <p:restoredTop sz="94649" autoAdjust="0"/>
  </p:normalViewPr>
  <p:slideViewPr>
    <p:cSldViewPr snapToObjects="1">
      <p:cViewPr varScale="1">
        <p:scale>
          <a:sx n="99" d="100"/>
          <a:sy n="99" d="100"/>
        </p:scale>
        <p:origin x="-512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80" d="100"/>
        <a:sy n="80" d="100"/>
      </p:scale>
      <p:origin x="0" y="0"/>
    </p:cViewPr>
  </p:sorterViewPr>
  <p:notesViewPr>
    <p:cSldViewPr snapToObjects="1">
      <p:cViewPr varScale="1">
        <p:scale>
          <a:sx n="66" d="100"/>
          <a:sy n="66" d="100"/>
        </p:scale>
        <p:origin x="0" y="0"/>
      </p:cViewPr>
      <p:guideLst/>
    </p:cSldViewPr>
  </p:notes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Relationship Id="rId63" Type="http://schemas.openxmlformats.org/officeDocument/2006/relationships/tableStyles" Target="tableStyles.xml"/><Relationship Id="rId50" Type="http://schemas.openxmlformats.org/officeDocument/2006/relationships/slide" Target="slides/slide49.xml"/><Relationship Id="rId51" Type="http://schemas.openxmlformats.org/officeDocument/2006/relationships/slide" Target="slides/slide50.xml"/><Relationship Id="rId52" Type="http://schemas.openxmlformats.org/officeDocument/2006/relationships/slide" Target="slides/slide51.xml"/><Relationship Id="rId53" Type="http://schemas.openxmlformats.org/officeDocument/2006/relationships/slide" Target="slides/slide52.xml"/><Relationship Id="rId54" Type="http://schemas.openxmlformats.org/officeDocument/2006/relationships/slide" Target="slides/slide53.xml"/><Relationship Id="rId55" Type="http://schemas.openxmlformats.org/officeDocument/2006/relationships/slide" Target="slides/slide54.xml"/><Relationship Id="rId56" Type="http://schemas.openxmlformats.org/officeDocument/2006/relationships/notesMaster" Target="notesMasters/notesMaster1.xml"/><Relationship Id="rId57" Type="http://schemas.openxmlformats.org/officeDocument/2006/relationships/handoutMaster" Target="handoutMasters/handoutMaster1.xml"/><Relationship Id="rId58" Type="http://schemas.openxmlformats.org/officeDocument/2006/relationships/printerSettings" Target="printerSettings/printerSettings1.bin"/><Relationship Id="rId59" Type="http://schemas.openxmlformats.org/officeDocument/2006/relationships/tags" Target="tags/tag1.xml"/><Relationship Id="rId40" Type="http://schemas.openxmlformats.org/officeDocument/2006/relationships/slide" Target="slides/slide39.xml"/><Relationship Id="rId41" Type="http://schemas.openxmlformats.org/officeDocument/2006/relationships/slide" Target="slides/slide40.xml"/><Relationship Id="rId42" Type="http://schemas.openxmlformats.org/officeDocument/2006/relationships/slide" Target="slides/slide41.xml"/><Relationship Id="rId43" Type="http://schemas.openxmlformats.org/officeDocument/2006/relationships/slide" Target="slides/slide42.xml"/><Relationship Id="rId44" Type="http://schemas.openxmlformats.org/officeDocument/2006/relationships/slide" Target="slides/slide43.xml"/><Relationship Id="rId45" Type="http://schemas.openxmlformats.org/officeDocument/2006/relationships/slide" Target="slides/slide44.xml"/><Relationship Id="rId46" Type="http://schemas.openxmlformats.org/officeDocument/2006/relationships/slide" Target="slides/slide45.xml"/><Relationship Id="rId47" Type="http://schemas.openxmlformats.org/officeDocument/2006/relationships/slide" Target="slides/slide46.xml"/><Relationship Id="rId48" Type="http://schemas.openxmlformats.org/officeDocument/2006/relationships/slide" Target="slides/slide47.xml"/><Relationship Id="rId49" Type="http://schemas.openxmlformats.org/officeDocument/2006/relationships/slide" Target="slides/slide48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30" Type="http://schemas.openxmlformats.org/officeDocument/2006/relationships/slide" Target="slides/slide29.xml"/><Relationship Id="rId31" Type="http://schemas.openxmlformats.org/officeDocument/2006/relationships/slide" Target="slides/slide30.xml"/><Relationship Id="rId32" Type="http://schemas.openxmlformats.org/officeDocument/2006/relationships/slide" Target="slides/slide31.xml"/><Relationship Id="rId33" Type="http://schemas.openxmlformats.org/officeDocument/2006/relationships/slide" Target="slides/slide32.xml"/><Relationship Id="rId34" Type="http://schemas.openxmlformats.org/officeDocument/2006/relationships/slide" Target="slides/slide33.xml"/><Relationship Id="rId35" Type="http://schemas.openxmlformats.org/officeDocument/2006/relationships/slide" Target="slides/slide34.xml"/><Relationship Id="rId36" Type="http://schemas.openxmlformats.org/officeDocument/2006/relationships/slide" Target="slides/slide35.xml"/><Relationship Id="rId37" Type="http://schemas.openxmlformats.org/officeDocument/2006/relationships/slide" Target="slides/slide36.xml"/><Relationship Id="rId38" Type="http://schemas.openxmlformats.org/officeDocument/2006/relationships/slide" Target="slides/slide37.xml"/><Relationship Id="rId39" Type="http://schemas.openxmlformats.org/officeDocument/2006/relationships/slide" Target="slides/slide38.xml"/><Relationship Id="rId20" Type="http://schemas.openxmlformats.org/officeDocument/2006/relationships/slide" Target="slides/slide19.xml"/><Relationship Id="rId21" Type="http://schemas.openxmlformats.org/officeDocument/2006/relationships/slide" Target="slides/slide20.xml"/><Relationship Id="rId22" Type="http://schemas.openxmlformats.org/officeDocument/2006/relationships/slide" Target="slides/slide21.xml"/><Relationship Id="rId23" Type="http://schemas.openxmlformats.org/officeDocument/2006/relationships/slide" Target="slides/slide22.xml"/><Relationship Id="rId24" Type="http://schemas.openxmlformats.org/officeDocument/2006/relationships/slide" Target="slides/slide23.xml"/><Relationship Id="rId25" Type="http://schemas.openxmlformats.org/officeDocument/2006/relationships/slide" Target="slides/slide24.xml"/><Relationship Id="rId26" Type="http://schemas.openxmlformats.org/officeDocument/2006/relationships/slide" Target="slides/slide25.xml"/><Relationship Id="rId27" Type="http://schemas.openxmlformats.org/officeDocument/2006/relationships/slide" Target="slides/slide26.xml"/><Relationship Id="rId28" Type="http://schemas.openxmlformats.org/officeDocument/2006/relationships/slide" Target="slides/slide27.xml"/><Relationship Id="rId29" Type="http://schemas.openxmlformats.org/officeDocument/2006/relationships/slide" Target="slides/slide28.xml"/><Relationship Id="rId60" Type="http://schemas.openxmlformats.org/officeDocument/2006/relationships/presProps" Target="presProps.xml"/><Relationship Id="rId61" Type="http://schemas.openxmlformats.org/officeDocument/2006/relationships/viewProps" Target="viewProps.xml"/><Relationship Id="rId62" Type="http://schemas.openxmlformats.org/officeDocument/2006/relationships/theme" Target="theme/theme1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oleObject" Target="file:///\\afs\auto2\ics2\opt\lower-nehalem.xls" TargetMode="External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oleObject" Target="file:///\\afs\auto2\ics2\opt\lower-nehalem.xls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style val="2"/>
  <c:chart>
    <c:title>
      <c:tx>
        <c:rich>
          <a:bodyPr/>
          <a:lstStyle/>
          <a:p>
            <a:pPr>
              <a:defRPr/>
            </a:pPr>
            <a:r>
              <a:rPr lang="en-US" dirty="0" smtClean="0"/>
              <a:t>lower</a:t>
            </a:r>
            <a:endParaRPr lang="en-US" dirty="0"/>
          </a:p>
        </c:rich>
      </c:tx>
      <c:layout/>
    </c:title>
    <c:plotArea>
      <c:layout>
        <c:manualLayout>
          <c:layoutTarget val="inner"/>
          <c:xMode val="edge"/>
          <c:yMode val="edge"/>
          <c:x val="0.113842173350582"/>
          <c:y val="0.0731070496083551"/>
          <c:w val="0.829236739974126"/>
          <c:h val="0.718015665796345"/>
        </c:manualLayout>
      </c:layout>
      <c:scatterChart>
        <c:scatterStyle val="lineMarker"/>
        <c:ser>
          <c:idx val="0"/>
          <c:order val="0"/>
          <c:tx>
            <c:strRef>
              <c:f>lower!$H$24</c:f>
              <c:strCache>
                <c:ptCount val="1"/>
                <c:pt idx="0">
                  <c:v>lower1</c:v>
                </c:pt>
              </c:strCache>
            </c:strRef>
          </c:tx>
          <c:spPr>
            <a:ln w="25400">
              <a:solidFill>
                <a:srgbClr val="808080"/>
              </a:solidFill>
              <a:prstDash val="solid"/>
            </a:ln>
          </c:spPr>
          <c:marker>
            <c:symbol val="diamond"/>
            <c:size val="7"/>
            <c:spPr>
              <a:solidFill>
                <a:srgbClr val="333333"/>
              </a:solidFill>
              <a:ln>
                <a:solidFill>
                  <a:srgbClr val="333333"/>
                </a:solidFill>
                <a:prstDash val="solid"/>
              </a:ln>
            </c:spPr>
          </c:marker>
          <c:xVal>
            <c:numRef>
              <c:f>lower!$G$25:$G$50</c:f>
              <c:numCache>
                <c:formatCode>General</c:formatCode>
                <c:ptCount val="26"/>
                <c:pt idx="0">
                  <c:v>0.0</c:v>
                </c:pt>
                <c:pt idx="1">
                  <c:v>20000.0</c:v>
                </c:pt>
                <c:pt idx="2">
                  <c:v>40000.0</c:v>
                </c:pt>
                <c:pt idx="3">
                  <c:v>60000.0</c:v>
                </c:pt>
                <c:pt idx="4">
                  <c:v>80000.0</c:v>
                </c:pt>
                <c:pt idx="5">
                  <c:v>100000.0</c:v>
                </c:pt>
                <c:pt idx="6">
                  <c:v>120000.0</c:v>
                </c:pt>
                <c:pt idx="7">
                  <c:v>140000.0</c:v>
                </c:pt>
                <c:pt idx="8">
                  <c:v>160000.0</c:v>
                </c:pt>
                <c:pt idx="9">
                  <c:v>180000.0</c:v>
                </c:pt>
                <c:pt idx="10">
                  <c:v>200000.0</c:v>
                </c:pt>
                <c:pt idx="11">
                  <c:v>220000.0</c:v>
                </c:pt>
                <c:pt idx="12">
                  <c:v>240000.0</c:v>
                </c:pt>
                <c:pt idx="13">
                  <c:v>260000.0</c:v>
                </c:pt>
                <c:pt idx="14">
                  <c:v>280000.0</c:v>
                </c:pt>
                <c:pt idx="15">
                  <c:v>300000.0</c:v>
                </c:pt>
                <c:pt idx="16">
                  <c:v>320000.0</c:v>
                </c:pt>
                <c:pt idx="17">
                  <c:v>340000.0</c:v>
                </c:pt>
                <c:pt idx="18">
                  <c:v>360000.0</c:v>
                </c:pt>
                <c:pt idx="19">
                  <c:v>380000.0</c:v>
                </c:pt>
                <c:pt idx="20">
                  <c:v>400000.0</c:v>
                </c:pt>
                <c:pt idx="21">
                  <c:v>420000.0</c:v>
                </c:pt>
                <c:pt idx="22">
                  <c:v>440000.0</c:v>
                </c:pt>
                <c:pt idx="23">
                  <c:v>460000.0</c:v>
                </c:pt>
                <c:pt idx="24">
                  <c:v>480000.0</c:v>
                </c:pt>
                <c:pt idx="25">
                  <c:v>500000.0</c:v>
                </c:pt>
              </c:numCache>
            </c:numRef>
          </c:xVal>
          <c:yVal>
            <c:numRef>
              <c:f>lower!$H$25:$H$50</c:f>
              <c:numCache>
                <c:formatCode>General</c:formatCode>
                <c:ptCount val="26"/>
                <c:pt idx="0">
                  <c:v>0.0</c:v>
                </c:pt>
                <c:pt idx="1">
                  <c:v>0.286912</c:v>
                </c:pt>
                <c:pt idx="2">
                  <c:v>1.147039</c:v>
                </c:pt>
                <c:pt idx="3">
                  <c:v>2.580267</c:v>
                </c:pt>
                <c:pt idx="4">
                  <c:v>4.586641000000007</c:v>
                </c:pt>
                <c:pt idx="5">
                  <c:v>7.166145999999994</c:v>
                </c:pt>
                <c:pt idx="6">
                  <c:v>10.318952</c:v>
                </c:pt>
                <c:pt idx="7">
                  <c:v>14.044787</c:v>
                </c:pt>
                <c:pt idx="8">
                  <c:v>18.344017</c:v>
                </c:pt>
                <c:pt idx="9">
                  <c:v>23.216485</c:v>
                </c:pt>
                <c:pt idx="10">
                  <c:v>28.673536</c:v>
                </c:pt>
                <c:pt idx="11">
                  <c:v>34.70745700000001</c:v>
                </c:pt>
                <c:pt idx="12">
                  <c:v>41.304167</c:v>
                </c:pt>
                <c:pt idx="13">
                  <c:v>48.505589</c:v>
                </c:pt>
                <c:pt idx="14">
                  <c:v>56.283847</c:v>
                </c:pt>
                <c:pt idx="15">
                  <c:v>64.6230979999999</c:v>
                </c:pt>
                <c:pt idx="16">
                  <c:v>73.541931</c:v>
                </c:pt>
                <c:pt idx="17">
                  <c:v>83.02382999999998</c:v>
                </c:pt>
                <c:pt idx="18">
                  <c:v>93.12992</c:v>
                </c:pt>
                <c:pt idx="19">
                  <c:v>103.7657419999999</c:v>
                </c:pt>
                <c:pt idx="20">
                  <c:v>114.978811</c:v>
                </c:pt>
                <c:pt idx="21">
                  <c:v>126.765697</c:v>
                </c:pt>
                <c:pt idx="22">
                  <c:v>139.1281440000002</c:v>
                </c:pt>
                <c:pt idx="23">
                  <c:v>152.066794</c:v>
                </c:pt>
                <c:pt idx="24">
                  <c:v>165.5780470000002</c:v>
                </c:pt>
                <c:pt idx="25">
                  <c:v>179.704319</c:v>
                </c:pt>
              </c:numCache>
            </c:numRef>
          </c:yVal>
          <c:smooth val="1"/>
        </c:ser>
        <c:axId val="532074536"/>
        <c:axId val="640754952"/>
      </c:scatterChart>
      <c:valAx>
        <c:axId val="532074536"/>
        <c:scaling>
          <c:orientation val="minMax"/>
          <c:max val="500000.0"/>
        </c:scaling>
        <c:axPos val="b"/>
        <c:title>
          <c:tx>
            <c:rich>
              <a:bodyPr/>
              <a:lstStyle/>
              <a:p>
                <a:pPr>
                  <a:defRPr sz="1200" b="1" i="0" u="none" strike="noStrike" baseline="0">
                    <a:solidFill>
                      <a:srgbClr val="000000"/>
                    </a:solidFill>
                    <a:latin typeface="Arial"/>
                    <a:ea typeface="Arial"/>
                    <a:cs typeface="Arial"/>
                  </a:defRPr>
                </a:pPr>
                <a:r>
                  <a:rPr lang="en-US"/>
                  <a:t>String length</a:t>
                </a:r>
              </a:p>
            </c:rich>
          </c:tx>
          <c:layout>
            <c:manualLayout>
              <c:xMode val="edge"/>
              <c:yMode val="edge"/>
              <c:x val="0.460543337645537"/>
              <c:y val="0.885117493472585"/>
            </c:manualLayout>
          </c:layout>
          <c:spPr>
            <a:noFill/>
            <a:ln w="25400">
              <a:noFill/>
            </a:ln>
          </c:spPr>
        </c:title>
        <c:numFmt formatCode="General" sourceLinked="1"/>
        <c:tickLblPos val="nextTo"/>
        <c:spPr>
          <a:ln w="3175">
            <a:solidFill>
              <a:srgbClr val="000000"/>
            </a:solidFill>
            <a:prstDash val="solid"/>
          </a:ln>
        </c:spPr>
        <c:txPr>
          <a:bodyPr rot="0" vert="horz"/>
          <a:lstStyle/>
          <a:p>
            <a:pPr>
              <a:defRPr sz="1200" b="0" i="0" u="none" strike="noStrike" baseline="0">
                <a:solidFill>
                  <a:srgbClr val="000000"/>
                </a:solidFill>
                <a:latin typeface="Arial"/>
                <a:ea typeface="Arial"/>
                <a:cs typeface="Arial"/>
              </a:defRPr>
            </a:pPr>
            <a:endParaRPr lang="en-US"/>
          </a:p>
        </c:txPr>
        <c:crossAx val="640754952"/>
        <c:crosses val="autoZero"/>
        <c:crossBetween val="midCat"/>
      </c:valAx>
      <c:valAx>
        <c:axId val="640754952"/>
        <c:scaling>
          <c:orientation val="minMax"/>
        </c:scaling>
        <c:axPos val="l"/>
        <c:majorGridlines>
          <c:spPr>
            <a:ln w="3175">
              <a:solidFill>
                <a:srgbClr val="000000"/>
              </a:solidFill>
              <a:prstDash val="solid"/>
            </a:ln>
          </c:spPr>
        </c:majorGridlines>
        <c:title>
          <c:tx>
            <c:rich>
              <a:bodyPr/>
              <a:lstStyle/>
              <a:p>
                <a:pPr>
                  <a:defRPr sz="1200" b="1" i="0" u="none" strike="noStrike" baseline="0">
                    <a:solidFill>
                      <a:srgbClr val="000000"/>
                    </a:solidFill>
                    <a:latin typeface="Arial"/>
                    <a:ea typeface="Arial"/>
                    <a:cs typeface="Arial"/>
                  </a:defRPr>
                </a:pPr>
                <a:r>
                  <a:rPr lang="en-US"/>
                  <a:t>CPU seconds</a:t>
                </a:r>
              </a:p>
            </c:rich>
          </c:tx>
          <c:layout>
            <c:manualLayout>
              <c:xMode val="edge"/>
              <c:yMode val="edge"/>
              <c:x val="0.0206985769728332"/>
              <c:y val="0.287206266318538"/>
            </c:manualLayout>
          </c:layout>
          <c:spPr>
            <a:noFill/>
            <a:ln w="25400">
              <a:noFill/>
            </a:ln>
          </c:spPr>
        </c:title>
        <c:numFmt formatCode="General" sourceLinked="1"/>
        <c:tickLblPos val="nextTo"/>
        <c:spPr>
          <a:ln w="3175">
            <a:solidFill>
              <a:srgbClr val="000000"/>
            </a:solidFill>
            <a:prstDash val="solid"/>
          </a:ln>
        </c:spPr>
        <c:txPr>
          <a:bodyPr rot="0" vert="horz"/>
          <a:lstStyle/>
          <a:p>
            <a:pPr>
              <a:defRPr sz="1200" b="0" i="0" u="none" strike="noStrike" baseline="0">
                <a:solidFill>
                  <a:srgbClr val="000000"/>
                </a:solidFill>
                <a:latin typeface="Arial"/>
                <a:ea typeface="Arial"/>
                <a:cs typeface="Arial"/>
              </a:defRPr>
            </a:pPr>
            <a:endParaRPr lang="en-US"/>
          </a:p>
        </c:txPr>
        <c:crossAx val="532074536"/>
        <c:crosses val="autoZero"/>
        <c:crossBetween val="midCat"/>
      </c:valAx>
      <c:spPr>
        <a:noFill/>
        <a:ln w="12700">
          <a:solidFill>
            <a:srgbClr val="808080"/>
          </a:solidFill>
          <a:prstDash val="solid"/>
        </a:ln>
      </c:spPr>
    </c:plotArea>
    <c:plotVisOnly val="1"/>
    <c:dispBlanksAs val="gap"/>
  </c:chart>
  <c:spPr>
    <a:solidFill>
      <a:srgbClr val="FFFFFF"/>
    </a:solidFill>
    <a:ln w="3175">
      <a:solidFill>
        <a:srgbClr val="000000"/>
      </a:solidFill>
      <a:prstDash val="solid"/>
    </a:ln>
  </c:spPr>
  <c:txPr>
    <a:bodyPr/>
    <a:lstStyle/>
    <a:p>
      <a:pPr>
        <a:defRPr sz="1200" b="0" i="0" u="none" strike="noStrike" baseline="0">
          <a:solidFill>
            <a:srgbClr val="000000"/>
          </a:solidFill>
          <a:latin typeface="Arial"/>
          <a:ea typeface="Arial"/>
          <a:cs typeface="Arial"/>
        </a:defRPr>
      </a:pPr>
      <a:endParaRPr lang="en-US"/>
    </a:p>
  </c:txPr>
  <c:externalData r:id="rId1"/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style val="2"/>
  <c:chart>
    <c:plotArea>
      <c:layout>
        <c:manualLayout>
          <c:layoutTarget val="inner"/>
          <c:xMode val="edge"/>
          <c:yMode val="edge"/>
          <c:x val="0.113842173350582"/>
          <c:y val="0.0731070496083551"/>
          <c:w val="0.829236739974126"/>
          <c:h val="0.718015665796345"/>
        </c:manualLayout>
      </c:layout>
      <c:scatterChart>
        <c:scatterStyle val="lineMarker"/>
        <c:ser>
          <c:idx val="0"/>
          <c:order val="0"/>
          <c:tx>
            <c:strRef>
              <c:f>lower!$H$24</c:f>
              <c:strCache>
                <c:ptCount val="1"/>
                <c:pt idx="0">
                  <c:v>lower1</c:v>
                </c:pt>
              </c:strCache>
            </c:strRef>
          </c:tx>
          <c:spPr>
            <a:ln w="25400">
              <a:solidFill>
                <a:srgbClr val="808080"/>
              </a:solidFill>
              <a:prstDash val="solid"/>
            </a:ln>
          </c:spPr>
          <c:marker>
            <c:symbol val="diamond"/>
            <c:size val="7"/>
            <c:spPr>
              <a:solidFill>
                <a:srgbClr val="333333"/>
              </a:solidFill>
              <a:ln>
                <a:solidFill>
                  <a:srgbClr val="333333"/>
                </a:solidFill>
                <a:prstDash val="solid"/>
              </a:ln>
            </c:spPr>
          </c:marker>
          <c:xVal>
            <c:numRef>
              <c:f>lower!$G$25:$G$50</c:f>
              <c:numCache>
                <c:formatCode>General</c:formatCode>
                <c:ptCount val="26"/>
                <c:pt idx="0">
                  <c:v>0.0</c:v>
                </c:pt>
                <c:pt idx="1">
                  <c:v>20000.0</c:v>
                </c:pt>
                <c:pt idx="2">
                  <c:v>40000.0</c:v>
                </c:pt>
                <c:pt idx="3">
                  <c:v>60000.0</c:v>
                </c:pt>
                <c:pt idx="4">
                  <c:v>80000.0</c:v>
                </c:pt>
                <c:pt idx="5">
                  <c:v>100000.0</c:v>
                </c:pt>
                <c:pt idx="6">
                  <c:v>120000.0</c:v>
                </c:pt>
                <c:pt idx="7">
                  <c:v>140000.0</c:v>
                </c:pt>
                <c:pt idx="8">
                  <c:v>160000.0</c:v>
                </c:pt>
                <c:pt idx="9">
                  <c:v>180000.0</c:v>
                </c:pt>
                <c:pt idx="10">
                  <c:v>200000.0</c:v>
                </c:pt>
                <c:pt idx="11">
                  <c:v>220000.0</c:v>
                </c:pt>
                <c:pt idx="12">
                  <c:v>240000.0</c:v>
                </c:pt>
                <c:pt idx="13">
                  <c:v>260000.0</c:v>
                </c:pt>
                <c:pt idx="14">
                  <c:v>280000.0</c:v>
                </c:pt>
                <c:pt idx="15">
                  <c:v>300000.0</c:v>
                </c:pt>
                <c:pt idx="16">
                  <c:v>320000.0</c:v>
                </c:pt>
                <c:pt idx="17">
                  <c:v>340000.0</c:v>
                </c:pt>
                <c:pt idx="18">
                  <c:v>360000.0</c:v>
                </c:pt>
                <c:pt idx="19">
                  <c:v>380000.0</c:v>
                </c:pt>
                <c:pt idx="20">
                  <c:v>400000.0</c:v>
                </c:pt>
                <c:pt idx="21">
                  <c:v>420000.0</c:v>
                </c:pt>
                <c:pt idx="22">
                  <c:v>440000.0</c:v>
                </c:pt>
                <c:pt idx="23">
                  <c:v>460000.0</c:v>
                </c:pt>
                <c:pt idx="24">
                  <c:v>480000.0</c:v>
                </c:pt>
                <c:pt idx="25">
                  <c:v>500000.0</c:v>
                </c:pt>
              </c:numCache>
            </c:numRef>
          </c:xVal>
          <c:yVal>
            <c:numRef>
              <c:f>lower!$H$25:$H$50</c:f>
              <c:numCache>
                <c:formatCode>General</c:formatCode>
                <c:ptCount val="26"/>
                <c:pt idx="0">
                  <c:v>0.0</c:v>
                </c:pt>
                <c:pt idx="1">
                  <c:v>0.286912</c:v>
                </c:pt>
                <c:pt idx="2">
                  <c:v>1.147039</c:v>
                </c:pt>
                <c:pt idx="3">
                  <c:v>2.580267</c:v>
                </c:pt>
                <c:pt idx="4">
                  <c:v>4.586641000000007</c:v>
                </c:pt>
                <c:pt idx="5">
                  <c:v>7.166145999999994</c:v>
                </c:pt>
                <c:pt idx="6">
                  <c:v>10.318952</c:v>
                </c:pt>
                <c:pt idx="7">
                  <c:v>14.044787</c:v>
                </c:pt>
                <c:pt idx="8">
                  <c:v>18.344017</c:v>
                </c:pt>
                <c:pt idx="9">
                  <c:v>23.216485</c:v>
                </c:pt>
                <c:pt idx="10">
                  <c:v>28.673536</c:v>
                </c:pt>
                <c:pt idx="11">
                  <c:v>34.70745700000001</c:v>
                </c:pt>
                <c:pt idx="12">
                  <c:v>41.304167</c:v>
                </c:pt>
                <c:pt idx="13">
                  <c:v>48.505589</c:v>
                </c:pt>
                <c:pt idx="14">
                  <c:v>56.283847</c:v>
                </c:pt>
                <c:pt idx="15">
                  <c:v>64.6230979999999</c:v>
                </c:pt>
                <c:pt idx="16">
                  <c:v>73.541931</c:v>
                </c:pt>
                <c:pt idx="17">
                  <c:v>83.02382999999998</c:v>
                </c:pt>
                <c:pt idx="18">
                  <c:v>93.12992</c:v>
                </c:pt>
                <c:pt idx="19">
                  <c:v>103.7657419999999</c:v>
                </c:pt>
                <c:pt idx="20">
                  <c:v>114.978811</c:v>
                </c:pt>
                <c:pt idx="21">
                  <c:v>126.765697</c:v>
                </c:pt>
                <c:pt idx="22">
                  <c:v>139.1281440000002</c:v>
                </c:pt>
                <c:pt idx="23">
                  <c:v>152.066794</c:v>
                </c:pt>
                <c:pt idx="24">
                  <c:v>165.5780470000002</c:v>
                </c:pt>
                <c:pt idx="25">
                  <c:v>179.704319</c:v>
                </c:pt>
              </c:numCache>
            </c:numRef>
          </c:yVal>
          <c:smooth val="1"/>
        </c:ser>
        <c:ser>
          <c:idx val="1"/>
          <c:order val="1"/>
          <c:tx>
            <c:strRef>
              <c:f>lower!$I$24</c:f>
              <c:strCache>
                <c:ptCount val="1"/>
                <c:pt idx="0">
                  <c:v>lower2</c:v>
                </c:pt>
              </c:strCache>
            </c:strRef>
          </c:tx>
          <c:spPr>
            <a:ln w="25400">
              <a:solidFill>
                <a:srgbClr val="333333"/>
              </a:solidFill>
              <a:prstDash val="solid"/>
            </a:ln>
          </c:spPr>
          <c:marker>
            <c:symbol val="square"/>
            <c:size val="7"/>
            <c:spPr>
              <a:solidFill>
                <a:srgbClr val="000000"/>
              </a:solidFill>
              <a:ln>
                <a:solidFill>
                  <a:srgbClr val="000000"/>
                </a:solidFill>
                <a:prstDash val="solid"/>
              </a:ln>
            </c:spPr>
          </c:marker>
          <c:xVal>
            <c:numRef>
              <c:f>lower!$G$25:$G$50</c:f>
              <c:numCache>
                <c:formatCode>General</c:formatCode>
                <c:ptCount val="26"/>
                <c:pt idx="0">
                  <c:v>0.0</c:v>
                </c:pt>
                <c:pt idx="1">
                  <c:v>20000.0</c:v>
                </c:pt>
                <c:pt idx="2">
                  <c:v>40000.0</c:v>
                </c:pt>
                <c:pt idx="3">
                  <c:v>60000.0</c:v>
                </c:pt>
                <c:pt idx="4">
                  <c:v>80000.0</c:v>
                </c:pt>
                <c:pt idx="5">
                  <c:v>100000.0</c:v>
                </c:pt>
                <c:pt idx="6">
                  <c:v>120000.0</c:v>
                </c:pt>
                <c:pt idx="7">
                  <c:v>140000.0</c:v>
                </c:pt>
                <c:pt idx="8">
                  <c:v>160000.0</c:v>
                </c:pt>
                <c:pt idx="9">
                  <c:v>180000.0</c:v>
                </c:pt>
                <c:pt idx="10">
                  <c:v>200000.0</c:v>
                </c:pt>
                <c:pt idx="11">
                  <c:v>220000.0</c:v>
                </c:pt>
                <c:pt idx="12">
                  <c:v>240000.0</c:v>
                </c:pt>
                <c:pt idx="13">
                  <c:v>260000.0</c:v>
                </c:pt>
                <c:pt idx="14">
                  <c:v>280000.0</c:v>
                </c:pt>
                <c:pt idx="15">
                  <c:v>300000.0</c:v>
                </c:pt>
                <c:pt idx="16">
                  <c:v>320000.0</c:v>
                </c:pt>
                <c:pt idx="17">
                  <c:v>340000.0</c:v>
                </c:pt>
                <c:pt idx="18">
                  <c:v>360000.0</c:v>
                </c:pt>
                <c:pt idx="19">
                  <c:v>380000.0</c:v>
                </c:pt>
                <c:pt idx="20">
                  <c:v>400000.0</c:v>
                </c:pt>
                <c:pt idx="21">
                  <c:v>420000.0</c:v>
                </c:pt>
                <c:pt idx="22">
                  <c:v>440000.0</c:v>
                </c:pt>
                <c:pt idx="23">
                  <c:v>460000.0</c:v>
                </c:pt>
                <c:pt idx="24">
                  <c:v>480000.0</c:v>
                </c:pt>
                <c:pt idx="25">
                  <c:v>500000.0</c:v>
                </c:pt>
              </c:numCache>
            </c:numRef>
          </c:xVal>
          <c:yVal>
            <c:numRef>
              <c:f>lower!$I$25:$I$50</c:f>
              <c:numCache>
                <c:formatCode>General</c:formatCode>
                <c:ptCount val="26"/>
                <c:pt idx="0">
                  <c:v>0.0</c:v>
                </c:pt>
                <c:pt idx="1">
                  <c:v>2.90000000000001E-5</c:v>
                </c:pt>
                <c:pt idx="2">
                  <c:v>5.70000000000001E-5</c:v>
                </c:pt>
                <c:pt idx="3">
                  <c:v>8.60000000000001E-5</c:v>
                </c:pt>
                <c:pt idx="4">
                  <c:v>0.000115</c:v>
                </c:pt>
                <c:pt idx="5">
                  <c:v>0.000143</c:v>
                </c:pt>
                <c:pt idx="6">
                  <c:v>0.000172</c:v>
                </c:pt>
                <c:pt idx="7">
                  <c:v>0.0002</c:v>
                </c:pt>
                <c:pt idx="8">
                  <c:v>0.000229</c:v>
                </c:pt>
                <c:pt idx="9">
                  <c:v>0.000257</c:v>
                </c:pt>
                <c:pt idx="10">
                  <c:v>0.000286</c:v>
                </c:pt>
                <c:pt idx="11">
                  <c:v>0.000315</c:v>
                </c:pt>
                <c:pt idx="12">
                  <c:v>0.000343</c:v>
                </c:pt>
                <c:pt idx="13">
                  <c:v>0.000372000000000001</c:v>
                </c:pt>
                <c:pt idx="14">
                  <c:v>0.000401</c:v>
                </c:pt>
                <c:pt idx="15">
                  <c:v>0.000430000000000001</c:v>
                </c:pt>
                <c:pt idx="16">
                  <c:v>0.000458000000000001</c:v>
                </c:pt>
                <c:pt idx="17">
                  <c:v>0.000487000000000001</c:v>
                </c:pt>
                <c:pt idx="18">
                  <c:v>0.000516</c:v>
                </c:pt>
                <c:pt idx="19">
                  <c:v>0.000545000000000001</c:v>
                </c:pt>
                <c:pt idx="20">
                  <c:v>0.000573000000000001</c:v>
                </c:pt>
                <c:pt idx="21">
                  <c:v>0.000602</c:v>
                </c:pt>
                <c:pt idx="22">
                  <c:v>0.000631000000000001</c:v>
                </c:pt>
                <c:pt idx="23">
                  <c:v>0.000659000000000001</c:v>
                </c:pt>
                <c:pt idx="24">
                  <c:v>0.000688000000000001</c:v>
                </c:pt>
                <c:pt idx="25">
                  <c:v>0.000717000000000001</c:v>
                </c:pt>
              </c:numCache>
            </c:numRef>
          </c:yVal>
        </c:ser>
        <c:axId val="609157336"/>
        <c:axId val="642279304"/>
      </c:scatterChart>
      <c:valAx>
        <c:axId val="609157336"/>
        <c:scaling>
          <c:orientation val="minMax"/>
          <c:max val="500000.0"/>
        </c:scaling>
        <c:axPos val="b"/>
        <c:title>
          <c:tx>
            <c:rich>
              <a:bodyPr/>
              <a:lstStyle/>
              <a:p>
                <a:pPr>
                  <a:defRPr sz="1200" b="1" i="0" u="none" strike="noStrike" baseline="0">
                    <a:solidFill>
                      <a:srgbClr val="000000"/>
                    </a:solidFill>
                    <a:latin typeface="Arial"/>
                    <a:ea typeface="Arial"/>
                    <a:cs typeface="Arial"/>
                  </a:defRPr>
                </a:pPr>
                <a:r>
                  <a:rPr lang="en-US"/>
                  <a:t>String length</a:t>
                </a:r>
              </a:p>
            </c:rich>
          </c:tx>
          <c:layout>
            <c:manualLayout>
              <c:xMode val="edge"/>
              <c:yMode val="edge"/>
              <c:x val="0.460543337645537"/>
              <c:y val="0.885117493472585"/>
            </c:manualLayout>
          </c:layout>
          <c:spPr>
            <a:noFill/>
            <a:ln w="25400">
              <a:noFill/>
            </a:ln>
          </c:spPr>
        </c:title>
        <c:numFmt formatCode="General" sourceLinked="1"/>
        <c:tickLblPos val="nextTo"/>
        <c:spPr>
          <a:ln w="3175">
            <a:solidFill>
              <a:srgbClr val="000000"/>
            </a:solidFill>
            <a:prstDash val="solid"/>
          </a:ln>
        </c:spPr>
        <c:txPr>
          <a:bodyPr rot="0" vert="horz"/>
          <a:lstStyle/>
          <a:p>
            <a:pPr>
              <a:defRPr sz="1200" b="0" i="0" u="none" strike="noStrike" baseline="0">
                <a:solidFill>
                  <a:srgbClr val="000000"/>
                </a:solidFill>
                <a:latin typeface="Arial"/>
                <a:ea typeface="Arial"/>
                <a:cs typeface="Arial"/>
              </a:defRPr>
            </a:pPr>
            <a:endParaRPr lang="en-US"/>
          </a:p>
        </c:txPr>
        <c:crossAx val="642279304"/>
        <c:crosses val="autoZero"/>
        <c:crossBetween val="midCat"/>
      </c:valAx>
      <c:valAx>
        <c:axId val="642279304"/>
        <c:scaling>
          <c:orientation val="minMax"/>
        </c:scaling>
        <c:axPos val="l"/>
        <c:majorGridlines>
          <c:spPr>
            <a:ln w="3175">
              <a:solidFill>
                <a:srgbClr val="000000"/>
              </a:solidFill>
              <a:prstDash val="solid"/>
            </a:ln>
          </c:spPr>
        </c:majorGridlines>
        <c:title>
          <c:tx>
            <c:rich>
              <a:bodyPr/>
              <a:lstStyle/>
              <a:p>
                <a:pPr>
                  <a:defRPr sz="1200" b="1" i="0" u="none" strike="noStrike" baseline="0">
                    <a:solidFill>
                      <a:srgbClr val="000000"/>
                    </a:solidFill>
                    <a:latin typeface="Arial"/>
                    <a:ea typeface="Arial"/>
                    <a:cs typeface="Arial"/>
                  </a:defRPr>
                </a:pPr>
                <a:r>
                  <a:rPr lang="en-US"/>
                  <a:t>CPU seconds</a:t>
                </a:r>
              </a:p>
            </c:rich>
          </c:tx>
          <c:layout>
            <c:manualLayout>
              <c:xMode val="edge"/>
              <c:yMode val="edge"/>
              <c:x val="0.0206985769728332"/>
              <c:y val="0.287206266318538"/>
            </c:manualLayout>
          </c:layout>
          <c:spPr>
            <a:noFill/>
            <a:ln w="25400">
              <a:noFill/>
            </a:ln>
          </c:spPr>
        </c:title>
        <c:numFmt formatCode="General" sourceLinked="1"/>
        <c:tickLblPos val="nextTo"/>
        <c:spPr>
          <a:ln w="3175">
            <a:solidFill>
              <a:srgbClr val="000000"/>
            </a:solidFill>
            <a:prstDash val="solid"/>
          </a:ln>
        </c:spPr>
        <c:txPr>
          <a:bodyPr rot="0" vert="horz"/>
          <a:lstStyle/>
          <a:p>
            <a:pPr>
              <a:defRPr sz="1200" b="0" i="0" u="none" strike="noStrike" baseline="0">
                <a:solidFill>
                  <a:srgbClr val="000000"/>
                </a:solidFill>
                <a:latin typeface="Arial"/>
                <a:ea typeface="Arial"/>
                <a:cs typeface="Arial"/>
              </a:defRPr>
            </a:pPr>
            <a:endParaRPr lang="en-US"/>
          </a:p>
        </c:txPr>
        <c:crossAx val="609157336"/>
        <c:crosses val="autoZero"/>
        <c:crossBetween val="midCat"/>
      </c:valAx>
      <c:spPr>
        <a:noFill/>
        <a:ln w="12700">
          <a:solidFill>
            <a:srgbClr val="808080"/>
          </a:solidFill>
          <a:prstDash val="solid"/>
        </a:ln>
      </c:spPr>
    </c:plotArea>
    <c:plotVisOnly val="1"/>
    <c:dispBlanksAs val="gap"/>
  </c:chart>
  <c:spPr>
    <a:solidFill>
      <a:srgbClr val="FFFFFF"/>
    </a:solidFill>
    <a:ln w="3175">
      <a:solidFill>
        <a:srgbClr val="000000"/>
      </a:solidFill>
      <a:prstDash val="solid"/>
    </a:ln>
  </c:spPr>
  <c:txPr>
    <a:bodyPr/>
    <a:lstStyle/>
    <a:p>
      <a:pPr>
        <a:defRPr sz="1200" b="0" i="0" u="none" strike="noStrike" baseline="0">
          <a:solidFill>
            <a:srgbClr val="000000"/>
          </a:solidFill>
          <a:latin typeface="Arial"/>
          <a:ea typeface="Arial"/>
          <a:cs typeface="Arial"/>
        </a:defRPr>
      </a:pPr>
      <a:endParaRPr lang="en-US"/>
    </a:p>
  </c:txPr>
  <c:externalData r:id="rId1"/>
</c:chartSpace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293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130550" cy="482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422" tIns="48211" rIns="96422" bIns="48211" numCol="1" anchor="t" anchorCtr="0" compatLnSpc="1">
            <a:prstTxWarp prst="textNoShape">
              <a:avLst/>
            </a:prstTxWarp>
          </a:bodyPr>
          <a:lstStyle>
            <a:lvl1pPr defTabSz="965200">
              <a:defRPr sz="1200" smtClean="0">
                <a:latin typeface="Times New Roman" pitchFamily="18" charset="0"/>
              </a:defRPr>
            </a:lvl1pPr>
          </a:lstStyle>
          <a:p>
            <a:pPr>
              <a:defRPr/>
            </a:pPr>
            <a:r>
              <a:rPr lang="en-US"/>
              <a:t>DAC 2001 Tutorial</a:t>
            </a:r>
          </a:p>
        </p:txBody>
      </p:sp>
      <p:sp>
        <p:nvSpPr>
          <p:cNvPr id="25293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4171950" y="0"/>
            <a:ext cx="3130550" cy="482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422" tIns="48211" rIns="96422" bIns="48211" numCol="1" anchor="t" anchorCtr="0" compatLnSpc="1">
            <a:prstTxWarp prst="textNoShape">
              <a:avLst/>
            </a:prstTxWarp>
          </a:bodyPr>
          <a:lstStyle>
            <a:lvl1pPr algn="r" defTabSz="965200">
              <a:defRPr sz="1200" smtClean="0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5293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091613"/>
            <a:ext cx="3130550" cy="482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422" tIns="48211" rIns="96422" bIns="48211" numCol="1" anchor="b" anchorCtr="0" compatLnSpc="1">
            <a:prstTxWarp prst="textNoShape">
              <a:avLst/>
            </a:prstTxWarp>
          </a:bodyPr>
          <a:lstStyle>
            <a:lvl1pPr defTabSz="965200">
              <a:defRPr sz="1200" smtClean="0">
                <a:latin typeface="Times New Roman" pitchFamily="18" charset="0"/>
                <a:cs typeface="Times New Roman" pitchFamily="18" charset="0"/>
              </a:defRPr>
            </a:lvl1pPr>
          </a:lstStyle>
          <a:p>
            <a:pPr>
              <a:defRPr/>
            </a:pPr>
            <a:r>
              <a:rPr lang="en-US"/>
              <a:t>©R.A. Rutenbar, 2001</a:t>
            </a:r>
          </a:p>
        </p:txBody>
      </p:sp>
      <p:sp>
        <p:nvSpPr>
          <p:cNvPr id="25293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4171950" y="9091613"/>
            <a:ext cx="3130550" cy="482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422" tIns="48211" rIns="96422" bIns="48211" numCol="1" anchor="b" anchorCtr="0" compatLnSpc="1">
            <a:prstTxWarp prst="textNoShape">
              <a:avLst/>
            </a:prstTxWarp>
          </a:bodyPr>
          <a:lstStyle>
            <a:lvl1pPr algn="r" defTabSz="965200">
              <a:defRPr sz="1200" smtClean="0">
                <a:latin typeface="Times New Roman" pitchFamily="18" charset="0"/>
              </a:defRPr>
            </a:lvl1pPr>
          </a:lstStyle>
          <a:p>
            <a:pPr>
              <a:defRPr/>
            </a:pPr>
            <a:fld id="{83587096-7852-44F5-9A71-D621B1FF247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857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200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 b="0" smtClean="0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0857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4114800" y="0"/>
            <a:ext cx="3200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 b="0" smtClean="0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018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219200" y="685800"/>
            <a:ext cx="4876800" cy="36576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0858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90600" y="4572000"/>
            <a:ext cx="5334000" cy="426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40858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144000"/>
            <a:ext cx="3200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 b="0" smtClean="0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0858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4114800" y="9144000"/>
            <a:ext cx="3200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 b="0" smtClean="0">
                <a:latin typeface="Times New Roman" pitchFamily="18" charset="0"/>
              </a:defRPr>
            </a:lvl1pPr>
          </a:lstStyle>
          <a:p>
            <a:pPr>
              <a:defRPr/>
            </a:pPr>
            <a:fld id="{40F64717-A5A5-4C4E-9291-2F18B7410B0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_rels/notesSlide10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0.xml"/></Relationships>
</file>

<file path=ppt/notesSlides/_rels/notesSlide1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1.xml"/></Relationships>
</file>

<file path=ppt/notesSlides/_rels/notesSlide1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2.xml"/></Relationships>
</file>

<file path=ppt/notesSlides/_rels/notesSlide1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3.xml"/></Relationships>
</file>

<file path=ppt/notesSlides/_rels/notesSlide1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4.xml"/></Relationships>
</file>

<file path=ppt/notesSlides/_rels/notesSlide1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5.xml"/></Relationships>
</file>

<file path=ppt/notesSlides/_rels/notesSlide1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6.xml"/></Relationships>
</file>

<file path=ppt/notesSlides/_rels/notesSlide17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7.xml"/></Relationships>
</file>

<file path=ppt/notesSlides/_rels/notesSlide18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8.xml"/></Relationships>
</file>

<file path=ppt/notesSlides/_rels/notesSlide19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9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_rels/notesSlide20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0.xml"/></Relationships>
</file>

<file path=ppt/notesSlides/_rels/notesSlide2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3.xml"/></Relationships>
</file>

<file path=ppt/notesSlides/_rels/notesSlide2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4.xml"/></Relationships>
</file>

<file path=ppt/notesSlides/_rels/notesSlide2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5.xml"/></Relationships>
</file>

<file path=ppt/notesSlides/_rels/notesSlide2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6.xml"/></Relationships>
</file>

<file path=ppt/notesSlides/_rels/notesSlide2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7.xml"/></Relationships>
</file>

<file path=ppt/notesSlides/_rels/notesSlide2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8.xml"/></Relationships>
</file>

<file path=ppt/notesSlides/_rels/notesSlide27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0.xml"/></Relationships>
</file>

<file path=ppt/notesSlides/_rels/notesSlide28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1.xml"/></Relationships>
</file>

<file path=ppt/notesSlides/_rels/notesSlide29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2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.xml"/></Relationships>
</file>

<file path=ppt/notesSlides/_rels/notesSlide30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3.xml"/></Relationships>
</file>

<file path=ppt/notesSlides/_rels/notesSlide3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4.xml"/></Relationships>
</file>

<file path=ppt/notesSlides/_rels/notesSlide3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5.xml"/></Relationships>
</file>

<file path=ppt/notesSlides/_rels/notesSlide3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6.xml"/></Relationships>
</file>

<file path=ppt/notesSlides/_rels/notesSlide3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7.xml"/></Relationships>
</file>

<file path=ppt/notesSlides/_rels/notesSlide3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8.xml"/></Relationships>
</file>

<file path=ppt/notesSlides/_rels/notesSlide3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9.xml"/></Relationships>
</file>

<file path=ppt/notesSlides/_rels/notesSlide37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0.xml"/></Relationships>
</file>

<file path=ppt/notesSlides/_rels/notesSlide38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1.xml"/></Relationships>
</file>

<file path=ppt/notesSlides/_rels/notesSlide39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2.xml"/></Relationships>
</file>

<file path=ppt/notesSlides/_rels/notesSlide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_rels/notesSlide40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3.xml"/></Relationships>
</file>

<file path=ppt/notesSlides/_rels/notesSlide4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4.xml"/></Relationships>
</file>

<file path=ppt/notesSlides/_rels/notesSlide4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5.xml"/></Relationships>
</file>

<file path=ppt/notesSlides/_rels/notesSlide4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6.xml"/></Relationships>
</file>

<file path=ppt/notesSlides/_rels/notesSlide4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7.xml"/></Relationships>
</file>

<file path=ppt/notesSlides/_rels/notesSlide4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8.xml"/></Relationships>
</file>

<file path=ppt/notesSlides/_rels/notesSlide4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9.xml"/></Relationships>
</file>

<file path=ppt/notesSlides/_rels/notesSlide47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50.xml"/></Relationships>
</file>

<file path=ppt/notesSlides/_rels/notesSlide48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51.xml"/></Relationships>
</file>

<file path=ppt/notesSlides/_rels/notesSlide49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52.xml"/></Relationships>
</file>

<file path=ppt/notesSlides/_rels/notesSlide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5.xml"/></Relationships>
</file>

<file path=ppt/notesSlides/_rels/notesSlide50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54.xml"/></Relationships>
</file>

<file path=ppt/notesSlides/_rels/notesSlide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6.xml"/></Relationships>
</file>

<file path=ppt/notesSlides/_rels/notesSlide7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7.xml"/></Relationships>
</file>

<file path=ppt/notesSlides/_rels/notesSlide8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8.xml"/></Relationships>
</file>

<file path=ppt/notesSlides/_rels/notesSlide9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9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02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51203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  <p:sp>
        <p:nvSpPr>
          <p:cNvPr id="51204" name="Slide Number Placeholder 3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7F803353-72E2-470C-8E67-87750F01FAF1}" type="slidenum">
              <a:rPr lang="en-US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379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4819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584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686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7891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891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9939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096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198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3011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40F64717-A5A5-4C4E-9291-2F18B7410B06}" type="slidenum">
              <a:rPr lang="en-US" smtClean="0"/>
              <a:pPr>
                <a:defRPr/>
              </a:pPr>
              <a:t>2</a:t>
            </a:fld>
            <a:endParaRPr lang="en-US"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5059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619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761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80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680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619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761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619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761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619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761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61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8611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63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963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82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782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85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8851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662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87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987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89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0899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2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192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94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294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97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3971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99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499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01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6019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3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04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704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3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06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806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3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09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9091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7651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4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09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9091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4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01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6019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4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01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6019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4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52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752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4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61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8611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4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54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854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4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57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9571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4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59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1059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4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61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11619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4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4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1264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867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5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49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3491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9699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072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174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2771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708012"/>
            <a:ext cx="7772400" cy="1470025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5800" y="3886200"/>
            <a:ext cx="7677492" cy="1752600"/>
          </a:xfrm>
        </p:spPr>
        <p:txBody>
          <a:bodyPr/>
          <a:lstStyle>
            <a:lvl1pPr marL="0" indent="0" algn="l">
              <a:buNone/>
              <a:defRPr sz="2000" b="0">
                <a:latin typeface="Calibri" pitchFamily="34" charset="0"/>
              </a:defRPr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dirty="0" smtClean="0"/>
              <a:t>Click to edit Master subtitle style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958013" y="228600"/>
            <a:ext cx="2185987" cy="6105525"/>
          </a:xfrm>
        </p:spPr>
        <p:txBody>
          <a:bodyPr vert="eaVert"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96875" y="228600"/>
            <a:ext cx="6408738" cy="6105525"/>
          </a:xfrm>
        </p:spPr>
        <p:txBody>
          <a:bodyPr vert="eaVert"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AndTwoObj" preserve="1">
  <p:cSld name="Title, Content,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6875" y="228600"/>
            <a:ext cx="8747125" cy="762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38175" y="1362075"/>
            <a:ext cx="3871913" cy="497205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quarter" idx="2"/>
          </p:nvPr>
        </p:nvSpPr>
        <p:spPr>
          <a:xfrm>
            <a:off x="4662488" y="1362075"/>
            <a:ext cx="3871912" cy="2409825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sz="quarter" idx="3"/>
          </p:nvPr>
        </p:nvSpPr>
        <p:spPr>
          <a:xfrm>
            <a:off x="4662488" y="3924300"/>
            <a:ext cx="3871912" cy="2409825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xAndObj" preserve="1">
  <p:cSld name="Title, Text,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6875" y="228600"/>
            <a:ext cx="8747125" cy="762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638175" y="1362075"/>
            <a:ext cx="3871913" cy="497205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62488" y="1362075"/>
            <a:ext cx="3871912" cy="497205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7018" y="435678"/>
            <a:ext cx="7592093" cy="762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latin typeface="Calibri" pitchFamily="34" charset="0"/>
              </a:defRPr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38175" y="1362075"/>
            <a:ext cx="3871913" cy="4972050"/>
          </a:xfrm>
        </p:spPr>
        <p:txBody>
          <a:bodyPr/>
          <a:lstStyle>
            <a:lvl1pPr>
              <a:defRPr sz="2800">
                <a:latin typeface="Calibri" pitchFamily="34" charset="0"/>
              </a:defRPr>
            </a:lvl1pPr>
            <a:lvl2pPr>
              <a:defRPr sz="2400">
                <a:latin typeface="Calibri" pitchFamily="34" charset="0"/>
              </a:defRPr>
            </a:lvl2pPr>
            <a:lvl3pPr>
              <a:defRPr sz="2000">
                <a:latin typeface="Calibri" pitchFamily="34" charset="0"/>
              </a:defRPr>
            </a:lvl3pPr>
            <a:lvl4pPr>
              <a:defRPr sz="1800">
                <a:latin typeface="Calibri" pitchFamily="34" charset="0"/>
              </a:defRPr>
            </a:lvl4pPr>
            <a:lvl5pPr>
              <a:defRPr sz="1800">
                <a:latin typeface="Calibri" pitchFamily="34" charset="0"/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62488" y="1362075"/>
            <a:ext cx="3871912" cy="4972050"/>
          </a:xfrm>
        </p:spPr>
        <p:txBody>
          <a:bodyPr/>
          <a:lstStyle>
            <a:lvl1pPr>
              <a:defRPr sz="2800">
                <a:latin typeface="Calibri" pitchFamily="34" charset="0"/>
              </a:defRPr>
            </a:lvl1pPr>
            <a:lvl2pPr>
              <a:defRPr sz="2400">
                <a:latin typeface="Calibri" pitchFamily="34" charset="0"/>
              </a:defRPr>
            </a:lvl2pPr>
            <a:lvl3pPr>
              <a:defRPr sz="2000">
                <a:latin typeface="Calibri" pitchFamily="34" charset="0"/>
              </a:defRPr>
            </a:lvl3pPr>
            <a:lvl4pPr>
              <a:defRPr sz="1800">
                <a:latin typeface="Calibri" pitchFamily="34" charset="0"/>
              </a:defRPr>
            </a:lvl4pPr>
            <a:lvl5pPr>
              <a:defRPr sz="1800">
                <a:latin typeface="Calibri" pitchFamily="34" charset="0"/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>
                <a:latin typeface="Calibri" pitchFamily="34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>
                <a:latin typeface="Calibri" pitchFamily="34" charset="0"/>
              </a:defRPr>
            </a:lvl1pPr>
            <a:lvl2pPr>
              <a:defRPr sz="2000">
                <a:latin typeface="Calibri" pitchFamily="34" charset="0"/>
              </a:defRPr>
            </a:lvl2pPr>
            <a:lvl3pPr>
              <a:defRPr sz="1800">
                <a:latin typeface="Calibri" pitchFamily="34" charset="0"/>
              </a:defRPr>
            </a:lvl3pPr>
            <a:lvl4pPr>
              <a:defRPr sz="1600">
                <a:latin typeface="Calibri" pitchFamily="34" charset="0"/>
              </a:defRPr>
            </a:lvl4pPr>
            <a:lvl5pPr>
              <a:defRPr sz="1600">
                <a:latin typeface="Calibri" pitchFamily="34" charset="0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>
                <a:latin typeface="Calibri" pitchFamily="34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>
                <a:latin typeface="Calibri" pitchFamily="34" charset="0"/>
              </a:defRPr>
            </a:lvl1pPr>
            <a:lvl2pPr>
              <a:defRPr sz="2000">
                <a:latin typeface="Calibri" pitchFamily="34" charset="0"/>
              </a:defRPr>
            </a:lvl2pPr>
            <a:lvl3pPr>
              <a:defRPr sz="1800">
                <a:latin typeface="Calibri" pitchFamily="34" charset="0"/>
              </a:defRPr>
            </a:lvl3pPr>
            <a:lvl4pPr>
              <a:defRPr sz="1600">
                <a:latin typeface="Calibri" pitchFamily="34" charset="0"/>
              </a:defRPr>
            </a:lvl4pPr>
            <a:lvl5pPr>
              <a:defRPr sz="1600">
                <a:latin typeface="Calibri" pitchFamily="34" charset="0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7762" y="445070"/>
            <a:ext cx="7591425" cy="762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>
                <a:latin typeface="Calibri" pitchFamily="34" charset="0"/>
              </a:defRPr>
            </a:lvl1pPr>
            <a:lvl2pPr>
              <a:defRPr sz="2800">
                <a:latin typeface="Calibri" pitchFamily="34" charset="0"/>
              </a:defRPr>
            </a:lvl2pPr>
            <a:lvl3pPr>
              <a:defRPr sz="2400">
                <a:latin typeface="Calibri" pitchFamily="34" charset="0"/>
              </a:defRPr>
            </a:lvl3pPr>
            <a:lvl4pPr>
              <a:defRPr sz="2000">
                <a:latin typeface="Calibri" pitchFamily="34" charset="0"/>
              </a:defRPr>
            </a:lvl4pPr>
            <a:lvl5pPr>
              <a:defRPr sz="2000">
                <a:latin typeface="Calibri" pitchFamily="34" charset="0"/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>
                <a:latin typeface="Calibri" pitchFamily="34" charset="0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>
                <a:latin typeface="Calibri" pitchFamily="34" charset="0"/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en-US" noProof="0" dirty="0" smtClean="0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>
                <a:latin typeface="Calibri" pitchFamily="34" charset="0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slideLayout" Target="../slideLayouts/slideLayout13.xml"/><Relationship Id="rId14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74090" y="371182"/>
            <a:ext cx="7591425" cy="76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 smtClean="0"/>
              <a:t>Click to edit Master title style</a:t>
            </a:r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96875" y="1362075"/>
            <a:ext cx="7896225" cy="49720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1032" name="Rectangle 8"/>
          <p:cNvSpPr>
            <a:spLocks noChangeArrowheads="1"/>
          </p:cNvSpPr>
          <p:nvPr/>
        </p:nvSpPr>
        <p:spPr bwMode="auto">
          <a:xfrm>
            <a:off x="0" y="0"/>
            <a:ext cx="9144000" cy="228600"/>
          </a:xfrm>
          <a:prstGeom prst="rect">
            <a:avLst/>
          </a:prstGeom>
          <a:solidFill>
            <a:srgbClr val="990000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en-US" b="0">
              <a:latin typeface="Times New Roman" pitchFamily="18" charset="0"/>
            </a:endParaRPr>
          </a:p>
        </p:txBody>
      </p:sp>
      <p:sp>
        <p:nvSpPr>
          <p:cNvPr id="7" name="Text Box 5"/>
          <p:cNvSpPr txBox="1">
            <a:spLocks noChangeArrowheads="1"/>
          </p:cNvSpPr>
          <p:nvPr/>
        </p:nvSpPr>
        <p:spPr bwMode="auto">
          <a:xfrm>
            <a:off x="7897813" y="-26988"/>
            <a:ext cx="1309687" cy="277813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defRPr/>
            </a:pPr>
            <a:r>
              <a:rPr lang="en-US" sz="1200" dirty="0">
                <a:solidFill>
                  <a:schemeClr val="bg1"/>
                </a:solidFill>
                <a:latin typeface="Times New Roman" pitchFamily="18" charset="0"/>
              </a:rPr>
              <a:t>Carnegie Mellon</a:t>
            </a:r>
          </a:p>
        </p:txBody>
      </p:sp>
      <p:sp>
        <p:nvSpPr>
          <p:cNvPr id="8" name="Rectangle 7"/>
          <p:cNvSpPr/>
          <p:nvPr userDrawn="1"/>
        </p:nvSpPr>
        <p:spPr>
          <a:xfrm>
            <a:off x="8830843" y="6611779"/>
            <a:ext cx="313157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fld id="{F5551B27-49BC-4291-80C6-707CDCF1D651}" type="slidenum">
              <a:rPr kumimoji="0" lang="en-US" sz="1000" b="1" i="0" u="none" strike="noStrike" kern="1200" cap="none" spc="0" normalizeH="0" baseline="0" noProof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 Narrow" pitchFamily="-96" charset="0"/>
                <a:ea typeface="ＭＳ Ｐゴシック" pitchFamily="-96" charset="-128"/>
                <a:cs typeface="ＭＳ Ｐゴシック" pitchFamily="-96" charset="-128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0" r:id="rId2"/>
    <p:sldLayoutId id="2147483659" r:id="rId3"/>
    <p:sldLayoutId id="2147483658" r:id="rId4"/>
    <p:sldLayoutId id="2147483657" r:id="rId5"/>
    <p:sldLayoutId id="2147483656" r:id="rId6"/>
    <p:sldLayoutId id="2147483655" r:id="rId7"/>
    <p:sldLayoutId id="2147483654" r:id="rId8"/>
    <p:sldLayoutId id="2147483653" r:id="rId9"/>
    <p:sldLayoutId id="2147483652" r:id="rId10"/>
    <p:sldLayoutId id="2147483651" r:id="rId11"/>
    <p:sldLayoutId id="2147483650" r:id="rId12"/>
    <p:sldLayoutId id="2147483649" r:id="rId13"/>
  </p:sldLayoutIdLst>
  <p:timing>
    <p:tnLst>
      <p:par>
        <p:cTn id="1" dur="indefinite" restart="never" nodeType="tmRoot"/>
      </p:par>
    </p:tnLst>
  </p:timing>
  <p:txStyles>
    <p:titleStyle>
      <a:lvl1pPr marL="119063" indent="-1190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Calibri" pitchFamily="34" charset="0"/>
          <a:ea typeface="+mj-ea"/>
          <a:cs typeface="+mj-cs"/>
        </a:defRPr>
      </a:lvl1pPr>
      <a:lvl2pPr marL="119063" indent="-1190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2pPr>
      <a:lvl3pPr marL="119063" indent="-1190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3pPr>
      <a:lvl4pPr marL="119063" indent="-1190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4pPr>
      <a:lvl5pPr marL="119063" indent="-1190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5pPr>
      <a:lvl6pPr marL="5762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6pPr>
      <a:lvl7pPr marL="10334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7pPr>
      <a:lvl8pPr marL="14906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8pPr>
      <a:lvl9pPr marL="19478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lr>
          <a:srgbClr val="990000"/>
        </a:buClr>
        <a:buSzPct val="60000"/>
        <a:buFont typeface="Wingdings 2" pitchFamily="18" charset="2"/>
        <a:buChar char="¢"/>
        <a:defRPr sz="2400" b="1">
          <a:solidFill>
            <a:schemeClr val="tx1"/>
          </a:solidFill>
          <a:latin typeface="Calibri" pitchFamily="34" charset="0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lr>
          <a:srgbClr val="990000"/>
        </a:buClr>
        <a:buSzPct val="110000"/>
        <a:buFont typeface="Wingdings" pitchFamily="2" charset="2"/>
        <a:buChar char="§"/>
        <a:defRPr sz="2000">
          <a:solidFill>
            <a:schemeClr val="tx1"/>
          </a:solidFill>
          <a:latin typeface="Calibri" pitchFamily="34" charset="0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SzPct val="80000"/>
        <a:buFont typeface="Wingdings" pitchFamily="2" charset="2"/>
        <a:buChar char="§"/>
        <a:defRPr sz="2000">
          <a:solidFill>
            <a:schemeClr val="tx1"/>
          </a:solidFill>
          <a:latin typeface="Calibri" pitchFamily="34" charset="0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Calibri" pitchFamily="34" charset="0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Calibri" pitchFamily="34" charset="0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1.xml"/><Relationship Id="rId3" Type="http://schemas.openxmlformats.org/officeDocument/2006/relationships/chart" Target="../charts/char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3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4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5.xml"/><Relationship Id="rId3" Type="http://schemas.openxmlformats.org/officeDocument/2006/relationships/chart" Target="../charts/char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6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8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9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0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Relationship Id="rId2" Type="http://schemas.openxmlformats.org/officeDocument/2006/relationships/notesSlide" Target="../notesSlides/notesSlide21.xml"/></Relationships>
</file>

<file path=ppt/slides/_rels/slide24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2.xml"/><Relationship Id="rId4" Type="http://schemas.openxmlformats.org/officeDocument/2006/relationships/oleObject" Target="../embeddings/Microsoft_Excel_97_-_2004_Worksheet1.xls"/><Relationship Id="rId1" Type="http://schemas.openxmlformats.org/officeDocument/2006/relationships/vmlDrawing" Target="../drawings/vmlDrawing1.vml"/><Relationship Id="rId2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Relationship Id="rId2" Type="http://schemas.openxmlformats.org/officeDocument/2006/relationships/notesSlide" Target="../notesSlides/notesSlide23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4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5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Relationship Id="rId2" Type="http://schemas.openxmlformats.org/officeDocument/2006/relationships/notesSlide" Target="../notesSlides/notesSlide26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7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8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9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0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1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3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4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5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7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8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9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0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1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2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3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Relationship Id="rId2" Type="http://schemas.openxmlformats.org/officeDocument/2006/relationships/notesSlide" Target="../notesSlides/notesSlide44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5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5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Relationship Id="rId2" Type="http://schemas.openxmlformats.org/officeDocument/2006/relationships/notesSlide" Target="../notesSlides/notesSlide47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Relationship Id="rId2" Type="http://schemas.openxmlformats.org/officeDocument/2006/relationships/notesSlide" Target="../notesSlides/notesSlide48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9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50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Title 1"/>
          <p:cNvSpPr>
            <a:spLocks noGrp="1"/>
          </p:cNvSpPr>
          <p:nvPr>
            <p:ph type="ctrTitle"/>
          </p:nvPr>
        </p:nvSpPr>
        <p:spPr>
          <a:xfrm>
            <a:off x="685800" y="1708150"/>
            <a:ext cx="7772400" cy="1470025"/>
          </a:xfrm>
        </p:spPr>
        <p:txBody>
          <a:bodyPr/>
          <a:lstStyle/>
          <a:p>
            <a:pPr marL="0" indent="0"/>
            <a:r>
              <a:rPr lang="en-US" dirty="0" smtClean="0"/>
              <a:t>Program </a:t>
            </a:r>
            <a:r>
              <a:rPr lang="en-US" dirty="0" smtClean="0"/>
              <a:t>Optimization</a:t>
            </a:r>
            <a:br>
              <a:rPr lang="en-US" dirty="0" smtClean="0"/>
            </a:br>
            <a:r>
              <a:rPr lang="en-US" dirty="0" smtClean="0"/>
              <a:t/>
            </a:r>
            <a:br>
              <a:rPr lang="en-US" dirty="0" smtClean="0"/>
            </a:br>
            <a:r>
              <a:rPr lang="en-US" sz="2000" b="0" dirty="0" smtClean="0"/>
              <a:t>15-</a:t>
            </a:r>
            <a:r>
              <a:rPr lang="en-US" sz="2000" b="0" dirty="0" smtClean="0"/>
              <a:t>213: </a:t>
            </a:r>
            <a:r>
              <a:rPr lang="en-US" sz="2000" b="0" dirty="0" smtClean="0"/>
              <a:t>Introduction to Computer Systems</a:t>
            </a:r>
            <a:r>
              <a:rPr lang="en-US" b="0" dirty="0" smtClean="0"/>
              <a:t/>
            </a:r>
            <a:br>
              <a:rPr lang="en-US" b="0" dirty="0" smtClean="0"/>
            </a:br>
            <a:r>
              <a:rPr lang="en-US" sz="2000" b="0" dirty="0" smtClean="0"/>
              <a:t>25</a:t>
            </a:r>
            <a:r>
              <a:rPr lang="en-US" sz="2000" b="0" baseline="30000" dirty="0" smtClean="0"/>
              <a:t>th</a:t>
            </a:r>
            <a:r>
              <a:rPr lang="en-US" sz="2000" b="0" dirty="0" smtClean="0"/>
              <a:t> Lecture, Nov. 23, 2010</a:t>
            </a:r>
          </a:p>
        </p:txBody>
      </p:sp>
      <p:sp>
        <p:nvSpPr>
          <p:cNvPr id="9219" name="Subtitle 2"/>
          <p:cNvSpPr>
            <a:spLocks noGrp="1"/>
          </p:cNvSpPr>
          <p:nvPr>
            <p:ph type="subTitle" idx="1"/>
          </p:nvPr>
        </p:nvSpPr>
        <p:spPr>
          <a:xfrm>
            <a:off x="685800" y="3886200"/>
            <a:ext cx="7678738" cy="1752600"/>
          </a:xfrm>
        </p:spPr>
        <p:txBody>
          <a:bodyPr/>
          <a:lstStyle/>
          <a:p>
            <a:r>
              <a:rPr lang="en-US" b="1" dirty="0" smtClean="0"/>
              <a:t>Instructors:</a:t>
            </a:r>
            <a:r>
              <a:rPr lang="en-US" dirty="0" smtClean="0"/>
              <a:t> </a:t>
            </a:r>
          </a:p>
          <a:p>
            <a:r>
              <a:rPr lang="en-US" dirty="0" smtClean="0"/>
              <a:t>Randy Bryant and Dave O’Hallaron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ChangeArrowheads="1"/>
          </p:cNvSpPr>
          <p:nvPr/>
        </p:nvSpPr>
        <p:spPr bwMode="auto">
          <a:xfrm>
            <a:off x="2073275" y="1905000"/>
            <a:ext cx="5007780" cy="2028761"/>
          </a:xfrm>
          <a:prstGeom prst="rect">
            <a:avLst/>
          </a:prstGeom>
          <a:solidFill>
            <a:srgbClr val="F6F5BD"/>
          </a:solidFill>
          <a:ln w="38100" cmpd="dbl">
            <a:solidFill>
              <a:schemeClr val="tx1"/>
            </a:solidFill>
            <a:miter lim="800000"/>
            <a:headEnd/>
            <a:tailEnd/>
          </a:ln>
        </p:spPr>
        <p:txBody>
          <a:bodyPr wrap="none" lIns="90487" tIns="44450" rIns="90487" bIns="44450">
            <a:spAutoFit/>
          </a:bodyPr>
          <a:lstStyle/>
          <a:p>
            <a:pPr algn="l"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>
                <a:latin typeface="Courier New" pitchFamily="49" charset="0"/>
              </a:rPr>
              <a:t>void lower(char *s)</a:t>
            </a:r>
          </a:p>
          <a:p>
            <a:pPr algn="l"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>
                <a:latin typeface="Courier New" pitchFamily="49" charset="0"/>
              </a:rPr>
              <a:t>{</a:t>
            </a:r>
          </a:p>
          <a:p>
            <a:pPr algn="l"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>
                <a:latin typeface="Courier New" pitchFamily="49" charset="0"/>
              </a:rPr>
              <a:t>  int i;</a:t>
            </a:r>
          </a:p>
          <a:p>
            <a:pPr algn="l"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>
                <a:latin typeface="Courier New" pitchFamily="49" charset="0"/>
              </a:rPr>
              <a:t>  for (i = 0; i &lt; strlen(s); i++)</a:t>
            </a:r>
          </a:p>
          <a:p>
            <a:pPr algn="l"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>
                <a:latin typeface="Courier New" pitchFamily="49" charset="0"/>
              </a:rPr>
              <a:t>    if (s[i] &gt;= 'A' &amp;&amp; s[i] &lt;= 'Z')</a:t>
            </a:r>
          </a:p>
          <a:p>
            <a:pPr algn="l"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>
                <a:latin typeface="Courier New" pitchFamily="49" charset="0"/>
              </a:rPr>
              <a:t>      s[i] -= ('A' - 'a');</a:t>
            </a:r>
          </a:p>
          <a:p>
            <a:pPr algn="l"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>
                <a:latin typeface="Courier New" pitchFamily="49" charset="0"/>
              </a:rPr>
              <a:t>}</a:t>
            </a:r>
          </a:p>
        </p:txBody>
      </p:sp>
      <p:sp>
        <p:nvSpPr>
          <p:cNvPr id="653315" name="Rectangle 3"/>
          <p:cNvSpPr>
            <a:spLocks noGrp="1" noChangeArrowheads="1"/>
          </p:cNvSpPr>
          <p:nvPr>
            <p:ph type="title"/>
          </p:nvPr>
        </p:nvSpPr>
        <p:spPr>
          <a:xfrm>
            <a:off x="533400" y="341313"/>
            <a:ext cx="8458200" cy="573087"/>
          </a:xfrm>
        </p:spPr>
        <p:txBody>
          <a:bodyPr/>
          <a:lstStyle/>
          <a:p>
            <a:pPr eaLnBrk="1" hangingPunct="1">
              <a:defRPr/>
            </a:pPr>
            <a:r>
              <a:rPr lang="en-US" dirty="0" smtClean="0"/>
              <a:t>Optimization Blocker #1: Procedure Calls</a:t>
            </a:r>
          </a:p>
        </p:txBody>
      </p:sp>
      <p:sp>
        <p:nvSpPr>
          <p:cNvPr id="653316" name="Rectangle 4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dirty="0" smtClean="0"/>
              <a:t>Procedure to Convert String to Lower Case</a:t>
            </a:r>
          </a:p>
          <a:p>
            <a:pPr eaLnBrk="1" hangingPunct="1">
              <a:defRPr/>
            </a:pPr>
            <a:endParaRPr lang="en-US" dirty="0" smtClean="0"/>
          </a:p>
          <a:p>
            <a:pPr eaLnBrk="1" hangingPunct="1">
              <a:defRPr/>
            </a:pPr>
            <a:endParaRPr lang="en-US" dirty="0" smtClean="0"/>
          </a:p>
          <a:p>
            <a:pPr eaLnBrk="1" hangingPunct="1">
              <a:defRPr/>
            </a:pPr>
            <a:endParaRPr lang="en-US" dirty="0" smtClean="0"/>
          </a:p>
          <a:p>
            <a:pPr eaLnBrk="1" hangingPunct="1">
              <a:defRPr/>
            </a:pPr>
            <a:endParaRPr lang="en-US" dirty="0" smtClean="0"/>
          </a:p>
          <a:p>
            <a:pPr eaLnBrk="1" hangingPunct="1">
              <a:defRPr/>
            </a:pPr>
            <a:endParaRPr lang="en-US" dirty="0" smtClean="0"/>
          </a:p>
          <a:p>
            <a:pPr eaLnBrk="1" hangingPunct="1">
              <a:defRPr/>
            </a:pPr>
            <a:endParaRPr lang="en-US" dirty="0" smtClean="0"/>
          </a:p>
          <a:p>
            <a:pPr lvl="1" eaLnBrk="1" hangingPunct="1">
              <a:defRPr/>
            </a:pPr>
            <a:r>
              <a:rPr lang="en-US" dirty="0" smtClean="0"/>
              <a:t>Extracted from 213 lab submissions, Fall, 1998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4338" name="Rectangle 2"/>
          <p:cNvSpPr>
            <a:spLocks noGrp="1" noChangeArrowheads="1"/>
          </p:cNvSpPr>
          <p:nvPr>
            <p:ph type="title"/>
          </p:nvPr>
        </p:nvSpPr>
        <p:spPr>
          <a:xfrm>
            <a:off x="228600" y="334963"/>
            <a:ext cx="8678863" cy="573087"/>
          </a:xfrm>
        </p:spPr>
        <p:txBody>
          <a:bodyPr/>
          <a:lstStyle/>
          <a:p>
            <a:pPr eaLnBrk="1" hangingPunct="1">
              <a:defRPr/>
            </a:pPr>
            <a:r>
              <a:rPr lang="en-US" smtClean="0"/>
              <a:t>Lower Case Conversion Performance</a:t>
            </a:r>
          </a:p>
        </p:txBody>
      </p:sp>
      <p:sp>
        <p:nvSpPr>
          <p:cNvPr id="1028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90513" y="1522413"/>
            <a:ext cx="8307387" cy="908050"/>
          </a:xfrm>
        </p:spPr>
        <p:txBody>
          <a:bodyPr/>
          <a:lstStyle/>
          <a:p>
            <a:pPr lvl="1" eaLnBrk="1" hangingPunct="1"/>
            <a:r>
              <a:rPr lang="en-US" smtClean="0"/>
              <a:t>Time quadruples when double string length</a:t>
            </a:r>
          </a:p>
          <a:p>
            <a:pPr lvl="1" eaLnBrk="1" hangingPunct="1"/>
            <a:r>
              <a:rPr lang="en-US" smtClean="0"/>
              <a:t>Quadratic performance</a:t>
            </a:r>
          </a:p>
        </p:txBody>
      </p:sp>
      <p:graphicFrame>
        <p:nvGraphicFramePr>
          <p:cNvPr id="7" name="Chart 6"/>
          <p:cNvGraphicFramePr>
            <a:graphicFrameLocks/>
          </p:cNvGraphicFramePr>
          <p:nvPr/>
        </p:nvGraphicFramePr>
        <p:xfrm>
          <a:off x="890587" y="2430463"/>
          <a:ext cx="7362825" cy="364807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5362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334963"/>
            <a:ext cx="7031038" cy="573087"/>
          </a:xfrm>
        </p:spPr>
        <p:txBody>
          <a:bodyPr/>
          <a:lstStyle/>
          <a:p>
            <a:pPr eaLnBrk="1" hangingPunct="1">
              <a:defRPr/>
            </a:pPr>
            <a:r>
              <a:rPr lang="en-US" smtClean="0"/>
              <a:t>Convert Loop To Goto Form</a:t>
            </a:r>
          </a:p>
        </p:txBody>
      </p:sp>
      <p:sp>
        <p:nvSpPr>
          <p:cNvPr id="1433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03213" y="5000625"/>
            <a:ext cx="8281987" cy="908050"/>
          </a:xfrm>
        </p:spPr>
        <p:txBody>
          <a:bodyPr/>
          <a:lstStyle/>
          <a:p>
            <a:pPr lvl="1" eaLnBrk="1" hangingPunct="1">
              <a:lnSpc>
                <a:spcPct val="90000"/>
              </a:lnSpc>
            </a:pPr>
            <a:r>
              <a:rPr lang="en-US" sz="1800" smtClean="0"/>
              <a:t> </a:t>
            </a:r>
            <a:r>
              <a:rPr lang="en-US" sz="1800" smtClean="0">
                <a:latin typeface="Courier New" pitchFamily="49" charset="0"/>
              </a:rPr>
              <a:t>strlen</a:t>
            </a:r>
            <a:r>
              <a:rPr lang="en-US" sz="1800" smtClean="0"/>
              <a:t> executed every iteration</a:t>
            </a:r>
          </a:p>
        </p:txBody>
      </p:sp>
      <p:sp>
        <p:nvSpPr>
          <p:cNvPr id="14340" name="Rectangle 4"/>
          <p:cNvSpPr>
            <a:spLocks noChangeArrowheads="1"/>
          </p:cNvSpPr>
          <p:nvPr/>
        </p:nvSpPr>
        <p:spPr bwMode="auto">
          <a:xfrm>
            <a:off x="2209800" y="1143000"/>
            <a:ext cx="4962525" cy="3693319"/>
          </a:xfrm>
          <a:prstGeom prst="rect">
            <a:avLst/>
          </a:prstGeom>
          <a:solidFill>
            <a:srgbClr val="F6F5BD"/>
          </a:solidFill>
          <a:ln w="2540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800">
                <a:latin typeface="Courier New" pitchFamily="49" charset="0"/>
              </a:rPr>
              <a:t>void lower(char *s)</a:t>
            </a:r>
          </a:p>
          <a:p>
            <a:pPr algn="l">
              <a:lnSpc>
                <a:spcPct val="100000"/>
              </a:lnSpc>
            </a:pPr>
            <a:r>
              <a:rPr lang="en-US" sz="1800">
                <a:latin typeface="Courier New" pitchFamily="49" charset="0"/>
              </a:rPr>
              <a:t>{</a:t>
            </a:r>
          </a:p>
          <a:p>
            <a:pPr algn="l">
              <a:lnSpc>
                <a:spcPct val="100000"/>
              </a:lnSpc>
            </a:pPr>
            <a:r>
              <a:rPr lang="en-US" sz="1800">
                <a:latin typeface="Courier New" pitchFamily="49" charset="0"/>
              </a:rPr>
              <a:t>   int i = 0;</a:t>
            </a:r>
          </a:p>
          <a:p>
            <a:pPr algn="l">
              <a:lnSpc>
                <a:spcPct val="100000"/>
              </a:lnSpc>
            </a:pPr>
            <a:r>
              <a:rPr lang="en-US" sz="1800">
                <a:latin typeface="Courier New" pitchFamily="49" charset="0"/>
              </a:rPr>
              <a:t>   if (i &gt;= strlen(s))</a:t>
            </a:r>
          </a:p>
          <a:p>
            <a:pPr algn="l">
              <a:lnSpc>
                <a:spcPct val="100000"/>
              </a:lnSpc>
            </a:pPr>
            <a:r>
              <a:rPr lang="en-US" sz="1800">
                <a:latin typeface="Courier New" pitchFamily="49" charset="0"/>
              </a:rPr>
              <a:t>     goto done;</a:t>
            </a:r>
          </a:p>
          <a:p>
            <a:pPr algn="l">
              <a:lnSpc>
                <a:spcPct val="100000"/>
              </a:lnSpc>
            </a:pPr>
            <a:r>
              <a:rPr lang="en-US" sz="1800">
                <a:latin typeface="Courier New" pitchFamily="49" charset="0"/>
              </a:rPr>
              <a:t> loop:</a:t>
            </a:r>
          </a:p>
          <a:p>
            <a:pPr algn="l">
              <a:lnSpc>
                <a:spcPct val="100000"/>
              </a:lnSpc>
            </a:pPr>
            <a:r>
              <a:rPr lang="en-US" sz="1800">
                <a:latin typeface="Courier New" pitchFamily="49" charset="0"/>
              </a:rPr>
              <a:t>   if (s[i] &gt;= 'A' &amp;&amp; s[i] &lt;= 'Z')</a:t>
            </a:r>
          </a:p>
          <a:p>
            <a:pPr algn="l">
              <a:lnSpc>
                <a:spcPct val="100000"/>
              </a:lnSpc>
            </a:pPr>
            <a:r>
              <a:rPr lang="en-US" sz="1800">
                <a:latin typeface="Courier New" pitchFamily="49" charset="0"/>
              </a:rPr>
              <a:t>       s[i] -= ('A' - 'a');</a:t>
            </a:r>
          </a:p>
          <a:p>
            <a:pPr algn="l">
              <a:lnSpc>
                <a:spcPct val="100000"/>
              </a:lnSpc>
            </a:pPr>
            <a:r>
              <a:rPr lang="en-US" sz="1800">
                <a:latin typeface="Courier New" pitchFamily="49" charset="0"/>
              </a:rPr>
              <a:t>   i++;</a:t>
            </a:r>
          </a:p>
          <a:p>
            <a:pPr algn="l">
              <a:lnSpc>
                <a:spcPct val="100000"/>
              </a:lnSpc>
            </a:pPr>
            <a:r>
              <a:rPr lang="en-US" sz="1800">
                <a:latin typeface="Courier New" pitchFamily="49" charset="0"/>
              </a:rPr>
              <a:t>   if (i &lt; </a:t>
            </a:r>
            <a:r>
              <a:rPr lang="en-US" sz="1800">
                <a:solidFill>
                  <a:srgbClr val="A50021"/>
                </a:solidFill>
                <a:latin typeface="Courier New" pitchFamily="49" charset="0"/>
              </a:rPr>
              <a:t>strlen</a:t>
            </a:r>
            <a:r>
              <a:rPr lang="en-US" sz="1800">
                <a:latin typeface="Courier New" pitchFamily="49" charset="0"/>
              </a:rPr>
              <a:t>(s))</a:t>
            </a:r>
          </a:p>
          <a:p>
            <a:pPr algn="l">
              <a:lnSpc>
                <a:spcPct val="100000"/>
              </a:lnSpc>
            </a:pPr>
            <a:r>
              <a:rPr lang="en-US" sz="1800">
                <a:latin typeface="Courier New" pitchFamily="49" charset="0"/>
              </a:rPr>
              <a:t>     goto loop;</a:t>
            </a:r>
          </a:p>
          <a:p>
            <a:pPr algn="l">
              <a:lnSpc>
                <a:spcPct val="100000"/>
              </a:lnSpc>
            </a:pPr>
            <a:r>
              <a:rPr lang="en-US" sz="1800">
                <a:latin typeface="Courier New" pitchFamily="49" charset="0"/>
              </a:rPr>
              <a:t> done:</a:t>
            </a:r>
          </a:p>
          <a:p>
            <a:pPr algn="l">
              <a:lnSpc>
                <a:spcPct val="100000"/>
              </a:lnSpc>
            </a:pPr>
            <a:r>
              <a:rPr lang="en-US" sz="1800">
                <a:latin typeface="Courier New" pitchFamily="49" charset="0"/>
              </a:rPr>
              <a:t>}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2098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334963"/>
            <a:ext cx="7031038" cy="573087"/>
          </a:xfrm>
        </p:spPr>
        <p:txBody>
          <a:bodyPr/>
          <a:lstStyle/>
          <a:p>
            <a:pPr eaLnBrk="1" hangingPunct="1">
              <a:defRPr/>
            </a:pPr>
            <a:r>
              <a:rPr lang="en-US" smtClean="0"/>
              <a:t>Calling Strlen</a:t>
            </a:r>
          </a:p>
        </p:txBody>
      </p:sp>
      <p:sp>
        <p:nvSpPr>
          <p:cNvPr id="7720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03213" y="3962400"/>
            <a:ext cx="8281987" cy="1946275"/>
          </a:xfrm>
        </p:spPr>
        <p:txBody>
          <a:bodyPr/>
          <a:lstStyle/>
          <a:p>
            <a:pPr eaLnBrk="1" hangingPunct="1">
              <a:lnSpc>
                <a:spcPct val="90000"/>
              </a:lnSpc>
              <a:defRPr/>
            </a:pPr>
            <a:r>
              <a:rPr lang="en-US" sz="2000" smtClean="0"/>
              <a:t>Strlen performance</a:t>
            </a:r>
          </a:p>
          <a:p>
            <a:pPr lvl="1" eaLnBrk="1" hangingPunct="1">
              <a:lnSpc>
                <a:spcPct val="90000"/>
              </a:lnSpc>
              <a:defRPr/>
            </a:pPr>
            <a:r>
              <a:rPr lang="en-US" sz="1800" smtClean="0"/>
              <a:t>Only way to determine length of string is to scan its entire length, looking for null character.</a:t>
            </a:r>
          </a:p>
          <a:p>
            <a:pPr eaLnBrk="1" hangingPunct="1">
              <a:lnSpc>
                <a:spcPct val="90000"/>
              </a:lnSpc>
              <a:defRPr/>
            </a:pPr>
            <a:r>
              <a:rPr lang="en-US" sz="2000" smtClean="0"/>
              <a:t>Overall performance, string of length N</a:t>
            </a:r>
          </a:p>
          <a:p>
            <a:pPr lvl="1" eaLnBrk="1" hangingPunct="1">
              <a:lnSpc>
                <a:spcPct val="90000"/>
              </a:lnSpc>
              <a:defRPr/>
            </a:pPr>
            <a:r>
              <a:rPr lang="en-US" sz="1800" smtClean="0"/>
              <a:t>N calls to strlen</a:t>
            </a:r>
          </a:p>
          <a:p>
            <a:pPr lvl="1" eaLnBrk="1" hangingPunct="1">
              <a:lnSpc>
                <a:spcPct val="90000"/>
              </a:lnSpc>
              <a:defRPr/>
            </a:pPr>
            <a:r>
              <a:rPr lang="en-US" sz="1800" smtClean="0"/>
              <a:t>Require times N, N-1, N-2, …, 1</a:t>
            </a:r>
          </a:p>
          <a:p>
            <a:pPr lvl="1" eaLnBrk="1" hangingPunct="1">
              <a:lnSpc>
                <a:spcPct val="90000"/>
              </a:lnSpc>
              <a:defRPr/>
            </a:pPr>
            <a:r>
              <a:rPr lang="en-US" sz="1800" smtClean="0"/>
              <a:t>Overall O(N</a:t>
            </a:r>
            <a:r>
              <a:rPr lang="en-US" sz="1800" baseline="30000" smtClean="0"/>
              <a:t>2</a:t>
            </a:r>
            <a:r>
              <a:rPr lang="en-US" sz="1800" smtClean="0"/>
              <a:t>) performance</a:t>
            </a:r>
          </a:p>
        </p:txBody>
      </p:sp>
      <p:sp>
        <p:nvSpPr>
          <p:cNvPr id="15364" name="Rectangle 4"/>
          <p:cNvSpPr>
            <a:spLocks noChangeArrowheads="1"/>
          </p:cNvSpPr>
          <p:nvPr/>
        </p:nvSpPr>
        <p:spPr bwMode="auto">
          <a:xfrm>
            <a:off x="2209800" y="990600"/>
            <a:ext cx="4962525" cy="2862322"/>
          </a:xfrm>
          <a:prstGeom prst="rect">
            <a:avLst/>
          </a:prstGeom>
          <a:solidFill>
            <a:srgbClr val="F6F5BD"/>
          </a:solidFill>
          <a:ln w="2540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800">
                <a:latin typeface="Courier New" pitchFamily="49" charset="0"/>
              </a:rPr>
              <a:t>/* My version of strlen */</a:t>
            </a:r>
          </a:p>
          <a:p>
            <a:pPr algn="l">
              <a:lnSpc>
                <a:spcPct val="100000"/>
              </a:lnSpc>
            </a:pPr>
            <a:r>
              <a:rPr lang="en-US" sz="1800">
                <a:latin typeface="Courier New" pitchFamily="49" charset="0"/>
              </a:rPr>
              <a:t>size_t strlen(const char *s)</a:t>
            </a:r>
          </a:p>
          <a:p>
            <a:pPr algn="l">
              <a:lnSpc>
                <a:spcPct val="100000"/>
              </a:lnSpc>
            </a:pPr>
            <a:r>
              <a:rPr lang="en-US" sz="1800">
                <a:latin typeface="Courier New" pitchFamily="49" charset="0"/>
              </a:rPr>
              <a:t>{</a:t>
            </a:r>
          </a:p>
          <a:p>
            <a:pPr algn="l">
              <a:lnSpc>
                <a:spcPct val="100000"/>
              </a:lnSpc>
            </a:pPr>
            <a:r>
              <a:rPr lang="en-US" sz="1800">
                <a:latin typeface="Courier New" pitchFamily="49" charset="0"/>
              </a:rPr>
              <a:t>    size_t length = 0;</a:t>
            </a:r>
          </a:p>
          <a:p>
            <a:pPr algn="l">
              <a:lnSpc>
                <a:spcPct val="100000"/>
              </a:lnSpc>
            </a:pPr>
            <a:r>
              <a:rPr lang="en-US" sz="1800">
                <a:latin typeface="Courier New" pitchFamily="49" charset="0"/>
              </a:rPr>
              <a:t>    while (*s != '\0') {</a:t>
            </a:r>
          </a:p>
          <a:p>
            <a:pPr algn="l">
              <a:lnSpc>
                <a:spcPct val="100000"/>
              </a:lnSpc>
            </a:pPr>
            <a:r>
              <a:rPr lang="en-US" sz="1800">
                <a:latin typeface="Courier New" pitchFamily="49" charset="0"/>
              </a:rPr>
              <a:t>	s++; </a:t>
            </a:r>
          </a:p>
          <a:p>
            <a:pPr algn="l">
              <a:lnSpc>
                <a:spcPct val="100000"/>
              </a:lnSpc>
            </a:pPr>
            <a:r>
              <a:rPr lang="en-US" sz="1800">
                <a:latin typeface="Courier New" pitchFamily="49" charset="0"/>
              </a:rPr>
              <a:t>	length++;</a:t>
            </a:r>
          </a:p>
          <a:p>
            <a:pPr algn="l">
              <a:lnSpc>
                <a:spcPct val="100000"/>
              </a:lnSpc>
            </a:pPr>
            <a:r>
              <a:rPr lang="en-US" sz="1800">
                <a:latin typeface="Courier New" pitchFamily="49" charset="0"/>
              </a:rPr>
              <a:t>    }</a:t>
            </a:r>
          </a:p>
          <a:p>
            <a:pPr algn="l">
              <a:lnSpc>
                <a:spcPct val="100000"/>
              </a:lnSpc>
            </a:pPr>
            <a:r>
              <a:rPr lang="en-US" sz="1800">
                <a:latin typeface="Courier New" pitchFamily="49" charset="0"/>
              </a:rPr>
              <a:t>    return length;</a:t>
            </a:r>
          </a:p>
          <a:p>
            <a:pPr algn="l">
              <a:lnSpc>
                <a:spcPct val="100000"/>
              </a:lnSpc>
            </a:pPr>
            <a:r>
              <a:rPr lang="en-US" sz="1800">
                <a:latin typeface="Courier New" pitchFamily="49" charset="0"/>
              </a:rPr>
              <a:t>}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6386" name="Rectangle 2"/>
          <p:cNvSpPr>
            <a:spLocks noGrp="1" noChangeArrowheads="1"/>
          </p:cNvSpPr>
          <p:nvPr>
            <p:ph type="title"/>
          </p:nvPr>
        </p:nvSpPr>
        <p:spPr>
          <a:xfrm>
            <a:off x="990600" y="334963"/>
            <a:ext cx="6230938" cy="573087"/>
          </a:xfrm>
        </p:spPr>
        <p:txBody>
          <a:bodyPr/>
          <a:lstStyle/>
          <a:p>
            <a:pPr eaLnBrk="1" hangingPunct="1">
              <a:defRPr/>
            </a:pPr>
            <a:r>
              <a:rPr lang="en-US" smtClean="0"/>
              <a:t>Improving Performance</a:t>
            </a:r>
          </a:p>
        </p:txBody>
      </p:sp>
      <p:sp>
        <p:nvSpPr>
          <p:cNvPr id="1638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90513" y="3867150"/>
            <a:ext cx="8307387" cy="2578100"/>
          </a:xfrm>
        </p:spPr>
        <p:txBody>
          <a:bodyPr/>
          <a:lstStyle/>
          <a:p>
            <a:pPr lvl="1" eaLnBrk="1" hangingPunct="1"/>
            <a:r>
              <a:rPr lang="en-US" dirty="0" smtClean="0"/>
              <a:t>Move call to </a:t>
            </a:r>
            <a:r>
              <a:rPr lang="en-US" dirty="0" err="1" smtClean="0">
                <a:latin typeface="Courier New" pitchFamily="49" charset="0"/>
              </a:rPr>
              <a:t>strlen</a:t>
            </a:r>
            <a:r>
              <a:rPr lang="en-US" dirty="0" smtClean="0"/>
              <a:t> outside of loop</a:t>
            </a:r>
          </a:p>
          <a:p>
            <a:pPr lvl="1" eaLnBrk="1" hangingPunct="1"/>
            <a:r>
              <a:rPr lang="en-US" dirty="0" smtClean="0"/>
              <a:t>Since result does not change from one iteration to another</a:t>
            </a:r>
          </a:p>
          <a:p>
            <a:pPr lvl="1" eaLnBrk="1" hangingPunct="1"/>
            <a:r>
              <a:rPr lang="en-US" dirty="0" smtClean="0"/>
              <a:t>Form of code motion</a:t>
            </a:r>
          </a:p>
        </p:txBody>
      </p:sp>
      <p:sp>
        <p:nvSpPr>
          <p:cNvPr id="16388" name="Rectangle 4"/>
          <p:cNvSpPr>
            <a:spLocks noChangeArrowheads="1"/>
          </p:cNvSpPr>
          <p:nvPr/>
        </p:nvSpPr>
        <p:spPr bwMode="auto">
          <a:xfrm>
            <a:off x="1981200" y="1143000"/>
            <a:ext cx="5007780" cy="2305759"/>
          </a:xfrm>
          <a:prstGeom prst="rect">
            <a:avLst/>
          </a:prstGeom>
          <a:solidFill>
            <a:srgbClr val="F6F5BD"/>
          </a:solidFill>
          <a:ln w="38100" cmpd="dbl">
            <a:solidFill>
              <a:schemeClr val="tx1"/>
            </a:solidFill>
            <a:miter lim="800000"/>
            <a:headEnd/>
            <a:tailEnd/>
          </a:ln>
        </p:spPr>
        <p:txBody>
          <a:bodyPr wrap="none" lIns="90487" tIns="44450" rIns="90487" bIns="44450">
            <a:spAutoFit/>
          </a:bodyPr>
          <a:lstStyle/>
          <a:p>
            <a:pPr algn="l"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>
                <a:latin typeface="Courier New" pitchFamily="49" charset="0"/>
              </a:rPr>
              <a:t>void </a:t>
            </a:r>
            <a:r>
              <a:rPr lang="en-US" sz="1800" dirty="0" smtClean="0">
                <a:latin typeface="Courier New" pitchFamily="49" charset="0"/>
              </a:rPr>
              <a:t>lower(char </a:t>
            </a:r>
            <a:r>
              <a:rPr lang="en-US" sz="1800" dirty="0">
                <a:latin typeface="Courier New" pitchFamily="49" charset="0"/>
              </a:rPr>
              <a:t>*s)</a:t>
            </a:r>
          </a:p>
          <a:p>
            <a:pPr algn="l"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>
                <a:latin typeface="Courier New" pitchFamily="49" charset="0"/>
              </a:rPr>
              <a:t>{</a:t>
            </a:r>
          </a:p>
          <a:p>
            <a:pPr algn="l"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>
                <a:latin typeface="Courier New" pitchFamily="49" charset="0"/>
              </a:rPr>
              <a:t>  </a:t>
            </a:r>
            <a:r>
              <a:rPr lang="en-US" sz="1800" dirty="0" err="1">
                <a:latin typeface="Courier New" pitchFamily="49" charset="0"/>
              </a:rPr>
              <a:t>int</a:t>
            </a:r>
            <a:r>
              <a:rPr lang="en-US" sz="1800" dirty="0">
                <a:latin typeface="Courier New" pitchFamily="49" charset="0"/>
              </a:rPr>
              <a:t> </a:t>
            </a:r>
            <a:r>
              <a:rPr lang="en-US" sz="1800" dirty="0" err="1">
                <a:latin typeface="Courier New" pitchFamily="49" charset="0"/>
              </a:rPr>
              <a:t>i</a:t>
            </a:r>
            <a:r>
              <a:rPr lang="en-US" sz="1800" dirty="0">
                <a:latin typeface="Courier New" pitchFamily="49" charset="0"/>
              </a:rPr>
              <a:t>;</a:t>
            </a:r>
          </a:p>
          <a:p>
            <a:pPr algn="l"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>
                <a:latin typeface="Courier New" pitchFamily="49" charset="0"/>
              </a:rPr>
              <a:t>  </a:t>
            </a:r>
            <a:r>
              <a:rPr lang="en-US" sz="1800" dirty="0" err="1">
                <a:latin typeface="Courier New" pitchFamily="49" charset="0"/>
              </a:rPr>
              <a:t>int</a:t>
            </a:r>
            <a:r>
              <a:rPr lang="en-US" sz="1800" dirty="0">
                <a:latin typeface="Courier New" pitchFamily="49" charset="0"/>
              </a:rPr>
              <a:t> </a:t>
            </a:r>
            <a:r>
              <a:rPr lang="en-US" sz="1800" dirty="0" err="1">
                <a:solidFill>
                  <a:srgbClr val="A50021"/>
                </a:solidFill>
                <a:latin typeface="Courier New" pitchFamily="49" charset="0"/>
              </a:rPr>
              <a:t>len</a:t>
            </a:r>
            <a:r>
              <a:rPr lang="en-US" sz="1800" dirty="0">
                <a:solidFill>
                  <a:srgbClr val="A50021"/>
                </a:solidFill>
                <a:latin typeface="Courier New" pitchFamily="49" charset="0"/>
              </a:rPr>
              <a:t> = </a:t>
            </a:r>
            <a:r>
              <a:rPr lang="en-US" sz="1800" dirty="0" err="1">
                <a:solidFill>
                  <a:srgbClr val="A50021"/>
                </a:solidFill>
                <a:latin typeface="Courier New" pitchFamily="49" charset="0"/>
              </a:rPr>
              <a:t>strlen</a:t>
            </a:r>
            <a:r>
              <a:rPr lang="en-US" sz="1800" dirty="0">
                <a:latin typeface="Courier New" pitchFamily="49" charset="0"/>
              </a:rPr>
              <a:t>(s);</a:t>
            </a:r>
          </a:p>
          <a:p>
            <a:pPr algn="l"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>
                <a:latin typeface="Courier New" pitchFamily="49" charset="0"/>
              </a:rPr>
              <a:t>  for (</a:t>
            </a:r>
            <a:r>
              <a:rPr lang="en-US" sz="1800" dirty="0" err="1">
                <a:latin typeface="Courier New" pitchFamily="49" charset="0"/>
              </a:rPr>
              <a:t>i</a:t>
            </a:r>
            <a:r>
              <a:rPr lang="en-US" sz="1800" dirty="0">
                <a:latin typeface="Courier New" pitchFamily="49" charset="0"/>
              </a:rPr>
              <a:t> = 0; </a:t>
            </a:r>
            <a:r>
              <a:rPr lang="en-US" sz="1800" dirty="0" err="1">
                <a:latin typeface="Courier New" pitchFamily="49" charset="0"/>
              </a:rPr>
              <a:t>i</a:t>
            </a:r>
            <a:r>
              <a:rPr lang="en-US" sz="1800" dirty="0">
                <a:latin typeface="Courier New" pitchFamily="49" charset="0"/>
              </a:rPr>
              <a:t> &lt;</a:t>
            </a:r>
            <a:r>
              <a:rPr lang="en-US" sz="1800" dirty="0">
                <a:solidFill>
                  <a:srgbClr val="A50021"/>
                </a:solidFill>
                <a:latin typeface="Courier New" pitchFamily="49" charset="0"/>
              </a:rPr>
              <a:t> </a:t>
            </a:r>
            <a:r>
              <a:rPr lang="en-US" sz="1800" dirty="0" err="1">
                <a:solidFill>
                  <a:srgbClr val="A50021"/>
                </a:solidFill>
                <a:latin typeface="Courier New" pitchFamily="49" charset="0"/>
              </a:rPr>
              <a:t>len</a:t>
            </a:r>
            <a:r>
              <a:rPr lang="en-US" sz="1800" dirty="0">
                <a:latin typeface="Courier New" pitchFamily="49" charset="0"/>
              </a:rPr>
              <a:t>; </a:t>
            </a:r>
            <a:r>
              <a:rPr lang="en-US" sz="1800" dirty="0" err="1">
                <a:latin typeface="Courier New" pitchFamily="49" charset="0"/>
              </a:rPr>
              <a:t>i</a:t>
            </a:r>
            <a:r>
              <a:rPr lang="en-US" sz="1800" dirty="0">
                <a:latin typeface="Courier New" pitchFamily="49" charset="0"/>
              </a:rPr>
              <a:t>++)</a:t>
            </a:r>
          </a:p>
          <a:p>
            <a:pPr algn="l"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>
                <a:latin typeface="Courier New" pitchFamily="49" charset="0"/>
              </a:rPr>
              <a:t>    if (s[</a:t>
            </a:r>
            <a:r>
              <a:rPr lang="en-US" sz="1800" dirty="0" err="1">
                <a:latin typeface="Courier New" pitchFamily="49" charset="0"/>
              </a:rPr>
              <a:t>i</a:t>
            </a:r>
            <a:r>
              <a:rPr lang="en-US" sz="1800" dirty="0">
                <a:latin typeface="Courier New" pitchFamily="49" charset="0"/>
              </a:rPr>
              <a:t>] &gt;= 'A' &amp;&amp; s[</a:t>
            </a:r>
            <a:r>
              <a:rPr lang="en-US" sz="1800" dirty="0" err="1">
                <a:latin typeface="Courier New" pitchFamily="49" charset="0"/>
              </a:rPr>
              <a:t>i</a:t>
            </a:r>
            <a:r>
              <a:rPr lang="en-US" sz="1800" dirty="0">
                <a:latin typeface="Courier New" pitchFamily="49" charset="0"/>
              </a:rPr>
              <a:t>] &lt;= 'Z')</a:t>
            </a:r>
          </a:p>
          <a:p>
            <a:pPr algn="l"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>
                <a:latin typeface="Courier New" pitchFamily="49" charset="0"/>
              </a:rPr>
              <a:t>      s[</a:t>
            </a:r>
            <a:r>
              <a:rPr lang="en-US" sz="1800" dirty="0" err="1">
                <a:latin typeface="Courier New" pitchFamily="49" charset="0"/>
              </a:rPr>
              <a:t>i</a:t>
            </a:r>
            <a:r>
              <a:rPr lang="en-US" sz="1800" dirty="0">
                <a:latin typeface="Courier New" pitchFamily="49" charset="0"/>
              </a:rPr>
              <a:t>] -= ('A' - 'a');</a:t>
            </a:r>
          </a:p>
          <a:p>
            <a:pPr algn="l"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>
                <a:latin typeface="Courier New" pitchFamily="49" charset="0"/>
              </a:rPr>
              <a:t>}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7410" name="Rectangle 2"/>
          <p:cNvSpPr>
            <a:spLocks noGrp="1" noChangeArrowheads="1"/>
          </p:cNvSpPr>
          <p:nvPr>
            <p:ph type="title"/>
          </p:nvPr>
        </p:nvSpPr>
        <p:spPr>
          <a:xfrm>
            <a:off x="152400" y="334963"/>
            <a:ext cx="8763000" cy="573087"/>
          </a:xfrm>
        </p:spPr>
        <p:txBody>
          <a:bodyPr/>
          <a:lstStyle/>
          <a:p>
            <a:pPr eaLnBrk="1" hangingPunct="1">
              <a:defRPr/>
            </a:pPr>
            <a:r>
              <a:rPr lang="en-US" smtClean="0"/>
              <a:t>Lower Case Conversion Performance</a:t>
            </a:r>
          </a:p>
        </p:txBody>
      </p:sp>
      <p:sp>
        <p:nvSpPr>
          <p:cNvPr id="2052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90513" y="1220788"/>
            <a:ext cx="8307387" cy="906462"/>
          </a:xfrm>
        </p:spPr>
        <p:txBody>
          <a:bodyPr/>
          <a:lstStyle/>
          <a:p>
            <a:pPr lvl="1" eaLnBrk="1" hangingPunct="1"/>
            <a:r>
              <a:rPr lang="en-US" smtClean="0"/>
              <a:t>Time doubles when double string length</a:t>
            </a:r>
          </a:p>
          <a:p>
            <a:pPr lvl="1" eaLnBrk="1" hangingPunct="1"/>
            <a:r>
              <a:rPr lang="en-US" smtClean="0"/>
              <a:t>Linear performance of lower2</a:t>
            </a:r>
          </a:p>
        </p:txBody>
      </p:sp>
      <p:graphicFrame>
        <p:nvGraphicFramePr>
          <p:cNvPr id="8" name="Chart 7"/>
          <p:cNvGraphicFramePr>
            <a:graphicFrameLocks/>
          </p:cNvGraphicFramePr>
          <p:nvPr/>
        </p:nvGraphicFramePr>
        <p:xfrm>
          <a:off x="533400" y="2127250"/>
          <a:ext cx="7362825" cy="364807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9" name="Text Box 10"/>
          <p:cNvSpPr txBox="1">
            <a:spLocks noChangeArrowheads="1"/>
          </p:cNvSpPr>
          <p:nvPr/>
        </p:nvSpPr>
        <p:spPr bwMode="auto">
          <a:xfrm>
            <a:off x="5248276" y="3470276"/>
            <a:ext cx="666750" cy="238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27432" tIns="27432" rIns="0" bIns="0"/>
          <a:lstStyle/>
          <a:p>
            <a:r>
              <a:rPr lang="en-US" sz="1200" dirty="0" smtClean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lower</a:t>
            </a:r>
            <a:endParaRPr lang="en-US" sz="1200" dirty="0">
              <a:solidFill>
                <a:srgbClr val="000000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0" name="Text Box 11"/>
          <p:cNvSpPr txBox="1">
            <a:spLocks noChangeArrowheads="1"/>
          </p:cNvSpPr>
          <p:nvPr/>
        </p:nvSpPr>
        <p:spPr bwMode="auto">
          <a:xfrm>
            <a:off x="4991101" y="4746626"/>
            <a:ext cx="666750" cy="238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27432" tIns="27432" rIns="0" bIns="0"/>
          <a:lstStyle/>
          <a:p>
            <a:r>
              <a:rPr lang="en-US" sz="120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lower2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2434" name="Rectangle 2"/>
          <p:cNvSpPr>
            <a:spLocks noGrp="1" noChangeArrowheads="1"/>
          </p:cNvSpPr>
          <p:nvPr>
            <p:ph type="title"/>
          </p:nvPr>
        </p:nvSpPr>
        <p:spPr>
          <a:xfrm>
            <a:off x="152400" y="304800"/>
            <a:ext cx="8839200" cy="573088"/>
          </a:xfrm>
        </p:spPr>
        <p:txBody>
          <a:bodyPr/>
          <a:lstStyle/>
          <a:p>
            <a:pPr eaLnBrk="1" hangingPunct="1">
              <a:defRPr/>
            </a:pPr>
            <a:r>
              <a:rPr lang="en-US" smtClean="0"/>
              <a:t>Optimization Blocker: Procedure Calls</a:t>
            </a:r>
          </a:p>
        </p:txBody>
      </p:sp>
      <p:sp>
        <p:nvSpPr>
          <p:cNvPr id="40243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52400" y="990600"/>
            <a:ext cx="8839200" cy="5410200"/>
          </a:xfrm>
        </p:spPr>
        <p:txBody>
          <a:bodyPr lIns="90487" tIns="44450" rIns="90487" bIns="44450"/>
          <a:lstStyle/>
          <a:p>
            <a:pPr eaLnBrk="1" hangingPunct="1">
              <a:defRPr/>
            </a:pPr>
            <a:r>
              <a:rPr lang="en-US" sz="2000" i="1" dirty="0" smtClean="0"/>
              <a:t>Why couldn’t compiler move </a:t>
            </a:r>
            <a:r>
              <a:rPr lang="en-US" sz="2000" dirty="0" err="1" smtClean="0">
                <a:latin typeface="Courier New" pitchFamily="49" charset="0"/>
              </a:rPr>
              <a:t>strlen</a:t>
            </a:r>
            <a:r>
              <a:rPr lang="en-US" sz="2000" i="1" dirty="0" smtClean="0"/>
              <a:t> out of  inner loop?</a:t>
            </a:r>
          </a:p>
          <a:p>
            <a:pPr lvl="1" eaLnBrk="1" hangingPunct="1">
              <a:defRPr/>
            </a:pPr>
            <a:r>
              <a:rPr lang="en-US" sz="1800" dirty="0" smtClean="0"/>
              <a:t>Procedure may have side effects</a:t>
            </a:r>
          </a:p>
          <a:p>
            <a:pPr lvl="2" eaLnBrk="1" hangingPunct="1">
              <a:defRPr/>
            </a:pPr>
            <a:r>
              <a:rPr lang="en-US" sz="1600" dirty="0" smtClean="0"/>
              <a:t>Alters global state each time called</a:t>
            </a:r>
          </a:p>
          <a:p>
            <a:pPr lvl="1" eaLnBrk="1" hangingPunct="1">
              <a:defRPr/>
            </a:pPr>
            <a:r>
              <a:rPr lang="en-US" sz="1800" dirty="0" smtClean="0"/>
              <a:t>Function may not return same value for given arguments</a:t>
            </a:r>
          </a:p>
          <a:p>
            <a:pPr lvl="2" eaLnBrk="1" hangingPunct="1">
              <a:defRPr/>
            </a:pPr>
            <a:r>
              <a:rPr lang="en-US" sz="1600" dirty="0" smtClean="0"/>
              <a:t>Depends on other parts of global state</a:t>
            </a:r>
          </a:p>
          <a:p>
            <a:pPr lvl="2" eaLnBrk="1" hangingPunct="1">
              <a:defRPr/>
            </a:pPr>
            <a:r>
              <a:rPr lang="en-US" sz="1600" dirty="0" smtClean="0"/>
              <a:t>Procedure </a:t>
            </a:r>
            <a:r>
              <a:rPr lang="en-US" sz="1600" dirty="0" smtClean="0">
                <a:latin typeface="Courier New" pitchFamily="49" charset="0"/>
              </a:rPr>
              <a:t>lower</a:t>
            </a:r>
            <a:r>
              <a:rPr lang="en-US" sz="1600" dirty="0" smtClean="0"/>
              <a:t> could interact with </a:t>
            </a:r>
            <a:r>
              <a:rPr lang="en-US" sz="1600" dirty="0" err="1" smtClean="0">
                <a:latin typeface="Courier New" pitchFamily="49" charset="0"/>
              </a:rPr>
              <a:t>strlen</a:t>
            </a:r>
            <a:endParaRPr lang="en-US" sz="1600" dirty="0" smtClean="0"/>
          </a:p>
          <a:p>
            <a:pPr eaLnBrk="1" hangingPunct="1">
              <a:defRPr/>
            </a:pPr>
            <a:r>
              <a:rPr lang="en-US" sz="2000" dirty="0" smtClean="0">
                <a:solidFill>
                  <a:srgbClr val="FF0000"/>
                </a:solidFill>
              </a:rPr>
              <a:t>Warning:</a:t>
            </a:r>
          </a:p>
          <a:p>
            <a:pPr lvl="1" eaLnBrk="1" hangingPunct="1">
              <a:defRPr/>
            </a:pPr>
            <a:r>
              <a:rPr lang="en-US" sz="1800" dirty="0" smtClean="0"/>
              <a:t>Compiler treats procedure call as a black box</a:t>
            </a:r>
          </a:p>
          <a:p>
            <a:pPr lvl="1" eaLnBrk="1" hangingPunct="1">
              <a:defRPr/>
            </a:pPr>
            <a:r>
              <a:rPr lang="en-US" sz="1800" dirty="0" smtClean="0"/>
              <a:t>Weak optimizations near them</a:t>
            </a:r>
          </a:p>
          <a:p>
            <a:pPr eaLnBrk="1" hangingPunct="1">
              <a:defRPr/>
            </a:pPr>
            <a:r>
              <a:rPr lang="en-US" sz="2000" dirty="0" smtClean="0"/>
              <a:t>Remedies:</a:t>
            </a:r>
          </a:p>
          <a:p>
            <a:pPr lvl="1" eaLnBrk="1" hangingPunct="1">
              <a:defRPr/>
            </a:pPr>
            <a:r>
              <a:rPr lang="en-US" sz="1800" dirty="0" smtClean="0"/>
              <a:t>Use of </a:t>
            </a:r>
            <a:r>
              <a:rPr lang="en-US" sz="1800" dirty="0" smtClean="0">
                <a:latin typeface="Courier New" pitchFamily="49" charset="0"/>
              </a:rPr>
              <a:t>inline</a:t>
            </a:r>
            <a:r>
              <a:rPr lang="en-US" sz="1800" dirty="0" smtClean="0"/>
              <a:t> functions</a:t>
            </a:r>
          </a:p>
          <a:p>
            <a:pPr lvl="2">
              <a:defRPr/>
            </a:pPr>
            <a:r>
              <a:rPr lang="en-US" sz="1800" dirty="0" smtClean="0"/>
              <a:t>GCC does this with –O2</a:t>
            </a:r>
          </a:p>
          <a:p>
            <a:pPr lvl="2">
              <a:defRPr/>
            </a:pPr>
            <a:r>
              <a:rPr lang="en-US" sz="1800" dirty="0" smtClean="0"/>
              <a:t>See web aside ASM:OPT</a:t>
            </a:r>
          </a:p>
          <a:p>
            <a:pPr lvl="1" eaLnBrk="1" hangingPunct="1">
              <a:defRPr/>
            </a:pPr>
            <a:r>
              <a:rPr lang="en-US" sz="1800" dirty="0" smtClean="0"/>
              <a:t>Do your own code motion</a:t>
            </a:r>
          </a:p>
        </p:txBody>
      </p:sp>
      <p:sp>
        <p:nvSpPr>
          <p:cNvPr id="17412" name="Rectangle 4"/>
          <p:cNvSpPr>
            <a:spLocks noChangeArrowheads="1"/>
          </p:cNvSpPr>
          <p:nvPr/>
        </p:nvSpPr>
        <p:spPr bwMode="auto">
          <a:xfrm>
            <a:off x="4572000" y="3733800"/>
            <a:ext cx="4038600" cy="2862322"/>
          </a:xfrm>
          <a:prstGeom prst="rect">
            <a:avLst/>
          </a:prstGeom>
          <a:solidFill>
            <a:srgbClr val="F6F5BD"/>
          </a:solidFill>
          <a:ln w="2540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800">
                <a:latin typeface="Courier New" pitchFamily="49" charset="0"/>
              </a:rPr>
              <a:t>int lencnt = 0;</a:t>
            </a:r>
          </a:p>
          <a:p>
            <a:pPr algn="l">
              <a:lnSpc>
                <a:spcPct val="100000"/>
              </a:lnSpc>
            </a:pPr>
            <a:r>
              <a:rPr lang="en-US" sz="1800">
                <a:latin typeface="Courier New" pitchFamily="49" charset="0"/>
              </a:rPr>
              <a:t>size_t strlen(const char *s)</a:t>
            </a:r>
          </a:p>
          <a:p>
            <a:pPr algn="l">
              <a:lnSpc>
                <a:spcPct val="100000"/>
              </a:lnSpc>
            </a:pPr>
            <a:r>
              <a:rPr lang="en-US" sz="1800">
                <a:latin typeface="Courier New" pitchFamily="49" charset="0"/>
              </a:rPr>
              <a:t>{</a:t>
            </a:r>
          </a:p>
          <a:p>
            <a:pPr algn="l">
              <a:lnSpc>
                <a:spcPct val="100000"/>
              </a:lnSpc>
            </a:pPr>
            <a:r>
              <a:rPr lang="en-US" sz="1800">
                <a:latin typeface="Courier New" pitchFamily="49" charset="0"/>
              </a:rPr>
              <a:t>    size_t length = 0;</a:t>
            </a:r>
          </a:p>
          <a:p>
            <a:pPr algn="l">
              <a:lnSpc>
                <a:spcPct val="100000"/>
              </a:lnSpc>
            </a:pPr>
            <a:r>
              <a:rPr lang="en-US" sz="1800">
                <a:latin typeface="Courier New" pitchFamily="49" charset="0"/>
              </a:rPr>
              <a:t>    while (*s != '\0') {</a:t>
            </a:r>
          </a:p>
          <a:p>
            <a:pPr algn="l">
              <a:lnSpc>
                <a:spcPct val="100000"/>
              </a:lnSpc>
            </a:pPr>
            <a:r>
              <a:rPr lang="en-US" sz="1800">
                <a:latin typeface="Courier New" pitchFamily="49" charset="0"/>
              </a:rPr>
              <a:t>	s++; length++;</a:t>
            </a:r>
          </a:p>
          <a:p>
            <a:pPr algn="l">
              <a:lnSpc>
                <a:spcPct val="100000"/>
              </a:lnSpc>
            </a:pPr>
            <a:r>
              <a:rPr lang="en-US" sz="1800">
                <a:latin typeface="Courier New" pitchFamily="49" charset="0"/>
              </a:rPr>
              <a:t>    }</a:t>
            </a:r>
          </a:p>
          <a:p>
            <a:pPr algn="l">
              <a:lnSpc>
                <a:spcPct val="100000"/>
              </a:lnSpc>
            </a:pPr>
            <a:r>
              <a:rPr lang="en-US" sz="1800">
                <a:latin typeface="Courier New" pitchFamily="49" charset="0"/>
              </a:rPr>
              <a:t>    lencnt += length;</a:t>
            </a:r>
          </a:p>
          <a:p>
            <a:pPr algn="l">
              <a:lnSpc>
                <a:spcPct val="100000"/>
              </a:lnSpc>
            </a:pPr>
            <a:r>
              <a:rPr lang="en-US" sz="1800">
                <a:latin typeface="Courier New" pitchFamily="49" charset="0"/>
              </a:rPr>
              <a:t>    return length;</a:t>
            </a:r>
          </a:p>
          <a:p>
            <a:pPr algn="l">
              <a:lnSpc>
                <a:spcPct val="100000"/>
              </a:lnSpc>
            </a:pPr>
            <a:r>
              <a:rPr lang="en-US" sz="1800">
                <a:latin typeface="Courier New" pitchFamily="49" charset="0"/>
              </a:rPr>
              <a:t>}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41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smtClean="0"/>
              <a:t>Memory Matters</a:t>
            </a:r>
          </a:p>
        </p:txBody>
      </p:sp>
      <p:sp>
        <p:nvSpPr>
          <p:cNvPr id="18435" name="Rectangle 9"/>
          <p:cNvSpPr>
            <a:spLocks noGrp="1" noChangeArrowheads="1"/>
          </p:cNvSpPr>
          <p:nvPr>
            <p:ph type="body" idx="1"/>
          </p:nvPr>
        </p:nvSpPr>
        <p:spPr>
          <a:xfrm>
            <a:off x="290513" y="5638800"/>
            <a:ext cx="8307387" cy="806450"/>
          </a:xfrm>
        </p:spPr>
        <p:txBody>
          <a:bodyPr/>
          <a:lstStyle/>
          <a:p>
            <a:pPr lvl="1" eaLnBrk="1" hangingPunct="1"/>
            <a:r>
              <a:rPr lang="en-US" smtClean="0"/>
              <a:t>Code updates </a:t>
            </a:r>
            <a:r>
              <a:rPr lang="en-US" smtClean="0">
                <a:latin typeface="Courier New" pitchFamily="49" charset="0"/>
              </a:rPr>
              <a:t>b[i]</a:t>
            </a:r>
            <a:r>
              <a:rPr lang="en-US" smtClean="0"/>
              <a:t> on every iteration</a:t>
            </a:r>
          </a:p>
          <a:p>
            <a:pPr lvl="1" eaLnBrk="1" hangingPunct="1"/>
            <a:r>
              <a:rPr lang="en-US" smtClean="0"/>
              <a:t>Why couldn’t compiler optimize this away?</a:t>
            </a:r>
          </a:p>
        </p:txBody>
      </p:sp>
      <p:sp>
        <p:nvSpPr>
          <p:cNvPr id="18436" name="Rectangle 3"/>
          <p:cNvSpPr>
            <a:spLocks noChangeArrowheads="1"/>
          </p:cNvSpPr>
          <p:nvPr/>
        </p:nvSpPr>
        <p:spPr bwMode="auto">
          <a:xfrm>
            <a:off x="1752600" y="3810000"/>
            <a:ext cx="5873750" cy="1635125"/>
          </a:xfrm>
          <a:prstGeom prst="rect">
            <a:avLst/>
          </a:prstGeom>
          <a:solidFill>
            <a:srgbClr val="F1C7C7"/>
          </a:solidFill>
          <a:ln w="57150" cmpd="thickThin">
            <a:solidFill>
              <a:schemeClr val="tx1"/>
            </a:solidFill>
            <a:miter lim="800000"/>
            <a:headEnd/>
            <a:tailEnd/>
          </a:ln>
        </p:spPr>
        <p:txBody>
          <a:bodyPr wrap="none" lIns="90487" tIns="44450" rIns="90487" bIns="44450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# sum_rows1 inner loop</a:t>
            </a:r>
          </a:p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.L53:</a:t>
            </a:r>
          </a:p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	addsd	(%rcx), %xmm0		# FP add</a:t>
            </a:r>
          </a:p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	addq	$8, %rcx</a:t>
            </a:r>
          </a:p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	decq	%rax</a:t>
            </a:r>
          </a:p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	movsd	%xmm0, (%rsi,%r8,8)	# FP store</a:t>
            </a:r>
          </a:p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	jne	.L53</a:t>
            </a:r>
          </a:p>
        </p:txBody>
      </p:sp>
      <p:sp>
        <p:nvSpPr>
          <p:cNvPr id="18437" name="Line 4"/>
          <p:cNvSpPr>
            <a:spLocks noChangeShapeType="1"/>
          </p:cNvSpPr>
          <p:nvPr/>
        </p:nvSpPr>
        <p:spPr bwMode="auto">
          <a:xfrm>
            <a:off x="2286000" y="2743200"/>
            <a:ext cx="609600" cy="45720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18438" name="Rectangle 7"/>
          <p:cNvSpPr>
            <a:spLocks noChangeArrowheads="1"/>
          </p:cNvSpPr>
          <p:nvPr/>
        </p:nvSpPr>
        <p:spPr bwMode="auto">
          <a:xfrm>
            <a:off x="533400" y="1143000"/>
            <a:ext cx="5130800" cy="2273300"/>
          </a:xfrm>
          <a:prstGeom prst="rect">
            <a:avLst/>
          </a:prstGeom>
          <a:solidFill>
            <a:srgbClr val="F6F5BD"/>
          </a:solidFill>
          <a:ln w="57150" cmpd="thickThin">
            <a:solidFill>
              <a:schemeClr val="tx1"/>
            </a:solidFill>
            <a:miter lim="800000"/>
            <a:headEnd/>
            <a:tailEnd/>
          </a:ln>
        </p:spPr>
        <p:txBody>
          <a:bodyPr wrap="none" lIns="90487" tIns="44450" rIns="90487" bIns="44450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400" dirty="0">
                <a:latin typeface="Courier New" pitchFamily="49" charset="0"/>
              </a:rPr>
              <a:t>/* Sum rows is of n X n matrix a</a:t>
            </a:r>
          </a:p>
          <a:p>
            <a:pPr algn="l">
              <a:lnSpc>
                <a:spcPct val="100000"/>
              </a:lnSpc>
            </a:pPr>
            <a:r>
              <a:rPr lang="en-US" sz="1400" dirty="0">
                <a:latin typeface="Courier New" pitchFamily="49" charset="0"/>
              </a:rPr>
              <a:t>   and store in vector b  */</a:t>
            </a:r>
          </a:p>
          <a:p>
            <a:pPr algn="l">
              <a:lnSpc>
                <a:spcPct val="100000"/>
              </a:lnSpc>
            </a:pPr>
            <a:r>
              <a:rPr lang="en-US" sz="1400" dirty="0">
                <a:latin typeface="Courier New" pitchFamily="49" charset="0"/>
              </a:rPr>
              <a:t>void sum_rows1(double *a, double *b, long n) {</a:t>
            </a:r>
          </a:p>
          <a:p>
            <a:pPr algn="l">
              <a:lnSpc>
                <a:spcPct val="100000"/>
              </a:lnSpc>
            </a:pPr>
            <a:r>
              <a:rPr lang="en-US" sz="1400" dirty="0">
                <a:latin typeface="Courier New" pitchFamily="49" charset="0"/>
              </a:rPr>
              <a:t>    long </a:t>
            </a:r>
            <a:r>
              <a:rPr lang="en-US" sz="1400" dirty="0" err="1">
                <a:latin typeface="Courier New" pitchFamily="49" charset="0"/>
              </a:rPr>
              <a:t>i</a:t>
            </a:r>
            <a:r>
              <a:rPr lang="en-US" sz="1400" dirty="0">
                <a:latin typeface="Courier New" pitchFamily="49" charset="0"/>
              </a:rPr>
              <a:t>, j;</a:t>
            </a:r>
          </a:p>
          <a:p>
            <a:pPr algn="l">
              <a:lnSpc>
                <a:spcPct val="100000"/>
              </a:lnSpc>
            </a:pPr>
            <a:r>
              <a:rPr lang="en-US" sz="1400" dirty="0">
                <a:latin typeface="Courier New" pitchFamily="49" charset="0"/>
              </a:rPr>
              <a:t>    for (</a:t>
            </a:r>
            <a:r>
              <a:rPr lang="en-US" sz="1400" dirty="0" err="1">
                <a:latin typeface="Courier New" pitchFamily="49" charset="0"/>
              </a:rPr>
              <a:t>i</a:t>
            </a:r>
            <a:r>
              <a:rPr lang="en-US" sz="1400" dirty="0">
                <a:latin typeface="Courier New" pitchFamily="49" charset="0"/>
              </a:rPr>
              <a:t> = 0; </a:t>
            </a:r>
            <a:r>
              <a:rPr lang="en-US" sz="1400" dirty="0" err="1">
                <a:latin typeface="Courier New" pitchFamily="49" charset="0"/>
              </a:rPr>
              <a:t>i</a:t>
            </a:r>
            <a:r>
              <a:rPr lang="en-US" sz="1400" dirty="0">
                <a:latin typeface="Courier New" pitchFamily="49" charset="0"/>
              </a:rPr>
              <a:t> &lt; n; </a:t>
            </a:r>
            <a:r>
              <a:rPr lang="en-US" sz="1400" dirty="0" err="1">
                <a:latin typeface="Courier New" pitchFamily="49" charset="0"/>
              </a:rPr>
              <a:t>i</a:t>
            </a:r>
            <a:r>
              <a:rPr lang="en-US" sz="1400" dirty="0">
                <a:latin typeface="Courier New" pitchFamily="49" charset="0"/>
              </a:rPr>
              <a:t>++) {</a:t>
            </a:r>
          </a:p>
          <a:p>
            <a:pPr algn="l">
              <a:lnSpc>
                <a:spcPct val="100000"/>
              </a:lnSpc>
            </a:pPr>
            <a:r>
              <a:rPr lang="en-US" sz="1400" dirty="0">
                <a:latin typeface="Courier New" pitchFamily="49" charset="0"/>
              </a:rPr>
              <a:t>	b[</a:t>
            </a:r>
            <a:r>
              <a:rPr lang="en-US" sz="1400" dirty="0" err="1">
                <a:latin typeface="Courier New" pitchFamily="49" charset="0"/>
              </a:rPr>
              <a:t>i</a:t>
            </a:r>
            <a:r>
              <a:rPr lang="en-US" sz="1400" dirty="0">
                <a:latin typeface="Courier New" pitchFamily="49" charset="0"/>
              </a:rPr>
              <a:t>] = 0;</a:t>
            </a:r>
          </a:p>
          <a:p>
            <a:pPr algn="l">
              <a:lnSpc>
                <a:spcPct val="100000"/>
              </a:lnSpc>
            </a:pPr>
            <a:r>
              <a:rPr lang="en-US" sz="1400" dirty="0">
                <a:latin typeface="Courier New" pitchFamily="49" charset="0"/>
              </a:rPr>
              <a:t>	for (j = 0; j &lt; n; j++)</a:t>
            </a:r>
          </a:p>
          <a:p>
            <a:pPr algn="l">
              <a:lnSpc>
                <a:spcPct val="100000"/>
              </a:lnSpc>
            </a:pPr>
            <a:r>
              <a:rPr lang="en-US" sz="1400" dirty="0">
                <a:latin typeface="Courier New" pitchFamily="49" charset="0"/>
              </a:rPr>
              <a:t>	    b[</a:t>
            </a:r>
            <a:r>
              <a:rPr lang="en-US" sz="1400" dirty="0" err="1">
                <a:latin typeface="Courier New" pitchFamily="49" charset="0"/>
              </a:rPr>
              <a:t>i</a:t>
            </a:r>
            <a:r>
              <a:rPr lang="en-US" sz="1400" dirty="0">
                <a:latin typeface="Courier New" pitchFamily="49" charset="0"/>
              </a:rPr>
              <a:t>] += a[</a:t>
            </a:r>
            <a:r>
              <a:rPr lang="en-US" sz="1400" dirty="0" err="1">
                <a:latin typeface="Courier New" pitchFamily="49" charset="0"/>
              </a:rPr>
              <a:t>i</a:t>
            </a:r>
            <a:r>
              <a:rPr lang="en-US" sz="1400" dirty="0">
                <a:latin typeface="Courier New" pitchFamily="49" charset="0"/>
              </a:rPr>
              <a:t>*n + j];</a:t>
            </a:r>
          </a:p>
          <a:p>
            <a:pPr algn="l">
              <a:lnSpc>
                <a:spcPct val="100000"/>
              </a:lnSpc>
            </a:pPr>
            <a:r>
              <a:rPr lang="en-US" sz="1400" dirty="0">
                <a:latin typeface="Courier New" pitchFamily="49" charset="0"/>
              </a:rPr>
              <a:t>    }</a:t>
            </a:r>
          </a:p>
          <a:p>
            <a:pPr algn="l">
              <a:lnSpc>
                <a:spcPct val="100000"/>
              </a:lnSpc>
            </a:pPr>
            <a:r>
              <a:rPr lang="en-US" sz="1400" dirty="0">
                <a:latin typeface="Courier New" pitchFamily="49" charset="0"/>
              </a:rPr>
              <a:t>}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721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smtClean="0"/>
              <a:t>Memory Aliasing</a:t>
            </a:r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90513" y="5638800"/>
            <a:ext cx="8307387" cy="806450"/>
          </a:xfrm>
        </p:spPr>
        <p:txBody>
          <a:bodyPr/>
          <a:lstStyle/>
          <a:p>
            <a:pPr lvl="1" eaLnBrk="1" hangingPunct="1"/>
            <a:r>
              <a:rPr lang="en-US" smtClean="0"/>
              <a:t>Code updates </a:t>
            </a:r>
            <a:r>
              <a:rPr lang="en-US" smtClean="0">
                <a:latin typeface="Courier New" pitchFamily="49" charset="0"/>
              </a:rPr>
              <a:t>b[i]</a:t>
            </a:r>
            <a:r>
              <a:rPr lang="en-US" smtClean="0"/>
              <a:t> on every iteration</a:t>
            </a:r>
          </a:p>
          <a:p>
            <a:pPr lvl="1" eaLnBrk="1" hangingPunct="1"/>
            <a:r>
              <a:rPr lang="en-US" smtClean="0"/>
              <a:t>Must consider possibility that these updates will affect program behavior</a:t>
            </a:r>
          </a:p>
        </p:txBody>
      </p:sp>
      <p:sp>
        <p:nvSpPr>
          <p:cNvPr id="19460" name="Line 5"/>
          <p:cNvSpPr>
            <a:spLocks noChangeShapeType="1"/>
          </p:cNvSpPr>
          <p:nvPr/>
        </p:nvSpPr>
        <p:spPr bwMode="auto">
          <a:xfrm>
            <a:off x="2286000" y="2743200"/>
            <a:ext cx="609600" cy="45720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19461" name="Rectangle 6"/>
          <p:cNvSpPr>
            <a:spLocks noChangeArrowheads="1"/>
          </p:cNvSpPr>
          <p:nvPr/>
        </p:nvSpPr>
        <p:spPr bwMode="auto">
          <a:xfrm>
            <a:off x="533400" y="1143000"/>
            <a:ext cx="5130800" cy="2273300"/>
          </a:xfrm>
          <a:prstGeom prst="rect">
            <a:avLst/>
          </a:prstGeom>
          <a:solidFill>
            <a:srgbClr val="F6F5BD"/>
          </a:solidFill>
          <a:ln w="57150" cmpd="thickThin">
            <a:solidFill>
              <a:schemeClr val="tx1"/>
            </a:solidFill>
            <a:miter lim="800000"/>
            <a:headEnd/>
            <a:tailEnd/>
          </a:ln>
        </p:spPr>
        <p:txBody>
          <a:bodyPr wrap="none" lIns="90487" tIns="44450" rIns="90487" bIns="44450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/* Sum rows is of n X n matrix a</a:t>
            </a:r>
          </a:p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   and store in vector b  */</a:t>
            </a:r>
          </a:p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void sum_rows1(double *a, double *b, long n) {</a:t>
            </a:r>
          </a:p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    long i, j;</a:t>
            </a:r>
          </a:p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    for (i = 0; i &lt; n; i++) {</a:t>
            </a:r>
          </a:p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	b[i] = 0;</a:t>
            </a:r>
          </a:p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	for (j = 0; j &lt; n; j++)</a:t>
            </a:r>
          </a:p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	    b[i] += a[i*n + j];</a:t>
            </a:r>
          </a:p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    }</a:t>
            </a:r>
          </a:p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}</a:t>
            </a:r>
          </a:p>
        </p:txBody>
      </p:sp>
      <p:sp>
        <p:nvSpPr>
          <p:cNvPr id="19462" name="Rectangle 7"/>
          <p:cNvSpPr>
            <a:spLocks noChangeArrowheads="1"/>
          </p:cNvSpPr>
          <p:nvPr/>
        </p:nvSpPr>
        <p:spPr bwMode="auto">
          <a:xfrm>
            <a:off x="533400" y="3733800"/>
            <a:ext cx="2311400" cy="1847850"/>
          </a:xfrm>
          <a:prstGeom prst="rect">
            <a:avLst/>
          </a:prstGeom>
          <a:solidFill>
            <a:srgbClr val="D5F1CF"/>
          </a:solidFill>
          <a:ln w="57150" cmpd="thickThin">
            <a:solidFill>
              <a:schemeClr val="tx1"/>
            </a:solidFill>
            <a:miter lim="800000"/>
            <a:headEnd/>
            <a:tailEnd/>
          </a:ln>
        </p:spPr>
        <p:txBody>
          <a:bodyPr lIns="90487" tIns="44450" rIns="90487" bIns="44450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double A[9] = </a:t>
            </a:r>
          </a:p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  { 0,   1,   2,</a:t>
            </a:r>
          </a:p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    4,   8,  16},</a:t>
            </a:r>
          </a:p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   32,  64, 128};</a:t>
            </a:r>
          </a:p>
          <a:p>
            <a:pPr algn="l">
              <a:lnSpc>
                <a:spcPct val="100000"/>
              </a:lnSpc>
            </a:pPr>
            <a:endParaRPr lang="en-US" sz="1400">
              <a:latin typeface="Courier New" pitchFamily="49" charset="0"/>
            </a:endParaRPr>
          </a:p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double B[3] = A+3;</a:t>
            </a:r>
          </a:p>
          <a:p>
            <a:pPr algn="l">
              <a:lnSpc>
                <a:spcPct val="100000"/>
              </a:lnSpc>
            </a:pPr>
            <a:endParaRPr lang="en-US" sz="1400">
              <a:latin typeface="Courier New" pitchFamily="49" charset="0"/>
            </a:endParaRPr>
          </a:p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sum_rows1(A, B, 3);</a:t>
            </a:r>
          </a:p>
        </p:txBody>
      </p:sp>
      <p:sp>
        <p:nvSpPr>
          <p:cNvPr id="777224" name="Rectangle 8"/>
          <p:cNvSpPr>
            <a:spLocks noChangeArrowheads="1"/>
          </p:cNvSpPr>
          <p:nvPr/>
        </p:nvSpPr>
        <p:spPr bwMode="auto">
          <a:xfrm>
            <a:off x="5918200" y="4267200"/>
            <a:ext cx="2311400" cy="358775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57150" cmpd="thickThin">
            <a:solidFill>
              <a:schemeClr val="tx1"/>
            </a:solidFill>
            <a:miter lim="800000"/>
            <a:headEnd/>
            <a:tailEnd/>
          </a:ln>
        </p:spPr>
        <p:txBody>
          <a:bodyPr lIns="90487" tIns="44450" rIns="90487" bIns="44450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i = 0: [3, 8, 16]</a:t>
            </a:r>
          </a:p>
        </p:txBody>
      </p:sp>
      <p:sp>
        <p:nvSpPr>
          <p:cNvPr id="19464" name="Rectangle 9"/>
          <p:cNvSpPr>
            <a:spLocks noChangeArrowheads="1"/>
          </p:cNvSpPr>
          <p:nvPr/>
        </p:nvSpPr>
        <p:spPr bwMode="auto">
          <a:xfrm>
            <a:off x="5918200" y="3810000"/>
            <a:ext cx="2311400" cy="358775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57150" cmpd="thickThin">
            <a:solidFill>
              <a:schemeClr val="tx1"/>
            </a:solidFill>
            <a:miter lim="800000"/>
            <a:headEnd/>
            <a:tailEnd/>
          </a:ln>
        </p:spPr>
        <p:txBody>
          <a:bodyPr lIns="90487" tIns="44450" rIns="90487" bIns="44450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init:  [4, 8, 16]</a:t>
            </a:r>
          </a:p>
        </p:txBody>
      </p:sp>
      <p:sp>
        <p:nvSpPr>
          <p:cNvPr id="777226" name="Rectangle 10"/>
          <p:cNvSpPr>
            <a:spLocks noChangeArrowheads="1"/>
          </p:cNvSpPr>
          <p:nvPr/>
        </p:nvSpPr>
        <p:spPr bwMode="auto">
          <a:xfrm>
            <a:off x="5918200" y="4724400"/>
            <a:ext cx="2311400" cy="358775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57150" cmpd="thickThin">
            <a:solidFill>
              <a:schemeClr val="tx1"/>
            </a:solidFill>
            <a:miter lim="800000"/>
            <a:headEnd/>
            <a:tailEnd/>
          </a:ln>
        </p:spPr>
        <p:txBody>
          <a:bodyPr lIns="90487" tIns="44450" rIns="90487" bIns="44450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i = 1: [3, 22, 16]</a:t>
            </a:r>
          </a:p>
        </p:txBody>
      </p:sp>
      <p:sp>
        <p:nvSpPr>
          <p:cNvPr id="777227" name="Rectangle 11"/>
          <p:cNvSpPr>
            <a:spLocks noChangeArrowheads="1"/>
          </p:cNvSpPr>
          <p:nvPr/>
        </p:nvSpPr>
        <p:spPr bwMode="auto">
          <a:xfrm>
            <a:off x="5918200" y="5203825"/>
            <a:ext cx="2311400" cy="358775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57150" cmpd="thickThin">
            <a:solidFill>
              <a:schemeClr val="tx1"/>
            </a:solidFill>
            <a:miter lim="800000"/>
            <a:headEnd/>
            <a:tailEnd/>
          </a:ln>
        </p:spPr>
        <p:txBody>
          <a:bodyPr lIns="90487" tIns="44450" rIns="90487" bIns="44450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i = 2: [3, 22, 224]</a:t>
            </a:r>
          </a:p>
        </p:txBody>
      </p:sp>
      <p:sp>
        <p:nvSpPr>
          <p:cNvPr id="19467" name="Text Box 12"/>
          <p:cNvSpPr txBox="1">
            <a:spLocks noChangeArrowheads="1"/>
          </p:cNvSpPr>
          <p:nvPr/>
        </p:nvSpPr>
        <p:spPr bwMode="auto">
          <a:xfrm>
            <a:off x="5791200" y="3352800"/>
            <a:ext cx="1257300" cy="339725"/>
          </a:xfrm>
          <a:prstGeom prst="rect">
            <a:avLst/>
          </a:prstGeom>
          <a:noFill/>
          <a:ln w="19050">
            <a:noFill/>
            <a:miter lim="800000"/>
            <a:headEnd/>
            <a:tailEnd type="none" w="sm" len="sm"/>
          </a:ln>
        </p:spPr>
        <p:txBody>
          <a:bodyPr wrap="none" lIns="45720" rIns="45720">
            <a:spAutoFit/>
          </a:bodyPr>
          <a:lstStyle/>
          <a:p>
            <a:pPr algn="l"/>
            <a:r>
              <a:rPr lang="en-US"/>
              <a:t>Value of </a:t>
            </a:r>
            <a:r>
              <a:rPr lang="en-US">
                <a:latin typeface="Courier New" pitchFamily="49" charset="0"/>
              </a:rPr>
              <a:t>B</a:t>
            </a:r>
            <a:r>
              <a:rPr lang="en-US"/>
              <a:t>: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772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772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772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77224" grpId="0" animBg="1"/>
      <p:bldP spid="777226" grpId="0" animBg="1"/>
      <p:bldP spid="777227" grpId="0" animBg="1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926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smtClean="0"/>
              <a:t>Removing Aliasing</a:t>
            </a:r>
          </a:p>
        </p:txBody>
      </p:sp>
      <p:sp>
        <p:nvSpPr>
          <p:cNvPr id="2048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90513" y="5638800"/>
            <a:ext cx="8307387" cy="806450"/>
          </a:xfrm>
        </p:spPr>
        <p:txBody>
          <a:bodyPr/>
          <a:lstStyle/>
          <a:p>
            <a:pPr lvl="1" eaLnBrk="1" hangingPunct="1"/>
            <a:r>
              <a:rPr lang="en-US" smtClean="0"/>
              <a:t>No need to store intermediate results</a:t>
            </a:r>
          </a:p>
        </p:txBody>
      </p:sp>
      <p:sp>
        <p:nvSpPr>
          <p:cNvPr id="20484" name="Rectangle 4"/>
          <p:cNvSpPr>
            <a:spLocks noChangeArrowheads="1"/>
          </p:cNvSpPr>
          <p:nvPr/>
        </p:nvSpPr>
        <p:spPr bwMode="auto">
          <a:xfrm>
            <a:off x="609600" y="3810000"/>
            <a:ext cx="4725988" cy="1422400"/>
          </a:xfrm>
          <a:prstGeom prst="rect">
            <a:avLst/>
          </a:prstGeom>
          <a:solidFill>
            <a:srgbClr val="F1C7C7"/>
          </a:solidFill>
          <a:ln w="57150" cmpd="thickThin">
            <a:solidFill>
              <a:schemeClr val="tx1"/>
            </a:solidFill>
            <a:miter lim="800000"/>
            <a:headEnd/>
            <a:tailEnd/>
          </a:ln>
        </p:spPr>
        <p:txBody>
          <a:bodyPr lIns="90487" tIns="44450" rIns="90487" bIns="44450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# sum_rows2 inner loop</a:t>
            </a:r>
          </a:p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.L66:</a:t>
            </a:r>
          </a:p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	addsd	(%rcx), %xmm0   # FP Add</a:t>
            </a:r>
          </a:p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	addq	$8, %rcx</a:t>
            </a:r>
          </a:p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	decq	%rax</a:t>
            </a:r>
          </a:p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	jne	.L66</a:t>
            </a:r>
          </a:p>
        </p:txBody>
      </p:sp>
      <p:sp>
        <p:nvSpPr>
          <p:cNvPr id="20485" name="Line 5"/>
          <p:cNvSpPr>
            <a:spLocks noChangeShapeType="1"/>
          </p:cNvSpPr>
          <p:nvPr/>
        </p:nvSpPr>
        <p:spPr bwMode="auto">
          <a:xfrm>
            <a:off x="2286000" y="2743200"/>
            <a:ext cx="609600" cy="45720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20486" name="Rectangle 6"/>
          <p:cNvSpPr>
            <a:spLocks noChangeArrowheads="1"/>
          </p:cNvSpPr>
          <p:nvPr/>
        </p:nvSpPr>
        <p:spPr bwMode="auto">
          <a:xfrm>
            <a:off x="533400" y="1143000"/>
            <a:ext cx="5130800" cy="2486025"/>
          </a:xfrm>
          <a:prstGeom prst="rect">
            <a:avLst/>
          </a:prstGeom>
          <a:solidFill>
            <a:srgbClr val="F6F5BD"/>
          </a:solidFill>
          <a:ln w="57150" cmpd="thickThin">
            <a:solidFill>
              <a:schemeClr val="tx1"/>
            </a:solidFill>
            <a:miter lim="800000"/>
            <a:headEnd/>
            <a:tailEnd/>
          </a:ln>
        </p:spPr>
        <p:txBody>
          <a:bodyPr wrap="none" lIns="90487" tIns="44450" rIns="90487" bIns="44450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400" dirty="0">
                <a:latin typeface="Courier New" pitchFamily="49" charset="0"/>
              </a:rPr>
              <a:t>/* Sum rows is of n X n matrix a</a:t>
            </a:r>
          </a:p>
          <a:p>
            <a:pPr algn="l">
              <a:lnSpc>
                <a:spcPct val="100000"/>
              </a:lnSpc>
            </a:pPr>
            <a:r>
              <a:rPr lang="en-US" sz="1400" dirty="0">
                <a:latin typeface="Courier New" pitchFamily="49" charset="0"/>
              </a:rPr>
              <a:t>   and store in vector b  */</a:t>
            </a:r>
          </a:p>
          <a:p>
            <a:pPr algn="l">
              <a:lnSpc>
                <a:spcPct val="100000"/>
              </a:lnSpc>
            </a:pPr>
            <a:r>
              <a:rPr lang="en-US" sz="1400" dirty="0">
                <a:latin typeface="Courier New" pitchFamily="49" charset="0"/>
              </a:rPr>
              <a:t>void sum_rows2(double *a, double *b, long n) {</a:t>
            </a:r>
          </a:p>
          <a:p>
            <a:pPr algn="l">
              <a:lnSpc>
                <a:spcPct val="100000"/>
              </a:lnSpc>
            </a:pPr>
            <a:r>
              <a:rPr lang="en-US" sz="1400" dirty="0">
                <a:latin typeface="Courier New" pitchFamily="49" charset="0"/>
              </a:rPr>
              <a:t>    long </a:t>
            </a:r>
            <a:r>
              <a:rPr lang="en-US" sz="1400" dirty="0" err="1">
                <a:latin typeface="Courier New" pitchFamily="49" charset="0"/>
              </a:rPr>
              <a:t>i</a:t>
            </a:r>
            <a:r>
              <a:rPr lang="en-US" sz="1400" dirty="0">
                <a:latin typeface="Courier New" pitchFamily="49" charset="0"/>
              </a:rPr>
              <a:t>, j;</a:t>
            </a:r>
          </a:p>
          <a:p>
            <a:pPr algn="l">
              <a:lnSpc>
                <a:spcPct val="100000"/>
              </a:lnSpc>
            </a:pPr>
            <a:r>
              <a:rPr lang="en-US" sz="1400" dirty="0">
                <a:latin typeface="Courier New" pitchFamily="49" charset="0"/>
              </a:rPr>
              <a:t>    for (</a:t>
            </a:r>
            <a:r>
              <a:rPr lang="en-US" sz="1400" dirty="0" err="1">
                <a:latin typeface="Courier New" pitchFamily="49" charset="0"/>
              </a:rPr>
              <a:t>i</a:t>
            </a:r>
            <a:r>
              <a:rPr lang="en-US" sz="1400" dirty="0">
                <a:latin typeface="Courier New" pitchFamily="49" charset="0"/>
              </a:rPr>
              <a:t> = 0; </a:t>
            </a:r>
            <a:r>
              <a:rPr lang="en-US" sz="1400" dirty="0" err="1">
                <a:latin typeface="Courier New" pitchFamily="49" charset="0"/>
              </a:rPr>
              <a:t>i</a:t>
            </a:r>
            <a:r>
              <a:rPr lang="en-US" sz="1400" dirty="0">
                <a:latin typeface="Courier New" pitchFamily="49" charset="0"/>
              </a:rPr>
              <a:t> &lt; n; </a:t>
            </a:r>
            <a:r>
              <a:rPr lang="en-US" sz="1400" dirty="0" err="1">
                <a:latin typeface="Courier New" pitchFamily="49" charset="0"/>
              </a:rPr>
              <a:t>i</a:t>
            </a:r>
            <a:r>
              <a:rPr lang="en-US" sz="1400" dirty="0">
                <a:latin typeface="Courier New" pitchFamily="49" charset="0"/>
              </a:rPr>
              <a:t>++) {</a:t>
            </a:r>
          </a:p>
          <a:p>
            <a:pPr algn="l">
              <a:lnSpc>
                <a:spcPct val="100000"/>
              </a:lnSpc>
            </a:pPr>
            <a:r>
              <a:rPr lang="en-US" sz="1400" dirty="0">
                <a:latin typeface="Courier New" pitchFamily="49" charset="0"/>
              </a:rPr>
              <a:t>	double </a:t>
            </a:r>
            <a:r>
              <a:rPr lang="en-US" sz="1400" dirty="0" err="1">
                <a:latin typeface="Courier New" pitchFamily="49" charset="0"/>
              </a:rPr>
              <a:t>val</a:t>
            </a:r>
            <a:r>
              <a:rPr lang="en-US" sz="1400" dirty="0">
                <a:latin typeface="Courier New" pitchFamily="49" charset="0"/>
              </a:rPr>
              <a:t> = 0;</a:t>
            </a:r>
          </a:p>
          <a:p>
            <a:pPr algn="l">
              <a:lnSpc>
                <a:spcPct val="100000"/>
              </a:lnSpc>
            </a:pPr>
            <a:r>
              <a:rPr lang="en-US" sz="1400" dirty="0">
                <a:latin typeface="Courier New" pitchFamily="49" charset="0"/>
              </a:rPr>
              <a:t>	for (j = 0; j &lt; n; j++)</a:t>
            </a:r>
          </a:p>
          <a:p>
            <a:pPr algn="l">
              <a:lnSpc>
                <a:spcPct val="100000"/>
              </a:lnSpc>
            </a:pPr>
            <a:r>
              <a:rPr lang="en-US" sz="1400" dirty="0">
                <a:latin typeface="Courier New" pitchFamily="49" charset="0"/>
              </a:rPr>
              <a:t>	    </a:t>
            </a:r>
            <a:r>
              <a:rPr lang="en-US" sz="1400" dirty="0" err="1">
                <a:latin typeface="Courier New" pitchFamily="49" charset="0"/>
              </a:rPr>
              <a:t>val</a:t>
            </a:r>
            <a:r>
              <a:rPr lang="en-US" sz="1400" dirty="0">
                <a:latin typeface="Courier New" pitchFamily="49" charset="0"/>
              </a:rPr>
              <a:t> += a[</a:t>
            </a:r>
            <a:r>
              <a:rPr lang="en-US" sz="1400" dirty="0" err="1">
                <a:latin typeface="Courier New" pitchFamily="49" charset="0"/>
              </a:rPr>
              <a:t>i</a:t>
            </a:r>
            <a:r>
              <a:rPr lang="en-US" sz="1400" dirty="0">
                <a:latin typeface="Courier New" pitchFamily="49" charset="0"/>
              </a:rPr>
              <a:t>*n + j];</a:t>
            </a:r>
          </a:p>
          <a:p>
            <a:pPr algn="l">
              <a:lnSpc>
                <a:spcPct val="100000"/>
              </a:lnSpc>
            </a:pPr>
            <a:r>
              <a:rPr lang="en-US" sz="1400" dirty="0">
                <a:latin typeface="Courier New" pitchFamily="49" charset="0"/>
              </a:rPr>
              <a:t>         b[</a:t>
            </a:r>
            <a:r>
              <a:rPr lang="en-US" sz="1400" dirty="0" err="1">
                <a:latin typeface="Courier New" pitchFamily="49" charset="0"/>
              </a:rPr>
              <a:t>i</a:t>
            </a:r>
            <a:r>
              <a:rPr lang="en-US" sz="1400" dirty="0">
                <a:latin typeface="Courier New" pitchFamily="49" charset="0"/>
              </a:rPr>
              <a:t>] = </a:t>
            </a:r>
            <a:r>
              <a:rPr lang="en-US" sz="1400" dirty="0" err="1">
                <a:latin typeface="Courier New" pitchFamily="49" charset="0"/>
              </a:rPr>
              <a:t>val</a:t>
            </a:r>
            <a:r>
              <a:rPr lang="en-US" sz="1400" dirty="0">
                <a:latin typeface="Courier New" pitchFamily="49" charset="0"/>
              </a:rPr>
              <a:t>;</a:t>
            </a:r>
          </a:p>
          <a:p>
            <a:pPr algn="l">
              <a:lnSpc>
                <a:spcPct val="100000"/>
              </a:lnSpc>
            </a:pPr>
            <a:r>
              <a:rPr lang="en-US" sz="1400" dirty="0">
                <a:latin typeface="Courier New" pitchFamily="49" charset="0"/>
              </a:rPr>
              <a:t>    }</a:t>
            </a:r>
          </a:p>
          <a:p>
            <a:pPr algn="l">
              <a:lnSpc>
                <a:spcPct val="100000"/>
              </a:lnSpc>
            </a:pPr>
            <a:r>
              <a:rPr lang="en-US" sz="1400" dirty="0">
                <a:latin typeface="Courier New" pitchFamily="49" charset="0"/>
              </a:rPr>
              <a:t>}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Today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 smtClean="0"/>
              <a:t>Overview</a:t>
            </a:r>
          </a:p>
          <a:p>
            <a:r>
              <a:rPr lang="en-US" dirty="0" smtClean="0">
                <a:solidFill>
                  <a:srgbClr val="7F7F7F"/>
                </a:solidFill>
              </a:rPr>
              <a:t>Generally Useful Optimizations</a:t>
            </a:r>
          </a:p>
          <a:p>
            <a:pPr lvl="1"/>
            <a:r>
              <a:rPr lang="en-US" dirty="0" smtClean="0">
                <a:solidFill>
                  <a:srgbClr val="7F7F7F"/>
                </a:solidFill>
              </a:rPr>
              <a:t>Code motion/</a:t>
            </a:r>
            <a:r>
              <a:rPr lang="en-US" dirty="0" err="1" smtClean="0">
                <a:solidFill>
                  <a:srgbClr val="7F7F7F"/>
                </a:solidFill>
              </a:rPr>
              <a:t>precomputation</a:t>
            </a:r>
            <a:endParaRPr lang="en-US" dirty="0" smtClean="0">
              <a:solidFill>
                <a:srgbClr val="7F7F7F"/>
              </a:solidFill>
            </a:endParaRPr>
          </a:p>
          <a:p>
            <a:pPr lvl="1"/>
            <a:r>
              <a:rPr lang="en-US" dirty="0" smtClean="0">
                <a:solidFill>
                  <a:srgbClr val="7F7F7F"/>
                </a:solidFill>
              </a:rPr>
              <a:t>Strength reduction</a:t>
            </a:r>
          </a:p>
          <a:p>
            <a:pPr lvl="1"/>
            <a:r>
              <a:rPr lang="en-US" dirty="0" smtClean="0">
                <a:solidFill>
                  <a:srgbClr val="7F7F7F"/>
                </a:solidFill>
              </a:rPr>
              <a:t>Sharing of common </a:t>
            </a:r>
            <a:r>
              <a:rPr lang="en-US" dirty="0" err="1" smtClean="0">
                <a:solidFill>
                  <a:srgbClr val="7F7F7F"/>
                </a:solidFill>
              </a:rPr>
              <a:t>subexpressions</a:t>
            </a:r>
            <a:endParaRPr lang="en-US" dirty="0" smtClean="0">
              <a:solidFill>
                <a:srgbClr val="7F7F7F"/>
              </a:solidFill>
            </a:endParaRPr>
          </a:p>
          <a:p>
            <a:pPr lvl="1"/>
            <a:r>
              <a:rPr lang="en-US" dirty="0" smtClean="0">
                <a:solidFill>
                  <a:srgbClr val="7F7F7F"/>
                </a:solidFill>
              </a:rPr>
              <a:t>Removing unnecessary procedure calls</a:t>
            </a:r>
          </a:p>
          <a:p>
            <a:r>
              <a:rPr lang="en-US" dirty="0" smtClean="0">
                <a:solidFill>
                  <a:srgbClr val="7F7F7F"/>
                </a:solidFill>
              </a:rPr>
              <a:t>Optimization Blockers</a:t>
            </a:r>
          </a:p>
          <a:p>
            <a:pPr lvl="1"/>
            <a:r>
              <a:rPr lang="en-US" dirty="0" smtClean="0">
                <a:solidFill>
                  <a:srgbClr val="7F7F7F"/>
                </a:solidFill>
              </a:rPr>
              <a:t>Procedure calls</a:t>
            </a:r>
          </a:p>
          <a:p>
            <a:pPr lvl="1"/>
            <a:r>
              <a:rPr lang="en-US" dirty="0" smtClean="0">
                <a:solidFill>
                  <a:srgbClr val="7F7F7F"/>
                </a:solidFill>
              </a:rPr>
              <a:t>Memory aliasing</a:t>
            </a:r>
          </a:p>
          <a:p>
            <a:r>
              <a:rPr lang="en-US" b="1" dirty="0" smtClean="0">
                <a:solidFill>
                  <a:srgbClr val="7F7F7F"/>
                </a:solidFill>
              </a:rPr>
              <a:t>Exploiting Instruction-Level Parallelism</a:t>
            </a:r>
          </a:p>
          <a:p>
            <a:r>
              <a:rPr lang="en-US" dirty="0" smtClean="0">
                <a:solidFill>
                  <a:srgbClr val="7F7F7F"/>
                </a:solidFill>
              </a:rPr>
              <a:t>Dealing with Conditionals</a:t>
            </a:r>
            <a:endParaRPr lang="en-US" b="1" dirty="0" smtClean="0">
              <a:solidFill>
                <a:srgbClr val="7F7F7F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6530" name="Rectangle 2"/>
          <p:cNvSpPr>
            <a:spLocks noGrp="1" noChangeArrowheads="1"/>
          </p:cNvSpPr>
          <p:nvPr>
            <p:ph type="title"/>
          </p:nvPr>
        </p:nvSpPr>
        <p:spPr>
          <a:xfrm>
            <a:off x="76200" y="304800"/>
            <a:ext cx="9144000" cy="573088"/>
          </a:xfrm>
        </p:spPr>
        <p:txBody>
          <a:bodyPr/>
          <a:lstStyle/>
          <a:p>
            <a:pPr eaLnBrk="1" hangingPunct="1">
              <a:defRPr/>
            </a:pPr>
            <a:r>
              <a:rPr lang="en-US" smtClean="0"/>
              <a:t>Optimization Blocker: Memory Aliasing</a:t>
            </a:r>
          </a:p>
        </p:txBody>
      </p:sp>
      <p:sp>
        <p:nvSpPr>
          <p:cNvPr id="40653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 lIns="90487" tIns="44450" rIns="90487" bIns="44450"/>
          <a:lstStyle/>
          <a:p>
            <a:pPr marL="223838" indent="-223838" defTabSz="895350" eaLnBrk="1" hangingPunct="1">
              <a:tabLst>
                <a:tab pos="5029200" algn="l"/>
                <a:tab pos="5715000" algn="l"/>
              </a:tabLst>
              <a:defRPr/>
            </a:pPr>
            <a:r>
              <a:rPr lang="en-US" smtClean="0"/>
              <a:t>Aliasing</a:t>
            </a:r>
          </a:p>
          <a:p>
            <a:pPr marL="560388" lvl="1" indent="-222250" defTabSz="895350" eaLnBrk="1" hangingPunct="1">
              <a:tabLst>
                <a:tab pos="5029200" algn="l"/>
                <a:tab pos="5715000" algn="l"/>
              </a:tabLst>
              <a:defRPr/>
            </a:pPr>
            <a:r>
              <a:rPr lang="en-US" smtClean="0"/>
              <a:t>Two different memory references specify single location</a:t>
            </a:r>
          </a:p>
          <a:p>
            <a:pPr marL="560388" lvl="1" indent="-222250" defTabSz="895350" eaLnBrk="1" hangingPunct="1">
              <a:tabLst>
                <a:tab pos="5029200" algn="l"/>
                <a:tab pos="5715000" algn="l"/>
              </a:tabLst>
              <a:defRPr/>
            </a:pPr>
            <a:r>
              <a:rPr lang="en-US" smtClean="0"/>
              <a:t>Easy to have happen in C</a:t>
            </a:r>
          </a:p>
          <a:p>
            <a:pPr marL="839788" lvl="2" indent="-165100" defTabSz="895350" eaLnBrk="1" hangingPunct="1">
              <a:tabLst>
                <a:tab pos="5029200" algn="l"/>
                <a:tab pos="5715000" algn="l"/>
              </a:tabLst>
              <a:defRPr/>
            </a:pPr>
            <a:r>
              <a:rPr lang="en-US" smtClean="0"/>
              <a:t> Since allowed to do address arithmetic</a:t>
            </a:r>
          </a:p>
          <a:p>
            <a:pPr marL="839788" lvl="2" indent="-165100" defTabSz="895350" eaLnBrk="1" hangingPunct="1">
              <a:tabLst>
                <a:tab pos="5029200" algn="l"/>
                <a:tab pos="5715000" algn="l"/>
              </a:tabLst>
              <a:defRPr/>
            </a:pPr>
            <a:r>
              <a:rPr lang="en-US" smtClean="0"/>
              <a:t> Direct access to storage structures</a:t>
            </a:r>
          </a:p>
          <a:p>
            <a:pPr marL="560388" lvl="1" indent="-222250" defTabSz="895350" eaLnBrk="1" hangingPunct="1">
              <a:tabLst>
                <a:tab pos="5029200" algn="l"/>
                <a:tab pos="5715000" algn="l"/>
              </a:tabLst>
              <a:defRPr/>
            </a:pPr>
            <a:r>
              <a:rPr lang="en-US" smtClean="0"/>
              <a:t>Get in habit of introducing local variables</a:t>
            </a:r>
          </a:p>
          <a:p>
            <a:pPr marL="839788" lvl="2" indent="-165100" defTabSz="895350" eaLnBrk="1" hangingPunct="1">
              <a:tabLst>
                <a:tab pos="5029200" algn="l"/>
                <a:tab pos="5715000" algn="l"/>
              </a:tabLst>
              <a:defRPr/>
            </a:pPr>
            <a:r>
              <a:rPr lang="en-US" smtClean="0"/>
              <a:t> Accumulating within loops</a:t>
            </a:r>
          </a:p>
          <a:p>
            <a:pPr marL="839788" lvl="2" indent="-165100" defTabSz="895350" eaLnBrk="1" hangingPunct="1">
              <a:tabLst>
                <a:tab pos="5029200" algn="l"/>
                <a:tab pos="5715000" algn="l"/>
              </a:tabLst>
              <a:defRPr/>
            </a:pPr>
            <a:r>
              <a:rPr lang="en-US" smtClean="0"/>
              <a:t> </a:t>
            </a:r>
            <a:r>
              <a:rPr lang="en-US" smtClean="0">
                <a:solidFill>
                  <a:srgbClr val="FF0000"/>
                </a:solidFill>
              </a:rPr>
              <a:t>Your way of telling compiler not to check for aliasing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Exploiting Instruction-Level Parallelism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Need general understanding of modern processor design</a:t>
            </a:r>
          </a:p>
          <a:p>
            <a:pPr lvl="1"/>
            <a:r>
              <a:rPr lang="en-US" dirty="0" smtClean="0"/>
              <a:t>Hardware can execute multiple instructions in parallel</a:t>
            </a:r>
          </a:p>
          <a:p>
            <a:r>
              <a:rPr lang="en-US" dirty="0" smtClean="0"/>
              <a:t>Performance limited by data dependencies</a:t>
            </a:r>
          </a:p>
          <a:p>
            <a:r>
              <a:rPr lang="en-US" dirty="0" smtClean="0"/>
              <a:t>Simple transformations can have dramatic performance improvement</a:t>
            </a:r>
          </a:p>
          <a:p>
            <a:pPr lvl="1"/>
            <a:r>
              <a:rPr lang="en-US" dirty="0" smtClean="0"/>
              <a:t>Compilers often cannot make these transformations</a:t>
            </a:r>
          </a:p>
          <a:p>
            <a:pPr lvl="1"/>
            <a:r>
              <a:rPr lang="en-US" dirty="0" smtClean="0"/>
              <a:t>Lack of </a:t>
            </a:r>
            <a:r>
              <a:rPr lang="en-US" dirty="0" err="1" smtClean="0"/>
              <a:t>associativity</a:t>
            </a:r>
            <a:r>
              <a:rPr lang="en-US" dirty="0" smtClean="0"/>
              <a:t> and </a:t>
            </a:r>
            <a:r>
              <a:rPr lang="en-US" dirty="0" err="1" smtClean="0"/>
              <a:t>distributivity</a:t>
            </a:r>
            <a:r>
              <a:rPr lang="en-US" dirty="0" smtClean="0"/>
              <a:t> in floating-point arithmetic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Benchmark Example: Data Type for Vectors</a:t>
            </a:r>
            <a:endParaRPr lang="en-US" dirty="0"/>
          </a:p>
        </p:txBody>
      </p:sp>
      <p:sp>
        <p:nvSpPr>
          <p:cNvPr id="4" name="Rectangle 7"/>
          <p:cNvSpPr>
            <a:spLocks noChangeArrowheads="1"/>
          </p:cNvSpPr>
          <p:nvPr/>
        </p:nvSpPr>
        <p:spPr bwMode="auto">
          <a:xfrm>
            <a:off x="514821" y="1498526"/>
            <a:ext cx="4132541" cy="1320874"/>
          </a:xfrm>
          <a:prstGeom prst="rect">
            <a:avLst/>
          </a:prstGeom>
          <a:solidFill>
            <a:srgbClr val="F6F5BD"/>
          </a:solidFill>
          <a:ln w="12700" cmpd="thickThin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600" dirty="0" smtClean="0">
                <a:latin typeface="Courier New" pitchFamily="49" charset="0"/>
              </a:rPr>
              <a:t>/* data structure for vectors */</a:t>
            </a:r>
          </a:p>
          <a:p>
            <a:pPr algn="l">
              <a:lnSpc>
                <a:spcPct val="100000"/>
              </a:lnSpc>
            </a:pPr>
            <a:r>
              <a:rPr lang="en-US" sz="1600" dirty="0" err="1" smtClean="0">
                <a:latin typeface="Courier New" pitchFamily="49" charset="0"/>
              </a:rPr>
              <a:t>typedef</a:t>
            </a:r>
            <a:r>
              <a:rPr lang="en-US" sz="1600" dirty="0" smtClean="0">
                <a:latin typeface="Courier New" pitchFamily="49" charset="0"/>
              </a:rPr>
              <a:t> </a:t>
            </a:r>
            <a:r>
              <a:rPr lang="en-US" sz="1600" dirty="0" err="1" smtClean="0">
                <a:latin typeface="Courier New" pitchFamily="49" charset="0"/>
              </a:rPr>
              <a:t>struct</a:t>
            </a:r>
            <a:r>
              <a:rPr lang="en-US" sz="1600" dirty="0" smtClean="0">
                <a:latin typeface="Courier New" pitchFamily="49" charset="0"/>
              </a:rPr>
              <a:t>{</a:t>
            </a:r>
          </a:p>
          <a:p>
            <a:pPr algn="l" defTabSz="457200">
              <a:lnSpc>
                <a:spcPct val="100000"/>
              </a:lnSpc>
            </a:pPr>
            <a:r>
              <a:rPr lang="en-US" sz="1600" dirty="0" smtClean="0">
                <a:latin typeface="Courier New" pitchFamily="49" charset="0"/>
              </a:rPr>
              <a:t>	</a:t>
            </a:r>
            <a:r>
              <a:rPr lang="en-US" sz="1600" dirty="0" err="1" smtClean="0">
                <a:latin typeface="Courier New" pitchFamily="49" charset="0"/>
              </a:rPr>
              <a:t>int</a:t>
            </a:r>
            <a:r>
              <a:rPr lang="en-US" sz="1600" dirty="0" smtClean="0">
                <a:latin typeface="Courier New" pitchFamily="49" charset="0"/>
              </a:rPr>
              <a:t> </a:t>
            </a:r>
            <a:r>
              <a:rPr lang="en-US" sz="1600" dirty="0" err="1" smtClean="0">
                <a:latin typeface="Courier New" pitchFamily="49" charset="0"/>
              </a:rPr>
              <a:t>len</a:t>
            </a:r>
            <a:r>
              <a:rPr lang="en-US" sz="1600" dirty="0" smtClean="0">
                <a:latin typeface="Courier New" pitchFamily="49" charset="0"/>
              </a:rPr>
              <a:t>;</a:t>
            </a:r>
          </a:p>
          <a:p>
            <a:pPr algn="l" defTabSz="457200">
              <a:lnSpc>
                <a:spcPct val="100000"/>
              </a:lnSpc>
            </a:pPr>
            <a:r>
              <a:rPr lang="en-US" sz="1600" dirty="0" smtClean="0">
                <a:latin typeface="Courier New" pitchFamily="49" charset="0"/>
              </a:rPr>
              <a:t>	double *data;</a:t>
            </a:r>
          </a:p>
          <a:p>
            <a:pPr algn="l">
              <a:lnSpc>
                <a:spcPct val="100000"/>
              </a:lnSpc>
            </a:pPr>
            <a:r>
              <a:rPr lang="en-US" sz="1600" dirty="0" smtClean="0">
                <a:latin typeface="Courier New" pitchFamily="49" charset="0"/>
              </a:rPr>
              <a:t>} </a:t>
            </a:r>
            <a:r>
              <a:rPr lang="en-US" sz="1600" dirty="0" err="1" smtClean="0">
                <a:latin typeface="Courier New" pitchFamily="49" charset="0"/>
              </a:rPr>
              <a:t>vec</a:t>
            </a:r>
            <a:r>
              <a:rPr lang="en-US" sz="1600" dirty="0" smtClean="0">
                <a:latin typeface="Courier New" pitchFamily="49" charset="0"/>
              </a:rPr>
              <a:t>;</a:t>
            </a:r>
            <a:endParaRPr lang="en-US" sz="1600" dirty="0">
              <a:latin typeface="Courier New" pitchFamily="49" charset="0"/>
            </a:endParaRPr>
          </a:p>
        </p:txBody>
      </p:sp>
      <p:sp>
        <p:nvSpPr>
          <p:cNvPr id="5" name="Rectangle 7"/>
          <p:cNvSpPr>
            <a:spLocks noChangeArrowheads="1"/>
          </p:cNvSpPr>
          <p:nvPr/>
        </p:nvSpPr>
        <p:spPr bwMode="auto">
          <a:xfrm>
            <a:off x="514821" y="3276600"/>
            <a:ext cx="5860578" cy="2059538"/>
          </a:xfrm>
          <a:prstGeom prst="rect">
            <a:avLst/>
          </a:prstGeom>
          <a:solidFill>
            <a:srgbClr val="F6F5BD"/>
          </a:solidFill>
          <a:ln w="12700" cmpd="thickThin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600" dirty="0" smtClean="0">
                <a:latin typeface="Courier New" pitchFamily="49" charset="0"/>
              </a:rPr>
              <a:t>/* retrieve vector element and store at </a:t>
            </a:r>
            <a:r>
              <a:rPr lang="en-US" sz="1600" dirty="0" err="1" smtClean="0">
                <a:latin typeface="Courier New" pitchFamily="49" charset="0"/>
              </a:rPr>
              <a:t>val</a:t>
            </a:r>
            <a:r>
              <a:rPr lang="en-US" sz="1600" dirty="0" smtClean="0">
                <a:latin typeface="Courier New" pitchFamily="49" charset="0"/>
              </a:rPr>
              <a:t> */</a:t>
            </a:r>
          </a:p>
          <a:p>
            <a:pPr algn="l">
              <a:lnSpc>
                <a:spcPct val="100000"/>
              </a:lnSpc>
            </a:pPr>
            <a:r>
              <a:rPr lang="en-US" sz="1600" dirty="0" smtClean="0">
                <a:latin typeface="Courier New" pitchFamily="49" charset="0"/>
              </a:rPr>
              <a:t>double </a:t>
            </a:r>
            <a:r>
              <a:rPr lang="en-US" sz="1600" dirty="0" err="1" smtClean="0">
                <a:latin typeface="Courier New" pitchFamily="49" charset="0"/>
              </a:rPr>
              <a:t>get_vec_element</a:t>
            </a:r>
            <a:r>
              <a:rPr lang="en-US" sz="1600" dirty="0" smtClean="0">
                <a:latin typeface="Courier New" pitchFamily="49" charset="0"/>
              </a:rPr>
              <a:t>(*</a:t>
            </a:r>
            <a:r>
              <a:rPr lang="en-US" sz="1600" dirty="0" err="1" smtClean="0">
                <a:latin typeface="Courier New" pitchFamily="49" charset="0"/>
              </a:rPr>
              <a:t>vec</a:t>
            </a:r>
            <a:r>
              <a:rPr lang="en-US" sz="1600" dirty="0" smtClean="0">
                <a:latin typeface="Courier New" pitchFamily="49" charset="0"/>
              </a:rPr>
              <a:t>, </a:t>
            </a:r>
            <a:r>
              <a:rPr lang="en-US" sz="1600" dirty="0" err="1" smtClean="0">
                <a:latin typeface="Courier New" pitchFamily="49" charset="0"/>
              </a:rPr>
              <a:t>idx</a:t>
            </a:r>
            <a:r>
              <a:rPr lang="en-US" sz="1600" dirty="0" smtClean="0">
                <a:latin typeface="Courier New" pitchFamily="49" charset="0"/>
              </a:rPr>
              <a:t>, double *</a:t>
            </a:r>
            <a:r>
              <a:rPr lang="en-US" sz="1600" dirty="0" err="1" smtClean="0">
                <a:latin typeface="Courier New" pitchFamily="49" charset="0"/>
              </a:rPr>
              <a:t>val</a:t>
            </a:r>
            <a:r>
              <a:rPr lang="en-US" sz="1600" dirty="0" smtClean="0">
                <a:latin typeface="Courier New" pitchFamily="49" charset="0"/>
              </a:rPr>
              <a:t>)</a:t>
            </a:r>
          </a:p>
          <a:p>
            <a:pPr algn="l">
              <a:lnSpc>
                <a:spcPct val="100000"/>
              </a:lnSpc>
            </a:pPr>
            <a:r>
              <a:rPr lang="en-US" sz="1600" dirty="0" smtClean="0">
                <a:latin typeface="Courier New" pitchFamily="49" charset="0"/>
              </a:rPr>
              <a:t>{</a:t>
            </a:r>
          </a:p>
          <a:p>
            <a:pPr algn="l" defTabSz="515938">
              <a:lnSpc>
                <a:spcPct val="100000"/>
              </a:lnSpc>
            </a:pPr>
            <a:r>
              <a:rPr lang="en-US" sz="1600" dirty="0" smtClean="0">
                <a:latin typeface="Courier New" pitchFamily="49" charset="0"/>
              </a:rPr>
              <a:t>	if (</a:t>
            </a:r>
            <a:r>
              <a:rPr lang="en-US" sz="1600" dirty="0" err="1" smtClean="0">
                <a:latin typeface="Courier New" pitchFamily="49" charset="0"/>
              </a:rPr>
              <a:t>idx</a:t>
            </a:r>
            <a:r>
              <a:rPr lang="en-US" sz="1600" dirty="0" smtClean="0">
                <a:latin typeface="Courier New" pitchFamily="49" charset="0"/>
              </a:rPr>
              <a:t> &lt; 0 || </a:t>
            </a:r>
            <a:r>
              <a:rPr lang="en-US" sz="1600" dirty="0" err="1" smtClean="0">
                <a:latin typeface="Courier New" pitchFamily="49" charset="0"/>
              </a:rPr>
              <a:t>idx</a:t>
            </a:r>
            <a:r>
              <a:rPr lang="en-US" sz="1600" dirty="0" smtClean="0">
                <a:latin typeface="Courier New" pitchFamily="49" charset="0"/>
              </a:rPr>
              <a:t> &gt;= v-&gt;</a:t>
            </a:r>
            <a:r>
              <a:rPr lang="en-US" sz="1600" dirty="0" err="1" smtClean="0">
                <a:latin typeface="Courier New" pitchFamily="49" charset="0"/>
              </a:rPr>
              <a:t>len</a:t>
            </a:r>
            <a:r>
              <a:rPr lang="en-US" sz="1600" dirty="0" smtClean="0">
                <a:latin typeface="Courier New" pitchFamily="49" charset="0"/>
              </a:rPr>
              <a:t>)</a:t>
            </a:r>
          </a:p>
          <a:p>
            <a:pPr algn="l" defTabSz="515938">
              <a:lnSpc>
                <a:spcPct val="100000"/>
              </a:lnSpc>
            </a:pPr>
            <a:r>
              <a:rPr lang="en-US" sz="1600" dirty="0" smtClean="0">
                <a:latin typeface="Courier New" pitchFamily="49" charset="0"/>
              </a:rPr>
              <a:t>		return 0;</a:t>
            </a:r>
          </a:p>
          <a:p>
            <a:pPr algn="l" defTabSz="515938">
              <a:lnSpc>
                <a:spcPct val="100000"/>
              </a:lnSpc>
            </a:pPr>
            <a:r>
              <a:rPr lang="en-US" sz="1600" dirty="0" smtClean="0">
                <a:latin typeface="Courier New" pitchFamily="49" charset="0"/>
              </a:rPr>
              <a:t>	*</a:t>
            </a:r>
            <a:r>
              <a:rPr lang="en-US" sz="1600" dirty="0" err="1" smtClean="0">
                <a:latin typeface="Courier New" pitchFamily="49" charset="0"/>
              </a:rPr>
              <a:t>val</a:t>
            </a:r>
            <a:r>
              <a:rPr lang="en-US" sz="1600" dirty="0" smtClean="0">
                <a:latin typeface="Courier New" pitchFamily="49" charset="0"/>
              </a:rPr>
              <a:t> = v-&gt;data[</a:t>
            </a:r>
            <a:r>
              <a:rPr lang="en-US" sz="1600" dirty="0" err="1" smtClean="0">
                <a:latin typeface="Courier New" pitchFamily="49" charset="0"/>
              </a:rPr>
              <a:t>idx</a:t>
            </a:r>
            <a:r>
              <a:rPr lang="en-US" sz="1600" dirty="0" smtClean="0">
                <a:latin typeface="Courier New" pitchFamily="49" charset="0"/>
              </a:rPr>
              <a:t>];</a:t>
            </a:r>
          </a:p>
          <a:p>
            <a:pPr algn="l" defTabSz="515938">
              <a:lnSpc>
                <a:spcPct val="100000"/>
              </a:lnSpc>
            </a:pPr>
            <a:r>
              <a:rPr lang="en-US" sz="1600" dirty="0" smtClean="0">
                <a:latin typeface="Courier New" pitchFamily="49" charset="0"/>
              </a:rPr>
              <a:t>	return 1;</a:t>
            </a:r>
          </a:p>
          <a:p>
            <a:pPr algn="l">
              <a:lnSpc>
                <a:spcPct val="100000"/>
              </a:lnSpc>
            </a:pPr>
            <a:r>
              <a:rPr lang="en-US" sz="1600" dirty="0" smtClean="0">
                <a:latin typeface="Courier New" pitchFamily="49" charset="0"/>
              </a:rPr>
              <a:t>}</a:t>
            </a:r>
          </a:p>
        </p:txBody>
      </p:sp>
      <p:sp>
        <p:nvSpPr>
          <p:cNvPr id="7" name="Rectangle 10"/>
          <p:cNvSpPr>
            <a:spLocks noChangeArrowheads="1"/>
          </p:cNvSpPr>
          <p:nvPr/>
        </p:nvSpPr>
        <p:spPr bwMode="auto">
          <a:xfrm>
            <a:off x="6503349" y="2133600"/>
            <a:ext cx="353699" cy="292100"/>
          </a:xfrm>
          <a:prstGeom prst="rect">
            <a:avLst/>
          </a:prstGeom>
          <a:solidFill>
            <a:schemeClr val="bg1">
              <a:lumMod val="95000"/>
            </a:schemeClr>
          </a:solidFill>
          <a:ln w="254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/>
          <a:lstStyle/>
          <a:p>
            <a:pPr algn="ctr">
              <a:lnSpc>
                <a:spcPct val="100000"/>
              </a:lnSpc>
            </a:pPr>
            <a:endParaRPr lang="en-US" sz="2000" dirty="0">
              <a:latin typeface="Courier New" pitchFamily="49" charset="0"/>
            </a:endParaRPr>
          </a:p>
        </p:txBody>
      </p:sp>
      <p:sp>
        <p:nvSpPr>
          <p:cNvPr id="8" name="Rectangle 11"/>
          <p:cNvSpPr>
            <a:spLocks noChangeArrowheads="1"/>
          </p:cNvSpPr>
          <p:nvPr/>
        </p:nvSpPr>
        <p:spPr bwMode="auto">
          <a:xfrm>
            <a:off x="4800600" y="1841500"/>
            <a:ext cx="776536" cy="2921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254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/>
          <a:lstStyle/>
          <a:p>
            <a:pPr algn="ctr">
              <a:lnSpc>
                <a:spcPct val="100000"/>
              </a:lnSpc>
            </a:pPr>
            <a:r>
              <a:rPr lang="en-US" sz="1800" dirty="0" err="1" smtClean="0">
                <a:latin typeface="Courier New" pitchFamily="49" charset="0"/>
              </a:rPr>
              <a:t>len</a:t>
            </a:r>
            <a:endParaRPr lang="en-US" sz="1800" dirty="0">
              <a:latin typeface="Courier New" pitchFamily="49" charset="0"/>
            </a:endParaRPr>
          </a:p>
        </p:txBody>
      </p:sp>
      <p:sp>
        <p:nvSpPr>
          <p:cNvPr id="11" name="Rectangle 11"/>
          <p:cNvSpPr>
            <a:spLocks noChangeArrowheads="1"/>
          </p:cNvSpPr>
          <p:nvPr/>
        </p:nvSpPr>
        <p:spPr bwMode="auto">
          <a:xfrm>
            <a:off x="4800600" y="2133600"/>
            <a:ext cx="776536" cy="2921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254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/>
          <a:lstStyle/>
          <a:p>
            <a:pPr algn="ctr">
              <a:lnSpc>
                <a:spcPct val="100000"/>
              </a:lnSpc>
            </a:pPr>
            <a:r>
              <a:rPr lang="en-US" sz="1800" dirty="0" smtClean="0">
                <a:latin typeface="Courier New" pitchFamily="49" charset="0"/>
              </a:rPr>
              <a:t>data</a:t>
            </a:r>
            <a:endParaRPr lang="en-US" sz="1800" dirty="0">
              <a:latin typeface="Courier New" pitchFamily="49" charset="0"/>
            </a:endParaRPr>
          </a:p>
        </p:txBody>
      </p:sp>
      <p:sp>
        <p:nvSpPr>
          <p:cNvPr id="12" name="Rectangle 10"/>
          <p:cNvSpPr>
            <a:spLocks noChangeArrowheads="1"/>
          </p:cNvSpPr>
          <p:nvPr/>
        </p:nvSpPr>
        <p:spPr bwMode="auto">
          <a:xfrm>
            <a:off x="6858000" y="2133600"/>
            <a:ext cx="353699" cy="292100"/>
          </a:xfrm>
          <a:prstGeom prst="rect">
            <a:avLst/>
          </a:prstGeom>
          <a:solidFill>
            <a:schemeClr val="bg1">
              <a:lumMod val="95000"/>
            </a:schemeClr>
          </a:solidFill>
          <a:ln w="254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/>
          <a:lstStyle/>
          <a:p>
            <a:pPr algn="ctr">
              <a:lnSpc>
                <a:spcPct val="100000"/>
              </a:lnSpc>
            </a:pPr>
            <a:endParaRPr lang="en-US" sz="2000" dirty="0">
              <a:latin typeface="Courier New" pitchFamily="49" charset="0"/>
            </a:endParaRPr>
          </a:p>
        </p:txBody>
      </p:sp>
      <p:sp>
        <p:nvSpPr>
          <p:cNvPr id="13" name="Rectangle 10"/>
          <p:cNvSpPr>
            <a:spLocks noChangeArrowheads="1"/>
          </p:cNvSpPr>
          <p:nvPr/>
        </p:nvSpPr>
        <p:spPr bwMode="auto">
          <a:xfrm>
            <a:off x="8256901" y="2133600"/>
            <a:ext cx="353699" cy="292100"/>
          </a:xfrm>
          <a:prstGeom prst="rect">
            <a:avLst/>
          </a:prstGeom>
          <a:solidFill>
            <a:schemeClr val="bg1">
              <a:lumMod val="95000"/>
            </a:schemeClr>
          </a:solidFill>
          <a:ln w="254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/>
          <a:lstStyle/>
          <a:p>
            <a:pPr algn="ctr">
              <a:lnSpc>
                <a:spcPct val="100000"/>
              </a:lnSpc>
            </a:pPr>
            <a:endParaRPr lang="en-US" sz="2000" dirty="0">
              <a:latin typeface="Courier New" pitchFamily="49" charset="0"/>
            </a:endParaRPr>
          </a:p>
        </p:txBody>
      </p:sp>
      <p:cxnSp>
        <p:nvCxnSpPr>
          <p:cNvPr id="15" name="Straight Arrow Connector 14"/>
          <p:cNvCxnSpPr>
            <a:stCxn id="11" idx="3"/>
            <a:endCxn id="7" idx="1"/>
          </p:cNvCxnSpPr>
          <p:nvPr/>
        </p:nvCxnSpPr>
        <p:spPr bwMode="auto">
          <a:xfrm>
            <a:off x="5577136" y="2279650"/>
            <a:ext cx="926213" cy="1588"/>
          </a:xfrm>
          <a:prstGeom prst="straightConnector1">
            <a:avLst/>
          </a:prstGeom>
          <a:noFill/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</p:spPr>
      </p:cxnSp>
      <p:sp>
        <p:nvSpPr>
          <p:cNvPr id="16" name="Rectangle 10"/>
          <p:cNvSpPr>
            <a:spLocks noChangeArrowheads="1"/>
          </p:cNvSpPr>
          <p:nvPr/>
        </p:nvSpPr>
        <p:spPr bwMode="auto">
          <a:xfrm>
            <a:off x="7215499" y="2133600"/>
            <a:ext cx="1041402" cy="292100"/>
          </a:xfrm>
          <a:prstGeom prst="rect">
            <a:avLst/>
          </a:prstGeom>
          <a:solidFill>
            <a:schemeClr val="bg1">
              <a:lumMod val="95000"/>
            </a:schemeClr>
          </a:solidFill>
          <a:ln w="254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/>
          <a:lstStyle/>
          <a:p>
            <a:pPr algn="ctr">
              <a:lnSpc>
                <a:spcPct val="100000"/>
              </a:lnSpc>
            </a:pPr>
            <a:endParaRPr lang="en-US" sz="2000" dirty="0">
              <a:latin typeface="Courier New" pitchFamily="49" charset="0"/>
            </a:endParaRPr>
          </a:p>
        </p:txBody>
      </p:sp>
      <p:sp>
        <p:nvSpPr>
          <p:cNvPr id="17" name="Rectangle 16"/>
          <p:cNvSpPr/>
          <p:nvPr/>
        </p:nvSpPr>
        <p:spPr>
          <a:xfrm>
            <a:off x="6516034" y="1837381"/>
            <a:ext cx="308098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>
              <a:lnSpc>
                <a:spcPct val="100000"/>
              </a:lnSpc>
            </a:pPr>
            <a:r>
              <a:rPr lang="en-US" sz="1600" dirty="0" smtClean="0">
                <a:latin typeface="Courier New" pitchFamily="49" charset="0"/>
              </a:rPr>
              <a:t>0</a:t>
            </a:r>
            <a:endParaRPr lang="en-US" sz="1600" dirty="0">
              <a:latin typeface="Courier New" pitchFamily="49" charset="0"/>
            </a:endParaRPr>
          </a:p>
        </p:txBody>
      </p:sp>
      <p:sp>
        <p:nvSpPr>
          <p:cNvPr id="18" name="Rectangle 17"/>
          <p:cNvSpPr/>
          <p:nvPr/>
        </p:nvSpPr>
        <p:spPr>
          <a:xfrm>
            <a:off x="6891868" y="1837267"/>
            <a:ext cx="308098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>
              <a:lnSpc>
                <a:spcPct val="100000"/>
              </a:lnSpc>
            </a:pPr>
            <a:r>
              <a:rPr lang="en-US" sz="1600" dirty="0" smtClean="0">
                <a:latin typeface="Courier New" pitchFamily="49" charset="0"/>
              </a:rPr>
              <a:t>1</a:t>
            </a:r>
            <a:endParaRPr lang="en-US" sz="1600" dirty="0">
              <a:latin typeface="Courier New" pitchFamily="49" charset="0"/>
            </a:endParaRPr>
          </a:p>
        </p:txBody>
      </p:sp>
      <p:sp>
        <p:nvSpPr>
          <p:cNvPr id="19" name="Rectangle 18"/>
          <p:cNvSpPr/>
          <p:nvPr/>
        </p:nvSpPr>
        <p:spPr>
          <a:xfrm>
            <a:off x="8037377" y="1837267"/>
            <a:ext cx="801823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>
              <a:lnSpc>
                <a:spcPct val="100000"/>
              </a:lnSpc>
            </a:pPr>
            <a:r>
              <a:rPr lang="en-US" sz="1600" dirty="0" smtClean="0">
                <a:latin typeface="Courier New" pitchFamily="49" charset="0"/>
              </a:rPr>
              <a:t>len-1</a:t>
            </a:r>
            <a:endParaRPr lang="en-US" sz="1600" dirty="0">
              <a:latin typeface="Courier New" pitchFamily="49" charset="0"/>
            </a:endParaRPr>
          </a:p>
        </p:txBody>
      </p:sp>
      <p:cxnSp>
        <p:nvCxnSpPr>
          <p:cNvPr id="21" name="Straight Connector 20"/>
          <p:cNvCxnSpPr/>
          <p:nvPr/>
        </p:nvCxnSpPr>
        <p:spPr bwMode="auto">
          <a:xfrm>
            <a:off x="7368989" y="2286000"/>
            <a:ext cx="733612" cy="1390"/>
          </a:xfrm>
          <a:prstGeom prst="line">
            <a:avLst/>
          </a:prstGeom>
          <a:noFill/>
          <a:ln w="63500" cap="rnd" cmpd="sng" algn="ctr">
            <a:solidFill>
              <a:schemeClr val="tx1"/>
            </a:solidFill>
            <a:prstDash val="sysDot"/>
            <a:round/>
            <a:headEnd type="none" w="med" len="med"/>
            <a:tailEnd type="none" w="med" len="med"/>
          </a:ln>
          <a:effectLst/>
        </p:spPr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51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Benchmark </a:t>
            </a:r>
            <a:r>
              <a:rPr lang="en-US" dirty="0"/>
              <a:t>Computation</a:t>
            </a:r>
          </a:p>
        </p:txBody>
      </p:sp>
      <p:sp>
        <p:nvSpPr>
          <p:cNvPr id="775171" name="Rectangle 3"/>
          <p:cNvSpPr>
            <a:spLocks noGrp="1" noChangeArrowheads="1"/>
          </p:cNvSpPr>
          <p:nvPr>
            <p:ph sz="half" idx="1"/>
          </p:nvPr>
        </p:nvSpPr>
        <p:spPr>
          <a:xfrm>
            <a:off x="638175" y="4191000"/>
            <a:ext cx="3871913" cy="2219325"/>
          </a:xfrm>
        </p:spPr>
        <p:txBody>
          <a:bodyPr/>
          <a:lstStyle/>
          <a:p>
            <a:pPr marL="0" indent="0"/>
            <a:r>
              <a:rPr lang="en-US" sz="2400" dirty="0"/>
              <a:t>Data Types</a:t>
            </a:r>
          </a:p>
          <a:p>
            <a:pPr lvl="1"/>
            <a:r>
              <a:rPr lang="en-US" sz="2000" dirty="0"/>
              <a:t>Use different declarations for </a:t>
            </a:r>
            <a:r>
              <a:rPr lang="en-US" sz="2000" dirty="0" err="1">
                <a:latin typeface="Courier New" pitchFamily="49" charset="0"/>
              </a:rPr>
              <a:t>data_t</a:t>
            </a:r>
            <a:endParaRPr lang="en-US" sz="2000" dirty="0">
              <a:latin typeface="Courier New" pitchFamily="49" charset="0"/>
            </a:endParaRPr>
          </a:p>
          <a:p>
            <a:pPr lvl="1"/>
            <a:r>
              <a:rPr lang="en-US" sz="2000" dirty="0" err="1">
                <a:latin typeface="Courier New" pitchFamily="49" charset="0"/>
              </a:rPr>
              <a:t>int</a:t>
            </a:r>
            <a:endParaRPr lang="en-US" sz="2000" dirty="0">
              <a:latin typeface="Courier New" pitchFamily="49" charset="0"/>
            </a:endParaRPr>
          </a:p>
          <a:p>
            <a:pPr lvl="1"/>
            <a:r>
              <a:rPr lang="en-US" sz="2000" dirty="0">
                <a:latin typeface="Courier New" pitchFamily="49" charset="0"/>
              </a:rPr>
              <a:t>float</a:t>
            </a:r>
          </a:p>
          <a:p>
            <a:pPr lvl="1"/>
            <a:r>
              <a:rPr lang="en-US" sz="2000" dirty="0">
                <a:latin typeface="Courier New" pitchFamily="49" charset="0"/>
              </a:rPr>
              <a:t>double</a:t>
            </a:r>
          </a:p>
        </p:txBody>
      </p:sp>
      <p:sp>
        <p:nvSpPr>
          <p:cNvPr id="775173" name="Rectangle 5"/>
          <p:cNvSpPr>
            <a:spLocks noGrp="1" noChangeArrowheads="1"/>
          </p:cNvSpPr>
          <p:nvPr>
            <p:ph sz="half" idx="2"/>
          </p:nvPr>
        </p:nvSpPr>
        <p:spPr>
          <a:xfrm>
            <a:off x="4662488" y="4191000"/>
            <a:ext cx="3871912" cy="2219325"/>
          </a:xfrm>
        </p:spPr>
        <p:txBody>
          <a:bodyPr/>
          <a:lstStyle/>
          <a:p>
            <a:pPr marL="0" indent="0"/>
            <a:r>
              <a:rPr lang="en-US" sz="2400"/>
              <a:t>Operations</a:t>
            </a:r>
          </a:p>
          <a:p>
            <a:pPr lvl="1"/>
            <a:r>
              <a:rPr lang="en-US" sz="2000"/>
              <a:t>Use different definitions of </a:t>
            </a:r>
            <a:r>
              <a:rPr lang="en-US" sz="2000">
                <a:latin typeface="Courier New" pitchFamily="49" charset="0"/>
              </a:rPr>
              <a:t>OP</a:t>
            </a:r>
            <a:r>
              <a:rPr lang="en-US" sz="2000"/>
              <a:t> and </a:t>
            </a:r>
            <a:r>
              <a:rPr lang="en-US" sz="2000">
                <a:latin typeface="Courier New" pitchFamily="49" charset="0"/>
              </a:rPr>
              <a:t>IDENT</a:t>
            </a:r>
          </a:p>
          <a:p>
            <a:pPr lvl="1"/>
            <a:r>
              <a:rPr lang="en-US" sz="2000"/>
              <a:t> </a:t>
            </a:r>
            <a:r>
              <a:rPr lang="en-US" sz="2000">
                <a:latin typeface="Courier New" pitchFamily="49" charset="0"/>
              </a:rPr>
              <a:t>+ </a:t>
            </a:r>
            <a:r>
              <a:rPr lang="en-US" sz="2000"/>
              <a:t>/</a:t>
            </a:r>
            <a:r>
              <a:rPr lang="en-US" sz="2000">
                <a:latin typeface="Courier New" pitchFamily="49" charset="0"/>
              </a:rPr>
              <a:t> 0</a:t>
            </a:r>
          </a:p>
          <a:p>
            <a:pPr lvl="1"/>
            <a:r>
              <a:rPr lang="en-US" sz="2000"/>
              <a:t> </a:t>
            </a:r>
            <a:r>
              <a:rPr lang="en-US" sz="2000">
                <a:latin typeface="Courier New" pitchFamily="49" charset="0"/>
              </a:rPr>
              <a:t>* </a:t>
            </a:r>
            <a:r>
              <a:rPr lang="en-US" sz="2000"/>
              <a:t>/</a:t>
            </a:r>
            <a:r>
              <a:rPr lang="en-US" sz="2000">
                <a:latin typeface="Courier New" pitchFamily="49" charset="0"/>
              </a:rPr>
              <a:t> 1</a:t>
            </a:r>
          </a:p>
        </p:txBody>
      </p:sp>
      <p:sp>
        <p:nvSpPr>
          <p:cNvPr id="775172" name="Rectangle 4"/>
          <p:cNvSpPr>
            <a:spLocks noChangeArrowheads="1"/>
          </p:cNvSpPr>
          <p:nvPr/>
        </p:nvSpPr>
        <p:spPr bwMode="auto">
          <a:xfrm>
            <a:off x="638175" y="1133182"/>
            <a:ext cx="5834930" cy="2859757"/>
          </a:xfrm>
          <a:prstGeom prst="rect">
            <a:avLst/>
          </a:prstGeom>
          <a:solidFill>
            <a:srgbClr val="F6F5BD"/>
          </a:solidFill>
          <a:ln w="38100" cmpd="dbl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>
            <a:spAutoFit/>
          </a:bodyPr>
          <a:lstStyle/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 smtClean="0">
                <a:latin typeface="Courier New" pitchFamily="49" charset="0"/>
              </a:rPr>
              <a:t>void combine1(</a:t>
            </a:r>
            <a:r>
              <a:rPr lang="en-US" sz="1800" dirty="0" err="1" smtClean="0">
                <a:latin typeface="Courier New" pitchFamily="49" charset="0"/>
              </a:rPr>
              <a:t>vec_ptr</a:t>
            </a:r>
            <a:r>
              <a:rPr lang="en-US" sz="1800" dirty="0" smtClean="0">
                <a:latin typeface="Courier New" pitchFamily="49" charset="0"/>
              </a:rPr>
              <a:t> v, </a:t>
            </a:r>
            <a:r>
              <a:rPr lang="en-US" sz="1800" dirty="0" err="1" smtClean="0">
                <a:latin typeface="Courier New" pitchFamily="49" charset="0"/>
              </a:rPr>
              <a:t>data_t</a:t>
            </a:r>
            <a:r>
              <a:rPr lang="en-US" sz="1800" dirty="0" smtClean="0">
                <a:latin typeface="Courier New" pitchFamily="49" charset="0"/>
              </a:rPr>
              <a:t> *</a:t>
            </a:r>
            <a:r>
              <a:rPr lang="en-US" sz="1800" dirty="0" err="1" smtClean="0">
                <a:latin typeface="Courier New" pitchFamily="49" charset="0"/>
              </a:rPr>
              <a:t>dest</a:t>
            </a:r>
            <a:r>
              <a:rPr lang="en-US" sz="1800" dirty="0" smtClean="0">
                <a:latin typeface="Courier New" pitchFamily="49" charset="0"/>
              </a:rPr>
              <a:t>)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 smtClean="0">
                <a:latin typeface="Courier New" pitchFamily="49" charset="0"/>
              </a:rPr>
              <a:t>{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 smtClean="0">
                <a:latin typeface="Courier New" pitchFamily="49" charset="0"/>
              </a:rPr>
              <a:t>    long </a:t>
            </a:r>
            <a:r>
              <a:rPr lang="en-US" sz="1800" dirty="0" err="1" smtClean="0">
                <a:latin typeface="Courier New" pitchFamily="49" charset="0"/>
              </a:rPr>
              <a:t>int</a:t>
            </a:r>
            <a:r>
              <a:rPr lang="en-US" sz="1800" dirty="0" smtClean="0">
                <a:latin typeface="Courier New" pitchFamily="49" charset="0"/>
              </a:rPr>
              <a:t> </a:t>
            </a:r>
            <a:r>
              <a:rPr lang="en-US" sz="1800" dirty="0" err="1" smtClean="0">
                <a:latin typeface="Courier New" pitchFamily="49" charset="0"/>
              </a:rPr>
              <a:t>i</a:t>
            </a:r>
            <a:r>
              <a:rPr lang="en-US" sz="1800" dirty="0" smtClean="0">
                <a:latin typeface="Courier New" pitchFamily="49" charset="0"/>
              </a:rPr>
              <a:t>;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 smtClean="0">
                <a:latin typeface="Courier New" pitchFamily="49" charset="0"/>
              </a:rPr>
              <a:t>    *</a:t>
            </a:r>
            <a:r>
              <a:rPr lang="en-US" sz="1800" dirty="0" err="1" smtClean="0">
                <a:latin typeface="Courier New" pitchFamily="49" charset="0"/>
              </a:rPr>
              <a:t>dest</a:t>
            </a:r>
            <a:r>
              <a:rPr lang="en-US" sz="1800" dirty="0" smtClean="0">
                <a:latin typeface="Courier New" pitchFamily="49" charset="0"/>
              </a:rPr>
              <a:t> = IDENT;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 smtClean="0">
                <a:latin typeface="Courier New" pitchFamily="49" charset="0"/>
              </a:rPr>
              <a:t>    for (</a:t>
            </a:r>
            <a:r>
              <a:rPr lang="en-US" sz="1800" dirty="0" err="1" smtClean="0">
                <a:latin typeface="Courier New" pitchFamily="49" charset="0"/>
              </a:rPr>
              <a:t>i</a:t>
            </a:r>
            <a:r>
              <a:rPr lang="en-US" sz="1800" dirty="0" smtClean="0">
                <a:latin typeface="Courier New" pitchFamily="49" charset="0"/>
              </a:rPr>
              <a:t> = 0; </a:t>
            </a:r>
            <a:r>
              <a:rPr lang="en-US" sz="1800" dirty="0" err="1" smtClean="0">
                <a:latin typeface="Courier New" pitchFamily="49" charset="0"/>
              </a:rPr>
              <a:t>i</a:t>
            </a:r>
            <a:r>
              <a:rPr lang="en-US" sz="1800" dirty="0" smtClean="0">
                <a:latin typeface="Courier New" pitchFamily="49" charset="0"/>
              </a:rPr>
              <a:t> &lt; </a:t>
            </a:r>
            <a:r>
              <a:rPr lang="en-US" sz="1800" dirty="0" err="1" smtClean="0">
                <a:latin typeface="Courier New" pitchFamily="49" charset="0"/>
              </a:rPr>
              <a:t>vec_length</a:t>
            </a:r>
            <a:r>
              <a:rPr lang="en-US" sz="1800" dirty="0" smtClean="0">
                <a:latin typeface="Courier New" pitchFamily="49" charset="0"/>
              </a:rPr>
              <a:t>(v); </a:t>
            </a:r>
            <a:r>
              <a:rPr lang="en-US" sz="1800" dirty="0" err="1" smtClean="0">
                <a:latin typeface="Courier New" pitchFamily="49" charset="0"/>
              </a:rPr>
              <a:t>i</a:t>
            </a:r>
            <a:r>
              <a:rPr lang="en-US" sz="1800" dirty="0" smtClean="0">
                <a:latin typeface="Courier New" pitchFamily="49" charset="0"/>
              </a:rPr>
              <a:t>++) {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 smtClean="0">
                <a:latin typeface="Courier New" pitchFamily="49" charset="0"/>
              </a:rPr>
              <a:t>	</a:t>
            </a:r>
            <a:r>
              <a:rPr lang="en-US" sz="1800" dirty="0" err="1" smtClean="0">
                <a:latin typeface="Courier New" pitchFamily="49" charset="0"/>
              </a:rPr>
              <a:t>data_t</a:t>
            </a:r>
            <a:r>
              <a:rPr lang="en-US" sz="1800" dirty="0" smtClean="0">
                <a:latin typeface="Courier New" pitchFamily="49" charset="0"/>
              </a:rPr>
              <a:t> </a:t>
            </a:r>
            <a:r>
              <a:rPr lang="en-US" sz="1800" dirty="0" err="1" smtClean="0">
                <a:latin typeface="Courier New" pitchFamily="49" charset="0"/>
              </a:rPr>
              <a:t>val</a:t>
            </a:r>
            <a:r>
              <a:rPr lang="en-US" sz="1800" dirty="0" smtClean="0">
                <a:latin typeface="Courier New" pitchFamily="49" charset="0"/>
              </a:rPr>
              <a:t>;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 smtClean="0">
                <a:latin typeface="Courier New" pitchFamily="49" charset="0"/>
              </a:rPr>
              <a:t>	</a:t>
            </a:r>
            <a:r>
              <a:rPr lang="en-US" sz="1800" dirty="0" err="1" smtClean="0">
                <a:latin typeface="Courier New" pitchFamily="49" charset="0"/>
              </a:rPr>
              <a:t>get_vec_element</a:t>
            </a:r>
            <a:r>
              <a:rPr lang="en-US" sz="1800" dirty="0" smtClean="0">
                <a:latin typeface="Courier New" pitchFamily="49" charset="0"/>
              </a:rPr>
              <a:t>(v, </a:t>
            </a:r>
            <a:r>
              <a:rPr lang="en-US" sz="1800" dirty="0" err="1" smtClean="0">
                <a:latin typeface="Courier New" pitchFamily="49" charset="0"/>
              </a:rPr>
              <a:t>i</a:t>
            </a:r>
            <a:r>
              <a:rPr lang="en-US" sz="1800" dirty="0" smtClean="0">
                <a:latin typeface="Courier New" pitchFamily="49" charset="0"/>
              </a:rPr>
              <a:t>, &amp;</a:t>
            </a:r>
            <a:r>
              <a:rPr lang="en-US" sz="1800" dirty="0" err="1" smtClean="0">
                <a:latin typeface="Courier New" pitchFamily="49" charset="0"/>
              </a:rPr>
              <a:t>val</a:t>
            </a:r>
            <a:r>
              <a:rPr lang="en-US" sz="1800" dirty="0" smtClean="0">
                <a:latin typeface="Courier New" pitchFamily="49" charset="0"/>
              </a:rPr>
              <a:t>);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 smtClean="0">
                <a:latin typeface="Courier New" pitchFamily="49" charset="0"/>
              </a:rPr>
              <a:t>	*</a:t>
            </a:r>
            <a:r>
              <a:rPr lang="en-US" sz="1800" dirty="0" err="1" smtClean="0">
                <a:latin typeface="Courier New" pitchFamily="49" charset="0"/>
              </a:rPr>
              <a:t>dest</a:t>
            </a:r>
            <a:r>
              <a:rPr lang="en-US" sz="1800" dirty="0" smtClean="0">
                <a:latin typeface="Courier New" pitchFamily="49" charset="0"/>
              </a:rPr>
              <a:t> = *</a:t>
            </a:r>
            <a:r>
              <a:rPr lang="en-US" sz="1800" dirty="0" err="1" smtClean="0">
                <a:latin typeface="Courier New" pitchFamily="49" charset="0"/>
              </a:rPr>
              <a:t>dest</a:t>
            </a:r>
            <a:r>
              <a:rPr lang="en-US" sz="1800" dirty="0" smtClean="0">
                <a:latin typeface="Courier New" pitchFamily="49" charset="0"/>
              </a:rPr>
              <a:t> OP </a:t>
            </a:r>
            <a:r>
              <a:rPr lang="en-US" sz="1800" dirty="0" err="1" smtClean="0">
                <a:latin typeface="Courier New" pitchFamily="49" charset="0"/>
              </a:rPr>
              <a:t>val</a:t>
            </a:r>
            <a:r>
              <a:rPr lang="en-US" sz="1800" dirty="0" smtClean="0">
                <a:latin typeface="Courier New" pitchFamily="49" charset="0"/>
              </a:rPr>
              <a:t>;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 smtClean="0">
                <a:latin typeface="Courier New" pitchFamily="49" charset="0"/>
              </a:rPr>
              <a:t>    }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 smtClean="0">
                <a:latin typeface="Courier New" pitchFamily="49" charset="0"/>
              </a:rPr>
              <a:t>}</a:t>
            </a:r>
            <a:endParaRPr lang="en-US" sz="1800" dirty="0">
              <a:latin typeface="Courier New" pitchFamily="49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6705600" y="1600200"/>
            <a:ext cx="243840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800" dirty="0" smtClean="0">
                <a:latin typeface="Calibri" pitchFamily="34" charset="0"/>
              </a:rPr>
              <a:t>Compute sum or product of vector elements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8898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381000"/>
            <a:ext cx="8140700" cy="573087"/>
          </a:xfrm>
        </p:spPr>
        <p:txBody>
          <a:bodyPr/>
          <a:lstStyle/>
          <a:p>
            <a:pPr eaLnBrk="1" hangingPunct="1">
              <a:defRPr/>
            </a:pPr>
            <a:r>
              <a:rPr lang="en-US" dirty="0" smtClean="0"/>
              <a:t>Cycles Per Element (CPE)</a:t>
            </a:r>
          </a:p>
        </p:txBody>
      </p:sp>
      <p:sp>
        <p:nvSpPr>
          <p:cNvPr id="1028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90513" y="990600"/>
            <a:ext cx="8307387" cy="1516063"/>
          </a:xfrm>
        </p:spPr>
        <p:txBody>
          <a:bodyPr/>
          <a:lstStyle/>
          <a:p>
            <a:r>
              <a:rPr lang="en-US" sz="2000" dirty="0" smtClean="0"/>
              <a:t>Convenient way to express performance of program that operates on vectors or lists</a:t>
            </a:r>
          </a:p>
          <a:p>
            <a:r>
              <a:rPr lang="en-US" sz="2000" dirty="0" smtClean="0"/>
              <a:t>Length = n</a:t>
            </a:r>
          </a:p>
          <a:p>
            <a:r>
              <a:rPr lang="en-US" sz="2000" dirty="0" smtClean="0"/>
              <a:t>In our case: </a:t>
            </a:r>
            <a:r>
              <a:rPr lang="en-US" sz="2000" dirty="0" smtClean="0">
                <a:solidFill>
                  <a:srgbClr val="C00000"/>
                </a:solidFill>
              </a:rPr>
              <a:t>CPE = cycles per OP</a:t>
            </a:r>
            <a:endParaRPr lang="en-US" sz="2000" dirty="0" smtClean="0"/>
          </a:p>
          <a:p>
            <a:r>
              <a:rPr lang="en-US" sz="2000" dirty="0" smtClean="0"/>
              <a:t>T = CPE*n + Overhead</a:t>
            </a:r>
          </a:p>
          <a:p>
            <a:pPr lvl="1"/>
            <a:r>
              <a:rPr lang="en-US" sz="1600" dirty="0" smtClean="0"/>
              <a:t>CPE is slope of line</a:t>
            </a:r>
          </a:p>
        </p:txBody>
      </p:sp>
      <p:graphicFrame>
        <p:nvGraphicFramePr>
          <p:cNvPr id="1026" name="Object 4"/>
          <p:cNvGraphicFramePr>
            <a:graphicFrameLocks noChangeAspect="1"/>
          </p:cNvGraphicFramePr>
          <p:nvPr/>
        </p:nvGraphicFramePr>
        <p:xfrm>
          <a:off x="1524000" y="3011488"/>
          <a:ext cx="5029200" cy="3313112"/>
        </p:xfrm>
        <a:graphic>
          <a:graphicData uri="http://schemas.openxmlformats.org/presentationml/2006/ole">
            <p:oleObj spid="_x0000_s93186" name="Worksheet" r:id="rId4" imgW="5549900" imgH="3657600" progId="Excel.Sheet.8">
              <p:embed/>
            </p:oleObj>
          </a:graphicData>
        </a:graphic>
      </p:graphicFrame>
      <p:sp>
        <p:nvSpPr>
          <p:cNvPr id="1029" name="Text Box 5"/>
          <p:cNvSpPr txBox="1">
            <a:spLocks noChangeArrowheads="1"/>
          </p:cNvSpPr>
          <p:nvPr/>
        </p:nvSpPr>
        <p:spPr bwMode="auto">
          <a:xfrm>
            <a:off x="3733799" y="3675528"/>
            <a:ext cx="2543763" cy="3077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en-US" sz="1400" dirty="0" smtClean="0">
                <a:latin typeface="Courier New" pitchFamily="49" charset="0"/>
              </a:rPr>
              <a:t>vsum1: </a:t>
            </a:r>
            <a:r>
              <a:rPr lang="en-US" sz="1400" dirty="0" smtClean="0">
                <a:latin typeface="Calibri" pitchFamily="34" charset="0"/>
              </a:rPr>
              <a:t>Slope </a:t>
            </a:r>
            <a:r>
              <a:rPr lang="en-US" sz="1400" dirty="0">
                <a:latin typeface="Calibri" pitchFamily="34" charset="0"/>
              </a:rPr>
              <a:t>= 4.0</a:t>
            </a:r>
          </a:p>
        </p:txBody>
      </p:sp>
      <p:sp>
        <p:nvSpPr>
          <p:cNvPr id="1030" name="Text Box 6"/>
          <p:cNvSpPr txBox="1">
            <a:spLocks noChangeArrowheads="1"/>
          </p:cNvSpPr>
          <p:nvPr/>
        </p:nvSpPr>
        <p:spPr bwMode="auto">
          <a:xfrm>
            <a:off x="3962400" y="4678080"/>
            <a:ext cx="1816100" cy="3077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en-US" sz="1400" dirty="0" smtClean="0">
                <a:latin typeface="Courier New" pitchFamily="49" charset="0"/>
              </a:rPr>
              <a:t>vsum2: </a:t>
            </a:r>
            <a:r>
              <a:rPr lang="en-US" sz="1400" dirty="0" smtClean="0">
                <a:latin typeface="Calibri" pitchFamily="34" charset="0"/>
              </a:rPr>
              <a:t>Slope = 3.5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51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Benchmark Performance</a:t>
            </a:r>
            <a:endParaRPr lang="en-US" dirty="0"/>
          </a:p>
        </p:txBody>
      </p:sp>
      <p:sp>
        <p:nvSpPr>
          <p:cNvPr id="775172" name="Rectangle 4"/>
          <p:cNvSpPr>
            <a:spLocks noChangeArrowheads="1"/>
          </p:cNvSpPr>
          <p:nvPr/>
        </p:nvSpPr>
        <p:spPr bwMode="auto">
          <a:xfrm>
            <a:off x="638175" y="1133182"/>
            <a:ext cx="5834930" cy="2859757"/>
          </a:xfrm>
          <a:prstGeom prst="rect">
            <a:avLst/>
          </a:prstGeom>
          <a:solidFill>
            <a:srgbClr val="F6F5BD"/>
          </a:solidFill>
          <a:ln w="38100" cmpd="dbl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>
            <a:spAutoFit/>
          </a:bodyPr>
          <a:lstStyle/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 smtClean="0">
                <a:latin typeface="Courier New" pitchFamily="49" charset="0"/>
              </a:rPr>
              <a:t>void combine1(</a:t>
            </a:r>
            <a:r>
              <a:rPr lang="en-US" sz="1800" dirty="0" err="1" smtClean="0">
                <a:latin typeface="Courier New" pitchFamily="49" charset="0"/>
              </a:rPr>
              <a:t>vec_ptr</a:t>
            </a:r>
            <a:r>
              <a:rPr lang="en-US" sz="1800" dirty="0" smtClean="0">
                <a:latin typeface="Courier New" pitchFamily="49" charset="0"/>
              </a:rPr>
              <a:t> v, </a:t>
            </a:r>
            <a:r>
              <a:rPr lang="en-US" sz="1800" dirty="0" err="1" smtClean="0">
                <a:latin typeface="Courier New" pitchFamily="49" charset="0"/>
              </a:rPr>
              <a:t>data_t</a:t>
            </a:r>
            <a:r>
              <a:rPr lang="en-US" sz="1800" dirty="0" smtClean="0">
                <a:latin typeface="Courier New" pitchFamily="49" charset="0"/>
              </a:rPr>
              <a:t> *</a:t>
            </a:r>
            <a:r>
              <a:rPr lang="en-US" sz="1800" dirty="0" err="1" smtClean="0">
                <a:latin typeface="Courier New" pitchFamily="49" charset="0"/>
              </a:rPr>
              <a:t>dest</a:t>
            </a:r>
            <a:r>
              <a:rPr lang="en-US" sz="1800" dirty="0" smtClean="0">
                <a:latin typeface="Courier New" pitchFamily="49" charset="0"/>
              </a:rPr>
              <a:t>)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 smtClean="0">
                <a:latin typeface="Courier New" pitchFamily="49" charset="0"/>
              </a:rPr>
              <a:t>{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 smtClean="0">
                <a:latin typeface="Courier New" pitchFamily="49" charset="0"/>
              </a:rPr>
              <a:t>    long </a:t>
            </a:r>
            <a:r>
              <a:rPr lang="en-US" sz="1800" dirty="0" err="1" smtClean="0">
                <a:latin typeface="Courier New" pitchFamily="49" charset="0"/>
              </a:rPr>
              <a:t>int</a:t>
            </a:r>
            <a:r>
              <a:rPr lang="en-US" sz="1800" dirty="0" smtClean="0">
                <a:latin typeface="Courier New" pitchFamily="49" charset="0"/>
              </a:rPr>
              <a:t> </a:t>
            </a:r>
            <a:r>
              <a:rPr lang="en-US" sz="1800" dirty="0" err="1" smtClean="0">
                <a:latin typeface="Courier New" pitchFamily="49" charset="0"/>
              </a:rPr>
              <a:t>i</a:t>
            </a:r>
            <a:r>
              <a:rPr lang="en-US" sz="1800" dirty="0" smtClean="0">
                <a:latin typeface="Courier New" pitchFamily="49" charset="0"/>
              </a:rPr>
              <a:t>;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 smtClean="0">
                <a:latin typeface="Courier New" pitchFamily="49" charset="0"/>
              </a:rPr>
              <a:t>    *</a:t>
            </a:r>
            <a:r>
              <a:rPr lang="en-US" sz="1800" dirty="0" err="1" smtClean="0">
                <a:latin typeface="Courier New" pitchFamily="49" charset="0"/>
              </a:rPr>
              <a:t>dest</a:t>
            </a:r>
            <a:r>
              <a:rPr lang="en-US" sz="1800" dirty="0" smtClean="0">
                <a:latin typeface="Courier New" pitchFamily="49" charset="0"/>
              </a:rPr>
              <a:t> = IDENT;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 smtClean="0">
                <a:latin typeface="Courier New" pitchFamily="49" charset="0"/>
              </a:rPr>
              <a:t>    for (</a:t>
            </a:r>
            <a:r>
              <a:rPr lang="en-US" sz="1800" dirty="0" err="1" smtClean="0">
                <a:latin typeface="Courier New" pitchFamily="49" charset="0"/>
              </a:rPr>
              <a:t>i</a:t>
            </a:r>
            <a:r>
              <a:rPr lang="en-US" sz="1800" dirty="0" smtClean="0">
                <a:latin typeface="Courier New" pitchFamily="49" charset="0"/>
              </a:rPr>
              <a:t> = 0; </a:t>
            </a:r>
            <a:r>
              <a:rPr lang="en-US" sz="1800" dirty="0" err="1" smtClean="0">
                <a:latin typeface="Courier New" pitchFamily="49" charset="0"/>
              </a:rPr>
              <a:t>i</a:t>
            </a:r>
            <a:r>
              <a:rPr lang="en-US" sz="1800" dirty="0" smtClean="0">
                <a:latin typeface="Courier New" pitchFamily="49" charset="0"/>
              </a:rPr>
              <a:t> &lt; </a:t>
            </a:r>
            <a:r>
              <a:rPr lang="en-US" sz="1800" dirty="0" err="1" smtClean="0">
                <a:latin typeface="Courier New" pitchFamily="49" charset="0"/>
              </a:rPr>
              <a:t>vec_length</a:t>
            </a:r>
            <a:r>
              <a:rPr lang="en-US" sz="1800" dirty="0" smtClean="0">
                <a:latin typeface="Courier New" pitchFamily="49" charset="0"/>
              </a:rPr>
              <a:t>(v); </a:t>
            </a:r>
            <a:r>
              <a:rPr lang="en-US" sz="1800" dirty="0" err="1" smtClean="0">
                <a:latin typeface="Courier New" pitchFamily="49" charset="0"/>
              </a:rPr>
              <a:t>i</a:t>
            </a:r>
            <a:r>
              <a:rPr lang="en-US" sz="1800" dirty="0" smtClean="0">
                <a:latin typeface="Courier New" pitchFamily="49" charset="0"/>
              </a:rPr>
              <a:t>++) {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 smtClean="0">
                <a:latin typeface="Courier New" pitchFamily="49" charset="0"/>
              </a:rPr>
              <a:t>	</a:t>
            </a:r>
            <a:r>
              <a:rPr lang="en-US" sz="1800" dirty="0" err="1" smtClean="0">
                <a:latin typeface="Courier New" pitchFamily="49" charset="0"/>
              </a:rPr>
              <a:t>data_t</a:t>
            </a:r>
            <a:r>
              <a:rPr lang="en-US" sz="1800" dirty="0" smtClean="0">
                <a:latin typeface="Courier New" pitchFamily="49" charset="0"/>
              </a:rPr>
              <a:t> </a:t>
            </a:r>
            <a:r>
              <a:rPr lang="en-US" sz="1800" dirty="0" err="1" smtClean="0">
                <a:latin typeface="Courier New" pitchFamily="49" charset="0"/>
              </a:rPr>
              <a:t>val</a:t>
            </a:r>
            <a:r>
              <a:rPr lang="en-US" sz="1800" dirty="0" smtClean="0">
                <a:latin typeface="Courier New" pitchFamily="49" charset="0"/>
              </a:rPr>
              <a:t>;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 smtClean="0">
                <a:latin typeface="Courier New" pitchFamily="49" charset="0"/>
              </a:rPr>
              <a:t>	</a:t>
            </a:r>
            <a:r>
              <a:rPr lang="en-US" sz="1800" dirty="0" err="1" smtClean="0">
                <a:latin typeface="Courier New" pitchFamily="49" charset="0"/>
              </a:rPr>
              <a:t>get_vec_element</a:t>
            </a:r>
            <a:r>
              <a:rPr lang="en-US" sz="1800" dirty="0" smtClean="0">
                <a:latin typeface="Courier New" pitchFamily="49" charset="0"/>
              </a:rPr>
              <a:t>(v, </a:t>
            </a:r>
            <a:r>
              <a:rPr lang="en-US" sz="1800" dirty="0" err="1" smtClean="0">
                <a:latin typeface="Courier New" pitchFamily="49" charset="0"/>
              </a:rPr>
              <a:t>i</a:t>
            </a:r>
            <a:r>
              <a:rPr lang="en-US" sz="1800" dirty="0" smtClean="0">
                <a:latin typeface="Courier New" pitchFamily="49" charset="0"/>
              </a:rPr>
              <a:t>, &amp;</a:t>
            </a:r>
            <a:r>
              <a:rPr lang="en-US" sz="1800" dirty="0" err="1" smtClean="0">
                <a:latin typeface="Courier New" pitchFamily="49" charset="0"/>
              </a:rPr>
              <a:t>val</a:t>
            </a:r>
            <a:r>
              <a:rPr lang="en-US" sz="1800" dirty="0" smtClean="0">
                <a:latin typeface="Courier New" pitchFamily="49" charset="0"/>
              </a:rPr>
              <a:t>);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 smtClean="0">
                <a:latin typeface="Courier New" pitchFamily="49" charset="0"/>
              </a:rPr>
              <a:t>	*</a:t>
            </a:r>
            <a:r>
              <a:rPr lang="en-US" sz="1800" dirty="0" err="1" smtClean="0">
                <a:latin typeface="Courier New" pitchFamily="49" charset="0"/>
              </a:rPr>
              <a:t>dest</a:t>
            </a:r>
            <a:r>
              <a:rPr lang="en-US" sz="1800" dirty="0" smtClean="0">
                <a:latin typeface="Courier New" pitchFamily="49" charset="0"/>
              </a:rPr>
              <a:t> = *</a:t>
            </a:r>
            <a:r>
              <a:rPr lang="en-US" sz="1800" dirty="0" err="1" smtClean="0">
                <a:latin typeface="Courier New" pitchFamily="49" charset="0"/>
              </a:rPr>
              <a:t>dest</a:t>
            </a:r>
            <a:r>
              <a:rPr lang="en-US" sz="1800" dirty="0" smtClean="0">
                <a:latin typeface="Courier New" pitchFamily="49" charset="0"/>
              </a:rPr>
              <a:t> OP </a:t>
            </a:r>
            <a:r>
              <a:rPr lang="en-US" sz="1800" dirty="0" err="1" smtClean="0">
                <a:latin typeface="Courier New" pitchFamily="49" charset="0"/>
              </a:rPr>
              <a:t>val</a:t>
            </a:r>
            <a:r>
              <a:rPr lang="en-US" sz="1800" dirty="0" smtClean="0">
                <a:latin typeface="Courier New" pitchFamily="49" charset="0"/>
              </a:rPr>
              <a:t>;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 smtClean="0">
                <a:latin typeface="Courier New" pitchFamily="49" charset="0"/>
              </a:rPr>
              <a:t>    }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 smtClean="0">
                <a:latin typeface="Courier New" pitchFamily="49" charset="0"/>
              </a:rPr>
              <a:t>}</a:t>
            </a:r>
            <a:endParaRPr lang="en-US" sz="1800" dirty="0">
              <a:latin typeface="Courier New" pitchFamily="49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6705600" y="1600200"/>
            <a:ext cx="243840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800" dirty="0" smtClean="0">
                <a:latin typeface="Calibri" pitchFamily="34" charset="0"/>
              </a:rPr>
              <a:t>Compute sum or product of vector elements</a:t>
            </a:r>
          </a:p>
        </p:txBody>
      </p:sp>
      <p:graphicFrame>
        <p:nvGraphicFramePr>
          <p:cNvPr id="10" name="Group 49"/>
          <p:cNvGraphicFramePr>
            <a:graphicFrameLocks noGrp="1"/>
          </p:cNvGraphicFramePr>
          <p:nvPr/>
        </p:nvGraphicFramePr>
        <p:xfrm>
          <a:off x="396875" y="4267200"/>
          <a:ext cx="8229600" cy="1777873"/>
        </p:xfrm>
        <a:graphic>
          <a:graphicData uri="http://schemas.openxmlformats.org/drawingml/2006/table">
            <a:tbl>
              <a:tblPr/>
              <a:tblGrid>
                <a:gridCol w="2362200"/>
                <a:gridCol w="1466850"/>
                <a:gridCol w="1466850"/>
                <a:gridCol w="1466850"/>
                <a:gridCol w="1466850"/>
              </a:tblGrid>
              <a:tr h="39052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Method</a:t>
                      </a:r>
                    </a:p>
                  </a:txBody>
                  <a:tcPr marL="45720" marR="4572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5F1CF"/>
                    </a:solidFill>
                  </a:tcPr>
                </a:tc>
                <a:tc gridSpan="2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Integer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1C7C7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Double FP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1C7C7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873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Operation</a:t>
                      </a:r>
                    </a:p>
                  </a:txBody>
                  <a:tcPr marL="45720" marR="4572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5F1C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Add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Mult</a:t>
                      </a:r>
                      <a:endParaRPr kumimoji="0" lang="en-US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C00000"/>
                        </a:solidFill>
                        <a:effectLst/>
                        <a:latin typeface="Helvetica" pitchFamily="34" charset="0"/>
                      </a:endParaRP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Add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Mult</a:t>
                      </a:r>
                      <a:endParaRPr kumimoji="0" lang="en-US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C00000"/>
                        </a:solidFill>
                        <a:effectLst/>
                        <a:latin typeface="Helvetica" pitchFamily="34" charset="0"/>
                      </a:endParaRP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873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Combine1 </a:t>
                      </a:r>
                      <a:r>
                        <a:rPr kumimoji="0" lang="en-US" sz="18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unoptimized</a:t>
                      </a:r>
                      <a:endParaRPr kumimoji="0" lang="en-US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Helvetica" pitchFamily="34" charset="0"/>
                      </a:endParaRPr>
                    </a:p>
                  </a:txBody>
                  <a:tcPr marL="45720" marR="4572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5F1C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29.0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29.2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27.4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27.9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873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Combine1 –O1</a:t>
                      </a:r>
                    </a:p>
                  </a:txBody>
                  <a:tcPr marL="45720" marR="4572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5F1C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12.0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12.0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12.0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13.0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51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Basic Optimizations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>
          <a:xfrm>
            <a:off x="396875" y="4495800"/>
            <a:ext cx="7896225" cy="1838324"/>
          </a:xfrm>
        </p:spPr>
        <p:txBody>
          <a:bodyPr/>
          <a:lstStyle/>
          <a:p>
            <a:r>
              <a:rPr lang="en-US" dirty="0" smtClean="0"/>
              <a:t>Move </a:t>
            </a:r>
            <a:r>
              <a:rPr lang="en-US" dirty="0" err="1" smtClean="0"/>
              <a:t>vec_length</a:t>
            </a:r>
            <a:r>
              <a:rPr lang="en-US" dirty="0" smtClean="0"/>
              <a:t> out of loop</a:t>
            </a:r>
          </a:p>
          <a:p>
            <a:r>
              <a:rPr lang="en-US" dirty="0" smtClean="0"/>
              <a:t>Avoid bounds check on each cycle</a:t>
            </a:r>
          </a:p>
          <a:p>
            <a:r>
              <a:rPr lang="en-US" dirty="0" smtClean="0"/>
              <a:t>Accumulate in temporary</a:t>
            </a:r>
            <a:endParaRPr lang="en-US" dirty="0"/>
          </a:p>
        </p:txBody>
      </p:sp>
      <p:sp>
        <p:nvSpPr>
          <p:cNvPr id="775172" name="Rectangle 4"/>
          <p:cNvSpPr>
            <a:spLocks noChangeArrowheads="1"/>
          </p:cNvSpPr>
          <p:nvPr/>
        </p:nvSpPr>
        <p:spPr bwMode="auto">
          <a:xfrm>
            <a:off x="1295400" y="1331243"/>
            <a:ext cx="5421355" cy="2859757"/>
          </a:xfrm>
          <a:prstGeom prst="rect">
            <a:avLst/>
          </a:prstGeom>
          <a:solidFill>
            <a:srgbClr val="F6F5BD"/>
          </a:solidFill>
          <a:ln w="38100" cmpd="dbl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>
            <a:spAutoFit/>
          </a:bodyPr>
          <a:lstStyle/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>
                <a:latin typeface="Courier New" pitchFamily="49" charset="0"/>
              </a:rPr>
              <a:t>void combine4(</a:t>
            </a:r>
            <a:r>
              <a:rPr lang="en-US" sz="1800" dirty="0" err="1">
                <a:latin typeface="Courier New" pitchFamily="49" charset="0"/>
              </a:rPr>
              <a:t>vec_ptr</a:t>
            </a:r>
            <a:r>
              <a:rPr lang="en-US" sz="1800" dirty="0">
                <a:latin typeface="Courier New" pitchFamily="49" charset="0"/>
              </a:rPr>
              <a:t> v, </a:t>
            </a:r>
            <a:r>
              <a:rPr lang="en-US" sz="1800" dirty="0" err="1">
                <a:latin typeface="Courier New" pitchFamily="49" charset="0"/>
              </a:rPr>
              <a:t>data_t</a:t>
            </a:r>
            <a:r>
              <a:rPr lang="en-US" sz="1800" dirty="0">
                <a:latin typeface="Courier New" pitchFamily="49" charset="0"/>
              </a:rPr>
              <a:t> *</a:t>
            </a:r>
            <a:r>
              <a:rPr lang="en-US" sz="1800" dirty="0" err="1">
                <a:latin typeface="Courier New" pitchFamily="49" charset="0"/>
              </a:rPr>
              <a:t>dest</a:t>
            </a:r>
            <a:r>
              <a:rPr lang="en-US" sz="1800" dirty="0">
                <a:latin typeface="Courier New" pitchFamily="49" charset="0"/>
              </a:rPr>
              <a:t>)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>
                <a:latin typeface="Courier New" pitchFamily="49" charset="0"/>
              </a:rPr>
              <a:t>{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>
                <a:latin typeface="Courier New" pitchFamily="49" charset="0"/>
              </a:rPr>
              <a:t>  </a:t>
            </a:r>
            <a:r>
              <a:rPr lang="en-US" sz="1800" dirty="0" err="1">
                <a:latin typeface="Courier New" pitchFamily="49" charset="0"/>
              </a:rPr>
              <a:t>int</a:t>
            </a:r>
            <a:r>
              <a:rPr lang="en-US" sz="1800" dirty="0">
                <a:latin typeface="Courier New" pitchFamily="49" charset="0"/>
              </a:rPr>
              <a:t> </a:t>
            </a:r>
            <a:r>
              <a:rPr lang="en-US" sz="1800" dirty="0" err="1">
                <a:latin typeface="Courier New" pitchFamily="49" charset="0"/>
              </a:rPr>
              <a:t>i</a:t>
            </a:r>
            <a:r>
              <a:rPr lang="en-US" sz="1800" dirty="0">
                <a:latin typeface="Courier New" pitchFamily="49" charset="0"/>
              </a:rPr>
              <a:t>;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>
                <a:latin typeface="Courier New" pitchFamily="49" charset="0"/>
              </a:rPr>
              <a:t>  </a:t>
            </a:r>
            <a:r>
              <a:rPr lang="en-US" sz="1800" dirty="0" err="1">
                <a:latin typeface="Courier New" pitchFamily="49" charset="0"/>
              </a:rPr>
              <a:t>int</a:t>
            </a:r>
            <a:r>
              <a:rPr lang="en-US" sz="1800" dirty="0">
                <a:latin typeface="Courier New" pitchFamily="49" charset="0"/>
              </a:rPr>
              <a:t> length = </a:t>
            </a:r>
            <a:r>
              <a:rPr lang="en-US" sz="1800" dirty="0" err="1">
                <a:latin typeface="Courier New" pitchFamily="49" charset="0"/>
              </a:rPr>
              <a:t>vec_length</a:t>
            </a:r>
            <a:r>
              <a:rPr lang="en-US" sz="1800" dirty="0">
                <a:latin typeface="Courier New" pitchFamily="49" charset="0"/>
              </a:rPr>
              <a:t>(v);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>
                <a:latin typeface="Courier New" pitchFamily="49" charset="0"/>
              </a:rPr>
              <a:t>  </a:t>
            </a:r>
            <a:r>
              <a:rPr lang="en-US" sz="1800" dirty="0" err="1">
                <a:latin typeface="Courier New" pitchFamily="49" charset="0"/>
              </a:rPr>
              <a:t>data_t</a:t>
            </a:r>
            <a:r>
              <a:rPr lang="en-US" sz="1800" dirty="0">
                <a:latin typeface="Courier New" pitchFamily="49" charset="0"/>
              </a:rPr>
              <a:t> *d = </a:t>
            </a:r>
            <a:r>
              <a:rPr lang="en-US" sz="1800" dirty="0" err="1">
                <a:latin typeface="Courier New" pitchFamily="49" charset="0"/>
              </a:rPr>
              <a:t>get_vec_start</a:t>
            </a:r>
            <a:r>
              <a:rPr lang="en-US" sz="1800" dirty="0">
                <a:latin typeface="Courier New" pitchFamily="49" charset="0"/>
              </a:rPr>
              <a:t>(v);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>
                <a:latin typeface="Courier New" pitchFamily="49" charset="0"/>
              </a:rPr>
              <a:t>  </a:t>
            </a:r>
            <a:r>
              <a:rPr lang="en-US" sz="1800" dirty="0" err="1">
                <a:latin typeface="Courier New" pitchFamily="49" charset="0"/>
              </a:rPr>
              <a:t>data_t</a:t>
            </a:r>
            <a:r>
              <a:rPr lang="en-US" sz="1800" dirty="0">
                <a:latin typeface="Courier New" pitchFamily="49" charset="0"/>
              </a:rPr>
              <a:t> t = IDENT;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>
                <a:latin typeface="Courier New" pitchFamily="49" charset="0"/>
              </a:rPr>
              <a:t>  for (</a:t>
            </a:r>
            <a:r>
              <a:rPr lang="en-US" sz="1800" dirty="0" err="1">
                <a:latin typeface="Courier New" pitchFamily="49" charset="0"/>
              </a:rPr>
              <a:t>i</a:t>
            </a:r>
            <a:r>
              <a:rPr lang="en-US" sz="1800" dirty="0">
                <a:latin typeface="Courier New" pitchFamily="49" charset="0"/>
              </a:rPr>
              <a:t> = 0; </a:t>
            </a:r>
            <a:r>
              <a:rPr lang="en-US" sz="1800" dirty="0" err="1">
                <a:latin typeface="Courier New" pitchFamily="49" charset="0"/>
              </a:rPr>
              <a:t>i</a:t>
            </a:r>
            <a:r>
              <a:rPr lang="en-US" sz="1800" dirty="0">
                <a:latin typeface="Courier New" pitchFamily="49" charset="0"/>
              </a:rPr>
              <a:t> &lt; length; </a:t>
            </a:r>
            <a:r>
              <a:rPr lang="en-US" sz="1800" dirty="0" err="1">
                <a:latin typeface="Courier New" pitchFamily="49" charset="0"/>
              </a:rPr>
              <a:t>i</a:t>
            </a:r>
            <a:r>
              <a:rPr lang="en-US" sz="1800" dirty="0">
                <a:latin typeface="Courier New" pitchFamily="49" charset="0"/>
              </a:rPr>
              <a:t>++)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>
                <a:latin typeface="Courier New" pitchFamily="49" charset="0"/>
              </a:rPr>
              <a:t>    t = t OP d[</a:t>
            </a:r>
            <a:r>
              <a:rPr lang="en-US" sz="1800" dirty="0" err="1">
                <a:latin typeface="Courier New" pitchFamily="49" charset="0"/>
              </a:rPr>
              <a:t>i</a:t>
            </a:r>
            <a:r>
              <a:rPr lang="en-US" sz="1800" dirty="0">
                <a:latin typeface="Courier New" pitchFamily="49" charset="0"/>
              </a:rPr>
              <a:t>];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>
                <a:latin typeface="Courier New" pitchFamily="49" charset="0"/>
              </a:rPr>
              <a:t>  *</a:t>
            </a:r>
            <a:r>
              <a:rPr lang="en-US" sz="1800" dirty="0" err="1">
                <a:latin typeface="Courier New" pitchFamily="49" charset="0"/>
              </a:rPr>
              <a:t>dest</a:t>
            </a:r>
            <a:r>
              <a:rPr lang="en-US" sz="1800" dirty="0">
                <a:latin typeface="Courier New" pitchFamily="49" charset="0"/>
              </a:rPr>
              <a:t> = t;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>
                <a:latin typeface="Courier New" pitchFamily="49" charset="0"/>
              </a:rPr>
              <a:t>}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51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Effect of Basic Optimizations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>
          <a:xfrm>
            <a:off x="396875" y="5934076"/>
            <a:ext cx="7896225" cy="542924"/>
          </a:xfrm>
        </p:spPr>
        <p:txBody>
          <a:bodyPr/>
          <a:lstStyle/>
          <a:p>
            <a:r>
              <a:rPr lang="en-US" dirty="0" smtClean="0"/>
              <a:t>Eliminates sources of overhead in loop</a:t>
            </a:r>
            <a:endParaRPr lang="en-US" dirty="0"/>
          </a:p>
        </p:txBody>
      </p:sp>
      <p:sp>
        <p:nvSpPr>
          <p:cNvPr id="775172" name="Rectangle 4"/>
          <p:cNvSpPr>
            <a:spLocks noChangeArrowheads="1"/>
          </p:cNvSpPr>
          <p:nvPr/>
        </p:nvSpPr>
        <p:spPr bwMode="auto">
          <a:xfrm>
            <a:off x="1295400" y="1331243"/>
            <a:ext cx="5421355" cy="2859757"/>
          </a:xfrm>
          <a:prstGeom prst="rect">
            <a:avLst/>
          </a:prstGeom>
          <a:solidFill>
            <a:srgbClr val="F6F5BD"/>
          </a:solidFill>
          <a:ln w="38100" cmpd="dbl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>
            <a:spAutoFit/>
          </a:bodyPr>
          <a:lstStyle/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>
                <a:latin typeface="Courier New" pitchFamily="49" charset="0"/>
              </a:rPr>
              <a:t>void combine4(</a:t>
            </a:r>
            <a:r>
              <a:rPr lang="en-US" sz="1800" dirty="0" err="1">
                <a:latin typeface="Courier New" pitchFamily="49" charset="0"/>
              </a:rPr>
              <a:t>vec_ptr</a:t>
            </a:r>
            <a:r>
              <a:rPr lang="en-US" sz="1800" dirty="0">
                <a:latin typeface="Courier New" pitchFamily="49" charset="0"/>
              </a:rPr>
              <a:t> v, </a:t>
            </a:r>
            <a:r>
              <a:rPr lang="en-US" sz="1800" dirty="0" err="1">
                <a:latin typeface="Courier New" pitchFamily="49" charset="0"/>
              </a:rPr>
              <a:t>data_t</a:t>
            </a:r>
            <a:r>
              <a:rPr lang="en-US" sz="1800" dirty="0">
                <a:latin typeface="Courier New" pitchFamily="49" charset="0"/>
              </a:rPr>
              <a:t> *</a:t>
            </a:r>
            <a:r>
              <a:rPr lang="en-US" sz="1800" dirty="0" err="1">
                <a:latin typeface="Courier New" pitchFamily="49" charset="0"/>
              </a:rPr>
              <a:t>dest</a:t>
            </a:r>
            <a:r>
              <a:rPr lang="en-US" sz="1800" dirty="0">
                <a:latin typeface="Courier New" pitchFamily="49" charset="0"/>
              </a:rPr>
              <a:t>)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>
                <a:latin typeface="Courier New" pitchFamily="49" charset="0"/>
              </a:rPr>
              <a:t>{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>
                <a:latin typeface="Courier New" pitchFamily="49" charset="0"/>
              </a:rPr>
              <a:t>  </a:t>
            </a:r>
            <a:r>
              <a:rPr lang="en-US" sz="1800" dirty="0" err="1">
                <a:latin typeface="Courier New" pitchFamily="49" charset="0"/>
              </a:rPr>
              <a:t>int</a:t>
            </a:r>
            <a:r>
              <a:rPr lang="en-US" sz="1800" dirty="0">
                <a:latin typeface="Courier New" pitchFamily="49" charset="0"/>
              </a:rPr>
              <a:t> </a:t>
            </a:r>
            <a:r>
              <a:rPr lang="en-US" sz="1800" dirty="0" err="1">
                <a:latin typeface="Courier New" pitchFamily="49" charset="0"/>
              </a:rPr>
              <a:t>i</a:t>
            </a:r>
            <a:r>
              <a:rPr lang="en-US" sz="1800" dirty="0">
                <a:latin typeface="Courier New" pitchFamily="49" charset="0"/>
              </a:rPr>
              <a:t>;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>
                <a:latin typeface="Courier New" pitchFamily="49" charset="0"/>
              </a:rPr>
              <a:t>  </a:t>
            </a:r>
            <a:r>
              <a:rPr lang="en-US" sz="1800" dirty="0" err="1">
                <a:latin typeface="Courier New" pitchFamily="49" charset="0"/>
              </a:rPr>
              <a:t>int</a:t>
            </a:r>
            <a:r>
              <a:rPr lang="en-US" sz="1800" dirty="0">
                <a:latin typeface="Courier New" pitchFamily="49" charset="0"/>
              </a:rPr>
              <a:t> length = </a:t>
            </a:r>
            <a:r>
              <a:rPr lang="en-US" sz="1800" dirty="0" err="1">
                <a:latin typeface="Courier New" pitchFamily="49" charset="0"/>
              </a:rPr>
              <a:t>vec_length</a:t>
            </a:r>
            <a:r>
              <a:rPr lang="en-US" sz="1800" dirty="0">
                <a:latin typeface="Courier New" pitchFamily="49" charset="0"/>
              </a:rPr>
              <a:t>(v);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>
                <a:latin typeface="Courier New" pitchFamily="49" charset="0"/>
              </a:rPr>
              <a:t>  </a:t>
            </a:r>
            <a:r>
              <a:rPr lang="en-US" sz="1800" dirty="0" err="1">
                <a:latin typeface="Courier New" pitchFamily="49" charset="0"/>
              </a:rPr>
              <a:t>data_t</a:t>
            </a:r>
            <a:r>
              <a:rPr lang="en-US" sz="1800" dirty="0">
                <a:latin typeface="Courier New" pitchFamily="49" charset="0"/>
              </a:rPr>
              <a:t> *d = </a:t>
            </a:r>
            <a:r>
              <a:rPr lang="en-US" sz="1800" dirty="0" err="1">
                <a:latin typeface="Courier New" pitchFamily="49" charset="0"/>
              </a:rPr>
              <a:t>get_vec_start</a:t>
            </a:r>
            <a:r>
              <a:rPr lang="en-US" sz="1800" dirty="0">
                <a:latin typeface="Courier New" pitchFamily="49" charset="0"/>
              </a:rPr>
              <a:t>(v);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>
                <a:latin typeface="Courier New" pitchFamily="49" charset="0"/>
              </a:rPr>
              <a:t>  </a:t>
            </a:r>
            <a:r>
              <a:rPr lang="en-US" sz="1800" dirty="0" err="1">
                <a:latin typeface="Courier New" pitchFamily="49" charset="0"/>
              </a:rPr>
              <a:t>data_t</a:t>
            </a:r>
            <a:r>
              <a:rPr lang="en-US" sz="1800" dirty="0">
                <a:latin typeface="Courier New" pitchFamily="49" charset="0"/>
              </a:rPr>
              <a:t> t = IDENT;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>
                <a:latin typeface="Courier New" pitchFamily="49" charset="0"/>
              </a:rPr>
              <a:t>  for (</a:t>
            </a:r>
            <a:r>
              <a:rPr lang="en-US" sz="1800" dirty="0" err="1">
                <a:latin typeface="Courier New" pitchFamily="49" charset="0"/>
              </a:rPr>
              <a:t>i</a:t>
            </a:r>
            <a:r>
              <a:rPr lang="en-US" sz="1800" dirty="0">
                <a:latin typeface="Courier New" pitchFamily="49" charset="0"/>
              </a:rPr>
              <a:t> = 0; </a:t>
            </a:r>
            <a:r>
              <a:rPr lang="en-US" sz="1800" dirty="0" err="1">
                <a:latin typeface="Courier New" pitchFamily="49" charset="0"/>
              </a:rPr>
              <a:t>i</a:t>
            </a:r>
            <a:r>
              <a:rPr lang="en-US" sz="1800" dirty="0">
                <a:latin typeface="Courier New" pitchFamily="49" charset="0"/>
              </a:rPr>
              <a:t> &lt; length; </a:t>
            </a:r>
            <a:r>
              <a:rPr lang="en-US" sz="1800" dirty="0" err="1">
                <a:latin typeface="Courier New" pitchFamily="49" charset="0"/>
              </a:rPr>
              <a:t>i</a:t>
            </a:r>
            <a:r>
              <a:rPr lang="en-US" sz="1800" dirty="0">
                <a:latin typeface="Courier New" pitchFamily="49" charset="0"/>
              </a:rPr>
              <a:t>++)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>
                <a:latin typeface="Courier New" pitchFamily="49" charset="0"/>
              </a:rPr>
              <a:t>    t = t OP d[</a:t>
            </a:r>
            <a:r>
              <a:rPr lang="en-US" sz="1800" dirty="0" err="1">
                <a:latin typeface="Courier New" pitchFamily="49" charset="0"/>
              </a:rPr>
              <a:t>i</a:t>
            </a:r>
            <a:r>
              <a:rPr lang="en-US" sz="1800" dirty="0">
                <a:latin typeface="Courier New" pitchFamily="49" charset="0"/>
              </a:rPr>
              <a:t>];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>
                <a:latin typeface="Courier New" pitchFamily="49" charset="0"/>
              </a:rPr>
              <a:t>  *</a:t>
            </a:r>
            <a:r>
              <a:rPr lang="en-US" sz="1800" dirty="0" err="1">
                <a:latin typeface="Courier New" pitchFamily="49" charset="0"/>
              </a:rPr>
              <a:t>dest</a:t>
            </a:r>
            <a:r>
              <a:rPr lang="en-US" sz="1800" dirty="0">
                <a:latin typeface="Courier New" pitchFamily="49" charset="0"/>
              </a:rPr>
              <a:t> = t;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>
                <a:latin typeface="Courier New" pitchFamily="49" charset="0"/>
              </a:rPr>
              <a:t>}</a:t>
            </a:r>
          </a:p>
        </p:txBody>
      </p:sp>
      <p:graphicFrame>
        <p:nvGraphicFramePr>
          <p:cNvPr id="5" name="Group 49"/>
          <p:cNvGraphicFramePr>
            <a:graphicFrameLocks noGrp="1"/>
          </p:cNvGraphicFramePr>
          <p:nvPr/>
        </p:nvGraphicFramePr>
        <p:xfrm>
          <a:off x="396874" y="4267200"/>
          <a:ext cx="6003925" cy="1552575"/>
        </p:xfrm>
        <a:graphic>
          <a:graphicData uri="http://schemas.openxmlformats.org/drawingml/2006/table">
            <a:tbl>
              <a:tblPr/>
              <a:tblGrid>
                <a:gridCol w="1723349"/>
                <a:gridCol w="1070144"/>
                <a:gridCol w="1070144"/>
                <a:gridCol w="1070144"/>
                <a:gridCol w="1070144"/>
              </a:tblGrid>
              <a:tr h="39052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Method</a:t>
                      </a:r>
                    </a:p>
                  </a:txBody>
                  <a:tcPr marL="45720" marR="4572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5F1CF"/>
                    </a:solidFill>
                  </a:tcPr>
                </a:tc>
                <a:tc gridSpan="2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Integer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1C7C7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Double FP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1C7C7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873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Operation</a:t>
                      </a:r>
                    </a:p>
                  </a:txBody>
                  <a:tcPr marL="45720" marR="4572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5F1C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Add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Mult</a:t>
                      </a:r>
                      <a:endParaRPr kumimoji="0" lang="en-US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C00000"/>
                        </a:solidFill>
                        <a:effectLst/>
                        <a:latin typeface="Helvetica" pitchFamily="34" charset="0"/>
                      </a:endParaRP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Add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Mult</a:t>
                      </a:r>
                      <a:endParaRPr kumimoji="0" lang="en-US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C00000"/>
                        </a:solidFill>
                        <a:effectLst/>
                        <a:latin typeface="Helvetica" pitchFamily="34" charset="0"/>
                      </a:endParaRP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873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Combine1 –O1</a:t>
                      </a:r>
                    </a:p>
                  </a:txBody>
                  <a:tcPr marL="45720" marR="4572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5F1C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12.0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12.0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12.0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13.0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873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Combine4</a:t>
                      </a:r>
                    </a:p>
                  </a:txBody>
                  <a:tcPr marL="45720" marR="4572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5F1C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2.0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3.0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3.0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5.0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1890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457200"/>
            <a:ext cx="5862638" cy="573087"/>
          </a:xfrm>
        </p:spPr>
        <p:txBody>
          <a:bodyPr/>
          <a:lstStyle/>
          <a:p>
            <a:pPr eaLnBrk="1" hangingPunct="1">
              <a:defRPr/>
            </a:pPr>
            <a:r>
              <a:rPr lang="en-US" smtClean="0"/>
              <a:t>Modern CPU Design</a:t>
            </a:r>
          </a:p>
        </p:txBody>
      </p:sp>
      <p:sp>
        <p:nvSpPr>
          <p:cNvPr id="421891" name="Rectangle 3"/>
          <p:cNvSpPr>
            <a:spLocks noChangeArrowheads="1"/>
          </p:cNvSpPr>
          <p:nvPr/>
        </p:nvSpPr>
        <p:spPr bwMode="auto">
          <a:xfrm>
            <a:off x="1542040" y="3505200"/>
            <a:ext cx="6510337" cy="3048000"/>
          </a:xfrm>
          <a:prstGeom prst="rect">
            <a:avLst/>
          </a:prstGeom>
          <a:solidFill>
            <a:schemeClr val="bg1">
              <a:lumMod val="95000"/>
            </a:schemeClr>
          </a:solidFill>
          <a:ln w="190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b" anchorCtr="0"/>
          <a:lstStyle/>
          <a:p>
            <a:pPr eaLnBrk="1" hangingPunct="1">
              <a:lnSpc>
                <a:spcPct val="100000"/>
              </a:lnSpc>
              <a:defRPr/>
            </a:pPr>
            <a:r>
              <a:rPr lang="en-US" i="1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Execution</a:t>
            </a:r>
          </a:p>
        </p:txBody>
      </p:sp>
      <p:sp>
        <p:nvSpPr>
          <p:cNvPr id="11268" name="Rectangle 4"/>
          <p:cNvSpPr>
            <a:spLocks noChangeArrowheads="1"/>
          </p:cNvSpPr>
          <p:nvPr/>
        </p:nvSpPr>
        <p:spPr bwMode="auto">
          <a:xfrm>
            <a:off x="2057400" y="3900160"/>
            <a:ext cx="5706052" cy="762000"/>
          </a:xfrm>
          <a:prstGeom prst="rect">
            <a:avLst/>
          </a:prstGeom>
          <a:solidFill>
            <a:schemeClr val="bg1">
              <a:lumMod val="75000"/>
            </a:schemeClr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r" eaLnBrk="1" hangingPunct="1">
              <a:lnSpc>
                <a:spcPct val="100000"/>
              </a:lnSpc>
            </a:pPr>
            <a:r>
              <a:rPr lang="en-US" sz="1400" dirty="0">
                <a:latin typeface="Calibri" pitchFamily="34" charset="0"/>
              </a:rPr>
              <a:t>Functional</a:t>
            </a:r>
          </a:p>
          <a:p>
            <a:pPr algn="r" eaLnBrk="1" hangingPunct="1">
              <a:lnSpc>
                <a:spcPct val="100000"/>
              </a:lnSpc>
            </a:pPr>
            <a:r>
              <a:rPr lang="en-US" sz="1400" dirty="0">
                <a:latin typeface="Calibri" pitchFamily="34" charset="0"/>
              </a:rPr>
              <a:t>Units</a:t>
            </a:r>
          </a:p>
        </p:txBody>
      </p:sp>
      <p:sp>
        <p:nvSpPr>
          <p:cNvPr id="421893" name="Rectangle 5"/>
          <p:cNvSpPr>
            <a:spLocks noChangeArrowheads="1"/>
          </p:cNvSpPr>
          <p:nvPr/>
        </p:nvSpPr>
        <p:spPr bwMode="auto">
          <a:xfrm>
            <a:off x="1542040" y="1219200"/>
            <a:ext cx="6510337" cy="1905000"/>
          </a:xfrm>
          <a:prstGeom prst="rect">
            <a:avLst/>
          </a:prstGeom>
          <a:solidFill>
            <a:schemeClr val="bg1">
              <a:lumMod val="95000"/>
            </a:schemeClr>
          </a:solidFill>
          <a:ln w="190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t" anchorCtr="0"/>
          <a:lstStyle/>
          <a:p>
            <a:pPr eaLnBrk="1" hangingPunct="1">
              <a:lnSpc>
                <a:spcPct val="100000"/>
              </a:lnSpc>
              <a:defRPr/>
            </a:pPr>
            <a:r>
              <a:rPr lang="en-US" i="1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Instruction Control</a:t>
            </a:r>
          </a:p>
        </p:txBody>
      </p:sp>
      <p:sp>
        <p:nvSpPr>
          <p:cNvPr id="11270" name="Rectangle 6"/>
          <p:cNvSpPr>
            <a:spLocks noChangeArrowheads="1"/>
          </p:cNvSpPr>
          <p:nvPr/>
        </p:nvSpPr>
        <p:spPr bwMode="auto">
          <a:xfrm>
            <a:off x="2216727" y="4038600"/>
            <a:ext cx="676275" cy="457200"/>
          </a:xfrm>
          <a:prstGeom prst="rect">
            <a:avLst/>
          </a:prstGeom>
          <a:solidFill>
            <a:srgbClr val="8C404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1" hangingPunct="1">
              <a:lnSpc>
                <a:spcPct val="100000"/>
              </a:lnSpc>
            </a:pPr>
            <a:r>
              <a:rPr lang="en-US" sz="1400" dirty="0">
                <a:solidFill>
                  <a:schemeClr val="bg1"/>
                </a:solidFill>
                <a:latin typeface="Calibri" pitchFamily="34" charset="0"/>
              </a:rPr>
              <a:t>Integer/</a:t>
            </a:r>
          </a:p>
          <a:p>
            <a:pPr algn="ctr" eaLnBrk="1" hangingPunct="1">
              <a:lnSpc>
                <a:spcPct val="100000"/>
              </a:lnSpc>
            </a:pPr>
            <a:r>
              <a:rPr lang="en-US" sz="1400" dirty="0">
                <a:solidFill>
                  <a:schemeClr val="bg1"/>
                </a:solidFill>
                <a:latin typeface="Calibri" pitchFamily="34" charset="0"/>
              </a:rPr>
              <a:t>Branch</a:t>
            </a:r>
          </a:p>
        </p:txBody>
      </p:sp>
      <p:sp>
        <p:nvSpPr>
          <p:cNvPr id="11271" name="Rectangle 7"/>
          <p:cNvSpPr>
            <a:spLocks noChangeArrowheads="1"/>
          </p:cNvSpPr>
          <p:nvPr/>
        </p:nvSpPr>
        <p:spPr bwMode="auto">
          <a:xfrm>
            <a:off x="3759777" y="4038600"/>
            <a:ext cx="676275" cy="457200"/>
          </a:xfrm>
          <a:prstGeom prst="rect">
            <a:avLst/>
          </a:prstGeom>
          <a:solidFill>
            <a:srgbClr val="8C404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1" hangingPunct="1">
              <a:lnSpc>
                <a:spcPct val="100000"/>
              </a:lnSpc>
            </a:pPr>
            <a:r>
              <a:rPr lang="en-US" sz="1400" dirty="0">
                <a:solidFill>
                  <a:schemeClr val="bg1"/>
                </a:solidFill>
                <a:latin typeface="Calibri" pitchFamily="34" charset="0"/>
              </a:rPr>
              <a:t>FP</a:t>
            </a:r>
          </a:p>
          <a:p>
            <a:pPr algn="ctr" eaLnBrk="1" hangingPunct="1">
              <a:lnSpc>
                <a:spcPct val="100000"/>
              </a:lnSpc>
            </a:pPr>
            <a:r>
              <a:rPr lang="en-US" sz="1400" dirty="0">
                <a:solidFill>
                  <a:schemeClr val="bg1"/>
                </a:solidFill>
                <a:latin typeface="Calibri" pitchFamily="34" charset="0"/>
              </a:rPr>
              <a:t>Add</a:t>
            </a:r>
          </a:p>
        </p:txBody>
      </p:sp>
      <p:sp>
        <p:nvSpPr>
          <p:cNvPr id="11272" name="Rectangle 8"/>
          <p:cNvSpPr>
            <a:spLocks noChangeArrowheads="1"/>
          </p:cNvSpPr>
          <p:nvPr/>
        </p:nvSpPr>
        <p:spPr bwMode="auto">
          <a:xfrm>
            <a:off x="4532890" y="4038600"/>
            <a:ext cx="674687" cy="457200"/>
          </a:xfrm>
          <a:prstGeom prst="rect">
            <a:avLst/>
          </a:prstGeom>
          <a:solidFill>
            <a:srgbClr val="8C404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1" hangingPunct="1">
              <a:lnSpc>
                <a:spcPct val="100000"/>
              </a:lnSpc>
            </a:pPr>
            <a:r>
              <a:rPr lang="en-US" sz="1400" dirty="0">
                <a:solidFill>
                  <a:schemeClr val="bg1"/>
                </a:solidFill>
                <a:latin typeface="Calibri" pitchFamily="34" charset="0"/>
              </a:rPr>
              <a:t>FP</a:t>
            </a:r>
          </a:p>
          <a:p>
            <a:pPr algn="ctr" eaLnBrk="1" hangingPunct="1">
              <a:lnSpc>
                <a:spcPct val="100000"/>
              </a:lnSpc>
            </a:pPr>
            <a:r>
              <a:rPr lang="en-US" sz="1400" dirty="0" err="1">
                <a:solidFill>
                  <a:schemeClr val="bg1"/>
                </a:solidFill>
                <a:latin typeface="Calibri" pitchFamily="34" charset="0"/>
              </a:rPr>
              <a:t>Mult</a:t>
            </a:r>
            <a:r>
              <a:rPr lang="en-US" sz="1400" dirty="0">
                <a:solidFill>
                  <a:schemeClr val="bg1"/>
                </a:solidFill>
                <a:latin typeface="Calibri" pitchFamily="34" charset="0"/>
              </a:rPr>
              <a:t>/Div</a:t>
            </a:r>
          </a:p>
        </p:txBody>
      </p:sp>
      <p:sp>
        <p:nvSpPr>
          <p:cNvPr id="11273" name="Rectangle 9"/>
          <p:cNvSpPr>
            <a:spLocks noChangeArrowheads="1"/>
          </p:cNvSpPr>
          <p:nvPr/>
        </p:nvSpPr>
        <p:spPr bwMode="auto">
          <a:xfrm>
            <a:off x="5302827" y="4038600"/>
            <a:ext cx="676275" cy="457200"/>
          </a:xfrm>
          <a:prstGeom prst="rect">
            <a:avLst/>
          </a:prstGeom>
          <a:solidFill>
            <a:srgbClr val="8C404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1" hangingPunct="1">
              <a:lnSpc>
                <a:spcPct val="100000"/>
              </a:lnSpc>
            </a:pPr>
            <a:r>
              <a:rPr lang="en-US" sz="1400" dirty="0">
                <a:solidFill>
                  <a:schemeClr val="bg1"/>
                </a:solidFill>
                <a:latin typeface="Calibri" pitchFamily="34" charset="0"/>
              </a:rPr>
              <a:t>Load</a:t>
            </a:r>
          </a:p>
        </p:txBody>
      </p:sp>
      <p:sp>
        <p:nvSpPr>
          <p:cNvPr id="11274" name="Rectangle 10"/>
          <p:cNvSpPr>
            <a:spLocks noChangeArrowheads="1"/>
          </p:cNvSpPr>
          <p:nvPr/>
        </p:nvSpPr>
        <p:spPr bwMode="auto">
          <a:xfrm>
            <a:off x="6074352" y="4038600"/>
            <a:ext cx="676275" cy="457200"/>
          </a:xfrm>
          <a:prstGeom prst="rect">
            <a:avLst/>
          </a:prstGeom>
          <a:solidFill>
            <a:srgbClr val="8C404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1" hangingPunct="1"/>
            <a:r>
              <a:rPr lang="en-US" sz="1400" dirty="0">
                <a:solidFill>
                  <a:schemeClr val="bg1"/>
                </a:solidFill>
                <a:latin typeface="Calibri" pitchFamily="34" charset="0"/>
              </a:rPr>
              <a:t>Store</a:t>
            </a:r>
          </a:p>
        </p:txBody>
      </p:sp>
      <p:sp>
        <p:nvSpPr>
          <p:cNvPr id="11275" name="Rectangle 11"/>
          <p:cNvSpPr>
            <a:spLocks noChangeArrowheads="1"/>
          </p:cNvSpPr>
          <p:nvPr/>
        </p:nvSpPr>
        <p:spPr bwMode="auto">
          <a:xfrm>
            <a:off x="6460115" y="1676400"/>
            <a:ext cx="1303337" cy="1143000"/>
          </a:xfrm>
          <a:prstGeom prst="rect">
            <a:avLst/>
          </a:prstGeom>
          <a:solidFill>
            <a:srgbClr val="8C404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1" hangingPunct="1">
              <a:lnSpc>
                <a:spcPct val="100000"/>
              </a:lnSpc>
            </a:pPr>
            <a:r>
              <a:rPr lang="en-US" sz="1400" dirty="0">
                <a:solidFill>
                  <a:schemeClr val="bg1"/>
                </a:solidFill>
                <a:latin typeface="Calibri" pitchFamily="34" charset="0"/>
              </a:rPr>
              <a:t>Instruction</a:t>
            </a:r>
          </a:p>
          <a:p>
            <a:pPr algn="ctr" eaLnBrk="1" hangingPunct="1">
              <a:lnSpc>
                <a:spcPct val="100000"/>
              </a:lnSpc>
            </a:pPr>
            <a:r>
              <a:rPr lang="en-US" sz="1400" dirty="0">
                <a:solidFill>
                  <a:schemeClr val="bg1"/>
                </a:solidFill>
                <a:latin typeface="Calibri" pitchFamily="34" charset="0"/>
              </a:rPr>
              <a:t>Cache</a:t>
            </a:r>
          </a:p>
        </p:txBody>
      </p:sp>
      <p:sp>
        <p:nvSpPr>
          <p:cNvPr id="11276" name="Rectangle 12"/>
          <p:cNvSpPr>
            <a:spLocks noChangeArrowheads="1"/>
          </p:cNvSpPr>
          <p:nvPr/>
        </p:nvSpPr>
        <p:spPr bwMode="auto">
          <a:xfrm>
            <a:off x="5302827" y="5562600"/>
            <a:ext cx="1447800" cy="609600"/>
          </a:xfrm>
          <a:prstGeom prst="rect">
            <a:avLst/>
          </a:prstGeom>
          <a:solidFill>
            <a:srgbClr val="8C404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1" hangingPunct="1">
              <a:lnSpc>
                <a:spcPct val="100000"/>
              </a:lnSpc>
            </a:pPr>
            <a:r>
              <a:rPr lang="en-US" sz="1400" dirty="0">
                <a:solidFill>
                  <a:schemeClr val="bg1"/>
                </a:solidFill>
                <a:latin typeface="Calibri" pitchFamily="34" charset="0"/>
              </a:rPr>
              <a:t>Data</a:t>
            </a:r>
          </a:p>
          <a:p>
            <a:pPr algn="ctr" eaLnBrk="1" hangingPunct="1">
              <a:lnSpc>
                <a:spcPct val="100000"/>
              </a:lnSpc>
            </a:pPr>
            <a:r>
              <a:rPr lang="en-US" sz="1400" dirty="0">
                <a:solidFill>
                  <a:schemeClr val="bg1"/>
                </a:solidFill>
                <a:latin typeface="Calibri" pitchFamily="34" charset="0"/>
              </a:rPr>
              <a:t>Cache</a:t>
            </a:r>
          </a:p>
        </p:txBody>
      </p:sp>
      <p:sp>
        <p:nvSpPr>
          <p:cNvPr id="11277" name="Rectangle 13"/>
          <p:cNvSpPr>
            <a:spLocks noChangeArrowheads="1"/>
          </p:cNvSpPr>
          <p:nvPr/>
        </p:nvSpPr>
        <p:spPr bwMode="auto">
          <a:xfrm>
            <a:off x="4242377" y="1676400"/>
            <a:ext cx="1157288" cy="533400"/>
          </a:xfrm>
          <a:prstGeom prst="rect">
            <a:avLst/>
          </a:prstGeom>
          <a:solidFill>
            <a:srgbClr val="8C404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1" hangingPunct="1">
              <a:lnSpc>
                <a:spcPct val="100000"/>
              </a:lnSpc>
            </a:pPr>
            <a:r>
              <a:rPr lang="en-US" sz="1400" dirty="0">
                <a:solidFill>
                  <a:schemeClr val="bg1"/>
                </a:solidFill>
                <a:latin typeface="Calibri" pitchFamily="34" charset="0"/>
              </a:rPr>
              <a:t>Fetch</a:t>
            </a:r>
          </a:p>
          <a:p>
            <a:pPr algn="ctr" eaLnBrk="1" hangingPunct="1">
              <a:lnSpc>
                <a:spcPct val="100000"/>
              </a:lnSpc>
            </a:pPr>
            <a:r>
              <a:rPr lang="en-US" sz="1400" dirty="0">
                <a:solidFill>
                  <a:schemeClr val="bg1"/>
                </a:solidFill>
                <a:latin typeface="Calibri" pitchFamily="34" charset="0"/>
              </a:rPr>
              <a:t>Control</a:t>
            </a:r>
          </a:p>
        </p:txBody>
      </p:sp>
      <p:sp>
        <p:nvSpPr>
          <p:cNvPr id="11278" name="Rectangle 14"/>
          <p:cNvSpPr>
            <a:spLocks noChangeArrowheads="1"/>
          </p:cNvSpPr>
          <p:nvPr/>
        </p:nvSpPr>
        <p:spPr bwMode="auto">
          <a:xfrm>
            <a:off x="4242377" y="2286000"/>
            <a:ext cx="1157288" cy="533400"/>
          </a:xfrm>
          <a:prstGeom prst="rect">
            <a:avLst/>
          </a:prstGeom>
          <a:solidFill>
            <a:srgbClr val="8C404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1" hangingPunct="1">
              <a:lnSpc>
                <a:spcPct val="100000"/>
              </a:lnSpc>
            </a:pPr>
            <a:r>
              <a:rPr lang="en-US" sz="1400" dirty="0">
                <a:solidFill>
                  <a:schemeClr val="bg1"/>
                </a:solidFill>
                <a:latin typeface="Calibri" pitchFamily="34" charset="0"/>
              </a:rPr>
              <a:t>Instruction</a:t>
            </a:r>
          </a:p>
          <a:p>
            <a:pPr algn="ctr" eaLnBrk="1" hangingPunct="1">
              <a:lnSpc>
                <a:spcPct val="100000"/>
              </a:lnSpc>
            </a:pPr>
            <a:r>
              <a:rPr lang="en-US" sz="1400" dirty="0">
                <a:solidFill>
                  <a:schemeClr val="bg1"/>
                </a:solidFill>
                <a:latin typeface="Calibri" pitchFamily="34" charset="0"/>
              </a:rPr>
              <a:t>Decode</a:t>
            </a:r>
          </a:p>
        </p:txBody>
      </p:sp>
      <p:sp>
        <p:nvSpPr>
          <p:cNvPr id="11279" name="Line 15"/>
          <p:cNvSpPr>
            <a:spLocks noChangeShapeType="1"/>
          </p:cNvSpPr>
          <p:nvPr/>
        </p:nvSpPr>
        <p:spPr bwMode="auto">
          <a:xfrm>
            <a:off x="5399665" y="1948130"/>
            <a:ext cx="1060450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1280" name="Line 16"/>
          <p:cNvSpPr>
            <a:spLocks noChangeShapeType="1"/>
          </p:cNvSpPr>
          <p:nvPr/>
        </p:nvSpPr>
        <p:spPr bwMode="auto">
          <a:xfrm flipH="1">
            <a:off x="5399665" y="2562880"/>
            <a:ext cx="1060450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1281" name="Line 17"/>
          <p:cNvSpPr>
            <a:spLocks noChangeShapeType="1"/>
          </p:cNvSpPr>
          <p:nvPr/>
        </p:nvSpPr>
        <p:spPr bwMode="auto">
          <a:xfrm>
            <a:off x="4820227" y="2819400"/>
            <a:ext cx="0" cy="9906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1282" name="Freeform 18"/>
          <p:cNvSpPr>
            <a:spLocks/>
          </p:cNvSpPr>
          <p:nvPr/>
        </p:nvSpPr>
        <p:spPr bwMode="auto">
          <a:xfrm flipH="1">
            <a:off x="2313565" y="1752600"/>
            <a:ext cx="1928812" cy="2286000"/>
          </a:xfrm>
          <a:custGeom>
            <a:avLst/>
            <a:gdLst>
              <a:gd name="T0" fmla="*/ 0 w 144"/>
              <a:gd name="T1" fmla="*/ 0 h 864"/>
              <a:gd name="T2" fmla="*/ 144 w 144"/>
              <a:gd name="T3" fmla="*/ 0 h 864"/>
              <a:gd name="T4" fmla="*/ 144 w 144"/>
              <a:gd name="T5" fmla="*/ 864 h 864"/>
              <a:gd name="T6" fmla="*/ 0 60000 65536"/>
              <a:gd name="T7" fmla="*/ 0 60000 65536"/>
              <a:gd name="T8" fmla="*/ 0 60000 65536"/>
              <a:gd name="T9" fmla="*/ 0 w 144"/>
              <a:gd name="T10" fmla="*/ 0 h 864"/>
              <a:gd name="T11" fmla="*/ 144 w 144"/>
              <a:gd name="T12" fmla="*/ 864 h 864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144" h="864">
                <a:moveTo>
                  <a:pt x="0" y="0"/>
                </a:moveTo>
                <a:lnTo>
                  <a:pt x="144" y="0"/>
                </a:lnTo>
                <a:lnTo>
                  <a:pt x="144" y="864"/>
                </a:lnTo>
              </a:path>
            </a:pathLst>
          </a:custGeom>
          <a:noFill/>
          <a:ln w="28575">
            <a:solidFill>
              <a:schemeClr val="tx1"/>
            </a:solidFill>
            <a:prstDash val="sysDot"/>
            <a:round/>
            <a:headEnd type="triangle" w="med" len="med"/>
            <a:tailEnd/>
          </a:ln>
        </p:spPr>
        <p:txBody>
          <a:bodyPr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1283" name="Line 19"/>
          <p:cNvSpPr>
            <a:spLocks noChangeShapeType="1"/>
          </p:cNvSpPr>
          <p:nvPr/>
        </p:nvSpPr>
        <p:spPr bwMode="auto">
          <a:xfrm rot="5400000">
            <a:off x="4963102" y="5029200"/>
            <a:ext cx="1066800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1284" name="Line 20"/>
          <p:cNvSpPr>
            <a:spLocks noChangeShapeType="1"/>
          </p:cNvSpPr>
          <p:nvPr/>
        </p:nvSpPr>
        <p:spPr bwMode="auto">
          <a:xfrm rot="16200000" flipV="1">
            <a:off x="5253615" y="5029200"/>
            <a:ext cx="1066800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1285" name="Line 21"/>
          <p:cNvSpPr>
            <a:spLocks noChangeShapeType="1"/>
          </p:cNvSpPr>
          <p:nvPr/>
        </p:nvSpPr>
        <p:spPr bwMode="auto">
          <a:xfrm rot="5400000">
            <a:off x="5734627" y="5029200"/>
            <a:ext cx="1066800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1286" name="Line 22"/>
          <p:cNvSpPr>
            <a:spLocks noChangeShapeType="1"/>
          </p:cNvSpPr>
          <p:nvPr/>
        </p:nvSpPr>
        <p:spPr bwMode="auto">
          <a:xfrm rot="5400000">
            <a:off x="6023552" y="5029200"/>
            <a:ext cx="1066800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1287" name="Text Box 23"/>
          <p:cNvSpPr txBox="1">
            <a:spLocks noChangeArrowheads="1"/>
          </p:cNvSpPr>
          <p:nvPr/>
        </p:nvSpPr>
        <p:spPr bwMode="auto">
          <a:xfrm>
            <a:off x="5514320" y="1673423"/>
            <a:ext cx="782202" cy="3077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 eaLnBrk="1" hangingPunct="1">
              <a:lnSpc>
                <a:spcPct val="100000"/>
              </a:lnSpc>
            </a:pPr>
            <a:r>
              <a:rPr lang="en-US" sz="1400" dirty="0">
                <a:latin typeface="Calibri" pitchFamily="34" charset="0"/>
              </a:rPr>
              <a:t>Address</a:t>
            </a:r>
          </a:p>
        </p:txBody>
      </p:sp>
      <p:sp>
        <p:nvSpPr>
          <p:cNvPr id="11288" name="Text Box 24"/>
          <p:cNvSpPr txBox="1">
            <a:spLocks noChangeArrowheads="1"/>
          </p:cNvSpPr>
          <p:nvPr/>
        </p:nvSpPr>
        <p:spPr bwMode="auto">
          <a:xfrm>
            <a:off x="5410200" y="2286000"/>
            <a:ext cx="1069140" cy="3077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 eaLnBrk="1" hangingPunct="1">
              <a:lnSpc>
                <a:spcPct val="100000"/>
              </a:lnSpc>
            </a:pPr>
            <a:r>
              <a:rPr lang="en-US" sz="1400" dirty="0" smtClean="0">
                <a:latin typeface="Calibri" pitchFamily="34" charset="0"/>
              </a:rPr>
              <a:t>Instructions</a:t>
            </a:r>
            <a:endParaRPr lang="en-US" sz="1400" dirty="0">
              <a:latin typeface="Calibri" pitchFamily="34" charset="0"/>
            </a:endParaRPr>
          </a:p>
        </p:txBody>
      </p:sp>
      <p:sp>
        <p:nvSpPr>
          <p:cNvPr id="11289" name="Text Box 25"/>
          <p:cNvSpPr txBox="1">
            <a:spLocks noChangeArrowheads="1"/>
          </p:cNvSpPr>
          <p:nvPr/>
        </p:nvSpPr>
        <p:spPr bwMode="auto">
          <a:xfrm>
            <a:off x="4800600" y="2816423"/>
            <a:ext cx="1010981" cy="3077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 eaLnBrk="1" hangingPunct="1">
              <a:lnSpc>
                <a:spcPct val="100000"/>
              </a:lnSpc>
            </a:pPr>
            <a:r>
              <a:rPr lang="en-US" sz="1400" dirty="0">
                <a:latin typeface="Calibri" pitchFamily="34" charset="0"/>
              </a:rPr>
              <a:t>Operations</a:t>
            </a:r>
          </a:p>
        </p:txBody>
      </p:sp>
      <p:sp>
        <p:nvSpPr>
          <p:cNvPr id="11290" name="Text Box 26"/>
          <p:cNvSpPr txBox="1">
            <a:spLocks noChangeArrowheads="1"/>
          </p:cNvSpPr>
          <p:nvPr/>
        </p:nvSpPr>
        <p:spPr bwMode="auto">
          <a:xfrm>
            <a:off x="2286000" y="3166080"/>
            <a:ext cx="1291957" cy="3077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eaLnBrk="1" hangingPunct="1">
              <a:lnSpc>
                <a:spcPct val="100000"/>
              </a:lnSpc>
            </a:pPr>
            <a:r>
              <a:rPr lang="en-US" sz="1400" dirty="0">
                <a:latin typeface="Calibri" pitchFamily="34" charset="0"/>
              </a:rPr>
              <a:t>Prediction OK?</a:t>
            </a:r>
          </a:p>
        </p:txBody>
      </p:sp>
      <p:sp>
        <p:nvSpPr>
          <p:cNvPr id="11291" name="Text Box 27"/>
          <p:cNvSpPr txBox="1">
            <a:spLocks noChangeArrowheads="1"/>
          </p:cNvSpPr>
          <p:nvPr/>
        </p:nvSpPr>
        <p:spPr bwMode="auto">
          <a:xfrm>
            <a:off x="6515677" y="5240179"/>
            <a:ext cx="434734" cy="24622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 eaLnBrk="1" hangingPunct="1">
              <a:lnSpc>
                <a:spcPct val="100000"/>
              </a:lnSpc>
            </a:pPr>
            <a:r>
              <a:rPr lang="en-US" sz="1000" dirty="0">
                <a:latin typeface="Calibri" pitchFamily="34" charset="0"/>
              </a:rPr>
              <a:t>Data</a:t>
            </a:r>
          </a:p>
        </p:txBody>
      </p:sp>
      <p:sp>
        <p:nvSpPr>
          <p:cNvPr id="11292" name="Text Box 28"/>
          <p:cNvSpPr txBox="1">
            <a:spLocks noChangeArrowheads="1"/>
          </p:cNvSpPr>
          <p:nvPr/>
        </p:nvSpPr>
        <p:spPr bwMode="auto">
          <a:xfrm>
            <a:off x="5735940" y="5257800"/>
            <a:ext cx="434734" cy="24622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 eaLnBrk="1" hangingPunct="1">
              <a:lnSpc>
                <a:spcPct val="100000"/>
              </a:lnSpc>
            </a:pPr>
            <a:r>
              <a:rPr lang="en-US" sz="1000" dirty="0">
                <a:latin typeface="Calibri" pitchFamily="34" charset="0"/>
              </a:rPr>
              <a:t>Data</a:t>
            </a:r>
          </a:p>
        </p:txBody>
      </p:sp>
      <p:sp>
        <p:nvSpPr>
          <p:cNvPr id="11293" name="Text Box 29"/>
          <p:cNvSpPr txBox="1">
            <a:spLocks noChangeArrowheads="1"/>
          </p:cNvSpPr>
          <p:nvPr/>
        </p:nvSpPr>
        <p:spPr bwMode="auto">
          <a:xfrm>
            <a:off x="5084584" y="5011579"/>
            <a:ext cx="478016" cy="24622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 eaLnBrk="1" hangingPunct="1">
              <a:lnSpc>
                <a:spcPct val="100000"/>
              </a:lnSpc>
            </a:pPr>
            <a:r>
              <a:rPr lang="en-US" sz="1000" dirty="0" err="1" smtClean="0">
                <a:latin typeface="Calibri" pitchFamily="34" charset="0"/>
              </a:rPr>
              <a:t>Addr</a:t>
            </a:r>
            <a:r>
              <a:rPr lang="en-US" sz="1000" dirty="0" smtClean="0">
                <a:latin typeface="Calibri" pitchFamily="34" charset="0"/>
              </a:rPr>
              <a:t>.</a:t>
            </a:r>
            <a:endParaRPr lang="en-US" sz="1000" dirty="0">
              <a:latin typeface="Calibri" pitchFamily="34" charset="0"/>
            </a:endParaRPr>
          </a:p>
        </p:txBody>
      </p:sp>
      <p:sp>
        <p:nvSpPr>
          <p:cNvPr id="11294" name="Text Box 30"/>
          <p:cNvSpPr txBox="1">
            <a:spLocks noChangeArrowheads="1"/>
          </p:cNvSpPr>
          <p:nvPr/>
        </p:nvSpPr>
        <p:spPr bwMode="auto">
          <a:xfrm>
            <a:off x="5853440" y="5011579"/>
            <a:ext cx="478016" cy="24622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 eaLnBrk="1" hangingPunct="1">
              <a:lnSpc>
                <a:spcPct val="100000"/>
              </a:lnSpc>
            </a:pPr>
            <a:r>
              <a:rPr lang="en-US" sz="1000" dirty="0" err="1" smtClean="0">
                <a:latin typeface="Calibri" pitchFamily="34" charset="0"/>
              </a:rPr>
              <a:t>Addr</a:t>
            </a:r>
            <a:r>
              <a:rPr lang="en-US" sz="1000" dirty="0" smtClean="0">
                <a:latin typeface="Calibri" pitchFamily="34" charset="0"/>
              </a:rPr>
              <a:t>.</a:t>
            </a:r>
            <a:endParaRPr lang="en-US" sz="1000" dirty="0">
              <a:latin typeface="Calibri" pitchFamily="34" charset="0"/>
            </a:endParaRPr>
          </a:p>
        </p:txBody>
      </p:sp>
      <p:sp>
        <p:nvSpPr>
          <p:cNvPr id="11295" name="Line 31"/>
          <p:cNvSpPr>
            <a:spLocks noChangeShapeType="1"/>
          </p:cNvSpPr>
          <p:nvPr/>
        </p:nvSpPr>
        <p:spPr bwMode="auto">
          <a:xfrm>
            <a:off x="2543175" y="3810000"/>
            <a:ext cx="0" cy="2286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1296" name="Line 32"/>
          <p:cNvSpPr>
            <a:spLocks noChangeShapeType="1"/>
          </p:cNvSpPr>
          <p:nvPr/>
        </p:nvSpPr>
        <p:spPr bwMode="auto">
          <a:xfrm>
            <a:off x="4087812" y="3810000"/>
            <a:ext cx="0" cy="2286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1297" name="Line 33"/>
          <p:cNvSpPr>
            <a:spLocks noChangeShapeType="1"/>
          </p:cNvSpPr>
          <p:nvPr/>
        </p:nvSpPr>
        <p:spPr bwMode="auto">
          <a:xfrm>
            <a:off x="4857750" y="3810000"/>
            <a:ext cx="0" cy="2286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1298" name="Line 34"/>
          <p:cNvSpPr>
            <a:spLocks noChangeShapeType="1"/>
          </p:cNvSpPr>
          <p:nvPr/>
        </p:nvSpPr>
        <p:spPr bwMode="auto">
          <a:xfrm>
            <a:off x="5630862" y="3810000"/>
            <a:ext cx="0" cy="2286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1299" name="Line 35"/>
          <p:cNvSpPr>
            <a:spLocks noChangeShapeType="1"/>
          </p:cNvSpPr>
          <p:nvPr/>
        </p:nvSpPr>
        <p:spPr bwMode="auto">
          <a:xfrm>
            <a:off x="6400800" y="3810000"/>
            <a:ext cx="0" cy="2286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1300" name="Line 36"/>
          <p:cNvSpPr>
            <a:spLocks noChangeShapeType="1"/>
          </p:cNvSpPr>
          <p:nvPr/>
        </p:nvSpPr>
        <p:spPr bwMode="auto">
          <a:xfrm>
            <a:off x="2543175" y="3810000"/>
            <a:ext cx="3857625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1301" name="Rectangle 37"/>
          <p:cNvSpPr>
            <a:spLocks noChangeArrowheads="1"/>
          </p:cNvSpPr>
          <p:nvPr/>
        </p:nvSpPr>
        <p:spPr bwMode="auto">
          <a:xfrm>
            <a:off x="2989840" y="4038600"/>
            <a:ext cx="673100" cy="457200"/>
          </a:xfrm>
          <a:prstGeom prst="rect">
            <a:avLst/>
          </a:prstGeom>
          <a:solidFill>
            <a:srgbClr val="8C404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1" hangingPunct="1">
              <a:lnSpc>
                <a:spcPct val="100000"/>
              </a:lnSpc>
            </a:pPr>
            <a:r>
              <a:rPr lang="en-US" sz="1400" dirty="0">
                <a:solidFill>
                  <a:schemeClr val="bg1"/>
                </a:solidFill>
                <a:latin typeface="Calibri" pitchFamily="34" charset="0"/>
              </a:rPr>
              <a:t>General</a:t>
            </a:r>
          </a:p>
          <a:p>
            <a:pPr algn="ctr" eaLnBrk="1" hangingPunct="1">
              <a:lnSpc>
                <a:spcPct val="100000"/>
              </a:lnSpc>
            </a:pPr>
            <a:r>
              <a:rPr lang="en-US" sz="1400" dirty="0">
                <a:solidFill>
                  <a:schemeClr val="bg1"/>
                </a:solidFill>
                <a:latin typeface="Calibri" pitchFamily="34" charset="0"/>
              </a:rPr>
              <a:t>Integer</a:t>
            </a:r>
          </a:p>
        </p:txBody>
      </p:sp>
      <p:sp>
        <p:nvSpPr>
          <p:cNvPr id="11302" name="Line 38"/>
          <p:cNvSpPr>
            <a:spLocks noChangeShapeType="1"/>
          </p:cNvSpPr>
          <p:nvPr/>
        </p:nvSpPr>
        <p:spPr bwMode="auto">
          <a:xfrm>
            <a:off x="3314700" y="3810000"/>
            <a:ext cx="0" cy="2286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1303" name="Line 39"/>
          <p:cNvSpPr>
            <a:spLocks noChangeShapeType="1"/>
          </p:cNvSpPr>
          <p:nvPr/>
        </p:nvSpPr>
        <p:spPr bwMode="auto">
          <a:xfrm>
            <a:off x="1735715" y="4876800"/>
            <a:ext cx="5214696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en-US" dirty="0">
              <a:latin typeface="Calibri" pitchFamily="34" charset="0"/>
            </a:endParaRPr>
          </a:p>
        </p:txBody>
      </p:sp>
      <p:grpSp>
        <p:nvGrpSpPr>
          <p:cNvPr id="2" name="Group 40"/>
          <p:cNvGrpSpPr>
            <a:grpSpLocks/>
          </p:cNvGrpSpPr>
          <p:nvPr/>
        </p:nvGrpSpPr>
        <p:grpSpPr bwMode="auto">
          <a:xfrm>
            <a:off x="2507240" y="4495800"/>
            <a:ext cx="3857625" cy="381000"/>
            <a:chOff x="768" y="2016"/>
            <a:chExt cx="1920" cy="144"/>
          </a:xfrm>
        </p:grpSpPr>
        <p:sp>
          <p:nvSpPr>
            <p:cNvPr id="11313" name="Line 41"/>
            <p:cNvSpPr>
              <a:spLocks noChangeShapeType="1"/>
            </p:cNvSpPr>
            <p:nvPr/>
          </p:nvSpPr>
          <p:spPr bwMode="auto">
            <a:xfrm>
              <a:off x="768" y="2016"/>
              <a:ext cx="0" cy="144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triangle" w="med" len="med"/>
              <a:tailEnd type="triangle" w="med" len="med"/>
            </a:ln>
          </p:spPr>
          <p:txBody>
            <a:bodyPr/>
            <a:lstStyle/>
            <a:p>
              <a:endParaRPr lang="en-US" dirty="0">
                <a:latin typeface="Calibri" pitchFamily="34" charset="0"/>
              </a:endParaRPr>
            </a:p>
          </p:txBody>
        </p:sp>
        <p:sp>
          <p:nvSpPr>
            <p:cNvPr id="11314" name="Line 42"/>
            <p:cNvSpPr>
              <a:spLocks noChangeShapeType="1"/>
            </p:cNvSpPr>
            <p:nvPr/>
          </p:nvSpPr>
          <p:spPr bwMode="auto">
            <a:xfrm>
              <a:off x="1536" y="2016"/>
              <a:ext cx="0" cy="144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triangle" w="med" len="med"/>
              <a:tailEnd type="triangle" w="med" len="med"/>
            </a:ln>
          </p:spPr>
          <p:txBody>
            <a:bodyPr/>
            <a:lstStyle/>
            <a:p>
              <a:endParaRPr lang="en-US" dirty="0">
                <a:latin typeface="Calibri" pitchFamily="34" charset="0"/>
              </a:endParaRPr>
            </a:p>
          </p:txBody>
        </p:sp>
        <p:sp>
          <p:nvSpPr>
            <p:cNvPr id="11315" name="Line 43"/>
            <p:cNvSpPr>
              <a:spLocks noChangeShapeType="1"/>
            </p:cNvSpPr>
            <p:nvPr/>
          </p:nvSpPr>
          <p:spPr bwMode="auto">
            <a:xfrm>
              <a:off x="1920" y="2016"/>
              <a:ext cx="0" cy="144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triangle" w="med" len="med"/>
              <a:tailEnd type="triangle" w="med" len="med"/>
            </a:ln>
          </p:spPr>
          <p:txBody>
            <a:bodyPr/>
            <a:lstStyle/>
            <a:p>
              <a:endParaRPr lang="en-US" dirty="0">
                <a:latin typeface="Calibri" pitchFamily="34" charset="0"/>
              </a:endParaRPr>
            </a:p>
          </p:txBody>
        </p:sp>
        <p:sp>
          <p:nvSpPr>
            <p:cNvPr id="11316" name="Line 44"/>
            <p:cNvSpPr>
              <a:spLocks noChangeShapeType="1"/>
            </p:cNvSpPr>
            <p:nvPr/>
          </p:nvSpPr>
          <p:spPr bwMode="auto">
            <a:xfrm>
              <a:off x="2304" y="2016"/>
              <a:ext cx="0" cy="144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triangle" w="med" len="med"/>
              <a:tailEnd type="triangle" w="med" len="med"/>
            </a:ln>
          </p:spPr>
          <p:txBody>
            <a:bodyPr/>
            <a:lstStyle/>
            <a:p>
              <a:endParaRPr lang="en-US" dirty="0">
                <a:latin typeface="Calibri" pitchFamily="34" charset="0"/>
              </a:endParaRPr>
            </a:p>
          </p:txBody>
        </p:sp>
        <p:sp>
          <p:nvSpPr>
            <p:cNvPr id="11317" name="Line 45"/>
            <p:cNvSpPr>
              <a:spLocks noChangeShapeType="1"/>
            </p:cNvSpPr>
            <p:nvPr/>
          </p:nvSpPr>
          <p:spPr bwMode="auto">
            <a:xfrm>
              <a:off x="2688" y="2016"/>
              <a:ext cx="0" cy="144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triangle" w="med" len="med"/>
              <a:tailEnd type="triangle" w="med" len="med"/>
            </a:ln>
          </p:spPr>
          <p:txBody>
            <a:bodyPr/>
            <a:lstStyle/>
            <a:p>
              <a:endParaRPr lang="en-US" dirty="0">
                <a:latin typeface="Calibri" pitchFamily="34" charset="0"/>
              </a:endParaRPr>
            </a:p>
          </p:txBody>
        </p:sp>
        <p:sp>
          <p:nvSpPr>
            <p:cNvPr id="11318" name="Line 46"/>
            <p:cNvSpPr>
              <a:spLocks noChangeShapeType="1"/>
            </p:cNvSpPr>
            <p:nvPr/>
          </p:nvSpPr>
          <p:spPr bwMode="auto">
            <a:xfrm>
              <a:off x="1152" y="2016"/>
              <a:ext cx="0" cy="144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triangle" w="med" len="med"/>
              <a:tailEnd type="triangle" w="med" len="med"/>
            </a:ln>
          </p:spPr>
          <p:txBody>
            <a:bodyPr/>
            <a:lstStyle/>
            <a:p>
              <a:endParaRPr lang="en-US" dirty="0">
                <a:latin typeface="Calibri" pitchFamily="34" charset="0"/>
              </a:endParaRPr>
            </a:p>
          </p:txBody>
        </p:sp>
      </p:grpSp>
      <p:sp>
        <p:nvSpPr>
          <p:cNvPr id="11305" name="Rectangle 47"/>
          <p:cNvSpPr>
            <a:spLocks noChangeArrowheads="1"/>
          </p:cNvSpPr>
          <p:nvPr/>
        </p:nvSpPr>
        <p:spPr bwMode="auto">
          <a:xfrm>
            <a:off x="2796165" y="4829175"/>
            <a:ext cx="1514902" cy="3077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eaLnBrk="1" hangingPunct="1">
              <a:lnSpc>
                <a:spcPct val="100000"/>
              </a:lnSpc>
            </a:pPr>
            <a:r>
              <a:rPr lang="en-US" sz="1400" dirty="0">
                <a:latin typeface="Calibri" pitchFamily="34" charset="0"/>
              </a:rPr>
              <a:t>Operation Results</a:t>
            </a:r>
          </a:p>
        </p:txBody>
      </p:sp>
      <p:sp>
        <p:nvSpPr>
          <p:cNvPr id="11306" name="Rectangle 48"/>
          <p:cNvSpPr>
            <a:spLocks noChangeArrowheads="1"/>
          </p:cNvSpPr>
          <p:nvPr/>
        </p:nvSpPr>
        <p:spPr bwMode="auto">
          <a:xfrm>
            <a:off x="2796165" y="1828800"/>
            <a:ext cx="1157287" cy="990600"/>
          </a:xfrm>
          <a:prstGeom prst="rect">
            <a:avLst/>
          </a:prstGeom>
          <a:solidFill>
            <a:srgbClr val="8C404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/>
          <a:p>
            <a:pPr algn="ctr" eaLnBrk="1" hangingPunct="1">
              <a:lnSpc>
                <a:spcPct val="100000"/>
              </a:lnSpc>
            </a:pPr>
            <a:r>
              <a:rPr lang="en-US" sz="1400" dirty="0">
                <a:solidFill>
                  <a:schemeClr val="bg1"/>
                </a:solidFill>
                <a:latin typeface="Calibri" pitchFamily="34" charset="0"/>
              </a:rPr>
              <a:t>Retirement</a:t>
            </a:r>
          </a:p>
          <a:p>
            <a:pPr algn="ctr" eaLnBrk="1" hangingPunct="1">
              <a:lnSpc>
                <a:spcPct val="100000"/>
              </a:lnSpc>
            </a:pPr>
            <a:r>
              <a:rPr lang="en-US" sz="1400" dirty="0">
                <a:solidFill>
                  <a:schemeClr val="bg1"/>
                </a:solidFill>
                <a:latin typeface="Calibri" pitchFamily="34" charset="0"/>
              </a:rPr>
              <a:t>Unit</a:t>
            </a:r>
          </a:p>
        </p:txBody>
      </p:sp>
      <p:sp>
        <p:nvSpPr>
          <p:cNvPr id="11307" name="Rectangle 49"/>
          <p:cNvSpPr>
            <a:spLocks noChangeArrowheads="1"/>
          </p:cNvSpPr>
          <p:nvPr/>
        </p:nvSpPr>
        <p:spPr bwMode="auto">
          <a:xfrm>
            <a:off x="2989840" y="2286000"/>
            <a:ext cx="769937" cy="457200"/>
          </a:xfrm>
          <a:prstGeom prst="rect">
            <a:avLst/>
          </a:prstGeom>
          <a:solidFill>
            <a:schemeClr val="bg1">
              <a:lumMod val="50000"/>
            </a:schemeClr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1" hangingPunct="1">
              <a:lnSpc>
                <a:spcPct val="100000"/>
              </a:lnSpc>
            </a:pPr>
            <a:r>
              <a:rPr lang="en-US" sz="1400" dirty="0">
                <a:solidFill>
                  <a:schemeClr val="bg1"/>
                </a:solidFill>
                <a:latin typeface="Calibri" pitchFamily="34" charset="0"/>
              </a:rPr>
              <a:t>Register</a:t>
            </a:r>
          </a:p>
          <a:p>
            <a:pPr algn="ctr" eaLnBrk="1" hangingPunct="1">
              <a:lnSpc>
                <a:spcPct val="100000"/>
              </a:lnSpc>
            </a:pPr>
            <a:r>
              <a:rPr lang="en-US" sz="1400" dirty="0">
                <a:solidFill>
                  <a:schemeClr val="bg1"/>
                </a:solidFill>
                <a:latin typeface="Calibri" pitchFamily="34" charset="0"/>
              </a:rPr>
              <a:t>File</a:t>
            </a:r>
          </a:p>
        </p:txBody>
      </p:sp>
      <p:sp>
        <p:nvSpPr>
          <p:cNvPr id="11308" name="Line 50"/>
          <p:cNvSpPr>
            <a:spLocks noChangeShapeType="1"/>
          </p:cNvSpPr>
          <p:nvPr/>
        </p:nvSpPr>
        <p:spPr bwMode="auto">
          <a:xfrm>
            <a:off x="2313565" y="2209800"/>
            <a:ext cx="482600" cy="0"/>
          </a:xfrm>
          <a:prstGeom prst="line">
            <a:avLst/>
          </a:prstGeom>
          <a:noFill/>
          <a:ln w="28575">
            <a:solidFill>
              <a:schemeClr val="tx1"/>
            </a:solidFill>
            <a:prstDash val="sysDot"/>
            <a:round/>
            <a:headEnd/>
            <a:tailEnd type="triangle" w="med" len="med"/>
          </a:ln>
        </p:spPr>
        <p:txBody>
          <a:bodyPr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1309" name="Freeform 51"/>
          <p:cNvSpPr>
            <a:spLocks/>
          </p:cNvSpPr>
          <p:nvPr/>
        </p:nvSpPr>
        <p:spPr bwMode="auto">
          <a:xfrm flipH="1">
            <a:off x="1904999" y="2667000"/>
            <a:ext cx="891166" cy="2209800"/>
          </a:xfrm>
          <a:custGeom>
            <a:avLst/>
            <a:gdLst>
              <a:gd name="T0" fmla="*/ 0 w 144"/>
              <a:gd name="T1" fmla="*/ 0 h 864"/>
              <a:gd name="T2" fmla="*/ 144 w 144"/>
              <a:gd name="T3" fmla="*/ 0 h 864"/>
              <a:gd name="T4" fmla="*/ 144 w 144"/>
              <a:gd name="T5" fmla="*/ 864 h 864"/>
              <a:gd name="T6" fmla="*/ 0 60000 65536"/>
              <a:gd name="T7" fmla="*/ 0 60000 65536"/>
              <a:gd name="T8" fmla="*/ 0 60000 65536"/>
              <a:gd name="T9" fmla="*/ 0 w 144"/>
              <a:gd name="T10" fmla="*/ 0 h 864"/>
              <a:gd name="T11" fmla="*/ 144 w 144"/>
              <a:gd name="T12" fmla="*/ 864 h 864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144" h="864">
                <a:moveTo>
                  <a:pt x="0" y="0"/>
                </a:moveTo>
                <a:lnTo>
                  <a:pt x="144" y="0"/>
                </a:lnTo>
                <a:lnTo>
                  <a:pt x="144" y="864"/>
                </a:lnTo>
              </a:path>
            </a:pathLst>
          </a:custGeom>
          <a:noFill/>
          <a:ln w="19050">
            <a:solidFill>
              <a:schemeClr val="tx1"/>
            </a:solidFill>
            <a:round/>
            <a:headEnd type="triangle" w="med" len="med"/>
            <a:tailEnd/>
          </a:ln>
        </p:spPr>
        <p:txBody>
          <a:bodyPr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1310" name="Text Box 52"/>
          <p:cNvSpPr txBox="1">
            <a:spLocks noChangeArrowheads="1"/>
          </p:cNvSpPr>
          <p:nvPr/>
        </p:nvSpPr>
        <p:spPr bwMode="auto">
          <a:xfrm>
            <a:off x="457200" y="3159100"/>
            <a:ext cx="1445203" cy="3077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r" eaLnBrk="1" hangingPunct="1">
              <a:lnSpc>
                <a:spcPct val="100000"/>
              </a:lnSpc>
            </a:pPr>
            <a:r>
              <a:rPr lang="en-US" sz="1400" dirty="0">
                <a:latin typeface="Calibri" pitchFamily="34" charset="0"/>
              </a:rPr>
              <a:t>Register Updates</a:t>
            </a:r>
          </a:p>
        </p:txBody>
      </p:sp>
      <p:sp>
        <p:nvSpPr>
          <p:cNvPr id="11311" name="Line 53"/>
          <p:cNvSpPr>
            <a:spLocks noChangeShapeType="1"/>
          </p:cNvSpPr>
          <p:nvPr/>
        </p:nvSpPr>
        <p:spPr bwMode="auto">
          <a:xfrm>
            <a:off x="3759777" y="2514600"/>
            <a:ext cx="482600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1312" name="Freeform 54"/>
          <p:cNvSpPr>
            <a:spLocks/>
          </p:cNvSpPr>
          <p:nvPr/>
        </p:nvSpPr>
        <p:spPr bwMode="auto">
          <a:xfrm>
            <a:off x="3856615" y="2819400"/>
            <a:ext cx="963612" cy="228600"/>
          </a:xfrm>
          <a:custGeom>
            <a:avLst/>
            <a:gdLst>
              <a:gd name="T0" fmla="*/ 480 w 480"/>
              <a:gd name="T1" fmla="*/ 144 h 144"/>
              <a:gd name="T2" fmla="*/ 0 w 480"/>
              <a:gd name="T3" fmla="*/ 144 h 144"/>
              <a:gd name="T4" fmla="*/ 0 w 480"/>
              <a:gd name="T5" fmla="*/ 0 h 144"/>
              <a:gd name="T6" fmla="*/ 0 60000 65536"/>
              <a:gd name="T7" fmla="*/ 0 60000 65536"/>
              <a:gd name="T8" fmla="*/ 0 60000 65536"/>
              <a:gd name="T9" fmla="*/ 0 w 480"/>
              <a:gd name="T10" fmla="*/ 0 h 144"/>
              <a:gd name="T11" fmla="*/ 480 w 480"/>
              <a:gd name="T12" fmla="*/ 144 h 144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480" h="144">
                <a:moveTo>
                  <a:pt x="480" y="144"/>
                </a:moveTo>
                <a:lnTo>
                  <a:pt x="0" y="144"/>
                </a:lnTo>
                <a:lnTo>
                  <a:pt x="0" y="0"/>
                </a:lnTo>
              </a:path>
            </a:pathLst>
          </a:cu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dirty="0">
              <a:latin typeface="Calibri" pitchFamily="34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Superscalar Processor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990000"/>
                </a:solidFill>
              </a:rPr>
              <a:t>Definition:</a:t>
            </a:r>
            <a:r>
              <a:rPr lang="en-US" dirty="0" smtClean="0"/>
              <a:t> A superscalar processor can issue and execute </a:t>
            </a:r>
            <a:r>
              <a:rPr lang="en-US" i="1" dirty="0" smtClean="0">
                <a:solidFill>
                  <a:srgbClr val="990000"/>
                </a:solidFill>
              </a:rPr>
              <a:t>multiple instructions in one cycle</a:t>
            </a:r>
            <a:r>
              <a:rPr lang="en-US" dirty="0" smtClean="0"/>
              <a:t>. The instructions are retrieved from a sequential instruction stream and are usually scheduled dynamically.</a:t>
            </a:r>
          </a:p>
          <a:p>
            <a:endParaRPr lang="en-US" dirty="0" smtClean="0"/>
          </a:p>
          <a:p>
            <a:r>
              <a:rPr lang="en-US" dirty="0" smtClean="0"/>
              <a:t>Benefit: without programming effort, superscalar processor can take advantage of the </a:t>
            </a:r>
            <a:r>
              <a:rPr lang="en-US" i="1" dirty="0" smtClean="0">
                <a:solidFill>
                  <a:srgbClr val="990000"/>
                </a:solidFill>
              </a:rPr>
              <a:t>instruction level parallelism</a:t>
            </a:r>
            <a:r>
              <a:rPr lang="en-US" dirty="0" smtClean="0">
                <a:solidFill>
                  <a:srgbClr val="990000"/>
                </a:solidFill>
              </a:rPr>
              <a:t> </a:t>
            </a:r>
            <a:r>
              <a:rPr lang="en-US" dirty="0" smtClean="0"/>
              <a:t>that most programs have</a:t>
            </a:r>
          </a:p>
          <a:p>
            <a:endParaRPr lang="en-US" dirty="0" smtClean="0"/>
          </a:p>
          <a:p>
            <a:r>
              <a:rPr lang="en-US" dirty="0" smtClean="0"/>
              <a:t>Most CPUs since about 1998 are superscalar.</a:t>
            </a:r>
          </a:p>
          <a:p>
            <a:r>
              <a:rPr lang="en-US" dirty="0" smtClean="0"/>
              <a:t>Intel: since Pentium Pro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1954" name="Rectangle 2"/>
          <p:cNvSpPr>
            <a:spLocks noGrp="1" noChangeArrowheads="1"/>
          </p:cNvSpPr>
          <p:nvPr>
            <p:ph type="title"/>
          </p:nvPr>
        </p:nvSpPr>
        <p:spPr>
          <a:xfrm>
            <a:off x="1066800" y="368300"/>
            <a:ext cx="5316538" cy="573088"/>
          </a:xfrm>
        </p:spPr>
        <p:txBody>
          <a:bodyPr/>
          <a:lstStyle/>
          <a:p>
            <a:pPr eaLnBrk="1" hangingPunct="1">
              <a:defRPr/>
            </a:pPr>
            <a:r>
              <a:rPr lang="en-US" dirty="0" smtClean="0"/>
              <a:t>Performance Realities</a:t>
            </a:r>
          </a:p>
        </p:txBody>
      </p:sp>
      <p:sp>
        <p:nvSpPr>
          <p:cNvPr id="38195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90513" y="1220788"/>
            <a:ext cx="8701087" cy="5224462"/>
          </a:xfrm>
        </p:spPr>
        <p:txBody>
          <a:bodyPr/>
          <a:lstStyle/>
          <a:p>
            <a:pPr algn="ctr" eaLnBrk="1" hangingPunct="1">
              <a:defRPr/>
            </a:pPr>
            <a:r>
              <a:rPr lang="en-US" i="1" smtClean="0"/>
              <a:t>There’s more to performance than asymptotic complexity</a:t>
            </a:r>
            <a:endParaRPr lang="en-US" smtClean="0"/>
          </a:p>
          <a:p>
            <a:pPr eaLnBrk="1" hangingPunct="1">
              <a:defRPr/>
            </a:pPr>
            <a:endParaRPr lang="en-US" smtClean="0"/>
          </a:p>
          <a:p>
            <a:pPr eaLnBrk="1" hangingPunct="1">
              <a:defRPr/>
            </a:pPr>
            <a:r>
              <a:rPr lang="en-US" smtClean="0"/>
              <a:t>Constant factors matter too!</a:t>
            </a:r>
          </a:p>
          <a:p>
            <a:pPr lvl="1" eaLnBrk="1" hangingPunct="1">
              <a:defRPr/>
            </a:pPr>
            <a:r>
              <a:rPr lang="en-US" smtClean="0"/>
              <a:t>Easily see 10:1 performance range depending on how code is written</a:t>
            </a:r>
          </a:p>
          <a:p>
            <a:pPr lvl="1" eaLnBrk="1" hangingPunct="1">
              <a:defRPr/>
            </a:pPr>
            <a:r>
              <a:rPr lang="en-US" smtClean="0"/>
              <a:t>Must optimize at multiple levels: </a:t>
            </a:r>
          </a:p>
          <a:p>
            <a:pPr lvl="2" eaLnBrk="1" hangingPunct="1">
              <a:defRPr/>
            </a:pPr>
            <a:r>
              <a:rPr lang="en-US" smtClean="0"/>
              <a:t>algorithm, data representations, procedures, and loops</a:t>
            </a:r>
          </a:p>
          <a:p>
            <a:pPr eaLnBrk="1" hangingPunct="1">
              <a:defRPr/>
            </a:pPr>
            <a:r>
              <a:rPr lang="en-US" smtClean="0"/>
              <a:t>Must understand system to optimize performance</a:t>
            </a:r>
          </a:p>
          <a:p>
            <a:pPr lvl="1" eaLnBrk="1" hangingPunct="1">
              <a:defRPr/>
            </a:pPr>
            <a:r>
              <a:rPr lang="en-US" smtClean="0"/>
              <a:t>How programs are compiled and executed</a:t>
            </a:r>
          </a:p>
          <a:p>
            <a:pPr lvl="1" eaLnBrk="1" hangingPunct="1">
              <a:defRPr/>
            </a:pPr>
            <a:r>
              <a:rPr lang="en-US" smtClean="0"/>
              <a:t>How to measure program performance and identify bottlenecks</a:t>
            </a:r>
          </a:p>
          <a:p>
            <a:pPr lvl="1" eaLnBrk="1" hangingPunct="1">
              <a:defRPr/>
            </a:pPr>
            <a:r>
              <a:rPr lang="en-US" smtClean="0"/>
              <a:t>How to improve performance without destroying code modularity and generality</a:t>
            </a:r>
          </a:p>
          <a:p>
            <a:pPr eaLnBrk="1" hangingPunct="1">
              <a:defRPr/>
            </a:pPr>
            <a:endParaRPr lang="en-US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2914" name="Rectangle 2"/>
          <p:cNvSpPr>
            <a:spLocks noGrp="1" noChangeArrowheads="1"/>
          </p:cNvSpPr>
          <p:nvPr>
            <p:ph type="title"/>
          </p:nvPr>
        </p:nvSpPr>
        <p:spPr>
          <a:xfrm>
            <a:off x="374020" y="493713"/>
            <a:ext cx="7373938" cy="573087"/>
          </a:xfrm>
        </p:spPr>
        <p:txBody>
          <a:bodyPr/>
          <a:lstStyle/>
          <a:p>
            <a:pPr eaLnBrk="1" hangingPunct="1">
              <a:defRPr/>
            </a:pPr>
            <a:r>
              <a:rPr lang="en-US" dirty="0" smtClean="0"/>
              <a:t>Nehalem CPU</a:t>
            </a:r>
          </a:p>
        </p:txBody>
      </p:sp>
      <p:sp>
        <p:nvSpPr>
          <p:cNvPr id="42291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219200"/>
            <a:ext cx="8307387" cy="5029200"/>
          </a:xfrm>
        </p:spPr>
        <p:txBody>
          <a:bodyPr/>
          <a:lstStyle/>
          <a:p>
            <a:pPr marL="341313" indent="-341313" defTabSz="895350" eaLnBrk="1" hangingPunct="1">
              <a:lnSpc>
                <a:spcPct val="85000"/>
              </a:lnSpc>
              <a:tabLst>
                <a:tab pos="114300" algn="l"/>
                <a:tab pos="5314950" algn="r"/>
                <a:tab pos="7258050" algn="r"/>
              </a:tabLst>
              <a:defRPr/>
            </a:pPr>
            <a:r>
              <a:rPr lang="en-US" dirty="0" smtClean="0"/>
              <a:t>Multiple instructions can execute in parallel</a:t>
            </a:r>
          </a:p>
          <a:p>
            <a:pPr marL="560388" lvl="1" indent="-222250" defTabSz="895350" eaLnBrk="1" hangingPunct="1">
              <a:lnSpc>
                <a:spcPct val="90000"/>
              </a:lnSpc>
              <a:buNone/>
              <a:tabLst>
                <a:tab pos="114300" algn="l"/>
                <a:tab pos="5314950" algn="r"/>
                <a:tab pos="7258050" algn="r"/>
              </a:tabLst>
              <a:defRPr/>
            </a:pPr>
            <a:r>
              <a:rPr lang="en-US" sz="1800" dirty="0" smtClean="0"/>
              <a:t>1 load, with address computation</a:t>
            </a:r>
          </a:p>
          <a:p>
            <a:pPr marL="560388" lvl="1" indent="-222250" defTabSz="895350" eaLnBrk="1" hangingPunct="1">
              <a:lnSpc>
                <a:spcPct val="90000"/>
              </a:lnSpc>
              <a:buNone/>
              <a:tabLst>
                <a:tab pos="114300" algn="l"/>
                <a:tab pos="5314950" algn="r"/>
                <a:tab pos="7258050" algn="r"/>
              </a:tabLst>
              <a:defRPr/>
            </a:pPr>
            <a:r>
              <a:rPr lang="en-US" sz="1800" dirty="0" smtClean="0"/>
              <a:t>1 store, with address computation</a:t>
            </a:r>
          </a:p>
          <a:p>
            <a:pPr marL="560388" lvl="1" indent="-222250" defTabSz="895350" eaLnBrk="1" hangingPunct="1">
              <a:lnSpc>
                <a:spcPct val="90000"/>
              </a:lnSpc>
              <a:buNone/>
              <a:tabLst>
                <a:tab pos="114300" algn="l"/>
                <a:tab pos="5314950" algn="r"/>
                <a:tab pos="7258050" algn="r"/>
              </a:tabLst>
              <a:defRPr/>
            </a:pPr>
            <a:r>
              <a:rPr lang="en-US" sz="1800" dirty="0" smtClean="0"/>
              <a:t>2 simple integer (one may be branch)</a:t>
            </a:r>
          </a:p>
          <a:p>
            <a:pPr marL="560388" lvl="1" indent="-222250" defTabSz="895350" eaLnBrk="1" hangingPunct="1">
              <a:lnSpc>
                <a:spcPct val="90000"/>
              </a:lnSpc>
              <a:buNone/>
              <a:tabLst>
                <a:tab pos="114300" algn="l"/>
                <a:tab pos="5314950" algn="r"/>
                <a:tab pos="7258050" algn="r"/>
              </a:tabLst>
              <a:defRPr/>
            </a:pPr>
            <a:r>
              <a:rPr lang="en-US" sz="1800" dirty="0" smtClean="0"/>
              <a:t>1 complex integer (multiply/divide)</a:t>
            </a:r>
          </a:p>
          <a:p>
            <a:pPr marL="560388" lvl="1" indent="-222250" defTabSz="895350" eaLnBrk="1" hangingPunct="1">
              <a:lnSpc>
                <a:spcPct val="90000"/>
              </a:lnSpc>
              <a:buNone/>
              <a:tabLst>
                <a:tab pos="114300" algn="l"/>
                <a:tab pos="5314950" algn="r"/>
                <a:tab pos="7258050" algn="r"/>
              </a:tabLst>
              <a:defRPr/>
            </a:pPr>
            <a:r>
              <a:rPr lang="en-US" sz="1800" dirty="0" smtClean="0"/>
              <a:t>1 FP Multiply</a:t>
            </a:r>
          </a:p>
          <a:p>
            <a:pPr marL="560388" lvl="1" indent="-222250" defTabSz="895350" eaLnBrk="1" hangingPunct="1">
              <a:lnSpc>
                <a:spcPct val="90000"/>
              </a:lnSpc>
              <a:buNone/>
              <a:tabLst>
                <a:tab pos="114300" algn="l"/>
                <a:tab pos="5314950" algn="r"/>
                <a:tab pos="7258050" algn="r"/>
              </a:tabLst>
              <a:defRPr/>
            </a:pPr>
            <a:r>
              <a:rPr lang="en-US" sz="1800" dirty="0" smtClean="0"/>
              <a:t>1 FP Add</a:t>
            </a:r>
          </a:p>
          <a:p>
            <a:pPr marL="341313" indent="-341313" defTabSz="895350" eaLnBrk="1" hangingPunct="1">
              <a:lnSpc>
                <a:spcPct val="85000"/>
              </a:lnSpc>
              <a:tabLst>
                <a:tab pos="114300" algn="l"/>
                <a:tab pos="5314950" algn="r"/>
                <a:tab pos="7258050" algn="r"/>
              </a:tabLst>
              <a:defRPr/>
            </a:pPr>
            <a:endParaRPr lang="en-US" dirty="0" smtClean="0"/>
          </a:p>
          <a:p>
            <a:pPr marL="341313" indent="-341313" defTabSz="895350" eaLnBrk="1" hangingPunct="1">
              <a:lnSpc>
                <a:spcPct val="85000"/>
              </a:lnSpc>
              <a:tabLst>
                <a:tab pos="114300" algn="l"/>
                <a:tab pos="5314950" algn="r"/>
                <a:tab pos="7258050" algn="r"/>
              </a:tabLst>
              <a:defRPr/>
            </a:pPr>
            <a:r>
              <a:rPr lang="en-US" dirty="0" smtClean="0"/>
              <a:t>Some instructions take &gt; 1 cycle, but can be pipelined</a:t>
            </a:r>
          </a:p>
          <a:p>
            <a:pPr marL="560388" lvl="1" indent="-222250" defTabSz="895350" eaLnBrk="1" hangingPunct="1">
              <a:lnSpc>
                <a:spcPct val="90000"/>
              </a:lnSpc>
              <a:buFont typeface="Wingdings" pitchFamily="2" charset="2"/>
              <a:buNone/>
              <a:tabLst>
                <a:tab pos="114300" algn="l"/>
                <a:tab pos="5314950" algn="r"/>
                <a:tab pos="7258050" algn="r"/>
              </a:tabLst>
              <a:defRPr/>
            </a:pPr>
            <a:r>
              <a:rPr lang="en-US" sz="1800" b="1" i="1" dirty="0" smtClean="0">
                <a:solidFill>
                  <a:srgbClr val="C00000"/>
                </a:solidFill>
              </a:rPr>
              <a:t>Instruction	Latency	Cycles/Issue</a:t>
            </a:r>
          </a:p>
          <a:p>
            <a:pPr marL="560388" lvl="1" indent="-222250" defTabSz="895350" eaLnBrk="1" hangingPunct="1">
              <a:lnSpc>
                <a:spcPct val="90000"/>
              </a:lnSpc>
              <a:buNone/>
              <a:tabLst>
                <a:tab pos="114300" algn="l"/>
                <a:tab pos="5314950" algn="r"/>
                <a:tab pos="7258050" algn="r"/>
              </a:tabLst>
              <a:defRPr/>
            </a:pPr>
            <a:r>
              <a:rPr lang="en-US" sz="1800" dirty="0" smtClean="0"/>
              <a:t>Load / Store	4	1</a:t>
            </a:r>
          </a:p>
          <a:p>
            <a:pPr marL="560388" lvl="1" indent="-222250" defTabSz="895350" eaLnBrk="1" hangingPunct="1">
              <a:lnSpc>
                <a:spcPct val="90000"/>
              </a:lnSpc>
              <a:buNone/>
              <a:tabLst>
                <a:tab pos="114300" algn="l"/>
                <a:tab pos="5314950" algn="r"/>
                <a:tab pos="7258050" algn="r"/>
              </a:tabLst>
              <a:defRPr/>
            </a:pPr>
            <a:r>
              <a:rPr lang="en-US" sz="1800" dirty="0" smtClean="0"/>
              <a:t>Integer Multiply	3	1</a:t>
            </a:r>
          </a:p>
          <a:p>
            <a:pPr marL="560388" lvl="1" indent="-222250" defTabSz="895350" eaLnBrk="1" hangingPunct="1">
              <a:lnSpc>
                <a:spcPct val="90000"/>
              </a:lnSpc>
              <a:buNone/>
              <a:tabLst>
                <a:tab pos="114300" algn="l"/>
                <a:tab pos="5314950" algn="r"/>
                <a:tab pos="7258050" algn="r"/>
              </a:tabLst>
              <a:defRPr/>
            </a:pPr>
            <a:r>
              <a:rPr lang="en-US" sz="1800" b="1" dirty="0" smtClean="0"/>
              <a:t>Integer/Long Divide	11--21	11--21</a:t>
            </a:r>
          </a:p>
          <a:p>
            <a:pPr marL="560388" lvl="1" indent="-222250" defTabSz="895350" eaLnBrk="1" hangingPunct="1">
              <a:lnSpc>
                <a:spcPct val="90000"/>
              </a:lnSpc>
              <a:buNone/>
              <a:tabLst>
                <a:tab pos="114300" algn="l"/>
                <a:tab pos="5314950" algn="r"/>
                <a:tab pos="7258050" algn="r"/>
              </a:tabLst>
              <a:defRPr/>
            </a:pPr>
            <a:r>
              <a:rPr lang="en-US" sz="1800" dirty="0" smtClean="0"/>
              <a:t>Single/Double FP Multiply	4/5	1</a:t>
            </a:r>
          </a:p>
          <a:p>
            <a:pPr marL="560388" lvl="1" indent="-222250" defTabSz="895350" eaLnBrk="1" hangingPunct="1">
              <a:lnSpc>
                <a:spcPct val="90000"/>
              </a:lnSpc>
              <a:buNone/>
              <a:tabLst>
                <a:tab pos="114300" algn="l"/>
                <a:tab pos="5314950" algn="r"/>
                <a:tab pos="7258050" algn="r"/>
              </a:tabLst>
              <a:defRPr/>
            </a:pPr>
            <a:r>
              <a:rPr lang="en-US" sz="1800" dirty="0" smtClean="0"/>
              <a:t>Single/Double FP Add	3	1</a:t>
            </a:r>
          </a:p>
          <a:p>
            <a:pPr marL="560388" lvl="1" indent="-222250" defTabSz="895350" eaLnBrk="1" hangingPunct="1">
              <a:lnSpc>
                <a:spcPct val="90000"/>
              </a:lnSpc>
              <a:buNone/>
              <a:tabLst>
                <a:tab pos="114300" algn="l"/>
                <a:tab pos="5314950" algn="r"/>
                <a:tab pos="7258050" algn="r"/>
              </a:tabLst>
              <a:defRPr/>
            </a:pPr>
            <a:r>
              <a:rPr lang="en-US" sz="1800" b="1" dirty="0" smtClean="0"/>
              <a:t>Single/Double FP Divide	10--23	10--23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2915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2915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2915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2915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2915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2915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2915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2915">
                                            <p:txEl>
                                              <p:pRg st="15" end="1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7218" name="Rectangle 2"/>
          <p:cNvSpPr>
            <a:spLocks noGrp="1" noChangeArrowheads="1"/>
          </p:cNvSpPr>
          <p:nvPr>
            <p:ph type="title"/>
          </p:nvPr>
        </p:nvSpPr>
        <p:spPr>
          <a:xfrm>
            <a:off x="408907" y="381000"/>
            <a:ext cx="7592093" cy="762000"/>
          </a:xfrm>
        </p:spPr>
        <p:txBody>
          <a:bodyPr/>
          <a:lstStyle/>
          <a:p>
            <a:pPr eaLnBrk="1" hangingPunct="1">
              <a:defRPr/>
            </a:pPr>
            <a:r>
              <a:rPr lang="en-US" dirty="0" smtClean="0"/>
              <a:t>x86-64 Compilation of Combine4</a:t>
            </a:r>
          </a:p>
        </p:txBody>
      </p:sp>
      <p:sp>
        <p:nvSpPr>
          <p:cNvPr id="77721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49624" y="1371600"/>
            <a:ext cx="8255000" cy="685800"/>
          </a:xfrm>
        </p:spPr>
        <p:txBody>
          <a:bodyPr/>
          <a:lstStyle/>
          <a:p>
            <a:pPr marL="287338" indent="-287338" eaLnBrk="1" hangingPunct="1">
              <a:defRPr/>
            </a:pPr>
            <a:r>
              <a:rPr lang="en-US" dirty="0" smtClean="0"/>
              <a:t>Inner Loop (Case: Integer Multiply)</a:t>
            </a:r>
          </a:p>
        </p:txBody>
      </p:sp>
      <p:sp>
        <p:nvSpPr>
          <p:cNvPr id="19460" name="Rectangle 4"/>
          <p:cNvSpPr>
            <a:spLocks noChangeArrowheads="1"/>
          </p:cNvSpPr>
          <p:nvPr/>
        </p:nvSpPr>
        <p:spPr bwMode="auto">
          <a:xfrm>
            <a:off x="1491875" y="2057400"/>
            <a:ext cx="5715000" cy="1166986"/>
          </a:xfrm>
          <a:prstGeom prst="rect">
            <a:avLst/>
          </a:prstGeom>
          <a:solidFill>
            <a:schemeClr val="bg1">
              <a:lumMod val="95000"/>
            </a:schemeClr>
          </a:solidFill>
          <a:ln w="12700" cmpd="dbl">
            <a:solidFill>
              <a:schemeClr val="tx1"/>
            </a:solidFill>
            <a:miter lim="800000"/>
            <a:headEnd/>
            <a:tailEnd/>
          </a:ln>
        </p:spPr>
        <p:txBody>
          <a:bodyPr wrap="square" lIns="90487" tIns="44450" rIns="90487" bIns="44450">
            <a:spAutoFit/>
          </a:bodyPr>
          <a:lstStyle/>
          <a:p>
            <a:pPr>
              <a:lnSpc>
                <a:spcPct val="100000"/>
              </a:lnSpc>
              <a:tabLst>
                <a:tab pos="228600" algn="l"/>
                <a:tab pos="914400" algn="l"/>
                <a:tab pos="3149600" algn="l"/>
              </a:tabLst>
            </a:pPr>
            <a:r>
              <a:rPr lang="en-US" sz="1400" dirty="0" smtClean="0">
                <a:latin typeface="Courier New" pitchFamily="49" charset="0"/>
              </a:rPr>
              <a:t>.L519:		# Loop:</a:t>
            </a:r>
          </a:p>
          <a:p>
            <a:pPr>
              <a:lnSpc>
                <a:spcPct val="100000"/>
              </a:lnSpc>
              <a:tabLst>
                <a:tab pos="228600" algn="l"/>
                <a:tab pos="914400" algn="l"/>
                <a:tab pos="3149600" algn="l"/>
              </a:tabLst>
            </a:pPr>
            <a:r>
              <a:rPr lang="en-US" sz="1400" dirty="0" smtClean="0">
                <a:latin typeface="Courier New" pitchFamily="49" charset="0"/>
              </a:rPr>
              <a:t>	</a:t>
            </a:r>
            <a:r>
              <a:rPr lang="en-US" sz="1400" dirty="0" err="1" smtClean="0">
                <a:solidFill>
                  <a:srgbClr val="C00000"/>
                </a:solidFill>
                <a:latin typeface="Courier New" pitchFamily="49" charset="0"/>
              </a:rPr>
              <a:t>imull</a:t>
            </a:r>
            <a:r>
              <a:rPr lang="en-US" sz="1400" dirty="0" smtClean="0">
                <a:solidFill>
                  <a:srgbClr val="C00000"/>
                </a:solidFill>
                <a:latin typeface="Courier New" pitchFamily="49" charset="0"/>
              </a:rPr>
              <a:t>	(%rax,%rdx,4), %</a:t>
            </a:r>
            <a:r>
              <a:rPr lang="en-US" sz="1400" dirty="0" err="1" smtClean="0">
                <a:solidFill>
                  <a:srgbClr val="C00000"/>
                </a:solidFill>
                <a:latin typeface="Courier New" pitchFamily="49" charset="0"/>
              </a:rPr>
              <a:t>ecx</a:t>
            </a:r>
            <a:r>
              <a:rPr lang="en-US" sz="1400" dirty="0" smtClean="0">
                <a:solidFill>
                  <a:srgbClr val="C00000"/>
                </a:solidFill>
                <a:latin typeface="Courier New" pitchFamily="49" charset="0"/>
              </a:rPr>
              <a:t>	# t = t * d[</a:t>
            </a:r>
            <a:r>
              <a:rPr lang="en-US" sz="1400" dirty="0" err="1" smtClean="0">
                <a:solidFill>
                  <a:srgbClr val="C00000"/>
                </a:solidFill>
                <a:latin typeface="Courier New" pitchFamily="49" charset="0"/>
              </a:rPr>
              <a:t>i</a:t>
            </a:r>
            <a:r>
              <a:rPr lang="en-US" sz="1400" dirty="0" smtClean="0">
                <a:solidFill>
                  <a:srgbClr val="C00000"/>
                </a:solidFill>
                <a:latin typeface="Courier New" pitchFamily="49" charset="0"/>
              </a:rPr>
              <a:t>]</a:t>
            </a:r>
          </a:p>
          <a:p>
            <a:pPr>
              <a:lnSpc>
                <a:spcPct val="100000"/>
              </a:lnSpc>
              <a:tabLst>
                <a:tab pos="228600" algn="l"/>
                <a:tab pos="914400" algn="l"/>
                <a:tab pos="3149600" algn="l"/>
              </a:tabLst>
            </a:pPr>
            <a:r>
              <a:rPr lang="en-US" sz="1400" dirty="0" smtClean="0">
                <a:latin typeface="Courier New" pitchFamily="49" charset="0"/>
              </a:rPr>
              <a:t>	</a:t>
            </a:r>
            <a:r>
              <a:rPr lang="en-US" sz="1400" dirty="0" err="1" smtClean="0">
                <a:latin typeface="Courier New" pitchFamily="49" charset="0"/>
              </a:rPr>
              <a:t>addq</a:t>
            </a:r>
            <a:r>
              <a:rPr lang="en-US" sz="1400" dirty="0" smtClean="0">
                <a:latin typeface="Courier New" pitchFamily="49" charset="0"/>
              </a:rPr>
              <a:t>	$1, %</a:t>
            </a:r>
            <a:r>
              <a:rPr lang="en-US" sz="1400" dirty="0" err="1" smtClean="0">
                <a:latin typeface="Courier New" pitchFamily="49" charset="0"/>
              </a:rPr>
              <a:t>rdx</a:t>
            </a:r>
            <a:r>
              <a:rPr lang="en-US" sz="1400" dirty="0" smtClean="0">
                <a:latin typeface="Courier New" pitchFamily="49" charset="0"/>
              </a:rPr>
              <a:t>	# </a:t>
            </a:r>
            <a:r>
              <a:rPr lang="en-US" sz="1400" dirty="0" err="1" smtClean="0">
                <a:latin typeface="Courier New" pitchFamily="49" charset="0"/>
              </a:rPr>
              <a:t>i</a:t>
            </a:r>
            <a:r>
              <a:rPr lang="en-US" sz="1400" dirty="0" smtClean="0">
                <a:latin typeface="Courier New" pitchFamily="49" charset="0"/>
              </a:rPr>
              <a:t>++</a:t>
            </a:r>
          </a:p>
          <a:p>
            <a:pPr>
              <a:lnSpc>
                <a:spcPct val="100000"/>
              </a:lnSpc>
              <a:tabLst>
                <a:tab pos="228600" algn="l"/>
                <a:tab pos="914400" algn="l"/>
                <a:tab pos="3149600" algn="l"/>
              </a:tabLst>
            </a:pPr>
            <a:r>
              <a:rPr lang="en-US" sz="1400" dirty="0" smtClean="0">
                <a:latin typeface="Courier New" pitchFamily="49" charset="0"/>
              </a:rPr>
              <a:t>	</a:t>
            </a:r>
            <a:r>
              <a:rPr lang="en-US" sz="1400" dirty="0" err="1" smtClean="0">
                <a:latin typeface="Courier New" pitchFamily="49" charset="0"/>
              </a:rPr>
              <a:t>cmpq</a:t>
            </a:r>
            <a:r>
              <a:rPr lang="en-US" sz="1400" dirty="0" smtClean="0">
                <a:latin typeface="Courier New" pitchFamily="49" charset="0"/>
              </a:rPr>
              <a:t>	%</a:t>
            </a:r>
            <a:r>
              <a:rPr lang="en-US" sz="1400" dirty="0" err="1" smtClean="0">
                <a:latin typeface="Courier New" pitchFamily="49" charset="0"/>
              </a:rPr>
              <a:t>rdx</a:t>
            </a:r>
            <a:r>
              <a:rPr lang="en-US" sz="1400" dirty="0" smtClean="0">
                <a:latin typeface="Courier New" pitchFamily="49" charset="0"/>
              </a:rPr>
              <a:t>, %</a:t>
            </a:r>
            <a:r>
              <a:rPr lang="en-US" sz="1400" dirty="0" err="1" smtClean="0">
                <a:latin typeface="Courier New" pitchFamily="49" charset="0"/>
              </a:rPr>
              <a:t>rbp</a:t>
            </a:r>
            <a:r>
              <a:rPr lang="en-US" sz="1400" dirty="0" smtClean="0">
                <a:latin typeface="Courier New" pitchFamily="49" charset="0"/>
              </a:rPr>
              <a:t>	# Compare </a:t>
            </a:r>
            <a:r>
              <a:rPr lang="en-US" sz="1400" dirty="0" err="1" smtClean="0">
                <a:latin typeface="Courier New" pitchFamily="49" charset="0"/>
              </a:rPr>
              <a:t>length:i</a:t>
            </a:r>
            <a:endParaRPr lang="en-US" sz="1400" dirty="0" smtClean="0">
              <a:latin typeface="Courier New" pitchFamily="49" charset="0"/>
            </a:endParaRPr>
          </a:p>
          <a:p>
            <a:pPr>
              <a:lnSpc>
                <a:spcPct val="100000"/>
              </a:lnSpc>
              <a:tabLst>
                <a:tab pos="228600" algn="l"/>
                <a:tab pos="914400" algn="l"/>
                <a:tab pos="3149600" algn="l"/>
              </a:tabLst>
            </a:pPr>
            <a:r>
              <a:rPr lang="en-US" sz="1400" dirty="0" smtClean="0">
                <a:latin typeface="Courier New" pitchFamily="49" charset="0"/>
              </a:rPr>
              <a:t>	</a:t>
            </a:r>
            <a:r>
              <a:rPr lang="en-US" sz="1400" dirty="0" err="1" smtClean="0">
                <a:latin typeface="Courier New" pitchFamily="49" charset="0"/>
              </a:rPr>
              <a:t>jg</a:t>
            </a:r>
            <a:r>
              <a:rPr lang="en-US" sz="1400" dirty="0" smtClean="0">
                <a:latin typeface="Courier New" pitchFamily="49" charset="0"/>
              </a:rPr>
              <a:t>	.L519	# If &gt;, </a:t>
            </a:r>
            <a:r>
              <a:rPr lang="en-US" sz="1400" dirty="0" err="1" smtClean="0">
                <a:latin typeface="Courier New" pitchFamily="49" charset="0"/>
              </a:rPr>
              <a:t>goto</a:t>
            </a:r>
            <a:r>
              <a:rPr lang="en-US" sz="1400" dirty="0" smtClean="0">
                <a:latin typeface="Courier New" pitchFamily="49" charset="0"/>
              </a:rPr>
              <a:t> Loop</a:t>
            </a:r>
            <a:endParaRPr lang="en-US" sz="1400" dirty="0">
              <a:latin typeface="Courier New" pitchFamily="49" charset="0"/>
            </a:endParaRPr>
          </a:p>
        </p:txBody>
      </p:sp>
      <p:graphicFrame>
        <p:nvGraphicFramePr>
          <p:cNvPr id="9" name="Group 49"/>
          <p:cNvGraphicFramePr>
            <a:graphicFrameLocks noGrp="1"/>
          </p:cNvGraphicFramePr>
          <p:nvPr/>
        </p:nvGraphicFramePr>
        <p:xfrm>
          <a:off x="1570037" y="4013327"/>
          <a:ext cx="6003925" cy="1777873"/>
        </p:xfrm>
        <a:graphic>
          <a:graphicData uri="http://schemas.openxmlformats.org/drawingml/2006/table">
            <a:tbl>
              <a:tblPr/>
              <a:tblGrid>
                <a:gridCol w="1723349"/>
                <a:gridCol w="1070144"/>
                <a:gridCol w="1070144"/>
                <a:gridCol w="1070144"/>
                <a:gridCol w="1070144"/>
              </a:tblGrid>
              <a:tr h="39052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Method</a:t>
                      </a:r>
                    </a:p>
                  </a:txBody>
                  <a:tcPr marL="45720" marR="4572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5F1CF"/>
                    </a:solidFill>
                  </a:tcPr>
                </a:tc>
                <a:tc gridSpan="2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Integer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1C7C7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Double FP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1C7C7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873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Operation</a:t>
                      </a:r>
                    </a:p>
                  </a:txBody>
                  <a:tcPr marL="45720" marR="4572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5F1C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Add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Mult</a:t>
                      </a:r>
                      <a:endParaRPr kumimoji="0" lang="en-US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C00000"/>
                        </a:solidFill>
                        <a:effectLst/>
                        <a:latin typeface="Helvetica" pitchFamily="34" charset="0"/>
                      </a:endParaRP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Add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Mult</a:t>
                      </a:r>
                      <a:endParaRPr kumimoji="0" lang="en-US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C00000"/>
                        </a:solidFill>
                        <a:effectLst/>
                        <a:latin typeface="Helvetica" pitchFamily="34" charset="0"/>
                      </a:endParaRP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873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Combine4</a:t>
                      </a:r>
                    </a:p>
                  </a:txBody>
                  <a:tcPr marL="45720" marR="4572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5F1C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2.0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3.0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3.0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5.0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1117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Latency Bound</a:t>
                      </a:r>
                    </a:p>
                  </a:txBody>
                  <a:tcPr marL="45720" marR="4572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1.0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3.0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3.0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5.0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3362" name="Rectangle 2"/>
          <p:cNvSpPr>
            <a:spLocks noGrp="1" noChangeArrowheads="1"/>
          </p:cNvSpPr>
          <p:nvPr>
            <p:ph type="title"/>
          </p:nvPr>
        </p:nvSpPr>
        <p:spPr>
          <a:xfrm>
            <a:off x="327025" y="285750"/>
            <a:ext cx="8664575" cy="781050"/>
          </a:xfrm>
        </p:spPr>
        <p:txBody>
          <a:bodyPr/>
          <a:lstStyle/>
          <a:p>
            <a:pPr eaLnBrk="1" hangingPunct="1">
              <a:defRPr/>
            </a:pPr>
            <a:r>
              <a:rPr lang="en-US" dirty="0" smtClean="0"/>
              <a:t>Combine4 = Serial Computation (OP = *)</a:t>
            </a:r>
          </a:p>
        </p:txBody>
      </p:sp>
      <p:sp>
        <p:nvSpPr>
          <p:cNvPr id="78336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626036" y="1143000"/>
            <a:ext cx="6365564" cy="1676400"/>
          </a:xfrm>
        </p:spPr>
        <p:txBody>
          <a:bodyPr/>
          <a:lstStyle/>
          <a:p>
            <a:pPr marL="287338" indent="-287338" eaLnBrk="1" hangingPunct="1">
              <a:defRPr/>
            </a:pPr>
            <a:r>
              <a:rPr lang="en-US" dirty="0" smtClean="0"/>
              <a:t>Computation (length=8)</a:t>
            </a:r>
          </a:p>
          <a:p>
            <a:pPr marL="285750" lvl="1" indent="-171450" eaLnBrk="1" hangingPunct="1">
              <a:buFont typeface="Wingdings" pitchFamily="2" charset="2"/>
              <a:buNone/>
              <a:defRPr/>
            </a:pPr>
            <a:r>
              <a:rPr lang="en-US" sz="1400" b="1" dirty="0" smtClean="0"/>
              <a:t> </a:t>
            </a:r>
            <a:r>
              <a:rPr lang="en-US" sz="1600" b="1" dirty="0" smtClean="0">
                <a:latin typeface="Courier New" pitchFamily="49" charset="0"/>
              </a:rPr>
              <a:t>((((((((1 * d[0]) * d[1]) * d[2]) * d[3]) </a:t>
            </a:r>
            <a:br>
              <a:rPr lang="en-US" sz="1600" b="1" dirty="0" smtClean="0">
                <a:latin typeface="Courier New" pitchFamily="49" charset="0"/>
              </a:rPr>
            </a:br>
            <a:r>
              <a:rPr lang="en-US" sz="1600" b="1" dirty="0" smtClean="0">
                <a:latin typeface="Courier New" pitchFamily="49" charset="0"/>
              </a:rPr>
              <a:t>* d[4]) * d[5]) * d[6]) * d[7])</a:t>
            </a:r>
          </a:p>
          <a:p>
            <a:pPr marL="287338" indent="-287338" eaLnBrk="1" hangingPunct="1">
              <a:defRPr/>
            </a:pPr>
            <a:r>
              <a:rPr lang="en-US" dirty="0" smtClean="0"/>
              <a:t>Sequential dependence</a:t>
            </a:r>
          </a:p>
          <a:p>
            <a:pPr marL="687388" lvl="1" indent="-287338">
              <a:defRPr/>
            </a:pPr>
            <a:r>
              <a:rPr lang="en-US" dirty="0" smtClean="0"/>
              <a:t>Performance: determined by latency of OP</a:t>
            </a:r>
          </a:p>
        </p:txBody>
      </p:sp>
      <p:sp>
        <p:nvSpPr>
          <p:cNvPr id="20503" name="AutoShape 5"/>
          <p:cNvSpPr>
            <a:spLocks noChangeArrowheads="1"/>
          </p:cNvSpPr>
          <p:nvPr/>
        </p:nvSpPr>
        <p:spPr bwMode="auto">
          <a:xfrm>
            <a:off x="599701" y="1905000"/>
            <a:ext cx="533400" cy="304800"/>
          </a:xfrm>
          <a:prstGeom prst="roundRect">
            <a:avLst>
              <a:gd name="adj" fmla="val 19644"/>
            </a:avLst>
          </a:prstGeom>
          <a:solidFill>
            <a:srgbClr val="F1C7C7"/>
          </a:solidFill>
          <a:ln w="1905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 eaLnBrk="1" hangingPunct="1">
              <a:lnSpc>
                <a:spcPct val="100000"/>
              </a:lnSpc>
            </a:pPr>
            <a:r>
              <a:rPr lang="en-US" sz="1800">
                <a:latin typeface="Courier New" pitchFamily="49" charset="0"/>
              </a:rPr>
              <a:t>*</a:t>
            </a:r>
          </a:p>
        </p:txBody>
      </p:sp>
      <p:sp>
        <p:nvSpPr>
          <p:cNvPr id="20504" name="Line 6"/>
          <p:cNvSpPr>
            <a:spLocks noChangeShapeType="1"/>
          </p:cNvSpPr>
          <p:nvPr/>
        </p:nvSpPr>
        <p:spPr bwMode="auto">
          <a:xfrm>
            <a:off x="752101" y="1676400"/>
            <a:ext cx="0" cy="22860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20505" name="Line 7"/>
          <p:cNvSpPr>
            <a:spLocks noChangeShapeType="1"/>
          </p:cNvSpPr>
          <p:nvPr/>
        </p:nvSpPr>
        <p:spPr bwMode="auto">
          <a:xfrm>
            <a:off x="980701" y="1676400"/>
            <a:ext cx="0" cy="22860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20506" name="AutoShape 8"/>
          <p:cNvSpPr>
            <a:spLocks noChangeArrowheads="1"/>
          </p:cNvSpPr>
          <p:nvPr/>
        </p:nvSpPr>
        <p:spPr bwMode="auto">
          <a:xfrm>
            <a:off x="997261" y="2438400"/>
            <a:ext cx="533400" cy="304800"/>
          </a:xfrm>
          <a:prstGeom prst="roundRect">
            <a:avLst>
              <a:gd name="adj" fmla="val 19644"/>
            </a:avLst>
          </a:prstGeom>
          <a:solidFill>
            <a:srgbClr val="F1C7C7"/>
          </a:solidFill>
          <a:ln w="1905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 eaLnBrk="1" hangingPunct="1">
              <a:lnSpc>
                <a:spcPct val="100000"/>
              </a:lnSpc>
            </a:pPr>
            <a:r>
              <a:rPr lang="en-US" sz="1800">
                <a:latin typeface="Courier New" pitchFamily="49" charset="0"/>
              </a:rPr>
              <a:t>*</a:t>
            </a:r>
          </a:p>
        </p:txBody>
      </p:sp>
      <p:sp>
        <p:nvSpPr>
          <p:cNvPr id="20507" name="Line 9"/>
          <p:cNvSpPr>
            <a:spLocks noChangeShapeType="1"/>
          </p:cNvSpPr>
          <p:nvPr/>
        </p:nvSpPr>
        <p:spPr bwMode="auto">
          <a:xfrm>
            <a:off x="1149661" y="2286000"/>
            <a:ext cx="0" cy="15240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20508" name="Line 10"/>
          <p:cNvSpPr>
            <a:spLocks noChangeShapeType="1"/>
          </p:cNvSpPr>
          <p:nvPr/>
        </p:nvSpPr>
        <p:spPr bwMode="auto">
          <a:xfrm>
            <a:off x="1378261" y="2209800"/>
            <a:ext cx="0" cy="22860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20509" name="Freeform 11"/>
          <p:cNvSpPr>
            <a:spLocks/>
          </p:cNvSpPr>
          <p:nvPr/>
        </p:nvSpPr>
        <p:spPr bwMode="auto">
          <a:xfrm>
            <a:off x="904501" y="2209800"/>
            <a:ext cx="92398" cy="369332"/>
          </a:xfrm>
          <a:custGeom>
            <a:avLst/>
            <a:gdLst>
              <a:gd name="T0" fmla="*/ 0 w 288"/>
              <a:gd name="T1" fmla="*/ 0 h 48"/>
              <a:gd name="T2" fmla="*/ 0 w 288"/>
              <a:gd name="T3" fmla="*/ 48 h 48"/>
              <a:gd name="T4" fmla="*/ 288 w 288"/>
              <a:gd name="T5" fmla="*/ 48 h 48"/>
              <a:gd name="T6" fmla="*/ 0 60000 65536"/>
              <a:gd name="T7" fmla="*/ 0 60000 65536"/>
              <a:gd name="T8" fmla="*/ 0 60000 65536"/>
              <a:gd name="T9" fmla="*/ 0 w 288"/>
              <a:gd name="T10" fmla="*/ 0 h 48"/>
              <a:gd name="T11" fmla="*/ 288 w 288"/>
              <a:gd name="T12" fmla="*/ 48 h 48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88" h="48">
                <a:moveTo>
                  <a:pt x="0" y="0"/>
                </a:moveTo>
                <a:lnTo>
                  <a:pt x="0" y="48"/>
                </a:lnTo>
                <a:lnTo>
                  <a:pt x="288" y="48"/>
                </a:ln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 type="none" w="sm" len="sm"/>
          </a:ln>
        </p:spPr>
        <p:txBody>
          <a:bodyPr wrap="square" lIns="45720" rIns="45720" anchor="ctr">
            <a:spAutoFit/>
          </a:bodyPr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783372" name="Rectangle 12"/>
          <p:cNvSpPr>
            <a:spLocks noChangeArrowheads="1"/>
          </p:cNvSpPr>
          <p:nvPr/>
        </p:nvSpPr>
        <p:spPr bwMode="auto">
          <a:xfrm>
            <a:off x="645739" y="1371600"/>
            <a:ext cx="230191" cy="369332"/>
          </a:xfrm>
          <a:prstGeom prst="rect">
            <a:avLst/>
          </a:prstGeom>
          <a:noFill/>
          <a:ln w="19050">
            <a:noFill/>
            <a:miter lim="800000"/>
            <a:headEnd/>
            <a:tailEnd type="none" w="sm" len="sm"/>
          </a:ln>
          <a:effectLst/>
        </p:spPr>
        <p:txBody>
          <a:bodyPr wrap="square" lIns="45720" rIns="45720">
            <a:spAutoFit/>
          </a:bodyPr>
          <a:lstStyle/>
          <a:p>
            <a:pPr algn="ctr">
              <a:defRPr/>
            </a:pPr>
            <a:r>
              <a:rPr lang="en-US" sz="1800">
                <a:solidFill>
                  <a:schemeClr val="tx2"/>
                </a:solidFill>
                <a:latin typeface="Courier New" pitchFamily="49" charset="0"/>
              </a:rPr>
              <a:t>1</a:t>
            </a:r>
            <a:endParaRPr lang="en-US" sz="1800" baseline="-25000">
              <a:solidFill>
                <a:schemeClr val="tx2"/>
              </a:solidFill>
              <a:latin typeface="Courier New" pitchFamily="49" charset="0"/>
            </a:endParaRPr>
          </a:p>
        </p:txBody>
      </p:sp>
      <p:sp>
        <p:nvSpPr>
          <p:cNvPr id="783373" name="Rectangle 13"/>
          <p:cNvSpPr>
            <a:spLocks noChangeArrowheads="1"/>
          </p:cNvSpPr>
          <p:nvPr/>
        </p:nvSpPr>
        <p:spPr bwMode="auto">
          <a:xfrm>
            <a:off x="828301" y="1371600"/>
            <a:ext cx="323165" cy="369332"/>
          </a:xfrm>
          <a:prstGeom prst="rect">
            <a:avLst/>
          </a:prstGeom>
          <a:noFill/>
          <a:ln w="19050">
            <a:noFill/>
            <a:miter lim="800000"/>
            <a:headEnd/>
            <a:tailEnd type="none" w="sm" len="sm"/>
          </a:ln>
          <a:effectLst/>
        </p:spPr>
        <p:txBody>
          <a:bodyPr wrap="square" lIns="45720" rIns="45720">
            <a:spAutoFit/>
          </a:bodyPr>
          <a:lstStyle/>
          <a:p>
            <a:pPr algn="ctr">
              <a:defRPr/>
            </a:pPr>
            <a:r>
              <a:rPr lang="en-US" sz="1800">
                <a:solidFill>
                  <a:schemeClr val="tx2"/>
                </a:solidFill>
                <a:latin typeface="Courier New" pitchFamily="49" charset="0"/>
              </a:rPr>
              <a:t>d</a:t>
            </a:r>
            <a:r>
              <a:rPr lang="en-US" sz="1800" baseline="-25000">
                <a:solidFill>
                  <a:schemeClr val="tx2"/>
                </a:solidFill>
                <a:latin typeface="Courier New" pitchFamily="49" charset="0"/>
              </a:rPr>
              <a:t>0</a:t>
            </a:r>
          </a:p>
        </p:txBody>
      </p:sp>
      <p:sp>
        <p:nvSpPr>
          <p:cNvPr id="783374" name="Rectangle 14"/>
          <p:cNvSpPr>
            <a:spLocks noChangeArrowheads="1"/>
          </p:cNvSpPr>
          <p:nvPr/>
        </p:nvSpPr>
        <p:spPr bwMode="auto">
          <a:xfrm>
            <a:off x="1225861" y="1905000"/>
            <a:ext cx="323165" cy="369332"/>
          </a:xfrm>
          <a:prstGeom prst="rect">
            <a:avLst/>
          </a:prstGeom>
          <a:noFill/>
          <a:ln w="19050">
            <a:noFill/>
            <a:miter lim="800000"/>
            <a:headEnd/>
            <a:tailEnd type="none" w="sm" len="sm"/>
          </a:ln>
          <a:effectLst/>
        </p:spPr>
        <p:txBody>
          <a:bodyPr wrap="square" lIns="45720" rIns="45720">
            <a:spAutoFit/>
          </a:bodyPr>
          <a:lstStyle/>
          <a:p>
            <a:pPr algn="ctr">
              <a:defRPr/>
            </a:pPr>
            <a:r>
              <a:rPr lang="en-US" sz="1800">
                <a:solidFill>
                  <a:schemeClr val="tx2"/>
                </a:solidFill>
                <a:latin typeface="Courier New" pitchFamily="49" charset="0"/>
              </a:rPr>
              <a:t>d</a:t>
            </a:r>
            <a:r>
              <a:rPr lang="en-US" sz="1800" baseline="-25000">
                <a:solidFill>
                  <a:schemeClr val="tx2"/>
                </a:solidFill>
                <a:latin typeface="Courier New" pitchFamily="49" charset="0"/>
              </a:rPr>
              <a:t>1</a:t>
            </a:r>
          </a:p>
        </p:txBody>
      </p:sp>
      <p:sp>
        <p:nvSpPr>
          <p:cNvPr id="20513" name="AutoShape 15"/>
          <p:cNvSpPr>
            <a:spLocks noChangeArrowheads="1"/>
          </p:cNvSpPr>
          <p:nvPr/>
        </p:nvSpPr>
        <p:spPr bwMode="auto">
          <a:xfrm>
            <a:off x="1385359" y="2971800"/>
            <a:ext cx="533400" cy="304800"/>
          </a:xfrm>
          <a:prstGeom prst="roundRect">
            <a:avLst>
              <a:gd name="adj" fmla="val 19644"/>
            </a:avLst>
          </a:prstGeom>
          <a:solidFill>
            <a:srgbClr val="F1C7C7"/>
          </a:solidFill>
          <a:ln w="1905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 eaLnBrk="1" hangingPunct="1">
              <a:lnSpc>
                <a:spcPct val="100000"/>
              </a:lnSpc>
            </a:pPr>
            <a:r>
              <a:rPr lang="en-US" sz="1800">
                <a:latin typeface="Courier New" pitchFamily="49" charset="0"/>
              </a:rPr>
              <a:t>*</a:t>
            </a:r>
          </a:p>
        </p:txBody>
      </p:sp>
      <p:sp>
        <p:nvSpPr>
          <p:cNvPr id="20514" name="Line 16"/>
          <p:cNvSpPr>
            <a:spLocks noChangeShapeType="1"/>
          </p:cNvSpPr>
          <p:nvPr/>
        </p:nvSpPr>
        <p:spPr bwMode="auto">
          <a:xfrm>
            <a:off x="1537759" y="2819400"/>
            <a:ext cx="0" cy="15240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20515" name="Line 17"/>
          <p:cNvSpPr>
            <a:spLocks noChangeShapeType="1"/>
          </p:cNvSpPr>
          <p:nvPr/>
        </p:nvSpPr>
        <p:spPr bwMode="auto">
          <a:xfrm>
            <a:off x="1766359" y="2743200"/>
            <a:ext cx="0" cy="22860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20516" name="Freeform 18"/>
          <p:cNvSpPr>
            <a:spLocks/>
          </p:cNvSpPr>
          <p:nvPr/>
        </p:nvSpPr>
        <p:spPr bwMode="auto">
          <a:xfrm>
            <a:off x="1286186" y="2743200"/>
            <a:ext cx="92398" cy="369332"/>
          </a:xfrm>
          <a:custGeom>
            <a:avLst/>
            <a:gdLst>
              <a:gd name="T0" fmla="*/ 0 w 288"/>
              <a:gd name="T1" fmla="*/ 0 h 48"/>
              <a:gd name="T2" fmla="*/ 0 w 288"/>
              <a:gd name="T3" fmla="*/ 48 h 48"/>
              <a:gd name="T4" fmla="*/ 288 w 288"/>
              <a:gd name="T5" fmla="*/ 48 h 48"/>
              <a:gd name="T6" fmla="*/ 0 60000 65536"/>
              <a:gd name="T7" fmla="*/ 0 60000 65536"/>
              <a:gd name="T8" fmla="*/ 0 60000 65536"/>
              <a:gd name="T9" fmla="*/ 0 w 288"/>
              <a:gd name="T10" fmla="*/ 0 h 48"/>
              <a:gd name="T11" fmla="*/ 288 w 288"/>
              <a:gd name="T12" fmla="*/ 48 h 48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88" h="48">
                <a:moveTo>
                  <a:pt x="0" y="0"/>
                </a:moveTo>
                <a:lnTo>
                  <a:pt x="0" y="48"/>
                </a:lnTo>
                <a:lnTo>
                  <a:pt x="288" y="48"/>
                </a:ln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 type="none" w="sm" len="sm"/>
          </a:ln>
        </p:spPr>
        <p:txBody>
          <a:bodyPr wrap="square" lIns="45720" rIns="45720" anchor="ctr">
            <a:spAutoFit/>
          </a:bodyPr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783379" name="Rectangle 19"/>
          <p:cNvSpPr>
            <a:spLocks noChangeArrowheads="1"/>
          </p:cNvSpPr>
          <p:nvPr/>
        </p:nvSpPr>
        <p:spPr bwMode="auto">
          <a:xfrm>
            <a:off x="1613959" y="2438400"/>
            <a:ext cx="323165" cy="369332"/>
          </a:xfrm>
          <a:prstGeom prst="rect">
            <a:avLst/>
          </a:prstGeom>
          <a:noFill/>
          <a:ln w="19050">
            <a:noFill/>
            <a:miter lim="800000"/>
            <a:headEnd/>
            <a:tailEnd type="none" w="sm" len="sm"/>
          </a:ln>
          <a:effectLst/>
        </p:spPr>
        <p:txBody>
          <a:bodyPr wrap="square" lIns="45720" rIns="45720">
            <a:spAutoFit/>
          </a:bodyPr>
          <a:lstStyle/>
          <a:p>
            <a:pPr algn="ctr">
              <a:defRPr/>
            </a:pPr>
            <a:r>
              <a:rPr lang="en-US" sz="1800">
                <a:solidFill>
                  <a:schemeClr val="tx2"/>
                </a:solidFill>
                <a:latin typeface="Courier New" pitchFamily="49" charset="0"/>
              </a:rPr>
              <a:t>d</a:t>
            </a:r>
            <a:r>
              <a:rPr lang="en-US" sz="1800" baseline="-25000">
                <a:solidFill>
                  <a:schemeClr val="tx2"/>
                </a:solidFill>
                <a:latin typeface="Courier New" pitchFamily="49" charset="0"/>
              </a:rPr>
              <a:t>2</a:t>
            </a:r>
          </a:p>
        </p:txBody>
      </p:sp>
      <p:sp>
        <p:nvSpPr>
          <p:cNvPr id="20518" name="AutoShape 20"/>
          <p:cNvSpPr>
            <a:spLocks noChangeArrowheads="1"/>
          </p:cNvSpPr>
          <p:nvPr/>
        </p:nvSpPr>
        <p:spPr bwMode="auto">
          <a:xfrm>
            <a:off x="1769534" y="3505200"/>
            <a:ext cx="533400" cy="304800"/>
          </a:xfrm>
          <a:prstGeom prst="roundRect">
            <a:avLst>
              <a:gd name="adj" fmla="val 19644"/>
            </a:avLst>
          </a:prstGeom>
          <a:solidFill>
            <a:srgbClr val="F1C7C7"/>
          </a:solidFill>
          <a:ln w="1905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 eaLnBrk="1" hangingPunct="1">
              <a:lnSpc>
                <a:spcPct val="100000"/>
              </a:lnSpc>
            </a:pPr>
            <a:r>
              <a:rPr lang="en-US" sz="1800">
                <a:latin typeface="Courier New" pitchFamily="49" charset="0"/>
              </a:rPr>
              <a:t>*</a:t>
            </a:r>
          </a:p>
        </p:txBody>
      </p:sp>
      <p:sp>
        <p:nvSpPr>
          <p:cNvPr id="20519" name="Line 21"/>
          <p:cNvSpPr>
            <a:spLocks noChangeShapeType="1"/>
          </p:cNvSpPr>
          <p:nvPr/>
        </p:nvSpPr>
        <p:spPr bwMode="auto">
          <a:xfrm>
            <a:off x="1921934" y="3352800"/>
            <a:ext cx="0" cy="15240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20520" name="Line 22"/>
          <p:cNvSpPr>
            <a:spLocks noChangeShapeType="1"/>
          </p:cNvSpPr>
          <p:nvPr/>
        </p:nvSpPr>
        <p:spPr bwMode="auto">
          <a:xfrm>
            <a:off x="2150534" y="3276600"/>
            <a:ext cx="0" cy="22860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20521" name="Freeform 23"/>
          <p:cNvSpPr>
            <a:spLocks/>
          </p:cNvSpPr>
          <p:nvPr/>
        </p:nvSpPr>
        <p:spPr bwMode="auto">
          <a:xfrm>
            <a:off x="1674284" y="3276600"/>
            <a:ext cx="92398" cy="369332"/>
          </a:xfrm>
          <a:custGeom>
            <a:avLst/>
            <a:gdLst>
              <a:gd name="T0" fmla="*/ 0 w 288"/>
              <a:gd name="T1" fmla="*/ 0 h 48"/>
              <a:gd name="T2" fmla="*/ 0 w 288"/>
              <a:gd name="T3" fmla="*/ 48 h 48"/>
              <a:gd name="T4" fmla="*/ 288 w 288"/>
              <a:gd name="T5" fmla="*/ 48 h 48"/>
              <a:gd name="T6" fmla="*/ 0 60000 65536"/>
              <a:gd name="T7" fmla="*/ 0 60000 65536"/>
              <a:gd name="T8" fmla="*/ 0 60000 65536"/>
              <a:gd name="T9" fmla="*/ 0 w 288"/>
              <a:gd name="T10" fmla="*/ 0 h 48"/>
              <a:gd name="T11" fmla="*/ 288 w 288"/>
              <a:gd name="T12" fmla="*/ 48 h 48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88" h="48">
                <a:moveTo>
                  <a:pt x="0" y="0"/>
                </a:moveTo>
                <a:lnTo>
                  <a:pt x="0" y="48"/>
                </a:lnTo>
                <a:lnTo>
                  <a:pt x="288" y="48"/>
                </a:ln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 type="none" w="sm" len="sm"/>
          </a:ln>
        </p:spPr>
        <p:txBody>
          <a:bodyPr wrap="square" lIns="45720" rIns="45720" anchor="ctr">
            <a:spAutoFit/>
          </a:bodyPr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783384" name="Rectangle 24"/>
          <p:cNvSpPr>
            <a:spLocks noChangeArrowheads="1"/>
          </p:cNvSpPr>
          <p:nvPr/>
        </p:nvSpPr>
        <p:spPr bwMode="auto">
          <a:xfrm>
            <a:off x="1998134" y="2971800"/>
            <a:ext cx="323165" cy="369332"/>
          </a:xfrm>
          <a:prstGeom prst="rect">
            <a:avLst/>
          </a:prstGeom>
          <a:noFill/>
          <a:ln w="19050">
            <a:noFill/>
            <a:miter lim="800000"/>
            <a:headEnd/>
            <a:tailEnd type="none" w="sm" len="sm"/>
          </a:ln>
          <a:effectLst/>
        </p:spPr>
        <p:txBody>
          <a:bodyPr wrap="square" lIns="45720" rIns="45720">
            <a:spAutoFit/>
          </a:bodyPr>
          <a:lstStyle/>
          <a:p>
            <a:pPr algn="ctr">
              <a:defRPr/>
            </a:pPr>
            <a:r>
              <a:rPr lang="en-US" sz="1800">
                <a:solidFill>
                  <a:schemeClr val="tx2"/>
                </a:solidFill>
                <a:latin typeface="Courier New" pitchFamily="49" charset="0"/>
              </a:rPr>
              <a:t>d</a:t>
            </a:r>
            <a:r>
              <a:rPr lang="en-US" sz="1800" baseline="-25000">
                <a:solidFill>
                  <a:schemeClr val="tx2"/>
                </a:solidFill>
                <a:latin typeface="Courier New" pitchFamily="49" charset="0"/>
              </a:rPr>
              <a:t>3</a:t>
            </a:r>
          </a:p>
        </p:txBody>
      </p:sp>
      <p:sp>
        <p:nvSpPr>
          <p:cNvPr id="20523" name="AutoShape 25"/>
          <p:cNvSpPr>
            <a:spLocks noChangeArrowheads="1"/>
          </p:cNvSpPr>
          <p:nvPr/>
        </p:nvSpPr>
        <p:spPr bwMode="auto">
          <a:xfrm>
            <a:off x="2168836" y="4038600"/>
            <a:ext cx="533400" cy="304800"/>
          </a:xfrm>
          <a:prstGeom prst="roundRect">
            <a:avLst>
              <a:gd name="adj" fmla="val 19644"/>
            </a:avLst>
          </a:prstGeom>
          <a:solidFill>
            <a:srgbClr val="F1C7C7"/>
          </a:solidFill>
          <a:ln w="1905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 eaLnBrk="1" hangingPunct="1">
              <a:lnSpc>
                <a:spcPct val="100000"/>
              </a:lnSpc>
            </a:pPr>
            <a:r>
              <a:rPr lang="en-US" sz="1800">
                <a:latin typeface="Courier New" pitchFamily="49" charset="0"/>
              </a:rPr>
              <a:t>*</a:t>
            </a:r>
          </a:p>
        </p:txBody>
      </p:sp>
      <p:sp>
        <p:nvSpPr>
          <p:cNvPr id="20524" name="Line 26"/>
          <p:cNvSpPr>
            <a:spLocks noChangeShapeType="1"/>
          </p:cNvSpPr>
          <p:nvPr/>
        </p:nvSpPr>
        <p:spPr bwMode="auto">
          <a:xfrm>
            <a:off x="2321236" y="3886200"/>
            <a:ext cx="0" cy="15240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20525" name="Line 27"/>
          <p:cNvSpPr>
            <a:spLocks noChangeShapeType="1"/>
          </p:cNvSpPr>
          <p:nvPr/>
        </p:nvSpPr>
        <p:spPr bwMode="auto">
          <a:xfrm>
            <a:off x="2549836" y="3810000"/>
            <a:ext cx="0" cy="22860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20526" name="Freeform 28"/>
          <p:cNvSpPr>
            <a:spLocks/>
          </p:cNvSpPr>
          <p:nvPr/>
        </p:nvSpPr>
        <p:spPr bwMode="auto">
          <a:xfrm>
            <a:off x="2058459" y="3810000"/>
            <a:ext cx="92398" cy="369332"/>
          </a:xfrm>
          <a:custGeom>
            <a:avLst/>
            <a:gdLst>
              <a:gd name="T0" fmla="*/ 0 w 288"/>
              <a:gd name="T1" fmla="*/ 0 h 48"/>
              <a:gd name="T2" fmla="*/ 0 w 288"/>
              <a:gd name="T3" fmla="*/ 48 h 48"/>
              <a:gd name="T4" fmla="*/ 288 w 288"/>
              <a:gd name="T5" fmla="*/ 48 h 48"/>
              <a:gd name="T6" fmla="*/ 0 60000 65536"/>
              <a:gd name="T7" fmla="*/ 0 60000 65536"/>
              <a:gd name="T8" fmla="*/ 0 60000 65536"/>
              <a:gd name="T9" fmla="*/ 0 w 288"/>
              <a:gd name="T10" fmla="*/ 0 h 48"/>
              <a:gd name="T11" fmla="*/ 288 w 288"/>
              <a:gd name="T12" fmla="*/ 48 h 48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88" h="48">
                <a:moveTo>
                  <a:pt x="0" y="0"/>
                </a:moveTo>
                <a:lnTo>
                  <a:pt x="0" y="48"/>
                </a:lnTo>
                <a:lnTo>
                  <a:pt x="288" y="48"/>
                </a:ln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 type="none" w="sm" len="sm"/>
          </a:ln>
        </p:spPr>
        <p:txBody>
          <a:bodyPr wrap="square" lIns="45720" rIns="45720" anchor="ctr">
            <a:spAutoFit/>
          </a:bodyPr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783389" name="Rectangle 29"/>
          <p:cNvSpPr>
            <a:spLocks noChangeArrowheads="1"/>
          </p:cNvSpPr>
          <p:nvPr/>
        </p:nvSpPr>
        <p:spPr bwMode="auto">
          <a:xfrm>
            <a:off x="2397436" y="3505200"/>
            <a:ext cx="323165" cy="369332"/>
          </a:xfrm>
          <a:prstGeom prst="rect">
            <a:avLst/>
          </a:prstGeom>
          <a:noFill/>
          <a:ln w="19050">
            <a:noFill/>
            <a:miter lim="800000"/>
            <a:headEnd/>
            <a:tailEnd type="none" w="sm" len="sm"/>
          </a:ln>
          <a:effectLst/>
        </p:spPr>
        <p:txBody>
          <a:bodyPr wrap="square" lIns="45720" rIns="45720">
            <a:spAutoFit/>
          </a:bodyPr>
          <a:lstStyle/>
          <a:p>
            <a:pPr algn="ctr">
              <a:defRPr/>
            </a:pPr>
            <a:r>
              <a:rPr lang="en-US" sz="1800" dirty="0">
                <a:solidFill>
                  <a:schemeClr val="tx2"/>
                </a:solidFill>
                <a:latin typeface="Courier New" pitchFamily="49" charset="0"/>
              </a:rPr>
              <a:t>d</a:t>
            </a:r>
            <a:r>
              <a:rPr lang="en-US" sz="1800" baseline="-25000" dirty="0">
                <a:solidFill>
                  <a:schemeClr val="tx2"/>
                </a:solidFill>
                <a:latin typeface="Courier New" pitchFamily="49" charset="0"/>
              </a:rPr>
              <a:t>4</a:t>
            </a:r>
          </a:p>
        </p:txBody>
      </p:sp>
      <p:sp>
        <p:nvSpPr>
          <p:cNvPr id="20528" name="AutoShape 30"/>
          <p:cNvSpPr>
            <a:spLocks noChangeArrowheads="1"/>
          </p:cNvSpPr>
          <p:nvPr/>
        </p:nvSpPr>
        <p:spPr bwMode="auto">
          <a:xfrm>
            <a:off x="2551141" y="4572000"/>
            <a:ext cx="533400" cy="304800"/>
          </a:xfrm>
          <a:prstGeom prst="roundRect">
            <a:avLst>
              <a:gd name="adj" fmla="val 19644"/>
            </a:avLst>
          </a:prstGeom>
          <a:solidFill>
            <a:srgbClr val="F1C7C7"/>
          </a:solidFill>
          <a:ln w="1905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 eaLnBrk="1" hangingPunct="1">
              <a:lnSpc>
                <a:spcPct val="100000"/>
              </a:lnSpc>
            </a:pPr>
            <a:r>
              <a:rPr lang="en-US" sz="1800">
                <a:latin typeface="Courier New" pitchFamily="49" charset="0"/>
              </a:rPr>
              <a:t>*</a:t>
            </a:r>
          </a:p>
        </p:txBody>
      </p:sp>
      <p:sp>
        <p:nvSpPr>
          <p:cNvPr id="20529" name="Line 31"/>
          <p:cNvSpPr>
            <a:spLocks noChangeShapeType="1"/>
          </p:cNvSpPr>
          <p:nvPr/>
        </p:nvSpPr>
        <p:spPr bwMode="auto">
          <a:xfrm>
            <a:off x="2703541" y="4419600"/>
            <a:ext cx="0" cy="15240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20530" name="Line 32"/>
          <p:cNvSpPr>
            <a:spLocks noChangeShapeType="1"/>
          </p:cNvSpPr>
          <p:nvPr/>
        </p:nvSpPr>
        <p:spPr bwMode="auto">
          <a:xfrm>
            <a:off x="2932141" y="4343400"/>
            <a:ext cx="0" cy="22860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20531" name="Freeform 33"/>
          <p:cNvSpPr>
            <a:spLocks/>
          </p:cNvSpPr>
          <p:nvPr/>
        </p:nvSpPr>
        <p:spPr bwMode="auto">
          <a:xfrm>
            <a:off x="2457761" y="4343400"/>
            <a:ext cx="92398" cy="369332"/>
          </a:xfrm>
          <a:custGeom>
            <a:avLst/>
            <a:gdLst>
              <a:gd name="T0" fmla="*/ 0 w 288"/>
              <a:gd name="T1" fmla="*/ 0 h 48"/>
              <a:gd name="T2" fmla="*/ 0 w 288"/>
              <a:gd name="T3" fmla="*/ 48 h 48"/>
              <a:gd name="T4" fmla="*/ 288 w 288"/>
              <a:gd name="T5" fmla="*/ 48 h 48"/>
              <a:gd name="T6" fmla="*/ 0 60000 65536"/>
              <a:gd name="T7" fmla="*/ 0 60000 65536"/>
              <a:gd name="T8" fmla="*/ 0 60000 65536"/>
              <a:gd name="T9" fmla="*/ 0 w 288"/>
              <a:gd name="T10" fmla="*/ 0 h 48"/>
              <a:gd name="T11" fmla="*/ 288 w 288"/>
              <a:gd name="T12" fmla="*/ 48 h 48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88" h="48">
                <a:moveTo>
                  <a:pt x="0" y="0"/>
                </a:moveTo>
                <a:lnTo>
                  <a:pt x="0" y="48"/>
                </a:lnTo>
                <a:lnTo>
                  <a:pt x="288" y="48"/>
                </a:ln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 type="none" w="sm" len="sm"/>
          </a:ln>
        </p:spPr>
        <p:txBody>
          <a:bodyPr wrap="square" lIns="45720" rIns="45720" anchor="ctr">
            <a:spAutoFit/>
          </a:bodyPr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783394" name="Rectangle 34"/>
          <p:cNvSpPr>
            <a:spLocks noChangeArrowheads="1"/>
          </p:cNvSpPr>
          <p:nvPr/>
        </p:nvSpPr>
        <p:spPr bwMode="auto">
          <a:xfrm>
            <a:off x="2779741" y="4038600"/>
            <a:ext cx="323165" cy="369332"/>
          </a:xfrm>
          <a:prstGeom prst="rect">
            <a:avLst/>
          </a:prstGeom>
          <a:noFill/>
          <a:ln w="19050">
            <a:noFill/>
            <a:miter lim="800000"/>
            <a:headEnd/>
            <a:tailEnd type="none" w="sm" len="sm"/>
          </a:ln>
          <a:effectLst/>
        </p:spPr>
        <p:txBody>
          <a:bodyPr wrap="square" lIns="45720" rIns="45720">
            <a:spAutoFit/>
          </a:bodyPr>
          <a:lstStyle/>
          <a:p>
            <a:pPr algn="ctr">
              <a:defRPr/>
            </a:pPr>
            <a:r>
              <a:rPr lang="en-US" sz="1800">
                <a:solidFill>
                  <a:schemeClr val="tx2"/>
                </a:solidFill>
                <a:latin typeface="Courier New" pitchFamily="49" charset="0"/>
              </a:rPr>
              <a:t>d</a:t>
            </a:r>
            <a:r>
              <a:rPr lang="en-US" sz="1800" baseline="-25000">
                <a:solidFill>
                  <a:schemeClr val="tx2"/>
                </a:solidFill>
                <a:latin typeface="Courier New" pitchFamily="49" charset="0"/>
              </a:rPr>
              <a:t>5</a:t>
            </a:r>
          </a:p>
        </p:txBody>
      </p:sp>
      <p:sp>
        <p:nvSpPr>
          <p:cNvPr id="20533" name="AutoShape 35"/>
          <p:cNvSpPr>
            <a:spLocks noChangeArrowheads="1"/>
          </p:cNvSpPr>
          <p:nvPr/>
        </p:nvSpPr>
        <p:spPr bwMode="auto">
          <a:xfrm>
            <a:off x="2939987" y="5105400"/>
            <a:ext cx="533400" cy="304800"/>
          </a:xfrm>
          <a:prstGeom prst="roundRect">
            <a:avLst>
              <a:gd name="adj" fmla="val 19644"/>
            </a:avLst>
          </a:prstGeom>
          <a:solidFill>
            <a:srgbClr val="F1C7C7"/>
          </a:solidFill>
          <a:ln w="1905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 eaLnBrk="1" hangingPunct="1">
              <a:lnSpc>
                <a:spcPct val="100000"/>
              </a:lnSpc>
            </a:pPr>
            <a:r>
              <a:rPr lang="en-US" sz="1800">
                <a:latin typeface="Courier New" pitchFamily="49" charset="0"/>
              </a:rPr>
              <a:t>*</a:t>
            </a:r>
          </a:p>
        </p:txBody>
      </p:sp>
      <p:sp>
        <p:nvSpPr>
          <p:cNvPr id="20534" name="Line 36"/>
          <p:cNvSpPr>
            <a:spLocks noChangeShapeType="1"/>
          </p:cNvSpPr>
          <p:nvPr/>
        </p:nvSpPr>
        <p:spPr bwMode="auto">
          <a:xfrm>
            <a:off x="3092387" y="4953000"/>
            <a:ext cx="0" cy="15240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20535" name="Line 37"/>
          <p:cNvSpPr>
            <a:spLocks noChangeShapeType="1"/>
          </p:cNvSpPr>
          <p:nvPr/>
        </p:nvSpPr>
        <p:spPr bwMode="auto">
          <a:xfrm>
            <a:off x="3320987" y="4876800"/>
            <a:ext cx="0" cy="22860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20536" name="Freeform 38"/>
          <p:cNvSpPr>
            <a:spLocks/>
          </p:cNvSpPr>
          <p:nvPr/>
        </p:nvSpPr>
        <p:spPr bwMode="auto">
          <a:xfrm>
            <a:off x="2840066" y="4876800"/>
            <a:ext cx="92398" cy="369332"/>
          </a:xfrm>
          <a:custGeom>
            <a:avLst/>
            <a:gdLst>
              <a:gd name="T0" fmla="*/ 0 w 288"/>
              <a:gd name="T1" fmla="*/ 0 h 48"/>
              <a:gd name="T2" fmla="*/ 0 w 288"/>
              <a:gd name="T3" fmla="*/ 48 h 48"/>
              <a:gd name="T4" fmla="*/ 288 w 288"/>
              <a:gd name="T5" fmla="*/ 48 h 48"/>
              <a:gd name="T6" fmla="*/ 0 60000 65536"/>
              <a:gd name="T7" fmla="*/ 0 60000 65536"/>
              <a:gd name="T8" fmla="*/ 0 60000 65536"/>
              <a:gd name="T9" fmla="*/ 0 w 288"/>
              <a:gd name="T10" fmla="*/ 0 h 48"/>
              <a:gd name="T11" fmla="*/ 288 w 288"/>
              <a:gd name="T12" fmla="*/ 48 h 48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88" h="48">
                <a:moveTo>
                  <a:pt x="0" y="0"/>
                </a:moveTo>
                <a:lnTo>
                  <a:pt x="0" y="48"/>
                </a:lnTo>
                <a:lnTo>
                  <a:pt x="288" y="48"/>
                </a:ln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 type="none" w="sm" len="sm"/>
          </a:ln>
        </p:spPr>
        <p:txBody>
          <a:bodyPr wrap="square" lIns="45720" rIns="45720" anchor="ctr">
            <a:spAutoFit/>
          </a:bodyPr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783399" name="Rectangle 39"/>
          <p:cNvSpPr>
            <a:spLocks noChangeArrowheads="1"/>
          </p:cNvSpPr>
          <p:nvPr/>
        </p:nvSpPr>
        <p:spPr bwMode="auto">
          <a:xfrm>
            <a:off x="3168587" y="4572000"/>
            <a:ext cx="323165" cy="369332"/>
          </a:xfrm>
          <a:prstGeom prst="rect">
            <a:avLst/>
          </a:prstGeom>
          <a:noFill/>
          <a:ln w="19050">
            <a:noFill/>
            <a:miter lim="800000"/>
            <a:headEnd/>
            <a:tailEnd type="none" w="sm" len="sm"/>
          </a:ln>
          <a:effectLst/>
        </p:spPr>
        <p:txBody>
          <a:bodyPr wrap="square" lIns="45720" rIns="45720">
            <a:spAutoFit/>
          </a:bodyPr>
          <a:lstStyle/>
          <a:p>
            <a:pPr algn="ctr">
              <a:defRPr/>
            </a:pPr>
            <a:r>
              <a:rPr lang="en-US" sz="1800">
                <a:solidFill>
                  <a:schemeClr val="tx2"/>
                </a:solidFill>
                <a:latin typeface="Courier New" pitchFamily="49" charset="0"/>
              </a:rPr>
              <a:t>d</a:t>
            </a:r>
            <a:r>
              <a:rPr lang="en-US" sz="1800" baseline="-25000">
                <a:solidFill>
                  <a:schemeClr val="tx2"/>
                </a:solidFill>
                <a:latin typeface="Courier New" pitchFamily="49" charset="0"/>
              </a:rPr>
              <a:t>6</a:t>
            </a:r>
          </a:p>
        </p:txBody>
      </p:sp>
      <p:sp>
        <p:nvSpPr>
          <p:cNvPr id="20538" name="AutoShape 40"/>
          <p:cNvSpPr>
            <a:spLocks noChangeArrowheads="1"/>
          </p:cNvSpPr>
          <p:nvPr/>
        </p:nvSpPr>
        <p:spPr bwMode="auto">
          <a:xfrm>
            <a:off x="3334435" y="5638800"/>
            <a:ext cx="533400" cy="304800"/>
          </a:xfrm>
          <a:prstGeom prst="roundRect">
            <a:avLst>
              <a:gd name="adj" fmla="val 19644"/>
            </a:avLst>
          </a:prstGeom>
          <a:solidFill>
            <a:srgbClr val="F1C7C7"/>
          </a:solidFill>
          <a:ln w="1905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 eaLnBrk="1" hangingPunct="1">
              <a:lnSpc>
                <a:spcPct val="100000"/>
              </a:lnSpc>
            </a:pPr>
            <a:r>
              <a:rPr lang="en-US" sz="1800">
                <a:latin typeface="Courier New" pitchFamily="49" charset="0"/>
              </a:rPr>
              <a:t>*</a:t>
            </a:r>
          </a:p>
        </p:txBody>
      </p:sp>
      <p:sp>
        <p:nvSpPr>
          <p:cNvPr id="20539" name="Line 41"/>
          <p:cNvSpPr>
            <a:spLocks noChangeShapeType="1"/>
          </p:cNvSpPr>
          <p:nvPr/>
        </p:nvSpPr>
        <p:spPr bwMode="auto">
          <a:xfrm>
            <a:off x="3492811" y="5486400"/>
            <a:ext cx="0" cy="15240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20540" name="Line 42"/>
          <p:cNvSpPr>
            <a:spLocks noChangeShapeType="1"/>
          </p:cNvSpPr>
          <p:nvPr/>
        </p:nvSpPr>
        <p:spPr bwMode="auto">
          <a:xfrm>
            <a:off x="3715435" y="5410200"/>
            <a:ext cx="0" cy="22860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20541" name="Freeform 43"/>
          <p:cNvSpPr>
            <a:spLocks/>
          </p:cNvSpPr>
          <p:nvPr/>
        </p:nvSpPr>
        <p:spPr bwMode="auto">
          <a:xfrm>
            <a:off x="3228912" y="5410200"/>
            <a:ext cx="92398" cy="369332"/>
          </a:xfrm>
          <a:custGeom>
            <a:avLst/>
            <a:gdLst>
              <a:gd name="T0" fmla="*/ 0 w 288"/>
              <a:gd name="T1" fmla="*/ 0 h 48"/>
              <a:gd name="T2" fmla="*/ 0 w 288"/>
              <a:gd name="T3" fmla="*/ 48 h 48"/>
              <a:gd name="T4" fmla="*/ 288 w 288"/>
              <a:gd name="T5" fmla="*/ 48 h 48"/>
              <a:gd name="T6" fmla="*/ 0 60000 65536"/>
              <a:gd name="T7" fmla="*/ 0 60000 65536"/>
              <a:gd name="T8" fmla="*/ 0 60000 65536"/>
              <a:gd name="T9" fmla="*/ 0 w 288"/>
              <a:gd name="T10" fmla="*/ 0 h 48"/>
              <a:gd name="T11" fmla="*/ 288 w 288"/>
              <a:gd name="T12" fmla="*/ 48 h 48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88" h="48">
                <a:moveTo>
                  <a:pt x="0" y="0"/>
                </a:moveTo>
                <a:lnTo>
                  <a:pt x="0" y="48"/>
                </a:lnTo>
                <a:lnTo>
                  <a:pt x="288" y="48"/>
                </a:ln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 type="none" w="sm" len="sm"/>
          </a:ln>
        </p:spPr>
        <p:txBody>
          <a:bodyPr wrap="square" lIns="45720" rIns="45720" anchor="ctr">
            <a:spAutoFit/>
          </a:bodyPr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783404" name="Rectangle 44"/>
          <p:cNvSpPr>
            <a:spLocks noChangeArrowheads="1"/>
          </p:cNvSpPr>
          <p:nvPr/>
        </p:nvSpPr>
        <p:spPr bwMode="auto">
          <a:xfrm>
            <a:off x="3563035" y="5105400"/>
            <a:ext cx="323165" cy="369332"/>
          </a:xfrm>
          <a:prstGeom prst="rect">
            <a:avLst/>
          </a:prstGeom>
          <a:noFill/>
          <a:ln w="19050">
            <a:noFill/>
            <a:miter lim="800000"/>
            <a:headEnd/>
            <a:tailEnd type="none" w="sm" len="sm"/>
          </a:ln>
          <a:effectLst/>
        </p:spPr>
        <p:txBody>
          <a:bodyPr wrap="square" lIns="45720" rIns="45720">
            <a:spAutoFit/>
          </a:bodyPr>
          <a:lstStyle/>
          <a:p>
            <a:pPr algn="ctr">
              <a:defRPr/>
            </a:pPr>
            <a:r>
              <a:rPr lang="en-US" sz="1800">
                <a:solidFill>
                  <a:schemeClr val="tx2"/>
                </a:solidFill>
                <a:latin typeface="Courier New" pitchFamily="49" charset="0"/>
              </a:rPr>
              <a:t>d</a:t>
            </a:r>
            <a:r>
              <a:rPr lang="en-US" sz="1800" baseline="-25000">
                <a:solidFill>
                  <a:schemeClr val="tx2"/>
                </a:solidFill>
                <a:latin typeface="Courier New" pitchFamily="49" charset="0"/>
              </a:rPr>
              <a:t>7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336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5410" name="Rectangle 2"/>
          <p:cNvSpPr>
            <a:spLocks noGrp="1" noChangeArrowheads="1"/>
          </p:cNvSpPr>
          <p:nvPr>
            <p:ph type="title"/>
          </p:nvPr>
        </p:nvSpPr>
        <p:spPr>
          <a:xfrm>
            <a:off x="408907" y="381000"/>
            <a:ext cx="7592093" cy="762000"/>
          </a:xfrm>
        </p:spPr>
        <p:txBody>
          <a:bodyPr/>
          <a:lstStyle/>
          <a:p>
            <a:pPr eaLnBrk="1" hangingPunct="1">
              <a:defRPr/>
            </a:pPr>
            <a:r>
              <a:rPr lang="en-US" smtClean="0"/>
              <a:t>Loop Unrolling</a:t>
            </a:r>
          </a:p>
        </p:txBody>
      </p:sp>
      <p:sp>
        <p:nvSpPr>
          <p:cNvPr id="215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5613" y="5822950"/>
            <a:ext cx="8307387" cy="577850"/>
          </a:xfrm>
        </p:spPr>
        <p:txBody>
          <a:bodyPr/>
          <a:lstStyle/>
          <a:p>
            <a:r>
              <a:rPr lang="en-US" sz="2800" dirty="0" smtClean="0"/>
              <a:t>Perform 2x more useful work per iteration</a:t>
            </a:r>
          </a:p>
        </p:txBody>
      </p:sp>
      <p:sp>
        <p:nvSpPr>
          <p:cNvPr id="21508" name="Rectangle 4"/>
          <p:cNvSpPr>
            <a:spLocks noChangeArrowheads="1"/>
          </p:cNvSpPr>
          <p:nvPr/>
        </p:nvSpPr>
        <p:spPr bwMode="auto">
          <a:xfrm>
            <a:off x="921222" y="1295400"/>
            <a:ext cx="5860578" cy="4275529"/>
          </a:xfrm>
          <a:prstGeom prst="rect">
            <a:avLst/>
          </a:prstGeom>
          <a:solidFill>
            <a:srgbClr val="F6F5BD"/>
          </a:solidFill>
          <a:ln w="12700" cmpd="dbl">
            <a:solidFill>
              <a:schemeClr val="tx1"/>
            </a:solidFill>
            <a:miter lim="800000"/>
            <a:headEnd/>
            <a:tailEnd/>
          </a:ln>
        </p:spPr>
        <p:txBody>
          <a:bodyPr wrap="none" lIns="90487" tIns="44450" rIns="90487" bIns="44450">
            <a:spAutoFit/>
          </a:bodyPr>
          <a:lstStyle/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600" dirty="0">
                <a:latin typeface="Courier New" pitchFamily="49" charset="0"/>
              </a:rPr>
              <a:t>void unroll2a_combine(</a:t>
            </a:r>
            <a:r>
              <a:rPr lang="en-US" sz="1600" dirty="0" err="1">
                <a:latin typeface="Courier New" pitchFamily="49" charset="0"/>
              </a:rPr>
              <a:t>vec_ptr</a:t>
            </a:r>
            <a:r>
              <a:rPr lang="en-US" sz="1600" dirty="0">
                <a:latin typeface="Courier New" pitchFamily="49" charset="0"/>
              </a:rPr>
              <a:t> v, </a:t>
            </a:r>
            <a:r>
              <a:rPr lang="en-US" sz="1600" dirty="0" err="1">
                <a:latin typeface="Courier New" pitchFamily="49" charset="0"/>
              </a:rPr>
              <a:t>data_t</a:t>
            </a:r>
            <a:r>
              <a:rPr lang="en-US" sz="1600" dirty="0">
                <a:latin typeface="Courier New" pitchFamily="49" charset="0"/>
              </a:rPr>
              <a:t> *</a:t>
            </a:r>
            <a:r>
              <a:rPr lang="en-US" sz="1600" dirty="0" err="1">
                <a:latin typeface="Courier New" pitchFamily="49" charset="0"/>
              </a:rPr>
              <a:t>dest</a:t>
            </a:r>
            <a:r>
              <a:rPr lang="en-US" sz="1600" dirty="0">
                <a:latin typeface="Courier New" pitchFamily="49" charset="0"/>
              </a:rPr>
              <a:t>)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600" dirty="0">
                <a:latin typeface="Courier New" pitchFamily="49" charset="0"/>
              </a:rPr>
              <a:t>{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600" dirty="0">
                <a:latin typeface="Courier New" pitchFamily="49" charset="0"/>
              </a:rPr>
              <a:t>    </a:t>
            </a:r>
            <a:r>
              <a:rPr lang="en-US" sz="1600" dirty="0" err="1">
                <a:latin typeface="Courier New" pitchFamily="49" charset="0"/>
              </a:rPr>
              <a:t>int</a:t>
            </a:r>
            <a:r>
              <a:rPr lang="en-US" sz="1600" dirty="0">
                <a:latin typeface="Courier New" pitchFamily="49" charset="0"/>
              </a:rPr>
              <a:t> length = </a:t>
            </a:r>
            <a:r>
              <a:rPr lang="en-US" sz="1600" dirty="0" err="1">
                <a:latin typeface="Courier New" pitchFamily="49" charset="0"/>
              </a:rPr>
              <a:t>vec_length</a:t>
            </a:r>
            <a:r>
              <a:rPr lang="en-US" sz="1600" dirty="0">
                <a:latin typeface="Courier New" pitchFamily="49" charset="0"/>
              </a:rPr>
              <a:t>(v);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600" dirty="0">
                <a:latin typeface="Courier New" pitchFamily="49" charset="0"/>
              </a:rPr>
              <a:t>    </a:t>
            </a:r>
            <a:r>
              <a:rPr lang="en-US" sz="1600" dirty="0" err="1">
                <a:latin typeface="Courier New" pitchFamily="49" charset="0"/>
              </a:rPr>
              <a:t>int</a:t>
            </a:r>
            <a:r>
              <a:rPr lang="en-US" sz="1600" dirty="0">
                <a:latin typeface="Courier New" pitchFamily="49" charset="0"/>
              </a:rPr>
              <a:t> limit = length-1;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600" dirty="0">
                <a:latin typeface="Courier New" pitchFamily="49" charset="0"/>
              </a:rPr>
              <a:t>    </a:t>
            </a:r>
            <a:r>
              <a:rPr lang="en-US" sz="1600" dirty="0" err="1">
                <a:latin typeface="Courier New" pitchFamily="49" charset="0"/>
              </a:rPr>
              <a:t>data_t</a:t>
            </a:r>
            <a:r>
              <a:rPr lang="en-US" sz="1600" dirty="0">
                <a:latin typeface="Courier New" pitchFamily="49" charset="0"/>
              </a:rPr>
              <a:t> *d = </a:t>
            </a:r>
            <a:r>
              <a:rPr lang="en-US" sz="1600" dirty="0" err="1">
                <a:latin typeface="Courier New" pitchFamily="49" charset="0"/>
              </a:rPr>
              <a:t>get_vec_start</a:t>
            </a:r>
            <a:r>
              <a:rPr lang="en-US" sz="1600" dirty="0">
                <a:latin typeface="Courier New" pitchFamily="49" charset="0"/>
              </a:rPr>
              <a:t>(v);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600" dirty="0">
                <a:latin typeface="Courier New" pitchFamily="49" charset="0"/>
              </a:rPr>
              <a:t>    </a:t>
            </a:r>
            <a:r>
              <a:rPr lang="en-US" sz="1600" dirty="0" err="1">
                <a:latin typeface="Courier New" pitchFamily="49" charset="0"/>
              </a:rPr>
              <a:t>data_t</a:t>
            </a:r>
            <a:r>
              <a:rPr lang="en-US" sz="1600" dirty="0">
                <a:latin typeface="Courier New" pitchFamily="49" charset="0"/>
              </a:rPr>
              <a:t> x = IDENT;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600" dirty="0">
                <a:latin typeface="Courier New" pitchFamily="49" charset="0"/>
              </a:rPr>
              <a:t>    </a:t>
            </a:r>
            <a:r>
              <a:rPr lang="en-US" sz="1600" dirty="0" err="1">
                <a:latin typeface="Courier New" pitchFamily="49" charset="0"/>
              </a:rPr>
              <a:t>int</a:t>
            </a:r>
            <a:r>
              <a:rPr lang="en-US" sz="1600" dirty="0">
                <a:latin typeface="Courier New" pitchFamily="49" charset="0"/>
              </a:rPr>
              <a:t> </a:t>
            </a:r>
            <a:r>
              <a:rPr lang="en-US" sz="1600" dirty="0" err="1">
                <a:latin typeface="Courier New" pitchFamily="49" charset="0"/>
              </a:rPr>
              <a:t>i</a:t>
            </a:r>
            <a:r>
              <a:rPr lang="en-US" sz="1600" dirty="0">
                <a:latin typeface="Courier New" pitchFamily="49" charset="0"/>
              </a:rPr>
              <a:t>;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600" dirty="0">
                <a:latin typeface="Courier New" pitchFamily="49" charset="0"/>
              </a:rPr>
              <a:t>    /* Combine 2 elements at a time */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600" dirty="0">
                <a:latin typeface="Courier New" pitchFamily="49" charset="0"/>
              </a:rPr>
              <a:t>    </a:t>
            </a:r>
            <a:r>
              <a:rPr lang="en-US" sz="1600" dirty="0">
                <a:solidFill>
                  <a:srgbClr val="A50021"/>
                </a:solidFill>
                <a:latin typeface="Courier New" pitchFamily="49" charset="0"/>
              </a:rPr>
              <a:t>for (</a:t>
            </a:r>
            <a:r>
              <a:rPr lang="en-US" sz="1600" dirty="0" err="1">
                <a:solidFill>
                  <a:srgbClr val="A50021"/>
                </a:solidFill>
                <a:latin typeface="Courier New" pitchFamily="49" charset="0"/>
              </a:rPr>
              <a:t>i</a:t>
            </a:r>
            <a:r>
              <a:rPr lang="en-US" sz="1600" dirty="0">
                <a:solidFill>
                  <a:srgbClr val="A50021"/>
                </a:solidFill>
                <a:latin typeface="Courier New" pitchFamily="49" charset="0"/>
              </a:rPr>
              <a:t> = 0; </a:t>
            </a:r>
            <a:r>
              <a:rPr lang="en-US" sz="1600" dirty="0" err="1">
                <a:solidFill>
                  <a:srgbClr val="A50021"/>
                </a:solidFill>
                <a:latin typeface="Courier New" pitchFamily="49" charset="0"/>
              </a:rPr>
              <a:t>i</a:t>
            </a:r>
            <a:r>
              <a:rPr lang="en-US" sz="1600" dirty="0">
                <a:solidFill>
                  <a:srgbClr val="A50021"/>
                </a:solidFill>
                <a:latin typeface="Courier New" pitchFamily="49" charset="0"/>
              </a:rPr>
              <a:t> &lt; limit; </a:t>
            </a:r>
            <a:r>
              <a:rPr lang="en-US" sz="1600" dirty="0" err="1">
                <a:solidFill>
                  <a:srgbClr val="A50021"/>
                </a:solidFill>
                <a:latin typeface="Courier New" pitchFamily="49" charset="0"/>
              </a:rPr>
              <a:t>i</a:t>
            </a:r>
            <a:r>
              <a:rPr lang="en-US" sz="1600" dirty="0">
                <a:solidFill>
                  <a:srgbClr val="A50021"/>
                </a:solidFill>
                <a:latin typeface="Courier New" pitchFamily="49" charset="0"/>
              </a:rPr>
              <a:t>+=2) {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600" dirty="0">
                <a:solidFill>
                  <a:srgbClr val="A50021"/>
                </a:solidFill>
                <a:latin typeface="Courier New" pitchFamily="49" charset="0"/>
              </a:rPr>
              <a:t>	x = </a:t>
            </a:r>
            <a:r>
              <a:rPr lang="en-US" sz="1600" dirty="0">
                <a:solidFill>
                  <a:schemeClr val="folHlink"/>
                </a:solidFill>
                <a:latin typeface="Courier New" pitchFamily="49" charset="0"/>
              </a:rPr>
              <a:t>(</a:t>
            </a:r>
            <a:r>
              <a:rPr lang="en-US" sz="1600" dirty="0">
                <a:solidFill>
                  <a:srgbClr val="A50021"/>
                </a:solidFill>
                <a:latin typeface="Courier New" pitchFamily="49" charset="0"/>
              </a:rPr>
              <a:t>x </a:t>
            </a:r>
            <a:r>
              <a:rPr lang="en-US" sz="1600" dirty="0" smtClean="0">
                <a:solidFill>
                  <a:srgbClr val="A50021"/>
                </a:solidFill>
                <a:latin typeface="Courier New" pitchFamily="49" charset="0"/>
              </a:rPr>
              <a:t>OP </a:t>
            </a:r>
            <a:r>
              <a:rPr lang="en-US" sz="1600" dirty="0">
                <a:solidFill>
                  <a:srgbClr val="A50021"/>
                </a:solidFill>
                <a:latin typeface="Courier New" pitchFamily="49" charset="0"/>
              </a:rPr>
              <a:t>d[</a:t>
            </a:r>
            <a:r>
              <a:rPr lang="en-US" sz="1600" dirty="0" err="1">
                <a:solidFill>
                  <a:srgbClr val="A50021"/>
                </a:solidFill>
                <a:latin typeface="Courier New" pitchFamily="49" charset="0"/>
              </a:rPr>
              <a:t>i</a:t>
            </a:r>
            <a:r>
              <a:rPr lang="en-US" sz="1600" dirty="0">
                <a:solidFill>
                  <a:srgbClr val="A50021"/>
                </a:solidFill>
                <a:latin typeface="Courier New" pitchFamily="49" charset="0"/>
              </a:rPr>
              <a:t>]</a:t>
            </a:r>
            <a:r>
              <a:rPr lang="en-US" sz="1600" dirty="0">
                <a:solidFill>
                  <a:schemeClr val="folHlink"/>
                </a:solidFill>
                <a:latin typeface="Courier New" pitchFamily="49" charset="0"/>
              </a:rPr>
              <a:t>)</a:t>
            </a:r>
            <a:r>
              <a:rPr lang="en-US" sz="1600" dirty="0">
                <a:solidFill>
                  <a:srgbClr val="A50021"/>
                </a:solidFill>
                <a:latin typeface="Courier New" pitchFamily="49" charset="0"/>
              </a:rPr>
              <a:t> </a:t>
            </a:r>
            <a:r>
              <a:rPr lang="en-US" sz="1600" dirty="0" smtClean="0">
                <a:solidFill>
                  <a:srgbClr val="A50021"/>
                </a:solidFill>
                <a:latin typeface="Courier New" pitchFamily="49" charset="0"/>
              </a:rPr>
              <a:t>OP </a:t>
            </a:r>
            <a:r>
              <a:rPr lang="en-US" sz="1600" dirty="0">
                <a:solidFill>
                  <a:srgbClr val="A50021"/>
                </a:solidFill>
                <a:latin typeface="Courier New" pitchFamily="49" charset="0"/>
              </a:rPr>
              <a:t>d[i+1];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600" dirty="0">
                <a:solidFill>
                  <a:srgbClr val="A50021"/>
                </a:solidFill>
                <a:latin typeface="Courier New" pitchFamily="49" charset="0"/>
              </a:rPr>
              <a:t>    }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600" dirty="0">
                <a:latin typeface="Courier New" pitchFamily="49" charset="0"/>
              </a:rPr>
              <a:t>    /* Finish any remaining elements */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600" dirty="0">
                <a:latin typeface="Courier New" pitchFamily="49" charset="0"/>
              </a:rPr>
              <a:t>    for (; </a:t>
            </a:r>
            <a:r>
              <a:rPr lang="en-US" sz="1600" dirty="0" err="1">
                <a:latin typeface="Courier New" pitchFamily="49" charset="0"/>
              </a:rPr>
              <a:t>i</a:t>
            </a:r>
            <a:r>
              <a:rPr lang="en-US" sz="1600" dirty="0">
                <a:latin typeface="Courier New" pitchFamily="49" charset="0"/>
              </a:rPr>
              <a:t> &lt; length; </a:t>
            </a:r>
            <a:r>
              <a:rPr lang="en-US" sz="1600" dirty="0" err="1">
                <a:latin typeface="Courier New" pitchFamily="49" charset="0"/>
              </a:rPr>
              <a:t>i</a:t>
            </a:r>
            <a:r>
              <a:rPr lang="en-US" sz="1600" dirty="0">
                <a:latin typeface="Courier New" pitchFamily="49" charset="0"/>
              </a:rPr>
              <a:t>++) {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600" dirty="0">
                <a:latin typeface="Courier New" pitchFamily="49" charset="0"/>
              </a:rPr>
              <a:t>	x = x </a:t>
            </a:r>
            <a:r>
              <a:rPr lang="en-US" sz="1600" dirty="0" smtClean="0">
                <a:latin typeface="Courier New" pitchFamily="49" charset="0"/>
              </a:rPr>
              <a:t>OP </a:t>
            </a:r>
            <a:r>
              <a:rPr lang="en-US" sz="1600" dirty="0">
                <a:latin typeface="Courier New" pitchFamily="49" charset="0"/>
              </a:rPr>
              <a:t>d[</a:t>
            </a:r>
            <a:r>
              <a:rPr lang="en-US" sz="1600" dirty="0" err="1">
                <a:latin typeface="Courier New" pitchFamily="49" charset="0"/>
              </a:rPr>
              <a:t>i</a:t>
            </a:r>
            <a:r>
              <a:rPr lang="en-US" sz="1600" dirty="0">
                <a:latin typeface="Courier New" pitchFamily="49" charset="0"/>
              </a:rPr>
              <a:t>];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600" dirty="0">
                <a:latin typeface="Courier New" pitchFamily="49" charset="0"/>
              </a:rPr>
              <a:t>    }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600" dirty="0">
                <a:latin typeface="Courier New" pitchFamily="49" charset="0"/>
              </a:rPr>
              <a:t>    *</a:t>
            </a:r>
            <a:r>
              <a:rPr lang="en-US" sz="1600" dirty="0" err="1">
                <a:latin typeface="Courier New" pitchFamily="49" charset="0"/>
              </a:rPr>
              <a:t>dest</a:t>
            </a:r>
            <a:r>
              <a:rPr lang="en-US" sz="1600" dirty="0">
                <a:latin typeface="Courier New" pitchFamily="49" charset="0"/>
              </a:rPr>
              <a:t> = x;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600" dirty="0">
                <a:latin typeface="Courier New" pitchFamily="49" charset="0"/>
              </a:rPr>
              <a:t>}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8525" name="Rectangle 45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smtClean="0"/>
              <a:t>Effect of Loop Unrolling</a:t>
            </a:r>
          </a:p>
        </p:txBody>
      </p:sp>
      <p:sp>
        <p:nvSpPr>
          <p:cNvPr id="788526" name="Rectangle 46"/>
          <p:cNvSpPr>
            <a:spLocks noGrp="1" noChangeArrowheads="1"/>
          </p:cNvSpPr>
          <p:nvPr>
            <p:ph type="body" idx="1"/>
          </p:nvPr>
        </p:nvSpPr>
        <p:spPr>
          <a:xfrm>
            <a:off x="379413" y="3886200"/>
            <a:ext cx="8307387" cy="2667000"/>
          </a:xfrm>
        </p:spPr>
        <p:txBody>
          <a:bodyPr/>
          <a:lstStyle/>
          <a:p>
            <a:pPr eaLnBrk="1" hangingPunct="1">
              <a:defRPr/>
            </a:pPr>
            <a:r>
              <a:rPr lang="en-US" dirty="0" smtClean="0"/>
              <a:t>Helps integer multiply</a:t>
            </a:r>
          </a:p>
          <a:p>
            <a:pPr lvl="1">
              <a:defRPr/>
            </a:pPr>
            <a:r>
              <a:rPr lang="en-US" dirty="0" smtClean="0"/>
              <a:t>below latency bound</a:t>
            </a:r>
          </a:p>
          <a:p>
            <a:pPr lvl="1">
              <a:defRPr/>
            </a:pPr>
            <a:r>
              <a:rPr lang="en-US" dirty="0" smtClean="0"/>
              <a:t>Compiler does clever optimization</a:t>
            </a:r>
          </a:p>
          <a:p>
            <a:pPr eaLnBrk="1" hangingPunct="1">
              <a:defRPr/>
            </a:pPr>
            <a:r>
              <a:rPr lang="en-US" dirty="0" smtClean="0"/>
              <a:t>Others don’t improve. </a:t>
            </a:r>
            <a:r>
              <a:rPr lang="en-US" i="1" dirty="0" smtClean="0">
                <a:solidFill>
                  <a:srgbClr val="990000"/>
                </a:solidFill>
              </a:rPr>
              <a:t>Why?</a:t>
            </a:r>
          </a:p>
          <a:p>
            <a:pPr lvl="1" eaLnBrk="1" hangingPunct="1">
              <a:defRPr/>
            </a:pPr>
            <a:r>
              <a:rPr lang="en-US" dirty="0" smtClean="0"/>
              <a:t>Still sequential dependency</a:t>
            </a:r>
          </a:p>
        </p:txBody>
      </p:sp>
      <p:sp>
        <p:nvSpPr>
          <p:cNvPr id="22556" name="Rectangle 47"/>
          <p:cNvSpPr>
            <a:spLocks noChangeArrowheads="1"/>
          </p:cNvSpPr>
          <p:nvPr/>
        </p:nvSpPr>
        <p:spPr bwMode="auto">
          <a:xfrm>
            <a:off x="1244111" y="5957833"/>
            <a:ext cx="3767056" cy="366767"/>
          </a:xfrm>
          <a:prstGeom prst="rect">
            <a:avLst/>
          </a:prstGeom>
          <a:solidFill>
            <a:srgbClr val="F6F5BD"/>
          </a:solidFill>
          <a:ln w="12700" cmpd="dbl">
            <a:solidFill>
              <a:schemeClr val="tx1"/>
            </a:solidFill>
            <a:miter lim="800000"/>
            <a:headEnd/>
            <a:tailEnd/>
          </a:ln>
        </p:spPr>
        <p:txBody>
          <a:bodyPr wrap="none" lIns="90487" tIns="44450" rIns="90487" bIns="44450">
            <a:spAutoFit/>
          </a:bodyPr>
          <a:lstStyle/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 smtClean="0">
                <a:latin typeface="Courier New" pitchFamily="49" charset="0"/>
              </a:rPr>
              <a:t>x </a:t>
            </a:r>
            <a:r>
              <a:rPr lang="en-US" sz="1800" dirty="0">
                <a:latin typeface="Courier New" pitchFamily="49" charset="0"/>
              </a:rPr>
              <a:t>= (x </a:t>
            </a:r>
            <a:r>
              <a:rPr lang="en-US" sz="1800" dirty="0" smtClean="0">
                <a:latin typeface="Courier New" pitchFamily="49" charset="0"/>
              </a:rPr>
              <a:t>OP </a:t>
            </a:r>
            <a:r>
              <a:rPr lang="en-US" sz="1800" dirty="0">
                <a:latin typeface="Courier New" pitchFamily="49" charset="0"/>
              </a:rPr>
              <a:t>d[</a:t>
            </a:r>
            <a:r>
              <a:rPr lang="en-US" sz="1800" dirty="0" err="1">
                <a:latin typeface="Courier New" pitchFamily="49" charset="0"/>
              </a:rPr>
              <a:t>i</a:t>
            </a:r>
            <a:r>
              <a:rPr lang="en-US" sz="1800" dirty="0">
                <a:latin typeface="Courier New" pitchFamily="49" charset="0"/>
              </a:rPr>
              <a:t>]) </a:t>
            </a:r>
            <a:r>
              <a:rPr lang="en-US" sz="1800" dirty="0" smtClean="0">
                <a:latin typeface="Courier New" pitchFamily="49" charset="0"/>
              </a:rPr>
              <a:t>OP </a:t>
            </a:r>
            <a:r>
              <a:rPr lang="en-US" sz="1800" dirty="0">
                <a:latin typeface="Courier New" pitchFamily="49" charset="0"/>
              </a:rPr>
              <a:t>d[i+1];</a:t>
            </a:r>
          </a:p>
        </p:txBody>
      </p:sp>
      <p:graphicFrame>
        <p:nvGraphicFramePr>
          <p:cNvPr id="7" name="Group 49"/>
          <p:cNvGraphicFramePr>
            <a:graphicFrameLocks noGrp="1"/>
          </p:cNvGraphicFramePr>
          <p:nvPr/>
        </p:nvGraphicFramePr>
        <p:xfrm>
          <a:off x="1570037" y="1346327"/>
          <a:ext cx="6003925" cy="2165223"/>
        </p:xfrm>
        <a:graphic>
          <a:graphicData uri="http://schemas.openxmlformats.org/drawingml/2006/table">
            <a:tbl>
              <a:tblPr/>
              <a:tblGrid>
                <a:gridCol w="1723349"/>
                <a:gridCol w="1070144"/>
                <a:gridCol w="1070144"/>
                <a:gridCol w="1070144"/>
                <a:gridCol w="1070144"/>
              </a:tblGrid>
              <a:tr h="39052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Method</a:t>
                      </a:r>
                    </a:p>
                  </a:txBody>
                  <a:tcPr marL="45720" marR="4572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5F1CF"/>
                    </a:solidFill>
                  </a:tcPr>
                </a:tc>
                <a:tc gridSpan="2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Integer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1C7C7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Double FP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1C7C7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873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Operation</a:t>
                      </a:r>
                    </a:p>
                  </a:txBody>
                  <a:tcPr marL="45720" marR="4572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5F1C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Add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Mult</a:t>
                      </a:r>
                      <a:endParaRPr kumimoji="0" lang="en-US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C00000"/>
                        </a:solidFill>
                        <a:effectLst/>
                        <a:latin typeface="Helvetica" pitchFamily="34" charset="0"/>
                      </a:endParaRP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Add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Mult</a:t>
                      </a:r>
                      <a:endParaRPr kumimoji="0" lang="en-US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C00000"/>
                        </a:solidFill>
                        <a:effectLst/>
                        <a:latin typeface="Helvetica" pitchFamily="34" charset="0"/>
                      </a:endParaRP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873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Combine4</a:t>
                      </a:r>
                    </a:p>
                  </a:txBody>
                  <a:tcPr marL="45720" marR="4572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5F1C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2.0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3.0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3.0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5.0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873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Unroll 2x</a:t>
                      </a:r>
                    </a:p>
                  </a:txBody>
                  <a:tcPr marL="45720" marR="4572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5F1C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2.0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1.5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3.0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5.0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873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Latency Bound</a:t>
                      </a:r>
                    </a:p>
                  </a:txBody>
                  <a:tcPr marL="45720" marR="4572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1.0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3.0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3.0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5.0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852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2556" grpId="0" animBg="1"/>
    </p:bldLst>
  </p:timing>
</p:sld>
</file>

<file path=ppt/slides/slide3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1554" name="Rectangle 2"/>
          <p:cNvSpPr>
            <a:spLocks noGrp="1" noChangeArrowheads="1"/>
          </p:cNvSpPr>
          <p:nvPr>
            <p:ph type="title"/>
          </p:nvPr>
        </p:nvSpPr>
        <p:spPr>
          <a:xfrm>
            <a:off x="408907" y="435678"/>
            <a:ext cx="7592093" cy="762000"/>
          </a:xfrm>
        </p:spPr>
        <p:txBody>
          <a:bodyPr/>
          <a:lstStyle/>
          <a:p>
            <a:pPr eaLnBrk="1" hangingPunct="1">
              <a:defRPr/>
            </a:pPr>
            <a:r>
              <a:rPr lang="en-US" smtClean="0"/>
              <a:t>Loop Unrolling with Reassociation</a:t>
            </a:r>
          </a:p>
        </p:txBody>
      </p:sp>
      <p:sp>
        <p:nvSpPr>
          <p:cNvPr id="2355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5670550"/>
            <a:ext cx="7939087" cy="577850"/>
          </a:xfrm>
        </p:spPr>
        <p:txBody>
          <a:bodyPr/>
          <a:lstStyle/>
          <a:p>
            <a:r>
              <a:rPr lang="en-US" sz="2800" dirty="0" smtClean="0"/>
              <a:t>Can this change the result of the computation?</a:t>
            </a:r>
          </a:p>
          <a:p>
            <a:r>
              <a:rPr lang="en-US" sz="2800" dirty="0" smtClean="0"/>
              <a:t>Yes, for FP. </a:t>
            </a:r>
            <a:r>
              <a:rPr lang="en-US" sz="2800" i="1" dirty="0" smtClean="0">
                <a:solidFill>
                  <a:srgbClr val="C00000"/>
                </a:solidFill>
              </a:rPr>
              <a:t>Why?</a:t>
            </a:r>
          </a:p>
        </p:txBody>
      </p:sp>
      <p:sp>
        <p:nvSpPr>
          <p:cNvPr id="23556" name="Rectangle 4"/>
          <p:cNvSpPr>
            <a:spLocks noChangeArrowheads="1"/>
          </p:cNvSpPr>
          <p:nvPr/>
        </p:nvSpPr>
        <p:spPr bwMode="auto">
          <a:xfrm>
            <a:off x="914400" y="1295400"/>
            <a:ext cx="5984009" cy="4275529"/>
          </a:xfrm>
          <a:prstGeom prst="rect">
            <a:avLst/>
          </a:prstGeom>
          <a:solidFill>
            <a:srgbClr val="F6F5BD"/>
          </a:solidFill>
          <a:ln w="12700" cmpd="dbl">
            <a:solidFill>
              <a:schemeClr val="tx1"/>
            </a:solidFill>
            <a:miter lim="800000"/>
            <a:headEnd/>
            <a:tailEnd/>
          </a:ln>
        </p:spPr>
        <p:txBody>
          <a:bodyPr wrap="none" lIns="90487" tIns="44450" rIns="90487" bIns="44450">
            <a:spAutoFit/>
          </a:bodyPr>
          <a:lstStyle/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600" dirty="0">
                <a:latin typeface="Courier New" pitchFamily="49" charset="0"/>
              </a:rPr>
              <a:t>void unroll2aa_combine(</a:t>
            </a:r>
            <a:r>
              <a:rPr lang="en-US" sz="1600" dirty="0" err="1">
                <a:latin typeface="Courier New" pitchFamily="49" charset="0"/>
              </a:rPr>
              <a:t>vec_ptr</a:t>
            </a:r>
            <a:r>
              <a:rPr lang="en-US" sz="1600" dirty="0">
                <a:latin typeface="Courier New" pitchFamily="49" charset="0"/>
              </a:rPr>
              <a:t> v, </a:t>
            </a:r>
            <a:r>
              <a:rPr lang="en-US" sz="1600" dirty="0" err="1">
                <a:latin typeface="Courier New" pitchFamily="49" charset="0"/>
              </a:rPr>
              <a:t>data_t</a:t>
            </a:r>
            <a:r>
              <a:rPr lang="en-US" sz="1600" dirty="0">
                <a:latin typeface="Courier New" pitchFamily="49" charset="0"/>
              </a:rPr>
              <a:t> *</a:t>
            </a:r>
            <a:r>
              <a:rPr lang="en-US" sz="1600" dirty="0" err="1">
                <a:latin typeface="Courier New" pitchFamily="49" charset="0"/>
              </a:rPr>
              <a:t>dest</a:t>
            </a:r>
            <a:r>
              <a:rPr lang="en-US" sz="1600" dirty="0">
                <a:latin typeface="Courier New" pitchFamily="49" charset="0"/>
              </a:rPr>
              <a:t>)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600" dirty="0">
                <a:latin typeface="Courier New" pitchFamily="49" charset="0"/>
              </a:rPr>
              <a:t>{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600" dirty="0">
                <a:latin typeface="Courier New" pitchFamily="49" charset="0"/>
              </a:rPr>
              <a:t>    </a:t>
            </a:r>
            <a:r>
              <a:rPr lang="en-US" sz="1600" dirty="0" err="1">
                <a:latin typeface="Courier New" pitchFamily="49" charset="0"/>
              </a:rPr>
              <a:t>int</a:t>
            </a:r>
            <a:r>
              <a:rPr lang="en-US" sz="1600" dirty="0">
                <a:latin typeface="Courier New" pitchFamily="49" charset="0"/>
              </a:rPr>
              <a:t> length = </a:t>
            </a:r>
            <a:r>
              <a:rPr lang="en-US" sz="1600" dirty="0" err="1">
                <a:latin typeface="Courier New" pitchFamily="49" charset="0"/>
              </a:rPr>
              <a:t>vec_length</a:t>
            </a:r>
            <a:r>
              <a:rPr lang="en-US" sz="1600" dirty="0">
                <a:latin typeface="Courier New" pitchFamily="49" charset="0"/>
              </a:rPr>
              <a:t>(v);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600" dirty="0">
                <a:latin typeface="Courier New" pitchFamily="49" charset="0"/>
              </a:rPr>
              <a:t>    </a:t>
            </a:r>
            <a:r>
              <a:rPr lang="en-US" sz="1600" dirty="0" err="1">
                <a:latin typeface="Courier New" pitchFamily="49" charset="0"/>
              </a:rPr>
              <a:t>int</a:t>
            </a:r>
            <a:r>
              <a:rPr lang="en-US" sz="1600" dirty="0">
                <a:latin typeface="Courier New" pitchFamily="49" charset="0"/>
              </a:rPr>
              <a:t> limit = length-1;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600" dirty="0">
                <a:latin typeface="Courier New" pitchFamily="49" charset="0"/>
              </a:rPr>
              <a:t>    </a:t>
            </a:r>
            <a:r>
              <a:rPr lang="en-US" sz="1600" dirty="0" err="1">
                <a:latin typeface="Courier New" pitchFamily="49" charset="0"/>
              </a:rPr>
              <a:t>data_t</a:t>
            </a:r>
            <a:r>
              <a:rPr lang="en-US" sz="1600" dirty="0">
                <a:latin typeface="Courier New" pitchFamily="49" charset="0"/>
              </a:rPr>
              <a:t> *d = </a:t>
            </a:r>
            <a:r>
              <a:rPr lang="en-US" sz="1600" dirty="0" err="1">
                <a:latin typeface="Courier New" pitchFamily="49" charset="0"/>
              </a:rPr>
              <a:t>get_vec_start</a:t>
            </a:r>
            <a:r>
              <a:rPr lang="en-US" sz="1600" dirty="0">
                <a:latin typeface="Courier New" pitchFamily="49" charset="0"/>
              </a:rPr>
              <a:t>(v);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600" dirty="0">
                <a:latin typeface="Courier New" pitchFamily="49" charset="0"/>
              </a:rPr>
              <a:t>    </a:t>
            </a:r>
            <a:r>
              <a:rPr lang="en-US" sz="1600" dirty="0" err="1">
                <a:latin typeface="Courier New" pitchFamily="49" charset="0"/>
              </a:rPr>
              <a:t>data_t</a:t>
            </a:r>
            <a:r>
              <a:rPr lang="en-US" sz="1600" dirty="0">
                <a:latin typeface="Courier New" pitchFamily="49" charset="0"/>
              </a:rPr>
              <a:t> x = IDENT;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600" dirty="0">
                <a:latin typeface="Courier New" pitchFamily="49" charset="0"/>
              </a:rPr>
              <a:t>    </a:t>
            </a:r>
            <a:r>
              <a:rPr lang="en-US" sz="1600" dirty="0" err="1">
                <a:latin typeface="Courier New" pitchFamily="49" charset="0"/>
              </a:rPr>
              <a:t>int</a:t>
            </a:r>
            <a:r>
              <a:rPr lang="en-US" sz="1600" dirty="0">
                <a:latin typeface="Courier New" pitchFamily="49" charset="0"/>
              </a:rPr>
              <a:t> </a:t>
            </a:r>
            <a:r>
              <a:rPr lang="en-US" sz="1600" dirty="0" err="1">
                <a:latin typeface="Courier New" pitchFamily="49" charset="0"/>
              </a:rPr>
              <a:t>i</a:t>
            </a:r>
            <a:r>
              <a:rPr lang="en-US" sz="1600" dirty="0">
                <a:latin typeface="Courier New" pitchFamily="49" charset="0"/>
              </a:rPr>
              <a:t>;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600" dirty="0">
                <a:latin typeface="Courier New" pitchFamily="49" charset="0"/>
              </a:rPr>
              <a:t>    /* Combine 2 elements at a time */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600" dirty="0">
                <a:latin typeface="Courier New" pitchFamily="49" charset="0"/>
              </a:rPr>
              <a:t>    </a:t>
            </a:r>
            <a:r>
              <a:rPr lang="en-US" sz="1600" dirty="0">
                <a:solidFill>
                  <a:srgbClr val="A50021"/>
                </a:solidFill>
                <a:latin typeface="Courier New" pitchFamily="49" charset="0"/>
              </a:rPr>
              <a:t>for (</a:t>
            </a:r>
            <a:r>
              <a:rPr lang="en-US" sz="1600" dirty="0" err="1">
                <a:solidFill>
                  <a:srgbClr val="A50021"/>
                </a:solidFill>
                <a:latin typeface="Courier New" pitchFamily="49" charset="0"/>
              </a:rPr>
              <a:t>i</a:t>
            </a:r>
            <a:r>
              <a:rPr lang="en-US" sz="1600" dirty="0">
                <a:solidFill>
                  <a:srgbClr val="A50021"/>
                </a:solidFill>
                <a:latin typeface="Courier New" pitchFamily="49" charset="0"/>
              </a:rPr>
              <a:t> = 0; </a:t>
            </a:r>
            <a:r>
              <a:rPr lang="en-US" sz="1600" dirty="0" err="1">
                <a:solidFill>
                  <a:srgbClr val="A50021"/>
                </a:solidFill>
                <a:latin typeface="Courier New" pitchFamily="49" charset="0"/>
              </a:rPr>
              <a:t>i</a:t>
            </a:r>
            <a:r>
              <a:rPr lang="en-US" sz="1600" dirty="0">
                <a:solidFill>
                  <a:srgbClr val="A50021"/>
                </a:solidFill>
                <a:latin typeface="Courier New" pitchFamily="49" charset="0"/>
              </a:rPr>
              <a:t> &lt; limit; </a:t>
            </a:r>
            <a:r>
              <a:rPr lang="en-US" sz="1600" dirty="0" err="1">
                <a:solidFill>
                  <a:srgbClr val="A50021"/>
                </a:solidFill>
                <a:latin typeface="Courier New" pitchFamily="49" charset="0"/>
              </a:rPr>
              <a:t>i</a:t>
            </a:r>
            <a:r>
              <a:rPr lang="en-US" sz="1600" dirty="0">
                <a:solidFill>
                  <a:srgbClr val="A50021"/>
                </a:solidFill>
                <a:latin typeface="Courier New" pitchFamily="49" charset="0"/>
              </a:rPr>
              <a:t>+=2) {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600" dirty="0">
                <a:solidFill>
                  <a:srgbClr val="A50021"/>
                </a:solidFill>
                <a:latin typeface="Courier New" pitchFamily="49" charset="0"/>
              </a:rPr>
              <a:t>	x = x </a:t>
            </a:r>
            <a:r>
              <a:rPr lang="en-US" sz="1600" dirty="0" smtClean="0">
                <a:solidFill>
                  <a:srgbClr val="A50021"/>
                </a:solidFill>
                <a:latin typeface="Courier New" pitchFamily="49" charset="0"/>
              </a:rPr>
              <a:t>OP </a:t>
            </a:r>
            <a:r>
              <a:rPr lang="en-US" sz="1600" dirty="0">
                <a:solidFill>
                  <a:schemeClr val="folHlink"/>
                </a:solidFill>
                <a:latin typeface="Courier New" pitchFamily="49" charset="0"/>
              </a:rPr>
              <a:t>(</a:t>
            </a:r>
            <a:r>
              <a:rPr lang="en-US" sz="1600" dirty="0">
                <a:solidFill>
                  <a:srgbClr val="A50021"/>
                </a:solidFill>
                <a:latin typeface="Courier New" pitchFamily="49" charset="0"/>
              </a:rPr>
              <a:t>d[</a:t>
            </a:r>
            <a:r>
              <a:rPr lang="en-US" sz="1600" dirty="0" err="1">
                <a:solidFill>
                  <a:srgbClr val="A50021"/>
                </a:solidFill>
                <a:latin typeface="Courier New" pitchFamily="49" charset="0"/>
              </a:rPr>
              <a:t>i</a:t>
            </a:r>
            <a:r>
              <a:rPr lang="en-US" sz="1600" dirty="0">
                <a:solidFill>
                  <a:srgbClr val="A50021"/>
                </a:solidFill>
                <a:latin typeface="Courier New" pitchFamily="49" charset="0"/>
              </a:rPr>
              <a:t>] </a:t>
            </a:r>
            <a:r>
              <a:rPr lang="en-US" sz="1600" dirty="0" smtClean="0">
                <a:solidFill>
                  <a:srgbClr val="A50021"/>
                </a:solidFill>
                <a:latin typeface="Courier New" pitchFamily="49" charset="0"/>
              </a:rPr>
              <a:t>OP </a:t>
            </a:r>
            <a:r>
              <a:rPr lang="en-US" sz="1600" dirty="0">
                <a:solidFill>
                  <a:srgbClr val="A50021"/>
                </a:solidFill>
                <a:latin typeface="Courier New" pitchFamily="49" charset="0"/>
              </a:rPr>
              <a:t>d[i+1]</a:t>
            </a:r>
            <a:r>
              <a:rPr lang="en-US" sz="1600" dirty="0">
                <a:solidFill>
                  <a:schemeClr val="folHlink"/>
                </a:solidFill>
                <a:latin typeface="Courier New" pitchFamily="49" charset="0"/>
              </a:rPr>
              <a:t>)</a:t>
            </a:r>
            <a:r>
              <a:rPr lang="en-US" sz="1600" dirty="0">
                <a:solidFill>
                  <a:srgbClr val="A50021"/>
                </a:solidFill>
                <a:latin typeface="Courier New" pitchFamily="49" charset="0"/>
              </a:rPr>
              <a:t>;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600" dirty="0">
                <a:solidFill>
                  <a:srgbClr val="A50021"/>
                </a:solidFill>
                <a:latin typeface="Courier New" pitchFamily="49" charset="0"/>
              </a:rPr>
              <a:t>    }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600" dirty="0">
                <a:latin typeface="Courier New" pitchFamily="49" charset="0"/>
              </a:rPr>
              <a:t>    /* Finish any remaining elements */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600" dirty="0">
                <a:latin typeface="Courier New" pitchFamily="49" charset="0"/>
              </a:rPr>
              <a:t>    for (; </a:t>
            </a:r>
            <a:r>
              <a:rPr lang="en-US" sz="1600" dirty="0" err="1">
                <a:latin typeface="Courier New" pitchFamily="49" charset="0"/>
              </a:rPr>
              <a:t>i</a:t>
            </a:r>
            <a:r>
              <a:rPr lang="en-US" sz="1600" dirty="0">
                <a:latin typeface="Courier New" pitchFamily="49" charset="0"/>
              </a:rPr>
              <a:t> &lt; length; </a:t>
            </a:r>
            <a:r>
              <a:rPr lang="en-US" sz="1600" dirty="0" err="1">
                <a:latin typeface="Courier New" pitchFamily="49" charset="0"/>
              </a:rPr>
              <a:t>i</a:t>
            </a:r>
            <a:r>
              <a:rPr lang="en-US" sz="1600" dirty="0">
                <a:latin typeface="Courier New" pitchFamily="49" charset="0"/>
              </a:rPr>
              <a:t>++) {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600" dirty="0">
                <a:latin typeface="Courier New" pitchFamily="49" charset="0"/>
              </a:rPr>
              <a:t>	x = x </a:t>
            </a:r>
            <a:r>
              <a:rPr lang="en-US" sz="1600" dirty="0" smtClean="0">
                <a:latin typeface="Courier New" pitchFamily="49" charset="0"/>
              </a:rPr>
              <a:t>OP </a:t>
            </a:r>
            <a:r>
              <a:rPr lang="en-US" sz="1600" dirty="0">
                <a:latin typeface="Courier New" pitchFamily="49" charset="0"/>
              </a:rPr>
              <a:t>d[</a:t>
            </a:r>
            <a:r>
              <a:rPr lang="en-US" sz="1600" dirty="0" err="1">
                <a:latin typeface="Courier New" pitchFamily="49" charset="0"/>
              </a:rPr>
              <a:t>i</a:t>
            </a:r>
            <a:r>
              <a:rPr lang="en-US" sz="1600" dirty="0">
                <a:latin typeface="Courier New" pitchFamily="49" charset="0"/>
              </a:rPr>
              <a:t>];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600" dirty="0">
                <a:latin typeface="Courier New" pitchFamily="49" charset="0"/>
              </a:rPr>
              <a:t>    }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600" dirty="0">
                <a:latin typeface="Courier New" pitchFamily="49" charset="0"/>
              </a:rPr>
              <a:t>    *</a:t>
            </a:r>
            <a:r>
              <a:rPr lang="en-US" sz="1600" dirty="0" err="1">
                <a:latin typeface="Courier New" pitchFamily="49" charset="0"/>
              </a:rPr>
              <a:t>dest</a:t>
            </a:r>
            <a:r>
              <a:rPr lang="en-US" sz="1600" dirty="0">
                <a:latin typeface="Courier New" pitchFamily="49" charset="0"/>
              </a:rPr>
              <a:t> = x;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600" dirty="0">
                <a:latin typeface="Courier New" pitchFamily="49" charset="0"/>
              </a:rPr>
              <a:t>}</a:t>
            </a:r>
          </a:p>
        </p:txBody>
      </p:sp>
      <p:sp>
        <p:nvSpPr>
          <p:cNvPr id="5" name="Rectangle 47"/>
          <p:cNvSpPr>
            <a:spLocks noChangeArrowheads="1"/>
          </p:cNvSpPr>
          <p:nvPr/>
        </p:nvSpPr>
        <p:spPr bwMode="auto">
          <a:xfrm>
            <a:off x="5014881" y="4831583"/>
            <a:ext cx="3767056" cy="366767"/>
          </a:xfrm>
          <a:prstGeom prst="rect">
            <a:avLst/>
          </a:prstGeom>
          <a:solidFill>
            <a:srgbClr val="F1C7C7"/>
          </a:solidFill>
          <a:ln w="12700" cmpd="dbl">
            <a:solidFill>
              <a:schemeClr val="tx1"/>
            </a:solidFill>
            <a:miter lim="800000"/>
            <a:headEnd/>
            <a:tailEnd/>
          </a:ln>
        </p:spPr>
        <p:txBody>
          <a:bodyPr wrap="none" lIns="90487" tIns="44450" rIns="90487" bIns="44450">
            <a:spAutoFit/>
          </a:bodyPr>
          <a:lstStyle/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 smtClean="0">
                <a:latin typeface="Courier New" pitchFamily="49" charset="0"/>
              </a:rPr>
              <a:t>x </a:t>
            </a:r>
            <a:r>
              <a:rPr lang="en-US" sz="1800" dirty="0">
                <a:latin typeface="Courier New" pitchFamily="49" charset="0"/>
              </a:rPr>
              <a:t>= (x </a:t>
            </a:r>
            <a:r>
              <a:rPr lang="en-US" sz="1800" dirty="0" smtClean="0">
                <a:latin typeface="Courier New" pitchFamily="49" charset="0"/>
              </a:rPr>
              <a:t>OP </a:t>
            </a:r>
            <a:r>
              <a:rPr lang="en-US" sz="1800" dirty="0">
                <a:latin typeface="Courier New" pitchFamily="49" charset="0"/>
              </a:rPr>
              <a:t>d[</a:t>
            </a:r>
            <a:r>
              <a:rPr lang="en-US" sz="1800" dirty="0" err="1">
                <a:latin typeface="Courier New" pitchFamily="49" charset="0"/>
              </a:rPr>
              <a:t>i</a:t>
            </a:r>
            <a:r>
              <a:rPr lang="en-US" sz="1800" dirty="0">
                <a:latin typeface="Courier New" pitchFamily="49" charset="0"/>
              </a:rPr>
              <a:t>]) </a:t>
            </a:r>
            <a:r>
              <a:rPr lang="en-US" sz="1800" dirty="0" smtClean="0">
                <a:latin typeface="Courier New" pitchFamily="49" charset="0"/>
              </a:rPr>
              <a:t>OP </a:t>
            </a:r>
            <a:r>
              <a:rPr lang="en-US" sz="1800" dirty="0">
                <a:latin typeface="Courier New" pitchFamily="49" charset="0"/>
              </a:rPr>
              <a:t>d[i+1];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5014881" y="4462251"/>
            <a:ext cx="1981953" cy="369332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sz="1800" dirty="0" smtClean="0">
                <a:latin typeface="Calibri" pitchFamily="34" charset="0"/>
              </a:rPr>
              <a:t>Compare to before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3626" name="Rectangle 26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smtClean="0"/>
              <a:t>Effect of Reassociation</a:t>
            </a:r>
          </a:p>
        </p:txBody>
      </p:sp>
      <p:sp>
        <p:nvSpPr>
          <p:cNvPr id="793627" name="Rectangle 27"/>
          <p:cNvSpPr>
            <a:spLocks noGrp="1" noChangeArrowheads="1"/>
          </p:cNvSpPr>
          <p:nvPr>
            <p:ph type="body" idx="1"/>
          </p:nvPr>
        </p:nvSpPr>
        <p:spPr>
          <a:xfrm>
            <a:off x="290513" y="4710166"/>
            <a:ext cx="8307387" cy="1735083"/>
          </a:xfrm>
        </p:spPr>
        <p:txBody>
          <a:bodyPr/>
          <a:lstStyle/>
          <a:p>
            <a:pPr eaLnBrk="1" hangingPunct="1">
              <a:defRPr/>
            </a:pPr>
            <a:r>
              <a:rPr lang="en-US" dirty="0" smtClean="0"/>
              <a:t>Nearly 2x speedup for </a:t>
            </a:r>
            <a:r>
              <a:rPr lang="en-US" dirty="0" err="1" smtClean="0"/>
              <a:t>Int</a:t>
            </a:r>
            <a:r>
              <a:rPr lang="en-US" dirty="0" smtClean="0"/>
              <a:t> *, FP +, FP *</a:t>
            </a:r>
          </a:p>
          <a:p>
            <a:pPr lvl="1" eaLnBrk="1" hangingPunct="1">
              <a:defRPr/>
            </a:pPr>
            <a:r>
              <a:rPr lang="en-US" dirty="0" smtClean="0"/>
              <a:t>Reason: Breaks sequential dependency</a:t>
            </a:r>
          </a:p>
          <a:p>
            <a:pPr lvl="1" eaLnBrk="1" hangingPunct="1">
              <a:defRPr/>
            </a:pPr>
            <a:endParaRPr lang="en-US" dirty="0" smtClean="0"/>
          </a:p>
          <a:p>
            <a:pPr lvl="1" eaLnBrk="1" hangingPunct="1">
              <a:defRPr/>
            </a:pPr>
            <a:endParaRPr lang="en-US" dirty="0" smtClean="0"/>
          </a:p>
          <a:p>
            <a:pPr lvl="1" eaLnBrk="1" hangingPunct="1">
              <a:defRPr/>
            </a:pPr>
            <a:r>
              <a:rPr lang="en-US" dirty="0" smtClean="0"/>
              <a:t>Why is that? (next slide)</a:t>
            </a:r>
          </a:p>
        </p:txBody>
      </p:sp>
      <p:sp>
        <p:nvSpPr>
          <p:cNvPr id="24610" name="Rectangle 28"/>
          <p:cNvSpPr>
            <a:spLocks noChangeArrowheads="1"/>
          </p:cNvSpPr>
          <p:nvPr/>
        </p:nvSpPr>
        <p:spPr bwMode="auto">
          <a:xfrm>
            <a:off x="1143000" y="5653033"/>
            <a:ext cx="3767056" cy="366767"/>
          </a:xfrm>
          <a:prstGeom prst="rect">
            <a:avLst/>
          </a:prstGeom>
          <a:solidFill>
            <a:srgbClr val="F6F5BD"/>
          </a:solidFill>
          <a:ln w="12700" cmpd="dbl">
            <a:solidFill>
              <a:schemeClr val="tx1"/>
            </a:solidFill>
            <a:miter lim="800000"/>
            <a:headEnd/>
            <a:tailEnd/>
          </a:ln>
        </p:spPr>
        <p:txBody>
          <a:bodyPr wrap="none" lIns="90487" tIns="44450" rIns="90487" bIns="44450">
            <a:spAutoFit/>
          </a:bodyPr>
          <a:lstStyle/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 smtClean="0">
                <a:latin typeface="Courier New" pitchFamily="49" charset="0"/>
              </a:rPr>
              <a:t>x </a:t>
            </a:r>
            <a:r>
              <a:rPr lang="en-US" sz="1800" dirty="0">
                <a:latin typeface="Courier New" pitchFamily="49" charset="0"/>
              </a:rPr>
              <a:t>= x </a:t>
            </a:r>
            <a:r>
              <a:rPr lang="en-US" sz="1800" dirty="0" smtClean="0">
                <a:latin typeface="Courier New" pitchFamily="49" charset="0"/>
              </a:rPr>
              <a:t>OP </a:t>
            </a:r>
            <a:r>
              <a:rPr lang="en-US" sz="1800" dirty="0">
                <a:latin typeface="Courier New" pitchFamily="49" charset="0"/>
              </a:rPr>
              <a:t>(d[</a:t>
            </a:r>
            <a:r>
              <a:rPr lang="en-US" sz="1800" dirty="0" err="1">
                <a:latin typeface="Courier New" pitchFamily="49" charset="0"/>
              </a:rPr>
              <a:t>i</a:t>
            </a:r>
            <a:r>
              <a:rPr lang="en-US" sz="1800" dirty="0">
                <a:latin typeface="Courier New" pitchFamily="49" charset="0"/>
              </a:rPr>
              <a:t>] </a:t>
            </a:r>
            <a:r>
              <a:rPr lang="en-US" sz="1800" dirty="0" smtClean="0">
                <a:latin typeface="Courier New" pitchFamily="49" charset="0"/>
              </a:rPr>
              <a:t>OP </a:t>
            </a:r>
            <a:r>
              <a:rPr lang="en-US" sz="1800" dirty="0">
                <a:latin typeface="Courier New" pitchFamily="49" charset="0"/>
              </a:rPr>
              <a:t>d[i+1]);</a:t>
            </a:r>
          </a:p>
        </p:txBody>
      </p:sp>
      <p:graphicFrame>
        <p:nvGraphicFramePr>
          <p:cNvPr id="8" name="Group 49"/>
          <p:cNvGraphicFramePr>
            <a:graphicFrameLocks noGrp="1"/>
          </p:cNvGraphicFramePr>
          <p:nvPr/>
        </p:nvGraphicFramePr>
        <p:xfrm>
          <a:off x="1570037" y="1066800"/>
          <a:ext cx="6003925" cy="3390519"/>
        </p:xfrm>
        <a:graphic>
          <a:graphicData uri="http://schemas.openxmlformats.org/drawingml/2006/table">
            <a:tbl>
              <a:tblPr/>
              <a:tblGrid>
                <a:gridCol w="1723349"/>
                <a:gridCol w="1070144"/>
                <a:gridCol w="1070144"/>
                <a:gridCol w="1070144"/>
                <a:gridCol w="1070144"/>
              </a:tblGrid>
              <a:tr h="39052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Method</a:t>
                      </a:r>
                    </a:p>
                  </a:txBody>
                  <a:tcPr marL="45720" marR="4572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5F1CF"/>
                    </a:solidFill>
                  </a:tcPr>
                </a:tc>
                <a:tc gridSpan="2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Integer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1C7C7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Double FP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1C7C7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873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Operation</a:t>
                      </a:r>
                    </a:p>
                  </a:txBody>
                  <a:tcPr marL="45720" marR="4572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5F1C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Add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Mult</a:t>
                      </a:r>
                      <a:endParaRPr kumimoji="0" lang="en-US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C00000"/>
                        </a:solidFill>
                        <a:effectLst/>
                        <a:latin typeface="Helvetica" pitchFamily="34" charset="0"/>
                      </a:endParaRP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Add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Mult</a:t>
                      </a:r>
                      <a:endParaRPr kumimoji="0" lang="en-US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C00000"/>
                        </a:solidFill>
                        <a:effectLst/>
                        <a:latin typeface="Helvetica" pitchFamily="34" charset="0"/>
                      </a:endParaRP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873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Combine4</a:t>
                      </a:r>
                    </a:p>
                  </a:txBody>
                  <a:tcPr marL="45720" marR="4572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5F1C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2.0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3.0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3.0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5.0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873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Unroll 2x</a:t>
                      </a:r>
                    </a:p>
                  </a:txBody>
                  <a:tcPr marL="45720" marR="4572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5F1C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2.0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1.5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3.0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5.0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873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Unroll 2x, </a:t>
                      </a:r>
                      <a:r>
                        <a:rPr kumimoji="0" lang="en-US" sz="18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reassociate</a:t>
                      </a:r>
                      <a:endParaRPr kumimoji="0" lang="en-US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Helvetica" pitchFamily="34" charset="0"/>
                      </a:endParaRPr>
                    </a:p>
                  </a:txBody>
                  <a:tcPr marL="45720" marR="4572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5F1C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2.0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1.5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1.5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3.0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873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Latency Bound</a:t>
                      </a:r>
                    </a:p>
                  </a:txBody>
                  <a:tcPr marL="45720" marR="4572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1.0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3.0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3.0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5.0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873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Throughput Bound</a:t>
                      </a:r>
                    </a:p>
                  </a:txBody>
                  <a:tcPr marL="45720" marR="4572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1.0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1.0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1.0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1.0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362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362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362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6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93627" grpId="0" build="p"/>
      <p:bldP spid="24610" grpId="0" animBg="1"/>
    </p:bldLst>
  </p:timing>
</p:sld>
</file>

<file path=ppt/slides/slide3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Line 7"/>
          <p:cNvSpPr>
            <a:spLocks noChangeShapeType="1"/>
          </p:cNvSpPr>
          <p:nvPr/>
        </p:nvSpPr>
        <p:spPr bwMode="auto">
          <a:xfrm>
            <a:off x="3124200" y="5486400"/>
            <a:ext cx="0" cy="22860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66253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smtClean="0"/>
              <a:t>Reassociated Computation</a:t>
            </a:r>
          </a:p>
        </p:txBody>
      </p:sp>
      <p:sp>
        <p:nvSpPr>
          <p:cNvPr id="66253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889500" y="1481138"/>
            <a:ext cx="3949700" cy="5224462"/>
          </a:xfrm>
        </p:spPr>
        <p:txBody>
          <a:bodyPr/>
          <a:lstStyle/>
          <a:p>
            <a:pPr marL="287338" indent="-287338" eaLnBrk="1" hangingPunct="1">
              <a:lnSpc>
                <a:spcPct val="85000"/>
              </a:lnSpc>
              <a:defRPr/>
            </a:pPr>
            <a:r>
              <a:rPr lang="en-US" dirty="0" smtClean="0"/>
              <a:t>What changed:</a:t>
            </a:r>
          </a:p>
          <a:p>
            <a:pPr marL="628650" lvl="1" indent="-230188">
              <a:lnSpc>
                <a:spcPct val="85000"/>
              </a:lnSpc>
              <a:defRPr/>
            </a:pPr>
            <a:r>
              <a:rPr lang="en-US" sz="1800" dirty="0" smtClean="0"/>
              <a:t>Ops in the next iteration can be started early (no dependency)</a:t>
            </a:r>
          </a:p>
          <a:p>
            <a:pPr marL="287338" indent="-287338" eaLnBrk="1" hangingPunct="1">
              <a:lnSpc>
                <a:spcPct val="85000"/>
              </a:lnSpc>
              <a:defRPr/>
            </a:pPr>
            <a:endParaRPr lang="en-US" dirty="0" smtClean="0"/>
          </a:p>
          <a:p>
            <a:pPr marL="287338" indent="-287338" eaLnBrk="1" hangingPunct="1">
              <a:lnSpc>
                <a:spcPct val="85000"/>
              </a:lnSpc>
              <a:defRPr/>
            </a:pPr>
            <a:r>
              <a:rPr lang="en-US" dirty="0" smtClean="0"/>
              <a:t>Overall Performance</a:t>
            </a:r>
          </a:p>
          <a:p>
            <a:pPr marL="627063" lvl="1" indent="-228600" eaLnBrk="1" hangingPunct="1">
              <a:lnSpc>
                <a:spcPct val="90000"/>
              </a:lnSpc>
              <a:defRPr/>
            </a:pPr>
            <a:r>
              <a:rPr lang="en-US" sz="1800" dirty="0" smtClean="0"/>
              <a:t>N elements, D cycles latency/op</a:t>
            </a:r>
          </a:p>
          <a:p>
            <a:pPr marL="627063" lvl="1" indent="-228600" eaLnBrk="1" hangingPunct="1">
              <a:lnSpc>
                <a:spcPct val="90000"/>
              </a:lnSpc>
              <a:defRPr/>
            </a:pPr>
            <a:r>
              <a:rPr lang="en-US" sz="1800" dirty="0" smtClean="0"/>
              <a:t>Should be (N/2+1)*D cycles:</a:t>
            </a:r>
            <a:br>
              <a:rPr lang="en-US" sz="1800" dirty="0" smtClean="0"/>
            </a:br>
            <a:r>
              <a:rPr lang="en-US" sz="1800" b="1" dirty="0" smtClean="0">
                <a:solidFill>
                  <a:srgbClr val="C00000"/>
                </a:solidFill>
              </a:rPr>
              <a:t>CPE = D/2</a:t>
            </a:r>
          </a:p>
          <a:p>
            <a:pPr marL="627063" lvl="1" indent="-228600" eaLnBrk="1" hangingPunct="1">
              <a:lnSpc>
                <a:spcPct val="90000"/>
              </a:lnSpc>
              <a:defRPr/>
            </a:pPr>
            <a:r>
              <a:rPr lang="en-US" sz="1800" dirty="0" smtClean="0"/>
              <a:t>Measured CPE slightly worse for FP </a:t>
            </a:r>
            <a:r>
              <a:rPr lang="en-US" sz="1800" dirty="0" err="1" smtClean="0"/>
              <a:t>mult</a:t>
            </a:r>
            <a:endParaRPr lang="en-US" sz="1800" dirty="0" smtClean="0"/>
          </a:p>
        </p:txBody>
      </p:sp>
      <p:sp>
        <p:nvSpPr>
          <p:cNvPr id="25607" name="AutoShape 6"/>
          <p:cNvSpPr>
            <a:spLocks noChangeArrowheads="1"/>
          </p:cNvSpPr>
          <p:nvPr/>
        </p:nvSpPr>
        <p:spPr bwMode="auto">
          <a:xfrm>
            <a:off x="1066800" y="3616325"/>
            <a:ext cx="533400" cy="304800"/>
          </a:xfrm>
          <a:prstGeom prst="roundRect">
            <a:avLst>
              <a:gd name="adj" fmla="val 19644"/>
            </a:avLst>
          </a:prstGeom>
          <a:solidFill>
            <a:srgbClr val="F1C7C7"/>
          </a:solidFill>
          <a:ln w="1905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 eaLnBrk="1" hangingPunct="1">
              <a:lnSpc>
                <a:spcPct val="100000"/>
              </a:lnSpc>
            </a:pPr>
            <a:r>
              <a:rPr lang="en-US" sz="1800">
                <a:latin typeface="Courier New" pitchFamily="49" charset="0"/>
              </a:rPr>
              <a:t>*</a:t>
            </a:r>
          </a:p>
        </p:txBody>
      </p:sp>
      <p:sp>
        <p:nvSpPr>
          <p:cNvPr id="25608" name="Line 7"/>
          <p:cNvSpPr>
            <a:spLocks noChangeShapeType="1"/>
          </p:cNvSpPr>
          <p:nvPr/>
        </p:nvSpPr>
        <p:spPr bwMode="auto">
          <a:xfrm>
            <a:off x="1219200" y="3387725"/>
            <a:ext cx="0" cy="22860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25609" name="AutoShape 8"/>
          <p:cNvSpPr>
            <a:spLocks noChangeArrowheads="1"/>
          </p:cNvSpPr>
          <p:nvPr/>
        </p:nvSpPr>
        <p:spPr bwMode="auto">
          <a:xfrm>
            <a:off x="1676400" y="4149725"/>
            <a:ext cx="533400" cy="304800"/>
          </a:xfrm>
          <a:prstGeom prst="roundRect">
            <a:avLst>
              <a:gd name="adj" fmla="val 19644"/>
            </a:avLst>
          </a:prstGeom>
          <a:solidFill>
            <a:srgbClr val="F1C7C7"/>
          </a:solidFill>
          <a:ln w="1905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 eaLnBrk="1" hangingPunct="1">
              <a:lnSpc>
                <a:spcPct val="100000"/>
              </a:lnSpc>
            </a:pPr>
            <a:r>
              <a:rPr lang="en-US" sz="1800">
                <a:latin typeface="Courier New" pitchFamily="49" charset="0"/>
              </a:rPr>
              <a:t>*</a:t>
            </a:r>
          </a:p>
        </p:txBody>
      </p:sp>
      <p:sp>
        <p:nvSpPr>
          <p:cNvPr id="25611" name="Freeform 10"/>
          <p:cNvSpPr>
            <a:spLocks/>
          </p:cNvSpPr>
          <p:nvPr/>
        </p:nvSpPr>
        <p:spPr bwMode="auto">
          <a:xfrm>
            <a:off x="1371600" y="3921125"/>
            <a:ext cx="304800" cy="369888"/>
          </a:xfrm>
          <a:custGeom>
            <a:avLst/>
            <a:gdLst>
              <a:gd name="T0" fmla="*/ 0 w 288"/>
              <a:gd name="T1" fmla="*/ 0 h 48"/>
              <a:gd name="T2" fmla="*/ 0 w 288"/>
              <a:gd name="T3" fmla="*/ 48 h 48"/>
              <a:gd name="T4" fmla="*/ 288 w 288"/>
              <a:gd name="T5" fmla="*/ 48 h 48"/>
              <a:gd name="T6" fmla="*/ 0 60000 65536"/>
              <a:gd name="T7" fmla="*/ 0 60000 65536"/>
              <a:gd name="T8" fmla="*/ 0 60000 65536"/>
              <a:gd name="T9" fmla="*/ 0 w 288"/>
              <a:gd name="T10" fmla="*/ 0 h 48"/>
              <a:gd name="T11" fmla="*/ 288 w 288"/>
              <a:gd name="T12" fmla="*/ 48 h 48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88" h="48">
                <a:moveTo>
                  <a:pt x="0" y="0"/>
                </a:moveTo>
                <a:lnTo>
                  <a:pt x="0" y="48"/>
                </a:lnTo>
                <a:lnTo>
                  <a:pt x="288" y="48"/>
                </a:ln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 type="triangle" w="sm" len="sm"/>
          </a:ln>
        </p:spPr>
        <p:txBody>
          <a:bodyPr wrap="square" lIns="45720" rIns="45720" anchor="ctr">
            <a:spAutoFit/>
          </a:bodyPr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662539" name="Rectangle 11"/>
          <p:cNvSpPr>
            <a:spLocks noChangeArrowheads="1"/>
          </p:cNvSpPr>
          <p:nvPr/>
        </p:nvSpPr>
        <p:spPr bwMode="auto">
          <a:xfrm>
            <a:off x="1112838" y="3082925"/>
            <a:ext cx="230188" cy="369888"/>
          </a:xfrm>
          <a:prstGeom prst="rect">
            <a:avLst/>
          </a:prstGeom>
          <a:noFill/>
          <a:ln w="19050">
            <a:noFill/>
            <a:miter lim="800000"/>
            <a:headEnd/>
            <a:tailEnd type="none" w="sm" len="sm"/>
          </a:ln>
          <a:effectLst/>
        </p:spPr>
        <p:txBody>
          <a:bodyPr wrap="none" lIns="45720" rIns="45720">
            <a:spAutoFit/>
          </a:bodyPr>
          <a:lstStyle/>
          <a:p>
            <a:pPr algn="ctr">
              <a:defRPr/>
            </a:pPr>
            <a:r>
              <a:rPr lang="en-US" sz="1800">
                <a:solidFill>
                  <a:schemeClr val="tx2"/>
                </a:solidFill>
                <a:latin typeface="Courier New" pitchFamily="49" charset="0"/>
              </a:rPr>
              <a:t>1</a:t>
            </a:r>
            <a:endParaRPr lang="en-US" sz="1800" baseline="-25000">
              <a:solidFill>
                <a:schemeClr val="tx2"/>
              </a:solidFill>
              <a:latin typeface="Courier New" pitchFamily="49" charset="0"/>
            </a:endParaRPr>
          </a:p>
        </p:txBody>
      </p:sp>
      <p:sp>
        <p:nvSpPr>
          <p:cNvPr id="25613" name="AutoShape 12"/>
          <p:cNvSpPr>
            <a:spLocks noChangeArrowheads="1"/>
          </p:cNvSpPr>
          <p:nvPr/>
        </p:nvSpPr>
        <p:spPr bwMode="auto">
          <a:xfrm>
            <a:off x="2270125" y="4683125"/>
            <a:ext cx="533400" cy="304800"/>
          </a:xfrm>
          <a:prstGeom prst="roundRect">
            <a:avLst>
              <a:gd name="adj" fmla="val 19644"/>
            </a:avLst>
          </a:prstGeom>
          <a:solidFill>
            <a:srgbClr val="F1C7C7"/>
          </a:solidFill>
          <a:ln w="1905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 eaLnBrk="1" hangingPunct="1">
              <a:lnSpc>
                <a:spcPct val="100000"/>
              </a:lnSpc>
            </a:pPr>
            <a:r>
              <a:rPr lang="en-US" sz="1800">
                <a:latin typeface="Courier New" pitchFamily="49" charset="0"/>
              </a:rPr>
              <a:t>*</a:t>
            </a:r>
          </a:p>
        </p:txBody>
      </p:sp>
      <p:sp>
        <p:nvSpPr>
          <p:cNvPr id="25615" name="Freeform 14"/>
          <p:cNvSpPr>
            <a:spLocks/>
          </p:cNvSpPr>
          <p:nvPr/>
        </p:nvSpPr>
        <p:spPr bwMode="auto">
          <a:xfrm>
            <a:off x="1965325" y="4454525"/>
            <a:ext cx="304800" cy="369888"/>
          </a:xfrm>
          <a:custGeom>
            <a:avLst/>
            <a:gdLst>
              <a:gd name="T0" fmla="*/ 0 w 288"/>
              <a:gd name="T1" fmla="*/ 0 h 48"/>
              <a:gd name="T2" fmla="*/ 0 w 288"/>
              <a:gd name="T3" fmla="*/ 48 h 48"/>
              <a:gd name="T4" fmla="*/ 288 w 288"/>
              <a:gd name="T5" fmla="*/ 48 h 48"/>
              <a:gd name="T6" fmla="*/ 0 60000 65536"/>
              <a:gd name="T7" fmla="*/ 0 60000 65536"/>
              <a:gd name="T8" fmla="*/ 0 60000 65536"/>
              <a:gd name="T9" fmla="*/ 0 w 288"/>
              <a:gd name="T10" fmla="*/ 0 h 48"/>
              <a:gd name="T11" fmla="*/ 288 w 288"/>
              <a:gd name="T12" fmla="*/ 48 h 48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88" h="48">
                <a:moveTo>
                  <a:pt x="0" y="0"/>
                </a:moveTo>
                <a:lnTo>
                  <a:pt x="0" y="48"/>
                </a:lnTo>
                <a:lnTo>
                  <a:pt x="288" y="48"/>
                </a:ln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 type="triangle" w="sm" len="sm"/>
          </a:ln>
        </p:spPr>
        <p:txBody>
          <a:bodyPr wrap="square" lIns="45720" rIns="45720" anchor="ctr">
            <a:spAutoFit/>
          </a:bodyPr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25616" name="AutoShape 15"/>
          <p:cNvSpPr>
            <a:spLocks noChangeArrowheads="1"/>
          </p:cNvSpPr>
          <p:nvPr/>
        </p:nvSpPr>
        <p:spPr bwMode="auto">
          <a:xfrm>
            <a:off x="2863850" y="5216525"/>
            <a:ext cx="533400" cy="304800"/>
          </a:xfrm>
          <a:prstGeom prst="roundRect">
            <a:avLst>
              <a:gd name="adj" fmla="val 19644"/>
            </a:avLst>
          </a:prstGeom>
          <a:solidFill>
            <a:srgbClr val="F1C7C7"/>
          </a:solidFill>
          <a:ln w="1905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 eaLnBrk="1" hangingPunct="1">
              <a:lnSpc>
                <a:spcPct val="100000"/>
              </a:lnSpc>
            </a:pPr>
            <a:r>
              <a:rPr lang="en-US" sz="1800">
                <a:latin typeface="Courier New" pitchFamily="49" charset="0"/>
              </a:rPr>
              <a:t>*</a:t>
            </a:r>
          </a:p>
        </p:txBody>
      </p:sp>
      <p:sp>
        <p:nvSpPr>
          <p:cNvPr id="25618" name="Freeform 17"/>
          <p:cNvSpPr>
            <a:spLocks/>
          </p:cNvSpPr>
          <p:nvPr/>
        </p:nvSpPr>
        <p:spPr bwMode="auto">
          <a:xfrm>
            <a:off x="2559050" y="4987925"/>
            <a:ext cx="304800" cy="369888"/>
          </a:xfrm>
          <a:custGeom>
            <a:avLst/>
            <a:gdLst>
              <a:gd name="T0" fmla="*/ 0 w 288"/>
              <a:gd name="T1" fmla="*/ 0 h 48"/>
              <a:gd name="T2" fmla="*/ 0 w 288"/>
              <a:gd name="T3" fmla="*/ 48 h 48"/>
              <a:gd name="T4" fmla="*/ 288 w 288"/>
              <a:gd name="T5" fmla="*/ 48 h 48"/>
              <a:gd name="T6" fmla="*/ 0 60000 65536"/>
              <a:gd name="T7" fmla="*/ 0 60000 65536"/>
              <a:gd name="T8" fmla="*/ 0 60000 65536"/>
              <a:gd name="T9" fmla="*/ 0 w 288"/>
              <a:gd name="T10" fmla="*/ 0 h 48"/>
              <a:gd name="T11" fmla="*/ 288 w 288"/>
              <a:gd name="T12" fmla="*/ 48 h 48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88" h="48">
                <a:moveTo>
                  <a:pt x="0" y="0"/>
                </a:moveTo>
                <a:lnTo>
                  <a:pt x="0" y="48"/>
                </a:lnTo>
                <a:lnTo>
                  <a:pt x="288" y="48"/>
                </a:ln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 type="triangle" w="sm" len="sm"/>
          </a:ln>
        </p:spPr>
        <p:txBody>
          <a:bodyPr wrap="square" lIns="45720" rIns="45720" anchor="ctr">
            <a:spAutoFit/>
          </a:bodyPr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25661" name="AutoShape 25"/>
          <p:cNvSpPr>
            <a:spLocks noChangeArrowheads="1"/>
          </p:cNvSpPr>
          <p:nvPr/>
        </p:nvSpPr>
        <p:spPr bwMode="auto">
          <a:xfrm>
            <a:off x="1371600" y="2930525"/>
            <a:ext cx="533400" cy="304800"/>
          </a:xfrm>
          <a:prstGeom prst="roundRect">
            <a:avLst>
              <a:gd name="adj" fmla="val 19644"/>
            </a:avLst>
          </a:prstGeom>
          <a:solidFill>
            <a:srgbClr val="D5F1CF"/>
          </a:solidFill>
          <a:ln w="1905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 eaLnBrk="1" hangingPunct="1">
              <a:lnSpc>
                <a:spcPct val="100000"/>
              </a:lnSpc>
            </a:pPr>
            <a:r>
              <a:rPr lang="en-US" sz="1800" dirty="0">
                <a:latin typeface="Courier New" pitchFamily="49" charset="0"/>
              </a:rPr>
              <a:t>*</a:t>
            </a:r>
          </a:p>
        </p:txBody>
      </p:sp>
      <p:sp>
        <p:nvSpPr>
          <p:cNvPr id="662554" name="Rectangle 26"/>
          <p:cNvSpPr>
            <a:spLocks noChangeArrowheads="1"/>
          </p:cNvSpPr>
          <p:nvPr/>
        </p:nvSpPr>
        <p:spPr bwMode="auto">
          <a:xfrm>
            <a:off x="1676400" y="2438400"/>
            <a:ext cx="320675" cy="369888"/>
          </a:xfrm>
          <a:prstGeom prst="rect">
            <a:avLst/>
          </a:prstGeom>
          <a:noFill/>
          <a:ln w="19050">
            <a:noFill/>
            <a:miter lim="800000"/>
            <a:headEnd/>
            <a:tailEnd type="none" w="sm" len="sm"/>
          </a:ln>
          <a:effectLst/>
        </p:spPr>
        <p:txBody>
          <a:bodyPr lIns="45720" rIns="45720">
            <a:spAutoFit/>
          </a:bodyPr>
          <a:lstStyle/>
          <a:p>
            <a:pPr algn="ctr">
              <a:defRPr/>
            </a:pPr>
            <a:r>
              <a:rPr lang="en-US" sz="1800">
                <a:solidFill>
                  <a:schemeClr val="tx2"/>
                </a:solidFill>
                <a:latin typeface="Courier New" pitchFamily="49" charset="0"/>
              </a:rPr>
              <a:t>d</a:t>
            </a:r>
            <a:r>
              <a:rPr lang="en-US" sz="1800" baseline="-25000">
                <a:solidFill>
                  <a:schemeClr val="tx2"/>
                </a:solidFill>
                <a:latin typeface="Courier New" pitchFamily="49" charset="0"/>
              </a:rPr>
              <a:t>1</a:t>
            </a:r>
          </a:p>
        </p:txBody>
      </p:sp>
      <p:sp>
        <p:nvSpPr>
          <p:cNvPr id="25663" name="Line 27"/>
          <p:cNvSpPr>
            <a:spLocks noChangeShapeType="1"/>
          </p:cNvSpPr>
          <p:nvPr/>
        </p:nvSpPr>
        <p:spPr bwMode="auto">
          <a:xfrm>
            <a:off x="1447800" y="2701925"/>
            <a:ext cx="0" cy="22860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662556" name="Rectangle 28"/>
          <p:cNvSpPr>
            <a:spLocks noChangeArrowheads="1"/>
          </p:cNvSpPr>
          <p:nvPr/>
        </p:nvSpPr>
        <p:spPr bwMode="auto">
          <a:xfrm>
            <a:off x="1295400" y="2438400"/>
            <a:ext cx="323850" cy="369888"/>
          </a:xfrm>
          <a:prstGeom prst="rect">
            <a:avLst/>
          </a:prstGeom>
          <a:noFill/>
          <a:ln w="19050">
            <a:noFill/>
            <a:miter lim="800000"/>
            <a:headEnd/>
            <a:tailEnd type="none" w="sm" len="sm"/>
          </a:ln>
          <a:effectLst/>
        </p:spPr>
        <p:txBody>
          <a:bodyPr wrap="none" lIns="45720" rIns="45720">
            <a:spAutoFit/>
          </a:bodyPr>
          <a:lstStyle/>
          <a:p>
            <a:pPr algn="ctr">
              <a:defRPr/>
            </a:pPr>
            <a:r>
              <a:rPr lang="en-US" sz="1800">
                <a:solidFill>
                  <a:schemeClr val="tx2"/>
                </a:solidFill>
                <a:latin typeface="Courier New" pitchFamily="49" charset="0"/>
              </a:rPr>
              <a:t>d</a:t>
            </a:r>
            <a:r>
              <a:rPr lang="en-US" sz="1800" baseline="-25000">
                <a:solidFill>
                  <a:schemeClr val="tx2"/>
                </a:solidFill>
                <a:latin typeface="Courier New" pitchFamily="49" charset="0"/>
              </a:rPr>
              <a:t>0</a:t>
            </a:r>
          </a:p>
        </p:txBody>
      </p:sp>
      <p:sp>
        <p:nvSpPr>
          <p:cNvPr id="25665" name="Freeform 29"/>
          <p:cNvSpPr>
            <a:spLocks/>
          </p:cNvSpPr>
          <p:nvPr/>
        </p:nvSpPr>
        <p:spPr bwMode="auto">
          <a:xfrm>
            <a:off x="1447800" y="3235325"/>
            <a:ext cx="92075" cy="369888"/>
          </a:xfrm>
          <a:custGeom>
            <a:avLst/>
            <a:gdLst>
              <a:gd name="T0" fmla="*/ 96 w 96"/>
              <a:gd name="T1" fmla="*/ 0 h 144"/>
              <a:gd name="T2" fmla="*/ 96 w 96"/>
              <a:gd name="T3" fmla="*/ 48 h 144"/>
              <a:gd name="T4" fmla="*/ 0 w 96"/>
              <a:gd name="T5" fmla="*/ 48 h 144"/>
              <a:gd name="T6" fmla="*/ 0 w 96"/>
              <a:gd name="T7" fmla="*/ 144 h 144"/>
              <a:gd name="T8" fmla="*/ 0 60000 65536"/>
              <a:gd name="T9" fmla="*/ 0 60000 65536"/>
              <a:gd name="T10" fmla="*/ 0 60000 65536"/>
              <a:gd name="T11" fmla="*/ 0 60000 65536"/>
              <a:gd name="T12" fmla="*/ 0 w 96"/>
              <a:gd name="T13" fmla="*/ 0 h 144"/>
              <a:gd name="T14" fmla="*/ 96 w 96"/>
              <a:gd name="T15" fmla="*/ 144 h 14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96" h="144">
                <a:moveTo>
                  <a:pt x="96" y="0"/>
                </a:moveTo>
                <a:lnTo>
                  <a:pt x="96" y="48"/>
                </a:lnTo>
                <a:lnTo>
                  <a:pt x="0" y="48"/>
                </a:lnTo>
                <a:lnTo>
                  <a:pt x="0" y="144"/>
                </a:lnTo>
              </a:path>
            </a:pathLst>
          </a:custGeom>
          <a:noFill/>
          <a:ln w="19050">
            <a:solidFill>
              <a:schemeClr val="tx1"/>
            </a:solidFill>
            <a:round/>
            <a:headEnd/>
            <a:tailEnd type="triangle" w="med" len="med"/>
          </a:ln>
        </p:spPr>
        <p:txBody>
          <a:bodyPr wrap="none" lIns="45720" rIns="45720" anchor="ctr">
            <a:spAutoFit/>
          </a:bodyPr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25666" name="Line 30"/>
          <p:cNvSpPr>
            <a:spLocks noChangeShapeType="1"/>
          </p:cNvSpPr>
          <p:nvPr/>
        </p:nvSpPr>
        <p:spPr bwMode="auto">
          <a:xfrm>
            <a:off x="1828800" y="2701925"/>
            <a:ext cx="0" cy="22860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25655" name="AutoShape 32"/>
          <p:cNvSpPr>
            <a:spLocks noChangeArrowheads="1"/>
          </p:cNvSpPr>
          <p:nvPr/>
        </p:nvSpPr>
        <p:spPr bwMode="auto">
          <a:xfrm>
            <a:off x="1981200" y="3463925"/>
            <a:ext cx="533400" cy="304800"/>
          </a:xfrm>
          <a:prstGeom prst="roundRect">
            <a:avLst>
              <a:gd name="adj" fmla="val 19644"/>
            </a:avLst>
          </a:prstGeom>
          <a:solidFill>
            <a:srgbClr val="D5F1CF"/>
          </a:solidFill>
          <a:ln w="1905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 eaLnBrk="1" hangingPunct="1">
              <a:lnSpc>
                <a:spcPct val="100000"/>
              </a:lnSpc>
            </a:pPr>
            <a:r>
              <a:rPr lang="en-US" sz="1800">
                <a:latin typeface="Courier New" pitchFamily="49" charset="0"/>
              </a:rPr>
              <a:t>*</a:t>
            </a:r>
          </a:p>
        </p:txBody>
      </p:sp>
      <p:sp>
        <p:nvSpPr>
          <p:cNvPr id="662561" name="Rectangle 33"/>
          <p:cNvSpPr>
            <a:spLocks noChangeArrowheads="1"/>
          </p:cNvSpPr>
          <p:nvPr/>
        </p:nvSpPr>
        <p:spPr bwMode="auto">
          <a:xfrm>
            <a:off x="2286000" y="2971800"/>
            <a:ext cx="320675" cy="369888"/>
          </a:xfrm>
          <a:prstGeom prst="rect">
            <a:avLst/>
          </a:prstGeom>
          <a:noFill/>
          <a:ln w="19050">
            <a:noFill/>
            <a:miter lim="800000"/>
            <a:headEnd/>
            <a:tailEnd type="none" w="sm" len="sm"/>
          </a:ln>
          <a:effectLst/>
        </p:spPr>
        <p:txBody>
          <a:bodyPr lIns="45720" rIns="45720">
            <a:spAutoFit/>
          </a:bodyPr>
          <a:lstStyle/>
          <a:p>
            <a:pPr algn="ctr">
              <a:defRPr/>
            </a:pPr>
            <a:r>
              <a:rPr lang="en-US" sz="1800">
                <a:solidFill>
                  <a:schemeClr val="tx2"/>
                </a:solidFill>
                <a:latin typeface="Courier New" pitchFamily="49" charset="0"/>
              </a:rPr>
              <a:t>d</a:t>
            </a:r>
            <a:r>
              <a:rPr lang="en-US" sz="1800" baseline="-25000">
                <a:solidFill>
                  <a:schemeClr val="tx2"/>
                </a:solidFill>
                <a:latin typeface="Courier New" pitchFamily="49" charset="0"/>
              </a:rPr>
              <a:t>3</a:t>
            </a:r>
          </a:p>
        </p:txBody>
      </p:sp>
      <p:sp>
        <p:nvSpPr>
          <p:cNvPr id="25657" name="Line 34"/>
          <p:cNvSpPr>
            <a:spLocks noChangeShapeType="1"/>
          </p:cNvSpPr>
          <p:nvPr/>
        </p:nvSpPr>
        <p:spPr bwMode="auto">
          <a:xfrm>
            <a:off x="2057400" y="3235325"/>
            <a:ext cx="0" cy="22860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662563" name="Rectangle 35"/>
          <p:cNvSpPr>
            <a:spLocks noChangeArrowheads="1"/>
          </p:cNvSpPr>
          <p:nvPr/>
        </p:nvSpPr>
        <p:spPr bwMode="auto">
          <a:xfrm>
            <a:off x="1905000" y="2971800"/>
            <a:ext cx="323850" cy="369888"/>
          </a:xfrm>
          <a:prstGeom prst="rect">
            <a:avLst/>
          </a:prstGeom>
          <a:noFill/>
          <a:ln w="19050">
            <a:noFill/>
            <a:miter lim="800000"/>
            <a:headEnd/>
            <a:tailEnd type="none" w="sm" len="sm"/>
          </a:ln>
          <a:effectLst/>
        </p:spPr>
        <p:txBody>
          <a:bodyPr wrap="none" lIns="45720" rIns="45720">
            <a:spAutoFit/>
          </a:bodyPr>
          <a:lstStyle/>
          <a:p>
            <a:pPr algn="ctr">
              <a:defRPr/>
            </a:pPr>
            <a:r>
              <a:rPr lang="en-US" sz="1800">
                <a:solidFill>
                  <a:schemeClr val="tx2"/>
                </a:solidFill>
                <a:latin typeface="Courier New" pitchFamily="49" charset="0"/>
              </a:rPr>
              <a:t>d</a:t>
            </a:r>
            <a:r>
              <a:rPr lang="en-US" sz="1800" baseline="-25000">
                <a:solidFill>
                  <a:schemeClr val="tx2"/>
                </a:solidFill>
                <a:latin typeface="Courier New" pitchFamily="49" charset="0"/>
              </a:rPr>
              <a:t>2</a:t>
            </a:r>
          </a:p>
        </p:txBody>
      </p:sp>
      <p:sp>
        <p:nvSpPr>
          <p:cNvPr id="25659" name="Freeform 36"/>
          <p:cNvSpPr>
            <a:spLocks/>
          </p:cNvSpPr>
          <p:nvPr/>
        </p:nvSpPr>
        <p:spPr bwMode="auto">
          <a:xfrm>
            <a:off x="2057400" y="3768725"/>
            <a:ext cx="92075" cy="369888"/>
          </a:xfrm>
          <a:custGeom>
            <a:avLst/>
            <a:gdLst>
              <a:gd name="T0" fmla="*/ 96 w 96"/>
              <a:gd name="T1" fmla="*/ 0 h 144"/>
              <a:gd name="T2" fmla="*/ 96 w 96"/>
              <a:gd name="T3" fmla="*/ 48 h 144"/>
              <a:gd name="T4" fmla="*/ 0 w 96"/>
              <a:gd name="T5" fmla="*/ 48 h 144"/>
              <a:gd name="T6" fmla="*/ 0 w 96"/>
              <a:gd name="T7" fmla="*/ 144 h 144"/>
              <a:gd name="T8" fmla="*/ 0 60000 65536"/>
              <a:gd name="T9" fmla="*/ 0 60000 65536"/>
              <a:gd name="T10" fmla="*/ 0 60000 65536"/>
              <a:gd name="T11" fmla="*/ 0 60000 65536"/>
              <a:gd name="T12" fmla="*/ 0 w 96"/>
              <a:gd name="T13" fmla="*/ 0 h 144"/>
              <a:gd name="T14" fmla="*/ 96 w 96"/>
              <a:gd name="T15" fmla="*/ 144 h 14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96" h="144">
                <a:moveTo>
                  <a:pt x="96" y="0"/>
                </a:moveTo>
                <a:lnTo>
                  <a:pt x="96" y="48"/>
                </a:lnTo>
                <a:lnTo>
                  <a:pt x="0" y="48"/>
                </a:lnTo>
                <a:lnTo>
                  <a:pt x="0" y="144"/>
                </a:lnTo>
              </a:path>
            </a:pathLst>
          </a:custGeom>
          <a:noFill/>
          <a:ln w="19050">
            <a:solidFill>
              <a:schemeClr val="tx1"/>
            </a:solidFill>
            <a:round/>
            <a:headEnd/>
            <a:tailEnd type="triangle" w="med" len="med"/>
          </a:ln>
        </p:spPr>
        <p:txBody>
          <a:bodyPr wrap="none" lIns="45720" rIns="45720" anchor="ctr">
            <a:spAutoFit/>
          </a:bodyPr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25660" name="Line 37"/>
          <p:cNvSpPr>
            <a:spLocks noChangeShapeType="1"/>
          </p:cNvSpPr>
          <p:nvPr/>
        </p:nvSpPr>
        <p:spPr bwMode="auto">
          <a:xfrm>
            <a:off x="2438400" y="3235325"/>
            <a:ext cx="0" cy="22860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25649" name="AutoShape 39"/>
          <p:cNvSpPr>
            <a:spLocks noChangeArrowheads="1"/>
          </p:cNvSpPr>
          <p:nvPr/>
        </p:nvSpPr>
        <p:spPr bwMode="auto">
          <a:xfrm>
            <a:off x="2590800" y="3997325"/>
            <a:ext cx="533400" cy="304800"/>
          </a:xfrm>
          <a:prstGeom prst="roundRect">
            <a:avLst>
              <a:gd name="adj" fmla="val 19644"/>
            </a:avLst>
          </a:prstGeom>
          <a:solidFill>
            <a:srgbClr val="D5F1CF"/>
          </a:solidFill>
          <a:ln w="1905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 eaLnBrk="1" hangingPunct="1">
              <a:lnSpc>
                <a:spcPct val="100000"/>
              </a:lnSpc>
            </a:pPr>
            <a:r>
              <a:rPr lang="en-US" sz="1800">
                <a:latin typeface="Courier New" pitchFamily="49" charset="0"/>
              </a:rPr>
              <a:t>*</a:t>
            </a:r>
          </a:p>
        </p:txBody>
      </p:sp>
      <p:sp>
        <p:nvSpPr>
          <p:cNvPr id="662568" name="Rectangle 40"/>
          <p:cNvSpPr>
            <a:spLocks noChangeArrowheads="1"/>
          </p:cNvSpPr>
          <p:nvPr/>
        </p:nvSpPr>
        <p:spPr bwMode="auto">
          <a:xfrm>
            <a:off x="2895600" y="3505200"/>
            <a:ext cx="320675" cy="369888"/>
          </a:xfrm>
          <a:prstGeom prst="rect">
            <a:avLst/>
          </a:prstGeom>
          <a:noFill/>
          <a:ln w="19050">
            <a:noFill/>
            <a:miter lim="800000"/>
            <a:headEnd/>
            <a:tailEnd type="none" w="sm" len="sm"/>
          </a:ln>
          <a:effectLst/>
        </p:spPr>
        <p:txBody>
          <a:bodyPr lIns="45720" rIns="45720">
            <a:spAutoFit/>
          </a:bodyPr>
          <a:lstStyle/>
          <a:p>
            <a:pPr algn="ctr">
              <a:defRPr/>
            </a:pPr>
            <a:r>
              <a:rPr lang="en-US" sz="1800">
                <a:solidFill>
                  <a:schemeClr val="tx2"/>
                </a:solidFill>
                <a:latin typeface="Courier New" pitchFamily="49" charset="0"/>
              </a:rPr>
              <a:t>d</a:t>
            </a:r>
            <a:r>
              <a:rPr lang="en-US" sz="1800" baseline="-25000">
                <a:solidFill>
                  <a:schemeClr val="tx2"/>
                </a:solidFill>
                <a:latin typeface="Courier New" pitchFamily="49" charset="0"/>
              </a:rPr>
              <a:t>5</a:t>
            </a:r>
          </a:p>
        </p:txBody>
      </p:sp>
      <p:sp>
        <p:nvSpPr>
          <p:cNvPr id="25651" name="Line 41"/>
          <p:cNvSpPr>
            <a:spLocks noChangeShapeType="1"/>
          </p:cNvSpPr>
          <p:nvPr/>
        </p:nvSpPr>
        <p:spPr bwMode="auto">
          <a:xfrm>
            <a:off x="2667000" y="3768725"/>
            <a:ext cx="0" cy="22860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662570" name="Rectangle 42"/>
          <p:cNvSpPr>
            <a:spLocks noChangeArrowheads="1"/>
          </p:cNvSpPr>
          <p:nvPr/>
        </p:nvSpPr>
        <p:spPr bwMode="auto">
          <a:xfrm>
            <a:off x="2514600" y="3505200"/>
            <a:ext cx="323850" cy="369888"/>
          </a:xfrm>
          <a:prstGeom prst="rect">
            <a:avLst/>
          </a:prstGeom>
          <a:noFill/>
          <a:ln w="19050">
            <a:noFill/>
            <a:miter lim="800000"/>
            <a:headEnd/>
            <a:tailEnd type="none" w="sm" len="sm"/>
          </a:ln>
          <a:effectLst/>
        </p:spPr>
        <p:txBody>
          <a:bodyPr wrap="none" lIns="45720" rIns="45720">
            <a:spAutoFit/>
          </a:bodyPr>
          <a:lstStyle/>
          <a:p>
            <a:pPr algn="ctr">
              <a:defRPr/>
            </a:pPr>
            <a:r>
              <a:rPr lang="en-US" sz="1800">
                <a:solidFill>
                  <a:schemeClr val="tx2"/>
                </a:solidFill>
                <a:latin typeface="Courier New" pitchFamily="49" charset="0"/>
              </a:rPr>
              <a:t>d</a:t>
            </a:r>
            <a:r>
              <a:rPr lang="en-US" sz="1800" baseline="-25000">
                <a:solidFill>
                  <a:schemeClr val="tx2"/>
                </a:solidFill>
                <a:latin typeface="Courier New" pitchFamily="49" charset="0"/>
              </a:rPr>
              <a:t>4</a:t>
            </a:r>
          </a:p>
        </p:txBody>
      </p:sp>
      <p:sp>
        <p:nvSpPr>
          <p:cNvPr id="25653" name="Freeform 43"/>
          <p:cNvSpPr>
            <a:spLocks/>
          </p:cNvSpPr>
          <p:nvPr/>
        </p:nvSpPr>
        <p:spPr bwMode="auto">
          <a:xfrm>
            <a:off x="2667000" y="4302125"/>
            <a:ext cx="92075" cy="369888"/>
          </a:xfrm>
          <a:custGeom>
            <a:avLst/>
            <a:gdLst>
              <a:gd name="T0" fmla="*/ 96 w 96"/>
              <a:gd name="T1" fmla="*/ 0 h 144"/>
              <a:gd name="T2" fmla="*/ 96 w 96"/>
              <a:gd name="T3" fmla="*/ 48 h 144"/>
              <a:gd name="T4" fmla="*/ 0 w 96"/>
              <a:gd name="T5" fmla="*/ 48 h 144"/>
              <a:gd name="T6" fmla="*/ 0 w 96"/>
              <a:gd name="T7" fmla="*/ 144 h 144"/>
              <a:gd name="T8" fmla="*/ 0 60000 65536"/>
              <a:gd name="T9" fmla="*/ 0 60000 65536"/>
              <a:gd name="T10" fmla="*/ 0 60000 65536"/>
              <a:gd name="T11" fmla="*/ 0 60000 65536"/>
              <a:gd name="T12" fmla="*/ 0 w 96"/>
              <a:gd name="T13" fmla="*/ 0 h 144"/>
              <a:gd name="T14" fmla="*/ 96 w 96"/>
              <a:gd name="T15" fmla="*/ 144 h 14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96" h="144">
                <a:moveTo>
                  <a:pt x="96" y="0"/>
                </a:moveTo>
                <a:lnTo>
                  <a:pt x="96" y="48"/>
                </a:lnTo>
                <a:lnTo>
                  <a:pt x="0" y="48"/>
                </a:lnTo>
                <a:lnTo>
                  <a:pt x="0" y="144"/>
                </a:lnTo>
              </a:path>
            </a:pathLst>
          </a:custGeom>
          <a:noFill/>
          <a:ln w="19050">
            <a:solidFill>
              <a:schemeClr val="tx1"/>
            </a:solidFill>
            <a:round/>
            <a:headEnd/>
            <a:tailEnd type="triangle" w="med" len="med"/>
          </a:ln>
        </p:spPr>
        <p:txBody>
          <a:bodyPr wrap="none" lIns="45720" rIns="45720" anchor="ctr">
            <a:spAutoFit/>
          </a:bodyPr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25654" name="Line 44"/>
          <p:cNvSpPr>
            <a:spLocks noChangeShapeType="1"/>
          </p:cNvSpPr>
          <p:nvPr/>
        </p:nvSpPr>
        <p:spPr bwMode="auto">
          <a:xfrm>
            <a:off x="3048000" y="3768725"/>
            <a:ext cx="0" cy="22860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25643" name="AutoShape 46"/>
          <p:cNvSpPr>
            <a:spLocks noChangeArrowheads="1"/>
          </p:cNvSpPr>
          <p:nvPr/>
        </p:nvSpPr>
        <p:spPr bwMode="auto">
          <a:xfrm>
            <a:off x="3200400" y="4530725"/>
            <a:ext cx="533400" cy="304800"/>
          </a:xfrm>
          <a:prstGeom prst="roundRect">
            <a:avLst>
              <a:gd name="adj" fmla="val 19644"/>
            </a:avLst>
          </a:prstGeom>
          <a:solidFill>
            <a:srgbClr val="D5F1CF"/>
          </a:solidFill>
          <a:ln w="1905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 eaLnBrk="1" hangingPunct="1">
              <a:lnSpc>
                <a:spcPct val="100000"/>
              </a:lnSpc>
            </a:pPr>
            <a:r>
              <a:rPr lang="en-US" sz="1800">
                <a:latin typeface="Courier New" pitchFamily="49" charset="0"/>
              </a:rPr>
              <a:t>*</a:t>
            </a:r>
          </a:p>
        </p:txBody>
      </p:sp>
      <p:sp>
        <p:nvSpPr>
          <p:cNvPr id="662575" name="Rectangle 47"/>
          <p:cNvSpPr>
            <a:spLocks noChangeArrowheads="1"/>
          </p:cNvSpPr>
          <p:nvPr/>
        </p:nvSpPr>
        <p:spPr bwMode="auto">
          <a:xfrm>
            <a:off x="3505200" y="4038600"/>
            <a:ext cx="320675" cy="369888"/>
          </a:xfrm>
          <a:prstGeom prst="rect">
            <a:avLst/>
          </a:prstGeom>
          <a:noFill/>
          <a:ln w="19050">
            <a:noFill/>
            <a:miter lim="800000"/>
            <a:headEnd/>
            <a:tailEnd type="none" w="sm" len="sm"/>
          </a:ln>
          <a:effectLst/>
        </p:spPr>
        <p:txBody>
          <a:bodyPr lIns="45720" rIns="45720">
            <a:spAutoFit/>
          </a:bodyPr>
          <a:lstStyle/>
          <a:p>
            <a:pPr algn="ctr">
              <a:defRPr/>
            </a:pPr>
            <a:r>
              <a:rPr lang="en-US" sz="1800">
                <a:solidFill>
                  <a:schemeClr val="tx2"/>
                </a:solidFill>
                <a:latin typeface="Courier New" pitchFamily="49" charset="0"/>
              </a:rPr>
              <a:t>d</a:t>
            </a:r>
            <a:r>
              <a:rPr lang="en-US" sz="1800" baseline="-25000">
                <a:solidFill>
                  <a:schemeClr val="tx2"/>
                </a:solidFill>
                <a:latin typeface="Courier New" pitchFamily="49" charset="0"/>
              </a:rPr>
              <a:t>7</a:t>
            </a:r>
          </a:p>
        </p:txBody>
      </p:sp>
      <p:sp>
        <p:nvSpPr>
          <p:cNvPr id="25645" name="Line 48"/>
          <p:cNvSpPr>
            <a:spLocks noChangeShapeType="1"/>
          </p:cNvSpPr>
          <p:nvPr/>
        </p:nvSpPr>
        <p:spPr bwMode="auto">
          <a:xfrm>
            <a:off x="3276600" y="4302125"/>
            <a:ext cx="0" cy="22860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662577" name="Rectangle 49"/>
          <p:cNvSpPr>
            <a:spLocks noChangeArrowheads="1"/>
          </p:cNvSpPr>
          <p:nvPr/>
        </p:nvSpPr>
        <p:spPr bwMode="auto">
          <a:xfrm>
            <a:off x="3124200" y="4038600"/>
            <a:ext cx="323850" cy="369888"/>
          </a:xfrm>
          <a:prstGeom prst="rect">
            <a:avLst/>
          </a:prstGeom>
          <a:noFill/>
          <a:ln w="19050">
            <a:noFill/>
            <a:miter lim="800000"/>
            <a:headEnd/>
            <a:tailEnd type="none" w="sm" len="sm"/>
          </a:ln>
          <a:effectLst/>
        </p:spPr>
        <p:txBody>
          <a:bodyPr wrap="none" lIns="45720" rIns="45720">
            <a:spAutoFit/>
          </a:bodyPr>
          <a:lstStyle/>
          <a:p>
            <a:pPr algn="ctr">
              <a:defRPr/>
            </a:pPr>
            <a:r>
              <a:rPr lang="en-US" sz="1800">
                <a:solidFill>
                  <a:schemeClr val="tx2"/>
                </a:solidFill>
                <a:latin typeface="Courier New" pitchFamily="49" charset="0"/>
              </a:rPr>
              <a:t>d</a:t>
            </a:r>
            <a:r>
              <a:rPr lang="en-US" sz="1800" baseline="-25000">
                <a:solidFill>
                  <a:schemeClr val="tx2"/>
                </a:solidFill>
                <a:latin typeface="Courier New" pitchFamily="49" charset="0"/>
              </a:rPr>
              <a:t>6</a:t>
            </a:r>
          </a:p>
        </p:txBody>
      </p:sp>
      <p:sp>
        <p:nvSpPr>
          <p:cNvPr id="25647" name="Freeform 50"/>
          <p:cNvSpPr>
            <a:spLocks/>
          </p:cNvSpPr>
          <p:nvPr/>
        </p:nvSpPr>
        <p:spPr bwMode="auto">
          <a:xfrm>
            <a:off x="3276600" y="4835525"/>
            <a:ext cx="92075" cy="369888"/>
          </a:xfrm>
          <a:custGeom>
            <a:avLst/>
            <a:gdLst>
              <a:gd name="T0" fmla="*/ 96 w 96"/>
              <a:gd name="T1" fmla="*/ 0 h 144"/>
              <a:gd name="T2" fmla="*/ 96 w 96"/>
              <a:gd name="T3" fmla="*/ 48 h 144"/>
              <a:gd name="T4" fmla="*/ 0 w 96"/>
              <a:gd name="T5" fmla="*/ 48 h 144"/>
              <a:gd name="T6" fmla="*/ 0 w 96"/>
              <a:gd name="T7" fmla="*/ 144 h 144"/>
              <a:gd name="T8" fmla="*/ 0 60000 65536"/>
              <a:gd name="T9" fmla="*/ 0 60000 65536"/>
              <a:gd name="T10" fmla="*/ 0 60000 65536"/>
              <a:gd name="T11" fmla="*/ 0 60000 65536"/>
              <a:gd name="T12" fmla="*/ 0 w 96"/>
              <a:gd name="T13" fmla="*/ 0 h 144"/>
              <a:gd name="T14" fmla="*/ 96 w 96"/>
              <a:gd name="T15" fmla="*/ 144 h 14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96" h="144">
                <a:moveTo>
                  <a:pt x="96" y="0"/>
                </a:moveTo>
                <a:lnTo>
                  <a:pt x="96" y="48"/>
                </a:lnTo>
                <a:lnTo>
                  <a:pt x="0" y="48"/>
                </a:lnTo>
                <a:lnTo>
                  <a:pt x="0" y="144"/>
                </a:lnTo>
              </a:path>
            </a:pathLst>
          </a:custGeom>
          <a:noFill/>
          <a:ln w="19050">
            <a:solidFill>
              <a:schemeClr val="tx1"/>
            </a:solidFill>
            <a:round/>
            <a:headEnd/>
            <a:tailEnd type="triangle" w="med" len="med"/>
          </a:ln>
        </p:spPr>
        <p:txBody>
          <a:bodyPr wrap="none" lIns="45720" rIns="45720" anchor="ctr">
            <a:spAutoFit/>
          </a:bodyPr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25648" name="Line 51"/>
          <p:cNvSpPr>
            <a:spLocks noChangeShapeType="1"/>
          </p:cNvSpPr>
          <p:nvPr/>
        </p:nvSpPr>
        <p:spPr bwMode="auto">
          <a:xfrm>
            <a:off x="3657600" y="4302125"/>
            <a:ext cx="0" cy="22860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67" name="Rectangle 28"/>
          <p:cNvSpPr>
            <a:spLocks noChangeArrowheads="1"/>
          </p:cNvSpPr>
          <p:nvPr/>
        </p:nvSpPr>
        <p:spPr bwMode="auto">
          <a:xfrm>
            <a:off x="457200" y="1614433"/>
            <a:ext cx="3767056" cy="366767"/>
          </a:xfrm>
          <a:prstGeom prst="rect">
            <a:avLst/>
          </a:prstGeom>
          <a:solidFill>
            <a:srgbClr val="F6F5BD"/>
          </a:solidFill>
          <a:ln w="12700" cmpd="dbl">
            <a:solidFill>
              <a:schemeClr val="tx1"/>
            </a:solidFill>
            <a:miter lim="800000"/>
            <a:headEnd/>
            <a:tailEnd/>
          </a:ln>
        </p:spPr>
        <p:txBody>
          <a:bodyPr wrap="none" lIns="90487" tIns="44450" rIns="90487" bIns="44450">
            <a:spAutoFit/>
          </a:bodyPr>
          <a:lstStyle/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 smtClean="0">
                <a:latin typeface="Courier New" pitchFamily="49" charset="0"/>
              </a:rPr>
              <a:t>x </a:t>
            </a:r>
            <a:r>
              <a:rPr lang="en-US" sz="1800" dirty="0">
                <a:latin typeface="Courier New" pitchFamily="49" charset="0"/>
              </a:rPr>
              <a:t>= x </a:t>
            </a:r>
            <a:r>
              <a:rPr lang="en-US" sz="1800" dirty="0" smtClean="0">
                <a:latin typeface="Courier New" pitchFamily="49" charset="0"/>
              </a:rPr>
              <a:t>OP </a:t>
            </a:r>
            <a:r>
              <a:rPr lang="en-US" sz="1800" dirty="0">
                <a:latin typeface="Courier New" pitchFamily="49" charset="0"/>
              </a:rPr>
              <a:t>(d[</a:t>
            </a:r>
            <a:r>
              <a:rPr lang="en-US" sz="1800" dirty="0" err="1">
                <a:latin typeface="Courier New" pitchFamily="49" charset="0"/>
              </a:rPr>
              <a:t>i</a:t>
            </a:r>
            <a:r>
              <a:rPr lang="en-US" sz="1800" dirty="0">
                <a:latin typeface="Courier New" pitchFamily="49" charset="0"/>
              </a:rPr>
              <a:t>] </a:t>
            </a:r>
            <a:r>
              <a:rPr lang="en-US" sz="1800" dirty="0" smtClean="0">
                <a:latin typeface="Courier New" pitchFamily="49" charset="0"/>
              </a:rPr>
              <a:t>OP </a:t>
            </a:r>
            <a:r>
              <a:rPr lang="en-US" sz="1800" dirty="0">
                <a:latin typeface="Courier New" pitchFamily="49" charset="0"/>
              </a:rPr>
              <a:t>d[i+1]);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6674" name="Rectangle 2"/>
          <p:cNvSpPr>
            <a:spLocks noGrp="1" noChangeArrowheads="1"/>
          </p:cNvSpPr>
          <p:nvPr>
            <p:ph type="title"/>
          </p:nvPr>
        </p:nvSpPr>
        <p:spPr>
          <a:xfrm>
            <a:off x="357018" y="381000"/>
            <a:ext cx="8558382" cy="762000"/>
          </a:xfrm>
        </p:spPr>
        <p:txBody>
          <a:bodyPr/>
          <a:lstStyle/>
          <a:p>
            <a:pPr eaLnBrk="1" hangingPunct="1">
              <a:defRPr/>
            </a:pPr>
            <a:r>
              <a:rPr lang="en-US" dirty="0" smtClean="0"/>
              <a:t>Loop Unrolling with Separate Accumulators</a:t>
            </a:r>
          </a:p>
        </p:txBody>
      </p:sp>
      <p:sp>
        <p:nvSpPr>
          <p:cNvPr id="2662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79413" y="6019800"/>
            <a:ext cx="8307387" cy="577850"/>
          </a:xfrm>
        </p:spPr>
        <p:txBody>
          <a:bodyPr/>
          <a:lstStyle/>
          <a:p>
            <a:r>
              <a:rPr lang="en-US" sz="2800" dirty="0" smtClean="0"/>
              <a:t>Different form of </a:t>
            </a:r>
            <a:r>
              <a:rPr lang="en-US" sz="2800" dirty="0" err="1" smtClean="0"/>
              <a:t>reassociation</a:t>
            </a:r>
            <a:endParaRPr lang="en-US" sz="2800" dirty="0" smtClean="0"/>
          </a:p>
        </p:txBody>
      </p:sp>
      <p:sp>
        <p:nvSpPr>
          <p:cNvPr id="26628" name="Rectangle 4"/>
          <p:cNvSpPr>
            <a:spLocks noChangeArrowheads="1"/>
          </p:cNvSpPr>
          <p:nvPr/>
        </p:nvSpPr>
        <p:spPr bwMode="auto">
          <a:xfrm>
            <a:off x="838200" y="1219200"/>
            <a:ext cx="5842000" cy="4772025"/>
          </a:xfrm>
          <a:prstGeom prst="rect">
            <a:avLst/>
          </a:prstGeom>
          <a:solidFill>
            <a:srgbClr val="F6F5BD"/>
          </a:solidFill>
          <a:ln w="12700" cmpd="dbl">
            <a:solidFill>
              <a:schemeClr val="tx1"/>
            </a:solidFill>
            <a:miter lim="800000"/>
            <a:headEnd/>
            <a:tailEnd/>
          </a:ln>
        </p:spPr>
        <p:txBody>
          <a:bodyPr wrap="none" lIns="90487" tIns="44450" rIns="90487" bIns="44450">
            <a:spAutoFit/>
          </a:bodyPr>
          <a:lstStyle/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600" dirty="0">
                <a:latin typeface="Courier New" pitchFamily="49" charset="0"/>
              </a:rPr>
              <a:t>void unroll2a_combine(</a:t>
            </a:r>
            <a:r>
              <a:rPr lang="en-US" sz="1600" dirty="0" err="1">
                <a:latin typeface="Courier New" pitchFamily="49" charset="0"/>
              </a:rPr>
              <a:t>vec_ptr</a:t>
            </a:r>
            <a:r>
              <a:rPr lang="en-US" sz="1600" dirty="0">
                <a:latin typeface="Courier New" pitchFamily="49" charset="0"/>
              </a:rPr>
              <a:t> v, </a:t>
            </a:r>
            <a:r>
              <a:rPr lang="en-US" sz="1600" dirty="0" err="1">
                <a:latin typeface="Courier New" pitchFamily="49" charset="0"/>
              </a:rPr>
              <a:t>data_t</a:t>
            </a:r>
            <a:r>
              <a:rPr lang="en-US" sz="1600" dirty="0">
                <a:latin typeface="Courier New" pitchFamily="49" charset="0"/>
              </a:rPr>
              <a:t> *</a:t>
            </a:r>
            <a:r>
              <a:rPr lang="en-US" sz="1600" dirty="0" err="1">
                <a:latin typeface="Courier New" pitchFamily="49" charset="0"/>
              </a:rPr>
              <a:t>dest</a:t>
            </a:r>
            <a:r>
              <a:rPr lang="en-US" sz="1600" dirty="0">
                <a:latin typeface="Courier New" pitchFamily="49" charset="0"/>
              </a:rPr>
              <a:t>)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600" dirty="0">
                <a:latin typeface="Courier New" pitchFamily="49" charset="0"/>
              </a:rPr>
              <a:t>{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600" dirty="0">
                <a:latin typeface="Courier New" pitchFamily="49" charset="0"/>
              </a:rPr>
              <a:t>    </a:t>
            </a:r>
            <a:r>
              <a:rPr lang="en-US" sz="1600" dirty="0" err="1">
                <a:latin typeface="Courier New" pitchFamily="49" charset="0"/>
              </a:rPr>
              <a:t>int</a:t>
            </a:r>
            <a:r>
              <a:rPr lang="en-US" sz="1600" dirty="0">
                <a:latin typeface="Courier New" pitchFamily="49" charset="0"/>
              </a:rPr>
              <a:t> length = </a:t>
            </a:r>
            <a:r>
              <a:rPr lang="en-US" sz="1600" dirty="0" err="1">
                <a:latin typeface="Courier New" pitchFamily="49" charset="0"/>
              </a:rPr>
              <a:t>vec_length</a:t>
            </a:r>
            <a:r>
              <a:rPr lang="en-US" sz="1600" dirty="0">
                <a:latin typeface="Courier New" pitchFamily="49" charset="0"/>
              </a:rPr>
              <a:t>(v);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600" dirty="0">
                <a:latin typeface="Courier New" pitchFamily="49" charset="0"/>
              </a:rPr>
              <a:t>    </a:t>
            </a:r>
            <a:r>
              <a:rPr lang="en-US" sz="1600" dirty="0" err="1">
                <a:latin typeface="Courier New" pitchFamily="49" charset="0"/>
              </a:rPr>
              <a:t>int</a:t>
            </a:r>
            <a:r>
              <a:rPr lang="en-US" sz="1600" dirty="0">
                <a:latin typeface="Courier New" pitchFamily="49" charset="0"/>
              </a:rPr>
              <a:t> limit = length-1;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600" dirty="0">
                <a:latin typeface="Courier New" pitchFamily="49" charset="0"/>
              </a:rPr>
              <a:t>    </a:t>
            </a:r>
            <a:r>
              <a:rPr lang="en-US" sz="1600" dirty="0" err="1">
                <a:latin typeface="Courier New" pitchFamily="49" charset="0"/>
              </a:rPr>
              <a:t>data_t</a:t>
            </a:r>
            <a:r>
              <a:rPr lang="en-US" sz="1600" dirty="0">
                <a:latin typeface="Courier New" pitchFamily="49" charset="0"/>
              </a:rPr>
              <a:t> *d = </a:t>
            </a:r>
            <a:r>
              <a:rPr lang="en-US" sz="1600" dirty="0" err="1">
                <a:latin typeface="Courier New" pitchFamily="49" charset="0"/>
              </a:rPr>
              <a:t>get_vec_start</a:t>
            </a:r>
            <a:r>
              <a:rPr lang="en-US" sz="1600" dirty="0">
                <a:latin typeface="Courier New" pitchFamily="49" charset="0"/>
              </a:rPr>
              <a:t>(v);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600" dirty="0">
                <a:latin typeface="Courier New" pitchFamily="49" charset="0"/>
              </a:rPr>
              <a:t>    </a:t>
            </a:r>
            <a:r>
              <a:rPr lang="en-US" sz="1600" dirty="0" err="1">
                <a:latin typeface="Courier New" pitchFamily="49" charset="0"/>
              </a:rPr>
              <a:t>data_t</a:t>
            </a:r>
            <a:r>
              <a:rPr lang="en-US" sz="1600" dirty="0">
                <a:latin typeface="Courier New" pitchFamily="49" charset="0"/>
              </a:rPr>
              <a:t> x0 = IDENT;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600" dirty="0">
                <a:latin typeface="Courier New" pitchFamily="49" charset="0"/>
              </a:rPr>
              <a:t>    </a:t>
            </a:r>
            <a:r>
              <a:rPr lang="en-US" sz="1600" dirty="0" err="1">
                <a:latin typeface="Courier New" pitchFamily="49" charset="0"/>
              </a:rPr>
              <a:t>data_t</a:t>
            </a:r>
            <a:r>
              <a:rPr lang="en-US" sz="1600" dirty="0">
                <a:latin typeface="Courier New" pitchFamily="49" charset="0"/>
              </a:rPr>
              <a:t> x1 = IDENT;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600" dirty="0">
                <a:latin typeface="Courier New" pitchFamily="49" charset="0"/>
              </a:rPr>
              <a:t>    </a:t>
            </a:r>
            <a:r>
              <a:rPr lang="en-US" sz="1600" dirty="0" err="1">
                <a:latin typeface="Courier New" pitchFamily="49" charset="0"/>
              </a:rPr>
              <a:t>int</a:t>
            </a:r>
            <a:r>
              <a:rPr lang="en-US" sz="1600" dirty="0">
                <a:latin typeface="Courier New" pitchFamily="49" charset="0"/>
              </a:rPr>
              <a:t> </a:t>
            </a:r>
            <a:r>
              <a:rPr lang="en-US" sz="1600" dirty="0" err="1">
                <a:latin typeface="Courier New" pitchFamily="49" charset="0"/>
              </a:rPr>
              <a:t>i</a:t>
            </a:r>
            <a:r>
              <a:rPr lang="en-US" sz="1600" dirty="0">
                <a:latin typeface="Courier New" pitchFamily="49" charset="0"/>
              </a:rPr>
              <a:t>;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600" dirty="0">
                <a:latin typeface="Courier New" pitchFamily="49" charset="0"/>
              </a:rPr>
              <a:t>    /* Combine 2 elements at a time */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600" dirty="0">
                <a:latin typeface="Courier New" pitchFamily="49" charset="0"/>
              </a:rPr>
              <a:t>    </a:t>
            </a:r>
            <a:r>
              <a:rPr lang="en-US" sz="1600" dirty="0">
                <a:solidFill>
                  <a:srgbClr val="A50021"/>
                </a:solidFill>
                <a:latin typeface="Courier New" pitchFamily="49" charset="0"/>
              </a:rPr>
              <a:t>for (</a:t>
            </a:r>
            <a:r>
              <a:rPr lang="en-US" sz="1600" dirty="0" err="1">
                <a:solidFill>
                  <a:srgbClr val="A50021"/>
                </a:solidFill>
                <a:latin typeface="Courier New" pitchFamily="49" charset="0"/>
              </a:rPr>
              <a:t>i</a:t>
            </a:r>
            <a:r>
              <a:rPr lang="en-US" sz="1600" dirty="0">
                <a:solidFill>
                  <a:srgbClr val="A50021"/>
                </a:solidFill>
                <a:latin typeface="Courier New" pitchFamily="49" charset="0"/>
              </a:rPr>
              <a:t> = 0; </a:t>
            </a:r>
            <a:r>
              <a:rPr lang="en-US" sz="1600" dirty="0" err="1">
                <a:solidFill>
                  <a:srgbClr val="A50021"/>
                </a:solidFill>
                <a:latin typeface="Courier New" pitchFamily="49" charset="0"/>
              </a:rPr>
              <a:t>i</a:t>
            </a:r>
            <a:r>
              <a:rPr lang="en-US" sz="1600" dirty="0">
                <a:solidFill>
                  <a:srgbClr val="A50021"/>
                </a:solidFill>
                <a:latin typeface="Courier New" pitchFamily="49" charset="0"/>
              </a:rPr>
              <a:t> &lt; limit; </a:t>
            </a:r>
            <a:r>
              <a:rPr lang="en-US" sz="1600" dirty="0" err="1">
                <a:solidFill>
                  <a:srgbClr val="A50021"/>
                </a:solidFill>
                <a:latin typeface="Courier New" pitchFamily="49" charset="0"/>
              </a:rPr>
              <a:t>i</a:t>
            </a:r>
            <a:r>
              <a:rPr lang="en-US" sz="1600" dirty="0">
                <a:solidFill>
                  <a:srgbClr val="A50021"/>
                </a:solidFill>
                <a:latin typeface="Courier New" pitchFamily="49" charset="0"/>
              </a:rPr>
              <a:t>+=2) {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600" dirty="0">
                <a:solidFill>
                  <a:srgbClr val="A50021"/>
                </a:solidFill>
                <a:latin typeface="Courier New" pitchFamily="49" charset="0"/>
              </a:rPr>
              <a:t>       x0 = x0 </a:t>
            </a:r>
            <a:r>
              <a:rPr lang="en-US" sz="1600" dirty="0" smtClean="0">
                <a:solidFill>
                  <a:srgbClr val="A50021"/>
                </a:solidFill>
                <a:latin typeface="Courier New" pitchFamily="49" charset="0"/>
              </a:rPr>
              <a:t>OP </a:t>
            </a:r>
            <a:r>
              <a:rPr lang="en-US" sz="1600" dirty="0">
                <a:solidFill>
                  <a:srgbClr val="A50021"/>
                </a:solidFill>
                <a:latin typeface="Courier New" pitchFamily="49" charset="0"/>
              </a:rPr>
              <a:t>d[</a:t>
            </a:r>
            <a:r>
              <a:rPr lang="en-US" sz="1600" dirty="0" err="1">
                <a:solidFill>
                  <a:srgbClr val="A50021"/>
                </a:solidFill>
                <a:latin typeface="Courier New" pitchFamily="49" charset="0"/>
              </a:rPr>
              <a:t>i</a:t>
            </a:r>
            <a:r>
              <a:rPr lang="en-US" sz="1600" dirty="0">
                <a:solidFill>
                  <a:srgbClr val="A50021"/>
                </a:solidFill>
                <a:latin typeface="Courier New" pitchFamily="49" charset="0"/>
              </a:rPr>
              <a:t>];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600" dirty="0">
                <a:solidFill>
                  <a:srgbClr val="A50021"/>
                </a:solidFill>
                <a:latin typeface="Courier New" pitchFamily="49" charset="0"/>
              </a:rPr>
              <a:t>       x1 = x1 </a:t>
            </a:r>
            <a:r>
              <a:rPr lang="en-US" sz="1600" dirty="0" smtClean="0">
                <a:solidFill>
                  <a:srgbClr val="A50021"/>
                </a:solidFill>
                <a:latin typeface="Courier New" pitchFamily="49" charset="0"/>
              </a:rPr>
              <a:t>OP </a:t>
            </a:r>
            <a:r>
              <a:rPr lang="en-US" sz="1600" dirty="0">
                <a:solidFill>
                  <a:srgbClr val="A50021"/>
                </a:solidFill>
                <a:latin typeface="Courier New" pitchFamily="49" charset="0"/>
              </a:rPr>
              <a:t>d[i+1];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600" dirty="0">
                <a:solidFill>
                  <a:srgbClr val="A50021"/>
                </a:solidFill>
                <a:latin typeface="Courier New" pitchFamily="49" charset="0"/>
              </a:rPr>
              <a:t>    }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600" dirty="0">
                <a:latin typeface="Courier New" pitchFamily="49" charset="0"/>
              </a:rPr>
              <a:t>    /* Finish any remaining elements */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600" dirty="0">
                <a:latin typeface="Courier New" pitchFamily="49" charset="0"/>
              </a:rPr>
              <a:t>    for (; </a:t>
            </a:r>
            <a:r>
              <a:rPr lang="en-US" sz="1600" dirty="0" err="1">
                <a:latin typeface="Courier New" pitchFamily="49" charset="0"/>
              </a:rPr>
              <a:t>i</a:t>
            </a:r>
            <a:r>
              <a:rPr lang="en-US" sz="1600" dirty="0">
                <a:latin typeface="Courier New" pitchFamily="49" charset="0"/>
              </a:rPr>
              <a:t> &lt; length; </a:t>
            </a:r>
            <a:r>
              <a:rPr lang="en-US" sz="1600" dirty="0" err="1">
                <a:latin typeface="Courier New" pitchFamily="49" charset="0"/>
              </a:rPr>
              <a:t>i</a:t>
            </a:r>
            <a:r>
              <a:rPr lang="en-US" sz="1600" dirty="0">
                <a:latin typeface="Courier New" pitchFamily="49" charset="0"/>
              </a:rPr>
              <a:t>++) {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600" dirty="0">
                <a:latin typeface="Courier New" pitchFamily="49" charset="0"/>
              </a:rPr>
              <a:t>	x0 = x0 </a:t>
            </a:r>
            <a:r>
              <a:rPr lang="en-US" sz="1600" dirty="0" smtClean="0">
                <a:latin typeface="Courier New" pitchFamily="49" charset="0"/>
              </a:rPr>
              <a:t>OP </a:t>
            </a:r>
            <a:r>
              <a:rPr lang="en-US" sz="1600" dirty="0">
                <a:latin typeface="Courier New" pitchFamily="49" charset="0"/>
              </a:rPr>
              <a:t>d[</a:t>
            </a:r>
            <a:r>
              <a:rPr lang="en-US" sz="1600" dirty="0" err="1">
                <a:latin typeface="Courier New" pitchFamily="49" charset="0"/>
              </a:rPr>
              <a:t>i</a:t>
            </a:r>
            <a:r>
              <a:rPr lang="en-US" sz="1600" dirty="0">
                <a:latin typeface="Courier New" pitchFamily="49" charset="0"/>
              </a:rPr>
              <a:t>];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600" dirty="0">
                <a:latin typeface="Courier New" pitchFamily="49" charset="0"/>
              </a:rPr>
              <a:t>    }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600" dirty="0">
                <a:latin typeface="Courier New" pitchFamily="49" charset="0"/>
              </a:rPr>
              <a:t>    *</a:t>
            </a:r>
            <a:r>
              <a:rPr lang="en-US" sz="1600" dirty="0" err="1">
                <a:latin typeface="Courier New" pitchFamily="49" charset="0"/>
              </a:rPr>
              <a:t>dest</a:t>
            </a:r>
            <a:r>
              <a:rPr lang="en-US" sz="1600" dirty="0">
                <a:latin typeface="Courier New" pitchFamily="49" charset="0"/>
              </a:rPr>
              <a:t> = x0 </a:t>
            </a:r>
            <a:r>
              <a:rPr lang="en-US" sz="1600" dirty="0" smtClean="0">
                <a:latin typeface="Courier New" pitchFamily="49" charset="0"/>
              </a:rPr>
              <a:t>OP </a:t>
            </a:r>
            <a:r>
              <a:rPr lang="en-US" sz="1600" dirty="0">
                <a:latin typeface="Courier New" pitchFamily="49" charset="0"/>
              </a:rPr>
              <a:t>x1;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600" dirty="0">
                <a:latin typeface="Courier New" pitchFamily="49" charset="0"/>
              </a:rPr>
              <a:t>}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8752" name="Rectangle 3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dirty="0" smtClean="0"/>
              <a:t>Effect of Separate Accumulators</a:t>
            </a:r>
          </a:p>
        </p:txBody>
      </p:sp>
      <p:sp>
        <p:nvSpPr>
          <p:cNvPr id="798753" name="Rectangle 33"/>
          <p:cNvSpPr>
            <a:spLocks noGrp="1" noChangeArrowheads="1"/>
          </p:cNvSpPr>
          <p:nvPr>
            <p:ph type="body" idx="1"/>
          </p:nvPr>
        </p:nvSpPr>
        <p:spPr>
          <a:xfrm>
            <a:off x="290513" y="4603750"/>
            <a:ext cx="8307387" cy="1873250"/>
          </a:xfrm>
        </p:spPr>
        <p:txBody>
          <a:bodyPr/>
          <a:lstStyle/>
          <a:p>
            <a:pPr eaLnBrk="1" hangingPunct="1">
              <a:defRPr/>
            </a:pPr>
            <a:r>
              <a:rPr lang="en-US" dirty="0" smtClean="0"/>
              <a:t>2x speedup (over unroll2) for </a:t>
            </a:r>
            <a:r>
              <a:rPr lang="en-US" dirty="0" err="1" smtClean="0"/>
              <a:t>Int</a:t>
            </a:r>
            <a:r>
              <a:rPr lang="en-US" dirty="0" smtClean="0"/>
              <a:t> *, FP +, FP *</a:t>
            </a:r>
          </a:p>
          <a:p>
            <a:pPr lvl="1" eaLnBrk="1" hangingPunct="1">
              <a:defRPr/>
            </a:pPr>
            <a:r>
              <a:rPr lang="en-US" dirty="0" smtClean="0"/>
              <a:t>Breaks sequential dependency in a “cleaner,” more obvious way</a:t>
            </a:r>
          </a:p>
          <a:p>
            <a:pPr lvl="1" eaLnBrk="1" hangingPunct="1">
              <a:defRPr/>
            </a:pPr>
            <a:endParaRPr lang="en-US" dirty="0" smtClean="0"/>
          </a:p>
          <a:p>
            <a:pPr lvl="1" eaLnBrk="1" hangingPunct="1">
              <a:defRPr/>
            </a:pPr>
            <a:endParaRPr lang="en-US" dirty="0" smtClean="0"/>
          </a:p>
        </p:txBody>
      </p:sp>
      <p:sp>
        <p:nvSpPr>
          <p:cNvPr id="27688" name="Rectangle 34"/>
          <p:cNvSpPr>
            <a:spLocks noChangeArrowheads="1"/>
          </p:cNvSpPr>
          <p:nvPr/>
        </p:nvSpPr>
        <p:spPr bwMode="auto">
          <a:xfrm>
            <a:off x="1143000" y="5518150"/>
            <a:ext cx="2802048" cy="643766"/>
          </a:xfrm>
          <a:prstGeom prst="rect">
            <a:avLst/>
          </a:prstGeom>
          <a:solidFill>
            <a:srgbClr val="F6F5BD"/>
          </a:solidFill>
          <a:ln w="12700" cmpd="dbl">
            <a:solidFill>
              <a:schemeClr val="tx1"/>
            </a:solidFill>
            <a:miter lim="800000"/>
            <a:headEnd/>
            <a:tailEnd/>
          </a:ln>
        </p:spPr>
        <p:txBody>
          <a:bodyPr wrap="none" lIns="90487" tIns="44450" rIns="90487" bIns="44450">
            <a:spAutoFit/>
          </a:bodyPr>
          <a:lstStyle/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>
                <a:latin typeface="Courier New" pitchFamily="49" charset="0"/>
              </a:rPr>
              <a:t> </a:t>
            </a:r>
            <a:r>
              <a:rPr lang="en-US" sz="1800" dirty="0" smtClean="0">
                <a:latin typeface="Courier New" pitchFamily="49" charset="0"/>
              </a:rPr>
              <a:t>x0 </a:t>
            </a:r>
            <a:r>
              <a:rPr lang="en-US" sz="1800" dirty="0">
                <a:latin typeface="Courier New" pitchFamily="49" charset="0"/>
              </a:rPr>
              <a:t>= x0 </a:t>
            </a:r>
            <a:r>
              <a:rPr lang="en-US" sz="1800" dirty="0" smtClean="0">
                <a:latin typeface="Courier New" pitchFamily="49" charset="0"/>
              </a:rPr>
              <a:t>OP </a:t>
            </a:r>
            <a:r>
              <a:rPr lang="en-US" sz="1800" dirty="0">
                <a:latin typeface="Courier New" pitchFamily="49" charset="0"/>
              </a:rPr>
              <a:t>d[</a:t>
            </a:r>
            <a:r>
              <a:rPr lang="en-US" sz="1800" dirty="0" err="1">
                <a:latin typeface="Courier New" pitchFamily="49" charset="0"/>
              </a:rPr>
              <a:t>i</a:t>
            </a:r>
            <a:r>
              <a:rPr lang="en-US" sz="1800" dirty="0">
                <a:latin typeface="Courier New" pitchFamily="49" charset="0"/>
              </a:rPr>
              <a:t>];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>
                <a:latin typeface="Courier New" pitchFamily="49" charset="0"/>
              </a:rPr>
              <a:t> </a:t>
            </a:r>
            <a:r>
              <a:rPr lang="en-US" sz="1800" dirty="0" smtClean="0">
                <a:latin typeface="Courier New" pitchFamily="49" charset="0"/>
              </a:rPr>
              <a:t>x1 </a:t>
            </a:r>
            <a:r>
              <a:rPr lang="en-US" sz="1800" dirty="0">
                <a:latin typeface="Courier New" pitchFamily="49" charset="0"/>
              </a:rPr>
              <a:t>= x1 </a:t>
            </a:r>
            <a:r>
              <a:rPr lang="en-US" sz="1800" dirty="0" smtClean="0">
                <a:latin typeface="Courier New" pitchFamily="49" charset="0"/>
              </a:rPr>
              <a:t>OP </a:t>
            </a:r>
            <a:r>
              <a:rPr lang="en-US" sz="1800" dirty="0">
                <a:latin typeface="Courier New" pitchFamily="49" charset="0"/>
              </a:rPr>
              <a:t>d[i+1];</a:t>
            </a:r>
          </a:p>
        </p:txBody>
      </p:sp>
      <p:graphicFrame>
        <p:nvGraphicFramePr>
          <p:cNvPr id="7" name="Group 49"/>
          <p:cNvGraphicFramePr>
            <a:graphicFrameLocks noGrp="1"/>
          </p:cNvGraphicFramePr>
          <p:nvPr/>
        </p:nvGraphicFramePr>
        <p:xfrm>
          <a:off x="357016" y="1168527"/>
          <a:ext cx="7796385" cy="3327273"/>
        </p:xfrm>
        <a:graphic>
          <a:graphicData uri="http://schemas.openxmlformats.org/drawingml/2006/table">
            <a:tbl>
              <a:tblPr/>
              <a:tblGrid>
                <a:gridCol w="2418937"/>
                <a:gridCol w="1344362"/>
                <a:gridCol w="1344362"/>
                <a:gridCol w="1344362"/>
                <a:gridCol w="1344362"/>
              </a:tblGrid>
              <a:tr h="39052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Method</a:t>
                      </a:r>
                    </a:p>
                  </a:txBody>
                  <a:tcPr marL="45720" marR="4572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5F1CF"/>
                    </a:solidFill>
                  </a:tcPr>
                </a:tc>
                <a:tc gridSpan="2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Integer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1C7C7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Double FP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1C7C7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873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Operation</a:t>
                      </a:r>
                    </a:p>
                  </a:txBody>
                  <a:tcPr marL="45720" marR="4572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5F1C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Add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Mult</a:t>
                      </a:r>
                      <a:endParaRPr kumimoji="0" lang="en-US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C00000"/>
                        </a:solidFill>
                        <a:effectLst/>
                        <a:latin typeface="Helvetica" pitchFamily="34" charset="0"/>
                      </a:endParaRP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Add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Mult</a:t>
                      </a:r>
                      <a:endParaRPr kumimoji="0" lang="en-US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C00000"/>
                        </a:solidFill>
                        <a:effectLst/>
                        <a:latin typeface="Helvetica" pitchFamily="34" charset="0"/>
                      </a:endParaRP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873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Combine4</a:t>
                      </a:r>
                    </a:p>
                  </a:txBody>
                  <a:tcPr marL="45720" marR="4572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5F1C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2.0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3.0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3.0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5.0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873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Unroll 2x</a:t>
                      </a:r>
                    </a:p>
                  </a:txBody>
                  <a:tcPr marL="45720" marR="4572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5F1C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2.0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1.5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3.0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5.0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873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Unroll 2x, </a:t>
                      </a:r>
                      <a:r>
                        <a:rPr kumimoji="0" lang="en-US" sz="18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reassociate</a:t>
                      </a:r>
                      <a:endParaRPr kumimoji="0" lang="en-US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Helvetica" pitchFamily="34" charset="0"/>
                      </a:endParaRPr>
                    </a:p>
                  </a:txBody>
                  <a:tcPr marL="45720" marR="4572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5F1C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2.0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1.5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1.5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3.0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873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Unroll 2x Parallel 2x</a:t>
                      </a:r>
                    </a:p>
                  </a:txBody>
                  <a:tcPr marL="45720" marR="4572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5F1C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1.5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1.5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1.5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2.5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873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Latency Bound</a:t>
                      </a:r>
                    </a:p>
                  </a:txBody>
                  <a:tcPr marL="45720" marR="4572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1.0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3.0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3.0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5.0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873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Throughput Bound</a:t>
                      </a:r>
                    </a:p>
                  </a:txBody>
                  <a:tcPr marL="45720" marR="4572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1.0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1.0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1.0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1.0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6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875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875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98753" grpId="0" build="p"/>
      <p:bldP spid="27688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1266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304800"/>
            <a:ext cx="6561138" cy="573088"/>
          </a:xfrm>
        </p:spPr>
        <p:txBody>
          <a:bodyPr/>
          <a:lstStyle/>
          <a:p>
            <a:pPr eaLnBrk="1" hangingPunct="1">
              <a:defRPr/>
            </a:pPr>
            <a:r>
              <a:rPr lang="en-US" smtClean="0"/>
              <a:t>Optimizing Compilers</a:t>
            </a:r>
          </a:p>
        </p:txBody>
      </p:sp>
      <p:sp>
        <p:nvSpPr>
          <p:cNvPr id="65126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04800" y="914400"/>
            <a:ext cx="8686800" cy="5715000"/>
          </a:xfrm>
        </p:spPr>
        <p:txBody>
          <a:bodyPr lIns="90487" tIns="44450" rIns="90487" bIns="44450"/>
          <a:lstStyle/>
          <a:p>
            <a:pPr eaLnBrk="1" hangingPunct="1">
              <a:defRPr/>
            </a:pPr>
            <a:r>
              <a:rPr lang="en-US" smtClean="0"/>
              <a:t>Provide efficient mapping of program to machine</a:t>
            </a:r>
          </a:p>
          <a:p>
            <a:pPr lvl="1" eaLnBrk="1" hangingPunct="1">
              <a:defRPr/>
            </a:pPr>
            <a:r>
              <a:rPr lang="en-US" smtClean="0"/>
              <a:t>register allocation</a:t>
            </a:r>
          </a:p>
          <a:p>
            <a:pPr lvl="1" eaLnBrk="1" hangingPunct="1">
              <a:defRPr/>
            </a:pPr>
            <a:r>
              <a:rPr lang="en-US" smtClean="0"/>
              <a:t>code selection and ordering (scheduling)</a:t>
            </a:r>
          </a:p>
          <a:p>
            <a:pPr lvl="1" eaLnBrk="1" hangingPunct="1">
              <a:defRPr/>
            </a:pPr>
            <a:r>
              <a:rPr lang="en-US" smtClean="0"/>
              <a:t>dead code elimination</a:t>
            </a:r>
          </a:p>
          <a:p>
            <a:pPr lvl="1" eaLnBrk="1" hangingPunct="1">
              <a:defRPr/>
            </a:pPr>
            <a:r>
              <a:rPr lang="en-US" smtClean="0"/>
              <a:t>eliminating minor inefficiencies</a:t>
            </a:r>
          </a:p>
          <a:p>
            <a:pPr eaLnBrk="1" hangingPunct="1">
              <a:defRPr/>
            </a:pPr>
            <a:r>
              <a:rPr lang="en-US" smtClean="0"/>
              <a:t>Don’t (usually) improve asymptotic efficiency</a:t>
            </a:r>
          </a:p>
          <a:p>
            <a:pPr lvl="1" eaLnBrk="1" hangingPunct="1">
              <a:defRPr/>
            </a:pPr>
            <a:r>
              <a:rPr lang="en-US" smtClean="0"/>
              <a:t>up to programmer to select best overall algorithm</a:t>
            </a:r>
          </a:p>
          <a:p>
            <a:pPr lvl="1" eaLnBrk="1" hangingPunct="1">
              <a:defRPr/>
            </a:pPr>
            <a:r>
              <a:rPr lang="en-US" smtClean="0"/>
              <a:t>big-O savings are (often) more important than constant factors</a:t>
            </a:r>
          </a:p>
          <a:p>
            <a:pPr lvl="2" eaLnBrk="1" hangingPunct="1">
              <a:defRPr/>
            </a:pPr>
            <a:r>
              <a:rPr lang="en-US" smtClean="0"/>
              <a:t>but constant factors also matter</a:t>
            </a:r>
          </a:p>
          <a:p>
            <a:pPr eaLnBrk="1" hangingPunct="1">
              <a:defRPr/>
            </a:pPr>
            <a:r>
              <a:rPr lang="en-US" smtClean="0"/>
              <a:t>Have difficulty overcoming “optimization blockers”</a:t>
            </a:r>
          </a:p>
          <a:p>
            <a:pPr lvl="1" eaLnBrk="1" hangingPunct="1">
              <a:defRPr/>
            </a:pPr>
            <a:r>
              <a:rPr lang="en-US" smtClean="0"/>
              <a:t>potential memory aliasing</a:t>
            </a:r>
          </a:p>
          <a:p>
            <a:pPr lvl="1" eaLnBrk="1" hangingPunct="1">
              <a:defRPr/>
            </a:pPr>
            <a:r>
              <a:rPr lang="en-US" smtClean="0"/>
              <a:t>potential procedure side-effects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Line 138"/>
          <p:cNvSpPr>
            <a:spLocks noChangeShapeType="1"/>
          </p:cNvSpPr>
          <p:nvPr/>
        </p:nvSpPr>
        <p:spPr bwMode="auto">
          <a:xfrm>
            <a:off x="3505200" y="5486400"/>
            <a:ext cx="0" cy="22860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800770" name="Rectangle 2"/>
          <p:cNvSpPr>
            <a:spLocks noGrp="1" noChangeArrowheads="1"/>
          </p:cNvSpPr>
          <p:nvPr>
            <p:ph type="title"/>
          </p:nvPr>
        </p:nvSpPr>
        <p:spPr>
          <a:xfrm>
            <a:off x="485107" y="457200"/>
            <a:ext cx="7592093" cy="762000"/>
          </a:xfrm>
        </p:spPr>
        <p:txBody>
          <a:bodyPr/>
          <a:lstStyle/>
          <a:p>
            <a:pPr eaLnBrk="1" hangingPunct="1">
              <a:defRPr/>
            </a:pPr>
            <a:r>
              <a:rPr lang="en-US" dirty="0" smtClean="0"/>
              <a:t>Separate Accumulators</a:t>
            </a:r>
          </a:p>
        </p:txBody>
      </p:sp>
      <p:sp>
        <p:nvSpPr>
          <p:cNvPr id="28717" name="AutoShape 101"/>
          <p:cNvSpPr>
            <a:spLocks noChangeArrowheads="1"/>
          </p:cNvSpPr>
          <p:nvPr/>
        </p:nvSpPr>
        <p:spPr bwMode="auto">
          <a:xfrm>
            <a:off x="2057400" y="3124200"/>
            <a:ext cx="533400" cy="304800"/>
          </a:xfrm>
          <a:prstGeom prst="roundRect">
            <a:avLst>
              <a:gd name="adj" fmla="val 19644"/>
            </a:avLst>
          </a:prstGeom>
          <a:solidFill>
            <a:srgbClr val="F1C7C7"/>
          </a:solidFill>
          <a:ln w="1905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 eaLnBrk="1" hangingPunct="1">
              <a:lnSpc>
                <a:spcPct val="100000"/>
              </a:lnSpc>
            </a:pPr>
            <a:r>
              <a:rPr lang="en-US" sz="1800">
                <a:latin typeface="Courier New" pitchFamily="49" charset="0"/>
              </a:rPr>
              <a:t>*</a:t>
            </a:r>
          </a:p>
        </p:txBody>
      </p:sp>
      <p:sp>
        <p:nvSpPr>
          <p:cNvPr id="28718" name="Line 102"/>
          <p:cNvSpPr>
            <a:spLocks noChangeShapeType="1"/>
          </p:cNvSpPr>
          <p:nvPr/>
        </p:nvSpPr>
        <p:spPr bwMode="auto">
          <a:xfrm>
            <a:off x="2209800" y="2895600"/>
            <a:ext cx="0" cy="22860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28719" name="Line 103"/>
          <p:cNvSpPr>
            <a:spLocks noChangeShapeType="1"/>
          </p:cNvSpPr>
          <p:nvPr/>
        </p:nvSpPr>
        <p:spPr bwMode="auto">
          <a:xfrm>
            <a:off x="2438400" y="2895600"/>
            <a:ext cx="0" cy="22860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28720" name="AutoShape 104"/>
          <p:cNvSpPr>
            <a:spLocks noChangeArrowheads="1"/>
          </p:cNvSpPr>
          <p:nvPr/>
        </p:nvSpPr>
        <p:spPr bwMode="auto">
          <a:xfrm>
            <a:off x="2667000" y="3657600"/>
            <a:ext cx="533400" cy="304800"/>
          </a:xfrm>
          <a:prstGeom prst="roundRect">
            <a:avLst>
              <a:gd name="adj" fmla="val 19644"/>
            </a:avLst>
          </a:prstGeom>
          <a:solidFill>
            <a:srgbClr val="F1C7C7"/>
          </a:solidFill>
          <a:ln w="1905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 eaLnBrk="1" hangingPunct="1">
              <a:lnSpc>
                <a:spcPct val="100000"/>
              </a:lnSpc>
            </a:pPr>
            <a:r>
              <a:rPr lang="en-US" sz="1800">
                <a:latin typeface="Courier New" pitchFamily="49" charset="0"/>
              </a:rPr>
              <a:t>*</a:t>
            </a:r>
          </a:p>
        </p:txBody>
      </p:sp>
      <p:sp>
        <p:nvSpPr>
          <p:cNvPr id="28722" name="Line 106"/>
          <p:cNvSpPr>
            <a:spLocks noChangeShapeType="1"/>
          </p:cNvSpPr>
          <p:nvPr/>
        </p:nvSpPr>
        <p:spPr bwMode="auto">
          <a:xfrm>
            <a:off x="3048000" y="3429000"/>
            <a:ext cx="0" cy="22860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28723" name="Freeform 107"/>
          <p:cNvSpPr>
            <a:spLocks/>
          </p:cNvSpPr>
          <p:nvPr/>
        </p:nvSpPr>
        <p:spPr bwMode="auto">
          <a:xfrm>
            <a:off x="2362200" y="3429000"/>
            <a:ext cx="304800" cy="369332"/>
          </a:xfrm>
          <a:custGeom>
            <a:avLst/>
            <a:gdLst>
              <a:gd name="T0" fmla="*/ 0 w 288"/>
              <a:gd name="T1" fmla="*/ 0 h 48"/>
              <a:gd name="T2" fmla="*/ 0 w 288"/>
              <a:gd name="T3" fmla="*/ 48 h 48"/>
              <a:gd name="T4" fmla="*/ 288 w 288"/>
              <a:gd name="T5" fmla="*/ 48 h 48"/>
              <a:gd name="T6" fmla="*/ 0 60000 65536"/>
              <a:gd name="T7" fmla="*/ 0 60000 65536"/>
              <a:gd name="T8" fmla="*/ 0 60000 65536"/>
              <a:gd name="T9" fmla="*/ 0 w 288"/>
              <a:gd name="T10" fmla="*/ 0 h 48"/>
              <a:gd name="T11" fmla="*/ 288 w 288"/>
              <a:gd name="T12" fmla="*/ 48 h 48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88" h="48">
                <a:moveTo>
                  <a:pt x="0" y="0"/>
                </a:moveTo>
                <a:lnTo>
                  <a:pt x="0" y="48"/>
                </a:lnTo>
                <a:lnTo>
                  <a:pt x="288" y="48"/>
                </a:ln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 type="triangle" w="lg" len="med"/>
          </a:ln>
        </p:spPr>
        <p:txBody>
          <a:bodyPr wrap="square" lIns="45720" rIns="45720" anchor="ctr">
            <a:spAutoFit/>
          </a:bodyPr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800876" name="Rectangle 108"/>
          <p:cNvSpPr>
            <a:spLocks noChangeArrowheads="1"/>
          </p:cNvSpPr>
          <p:nvPr/>
        </p:nvSpPr>
        <p:spPr bwMode="auto">
          <a:xfrm>
            <a:off x="2103438" y="2590800"/>
            <a:ext cx="230191" cy="369332"/>
          </a:xfrm>
          <a:prstGeom prst="rect">
            <a:avLst/>
          </a:prstGeom>
          <a:noFill/>
          <a:ln w="19050">
            <a:noFill/>
            <a:miter lim="800000"/>
            <a:headEnd/>
            <a:tailEnd type="none" w="sm" len="sm"/>
          </a:ln>
          <a:effectLst/>
        </p:spPr>
        <p:txBody>
          <a:bodyPr wrap="none" lIns="45720" rIns="45720">
            <a:spAutoFit/>
          </a:bodyPr>
          <a:lstStyle/>
          <a:p>
            <a:pPr algn="ctr">
              <a:defRPr/>
            </a:pPr>
            <a:r>
              <a:rPr lang="en-US" sz="1800">
                <a:solidFill>
                  <a:schemeClr val="tx2"/>
                </a:solidFill>
                <a:latin typeface="Courier New" pitchFamily="49" charset="0"/>
              </a:rPr>
              <a:t>1</a:t>
            </a:r>
            <a:endParaRPr lang="en-US" sz="1800" baseline="-25000">
              <a:solidFill>
                <a:schemeClr val="tx2"/>
              </a:solidFill>
              <a:latin typeface="Courier New" pitchFamily="49" charset="0"/>
            </a:endParaRPr>
          </a:p>
        </p:txBody>
      </p:sp>
      <p:sp>
        <p:nvSpPr>
          <p:cNvPr id="800877" name="Rectangle 109"/>
          <p:cNvSpPr>
            <a:spLocks noChangeArrowheads="1"/>
          </p:cNvSpPr>
          <p:nvPr/>
        </p:nvSpPr>
        <p:spPr bwMode="auto">
          <a:xfrm>
            <a:off x="2286000" y="2590800"/>
            <a:ext cx="323165" cy="369332"/>
          </a:xfrm>
          <a:prstGeom prst="rect">
            <a:avLst/>
          </a:prstGeom>
          <a:noFill/>
          <a:ln w="19050">
            <a:noFill/>
            <a:miter lim="800000"/>
            <a:headEnd/>
            <a:tailEnd type="none" w="sm" len="sm"/>
          </a:ln>
          <a:effectLst/>
        </p:spPr>
        <p:txBody>
          <a:bodyPr wrap="none" lIns="45720" rIns="45720">
            <a:spAutoFit/>
          </a:bodyPr>
          <a:lstStyle/>
          <a:p>
            <a:pPr algn="ctr">
              <a:defRPr/>
            </a:pPr>
            <a:r>
              <a:rPr lang="en-US" sz="1800">
                <a:solidFill>
                  <a:schemeClr val="tx2"/>
                </a:solidFill>
                <a:latin typeface="Courier New" pitchFamily="49" charset="0"/>
              </a:rPr>
              <a:t>d</a:t>
            </a:r>
            <a:r>
              <a:rPr lang="en-US" sz="1800" baseline="-25000">
                <a:solidFill>
                  <a:schemeClr val="tx2"/>
                </a:solidFill>
                <a:latin typeface="Courier New" pitchFamily="49" charset="0"/>
              </a:rPr>
              <a:t>1</a:t>
            </a:r>
          </a:p>
        </p:txBody>
      </p:sp>
      <p:sp>
        <p:nvSpPr>
          <p:cNvPr id="800878" name="Rectangle 110"/>
          <p:cNvSpPr>
            <a:spLocks noChangeArrowheads="1"/>
          </p:cNvSpPr>
          <p:nvPr/>
        </p:nvSpPr>
        <p:spPr bwMode="auto">
          <a:xfrm>
            <a:off x="2895600" y="3124200"/>
            <a:ext cx="323165" cy="369332"/>
          </a:xfrm>
          <a:prstGeom prst="rect">
            <a:avLst/>
          </a:prstGeom>
          <a:noFill/>
          <a:ln w="19050">
            <a:noFill/>
            <a:miter lim="800000"/>
            <a:headEnd/>
            <a:tailEnd type="none" w="sm" len="sm"/>
          </a:ln>
          <a:effectLst/>
        </p:spPr>
        <p:txBody>
          <a:bodyPr wrap="none" lIns="45720" rIns="45720">
            <a:spAutoFit/>
          </a:bodyPr>
          <a:lstStyle/>
          <a:p>
            <a:pPr algn="ctr">
              <a:defRPr/>
            </a:pPr>
            <a:r>
              <a:rPr lang="en-US" sz="1800">
                <a:solidFill>
                  <a:schemeClr val="tx2"/>
                </a:solidFill>
                <a:latin typeface="Courier New" pitchFamily="49" charset="0"/>
              </a:rPr>
              <a:t>d</a:t>
            </a:r>
            <a:r>
              <a:rPr lang="en-US" sz="1800" baseline="-25000">
                <a:solidFill>
                  <a:schemeClr val="tx2"/>
                </a:solidFill>
                <a:latin typeface="Courier New" pitchFamily="49" charset="0"/>
              </a:rPr>
              <a:t>3</a:t>
            </a:r>
          </a:p>
        </p:txBody>
      </p:sp>
      <p:sp>
        <p:nvSpPr>
          <p:cNvPr id="28727" name="AutoShape 111"/>
          <p:cNvSpPr>
            <a:spLocks noChangeArrowheads="1"/>
          </p:cNvSpPr>
          <p:nvPr/>
        </p:nvSpPr>
        <p:spPr bwMode="auto">
          <a:xfrm>
            <a:off x="3260725" y="4191000"/>
            <a:ext cx="533400" cy="304800"/>
          </a:xfrm>
          <a:prstGeom prst="roundRect">
            <a:avLst>
              <a:gd name="adj" fmla="val 19644"/>
            </a:avLst>
          </a:prstGeom>
          <a:solidFill>
            <a:srgbClr val="F1C7C7"/>
          </a:solidFill>
          <a:ln w="1905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 eaLnBrk="1" hangingPunct="1">
              <a:lnSpc>
                <a:spcPct val="100000"/>
              </a:lnSpc>
            </a:pPr>
            <a:r>
              <a:rPr lang="en-US" sz="1800">
                <a:latin typeface="Courier New" pitchFamily="49" charset="0"/>
              </a:rPr>
              <a:t>*</a:t>
            </a:r>
          </a:p>
        </p:txBody>
      </p:sp>
      <p:sp>
        <p:nvSpPr>
          <p:cNvPr id="28729" name="Line 113"/>
          <p:cNvSpPr>
            <a:spLocks noChangeShapeType="1"/>
          </p:cNvSpPr>
          <p:nvPr/>
        </p:nvSpPr>
        <p:spPr bwMode="auto">
          <a:xfrm>
            <a:off x="3641725" y="3962400"/>
            <a:ext cx="0" cy="22860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28730" name="Freeform 114"/>
          <p:cNvSpPr>
            <a:spLocks/>
          </p:cNvSpPr>
          <p:nvPr/>
        </p:nvSpPr>
        <p:spPr bwMode="auto">
          <a:xfrm>
            <a:off x="2955925" y="3962400"/>
            <a:ext cx="304800" cy="369332"/>
          </a:xfrm>
          <a:custGeom>
            <a:avLst/>
            <a:gdLst>
              <a:gd name="T0" fmla="*/ 0 w 288"/>
              <a:gd name="T1" fmla="*/ 0 h 48"/>
              <a:gd name="T2" fmla="*/ 0 w 288"/>
              <a:gd name="T3" fmla="*/ 48 h 48"/>
              <a:gd name="T4" fmla="*/ 288 w 288"/>
              <a:gd name="T5" fmla="*/ 48 h 48"/>
              <a:gd name="T6" fmla="*/ 0 60000 65536"/>
              <a:gd name="T7" fmla="*/ 0 60000 65536"/>
              <a:gd name="T8" fmla="*/ 0 60000 65536"/>
              <a:gd name="T9" fmla="*/ 0 w 288"/>
              <a:gd name="T10" fmla="*/ 0 h 48"/>
              <a:gd name="T11" fmla="*/ 288 w 288"/>
              <a:gd name="T12" fmla="*/ 48 h 48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88" h="48">
                <a:moveTo>
                  <a:pt x="0" y="0"/>
                </a:moveTo>
                <a:lnTo>
                  <a:pt x="0" y="48"/>
                </a:lnTo>
                <a:lnTo>
                  <a:pt x="288" y="48"/>
                </a:ln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 type="triangle" w="lg" len="med"/>
          </a:ln>
        </p:spPr>
        <p:txBody>
          <a:bodyPr wrap="square" lIns="45720" rIns="45720" anchor="ctr">
            <a:spAutoFit/>
          </a:bodyPr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800883" name="Rectangle 115"/>
          <p:cNvSpPr>
            <a:spLocks noChangeArrowheads="1"/>
          </p:cNvSpPr>
          <p:nvPr/>
        </p:nvSpPr>
        <p:spPr bwMode="auto">
          <a:xfrm>
            <a:off x="3489325" y="3657600"/>
            <a:ext cx="323165" cy="369332"/>
          </a:xfrm>
          <a:prstGeom prst="rect">
            <a:avLst/>
          </a:prstGeom>
          <a:noFill/>
          <a:ln w="19050">
            <a:noFill/>
            <a:miter lim="800000"/>
            <a:headEnd/>
            <a:tailEnd type="none" w="sm" len="sm"/>
          </a:ln>
          <a:effectLst/>
        </p:spPr>
        <p:txBody>
          <a:bodyPr wrap="none" lIns="45720" rIns="45720">
            <a:spAutoFit/>
          </a:bodyPr>
          <a:lstStyle/>
          <a:p>
            <a:pPr algn="ctr">
              <a:defRPr/>
            </a:pPr>
            <a:r>
              <a:rPr lang="en-US" sz="1800">
                <a:solidFill>
                  <a:schemeClr val="tx2"/>
                </a:solidFill>
                <a:latin typeface="Courier New" pitchFamily="49" charset="0"/>
              </a:rPr>
              <a:t>d</a:t>
            </a:r>
            <a:r>
              <a:rPr lang="en-US" sz="1800" baseline="-25000">
                <a:solidFill>
                  <a:schemeClr val="tx2"/>
                </a:solidFill>
                <a:latin typeface="Courier New" pitchFamily="49" charset="0"/>
              </a:rPr>
              <a:t>5</a:t>
            </a:r>
          </a:p>
        </p:txBody>
      </p:sp>
      <p:sp>
        <p:nvSpPr>
          <p:cNvPr id="28732" name="AutoShape 116"/>
          <p:cNvSpPr>
            <a:spLocks noChangeArrowheads="1"/>
          </p:cNvSpPr>
          <p:nvPr/>
        </p:nvSpPr>
        <p:spPr bwMode="auto">
          <a:xfrm>
            <a:off x="3854450" y="4724400"/>
            <a:ext cx="533400" cy="304800"/>
          </a:xfrm>
          <a:prstGeom prst="roundRect">
            <a:avLst>
              <a:gd name="adj" fmla="val 19644"/>
            </a:avLst>
          </a:prstGeom>
          <a:solidFill>
            <a:srgbClr val="F1C7C7"/>
          </a:solidFill>
          <a:ln w="1905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 eaLnBrk="1" hangingPunct="1">
              <a:lnSpc>
                <a:spcPct val="100000"/>
              </a:lnSpc>
            </a:pPr>
            <a:r>
              <a:rPr lang="en-US" sz="1800">
                <a:latin typeface="Courier New" pitchFamily="49" charset="0"/>
              </a:rPr>
              <a:t>*</a:t>
            </a:r>
          </a:p>
        </p:txBody>
      </p:sp>
      <p:sp>
        <p:nvSpPr>
          <p:cNvPr id="28734" name="Line 118"/>
          <p:cNvSpPr>
            <a:spLocks noChangeShapeType="1"/>
          </p:cNvSpPr>
          <p:nvPr/>
        </p:nvSpPr>
        <p:spPr bwMode="auto">
          <a:xfrm>
            <a:off x="4235450" y="4495800"/>
            <a:ext cx="0" cy="22860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28735" name="Freeform 119"/>
          <p:cNvSpPr>
            <a:spLocks/>
          </p:cNvSpPr>
          <p:nvPr/>
        </p:nvSpPr>
        <p:spPr bwMode="auto">
          <a:xfrm>
            <a:off x="3549650" y="4495800"/>
            <a:ext cx="304800" cy="369332"/>
          </a:xfrm>
          <a:custGeom>
            <a:avLst/>
            <a:gdLst>
              <a:gd name="T0" fmla="*/ 0 w 288"/>
              <a:gd name="T1" fmla="*/ 0 h 48"/>
              <a:gd name="T2" fmla="*/ 0 w 288"/>
              <a:gd name="T3" fmla="*/ 48 h 48"/>
              <a:gd name="T4" fmla="*/ 288 w 288"/>
              <a:gd name="T5" fmla="*/ 48 h 48"/>
              <a:gd name="T6" fmla="*/ 0 60000 65536"/>
              <a:gd name="T7" fmla="*/ 0 60000 65536"/>
              <a:gd name="T8" fmla="*/ 0 60000 65536"/>
              <a:gd name="T9" fmla="*/ 0 w 288"/>
              <a:gd name="T10" fmla="*/ 0 h 48"/>
              <a:gd name="T11" fmla="*/ 288 w 288"/>
              <a:gd name="T12" fmla="*/ 48 h 48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88" h="48">
                <a:moveTo>
                  <a:pt x="0" y="0"/>
                </a:moveTo>
                <a:lnTo>
                  <a:pt x="0" y="48"/>
                </a:lnTo>
                <a:lnTo>
                  <a:pt x="288" y="48"/>
                </a:ln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 type="triangle" w="lg" len="med"/>
          </a:ln>
        </p:spPr>
        <p:txBody>
          <a:bodyPr wrap="square" lIns="45720" rIns="45720" anchor="ctr">
            <a:spAutoFit/>
          </a:bodyPr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800888" name="Rectangle 120"/>
          <p:cNvSpPr>
            <a:spLocks noChangeArrowheads="1"/>
          </p:cNvSpPr>
          <p:nvPr/>
        </p:nvSpPr>
        <p:spPr bwMode="auto">
          <a:xfrm>
            <a:off x="4083050" y="4191000"/>
            <a:ext cx="323165" cy="369332"/>
          </a:xfrm>
          <a:prstGeom prst="rect">
            <a:avLst/>
          </a:prstGeom>
          <a:noFill/>
          <a:ln w="19050">
            <a:noFill/>
            <a:miter lim="800000"/>
            <a:headEnd/>
            <a:tailEnd type="none" w="sm" len="sm"/>
          </a:ln>
          <a:effectLst/>
        </p:spPr>
        <p:txBody>
          <a:bodyPr wrap="none" lIns="45720" rIns="45720">
            <a:spAutoFit/>
          </a:bodyPr>
          <a:lstStyle/>
          <a:p>
            <a:pPr algn="ctr">
              <a:defRPr/>
            </a:pPr>
            <a:r>
              <a:rPr lang="en-US" sz="1800">
                <a:solidFill>
                  <a:schemeClr val="tx2"/>
                </a:solidFill>
                <a:latin typeface="Courier New" pitchFamily="49" charset="0"/>
              </a:rPr>
              <a:t>d</a:t>
            </a:r>
            <a:r>
              <a:rPr lang="en-US" sz="1800" baseline="-25000">
                <a:solidFill>
                  <a:schemeClr val="tx2"/>
                </a:solidFill>
                <a:latin typeface="Courier New" pitchFamily="49" charset="0"/>
              </a:rPr>
              <a:t>7</a:t>
            </a:r>
          </a:p>
        </p:txBody>
      </p:sp>
      <p:sp>
        <p:nvSpPr>
          <p:cNvPr id="28740" name="Freeform 124"/>
          <p:cNvSpPr>
            <a:spLocks/>
          </p:cNvSpPr>
          <p:nvPr/>
        </p:nvSpPr>
        <p:spPr bwMode="auto">
          <a:xfrm flipH="1">
            <a:off x="3733800" y="5029200"/>
            <a:ext cx="409575" cy="369332"/>
          </a:xfrm>
          <a:custGeom>
            <a:avLst/>
            <a:gdLst>
              <a:gd name="T0" fmla="*/ 0 w 288"/>
              <a:gd name="T1" fmla="*/ 0 h 48"/>
              <a:gd name="T2" fmla="*/ 0 w 288"/>
              <a:gd name="T3" fmla="*/ 48 h 48"/>
              <a:gd name="T4" fmla="*/ 288 w 288"/>
              <a:gd name="T5" fmla="*/ 48 h 48"/>
              <a:gd name="T6" fmla="*/ 0 60000 65536"/>
              <a:gd name="T7" fmla="*/ 0 60000 65536"/>
              <a:gd name="T8" fmla="*/ 0 60000 65536"/>
              <a:gd name="T9" fmla="*/ 0 w 288"/>
              <a:gd name="T10" fmla="*/ 0 h 48"/>
              <a:gd name="T11" fmla="*/ 288 w 288"/>
              <a:gd name="T12" fmla="*/ 48 h 48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88" h="48">
                <a:moveTo>
                  <a:pt x="0" y="0"/>
                </a:moveTo>
                <a:lnTo>
                  <a:pt x="0" y="48"/>
                </a:lnTo>
                <a:lnTo>
                  <a:pt x="288" y="48"/>
                </a:ln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 type="none" w="sm" len="sm"/>
          </a:ln>
        </p:spPr>
        <p:txBody>
          <a:bodyPr wrap="square" lIns="45720" rIns="45720" anchor="ctr">
            <a:spAutoFit/>
          </a:bodyPr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28680" name="AutoShape 134"/>
          <p:cNvSpPr>
            <a:spLocks noChangeArrowheads="1"/>
          </p:cNvSpPr>
          <p:nvPr/>
        </p:nvSpPr>
        <p:spPr bwMode="auto">
          <a:xfrm>
            <a:off x="3200400" y="5246132"/>
            <a:ext cx="533400" cy="304800"/>
          </a:xfrm>
          <a:prstGeom prst="roundRect">
            <a:avLst>
              <a:gd name="adj" fmla="val 19644"/>
            </a:avLst>
          </a:prstGeom>
          <a:solidFill>
            <a:srgbClr val="F1C7C7"/>
          </a:solidFill>
          <a:ln w="1905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 eaLnBrk="1" hangingPunct="1">
              <a:lnSpc>
                <a:spcPct val="100000"/>
              </a:lnSpc>
            </a:pPr>
            <a:r>
              <a:rPr lang="en-US" sz="1800">
                <a:latin typeface="Courier New" pitchFamily="49" charset="0"/>
              </a:rPr>
              <a:t>*</a:t>
            </a:r>
          </a:p>
        </p:txBody>
      </p:sp>
      <p:sp>
        <p:nvSpPr>
          <p:cNvPr id="28683" name="AutoShape 137"/>
          <p:cNvSpPr>
            <a:spLocks noChangeArrowheads="1"/>
          </p:cNvSpPr>
          <p:nvPr/>
        </p:nvSpPr>
        <p:spPr bwMode="auto">
          <a:xfrm>
            <a:off x="609600" y="3124200"/>
            <a:ext cx="533400" cy="304800"/>
          </a:xfrm>
          <a:prstGeom prst="roundRect">
            <a:avLst>
              <a:gd name="adj" fmla="val 19644"/>
            </a:avLst>
          </a:prstGeom>
          <a:solidFill>
            <a:srgbClr val="F1C7C7"/>
          </a:solidFill>
          <a:ln w="1905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 eaLnBrk="1" hangingPunct="1">
              <a:lnSpc>
                <a:spcPct val="100000"/>
              </a:lnSpc>
            </a:pPr>
            <a:r>
              <a:rPr lang="en-US" sz="1800">
                <a:latin typeface="Courier New" pitchFamily="49" charset="0"/>
              </a:rPr>
              <a:t>*</a:t>
            </a:r>
          </a:p>
        </p:txBody>
      </p:sp>
      <p:sp>
        <p:nvSpPr>
          <p:cNvPr id="28684" name="Line 138"/>
          <p:cNvSpPr>
            <a:spLocks noChangeShapeType="1"/>
          </p:cNvSpPr>
          <p:nvPr/>
        </p:nvSpPr>
        <p:spPr bwMode="auto">
          <a:xfrm>
            <a:off x="762000" y="2895600"/>
            <a:ext cx="0" cy="22860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28685" name="Line 139"/>
          <p:cNvSpPr>
            <a:spLocks noChangeShapeType="1"/>
          </p:cNvSpPr>
          <p:nvPr/>
        </p:nvSpPr>
        <p:spPr bwMode="auto">
          <a:xfrm>
            <a:off x="990600" y="2895600"/>
            <a:ext cx="0" cy="22860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28686" name="AutoShape 140"/>
          <p:cNvSpPr>
            <a:spLocks noChangeArrowheads="1"/>
          </p:cNvSpPr>
          <p:nvPr/>
        </p:nvSpPr>
        <p:spPr bwMode="auto">
          <a:xfrm>
            <a:off x="1219200" y="3657600"/>
            <a:ext cx="533400" cy="304800"/>
          </a:xfrm>
          <a:prstGeom prst="roundRect">
            <a:avLst>
              <a:gd name="adj" fmla="val 19644"/>
            </a:avLst>
          </a:prstGeom>
          <a:solidFill>
            <a:srgbClr val="F1C7C7"/>
          </a:solidFill>
          <a:ln w="1905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 eaLnBrk="1" hangingPunct="1">
              <a:lnSpc>
                <a:spcPct val="100000"/>
              </a:lnSpc>
            </a:pPr>
            <a:r>
              <a:rPr lang="en-US" sz="1800">
                <a:latin typeface="Courier New" pitchFamily="49" charset="0"/>
              </a:rPr>
              <a:t>*</a:t>
            </a:r>
          </a:p>
        </p:txBody>
      </p:sp>
      <p:sp>
        <p:nvSpPr>
          <p:cNvPr id="28688" name="Line 142"/>
          <p:cNvSpPr>
            <a:spLocks noChangeShapeType="1"/>
          </p:cNvSpPr>
          <p:nvPr/>
        </p:nvSpPr>
        <p:spPr bwMode="auto">
          <a:xfrm>
            <a:off x="1600200" y="3429000"/>
            <a:ext cx="0" cy="22860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28689" name="Freeform 143"/>
          <p:cNvSpPr>
            <a:spLocks/>
          </p:cNvSpPr>
          <p:nvPr/>
        </p:nvSpPr>
        <p:spPr bwMode="auto">
          <a:xfrm>
            <a:off x="914400" y="3429000"/>
            <a:ext cx="304800" cy="369332"/>
          </a:xfrm>
          <a:custGeom>
            <a:avLst/>
            <a:gdLst>
              <a:gd name="T0" fmla="*/ 0 w 288"/>
              <a:gd name="T1" fmla="*/ 0 h 48"/>
              <a:gd name="T2" fmla="*/ 0 w 288"/>
              <a:gd name="T3" fmla="*/ 48 h 48"/>
              <a:gd name="T4" fmla="*/ 288 w 288"/>
              <a:gd name="T5" fmla="*/ 48 h 48"/>
              <a:gd name="T6" fmla="*/ 0 60000 65536"/>
              <a:gd name="T7" fmla="*/ 0 60000 65536"/>
              <a:gd name="T8" fmla="*/ 0 60000 65536"/>
              <a:gd name="T9" fmla="*/ 0 w 288"/>
              <a:gd name="T10" fmla="*/ 0 h 48"/>
              <a:gd name="T11" fmla="*/ 288 w 288"/>
              <a:gd name="T12" fmla="*/ 48 h 48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88" h="48">
                <a:moveTo>
                  <a:pt x="0" y="0"/>
                </a:moveTo>
                <a:lnTo>
                  <a:pt x="0" y="48"/>
                </a:lnTo>
                <a:lnTo>
                  <a:pt x="288" y="48"/>
                </a:ln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 type="triangle" w="lg" len="med"/>
          </a:ln>
        </p:spPr>
        <p:txBody>
          <a:bodyPr wrap="square" lIns="45720" rIns="45720" anchor="ctr">
            <a:spAutoFit/>
          </a:bodyPr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800912" name="Rectangle 144"/>
          <p:cNvSpPr>
            <a:spLocks noChangeArrowheads="1"/>
          </p:cNvSpPr>
          <p:nvPr/>
        </p:nvSpPr>
        <p:spPr bwMode="auto">
          <a:xfrm>
            <a:off x="655638" y="2590800"/>
            <a:ext cx="230191" cy="369332"/>
          </a:xfrm>
          <a:prstGeom prst="rect">
            <a:avLst/>
          </a:prstGeom>
          <a:noFill/>
          <a:ln w="19050">
            <a:noFill/>
            <a:miter lim="800000"/>
            <a:headEnd/>
            <a:tailEnd type="none" w="sm" len="sm"/>
          </a:ln>
          <a:effectLst/>
        </p:spPr>
        <p:txBody>
          <a:bodyPr wrap="none" lIns="45720" rIns="45720">
            <a:spAutoFit/>
          </a:bodyPr>
          <a:lstStyle/>
          <a:p>
            <a:pPr algn="ctr">
              <a:defRPr/>
            </a:pPr>
            <a:r>
              <a:rPr lang="en-US" sz="1800">
                <a:solidFill>
                  <a:schemeClr val="tx2"/>
                </a:solidFill>
                <a:latin typeface="Courier New" pitchFamily="49" charset="0"/>
              </a:rPr>
              <a:t>1</a:t>
            </a:r>
            <a:endParaRPr lang="en-US" sz="1800" baseline="-25000">
              <a:solidFill>
                <a:schemeClr val="tx2"/>
              </a:solidFill>
              <a:latin typeface="Courier New" pitchFamily="49" charset="0"/>
            </a:endParaRPr>
          </a:p>
        </p:txBody>
      </p:sp>
      <p:sp>
        <p:nvSpPr>
          <p:cNvPr id="800913" name="Rectangle 145"/>
          <p:cNvSpPr>
            <a:spLocks noChangeArrowheads="1"/>
          </p:cNvSpPr>
          <p:nvPr/>
        </p:nvSpPr>
        <p:spPr bwMode="auto">
          <a:xfrm>
            <a:off x="838200" y="2590800"/>
            <a:ext cx="323165" cy="369332"/>
          </a:xfrm>
          <a:prstGeom prst="rect">
            <a:avLst/>
          </a:prstGeom>
          <a:noFill/>
          <a:ln w="19050">
            <a:noFill/>
            <a:miter lim="800000"/>
            <a:headEnd/>
            <a:tailEnd type="none" w="sm" len="sm"/>
          </a:ln>
          <a:effectLst/>
        </p:spPr>
        <p:txBody>
          <a:bodyPr wrap="none" lIns="45720" rIns="45720">
            <a:spAutoFit/>
          </a:bodyPr>
          <a:lstStyle/>
          <a:p>
            <a:pPr algn="ctr">
              <a:defRPr/>
            </a:pPr>
            <a:r>
              <a:rPr lang="en-US" sz="1800">
                <a:solidFill>
                  <a:schemeClr val="tx2"/>
                </a:solidFill>
                <a:latin typeface="Courier New" pitchFamily="49" charset="0"/>
              </a:rPr>
              <a:t>d</a:t>
            </a:r>
            <a:r>
              <a:rPr lang="en-US" sz="1800" baseline="-25000">
                <a:solidFill>
                  <a:schemeClr val="tx2"/>
                </a:solidFill>
                <a:latin typeface="Courier New" pitchFamily="49" charset="0"/>
              </a:rPr>
              <a:t>0</a:t>
            </a:r>
          </a:p>
        </p:txBody>
      </p:sp>
      <p:sp>
        <p:nvSpPr>
          <p:cNvPr id="800914" name="Rectangle 146"/>
          <p:cNvSpPr>
            <a:spLocks noChangeArrowheads="1"/>
          </p:cNvSpPr>
          <p:nvPr/>
        </p:nvSpPr>
        <p:spPr bwMode="auto">
          <a:xfrm>
            <a:off x="1447800" y="3124200"/>
            <a:ext cx="323165" cy="369332"/>
          </a:xfrm>
          <a:prstGeom prst="rect">
            <a:avLst/>
          </a:prstGeom>
          <a:noFill/>
          <a:ln w="19050">
            <a:noFill/>
            <a:miter lim="800000"/>
            <a:headEnd/>
            <a:tailEnd type="none" w="sm" len="sm"/>
          </a:ln>
          <a:effectLst/>
        </p:spPr>
        <p:txBody>
          <a:bodyPr wrap="none" lIns="45720" rIns="45720">
            <a:spAutoFit/>
          </a:bodyPr>
          <a:lstStyle/>
          <a:p>
            <a:pPr algn="ctr">
              <a:defRPr/>
            </a:pPr>
            <a:r>
              <a:rPr lang="en-US" sz="1800">
                <a:solidFill>
                  <a:schemeClr val="tx2"/>
                </a:solidFill>
                <a:latin typeface="Courier New" pitchFamily="49" charset="0"/>
              </a:rPr>
              <a:t>d</a:t>
            </a:r>
            <a:r>
              <a:rPr lang="en-US" sz="1800" baseline="-25000">
                <a:solidFill>
                  <a:schemeClr val="tx2"/>
                </a:solidFill>
                <a:latin typeface="Courier New" pitchFamily="49" charset="0"/>
              </a:rPr>
              <a:t>2</a:t>
            </a:r>
          </a:p>
        </p:txBody>
      </p:sp>
      <p:sp>
        <p:nvSpPr>
          <p:cNvPr id="28693" name="AutoShape 147"/>
          <p:cNvSpPr>
            <a:spLocks noChangeArrowheads="1"/>
          </p:cNvSpPr>
          <p:nvPr/>
        </p:nvSpPr>
        <p:spPr bwMode="auto">
          <a:xfrm>
            <a:off x="1812925" y="4191000"/>
            <a:ext cx="533400" cy="304800"/>
          </a:xfrm>
          <a:prstGeom prst="roundRect">
            <a:avLst>
              <a:gd name="adj" fmla="val 19644"/>
            </a:avLst>
          </a:prstGeom>
          <a:solidFill>
            <a:srgbClr val="F1C7C7"/>
          </a:solidFill>
          <a:ln w="1905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 eaLnBrk="1" hangingPunct="1">
              <a:lnSpc>
                <a:spcPct val="100000"/>
              </a:lnSpc>
            </a:pPr>
            <a:r>
              <a:rPr lang="en-US" sz="1800">
                <a:latin typeface="Courier New" pitchFamily="49" charset="0"/>
              </a:rPr>
              <a:t>*</a:t>
            </a:r>
          </a:p>
        </p:txBody>
      </p:sp>
      <p:sp>
        <p:nvSpPr>
          <p:cNvPr id="28695" name="Line 149"/>
          <p:cNvSpPr>
            <a:spLocks noChangeShapeType="1"/>
          </p:cNvSpPr>
          <p:nvPr/>
        </p:nvSpPr>
        <p:spPr bwMode="auto">
          <a:xfrm>
            <a:off x="2193925" y="3962400"/>
            <a:ext cx="0" cy="22860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28696" name="Freeform 150"/>
          <p:cNvSpPr>
            <a:spLocks/>
          </p:cNvSpPr>
          <p:nvPr/>
        </p:nvSpPr>
        <p:spPr bwMode="auto">
          <a:xfrm>
            <a:off x="1508125" y="3962400"/>
            <a:ext cx="304800" cy="369332"/>
          </a:xfrm>
          <a:custGeom>
            <a:avLst/>
            <a:gdLst>
              <a:gd name="T0" fmla="*/ 0 w 288"/>
              <a:gd name="T1" fmla="*/ 0 h 48"/>
              <a:gd name="T2" fmla="*/ 0 w 288"/>
              <a:gd name="T3" fmla="*/ 48 h 48"/>
              <a:gd name="T4" fmla="*/ 288 w 288"/>
              <a:gd name="T5" fmla="*/ 48 h 48"/>
              <a:gd name="T6" fmla="*/ 0 60000 65536"/>
              <a:gd name="T7" fmla="*/ 0 60000 65536"/>
              <a:gd name="T8" fmla="*/ 0 60000 65536"/>
              <a:gd name="T9" fmla="*/ 0 w 288"/>
              <a:gd name="T10" fmla="*/ 0 h 48"/>
              <a:gd name="T11" fmla="*/ 288 w 288"/>
              <a:gd name="T12" fmla="*/ 48 h 48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88" h="48">
                <a:moveTo>
                  <a:pt x="0" y="0"/>
                </a:moveTo>
                <a:lnTo>
                  <a:pt x="0" y="48"/>
                </a:lnTo>
                <a:lnTo>
                  <a:pt x="288" y="48"/>
                </a:ln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 type="triangle" w="lg" len="med"/>
          </a:ln>
        </p:spPr>
        <p:txBody>
          <a:bodyPr wrap="square" lIns="45720" rIns="45720" anchor="ctr">
            <a:spAutoFit/>
          </a:bodyPr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800919" name="Rectangle 151"/>
          <p:cNvSpPr>
            <a:spLocks noChangeArrowheads="1"/>
          </p:cNvSpPr>
          <p:nvPr/>
        </p:nvSpPr>
        <p:spPr bwMode="auto">
          <a:xfrm>
            <a:off x="2041525" y="3657600"/>
            <a:ext cx="323165" cy="369332"/>
          </a:xfrm>
          <a:prstGeom prst="rect">
            <a:avLst/>
          </a:prstGeom>
          <a:noFill/>
          <a:ln w="19050">
            <a:noFill/>
            <a:miter lim="800000"/>
            <a:headEnd/>
            <a:tailEnd type="none" w="sm" len="sm"/>
          </a:ln>
          <a:effectLst/>
        </p:spPr>
        <p:txBody>
          <a:bodyPr wrap="none" lIns="45720" rIns="45720">
            <a:spAutoFit/>
          </a:bodyPr>
          <a:lstStyle/>
          <a:p>
            <a:pPr algn="ctr">
              <a:defRPr/>
            </a:pPr>
            <a:r>
              <a:rPr lang="en-US" sz="1800">
                <a:solidFill>
                  <a:schemeClr val="tx2"/>
                </a:solidFill>
                <a:latin typeface="Courier New" pitchFamily="49" charset="0"/>
              </a:rPr>
              <a:t>d</a:t>
            </a:r>
            <a:r>
              <a:rPr lang="en-US" sz="1800" baseline="-25000">
                <a:solidFill>
                  <a:schemeClr val="tx2"/>
                </a:solidFill>
                <a:latin typeface="Courier New" pitchFamily="49" charset="0"/>
              </a:rPr>
              <a:t>4</a:t>
            </a:r>
          </a:p>
        </p:txBody>
      </p:sp>
      <p:sp>
        <p:nvSpPr>
          <p:cNvPr id="28698" name="AutoShape 152"/>
          <p:cNvSpPr>
            <a:spLocks noChangeArrowheads="1"/>
          </p:cNvSpPr>
          <p:nvPr/>
        </p:nvSpPr>
        <p:spPr bwMode="auto">
          <a:xfrm>
            <a:off x="2406650" y="4724400"/>
            <a:ext cx="533400" cy="304800"/>
          </a:xfrm>
          <a:prstGeom prst="roundRect">
            <a:avLst>
              <a:gd name="adj" fmla="val 19644"/>
            </a:avLst>
          </a:prstGeom>
          <a:solidFill>
            <a:srgbClr val="F1C7C7"/>
          </a:solidFill>
          <a:ln w="1905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 eaLnBrk="1" hangingPunct="1">
              <a:lnSpc>
                <a:spcPct val="100000"/>
              </a:lnSpc>
            </a:pPr>
            <a:r>
              <a:rPr lang="en-US" sz="1800">
                <a:latin typeface="Courier New" pitchFamily="49" charset="0"/>
              </a:rPr>
              <a:t>*</a:t>
            </a:r>
          </a:p>
        </p:txBody>
      </p:sp>
      <p:sp>
        <p:nvSpPr>
          <p:cNvPr id="28700" name="Line 154"/>
          <p:cNvSpPr>
            <a:spLocks noChangeShapeType="1"/>
          </p:cNvSpPr>
          <p:nvPr/>
        </p:nvSpPr>
        <p:spPr bwMode="auto">
          <a:xfrm>
            <a:off x="2787650" y="4495800"/>
            <a:ext cx="0" cy="22860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28701" name="Freeform 155"/>
          <p:cNvSpPr>
            <a:spLocks/>
          </p:cNvSpPr>
          <p:nvPr/>
        </p:nvSpPr>
        <p:spPr bwMode="auto">
          <a:xfrm>
            <a:off x="2101850" y="4495800"/>
            <a:ext cx="304800" cy="369332"/>
          </a:xfrm>
          <a:custGeom>
            <a:avLst/>
            <a:gdLst>
              <a:gd name="T0" fmla="*/ 0 w 288"/>
              <a:gd name="T1" fmla="*/ 0 h 48"/>
              <a:gd name="T2" fmla="*/ 0 w 288"/>
              <a:gd name="T3" fmla="*/ 48 h 48"/>
              <a:gd name="T4" fmla="*/ 288 w 288"/>
              <a:gd name="T5" fmla="*/ 48 h 48"/>
              <a:gd name="T6" fmla="*/ 0 60000 65536"/>
              <a:gd name="T7" fmla="*/ 0 60000 65536"/>
              <a:gd name="T8" fmla="*/ 0 60000 65536"/>
              <a:gd name="T9" fmla="*/ 0 w 288"/>
              <a:gd name="T10" fmla="*/ 0 h 48"/>
              <a:gd name="T11" fmla="*/ 288 w 288"/>
              <a:gd name="T12" fmla="*/ 48 h 48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88" h="48">
                <a:moveTo>
                  <a:pt x="0" y="0"/>
                </a:moveTo>
                <a:lnTo>
                  <a:pt x="0" y="48"/>
                </a:lnTo>
                <a:lnTo>
                  <a:pt x="288" y="48"/>
                </a:ln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 type="triangle" w="lg" len="med"/>
          </a:ln>
        </p:spPr>
        <p:txBody>
          <a:bodyPr wrap="square" lIns="45720" rIns="45720" anchor="ctr">
            <a:spAutoFit/>
          </a:bodyPr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800924" name="Rectangle 156"/>
          <p:cNvSpPr>
            <a:spLocks noChangeArrowheads="1"/>
          </p:cNvSpPr>
          <p:nvPr/>
        </p:nvSpPr>
        <p:spPr bwMode="auto">
          <a:xfrm>
            <a:off x="2635250" y="4191000"/>
            <a:ext cx="323165" cy="369332"/>
          </a:xfrm>
          <a:prstGeom prst="rect">
            <a:avLst/>
          </a:prstGeom>
          <a:noFill/>
          <a:ln w="19050">
            <a:noFill/>
            <a:miter lim="800000"/>
            <a:headEnd/>
            <a:tailEnd type="none" w="sm" len="sm"/>
          </a:ln>
          <a:effectLst/>
        </p:spPr>
        <p:txBody>
          <a:bodyPr wrap="none" lIns="45720" rIns="45720">
            <a:spAutoFit/>
          </a:bodyPr>
          <a:lstStyle/>
          <a:p>
            <a:pPr algn="ctr">
              <a:defRPr/>
            </a:pPr>
            <a:r>
              <a:rPr lang="en-US" sz="1800">
                <a:solidFill>
                  <a:schemeClr val="tx2"/>
                </a:solidFill>
                <a:latin typeface="Courier New" pitchFamily="49" charset="0"/>
              </a:rPr>
              <a:t>d</a:t>
            </a:r>
            <a:r>
              <a:rPr lang="en-US" sz="1800" baseline="-25000">
                <a:solidFill>
                  <a:schemeClr val="tx2"/>
                </a:solidFill>
                <a:latin typeface="Courier New" pitchFamily="49" charset="0"/>
              </a:rPr>
              <a:t>6</a:t>
            </a:r>
          </a:p>
        </p:txBody>
      </p:sp>
      <p:sp>
        <p:nvSpPr>
          <p:cNvPr id="28706" name="Freeform 160"/>
          <p:cNvSpPr>
            <a:spLocks/>
          </p:cNvSpPr>
          <p:nvPr/>
        </p:nvSpPr>
        <p:spPr bwMode="auto">
          <a:xfrm>
            <a:off x="2695574" y="5029200"/>
            <a:ext cx="504825" cy="369332"/>
          </a:xfrm>
          <a:custGeom>
            <a:avLst/>
            <a:gdLst>
              <a:gd name="T0" fmla="*/ 0 w 288"/>
              <a:gd name="T1" fmla="*/ 0 h 48"/>
              <a:gd name="T2" fmla="*/ 0 w 288"/>
              <a:gd name="T3" fmla="*/ 48 h 48"/>
              <a:gd name="T4" fmla="*/ 288 w 288"/>
              <a:gd name="T5" fmla="*/ 48 h 48"/>
              <a:gd name="T6" fmla="*/ 0 60000 65536"/>
              <a:gd name="T7" fmla="*/ 0 60000 65536"/>
              <a:gd name="T8" fmla="*/ 0 60000 65536"/>
              <a:gd name="T9" fmla="*/ 0 w 288"/>
              <a:gd name="T10" fmla="*/ 0 h 48"/>
              <a:gd name="T11" fmla="*/ 288 w 288"/>
              <a:gd name="T12" fmla="*/ 48 h 48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88" h="48">
                <a:moveTo>
                  <a:pt x="0" y="0"/>
                </a:moveTo>
                <a:lnTo>
                  <a:pt x="0" y="48"/>
                </a:lnTo>
                <a:lnTo>
                  <a:pt x="288" y="48"/>
                </a:ln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 type="triangle" w="lg" len="med"/>
          </a:ln>
        </p:spPr>
        <p:txBody>
          <a:bodyPr wrap="square" lIns="45720" rIns="45720" anchor="ctr">
            <a:spAutoFit/>
          </a:bodyPr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75" name="Rectangle 34"/>
          <p:cNvSpPr>
            <a:spLocks noChangeArrowheads="1"/>
          </p:cNvSpPr>
          <p:nvPr/>
        </p:nvSpPr>
        <p:spPr bwMode="auto">
          <a:xfrm>
            <a:off x="609600" y="1642234"/>
            <a:ext cx="2802048" cy="643766"/>
          </a:xfrm>
          <a:prstGeom prst="rect">
            <a:avLst/>
          </a:prstGeom>
          <a:solidFill>
            <a:srgbClr val="F6F5BD"/>
          </a:solidFill>
          <a:ln w="12700" cmpd="dbl">
            <a:solidFill>
              <a:schemeClr val="tx1"/>
            </a:solidFill>
            <a:miter lim="800000"/>
            <a:headEnd/>
            <a:tailEnd/>
          </a:ln>
        </p:spPr>
        <p:txBody>
          <a:bodyPr wrap="none" lIns="90487" tIns="44450" rIns="90487" bIns="44450">
            <a:spAutoFit/>
          </a:bodyPr>
          <a:lstStyle/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>
                <a:latin typeface="Courier New" pitchFamily="49" charset="0"/>
              </a:rPr>
              <a:t> </a:t>
            </a:r>
            <a:r>
              <a:rPr lang="en-US" sz="1800" dirty="0" smtClean="0">
                <a:latin typeface="Courier New" pitchFamily="49" charset="0"/>
              </a:rPr>
              <a:t>x0 </a:t>
            </a:r>
            <a:r>
              <a:rPr lang="en-US" sz="1800" dirty="0">
                <a:latin typeface="Courier New" pitchFamily="49" charset="0"/>
              </a:rPr>
              <a:t>= x0 </a:t>
            </a:r>
            <a:r>
              <a:rPr lang="en-US" sz="1800" dirty="0" smtClean="0">
                <a:latin typeface="Courier New" pitchFamily="49" charset="0"/>
              </a:rPr>
              <a:t>OP </a:t>
            </a:r>
            <a:r>
              <a:rPr lang="en-US" sz="1800" dirty="0">
                <a:latin typeface="Courier New" pitchFamily="49" charset="0"/>
              </a:rPr>
              <a:t>d[</a:t>
            </a:r>
            <a:r>
              <a:rPr lang="en-US" sz="1800" dirty="0" err="1">
                <a:latin typeface="Courier New" pitchFamily="49" charset="0"/>
              </a:rPr>
              <a:t>i</a:t>
            </a:r>
            <a:r>
              <a:rPr lang="en-US" sz="1800" dirty="0">
                <a:latin typeface="Courier New" pitchFamily="49" charset="0"/>
              </a:rPr>
              <a:t>];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>
                <a:latin typeface="Courier New" pitchFamily="49" charset="0"/>
              </a:rPr>
              <a:t> </a:t>
            </a:r>
            <a:r>
              <a:rPr lang="en-US" sz="1800" dirty="0" smtClean="0">
                <a:latin typeface="Courier New" pitchFamily="49" charset="0"/>
              </a:rPr>
              <a:t>x1 </a:t>
            </a:r>
            <a:r>
              <a:rPr lang="en-US" sz="1800" dirty="0">
                <a:latin typeface="Courier New" pitchFamily="49" charset="0"/>
              </a:rPr>
              <a:t>= x1 </a:t>
            </a:r>
            <a:r>
              <a:rPr lang="en-US" sz="1800" dirty="0" smtClean="0">
                <a:latin typeface="Courier New" pitchFamily="49" charset="0"/>
              </a:rPr>
              <a:t>OP </a:t>
            </a:r>
            <a:r>
              <a:rPr lang="en-US" sz="1800" dirty="0">
                <a:latin typeface="Courier New" pitchFamily="49" charset="0"/>
              </a:rPr>
              <a:t>d[i+1];</a:t>
            </a:r>
          </a:p>
        </p:txBody>
      </p:sp>
      <p:sp>
        <p:nvSpPr>
          <p:cNvPr id="76" name="Rectangle 3"/>
          <p:cNvSpPr txBox="1">
            <a:spLocks noChangeArrowheads="1"/>
          </p:cNvSpPr>
          <p:nvPr/>
        </p:nvSpPr>
        <p:spPr bwMode="auto">
          <a:xfrm>
            <a:off x="4965700" y="1600200"/>
            <a:ext cx="3949700" cy="3124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287338" marR="0" lvl="0" indent="-287338" algn="l" defTabSz="914400" rtl="0" eaLnBrk="1" fontAlgn="base" latinLnBrk="0" hangingPunct="1">
              <a:lnSpc>
                <a:spcPct val="85000"/>
              </a:lnSpc>
              <a:spcBef>
                <a:spcPct val="20000"/>
              </a:spcBef>
              <a:spcAft>
                <a:spcPct val="0"/>
              </a:spcAft>
              <a:buClr>
                <a:srgbClr val="990000"/>
              </a:buClr>
              <a:buSzPct val="60000"/>
              <a:buFont typeface="Wingdings 2" pitchFamily="18" charset="2"/>
              <a:buChar char="¢"/>
              <a:tabLst/>
              <a:defRPr/>
            </a:pPr>
            <a:r>
              <a:rPr kumimoji="0" lang="en-US" sz="2400" b="1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Calibri" pitchFamily="34" charset="0"/>
                <a:ea typeface="+mn-ea"/>
                <a:cs typeface="+mn-cs"/>
              </a:rPr>
              <a:t>What changed:</a:t>
            </a:r>
          </a:p>
          <a:p>
            <a:pPr marL="628650" marR="0" lvl="1" indent="-230188" algn="l" defTabSz="914400" rtl="0" eaLnBrk="1" fontAlgn="base" latinLnBrk="0" hangingPunct="1">
              <a:lnSpc>
                <a:spcPct val="85000"/>
              </a:lnSpc>
              <a:spcBef>
                <a:spcPct val="20000"/>
              </a:spcBef>
              <a:spcAft>
                <a:spcPct val="0"/>
              </a:spcAft>
              <a:buClr>
                <a:srgbClr val="990000"/>
              </a:buClr>
              <a:buSzPct val="110000"/>
              <a:buFont typeface="Wingdings" pitchFamily="2" charset="2"/>
              <a:buChar char="§"/>
              <a:tabLst/>
              <a:defRPr/>
            </a:pPr>
            <a:r>
              <a:rPr kumimoji="0" lang="en-US" sz="18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Calibri" pitchFamily="34" charset="0"/>
              </a:rPr>
              <a:t>Two independent “streams” of operations</a:t>
            </a:r>
          </a:p>
          <a:p>
            <a:pPr marL="287338" marR="0" lvl="0" indent="-287338" algn="l" defTabSz="914400" rtl="0" eaLnBrk="1" fontAlgn="base" latinLnBrk="0" hangingPunct="1">
              <a:lnSpc>
                <a:spcPct val="85000"/>
              </a:lnSpc>
              <a:spcBef>
                <a:spcPct val="20000"/>
              </a:spcBef>
              <a:spcAft>
                <a:spcPct val="0"/>
              </a:spcAft>
              <a:buClr>
                <a:srgbClr val="990000"/>
              </a:buClr>
              <a:buSzPct val="60000"/>
              <a:buFont typeface="Wingdings 2" pitchFamily="18" charset="2"/>
              <a:buChar char="¢"/>
              <a:tabLst/>
              <a:defRPr/>
            </a:pPr>
            <a:endParaRPr kumimoji="0" lang="en-US" sz="2400" b="1" i="0" u="none" strike="noStrike" kern="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Calibri" pitchFamily="34" charset="0"/>
              <a:ea typeface="+mn-ea"/>
              <a:cs typeface="+mn-cs"/>
            </a:endParaRPr>
          </a:p>
          <a:p>
            <a:pPr marL="287338" marR="0" lvl="0" indent="-287338" algn="l" defTabSz="914400" rtl="0" eaLnBrk="1" fontAlgn="base" latinLnBrk="0" hangingPunct="1">
              <a:lnSpc>
                <a:spcPct val="85000"/>
              </a:lnSpc>
              <a:spcBef>
                <a:spcPct val="20000"/>
              </a:spcBef>
              <a:spcAft>
                <a:spcPct val="0"/>
              </a:spcAft>
              <a:buClr>
                <a:srgbClr val="990000"/>
              </a:buClr>
              <a:buSzPct val="60000"/>
              <a:buFont typeface="Wingdings 2" pitchFamily="18" charset="2"/>
              <a:buChar char="¢"/>
              <a:tabLst/>
              <a:defRPr/>
            </a:pPr>
            <a:r>
              <a:rPr kumimoji="0" lang="en-US" sz="2400" b="1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Calibri" pitchFamily="34" charset="0"/>
                <a:ea typeface="+mn-ea"/>
                <a:cs typeface="+mn-cs"/>
              </a:rPr>
              <a:t>Overall Performance</a:t>
            </a:r>
          </a:p>
          <a:p>
            <a:pPr marL="627063" marR="0" lvl="1" indent="-228600" algn="l" defTabSz="914400" rtl="0" eaLnBrk="1" fontAlgn="base" latinLnBrk="0" hangingPunct="1">
              <a:lnSpc>
                <a:spcPct val="90000"/>
              </a:lnSpc>
              <a:spcBef>
                <a:spcPct val="20000"/>
              </a:spcBef>
              <a:spcAft>
                <a:spcPct val="0"/>
              </a:spcAft>
              <a:buClr>
                <a:srgbClr val="990000"/>
              </a:buClr>
              <a:buSzPct val="110000"/>
              <a:buFont typeface="Wingdings" pitchFamily="2" charset="2"/>
              <a:buChar char="§"/>
              <a:tabLst/>
              <a:defRPr/>
            </a:pPr>
            <a:r>
              <a:rPr kumimoji="0" lang="en-US" sz="18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Calibri" pitchFamily="34" charset="0"/>
              </a:rPr>
              <a:t>N elements, D cycles latency/op</a:t>
            </a:r>
          </a:p>
          <a:p>
            <a:pPr marL="627063" marR="0" lvl="1" indent="-228600" algn="l" defTabSz="914400" rtl="0" eaLnBrk="1" fontAlgn="base" latinLnBrk="0" hangingPunct="1">
              <a:lnSpc>
                <a:spcPct val="90000"/>
              </a:lnSpc>
              <a:spcBef>
                <a:spcPct val="20000"/>
              </a:spcBef>
              <a:spcAft>
                <a:spcPct val="0"/>
              </a:spcAft>
              <a:buClr>
                <a:srgbClr val="990000"/>
              </a:buClr>
              <a:buSzPct val="110000"/>
              <a:buFont typeface="Wingdings" pitchFamily="2" charset="2"/>
              <a:buChar char="§"/>
              <a:tabLst/>
              <a:defRPr/>
            </a:pPr>
            <a:r>
              <a:rPr kumimoji="0" lang="en-US" sz="18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Calibri" pitchFamily="34" charset="0"/>
              </a:rPr>
              <a:t>Should be (N/2+1)*D cycles:</a:t>
            </a:r>
            <a:br>
              <a:rPr kumimoji="0" lang="en-US" sz="18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Calibri" pitchFamily="34" charset="0"/>
              </a:rPr>
            </a:br>
            <a:r>
              <a:rPr kumimoji="0" lang="en-US" sz="1800" b="1" i="0" u="none" strike="noStrike" kern="0" cap="none" spc="0" normalizeH="0" baseline="0" noProof="0" dirty="0" smtClean="0">
                <a:ln>
                  <a:noFill/>
                </a:ln>
                <a:solidFill>
                  <a:srgbClr val="C00000"/>
                </a:solidFill>
                <a:effectLst/>
                <a:uLnTx/>
                <a:uFillTx/>
                <a:latin typeface="Calibri" pitchFamily="34" charset="0"/>
              </a:rPr>
              <a:t>CPE = D/2</a:t>
            </a:r>
          </a:p>
          <a:p>
            <a:pPr marL="627063" marR="0" lvl="1" indent="-228600" algn="l" defTabSz="914400" rtl="0" eaLnBrk="1" fontAlgn="base" latinLnBrk="0" hangingPunct="1">
              <a:lnSpc>
                <a:spcPct val="90000"/>
              </a:lnSpc>
              <a:spcBef>
                <a:spcPct val="20000"/>
              </a:spcBef>
              <a:spcAft>
                <a:spcPct val="0"/>
              </a:spcAft>
              <a:buClr>
                <a:srgbClr val="990000"/>
              </a:buClr>
              <a:buSzPct val="110000"/>
              <a:buFont typeface="Wingdings" pitchFamily="2" charset="2"/>
              <a:buChar char="§"/>
              <a:tabLst/>
              <a:defRPr/>
            </a:pPr>
            <a:r>
              <a:rPr kumimoji="0" lang="en-US" sz="18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Calibri" pitchFamily="34" charset="0"/>
              </a:rPr>
              <a:t>CPE</a:t>
            </a:r>
            <a:r>
              <a:rPr kumimoji="0" lang="en-US" sz="1800" b="0" i="0" u="none" strike="noStrike" kern="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Calibri" pitchFamily="34" charset="0"/>
              </a:rPr>
              <a:t> matches prediction!</a:t>
            </a:r>
            <a:endParaRPr kumimoji="0" lang="en-US" sz="1800" b="0" i="0" u="none" strike="noStrike" kern="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Calibri" pitchFamily="34" charset="0"/>
            </a:endParaRPr>
          </a:p>
        </p:txBody>
      </p:sp>
      <p:sp>
        <p:nvSpPr>
          <p:cNvPr id="78" name="TextBox 77"/>
          <p:cNvSpPr txBox="1"/>
          <p:nvPr/>
        </p:nvSpPr>
        <p:spPr>
          <a:xfrm>
            <a:off x="5410200" y="4953000"/>
            <a:ext cx="169815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i="1" dirty="0" smtClean="0">
                <a:solidFill>
                  <a:srgbClr val="C00000"/>
                </a:solidFill>
                <a:latin typeface="Calibri" pitchFamily="34" charset="0"/>
              </a:rPr>
              <a:t>What Now?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8" grpId="0"/>
    </p:bldLst>
  </p:timing>
</p:sld>
</file>

<file path=ppt/slides/slide4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2818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457200"/>
            <a:ext cx="7592093" cy="762000"/>
          </a:xfrm>
        </p:spPr>
        <p:txBody>
          <a:bodyPr/>
          <a:lstStyle/>
          <a:p>
            <a:pPr eaLnBrk="1" hangingPunct="1">
              <a:defRPr/>
            </a:pPr>
            <a:r>
              <a:rPr lang="en-US" smtClean="0"/>
              <a:t>Unrolling &amp; Accumulating</a:t>
            </a:r>
          </a:p>
        </p:txBody>
      </p:sp>
      <p:sp>
        <p:nvSpPr>
          <p:cNvPr id="80281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371600"/>
            <a:ext cx="8307388" cy="4648200"/>
          </a:xfrm>
        </p:spPr>
        <p:txBody>
          <a:bodyPr/>
          <a:lstStyle/>
          <a:p>
            <a:pPr eaLnBrk="1" hangingPunct="1">
              <a:defRPr/>
            </a:pPr>
            <a:r>
              <a:rPr lang="en-US" dirty="0" smtClean="0"/>
              <a:t>Idea</a:t>
            </a:r>
          </a:p>
          <a:p>
            <a:pPr lvl="1" eaLnBrk="1" hangingPunct="1">
              <a:defRPr/>
            </a:pPr>
            <a:r>
              <a:rPr lang="en-US" dirty="0" smtClean="0"/>
              <a:t>Can unroll to any degree L</a:t>
            </a:r>
          </a:p>
          <a:p>
            <a:pPr lvl="1" eaLnBrk="1" hangingPunct="1">
              <a:defRPr/>
            </a:pPr>
            <a:r>
              <a:rPr lang="en-US" dirty="0" smtClean="0"/>
              <a:t>Can accumulate K results in parallel</a:t>
            </a:r>
          </a:p>
          <a:p>
            <a:pPr lvl="1" eaLnBrk="1" hangingPunct="1">
              <a:defRPr/>
            </a:pPr>
            <a:r>
              <a:rPr lang="en-US" dirty="0" smtClean="0"/>
              <a:t>L must be multiple of K</a:t>
            </a:r>
          </a:p>
          <a:p>
            <a:pPr eaLnBrk="1" hangingPunct="1">
              <a:defRPr/>
            </a:pPr>
            <a:endParaRPr lang="en-US" dirty="0" smtClean="0"/>
          </a:p>
          <a:p>
            <a:pPr eaLnBrk="1" hangingPunct="1">
              <a:defRPr/>
            </a:pPr>
            <a:r>
              <a:rPr lang="en-US" dirty="0" smtClean="0"/>
              <a:t>Limitations</a:t>
            </a:r>
          </a:p>
          <a:p>
            <a:pPr lvl="1" eaLnBrk="1" hangingPunct="1">
              <a:defRPr/>
            </a:pPr>
            <a:r>
              <a:rPr lang="en-US" dirty="0" smtClean="0"/>
              <a:t>Diminishing returns</a:t>
            </a:r>
          </a:p>
          <a:p>
            <a:pPr lvl="2" eaLnBrk="1" hangingPunct="1">
              <a:defRPr/>
            </a:pPr>
            <a:r>
              <a:rPr lang="en-US" dirty="0" smtClean="0"/>
              <a:t>Cannot go beyond throughput limitations of execution units</a:t>
            </a:r>
          </a:p>
          <a:p>
            <a:pPr lvl="1" eaLnBrk="1" hangingPunct="1">
              <a:defRPr/>
            </a:pPr>
            <a:r>
              <a:rPr lang="en-US" dirty="0" smtClean="0"/>
              <a:t>Large overhead for short lengths</a:t>
            </a:r>
          </a:p>
          <a:p>
            <a:pPr lvl="2" eaLnBrk="1" hangingPunct="1">
              <a:defRPr/>
            </a:pPr>
            <a:r>
              <a:rPr lang="en-US" dirty="0" smtClean="0"/>
              <a:t>Finish off iterations sequentially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3842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457200"/>
            <a:ext cx="7592093" cy="762000"/>
          </a:xfrm>
        </p:spPr>
        <p:txBody>
          <a:bodyPr/>
          <a:lstStyle/>
          <a:p>
            <a:pPr eaLnBrk="1" hangingPunct="1">
              <a:defRPr/>
            </a:pPr>
            <a:r>
              <a:rPr lang="en-US" dirty="0" smtClean="0"/>
              <a:t>Unrolling &amp; Accumulating: Double *</a:t>
            </a:r>
          </a:p>
        </p:txBody>
      </p:sp>
      <p:sp>
        <p:nvSpPr>
          <p:cNvPr id="80384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174750"/>
            <a:ext cx="8307388" cy="1416050"/>
          </a:xfrm>
        </p:spPr>
        <p:txBody>
          <a:bodyPr/>
          <a:lstStyle/>
          <a:p>
            <a:pPr eaLnBrk="1" hangingPunct="1">
              <a:defRPr/>
            </a:pPr>
            <a:r>
              <a:rPr lang="en-US" dirty="0" smtClean="0"/>
              <a:t>Case</a:t>
            </a:r>
          </a:p>
          <a:p>
            <a:pPr lvl="1" eaLnBrk="1" hangingPunct="1">
              <a:defRPr/>
            </a:pPr>
            <a:r>
              <a:rPr lang="en-US" dirty="0" smtClean="0"/>
              <a:t>Intel </a:t>
            </a:r>
            <a:r>
              <a:rPr lang="en-US" dirty="0" err="1" smtClean="0"/>
              <a:t>Nehelam</a:t>
            </a:r>
            <a:r>
              <a:rPr lang="en-US" dirty="0" smtClean="0"/>
              <a:t> (Shark machines)</a:t>
            </a:r>
          </a:p>
          <a:p>
            <a:pPr lvl="1" eaLnBrk="1" hangingPunct="1">
              <a:defRPr/>
            </a:pPr>
            <a:r>
              <a:rPr lang="en-US" dirty="0" smtClean="0"/>
              <a:t>Double FP Multiplication</a:t>
            </a:r>
          </a:p>
          <a:p>
            <a:pPr lvl="1" eaLnBrk="1" hangingPunct="1">
              <a:defRPr/>
            </a:pPr>
            <a:r>
              <a:rPr lang="en-US" dirty="0" smtClean="0"/>
              <a:t>Latency bound: 5.00.  Throughput bound: 1.00 </a:t>
            </a:r>
          </a:p>
        </p:txBody>
      </p:sp>
      <p:graphicFrame>
        <p:nvGraphicFramePr>
          <p:cNvPr id="803965" name="Group 125"/>
          <p:cNvGraphicFramePr>
            <a:graphicFrameLocks noGrp="1"/>
          </p:cNvGraphicFramePr>
          <p:nvPr/>
        </p:nvGraphicFramePr>
        <p:xfrm>
          <a:off x="1066800" y="2819400"/>
          <a:ext cx="6705600" cy="3520440"/>
        </p:xfrm>
        <a:graphic>
          <a:graphicData uri="http://schemas.openxmlformats.org/drawingml/2006/table">
            <a:tbl>
              <a:tblPr firstRow="1">
                <a:tableStyleId>{00A15C55-8517-42AA-B614-E9B94910E393}</a:tableStyleId>
              </a:tblPr>
              <a:tblGrid>
                <a:gridCol w="746125"/>
                <a:gridCol w="742950"/>
                <a:gridCol w="746125"/>
                <a:gridCol w="746125"/>
                <a:gridCol w="742950"/>
                <a:gridCol w="746125"/>
                <a:gridCol w="746125"/>
                <a:gridCol w="742950"/>
                <a:gridCol w="746125"/>
              </a:tblGrid>
              <a:tr h="3048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</a:rPr>
                        <a:t>FP *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>
                    <a:solidFill>
                      <a:schemeClr val="bg1">
                        <a:lumMod val="75000"/>
                      </a:schemeClr>
                    </a:solidFill>
                  </a:tcPr>
                </a:tc>
                <a:tc gridSpan="8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</a:rPr>
                        <a:t>Unrolling Factor L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>
                    <a:solidFill>
                      <a:schemeClr val="bg1">
                        <a:lumMod val="7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04800"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u="none" strike="noStrike" cap="none" normalizeH="0" baseline="0" dirty="0" smtClean="0">
                          <a:ln>
                            <a:noFill/>
                          </a:ln>
                          <a:effectLst/>
                          <a:latin typeface="Calibri" pitchFamily="34" charset="0"/>
                        </a:rPr>
                        <a:t>K</a:t>
                      </a:r>
                      <a:endParaRPr kumimoji="0" lang="en-US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  <a:latin typeface="Calibri" pitchFamily="34" charset="0"/>
                        </a:rPr>
                        <a:t>1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  <a:latin typeface="Calibri" pitchFamily="34" charset="0"/>
                        </a:rPr>
                        <a:t>2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  <a:latin typeface="Calibri" pitchFamily="34" charset="0"/>
                        </a:rPr>
                        <a:t>3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  <a:latin typeface="Calibri" pitchFamily="34" charset="0"/>
                        </a:rPr>
                        <a:t>4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  <a:latin typeface="Calibri" pitchFamily="34" charset="0"/>
                        </a:rPr>
                        <a:t>6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  <a:latin typeface="Calibri" pitchFamily="34" charset="0"/>
                        </a:rPr>
                        <a:t>8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  <a:latin typeface="Calibri" pitchFamily="34" charset="0"/>
                        </a:rPr>
                        <a:t>10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  <a:latin typeface="Calibri" pitchFamily="34" charset="0"/>
                        </a:rPr>
                        <a:t>12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>
                    <a:solidFill>
                      <a:schemeClr val="bg1">
                        <a:lumMod val="75000"/>
                      </a:schemeClr>
                    </a:solidFill>
                  </a:tcPr>
                </a:tc>
              </a:tr>
              <a:tr h="306388"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  <a:latin typeface="Calibri" pitchFamily="34" charset="0"/>
                        </a:rPr>
                        <a:t>1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  <a:latin typeface="Calibri" pitchFamily="34" charset="0"/>
                        </a:rPr>
                        <a:t>5.00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  <a:latin typeface="Calibri" pitchFamily="34" charset="0"/>
                        </a:rPr>
                        <a:t>5.00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</a:rPr>
                        <a:t>5.00</a:t>
                      </a: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  <a:latin typeface="Calibri" pitchFamily="34" charset="0"/>
                        </a:rPr>
                        <a:t>5.00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</a:rPr>
                        <a:t>5.00</a:t>
                      </a: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  <a:latin typeface="Calibri" pitchFamily="34" charset="0"/>
                        </a:rPr>
                        <a:t>5.00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</a:tr>
              <a:tr h="304800"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  <a:latin typeface="Calibri" pitchFamily="34" charset="0"/>
                        </a:rPr>
                        <a:t>2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  <a:latin typeface="Calibri" pitchFamily="34" charset="0"/>
                        </a:rPr>
                        <a:t>2.50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  <a:latin typeface="Calibri" pitchFamily="34" charset="0"/>
                        </a:rPr>
                        <a:t>2.50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  <a:latin typeface="Calibri" pitchFamily="34" charset="0"/>
                        </a:rPr>
                        <a:t>2.50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</a:tr>
              <a:tr h="304800"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  <a:latin typeface="Calibri" pitchFamily="34" charset="0"/>
                        </a:rPr>
                        <a:t>3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  <a:latin typeface="Calibri" pitchFamily="34" charset="0"/>
                        </a:rPr>
                        <a:t>1.67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</a:tr>
              <a:tr h="304800"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  <a:latin typeface="Calibri" pitchFamily="34" charset="0"/>
                        </a:rPr>
                        <a:t>4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  <a:latin typeface="Calibri" pitchFamily="34" charset="0"/>
                        </a:rPr>
                        <a:t>1.25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  <a:latin typeface="Calibri" pitchFamily="34" charset="0"/>
                        </a:rPr>
                        <a:t>1.25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>
                    <a:solidFill>
                      <a:schemeClr val="bg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</a:tr>
              <a:tr h="304800"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  <a:latin typeface="Calibri" pitchFamily="34" charset="0"/>
                        </a:rPr>
                        <a:t>6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  <a:latin typeface="Calibri" pitchFamily="34" charset="0"/>
                        </a:rPr>
                        <a:t>1.00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>
                    <a:solidFill>
                      <a:srgbClr val="F1C7C7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  <a:latin typeface="Calibri" pitchFamily="34" charset="0"/>
                        </a:rPr>
                        <a:t>1.19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</a:tr>
              <a:tr h="306388"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  <a:latin typeface="Calibri" pitchFamily="34" charset="0"/>
                        </a:rPr>
                        <a:t>8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  <a:latin typeface="Calibri" pitchFamily="34" charset="0"/>
                        </a:rPr>
                        <a:t>1.02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</a:tr>
              <a:tr h="304800"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  <a:latin typeface="Calibri" pitchFamily="34" charset="0"/>
                        </a:rPr>
                        <a:t>10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  <a:latin typeface="Calibri" pitchFamily="34" charset="0"/>
                        </a:rPr>
                        <a:t>1.01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</a:tr>
              <a:tr h="304800"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  <a:latin typeface="Calibri" pitchFamily="34" charset="0"/>
                        </a:rPr>
                        <a:t>12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  <a:latin typeface="Calibri" pitchFamily="34" charset="0"/>
                        </a:rPr>
                        <a:t>1.00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 rot="16200000">
            <a:off x="-205369" y="4544304"/>
            <a:ext cx="193027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i="1" dirty="0" smtClean="0">
                <a:solidFill>
                  <a:schemeClr val="bg1">
                    <a:lumMod val="50000"/>
                  </a:schemeClr>
                </a:solidFill>
                <a:latin typeface="Calibri" pitchFamily="34" charset="0"/>
              </a:rPr>
              <a:t>Accumulators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3842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457200"/>
            <a:ext cx="7592093" cy="762000"/>
          </a:xfrm>
        </p:spPr>
        <p:txBody>
          <a:bodyPr/>
          <a:lstStyle/>
          <a:p>
            <a:pPr eaLnBrk="1" hangingPunct="1">
              <a:defRPr/>
            </a:pPr>
            <a:r>
              <a:rPr lang="en-US" dirty="0" smtClean="0"/>
              <a:t>Unrolling &amp; Accumulating: </a:t>
            </a:r>
            <a:r>
              <a:rPr lang="en-US" dirty="0" err="1" smtClean="0"/>
              <a:t>Int</a:t>
            </a:r>
            <a:r>
              <a:rPr lang="en-US" dirty="0" smtClean="0"/>
              <a:t> +</a:t>
            </a:r>
          </a:p>
        </p:txBody>
      </p:sp>
      <p:sp>
        <p:nvSpPr>
          <p:cNvPr id="80384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174750"/>
            <a:ext cx="8307388" cy="1416050"/>
          </a:xfrm>
        </p:spPr>
        <p:txBody>
          <a:bodyPr/>
          <a:lstStyle/>
          <a:p>
            <a:pPr eaLnBrk="1" hangingPunct="1">
              <a:defRPr/>
            </a:pPr>
            <a:r>
              <a:rPr lang="en-US" dirty="0" smtClean="0"/>
              <a:t>Case</a:t>
            </a:r>
          </a:p>
          <a:p>
            <a:pPr lvl="1" eaLnBrk="1" hangingPunct="1">
              <a:defRPr/>
            </a:pPr>
            <a:r>
              <a:rPr lang="en-US" dirty="0" smtClean="0"/>
              <a:t>Intel </a:t>
            </a:r>
            <a:r>
              <a:rPr lang="en-US" dirty="0" err="1" smtClean="0"/>
              <a:t>Nehelam</a:t>
            </a:r>
            <a:r>
              <a:rPr lang="en-US" dirty="0" smtClean="0"/>
              <a:t> (Shark machines)</a:t>
            </a:r>
          </a:p>
          <a:p>
            <a:pPr lvl="1" eaLnBrk="1" hangingPunct="1">
              <a:defRPr/>
            </a:pPr>
            <a:r>
              <a:rPr lang="en-US" dirty="0" smtClean="0"/>
              <a:t>Integer addition</a:t>
            </a:r>
          </a:p>
          <a:p>
            <a:pPr lvl="1" eaLnBrk="1" hangingPunct="1">
              <a:defRPr/>
            </a:pPr>
            <a:r>
              <a:rPr lang="en-US" dirty="0" smtClean="0"/>
              <a:t>Latency bound: 1.00.  Throughput bound: 1.00 </a:t>
            </a:r>
          </a:p>
        </p:txBody>
      </p:sp>
      <p:graphicFrame>
        <p:nvGraphicFramePr>
          <p:cNvPr id="803965" name="Group 125"/>
          <p:cNvGraphicFramePr>
            <a:graphicFrameLocks noGrp="1"/>
          </p:cNvGraphicFramePr>
          <p:nvPr/>
        </p:nvGraphicFramePr>
        <p:xfrm>
          <a:off x="1066800" y="2819400"/>
          <a:ext cx="6705600" cy="3520440"/>
        </p:xfrm>
        <a:graphic>
          <a:graphicData uri="http://schemas.openxmlformats.org/drawingml/2006/table">
            <a:tbl>
              <a:tblPr firstRow="1">
                <a:tableStyleId>{00A15C55-8517-42AA-B614-E9B94910E393}</a:tableStyleId>
              </a:tblPr>
              <a:tblGrid>
                <a:gridCol w="746125"/>
                <a:gridCol w="742950"/>
                <a:gridCol w="746125"/>
                <a:gridCol w="746125"/>
                <a:gridCol w="742950"/>
                <a:gridCol w="746125"/>
                <a:gridCol w="746125"/>
                <a:gridCol w="742950"/>
                <a:gridCol w="746125"/>
              </a:tblGrid>
              <a:tr h="3048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</a:rPr>
                        <a:t>FP *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>
                    <a:solidFill>
                      <a:schemeClr val="bg1">
                        <a:lumMod val="75000"/>
                      </a:schemeClr>
                    </a:solidFill>
                  </a:tcPr>
                </a:tc>
                <a:tc gridSpan="8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</a:rPr>
                        <a:t>Unrolling Factor L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>
                    <a:solidFill>
                      <a:schemeClr val="bg1">
                        <a:lumMod val="7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04800"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u="none" strike="noStrike" cap="none" normalizeH="0" baseline="0" dirty="0" smtClean="0">
                          <a:ln>
                            <a:noFill/>
                          </a:ln>
                          <a:effectLst/>
                          <a:latin typeface="Calibri" pitchFamily="34" charset="0"/>
                        </a:rPr>
                        <a:t>K</a:t>
                      </a:r>
                      <a:endParaRPr kumimoji="0" lang="en-US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  <a:latin typeface="Calibri" pitchFamily="34" charset="0"/>
                        </a:rPr>
                        <a:t>1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  <a:latin typeface="Calibri" pitchFamily="34" charset="0"/>
                        </a:rPr>
                        <a:t>2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  <a:latin typeface="Calibri" pitchFamily="34" charset="0"/>
                        </a:rPr>
                        <a:t>3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  <a:latin typeface="Calibri" pitchFamily="34" charset="0"/>
                        </a:rPr>
                        <a:t>4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  <a:latin typeface="Calibri" pitchFamily="34" charset="0"/>
                        </a:rPr>
                        <a:t>6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  <a:latin typeface="Calibri" pitchFamily="34" charset="0"/>
                        </a:rPr>
                        <a:t>8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  <a:latin typeface="Calibri" pitchFamily="34" charset="0"/>
                        </a:rPr>
                        <a:t>10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  <a:latin typeface="Calibri" pitchFamily="34" charset="0"/>
                        </a:rPr>
                        <a:t>12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>
                    <a:solidFill>
                      <a:schemeClr val="bg1">
                        <a:lumMod val="75000"/>
                      </a:schemeClr>
                    </a:solidFill>
                  </a:tcPr>
                </a:tc>
              </a:tr>
              <a:tr h="306388"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  <a:latin typeface="Calibri" pitchFamily="34" charset="0"/>
                        </a:rPr>
                        <a:t>1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  <a:latin typeface="Calibri" pitchFamily="34" charset="0"/>
                        </a:rPr>
                        <a:t>2.00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  <a:latin typeface="Calibri" pitchFamily="34" charset="0"/>
                        </a:rPr>
                        <a:t>2.00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</a:rPr>
                        <a:t>1.00</a:t>
                      </a:r>
                    </a:p>
                  </a:txBody>
                  <a:tcPr marL="45720" marR="45720" horzOverflow="overflow">
                    <a:solidFill>
                      <a:srgbClr val="F1C7C7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dk1"/>
                          </a:solidFill>
                          <a:effectLst/>
                          <a:latin typeface="Calibri" pitchFamily="34" charset="0"/>
                        </a:rPr>
                        <a:t>1.01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</a:rPr>
                        <a:t>1.02</a:t>
                      </a: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  <a:latin typeface="Calibri" pitchFamily="34" charset="0"/>
                        </a:rPr>
                        <a:t>1.03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</a:tr>
              <a:tr h="304800"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  <a:latin typeface="Calibri" pitchFamily="34" charset="0"/>
                        </a:rPr>
                        <a:t>2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  <a:latin typeface="Calibri" pitchFamily="34" charset="0"/>
                        </a:rPr>
                        <a:t>1.50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  <a:latin typeface="Calibri" pitchFamily="34" charset="0"/>
                        </a:rPr>
                        <a:t>1.26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  <a:latin typeface="Calibri" pitchFamily="34" charset="0"/>
                        </a:rPr>
                        <a:t>1.03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</a:tr>
              <a:tr h="304800"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  <a:latin typeface="Calibri" pitchFamily="34" charset="0"/>
                        </a:rPr>
                        <a:t>3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  <a:latin typeface="Calibri" pitchFamily="34" charset="0"/>
                        </a:rPr>
                        <a:t>1.00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</a:tr>
              <a:tr h="304800"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  <a:latin typeface="Calibri" pitchFamily="34" charset="0"/>
                        </a:rPr>
                        <a:t>4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  <a:latin typeface="Calibri" pitchFamily="34" charset="0"/>
                        </a:rPr>
                        <a:t>1.00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  <a:latin typeface="Calibri" pitchFamily="34" charset="0"/>
                        </a:rPr>
                        <a:t>1.24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>
                    <a:solidFill>
                      <a:schemeClr val="bg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</a:tr>
              <a:tr h="304800"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  <a:latin typeface="Calibri" pitchFamily="34" charset="0"/>
                        </a:rPr>
                        <a:t>6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  <a:latin typeface="Calibri" pitchFamily="34" charset="0"/>
                        </a:rPr>
                        <a:t>1.00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  <a:latin typeface="Calibri" pitchFamily="34" charset="0"/>
                        </a:rPr>
                        <a:t>1.02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</a:tr>
              <a:tr h="306388"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  <a:latin typeface="Calibri" pitchFamily="34" charset="0"/>
                        </a:rPr>
                        <a:t>8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  <a:latin typeface="Calibri" pitchFamily="34" charset="0"/>
                        </a:rPr>
                        <a:t>1.03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</a:tr>
              <a:tr h="304800"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  <a:latin typeface="Calibri" pitchFamily="34" charset="0"/>
                        </a:rPr>
                        <a:t>10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  <a:latin typeface="Calibri" pitchFamily="34" charset="0"/>
                        </a:rPr>
                        <a:t>1.01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</a:tr>
              <a:tr h="304800"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  <a:latin typeface="Calibri" pitchFamily="34" charset="0"/>
                        </a:rPr>
                        <a:t>12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  <a:latin typeface="Calibri" pitchFamily="34" charset="0"/>
                        </a:rPr>
                        <a:t>1.09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marL="45720" marR="45720" horzOverflow="overflow"/>
                </a:tc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 rot="16200000">
            <a:off x="-205369" y="4544304"/>
            <a:ext cx="193027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i="1" dirty="0" smtClean="0">
                <a:solidFill>
                  <a:schemeClr val="bg1">
                    <a:lumMod val="50000"/>
                  </a:schemeClr>
                </a:solidFill>
                <a:latin typeface="Calibri" pitchFamily="34" charset="0"/>
              </a:rPr>
              <a:t>Accumulators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8752" name="Rectangle 3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dirty="0" smtClean="0"/>
              <a:t>Achievable Performance</a:t>
            </a:r>
          </a:p>
        </p:txBody>
      </p:sp>
      <p:sp>
        <p:nvSpPr>
          <p:cNvPr id="798753" name="Rectangle 33"/>
          <p:cNvSpPr>
            <a:spLocks noGrp="1" noChangeArrowheads="1"/>
          </p:cNvSpPr>
          <p:nvPr>
            <p:ph type="body" idx="1"/>
          </p:nvPr>
        </p:nvSpPr>
        <p:spPr>
          <a:xfrm>
            <a:off x="290513" y="4603750"/>
            <a:ext cx="8307387" cy="1873250"/>
          </a:xfrm>
        </p:spPr>
        <p:txBody>
          <a:bodyPr/>
          <a:lstStyle/>
          <a:p>
            <a:pPr eaLnBrk="1" hangingPunct="1">
              <a:defRPr/>
            </a:pPr>
            <a:r>
              <a:rPr lang="en-US" dirty="0" smtClean="0"/>
              <a:t>Limited only by throughput of functional units</a:t>
            </a:r>
          </a:p>
          <a:p>
            <a:pPr eaLnBrk="1" hangingPunct="1">
              <a:defRPr/>
            </a:pPr>
            <a:r>
              <a:rPr lang="en-US" dirty="0" smtClean="0"/>
              <a:t>Up to 29X improvement over original, </a:t>
            </a:r>
            <a:r>
              <a:rPr lang="en-US" dirty="0" err="1" smtClean="0"/>
              <a:t>unoptimized</a:t>
            </a:r>
            <a:r>
              <a:rPr lang="en-US" dirty="0" smtClean="0"/>
              <a:t> code</a:t>
            </a:r>
          </a:p>
          <a:p>
            <a:pPr lvl="1" eaLnBrk="1" hangingPunct="1">
              <a:defRPr/>
            </a:pPr>
            <a:endParaRPr lang="en-US" dirty="0" smtClean="0"/>
          </a:p>
          <a:p>
            <a:pPr lvl="1" eaLnBrk="1" hangingPunct="1">
              <a:defRPr/>
            </a:pPr>
            <a:endParaRPr lang="en-US" dirty="0" smtClean="0"/>
          </a:p>
        </p:txBody>
      </p:sp>
      <p:graphicFrame>
        <p:nvGraphicFramePr>
          <p:cNvPr id="7" name="Group 49"/>
          <p:cNvGraphicFramePr>
            <a:graphicFrameLocks noGrp="1"/>
          </p:cNvGraphicFramePr>
          <p:nvPr/>
        </p:nvGraphicFramePr>
        <p:xfrm>
          <a:off x="357016" y="1168527"/>
          <a:ext cx="7796385" cy="1939925"/>
        </p:xfrm>
        <a:graphic>
          <a:graphicData uri="http://schemas.openxmlformats.org/drawingml/2006/table">
            <a:tbl>
              <a:tblPr/>
              <a:tblGrid>
                <a:gridCol w="2418937"/>
                <a:gridCol w="1344362"/>
                <a:gridCol w="1344362"/>
                <a:gridCol w="1344362"/>
                <a:gridCol w="1344362"/>
              </a:tblGrid>
              <a:tr h="39052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Method</a:t>
                      </a:r>
                    </a:p>
                  </a:txBody>
                  <a:tcPr marL="45720" marR="4572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5F1CF"/>
                    </a:solidFill>
                  </a:tcPr>
                </a:tc>
                <a:tc gridSpan="2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Integer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1C7C7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Double FP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1C7C7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873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Operation</a:t>
                      </a:r>
                    </a:p>
                  </a:txBody>
                  <a:tcPr marL="45720" marR="4572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5F1C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Add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Mult</a:t>
                      </a:r>
                      <a:endParaRPr kumimoji="0" lang="en-US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C00000"/>
                        </a:solidFill>
                        <a:effectLst/>
                        <a:latin typeface="Helvetica" pitchFamily="34" charset="0"/>
                      </a:endParaRP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Add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Mult</a:t>
                      </a:r>
                      <a:endParaRPr kumimoji="0" lang="en-US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C00000"/>
                        </a:solidFill>
                        <a:effectLst/>
                        <a:latin typeface="Helvetica" pitchFamily="34" charset="0"/>
                      </a:endParaRP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873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Scalar Optimum</a:t>
                      </a:r>
                    </a:p>
                  </a:txBody>
                  <a:tcPr marL="45720" marR="4572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5F1C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1.00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1.00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1.00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1.00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873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Latency Bound</a:t>
                      </a:r>
                    </a:p>
                  </a:txBody>
                  <a:tcPr marL="45720" marR="4572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1.00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3.00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3.00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5.00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873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Throughput Bound</a:t>
                      </a:r>
                    </a:p>
                  </a:txBody>
                  <a:tcPr marL="45720" marR="4572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1.00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1.00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1.00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1.00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875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875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98753" grpId="0" build="p"/>
    </p:bldLst>
  </p:timing>
</p:sld>
</file>

<file path=ppt/slides/slide4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8752" name="Rectangle 3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dirty="0" smtClean="0"/>
              <a:t>Using Vector Instructions</a:t>
            </a:r>
          </a:p>
        </p:txBody>
      </p:sp>
      <p:sp>
        <p:nvSpPr>
          <p:cNvPr id="798753" name="Rectangle 33"/>
          <p:cNvSpPr>
            <a:spLocks noGrp="1" noChangeArrowheads="1"/>
          </p:cNvSpPr>
          <p:nvPr>
            <p:ph type="body" idx="1"/>
          </p:nvPr>
        </p:nvSpPr>
        <p:spPr>
          <a:xfrm>
            <a:off x="290513" y="4603750"/>
            <a:ext cx="8307387" cy="1873250"/>
          </a:xfrm>
        </p:spPr>
        <p:txBody>
          <a:bodyPr/>
          <a:lstStyle/>
          <a:p>
            <a:pPr eaLnBrk="1" hangingPunct="1">
              <a:defRPr/>
            </a:pPr>
            <a:r>
              <a:rPr lang="en-US" dirty="0" smtClean="0"/>
              <a:t>Make use of SSE Instructions</a:t>
            </a:r>
          </a:p>
          <a:p>
            <a:pPr lvl="1" eaLnBrk="1" hangingPunct="1">
              <a:defRPr/>
            </a:pPr>
            <a:r>
              <a:rPr lang="en-US" dirty="0" smtClean="0"/>
              <a:t>Parallel operations on multiple data elements</a:t>
            </a:r>
          </a:p>
          <a:p>
            <a:pPr lvl="1" eaLnBrk="1" hangingPunct="1">
              <a:defRPr/>
            </a:pPr>
            <a:r>
              <a:rPr lang="en-US" dirty="0" smtClean="0"/>
              <a:t>See Web Aside OPT:SIMD on CS:APP web page</a:t>
            </a:r>
          </a:p>
          <a:p>
            <a:pPr lvl="1" eaLnBrk="1" hangingPunct="1">
              <a:defRPr/>
            </a:pPr>
            <a:endParaRPr lang="en-US" dirty="0" smtClean="0"/>
          </a:p>
          <a:p>
            <a:pPr lvl="1" eaLnBrk="1" hangingPunct="1">
              <a:defRPr/>
            </a:pPr>
            <a:endParaRPr lang="en-US" dirty="0" smtClean="0"/>
          </a:p>
        </p:txBody>
      </p:sp>
      <p:graphicFrame>
        <p:nvGraphicFramePr>
          <p:cNvPr id="7" name="Group 49"/>
          <p:cNvGraphicFramePr>
            <a:graphicFrameLocks noGrp="1"/>
          </p:cNvGraphicFramePr>
          <p:nvPr/>
        </p:nvGraphicFramePr>
        <p:xfrm>
          <a:off x="357016" y="1168527"/>
          <a:ext cx="7796385" cy="2939923"/>
        </p:xfrm>
        <a:graphic>
          <a:graphicData uri="http://schemas.openxmlformats.org/drawingml/2006/table">
            <a:tbl>
              <a:tblPr/>
              <a:tblGrid>
                <a:gridCol w="2418937"/>
                <a:gridCol w="1344362"/>
                <a:gridCol w="1344362"/>
                <a:gridCol w="1344362"/>
                <a:gridCol w="1344362"/>
              </a:tblGrid>
              <a:tr h="39052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Method</a:t>
                      </a:r>
                    </a:p>
                  </a:txBody>
                  <a:tcPr marL="45720" marR="4572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5F1CF"/>
                    </a:solidFill>
                  </a:tcPr>
                </a:tc>
                <a:tc gridSpan="2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Integer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1C7C7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Double FP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1C7C7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873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Operation</a:t>
                      </a:r>
                    </a:p>
                  </a:txBody>
                  <a:tcPr marL="45720" marR="4572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5F1C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Add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Mult</a:t>
                      </a:r>
                      <a:endParaRPr kumimoji="0" lang="en-US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C00000"/>
                        </a:solidFill>
                        <a:effectLst/>
                        <a:latin typeface="Helvetica" pitchFamily="34" charset="0"/>
                      </a:endParaRP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Add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Mult</a:t>
                      </a:r>
                      <a:endParaRPr kumimoji="0" lang="en-US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C00000"/>
                        </a:solidFill>
                        <a:effectLst/>
                        <a:latin typeface="Helvetica" pitchFamily="34" charset="0"/>
                      </a:endParaRP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873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Scalar Optimum</a:t>
                      </a:r>
                    </a:p>
                  </a:txBody>
                  <a:tcPr marL="45720" marR="4572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5F1C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1.00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1.00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1.00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1.00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873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Vector Optimum</a:t>
                      </a:r>
                    </a:p>
                  </a:txBody>
                  <a:tcPr marL="45720" marR="4572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5F1C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0.25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0.53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0.53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0.57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873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Latency Bound</a:t>
                      </a:r>
                    </a:p>
                  </a:txBody>
                  <a:tcPr marL="45720" marR="4572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1.00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3.00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3.00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5.00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873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Throughput Bound</a:t>
                      </a:r>
                    </a:p>
                  </a:txBody>
                  <a:tcPr marL="45720" marR="4572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1.00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1.00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1.00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1.00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873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Vec</a:t>
                      </a: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 Throughput Bound</a:t>
                      </a:r>
                    </a:p>
                  </a:txBody>
                  <a:tcPr marL="45720" marR="4572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0.25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0.50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0.50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0.50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875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875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875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98753" grpId="0" build="p"/>
    </p:bldLst>
  </p:timing>
</p:sld>
</file>

<file path=ppt/slides/slide4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4578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533400"/>
            <a:ext cx="6421438" cy="573087"/>
          </a:xfrm>
        </p:spPr>
        <p:txBody>
          <a:bodyPr/>
          <a:lstStyle/>
          <a:p>
            <a:pPr eaLnBrk="1" hangingPunct="1">
              <a:defRPr/>
            </a:pPr>
            <a:r>
              <a:rPr lang="en-US" smtClean="0"/>
              <a:t>What About Branches?</a:t>
            </a:r>
          </a:p>
        </p:txBody>
      </p:sp>
      <p:sp>
        <p:nvSpPr>
          <p:cNvPr id="66457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42913" y="1220788"/>
            <a:ext cx="8624887" cy="5140325"/>
          </a:xfrm>
        </p:spPr>
        <p:txBody>
          <a:bodyPr/>
          <a:lstStyle/>
          <a:p>
            <a:pPr marL="284163" indent="-284163" eaLnBrk="1" hangingPunct="1">
              <a:defRPr/>
            </a:pPr>
            <a:r>
              <a:rPr lang="en-US" dirty="0" smtClean="0"/>
              <a:t>Challenge</a:t>
            </a:r>
          </a:p>
          <a:p>
            <a:pPr marL="457200" lvl="1" indent="-173038" eaLnBrk="1" hangingPunct="1">
              <a:defRPr/>
            </a:pPr>
            <a:r>
              <a:rPr lang="en-US" dirty="0" smtClean="0">
                <a:solidFill>
                  <a:srgbClr val="990000"/>
                </a:solidFill>
              </a:rPr>
              <a:t>Instruction Control Unit </a:t>
            </a:r>
            <a:r>
              <a:rPr lang="en-US" dirty="0" smtClean="0"/>
              <a:t>must work well ahead of </a:t>
            </a:r>
            <a:r>
              <a:rPr lang="en-US" dirty="0" smtClean="0">
                <a:solidFill>
                  <a:srgbClr val="990000"/>
                </a:solidFill>
              </a:rPr>
              <a:t>Execution Unit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to generate enough operations to keep EU busy</a:t>
            </a:r>
          </a:p>
          <a:p>
            <a:pPr marL="285750" lvl="1" indent="-171450" eaLnBrk="1" hangingPunct="1">
              <a:defRPr/>
            </a:pPr>
            <a:endParaRPr lang="en-US" dirty="0" smtClean="0"/>
          </a:p>
          <a:p>
            <a:pPr marL="285750" lvl="1" indent="-171450" eaLnBrk="1" hangingPunct="1">
              <a:defRPr/>
            </a:pPr>
            <a:endParaRPr lang="en-US" dirty="0" smtClean="0"/>
          </a:p>
          <a:p>
            <a:pPr marL="285750" lvl="1" indent="-171450" eaLnBrk="1" hangingPunct="1">
              <a:defRPr/>
            </a:pPr>
            <a:endParaRPr lang="en-US" dirty="0" smtClean="0"/>
          </a:p>
          <a:p>
            <a:pPr marL="285750" lvl="1" indent="-171450" eaLnBrk="1" hangingPunct="1">
              <a:defRPr/>
            </a:pPr>
            <a:endParaRPr lang="en-US" dirty="0" smtClean="0"/>
          </a:p>
          <a:p>
            <a:pPr marL="285750" lvl="1" indent="-171450" eaLnBrk="1" hangingPunct="1">
              <a:defRPr/>
            </a:pPr>
            <a:endParaRPr lang="en-US" dirty="0" smtClean="0"/>
          </a:p>
          <a:p>
            <a:pPr marL="285750" lvl="1" indent="-171450" eaLnBrk="1" hangingPunct="1">
              <a:defRPr/>
            </a:pPr>
            <a:endParaRPr lang="en-US" dirty="0" smtClean="0"/>
          </a:p>
          <a:p>
            <a:pPr marL="285750" lvl="1" indent="-171450" eaLnBrk="1" hangingPunct="1">
              <a:defRPr/>
            </a:pPr>
            <a:endParaRPr lang="en-US" dirty="0" smtClean="0"/>
          </a:p>
          <a:p>
            <a:pPr marL="457200" lvl="1" indent="-173038">
              <a:defRPr/>
            </a:pPr>
            <a:r>
              <a:rPr lang="en-US" dirty="0" smtClean="0"/>
              <a:t>When encounters conditional branch, cannot reliably determine where to continue fetching</a:t>
            </a:r>
          </a:p>
        </p:txBody>
      </p:sp>
      <p:sp>
        <p:nvSpPr>
          <p:cNvPr id="48132" name="Rectangle 4"/>
          <p:cNvSpPr>
            <a:spLocks noChangeArrowheads="1"/>
          </p:cNvSpPr>
          <p:nvPr/>
        </p:nvSpPr>
        <p:spPr bwMode="auto">
          <a:xfrm>
            <a:off x="1371600" y="2644775"/>
            <a:ext cx="5067300" cy="1774825"/>
          </a:xfrm>
          <a:prstGeom prst="rect">
            <a:avLst/>
          </a:prstGeom>
          <a:solidFill>
            <a:schemeClr val="bg1">
              <a:lumMod val="95000"/>
            </a:schemeClr>
          </a:solidFill>
          <a:ln w="12700" cmpd="dbl">
            <a:solidFill>
              <a:schemeClr val="tx1"/>
            </a:solidFill>
            <a:miter lim="800000"/>
            <a:headEnd/>
            <a:tailEnd/>
          </a:ln>
        </p:spPr>
        <p:txBody>
          <a:bodyPr wrap="none" lIns="90487" tIns="44450" rIns="90487" bIns="44450">
            <a:spAutoFit/>
          </a:bodyPr>
          <a:lstStyle/>
          <a:p>
            <a:pPr>
              <a:lnSpc>
                <a:spcPct val="100000"/>
              </a:lnSpc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800">
                <a:latin typeface="Courier New" pitchFamily="49" charset="0"/>
              </a:rPr>
              <a:t> 80489f3:	movl   $0x1,%ecx</a:t>
            </a:r>
          </a:p>
          <a:p>
            <a:pPr>
              <a:lnSpc>
                <a:spcPct val="100000"/>
              </a:lnSpc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800">
                <a:latin typeface="Courier New" pitchFamily="49" charset="0"/>
              </a:rPr>
              <a:t> 80489f8:	xorl   %edx,%edx</a:t>
            </a:r>
          </a:p>
          <a:p>
            <a:pPr>
              <a:lnSpc>
                <a:spcPct val="100000"/>
              </a:lnSpc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800">
                <a:latin typeface="Courier New" pitchFamily="49" charset="0"/>
              </a:rPr>
              <a:t> 80489fa:	cmpl   %esi,%edx</a:t>
            </a:r>
          </a:p>
          <a:p>
            <a:pPr>
              <a:lnSpc>
                <a:spcPct val="100000"/>
              </a:lnSpc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800">
                <a:latin typeface="Courier New" pitchFamily="49" charset="0"/>
              </a:rPr>
              <a:t> 80489fc:	</a:t>
            </a:r>
            <a:r>
              <a:rPr lang="en-US" sz="1800" i="1">
                <a:latin typeface="Courier New" pitchFamily="49" charset="0"/>
              </a:rPr>
              <a:t>jnl    8048a25</a:t>
            </a:r>
          </a:p>
          <a:p>
            <a:pPr>
              <a:lnSpc>
                <a:spcPct val="100000"/>
              </a:lnSpc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800">
                <a:latin typeface="Courier New" pitchFamily="49" charset="0"/>
              </a:rPr>
              <a:t> 80489fe:	movl   %esi,%esi</a:t>
            </a:r>
          </a:p>
          <a:p>
            <a:pPr>
              <a:lnSpc>
                <a:spcPct val="100000"/>
              </a:lnSpc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800">
                <a:latin typeface="Courier New" pitchFamily="49" charset="0"/>
              </a:rPr>
              <a:t> 8048a00:	imull  (%eax,%edx,4),%ecx</a:t>
            </a:r>
          </a:p>
        </p:txBody>
      </p:sp>
      <p:sp>
        <p:nvSpPr>
          <p:cNvPr id="48133" name="AutoShape 5"/>
          <p:cNvSpPr>
            <a:spLocks/>
          </p:cNvSpPr>
          <p:nvPr/>
        </p:nvSpPr>
        <p:spPr bwMode="auto">
          <a:xfrm>
            <a:off x="6483350" y="2711450"/>
            <a:ext cx="304800" cy="793750"/>
          </a:xfrm>
          <a:prstGeom prst="rightBrace">
            <a:avLst>
              <a:gd name="adj1" fmla="val 16667"/>
              <a:gd name="adj2" fmla="val 50000"/>
            </a:avLst>
          </a:prstGeom>
          <a:noFill/>
          <a:ln w="254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48135" name="Text Box 7"/>
          <p:cNvSpPr txBox="1">
            <a:spLocks noChangeArrowheads="1"/>
          </p:cNvSpPr>
          <p:nvPr/>
        </p:nvSpPr>
        <p:spPr bwMode="auto">
          <a:xfrm>
            <a:off x="6747296" y="2875919"/>
            <a:ext cx="1411605" cy="461665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>
              <a:lnSpc>
                <a:spcPct val="100000"/>
              </a:lnSpc>
            </a:pPr>
            <a:r>
              <a:rPr lang="en-US" dirty="0">
                <a:latin typeface="Calibri" pitchFamily="34" charset="0"/>
              </a:rPr>
              <a:t>Executing</a:t>
            </a:r>
          </a:p>
        </p:txBody>
      </p:sp>
      <p:sp>
        <p:nvSpPr>
          <p:cNvPr id="48136" name="Text Box 8"/>
          <p:cNvSpPr txBox="1">
            <a:spLocks noChangeArrowheads="1"/>
          </p:cNvSpPr>
          <p:nvPr/>
        </p:nvSpPr>
        <p:spPr bwMode="auto">
          <a:xfrm>
            <a:off x="6747296" y="3397250"/>
            <a:ext cx="2444965" cy="461665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>
              <a:lnSpc>
                <a:spcPct val="100000"/>
              </a:lnSpc>
            </a:pPr>
            <a:r>
              <a:rPr lang="en-US" dirty="0" smtClean="0">
                <a:solidFill>
                  <a:srgbClr val="990000"/>
                </a:solidFill>
                <a:latin typeface="Calibri" pitchFamily="34" charset="0"/>
              </a:rPr>
              <a:t>How to continue?</a:t>
            </a:r>
            <a:endParaRPr lang="en-US" dirty="0">
              <a:solidFill>
                <a:srgbClr val="990000"/>
              </a:solidFill>
              <a:latin typeface="Calibri" pitchFamily="34" charset="0"/>
            </a:endParaRPr>
          </a:p>
        </p:txBody>
      </p:sp>
      <p:cxnSp>
        <p:nvCxnSpPr>
          <p:cNvPr id="10" name="Straight Arrow Connector 9"/>
          <p:cNvCxnSpPr/>
          <p:nvPr/>
        </p:nvCxnSpPr>
        <p:spPr bwMode="auto">
          <a:xfrm rot="10800000">
            <a:off x="5029200" y="3657600"/>
            <a:ext cx="1718096" cy="1588"/>
          </a:xfrm>
          <a:prstGeom prst="straightConnector1">
            <a:avLst/>
          </a:prstGeom>
          <a:noFill/>
          <a:ln w="25400" cap="flat" cmpd="sng" algn="ctr">
            <a:solidFill>
              <a:srgbClr val="990000"/>
            </a:solidFill>
            <a:prstDash val="solid"/>
            <a:round/>
            <a:headEnd type="none" w="med" len="med"/>
            <a:tailEnd type="arrow"/>
          </a:ln>
          <a:effectLst/>
        </p:spPr>
      </p:cxn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1890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457200"/>
            <a:ext cx="5862638" cy="573087"/>
          </a:xfrm>
        </p:spPr>
        <p:txBody>
          <a:bodyPr/>
          <a:lstStyle/>
          <a:p>
            <a:pPr eaLnBrk="1" hangingPunct="1">
              <a:defRPr/>
            </a:pPr>
            <a:r>
              <a:rPr lang="en-US" smtClean="0"/>
              <a:t>Modern CPU Design</a:t>
            </a:r>
          </a:p>
        </p:txBody>
      </p:sp>
      <p:sp>
        <p:nvSpPr>
          <p:cNvPr id="421891" name="Rectangle 3"/>
          <p:cNvSpPr>
            <a:spLocks noChangeArrowheads="1"/>
          </p:cNvSpPr>
          <p:nvPr/>
        </p:nvSpPr>
        <p:spPr bwMode="auto">
          <a:xfrm>
            <a:off x="1542040" y="3505200"/>
            <a:ext cx="6510337" cy="3048000"/>
          </a:xfrm>
          <a:prstGeom prst="rect">
            <a:avLst/>
          </a:prstGeom>
          <a:solidFill>
            <a:schemeClr val="bg1">
              <a:lumMod val="95000"/>
            </a:schemeClr>
          </a:solidFill>
          <a:ln w="190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b" anchorCtr="0"/>
          <a:lstStyle/>
          <a:p>
            <a:pPr eaLnBrk="1" hangingPunct="1">
              <a:lnSpc>
                <a:spcPct val="100000"/>
              </a:lnSpc>
              <a:defRPr/>
            </a:pPr>
            <a:r>
              <a:rPr lang="en-US" i="1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Execution</a:t>
            </a:r>
          </a:p>
        </p:txBody>
      </p:sp>
      <p:sp>
        <p:nvSpPr>
          <p:cNvPr id="11268" name="Rectangle 4"/>
          <p:cNvSpPr>
            <a:spLocks noChangeArrowheads="1"/>
          </p:cNvSpPr>
          <p:nvPr/>
        </p:nvSpPr>
        <p:spPr bwMode="auto">
          <a:xfrm>
            <a:off x="2057400" y="3900160"/>
            <a:ext cx="5706052" cy="762000"/>
          </a:xfrm>
          <a:prstGeom prst="rect">
            <a:avLst/>
          </a:prstGeom>
          <a:solidFill>
            <a:schemeClr val="bg1">
              <a:lumMod val="75000"/>
            </a:schemeClr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r" eaLnBrk="1" hangingPunct="1">
              <a:lnSpc>
                <a:spcPct val="100000"/>
              </a:lnSpc>
            </a:pPr>
            <a:r>
              <a:rPr lang="en-US" sz="1400" dirty="0">
                <a:latin typeface="Calibri" pitchFamily="34" charset="0"/>
              </a:rPr>
              <a:t>Functional</a:t>
            </a:r>
          </a:p>
          <a:p>
            <a:pPr algn="r" eaLnBrk="1" hangingPunct="1">
              <a:lnSpc>
                <a:spcPct val="100000"/>
              </a:lnSpc>
            </a:pPr>
            <a:r>
              <a:rPr lang="en-US" sz="1400" dirty="0">
                <a:latin typeface="Calibri" pitchFamily="34" charset="0"/>
              </a:rPr>
              <a:t>Units</a:t>
            </a:r>
          </a:p>
        </p:txBody>
      </p:sp>
      <p:sp>
        <p:nvSpPr>
          <p:cNvPr id="421893" name="Rectangle 5"/>
          <p:cNvSpPr>
            <a:spLocks noChangeArrowheads="1"/>
          </p:cNvSpPr>
          <p:nvPr/>
        </p:nvSpPr>
        <p:spPr bwMode="auto">
          <a:xfrm>
            <a:off x="1542040" y="1219200"/>
            <a:ext cx="6510337" cy="1905000"/>
          </a:xfrm>
          <a:prstGeom prst="rect">
            <a:avLst/>
          </a:prstGeom>
          <a:solidFill>
            <a:schemeClr val="bg1">
              <a:lumMod val="95000"/>
            </a:schemeClr>
          </a:solidFill>
          <a:ln w="190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t" anchorCtr="0"/>
          <a:lstStyle/>
          <a:p>
            <a:pPr eaLnBrk="1" hangingPunct="1">
              <a:lnSpc>
                <a:spcPct val="100000"/>
              </a:lnSpc>
              <a:defRPr/>
            </a:pPr>
            <a:r>
              <a:rPr lang="en-US" i="1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Instruction Control</a:t>
            </a:r>
          </a:p>
        </p:txBody>
      </p:sp>
      <p:sp>
        <p:nvSpPr>
          <p:cNvPr id="11270" name="Rectangle 6"/>
          <p:cNvSpPr>
            <a:spLocks noChangeArrowheads="1"/>
          </p:cNvSpPr>
          <p:nvPr/>
        </p:nvSpPr>
        <p:spPr bwMode="auto">
          <a:xfrm>
            <a:off x="2216727" y="4038600"/>
            <a:ext cx="676275" cy="457200"/>
          </a:xfrm>
          <a:prstGeom prst="rect">
            <a:avLst/>
          </a:prstGeom>
          <a:solidFill>
            <a:srgbClr val="8C404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1" hangingPunct="1">
              <a:lnSpc>
                <a:spcPct val="100000"/>
              </a:lnSpc>
            </a:pPr>
            <a:r>
              <a:rPr lang="en-US" sz="1400" dirty="0">
                <a:solidFill>
                  <a:schemeClr val="bg1"/>
                </a:solidFill>
                <a:latin typeface="Calibri" pitchFamily="34" charset="0"/>
              </a:rPr>
              <a:t>Integer/</a:t>
            </a:r>
          </a:p>
          <a:p>
            <a:pPr algn="ctr" eaLnBrk="1" hangingPunct="1">
              <a:lnSpc>
                <a:spcPct val="100000"/>
              </a:lnSpc>
            </a:pPr>
            <a:r>
              <a:rPr lang="en-US" sz="1400" dirty="0">
                <a:solidFill>
                  <a:schemeClr val="bg1"/>
                </a:solidFill>
                <a:latin typeface="Calibri" pitchFamily="34" charset="0"/>
              </a:rPr>
              <a:t>Branch</a:t>
            </a:r>
          </a:p>
        </p:txBody>
      </p:sp>
      <p:sp>
        <p:nvSpPr>
          <p:cNvPr id="11271" name="Rectangle 7"/>
          <p:cNvSpPr>
            <a:spLocks noChangeArrowheads="1"/>
          </p:cNvSpPr>
          <p:nvPr/>
        </p:nvSpPr>
        <p:spPr bwMode="auto">
          <a:xfrm>
            <a:off x="3759777" y="4038600"/>
            <a:ext cx="676275" cy="457200"/>
          </a:xfrm>
          <a:prstGeom prst="rect">
            <a:avLst/>
          </a:prstGeom>
          <a:solidFill>
            <a:srgbClr val="8C404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1" hangingPunct="1">
              <a:lnSpc>
                <a:spcPct val="100000"/>
              </a:lnSpc>
            </a:pPr>
            <a:r>
              <a:rPr lang="en-US" sz="1400" dirty="0">
                <a:solidFill>
                  <a:schemeClr val="bg1"/>
                </a:solidFill>
                <a:latin typeface="Calibri" pitchFamily="34" charset="0"/>
              </a:rPr>
              <a:t>FP</a:t>
            </a:r>
          </a:p>
          <a:p>
            <a:pPr algn="ctr" eaLnBrk="1" hangingPunct="1">
              <a:lnSpc>
                <a:spcPct val="100000"/>
              </a:lnSpc>
            </a:pPr>
            <a:r>
              <a:rPr lang="en-US" sz="1400" dirty="0">
                <a:solidFill>
                  <a:schemeClr val="bg1"/>
                </a:solidFill>
                <a:latin typeface="Calibri" pitchFamily="34" charset="0"/>
              </a:rPr>
              <a:t>Add</a:t>
            </a:r>
          </a:p>
        </p:txBody>
      </p:sp>
      <p:sp>
        <p:nvSpPr>
          <p:cNvPr id="11272" name="Rectangle 8"/>
          <p:cNvSpPr>
            <a:spLocks noChangeArrowheads="1"/>
          </p:cNvSpPr>
          <p:nvPr/>
        </p:nvSpPr>
        <p:spPr bwMode="auto">
          <a:xfrm>
            <a:off x="4532890" y="4038600"/>
            <a:ext cx="674687" cy="457200"/>
          </a:xfrm>
          <a:prstGeom prst="rect">
            <a:avLst/>
          </a:prstGeom>
          <a:solidFill>
            <a:srgbClr val="8C404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1" hangingPunct="1">
              <a:lnSpc>
                <a:spcPct val="100000"/>
              </a:lnSpc>
            </a:pPr>
            <a:r>
              <a:rPr lang="en-US" sz="1400" dirty="0">
                <a:solidFill>
                  <a:schemeClr val="bg1"/>
                </a:solidFill>
                <a:latin typeface="Calibri" pitchFamily="34" charset="0"/>
              </a:rPr>
              <a:t>FP</a:t>
            </a:r>
          </a:p>
          <a:p>
            <a:pPr algn="ctr" eaLnBrk="1" hangingPunct="1">
              <a:lnSpc>
                <a:spcPct val="100000"/>
              </a:lnSpc>
            </a:pPr>
            <a:r>
              <a:rPr lang="en-US" sz="1400" dirty="0" err="1">
                <a:solidFill>
                  <a:schemeClr val="bg1"/>
                </a:solidFill>
                <a:latin typeface="Calibri" pitchFamily="34" charset="0"/>
              </a:rPr>
              <a:t>Mult</a:t>
            </a:r>
            <a:r>
              <a:rPr lang="en-US" sz="1400" dirty="0">
                <a:solidFill>
                  <a:schemeClr val="bg1"/>
                </a:solidFill>
                <a:latin typeface="Calibri" pitchFamily="34" charset="0"/>
              </a:rPr>
              <a:t>/Div</a:t>
            </a:r>
          </a:p>
        </p:txBody>
      </p:sp>
      <p:sp>
        <p:nvSpPr>
          <p:cNvPr id="11273" name="Rectangle 9"/>
          <p:cNvSpPr>
            <a:spLocks noChangeArrowheads="1"/>
          </p:cNvSpPr>
          <p:nvPr/>
        </p:nvSpPr>
        <p:spPr bwMode="auto">
          <a:xfrm>
            <a:off x="5302827" y="4038600"/>
            <a:ext cx="676275" cy="457200"/>
          </a:xfrm>
          <a:prstGeom prst="rect">
            <a:avLst/>
          </a:prstGeom>
          <a:solidFill>
            <a:srgbClr val="8C404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1" hangingPunct="1">
              <a:lnSpc>
                <a:spcPct val="100000"/>
              </a:lnSpc>
            </a:pPr>
            <a:r>
              <a:rPr lang="en-US" sz="1400" dirty="0">
                <a:solidFill>
                  <a:schemeClr val="bg1"/>
                </a:solidFill>
                <a:latin typeface="Calibri" pitchFamily="34" charset="0"/>
              </a:rPr>
              <a:t>Load</a:t>
            </a:r>
          </a:p>
        </p:txBody>
      </p:sp>
      <p:sp>
        <p:nvSpPr>
          <p:cNvPr id="11274" name="Rectangle 10"/>
          <p:cNvSpPr>
            <a:spLocks noChangeArrowheads="1"/>
          </p:cNvSpPr>
          <p:nvPr/>
        </p:nvSpPr>
        <p:spPr bwMode="auto">
          <a:xfrm>
            <a:off x="6074352" y="4038600"/>
            <a:ext cx="676275" cy="457200"/>
          </a:xfrm>
          <a:prstGeom prst="rect">
            <a:avLst/>
          </a:prstGeom>
          <a:solidFill>
            <a:srgbClr val="8C404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1" hangingPunct="1"/>
            <a:r>
              <a:rPr lang="en-US" sz="1400" dirty="0">
                <a:solidFill>
                  <a:schemeClr val="bg1"/>
                </a:solidFill>
                <a:latin typeface="Calibri" pitchFamily="34" charset="0"/>
              </a:rPr>
              <a:t>Store</a:t>
            </a:r>
          </a:p>
        </p:txBody>
      </p:sp>
      <p:sp>
        <p:nvSpPr>
          <p:cNvPr id="11275" name="Rectangle 11"/>
          <p:cNvSpPr>
            <a:spLocks noChangeArrowheads="1"/>
          </p:cNvSpPr>
          <p:nvPr/>
        </p:nvSpPr>
        <p:spPr bwMode="auto">
          <a:xfrm>
            <a:off x="6460115" y="1676400"/>
            <a:ext cx="1303337" cy="1143000"/>
          </a:xfrm>
          <a:prstGeom prst="rect">
            <a:avLst/>
          </a:prstGeom>
          <a:solidFill>
            <a:srgbClr val="8C404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1" hangingPunct="1">
              <a:lnSpc>
                <a:spcPct val="100000"/>
              </a:lnSpc>
            </a:pPr>
            <a:r>
              <a:rPr lang="en-US" sz="1400" dirty="0">
                <a:solidFill>
                  <a:schemeClr val="bg1"/>
                </a:solidFill>
                <a:latin typeface="Calibri" pitchFamily="34" charset="0"/>
              </a:rPr>
              <a:t>Instruction</a:t>
            </a:r>
          </a:p>
          <a:p>
            <a:pPr algn="ctr" eaLnBrk="1" hangingPunct="1">
              <a:lnSpc>
                <a:spcPct val="100000"/>
              </a:lnSpc>
            </a:pPr>
            <a:r>
              <a:rPr lang="en-US" sz="1400" dirty="0">
                <a:solidFill>
                  <a:schemeClr val="bg1"/>
                </a:solidFill>
                <a:latin typeface="Calibri" pitchFamily="34" charset="0"/>
              </a:rPr>
              <a:t>Cache</a:t>
            </a:r>
          </a:p>
        </p:txBody>
      </p:sp>
      <p:sp>
        <p:nvSpPr>
          <p:cNvPr id="11276" name="Rectangle 12"/>
          <p:cNvSpPr>
            <a:spLocks noChangeArrowheads="1"/>
          </p:cNvSpPr>
          <p:nvPr/>
        </p:nvSpPr>
        <p:spPr bwMode="auto">
          <a:xfrm>
            <a:off x="5302827" y="5562600"/>
            <a:ext cx="1447800" cy="609600"/>
          </a:xfrm>
          <a:prstGeom prst="rect">
            <a:avLst/>
          </a:prstGeom>
          <a:solidFill>
            <a:srgbClr val="8C404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1" hangingPunct="1">
              <a:lnSpc>
                <a:spcPct val="100000"/>
              </a:lnSpc>
            </a:pPr>
            <a:r>
              <a:rPr lang="en-US" sz="1400" dirty="0">
                <a:solidFill>
                  <a:schemeClr val="bg1"/>
                </a:solidFill>
                <a:latin typeface="Calibri" pitchFamily="34" charset="0"/>
              </a:rPr>
              <a:t>Data</a:t>
            </a:r>
          </a:p>
          <a:p>
            <a:pPr algn="ctr" eaLnBrk="1" hangingPunct="1">
              <a:lnSpc>
                <a:spcPct val="100000"/>
              </a:lnSpc>
            </a:pPr>
            <a:r>
              <a:rPr lang="en-US" sz="1400" dirty="0">
                <a:solidFill>
                  <a:schemeClr val="bg1"/>
                </a:solidFill>
                <a:latin typeface="Calibri" pitchFamily="34" charset="0"/>
              </a:rPr>
              <a:t>Cache</a:t>
            </a:r>
          </a:p>
        </p:txBody>
      </p:sp>
      <p:sp>
        <p:nvSpPr>
          <p:cNvPr id="11277" name="Rectangle 13"/>
          <p:cNvSpPr>
            <a:spLocks noChangeArrowheads="1"/>
          </p:cNvSpPr>
          <p:nvPr/>
        </p:nvSpPr>
        <p:spPr bwMode="auto">
          <a:xfrm>
            <a:off x="4242377" y="1676400"/>
            <a:ext cx="1157288" cy="533400"/>
          </a:xfrm>
          <a:prstGeom prst="rect">
            <a:avLst/>
          </a:prstGeom>
          <a:solidFill>
            <a:srgbClr val="8C404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1" hangingPunct="1">
              <a:lnSpc>
                <a:spcPct val="100000"/>
              </a:lnSpc>
            </a:pPr>
            <a:r>
              <a:rPr lang="en-US" sz="1400" dirty="0">
                <a:solidFill>
                  <a:schemeClr val="bg1"/>
                </a:solidFill>
                <a:latin typeface="Calibri" pitchFamily="34" charset="0"/>
              </a:rPr>
              <a:t>Fetch</a:t>
            </a:r>
          </a:p>
          <a:p>
            <a:pPr algn="ctr" eaLnBrk="1" hangingPunct="1">
              <a:lnSpc>
                <a:spcPct val="100000"/>
              </a:lnSpc>
            </a:pPr>
            <a:r>
              <a:rPr lang="en-US" sz="1400" dirty="0">
                <a:solidFill>
                  <a:schemeClr val="bg1"/>
                </a:solidFill>
                <a:latin typeface="Calibri" pitchFamily="34" charset="0"/>
              </a:rPr>
              <a:t>Control</a:t>
            </a:r>
          </a:p>
        </p:txBody>
      </p:sp>
      <p:sp>
        <p:nvSpPr>
          <p:cNvPr id="11278" name="Rectangle 14"/>
          <p:cNvSpPr>
            <a:spLocks noChangeArrowheads="1"/>
          </p:cNvSpPr>
          <p:nvPr/>
        </p:nvSpPr>
        <p:spPr bwMode="auto">
          <a:xfrm>
            <a:off x="4242377" y="2286000"/>
            <a:ext cx="1157288" cy="533400"/>
          </a:xfrm>
          <a:prstGeom prst="rect">
            <a:avLst/>
          </a:prstGeom>
          <a:solidFill>
            <a:srgbClr val="8C404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1" hangingPunct="1">
              <a:lnSpc>
                <a:spcPct val="100000"/>
              </a:lnSpc>
            </a:pPr>
            <a:r>
              <a:rPr lang="en-US" sz="1400" dirty="0">
                <a:solidFill>
                  <a:schemeClr val="bg1"/>
                </a:solidFill>
                <a:latin typeface="Calibri" pitchFamily="34" charset="0"/>
              </a:rPr>
              <a:t>Instruction</a:t>
            </a:r>
          </a:p>
          <a:p>
            <a:pPr algn="ctr" eaLnBrk="1" hangingPunct="1">
              <a:lnSpc>
                <a:spcPct val="100000"/>
              </a:lnSpc>
            </a:pPr>
            <a:r>
              <a:rPr lang="en-US" sz="1400" dirty="0">
                <a:solidFill>
                  <a:schemeClr val="bg1"/>
                </a:solidFill>
                <a:latin typeface="Calibri" pitchFamily="34" charset="0"/>
              </a:rPr>
              <a:t>Decode</a:t>
            </a:r>
          </a:p>
        </p:txBody>
      </p:sp>
      <p:sp>
        <p:nvSpPr>
          <p:cNvPr id="11279" name="Line 15"/>
          <p:cNvSpPr>
            <a:spLocks noChangeShapeType="1"/>
          </p:cNvSpPr>
          <p:nvPr/>
        </p:nvSpPr>
        <p:spPr bwMode="auto">
          <a:xfrm>
            <a:off x="5399665" y="1948130"/>
            <a:ext cx="1060450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1280" name="Line 16"/>
          <p:cNvSpPr>
            <a:spLocks noChangeShapeType="1"/>
          </p:cNvSpPr>
          <p:nvPr/>
        </p:nvSpPr>
        <p:spPr bwMode="auto">
          <a:xfrm flipH="1">
            <a:off x="5399665" y="2562880"/>
            <a:ext cx="1060450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1281" name="Line 17"/>
          <p:cNvSpPr>
            <a:spLocks noChangeShapeType="1"/>
          </p:cNvSpPr>
          <p:nvPr/>
        </p:nvSpPr>
        <p:spPr bwMode="auto">
          <a:xfrm>
            <a:off x="4820227" y="2819400"/>
            <a:ext cx="0" cy="9906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1282" name="Freeform 18"/>
          <p:cNvSpPr>
            <a:spLocks/>
          </p:cNvSpPr>
          <p:nvPr/>
        </p:nvSpPr>
        <p:spPr bwMode="auto">
          <a:xfrm flipH="1">
            <a:off x="2313565" y="1752600"/>
            <a:ext cx="1928812" cy="2286000"/>
          </a:xfrm>
          <a:custGeom>
            <a:avLst/>
            <a:gdLst>
              <a:gd name="T0" fmla="*/ 0 w 144"/>
              <a:gd name="T1" fmla="*/ 0 h 864"/>
              <a:gd name="T2" fmla="*/ 144 w 144"/>
              <a:gd name="T3" fmla="*/ 0 h 864"/>
              <a:gd name="T4" fmla="*/ 144 w 144"/>
              <a:gd name="T5" fmla="*/ 864 h 864"/>
              <a:gd name="T6" fmla="*/ 0 60000 65536"/>
              <a:gd name="T7" fmla="*/ 0 60000 65536"/>
              <a:gd name="T8" fmla="*/ 0 60000 65536"/>
              <a:gd name="T9" fmla="*/ 0 w 144"/>
              <a:gd name="T10" fmla="*/ 0 h 864"/>
              <a:gd name="T11" fmla="*/ 144 w 144"/>
              <a:gd name="T12" fmla="*/ 864 h 864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144" h="864">
                <a:moveTo>
                  <a:pt x="0" y="0"/>
                </a:moveTo>
                <a:lnTo>
                  <a:pt x="144" y="0"/>
                </a:lnTo>
                <a:lnTo>
                  <a:pt x="144" y="864"/>
                </a:lnTo>
              </a:path>
            </a:pathLst>
          </a:custGeom>
          <a:noFill/>
          <a:ln w="28575">
            <a:solidFill>
              <a:schemeClr val="tx1"/>
            </a:solidFill>
            <a:prstDash val="sysDot"/>
            <a:round/>
            <a:headEnd type="triangle" w="med" len="med"/>
            <a:tailEnd/>
          </a:ln>
        </p:spPr>
        <p:txBody>
          <a:bodyPr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1283" name="Line 19"/>
          <p:cNvSpPr>
            <a:spLocks noChangeShapeType="1"/>
          </p:cNvSpPr>
          <p:nvPr/>
        </p:nvSpPr>
        <p:spPr bwMode="auto">
          <a:xfrm rot="5400000">
            <a:off x="4963102" y="5029200"/>
            <a:ext cx="1066800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1284" name="Line 20"/>
          <p:cNvSpPr>
            <a:spLocks noChangeShapeType="1"/>
          </p:cNvSpPr>
          <p:nvPr/>
        </p:nvSpPr>
        <p:spPr bwMode="auto">
          <a:xfrm rot="16200000" flipV="1">
            <a:off x="5253615" y="5029200"/>
            <a:ext cx="1066800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1285" name="Line 21"/>
          <p:cNvSpPr>
            <a:spLocks noChangeShapeType="1"/>
          </p:cNvSpPr>
          <p:nvPr/>
        </p:nvSpPr>
        <p:spPr bwMode="auto">
          <a:xfrm rot="5400000">
            <a:off x="5734627" y="5029200"/>
            <a:ext cx="1066800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1286" name="Line 22"/>
          <p:cNvSpPr>
            <a:spLocks noChangeShapeType="1"/>
          </p:cNvSpPr>
          <p:nvPr/>
        </p:nvSpPr>
        <p:spPr bwMode="auto">
          <a:xfrm rot="5400000">
            <a:off x="6023552" y="5029200"/>
            <a:ext cx="1066800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1287" name="Text Box 23"/>
          <p:cNvSpPr txBox="1">
            <a:spLocks noChangeArrowheads="1"/>
          </p:cNvSpPr>
          <p:nvPr/>
        </p:nvSpPr>
        <p:spPr bwMode="auto">
          <a:xfrm>
            <a:off x="5514320" y="1673423"/>
            <a:ext cx="782202" cy="3077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 eaLnBrk="1" hangingPunct="1">
              <a:lnSpc>
                <a:spcPct val="100000"/>
              </a:lnSpc>
            </a:pPr>
            <a:r>
              <a:rPr lang="en-US" sz="1400" dirty="0">
                <a:latin typeface="Calibri" pitchFamily="34" charset="0"/>
              </a:rPr>
              <a:t>Address</a:t>
            </a:r>
          </a:p>
        </p:txBody>
      </p:sp>
      <p:sp>
        <p:nvSpPr>
          <p:cNvPr id="11288" name="Text Box 24"/>
          <p:cNvSpPr txBox="1">
            <a:spLocks noChangeArrowheads="1"/>
          </p:cNvSpPr>
          <p:nvPr/>
        </p:nvSpPr>
        <p:spPr bwMode="auto">
          <a:xfrm>
            <a:off x="5410200" y="2286000"/>
            <a:ext cx="1069140" cy="3077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 eaLnBrk="1" hangingPunct="1">
              <a:lnSpc>
                <a:spcPct val="100000"/>
              </a:lnSpc>
            </a:pPr>
            <a:r>
              <a:rPr lang="en-US" sz="1400" dirty="0" smtClean="0">
                <a:latin typeface="Calibri" pitchFamily="34" charset="0"/>
              </a:rPr>
              <a:t>Instructions</a:t>
            </a:r>
            <a:endParaRPr lang="en-US" sz="1400" dirty="0">
              <a:latin typeface="Calibri" pitchFamily="34" charset="0"/>
            </a:endParaRPr>
          </a:p>
        </p:txBody>
      </p:sp>
      <p:sp>
        <p:nvSpPr>
          <p:cNvPr id="11289" name="Text Box 25"/>
          <p:cNvSpPr txBox="1">
            <a:spLocks noChangeArrowheads="1"/>
          </p:cNvSpPr>
          <p:nvPr/>
        </p:nvSpPr>
        <p:spPr bwMode="auto">
          <a:xfrm>
            <a:off x="4800600" y="2816423"/>
            <a:ext cx="1010981" cy="3077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 eaLnBrk="1" hangingPunct="1">
              <a:lnSpc>
                <a:spcPct val="100000"/>
              </a:lnSpc>
            </a:pPr>
            <a:r>
              <a:rPr lang="en-US" sz="1400" dirty="0">
                <a:latin typeface="Calibri" pitchFamily="34" charset="0"/>
              </a:rPr>
              <a:t>Operations</a:t>
            </a:r>
          </a:p>
        </p:txBody>
      </p:sp>
      <p:sp>
        <p:nvSpPr>
          <p:cNvPr id="11290" name="Text Box 26"/>
          <p:cNvSpPr txBox="1">
            <a:spLocks noChangeArrowheads="1"/>
          </p:cNvSpPr>
          <p:nvPr/>
        </p:nvSpPr>
        <p:spPr bwMode="auto">
          <a:xfrm>
            <a:off x="2286000" y="3166080"/>
            <a:ext cx="1291957" cy="3077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eaLnBrk="1" hangingPunct="1">
              <a:lnSpc>
                <a:spcPct val="100000"/>
              </a:lnSpc>
            </a:pPr>
            <a:r>
              <a:rPr lang="en-US" sz="1400" dirty="0">
                <a:latin typeface="Calibri" pitchFamily="34" charset="0"/>
              </a:rPr>
              <a:t>Prediction OK?</a:t>
            </a:r>
          </a:p>
        </p:txBody>
      </p:sp>
      <p:sp>
        <p:nvSpPr>
          <p:cNvPr id="11291" name="Text Box 27"/>
          <p:cNvSpPr txBox="1">
            <a:spLocks noChangeArrowheads="1"/>
          </p:cNvSpPr>
          <p:nvPr/>
        </p:nvSpPr>
        <p:spPr bwMode="auto">
          <a:xfrm>
            <a:off x="6515677" y="5240179"/>
            <a:ext cx="434734" cy="24622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 eaLnBrk="1" hangingPunct="1">
              <a:lnSpc>
                <a:spcPct val="100000"/>
              </a:lnSpc>
            </a:pPr>
            <a:r>
              <a:rPr lang="en-US" sz="1000" dirty="0">
                <a:latin typeface="Calibri" pitchFamily="34" charset="0"/>
              </a:rPr>
              <a:t>Data</a:t>
            </a:r>
          </a:p>
        </p:txBody>
      </p:sp>
      <p:sp>
        <p:nvSpPr>
          <p:cNvPr id="11292" name="Text Box 28"/>
          <p:cNvSpPr txBox="1">
            <a:spLocks noChangeArrowheads="1"/>
          </p:cNvSpPr>
          <p:nvPr/>
        </p:nvSpPr>
        <p:spPr bwMode="auto">
          <a:xfrm>
            <a:off x="5735940" y="5257800"/>
            <a:ext cx="434734" cy="24622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 eaLnBrk="1" hangingPunct="1">
              <a:lnSpc>
                <a:spcPct val="100000"/>
              </a:lnSpc>
            </a:pPr>
            <a:r>
              <a:rPr lang="en-US" sz="1000" dirty="0">
                <a:latin typeface="Calibri" pitchFamily="34" charset="0"/>
              </a:rPr>
              <a:t>Data</a:t>
            </a:r>
          </a:p>
        </p:txBody>
      </p:sp>
      <p:sp>
        <p:nvSpPr>
          <p:cNvPr id="11293" name="Text Box 29"/>
          <p:cNvSpPr txBox="1">
            <a:spLocks noChangeArrowheads="1"/>
          </p:cNvSpPr>
          <p:nvPr/>
        </p:nvSpPr>
        <p:spPr bwMode="auto">
          <a:xfrm>
            <a:off x="5084584" y="5011579"/>
            <a:ext cx="478016" cy="24622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 eaLnBrk="1" hangingPunct="1">
              <a:lnSpc>
                <a:spcPct val="100000"/>
              </a:lnSpc>
            </a:pPr>
            <a:r>
              <a:rPr lang="en-US" sz="1000" dirty="0" err="1" smtClean="0">
                <a:latin typeface="Calibri" pitchFamily="34" charset="0"/>
              </a:rPr>
              <a:t>Addr</a:t>
            </a:r>
            <a:r>
              <a:rPr lang="en-US" sz="1000" dirty="0" smtClean="0">
                <a:latin typeface="Calibri" pitchFamily="34" charset="0"/>
              </a:rPr>
              <a:t>.</a:t>
            </a:r>
            <a:endParaRPr lang="en-US" sz="1000" dirty="0">
              <a:latin typeface="Calibri" pitchFamily="34" charset="0"/>
            </a:endParaRPr>
          </a:p>
        </p:txBody>
      </p:sp>
      <p:sp>
        <p:nvSpPr>
          <p:cNvPr id="11294" name="Text Box 30"/>
          <p:cNvSpPr txBox="1">
            <a:spLocks noChangeArrowheads="1"/>
          </p:cNvSpPr>
          <p:nvPr/>
        </p:nvSpPr>
        <p:spPr bwMode="auto">
          <a:xfrm>
            <a:off x="5853440" y="5011579"/>
            <a:ext cx="478016" cy="24622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 eaLnBrk="1" hangingPunct="1">
              <a:lnSpc>
                <a:spcPct val="100000"/>
              </a:lnSpc>
            </a:pPr>
            <a:r>
              <a:rPr lang="en-US" sz="1000" dirty="0" err="1" smtClean="0">
                <a:latin typeface="Calibri" pitchFamily="34" charset="0"/>
              </a:rPr>
              <a:t>Addr</a:t>
            </a:r>
            <a:r>
              <a:rPr lang="en-US" sz="1000" dirty="0" smtClean="0">
                <a:latin typeface="Calibri" pitchFamily="34" charset="0"/>
              </a:rPr>
              <a:t>.</a:t>
            </a:r>
            <a:endParaRPr lang="en-US" sz="1000" dirty="0">
              <a:latin typeface="Calibri" pitchFamily="34" charset="0"/>
            </a:endParaRPr>
          </a:p>
        </p:txBody>
      </p:sp>
      <p:sp>
        <p:nvSpPr>
          <p:cNvPr id="11295" name="Line 31"/>
          <p:cNvSpPr>
            <a:spLocks noChangeShapeType="1"/>
          </p:cNvSpPr>
          <p:nvPr/>
        </p:nvSpPr>
        <p:spPr bwMode="auto">
          <a:xfrm>
            <a:off x="2543175" y="3810000"/>
            <a:ext cx="0" cy="2286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1296" name="Line 32"/>
          <p:cNvSpPr>
            <a:spLocks noChangeShapeType="1"/>
          </p:cNvSpPr>
          <p:nvPr/>
        </p:nvSpPr>
        <p:spPr bwMode="auto">
          <a:xfrm>
            <a:off x="4087812" y="3810000"/>
            <a:ext cx="0" cy="2286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1297" name="Line 33"/>
          <p:cNvSpPr>
            <a:spLocks noChangeShapeType="1"/>
          </p:cNvSpPr>
          <p:nvPr/>
        </p:nvSpPr>
        <p:spPr bwMode="auto">
          <a:xfrm>
            <a:off x="4857750" y="3810000"/>
            <a:ext cx="0" cy="2286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1298" name="Line 34"/>
          <p:cNvSpPr>
            <a:spLocks noChangeShapeType="1"/>
          </p:cNvSpPr>
          <p:nvPr/>
        </p:nvSpPr>
        <p:spPr bwMode="auto">
          <a:xfrm>
            <a:off x="5630862" y="3810000"/>
            <a:ext cx="0" cy="2286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1299" name="Line 35"/>
          <p:cNvSpPr>
            <a:spLocks noChangeShapeType="1"/>
          </p:cNvSpPr>
          <p:nvPr/>
        </p:nvSpPr>
        <p:spPr bwMode="auto">
          <a:xfrm>
            <a:off x="6400800" y="3810000"/>
            <a:ext cx="0" cy="2286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1300" name="Line 36"/>
          <p:cNvSpPr>
            <a:spLocks noChangeShapeType="1"/>
          </p:cNvSpPr>
          <p:nvPr/>
        </p:nvSpPr>
        <p:spPr bwMode="auto">
          <a:xfrm>
            <a:off x="2543175" y="3810000"/>
            <a:ext cx="3857625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1301" name="Rectangle 37"/>
          <p:cNvSpPr>
            <a:spLocks noChangeArrowheads="1"/>
          </p:cNvSpPr>
          <p:nvPr/>
        </p:nvSpPr>
        <p:spPr bwMode="auto">
          <a:xfrm>
            <a:off x="2989840" y="4038600"/>
            <a:ext cx="673100" cy="457200"/>
          </a:xfrm>
          <a:prstGeom prst="rect">
            <a:avLst/>
          </a:prstGeom>
          <a:solidFill>
            <a:srgbClr val="8C404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1" hangingPunct="1">
              <a:lnSpc>
                <a:spcPct val="100000"/>
              </a:lnSpc>
            </a:pPr>
            <a:r>
              <a:rPr lang="en-US" sz="1400" dirty="0">
                <a:solidFill>
                  <a:schemeClr val="bg1"/>
                </a:solidFill>
                <a:latin typeface="Calibri" pitchFamily="34" charset="0"/>
              </a:rPr>
              <a:t>General</a:t>
            </a:r>
          </a:p>
          <a:p>
            <a:pPr algn="ctr" eaLnBrk="1" hangingPunct="1">
              <a:lnSpc>
                <a:spcPct val="100000"/>
              </a:lnSpc>
            </a:pPr>
            <a:r>
              <a:rPr lang="en-US" sz="1400" dirty="0">
                <a:solidFill>
                  <a:schemeClr val="bg1"/>
                </a:solidFill>
                <a:latin typeface="Calibri" pitchFamily="34" charset="0"/>
              </a:rPr>
              <a:t>Integer</a:t>
            </a:r>
          </a:p>
        </p:txBody>
      </p:sp>
      <p:sp>
        <p:nvSpPr>
          <p:cNvPr id="11302" name="Line 38"/>
          <p:cNvSpPr>
            <a:spLocks noChangeShapeType="1"/>
          </p:cNvSpPr>
          <p:nvPr/>
        </p:nvSpPr>
        <p:spPr bwMode="auto">
          <a:xfrm>
            <a:off x="3314700" y="3810000"/>
            <a:ext cx="0" cy="2286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1303" name="Line 39"/>
          <p:cNvSpPr>
            <a:spLocks noChangeShapeType="1"/>
          </p:cNvSpPr>
          <p:nvPr/>
        </p:nvSpPr>
        <p:spPr bwMode="auto">
          <a:xfrm>
            <a:off x="1735715" y="4876800"/>
            <a:ext cx="5214696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en-US" dirty="0">
              <a:latin typeface="Calibri" pitchFamily="34" charset="0"/>
            </a:endParaRPr>
          </a:p>
        </p:txBody>
      </p:sp>
      <p:grpSp>
        <p:nvGrpSpPr>
          <p:cNvPr id="2" name="Group 40"/>
          <p:cNvGrpSpPr>
            <a:grpSpLocks/>
          </p:cNvGrpSpPr>
          <p:nvPr/>
        </p:nvGrpSpPr>
        <p:grpSpPr bwMode="auto">
          <a:xfrm>
            <a:off x="2507240" y="4495800"/>
            <a:ext cx="3857625" cy="381000"/>
            <a:chOff x="768" y="2016"/>
            <a:chExt cx="1920" cy="144"/>
          </a:xfrm>
        </p:grpSpPr>
        <p:sp>
          <p:nvSpPr>
            <p:cNvPr id="11313" name="Line 41"/>
            <p:cNvSpPr>
              <a:spLocks noChangeShapeType="1"/>
            </p:cNvSpPr>
            <p:nvPr/>
          </p:nvSpPr>
          <p:spPr bwMode="auto">
            <a:xfrm>
              <a:off x="768" y="2016"/>
              <a:ext cx="0" cy="144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triangle" w="med" len="med"/>
              <a:tailEnd type="triangle" w="med" len="med"/>
            </a:ln>
          </p:spPr>
          <p:txBody>
            <a:bodyPr/>
            <a:lstStyle/>
            <a:p>
              <a:endParaRPr lang="en-US" dirty="0">
                <a:latin typeface="Calibri" pitchFamily="34" charset="0"/>
              </a:endParaRPr>
            </a:p>
          </p:txBody>
        </p:sp>
        <p:sp>
          <p:nvSpPr>
            <p:cNvPr id="11314" name="Line 42"/>
            <p:cNvSpPr>
              <a:spLocks noChangeShapeType="1"/>
            </p:cNvSpPr>
            <p:nvPr/>
          </p:nvSpPr>
          <p:spPr bwMode="auto">
            <a:xfrm>
              <a:off x="1536" y="2016"/>
              <a:ext cx="0" cy="144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triangle" w="med" len="med"/>
              <a:tailEnd type="triangle" w="med" len="med"/>
            </a:ln>
          </p:spPr>
          <p:txBody>
            <a:bodyPr/>
            <a:lstStyle/>
            <a:p>
              <a:endParaRPr lang="en-US" dirty="0">
                <a:latin typeface="Calibri" pitchFamily="34" charset="0"/>
              </a:endParaRPr>
            </a:p>
          </p:txBody>
        </p:sp>
        <p:sp>
          <p:nvSpPr>
            <p:cNvPr id="11315" name="Line 43"/>
            <p:cNvSpPr>
              <a:spLocks noChangeShapeType="1"/>
            </p:cNvSpPr>
            <p:nvPr/>
          </p:nvSpPr>
          <p:spPr bwMode="auto">
            <a:xfrm>
              <a:off x="1920" y="2016"/>
              <a:ext cx="0" cy="144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triangle" w="med" len="med"/>
              <a:tailEnd type="triangle" w="med" len="med"/>
            </a:ln>
          </p:spPr>
          <p:txBody>
            <a:bodyPr/>
            <a:lstStyle/>
            <a:p>
              <a:endParaRPr lang="en-US" dirty="0">
                <a:latin typeface="Calibri" pitchFamily="34" charset="0"/>
              </a:endParaRPr>
            </a:p>
          </p:txBody>
        </p:sp>
        <p:sp>
          <p:nvSpPr>
            <p:cNvPr id="11316" name="Line 44"/>
            <p:cNvSpPr>
              <a:spLocks noChangeShapeType="1"/>
            </p:cNvSpPr>
            <p:nvPr/>
          </p:nvSpPr>
          <p:spPr bwMode="auto">
            <a:xfrm>
              <a:off x="2304" y="2016"/>
              <a:ext cx="0" cy="144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triangle" w="med" len="med"/>
              <a:tailEnd type="triangle" w="med" len="med"/>
            </a:ln>
          </p:spPr>
          <p:txBody>
            <a:bodyPr/>
            <a:lstStyle/>
            <a:p>
              <a:endParaRPr lang="en-US" dirty="0">
                <a:latin typeface="Calibri" pitchFamily="34" charset="0"/>
              </a:endParaRPr>
            </a:p>
          </p:txBody>
        </p:sp>
        <p:sp>
          <p:nvSpPr>
            <p:cNvPr id="11317" name="Line 45"/>
            <p:cNvSpPr>
              <a:spLocks noChangeShapeType="1"/>
            </p:cNvSpPr>
            <p:nvPr/>
          </p:nvSpPr>
          <p:spPr bwMode="auto">
            <a:xfrm>
              <a:off x="2688" y="2016"/>
              <a:ext cx="0" cy="144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triangle" w="med" len="med"/>
              <a:tailEnd type="triangle" w="med" len="med"/>
            </a:ln>
          </p:spPr>
          <p:txBody>
            <a:bodyPr/>
            <a:lstStyle/>
            <a:p>
              <a:endParaRPr lang="en-US" dirty="0">
                <a:latin typeface="Calibri" pitchFamily="34" charset="0"/>
              </a:endParaRPr>
            </a:p>
          </p:txBody>
        </p:sp>
        <p:sp>
          <p:nvSpPr>
            <p:cNvPr id="11318" name="Line 46"/>
            <p:cNvSpPr>
              <a:spLocks noChangeShapeType="1"/>
            </p:cNvSpPr>
            <p:nvPr/>
          </p:nvSpPr>
          <p:spPr bwMode="auto">
            <a:xfrm>
              <a:off x="1152" y="2016"/>
              <a:ext cx="0" cy="144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triangle" w="med" len="med"/>
              <a:tailEnd type="triangle" w="med" len="med"/>
            </a:ln>
          </p:spPr>
          <p:txBody>
            <a:bodyPr/>
            <a:lstStyle/>
            <a:p>
              <a:endParaRPr lang="en-US" dirty="0">
                <a:latin typeface="Calibri" pitchFamily="34" charset="0"/>
              </a:endParaRPr>
            </a:p>
          </p:txBody>
        </p:sp>
      </p:grpSp>
      <p:sp>
        <p:nvSpPr>
          <p:cNvPr id="11305" name="Rectangle 47"/>
          <p:cNvSpPr>
            <a:spLocks noChangeArrowheads="1"/>
          </p:cNvSpPr>
          <p:nvPr/>
        </p:nvSpPr>
        <p:spPr bwMode="auto">
          <a:xfrm>
            <a:off x="2796165" y="4829175"/>
            <a:ext cx="1514902" cy="3077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eaLnBrk="1" hangingPunct="1">
              <a:lnSpc>
                <a:spcPct val="100000"/>
              </a:lnSpc>
            </a:pPr>
            <a:r>
              <a:rPr lang="en-US" sz="1400" dirty="0">
                <a:latin typeface="Calibri" pitchFamily="34" charset="0"/>
              </a:rPr>
              <a:t>Operation Results</a:t>
            </a:r>
          </a:p>
        </p:txBody>
      </p:sp>
      <p:sp>
        <p:nvSpPr>
          <p:cNvPr id="11306" name="Rectangle 48"/>
          <p:cNvSpPr>
            <a:spLocks noChangeArrowheads="1"/>
          </p:cNvSpPr>
          <p:nvPr/>
        </p:nvSpPr>
        <p:spPr bwMode="auto">
          <a:xfrm>
            <a:off x="2796165" y="1828800"/>
            <a:ext cx="1157287" cy="990600"/>
          </a:xfrm>
          <a:prstGeom prst="rect">
            <a:avLst/>
          </a:prstGeom>
          <a:solidFill>
            <a:srgbClr val="8C404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/>
          <a:p>
            <a:pPr algn="ctr" eaLnBrk="1" hangingPunct="1">
              <a:lnSpc>
                <a:spcPct val="100000"/>
              </a:lnSpc>
            </a:pPr>
            <a:r>
              <a:rPr lang="en-US" sz="1400" dirty="0">
                <a:solidFill>
                  <a:schemeClr val="bg1"/>
                </a:solidFill>
                <a:latin typeface="Calibri" pitchFamily="34" charset="0"/>
              </a:rPr>
              <a:t>Retirement</a:t>
            </a:r>
          </a:p>
          <a:p>
            <a:pPr algn="ctr" eaLnBrk="1" hangingPunct="1">
              <a:lnSpc>
                <a:spcPct val="100000"/>
              </a:lnSpc>
            </a:pPr>
            <a:r>
              <a:rPr lang="en-US" sz="1400" dirty="0">
                <a:solidFill>
                  <a:schemeClr val="bg1"/>
                </a:solidFill>
                <a:latin typeface="Calibri" pitchFamily="34" charset="0"/>
              </a:rPr>
              <a:t>Unit</a:t>
            </a:r>
          </a:p>
        </p:txBody>
      </p:sp>
      <p:sp>
        <p:nvSpPr>
          <p:cNvPr id="11307" name="Rectangle 49"/>
          <p:cNvSpPr>
            <a:spLocks noChangeArrowheads="1"/>
          </p:cNvSpPr>
          <p:nvPr/>
        </p:nvSpPr>
        <p:spPr bwMode="auto">
          <a:xfrm>
            <a:off x="2989840" y="2286000"/>
            <a:ext cx="769937" cy="457200"/>
          </a:xfrm>
          <a:prstGeom prst="rect">
            <a:avLst/>
          </a:prstGeom>
          <a:solidFill>
            <a:schemeClr val="bg1">
              <a:lumMod val="50000"/>
            </a:schemeClr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1" hangingPunct="1">
              <a:lnSpc>
                <a:spcPct val="100000"/>
              </a:lnSpc>
            </a:pPr>
            <a:r>
              <a:rPr lang="en-US" sz="1400" dirty="0">
                <a:solidFill>
                  <a:schemeClr val="bg1"/>
                </a:solidFill>
                <a:latin typeface="Calibri" pitchFamily="34" charset="0"/>
              </a:rPr>
              <a:t>Register</a:t>
            </a:r>
          </a:p>
          <a:p>
            <a:pPr algn="ctr" eaLnBrk="1" hangingPunct="1">
              <a:lnSpc>
                <a:spcPct val="100000"/>
              </a:lnSpc>
            </a:pPr>
            <a:r>
              <a:rPr lang="en-US" sz="1400" dirty="0">
                <a:solidFill>
                  <a:schemeClr val="bg1"/>
                </a:solidFill>
                <a:latin typeface="Calibri" pitchFamily="34" charset="0"/>
              </a:rPr>
              <a:t>File</a:t>
            </a:r>
          </a:p>
        </p:txBody>
      </p:sp>
      <p:sp>
        <p:nvSpPr>
          <p:cNvPr id="11308" name="Line 50"/>
          <p:cNvSpPr>
            <a:spLocks noChangeShapeType="1"/>
          </p:cNvSpPr>
          <p:nvPr/>
        </p:nvSpPr>
        <p:spPr bwMode="auto">
          <a:xfrm>
            <a:off x="2313565" y="2209800"/>
            <a:ext cx="482600" cy="0"/>
          </a:xfrm>
          <a:prstGeom prst="line">
            <a:avLst/>
          </a:prstGeom>
          <a:noFill/>
          <a:ln w="28575">
            <a:solidFill>
              <a:schemeClr val="tx1"/>
            </a:solidFill>
            <a:prstDash val="sysDot"/>
            <a:round/>
            <a:headEnd/>
            <a:tailEnd type="triangle" w="med" len="med"/>
          </a:ln>
        </p:spPr>
        <p:txBody>
          <a:bodyPr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1309" name="Freeform 51"/>
          <p:cNvSpPr>
            <a:spLocks/>
          </p:cNvSpPr>
          <p:nvPr/>
        </p:nvSpPr>
        <p:spPr bwMode="auto">
          <a:xfrm flipH="1">
            <a:off x="1904999" y="2667000"/>
            <a:ext cx="891166" cy="2209800"/>
          </a:xfrm>
          <a:custGeom>
            <a:avLst/>
            <a:gdLst>
              <a:gd name="T0" fmla="*/ 0 w 144"/>
              <a:gd name="T1" fmla="*/ 0 h 864"/>
              <a:gd name="T2" fmla="*/ 144 w 144"/>
              <a:gd name="T3" fmla="*/ 0 h 864"/>
              <a:gd name="T4" fmla="*/ 144 w 144"/>
              <a:gd name="T5" fmla="*/ 864 h 864"/>
              <a:gd name="T6" fmla="*/ 0 60000 65536"/>
              <a:gd name="T7" fmla="*/ 0 60000 65536"/>
              <a:gd name="T8" fmla="*/ 0 60000 65536"/>
              <a:gd name="T9" fmla="*/ 0 w 144"/>
              <a:gd name="T10" fmla="*/ 0 h 864"/>
              <a:gd name="T11" fmla="*/ 144 w 144"/>
              <a:gd name="T12" fmla="*/ 864 h 864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144" h="864">
                <a:moveTo>
                  <a:pt x="0" y="0"/>
                </a:moveTo>
                <a:lnTo>
                  <a:pt x="144" y="0"/>
                </a:lnTo>
                <a:lnTo>
                  <a:pt x="144" y="864"/>
                </a:lnTo>
              </a:path>
            </a:pathLst>
          </a:custGeom>
          <a:noFill/>
          <a:ln w="19050">
            <a:solidFill>
              <a:schemeClr val="tx1"/>
            </a:solidFill>
            <a:round/>
            <a:headEnd type="triangle" w="med" len="med"/>
            <a:tailEnd/>
          </a:ln>
        </p:spPr>
        <p:txBody>
          <a:bodyPr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1310" name="Text Box 52"/>
          <p:cNvSpPr txBox="1">
            <a:spLocks noChangeArrowheads="1"/>
          </p:cNvSpPr>
          <p:nvPr/>
        </p:nvSpPr>
        <p:spPr bwMode="auto">
          <a:xfrm>
            <a:off x="457200" y="3159100"/>
            <a:ext cx="1445203" cy="3077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r" eaLnBrk="1" hangingPunct="1">
              <a:lnSpc>
                <a:spcPct val="100000"/>
              </a:lnSpc>
            </a:pPr>
            <a:r>
              <a:rPr lang="en-US" sz="1400" dirty="0">
                <a:latin typeface="Calibri" pitchFamily="34" charset="0"/>
              </a:rPr>
              <a:t>Register Updates</a:t>
            </a:r>
          </a:p>
        </p:txBody>
      </p:sp>
      <p:sp>
        <p:nvSpPr>
          <p:cNvPr id="11311" name="Line 53"/>
          <p:cNvSpPr>
            <a:spLocks noChangeShapeType="1"/>
          </p:cNvSpPr>
          <p:nvPr/>
        </p:nvSpPr>
        <p:spPr bwMode="auto">
          <a:xfrm>
            <a:off x="3759777" y="2514600"/>
            <a:ext cx="482600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1312" name="Freeform 54"/>
          <p:cNvSpPr>
            <a:spLocks/>
          </p:cNvSpPr>
          <p:nvPr/>
        </p:nvSpPr>
        <p:spPr bwMode="auto">
          <a:xfrm>
            <a:off x="3856615" y="2819400"/>
            <a:ext cx="963612" cy="228600"/>
          </a:xfrm>
          <a:custGeom>
            <a:avLst/>
            <a:gdLst>
              <a:gd name="T0" fmla="*/ 480 w 480"/>
              <a:gd name="T1" fmla="*/ 144 h 144"/>
              <a:gd name="T2" fmla="*/ 0 w 480"/>
              <a:gd name="T3" fmla="*/ 144 h 144"/>
              <a:gd name="T4" fmla="*/ 0 w 480"/>
              <a:gd name="T5" fmla="*/ 0 h 144"/>
              <a:gd name="T6" fmla="*/ 0 60000 65536"/>
              <a:gd name="T7" fmla="*/ 0 60000 65536"/>
              <a:gd name="T8" fmla="*/ 0 60000 65536"/>
              <a:gd name="T9" fmla="*/ 0 w 480"/>
              <a:gd name="T10" fmla="*/ 0 h 144"/>
              <a:gd name="T11" fmla="*/ 480 w 480"/>
              <a:gd name="T12" fmla="*/ 144 h 144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480" h="144">
                <a:moveTo>
                  <a:pt x="480" y="144"/>
                </a:moveTo>
                <a:lnTo>
                  <a:pt x="0" y="144"/>
                </a:lnTo>
                <a:lnTo>
                  <a:pt x="0" y="0"/>
                </a:lnTo>
              </a:path>
            </a:pathLst>
          </a:cu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dirty="0">
              <a:latin typeface="Calibri" pitchFamily="34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5602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417513"/>
            <a:ext cx="5938838" cy="573087"/>
          </a:xfrm>
        </p:spPr>
        <p:txBody>
          <a:bodyPr/>
          <a:lstStyle/>
          <a:p>
            <a:pPr eaLnBrk="1" hangingPunct="1">
              <a:defRPr/>
            </a:pPr>
            <a:r>
              <a:rPr lang="en-US" smtClean="0"/>
              <a:t>Branch Outcomes</a:t>
            </a:r>
          </a:p>
        </p:txBody>
      </p:sp>
      <p:sp>
        <p:nvSpPr>
          <p:cNvPr id="4915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04800" y="1143000"/>
            <a:ext cx="8763000" cy="1828800"/>
          </a:xfrm>
        </p:spPr>
        <p:txBody>
          <a:bodyPr/>
          <a:lstStyle/>
          <a:p>
            <a:pPr marL="285750" lvl="1" indent="-171450" eaLnBrk="1" hangingPunct="1"/>
            <a:r>
              <a:rPr lang="en-US" b="1" dirty="0" smtClean="0"/>
              <a:t>When encounter conditional branch, cannot determine where to continue fetching</a:t>
            </a:r>
          </a:p>
          <a:p>
            <a:pPr marL="573088" lvl="2" indent="-173038" eaLnBrk="1" hangingPunct="1"/>
            <a:r>
              <a:rPr lang="en-US" dirty="0" smtClean="0"/>
              <a:t>Branch Taken: Transfer control to branch target</a:t>
            </a:r>
          </a:p>
          <a:p>
            <a:pPr marL="573088" lvl="2" indent="-173038" eaLnBrk="1" hangingPunct="1"/>
            <a:r>
              <a:rPr lang="en-US" dirty="0" smtClean="0"/>
              <a:t>Branch Not-Taken: Continue with next instruction in sequence</a:t>
            </a:r>
          </a:p>
          <a:p>
            <a:pPr marL="285750" lvl="1" indent="-171450" eaLnBrk="1" hangingPunct="1"/>
            <a:r>
              <a:rPr lang="en-US" b="1" dirty="0" smtClean="0"/>
              <a:t>Cannot resolve until outcome determined by branch/integer unit</a:t>
            </a:r>
          </a:p>
        </p:txBody>
      </p:sp>
      <p:sp>
        <p:nvSpPr>
          <p:cNvPr id="49156" name="Rectangle 4"/>
          <p:cNvSpPr>
            <a:spLocks noChangeArrowheads="1"/>
          </p:cNvSpPr>
          <p:nvPr/>
        </p:nvSpPr>
        <p:spPr bwMode="auto">
          <a:xfrm>
            <a:off x="557692" y="3148012"/>
            <a:ext cx="5067300" cy="1774825"/>
          </a:xfrm>
          <a:prstGeom prst="rect">
            <a:avLst/>
          </a:prstGeom>
          <a:solidFill>
            <a:schemeClr val="bg1">
              <a:lumMod val="95000"/>
            </a:schemeClr>
          </a:solidFill>
          <a:ln w="19050" cmpd="dbl">
            <a:solidFill>
              <a:schemeClr val="tx1"/>
            </a:solidFill>
            <a:miter lim="800000"/>
            <a:headEnd/>
            <a:tailEnd/>
          </a:ln>
        </p:spPr>
        <p:txBody>
          <a:bodyPr wrap="none" lIns="90487" tIns="44450" rIns="90487" bIns="44450">
            <a:spAutoFit/>
          </a:bodyPr>
          <a:lstStyle/>
          <a:p>
            <a:pPr>
              <a:lnSpc>
                <a:spcPct val="100000"/>
              </a:lnSpc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800">
                <a:latin typeface="Courier New" pitchFamily="49" charset="0"/>
              </a:rPr>
              <a:t> 80489f3:	movl   $0x1,%ecx</a:t>
            </a:r>
          </a:p>
          <a:p>
            <a:pPr>
              <a:lnSpc>
                <a:spcPct val="100000"/>
              </a:lnSpc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800">
                <a:latin typeface="Courier New" pitchFamily="49" charset="0"/>
              </a:rPr>
              <a:t> 80489f8:	xorl   %edx,%edx</a:t>
            </a:r>
          </a:p>
          <a:p>
            <a:pPr>
              <a:lnSpc>
                <a:spcPct val="100000"/>
              </a:lnSpc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800">
                <a:latin typeface="Courier New" pitchFamily="49" charset="0"/>
              </a:rPr>
              <a:t> 80489fa:	cmpl   %esi,%edx</a:t>
            </a:r>
          </a:p>
          <a:p>
            <a:pPr>
              <a:lnSpc>
                <a:spcPct val="100000"/>
              </a:lnSpc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800">
                <a:latin typeface="Courier New" pitchFamily="49" charset="0"/>
              </a:rPr>
              <a:t> 80489fc:	</a:t>
            </a:r>
            <a:r>
              <a:rPr lang="en-US" sz="1800" i="1">
                <a:latin typeface="Courier New" pitchFamily="49" charset="0"/>
              </a:rPr>
              <a:t>jnl    8048a25</a:t>
            </a:r>
          </a:p>
          <a:p>
            <a:pPr>
              <a:lnSpc>
                <a:spcPct val="100000"/>
              </a:lnSpc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800">
                <a:latin typeface="Courier New" pitchFamily="49" charset="0"/>
              </a:rPr>
              <a:t> 80489fe:	movl   %esi,%esi</a:t>
            </a:r>
          </a:p>
          <a:p>
            <a:pPr>
              <a:lnSpc>
                <a:spcPct val="100000"/>
              </a:lnSpc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800">
                <a:latin typeface="Courier New" pitchFamily="49" charset="0"/>
              </a:rPr>
              <a:t> 8048a00:	imull  (%eax,%edx,4),%ecx</a:t>
            </a:r>
          </a:p>
        </p:txBody>
      </p:sp>
      <p:sp>
        <p:nvSpPr>
          <p:cNvPr id="49157" name="Rectangle 5"/>
          <p:cNvSpPr>
            <a:spLocks noChangeArrowheads="1"/>
          </p:cNvSpPr>
          <p:nvPr/>
        </p:nvSpPr>
        <p:spPr bwMode="auto">
          <a:xfrm>
            <a:off x="1700692" y="5129212"/>
            <a:ext cx="5476875" cy="1500188"/>
          </a:xfrm>
          <a:prstGeom prst="rect">
            <a:avLst/>
          </a:prstGeom>
          <a:solidFill>
            <a:schemeClr val="bg1">
              <a:lumMod val="95000"/>
            </a:schemeClr>
          </a:solidFill>
          <a:ln w="19050" cmpd="dbl">
            <a:solidFill>
              <a:schemeClr val="tx1"/>
            </a:solidFill>
            <a:miter lim="800000"/>
            <a:headEnd/>
            <a:tailEnd/>
          </a:ln>
        </p:spPr>
        <p:txBody>
          <a:bodyPr wrap="none" lIns="90487" tIns="44450" rIns="90487" bIns="44450">
            <a:spAutoFit/>
          </a:bodyPr>
          <a:lstStyle/>
          <a:p>
            <a:pPr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800">
                <a:latin typeface="Courier New" pitchFamily="49" charset="0"/>
              </a:rPr>
              <a:t> 8048a25:	cmpl   %edi,%edx</a:t>
            </a:r>
          </a:p>
          <a:p>
            <a:pPr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800">
                <a:latin typeface="Courier New" pitchFamily="49" charset="0"/>
              </a:rPr>
              <a:t> 8048a27:	jl     8048a20</a:t>
            </a:r>
          </a:p>
          <a:p>
            <a:pPr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800">
                <a:latin typeface="Courier New" pitchFamily="49" charset="0"/>
              </a:rPr>
              <a:t> 8048a29:	movl   0xc(%ebp),%eax</a:t>
            </a:r>
          </a:p>
          <a:p>
            <a:pPr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800">
                <a:latin typeface="Courier New" pitchFamily="49" charset="0"/>
              </a:rPr>
              <a:t> 8048a2c:	leal   0xffffffe8(%ebp),%esp</a:t>
            </a:r>
          </a:p>
          <a:p>
            <a:pPr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800">
                <a:latin typeface="Courier New" pitchFamily="49" charset="0"/>
              </a:rPr>
              <a:t> 8048a2f:	movl   %ecx,(%eax)</a:t>
            </a:r>
          </a:p>
        </p:txBody>
      </p:sp>
      <p:sp>
        <p:nvSpPr>
          <p:cNvPr id="49158" name="Text Box 6"/>
          <p:cNvSpPr txBox="1">
            <a:spLocks noChangeArrowheads="1"/>
          </p:cNvSpPr>
          <p:nvPr/>
        </p:nvSpPr>
        <p:spPr bwMode="auto">
          <a:xfrm>
            <a:off x="6425092" y="4519612"/>
            <a:ext cx="1880708" cy="461665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>
              <a:lnSpc>
                <a:spcPct val="100000"/>
              </a:lnSpc>
            </a:pPr>
            <a:r>
              <a:rPr lang="en-US">
                <a:solidFill>
                  <a:srgbClr val="990000"/>
                </a:solidFill>
                <a:latin typeface="Calibri" pitchFamily="34" charset="0"/>
              </a:rPr>
              <a:t>Branch Taken</a:t>
            </a:r>
          </a:p>
        </p:txBody>
      </p:sp>
      <p:sp>
        <p:nvSpPr>
          <p:cNvPr id="49159" name="Freeform 7"/>
          <p:cNvSpPr>
            <a:spLocks/>
          </p:cNvSpPr>
          <p:nvPr/>
        </p:nvSpPr>
        <p:spPr bwMode="auto">
          <a:xfrm>
            <a:off x="4291492" y="4138612"/>
            <a:ext cx="393700" cy="228600"/>
          </a:xfrm>
          <a:custGeom>
            <a:avLst/>
            <a:gdLst>
              <a:gd name="T0" fmla="*/ 0 w 248"/>
              <a:gd name="T1" fmla="*/ 0 h 144"/>
              <a:gd name="T2" fmla="*/ 240 w 248"/>
              <a:gd name="T3" fmla="*/ 48 h 144"/>
              <a:gd name="T4" fmla="*/ 48 w 248"/>
              <a:gd name="T5" fmla="*/ 144 h 144"/>
              <a:gd name="T6" fmla="*/ 0 60000 65536"/>
              <a:gd name="T7" fmla="*/ 0 60000 65536"/>
              <a:gd name="T8" fmla="*/ 0 60000 65536"/>
              <a:gd name="T9" fmla="*/ 0 w 248"/>
              <a:gd name="T10" fmla="*/ 0 h 144"/>
              <a:gd name="T11" fmla="*/ 248 w 248"/>
              <a:gd name="T12" fmla="*/ 144 h 144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48" h="144">
                <a:moveTo>
                  <a:pt x="0" y="0"/>
                </a:moveTo>
                <a:cubicBezTo>
                  <a:pt x="116" y="12"/>
                  <a:pt x="232" y="24"/>
                  <a:pt x="240" y="48"/>
                </a:cubicBezTo>
                <a:cubicBezTo>
                  <a:pt x="248" y="72"/>
                  <a:pt x="148" y="108"/>
                  <a:pt x="48" y="144"/>
                </a:cubicBezTo>
              </a:path>
            </a:pathLst>
          </a:custGeom>
          <a:noFill/>
          <a:ln w="38100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/>
          </a:p>
        </p:txBody>
      </p:sp>
      <p:sp>
        <p:nvSpPr>
          <p:cNvPr id="49160" name="Text Box 8"/>
          <p:cNvSpPr txBox="1">
            <a:spLocks noChangeArrowheads="1"/>
          </p:cNvSpPr>
          <p:nvPr/>
        </p:nvSpPr>
        <p:spPr bwMode="auto">
          <a:xfrm>
            <a:off x="4619423" y="3651069"/>
            <a:ext cx="2449773" cy="461665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>
              <a:lnSpc>
                <a:spcPct val="100000"/>
              </a:lnSpc>
            </a:pPr>
            <a:r>
              <a:rPr lang="en-US" dirty="0">
                <a:latin typeface="Calibri" pitchFamily="34" charset="0"/>
              </a:rPr>
              <a:t>Branch Not-Taken</a:t>
            </a:r>
          </a:p>
        </p:txBody>
      </p:sp>
      <p:sp>
        <p:nvSpPr>
          <p:cNvPr id="49161" name="Freeform 9"/>
          <p:cNvSpPr>
            <a:spLocks/>
          </p:cNvSpPr>
          <p:nvPr/>
        </p:nvSpPr>
        <p:spPr bwMode="auto">
          <a:xfrm>
            <a:off x="4266092" y="4227512"/>
            <a:ext cx="2189163" cy="1054100"/>
          </a:xfrm>
          <a:custGeom>
            <a:avLst/>
            <a:gdLst>
              <a:gd name="T0" fmla="*/ 0 w 1379"/>
              <a:gd name="T1" fmla="*/ 0 h 664"/>
              <a:gd name="T2" fmla="*/ 1168 w 1379"/>
              <a:gd name="T3" fmla="*/ 216 h 664"/>
              <a:gd name="T4" fmla="*/ 1264 w 1379"/>
              <a:gd name="T5" fmla="*/ 400 h 664"/>
              <a:gd name="T6" fmla="*/ 832 w 1379"/>
              <a:gd name="T7" fmla="*/ 664 h 664"/>
              <a:gd name="T8" fmla="*/ 0 60000 65536"/>
              <a:gd name="T9" fmla="*/ 0 60000 65536"/>
              <a:gd name="T10" fmla="*/ 0 60000 65536"/>
              <a:gd name="T11" fmla="*/ 0 60000 65536"/>
              <a:gd name="T12" fmla="*/ 0 w 1379"/>
              <a:gd name="T13" fmla="*/ 0 h 664"/>
              <a:gd name="T14" fmla="*/ 1379 w 1379"/>
              <a:gd name="T15" fmla="*/ 664 h 66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1379" h="664">
                <a:moveTo>
                  <a:pt x="0" y="0"/>
                </a:moveTo>
                <a:cubicBezTo>
                  <a:pt x="195" y="37"/>
                  <a:pt x="957" y="149"/>
                  <a:pt x="1168" y="216"/>
                </a:cubicBezTo>
                <a:cubicBezTo>
                  <a:pt x="1379" y="283"/>
                  <a:pt x="1320" y="325"/>
                  <a:pt x="1264" y="400"/>
                </a:cubicBezTo>
                <a:cubicBezTo>
                  <a:pt x="1208" y="475"/>
                  <a:pt x="922" y="609"/>
                  <a:pt x="832" y="664"/>
                </a:cubicBezTo>
              </a:path>
            </a:pathLst>
          </a:custGeom>
          <a:noFill/>
          <a:ln w="38100">
            <a:solidFill>
              <a:srgbClr val="990000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>
              <a:solidFill>
                <a:srgbClr val="C00000"/>
              </a:solidFill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6626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417513"/>
            <a:ext cx="5634038" cy="573087"/>
          </a:xfrm>
        </p:spPr>
        <p:txBody>
          <a:bodyPr/>
          <a:lstStyle/>
          <a:p>
            <a:pPr eaLnBrk="1" hangingPunct="1">
              <a:defRPr/>
            </a:pPr>
            <a:r>
              <a:rPr lang="en-US" smtClean="0"/>
              <a:t>Branch Prediction</a:t>
            </a:r>
          </a:p>
        </p:txBody>
      </p:sp>
      <p:sp>
        <p:nvSpPr>
          <p:cNvPr id="66662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74452" y="1003300"/>
            <a:ext cx="8307387" cy="2044700"/>
          </a:xfrm>
        </p:spPr>
        <p:txBody>
          <a:bodyPr/>
          <a:lstStyle/>
          <a:p>
            <a:pPr eaLnBrk="1" hangingPunct="1">
              <a:defRPr/>
            </a:pPr>
            <a:r>
              <a:rPr lang="en-US" dirty="0" smtClean="0"/>
              <a:t>Idea</a:t>
            </a:r>
          </a:p>
          <a:p>
            <a:pPr lvl="1" eaLnBrk="1" hangingPunct="1">
              <a:defRPr/>
            </a:pPr>
            <a:r>
              <a:rPr lang="en-US" dirty="0" smtClean="0"/>
              <a:t>Guess which way branch will go</a:t>
            </a:r>
          </a:p>
          <a:p>
            <a:pPr lvl="1" eaLnBrk="1" hangingPunct="1">
              <a:defRPr/>
            </a:pPr>
            <a:r>
              <a:rPr lang="en-US" dirty="0" smtClean="0"/>
              <a:t>Begin executing instructions at predicted position</a:t>
            </a:r>
          </a:p>
          <a:p>
            <a:pPr lvl="2" eaLnBrk="1" hangingPunct="1">
              <a:defRPr/>
            </a:pPr>
            <a:r>
              <a:rPr lang="en-US" dirty="0" smtClean="0"/>
              <a:t>But don’t actually modify register or memory data</a:t>
            </a:r>
          </a:p>
          <a:p>
            <a:pPr eaLnBrk="1" hangingPunct="1">
              <a:defRPr/>
            </a:pPr>
            <a:endParaRPr lang="en-US" sz="2000" dirty="0" smtClean="0"/>
          </a:p>
        </p:txBody>
      </p:sp>
      <p:sp>
        <p:nvSpPr>
          <p:cNvPr id="50180" name="Rectangle 4"/>
          <p:cNvSpPr>
            <a:spLocks noChangeArrowheads="1"/>
          </p:cNvSpPr>
          <p:nvPr/>
        </p:nvSpPr>
        <p:spPr bwMode="auto">
          <a:xfrm>
            <a:off x="95250" y="2667000"/>
            <a:ext cx="3838575" cy="1500188"/>
          </a:xfrm>
          <a:prstGeom prst="rect">
            <a:avLst/>
          </a:prstGeom>
          <a:solidFill>
            <a:schemeClr val="bg1">
              <a:lumMod val="95000"/>
            </a:schemeClr>
          </a:solidFill>
          <a:ln w="12700" cmpd="dbl">
            <a:solidFill>
              <a:schemeClr val="tx1"/>
            </a:solidFill>
            <a:miter lim="800000"/>
            <a:headEnd/>
            <a:tailEnd/>
          </a:ln>
        </p:spPr>
        <p:txBody>
          <a:bodyPr wrap="none" lIns="90487" tIns="44450" rIns="90487" bIns="44450">
            <a:spAutoFit/>
          </a:bodyPr>
          <a:lstStyle/>
          <a:p>
            <a:pPr>
              <a:lnSpc>
                <a:spcPct val="100000"/>
              </a:lnSpc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800">
                <a:latin typeface="Courier New" pitchFamily="49" charset="0"/>
              </a:rPr>
              <a:t> 80489f3:	movl   $0x1,%ecx</a:t>
            </a:r>
          </a:p>
          <a:p>
            <a:pPr>
              <a:lnSpc>
                <a:spcPct val="100000"/>
              </a:lnSpc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800">
                <a:latin typeface="Courier New" pitchFamily="49" charset="0"/>
              </a:rPr>
              <a:t> 80489f8:	xorl   %edx,%edx</a:t>
            </a:r>
          </a:p>
          <a:p>
            <a:pPr>
              <a:lnSpc>
                <a:spcPct val="100000"/>
              </a:lnSpc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800">
                <a:latin typeface="Courier New" pitchFamily="49" charset="0"/>
              </a:rPr>
              <a:t> 80489fa:	cmpl   %esi,%edx</a:t>
            </a:r>
          </a:p>
          <a:p>
            <a:pPr>
              <a:lnSpc>
                <a:spcPct val="100000"/>
              </a:lnSpc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800">
                <a:latin typeface="Courier New" pitchFamily="49" charset="0"/>
              </a:rPr>
              <a:t> 80489fc:	</a:t>
            </a:r>
            <a:r>
              <a:rPr lang="en-US" sz="1800" i="1">
                <a:latin typeface="Courier New" pitchFamily="49" charset="0"/>
              </a:rPr>
              <a:t>jnl    8048a25</a:t>
            </a:r>
          </a:p>
          <a:p>
            <a:pPr>
              <a:lnSpc>
                <a:spcPct val="100000"/>
              </a:lnSpc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800" i="1">
                <a:latin typeface="Courier New" pitchFamily="49" charset="0"/>
              </a:rPr>
              <a:t> . . .</a:t>
            </a:r>
          </a:p>
        </p:txBody>
      </p:sp>
      <p:sp>
        <p:nvSpPr>
          <p:cNvPr id="50181" name="Rectangle 5"/>
          <p:cNvSpPr>
            <a:spLocks noChangeArrowheads="1"/>
          </p:cNvSpPr>
          <p:nvPr/>
        </p:nvSpPr>
        <p:spPr bwMode="auto">
          <a:xfrm>
            <a:off x="1847850" y="4495800"/>
            <a:ext cx="5476875" cy="1500188"/>
          </a:xfrm>
          <a:prstGeom prst="rect">
            <a:avLst/>
          </a:prstGeom>
          <a:solidFill>
            <a:schemeClr val="bg1">
              <a:lumMod val="95000"/>
            </a:schemeClr>
          </a:solidFill>
          <a:ln w="12700" cmpd="dbl">
            <a:solidFill>
              <a:schemeClr val="tx1"/>
            </a:solidFill>
            <a:miter lim="800000"/>
            <a:headEnd/>
            <a:tailEnd/>
          </a:ln>
        </p:spPr>
        <p:txBody>
          <a:bodyPr wrap="none" lIns="90487" tIns="44450" rIns="90487" bIns="44450">
            <a:spAutoFit/>
          </a:bodyPr>
          <a:lstStyle/>
          <a:p>
            <a:pPr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800">
                <a:latin typeface="Courier New" pitchFamily="49" charset="0"/>
              </a:rPr>
              <a:t> 8048a25:	cmpl   %edi,%edx</a:t>
            </a:r>
          </a:p>
          <a:p>
            <a:pPr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800">
                <a:latin typeface="Courier New" pitchFamily="49" charset="0"/>
              </a:rPr>
              <a:t> 8048a27:	jl     8048a20</a:t>
            </a:r>
          </a:p>
          <a:p>
            <a:pPr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800">
                <a:latin typeface="Courier New" pitchFamily="49" charset="0"/>
              </a:rPr>
              <a:t> 8048a29:	movl   0xc(%ebp),%eax</a:t>
            </a:r>
          </a:p>
          <a:p>
            <a:pPr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800">
                <a:latin typeface="Courier New" pitchFamily="49" charset="0"/>
              </a:rPr>
              <a:t> 8048a2c:	leal   0xffffffe8(%ebp),%esp</a:t>
            </a:r>
          </a:p>
          <a:p>
            <a:pPr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800">
                <a:latin typeface="Courier New" pitchFamily="49" charset="0"/>
              </a:rPr>
              <a:t> 8048a2f:	movl   %ecx,(%eax)</a:t>
            </a:r>
          </a:p>
        </p:txBody>
      </p:sp>
      <p:sp>
        <p:nvSpPr>
          <p:cNvPr id="50182" name="Text Box 6"/>
          <p:cNvSpPr txBox="1">
            <a:spLocks noChangeArrowheads="1"/>
          </p:cNvSpPr>
          <p:nvPr/>
        </p:nvSpPr>
        <p:spPr bwMode="auto">
          <a:xfrm>
            <a:off x="4505601" y="3200400"/>
            <a:ext cx="1895199" cy="461665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>
              <a:lnSpc>
                <a:spcPct val="100000"/>
              </a:lnSpc>
            </a:pPr>
            <a:r>
              <a:rPr lang="en-US" dirty="0">
                <a:solidFill>
                  <a:srgbClr val="990000"/>
                </a:solidFill>
                <a:latin typeface="Calibri" pitchFamily="34" charset="0"/>
              </a:rPr>
              <a:t>Predict Taken</a:t>
            </a:r>
          </a:p>
        </p:txBody>
      </p:sp>
      <p:sp>
        <p:nvSpPr>
          <p:cNvPr id="50183" name="Freeform 7"/>
          <p:cNvSpPr>
            <a:spLocks/>
          </p:cNvSpPr>
          <p:nvPr/>
        </p:nvSpPr>
        <p:spPr bwMode="auto">
          <a:xfrm>
            <a:off x="3689350" y="3668713"/>
            <a:ext cx="2640013" cy="992187"/>
          </a:xfrm>
          <a:custGeom>
            <a:avLst/>
            <a:gdLst>
              <a:gd name="T0" fmla="*/ 0 w 1663"/>
              <a:gd name="T1" fmla="*/ 1 h 625"/>
              <a:gd name="T2" fmla="*/ 1392 w 1663"/>
              <a:gd name="T3" fmla="*/ 73 h 625"/>
              <a:gd name="T4" fmla="*/ 1624 w 1663"/>
              <a:gd name="T5" fmla="*/ 441 h 625"/>
              <a:gd name="T6" fmla="*/ 1272 w 1663"/>
              <a:gd name="T7" fmla="*/ 625 h 625"/>
              <a:gd name="T8" fmla="*/ 0 60000 65536"/>
              <a:gd name="T9" fmla="*/ 0 60000 65536"/>
              <a:gd name="T10" fmla="*/ 0 60000 65536"/>
              <a:gd name="T11" fmla="*/ 0 60000 65536"/>
              <a:gd name="T12" fmla="*/ 0 w 1663"/>
              <a:gd name="T13" fmla="*/ 0 h 625"/>
              <a:gd name="T14" fmla="*/ 1663 w 1663"/>
              <a:gd name="T15" fmla="*/ 625 h 625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1663" h="625">
                <a:moveTo>
                  <a:pt x="0" y="1"/>
                </a:moveTo>
                <a:cubicBezTo>
                  <a:pt x="232" y="13"/>
                  <a:pt x="1121" y="0"/>
                  <a:pt x="1392" y="73"/>
                </a:cubicBezTo>
                <a:cubicBezTo>
                  <a:pt x="1663" y="146"/>
                  <a:pt x="1644" y="349"/>
                  <a:pt x="1624" y="441"/>
                </a:cubicBezTo>
                <a:cubicBezTo>
                  <a:pt x="1604" y="533"/>
                  <a:pt x="1345" y="587"/>
                  <a:pt x="1272" y="625"/>
                </a:cubicBezTo>
              </a:path>
            </a:pathLst>
          </a:custGeom>
          <a:noFill/>
          <a:ln w="25400">
            <a:solidFill>
              <a:srgbClr val="990000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dirty="0">
              <a:solidFill>
                <a:srgbClr val="990000"/>
              </a:solidFill>
              <a:latin typeface="Calibri" pitchFamily="34" charset="0"/>
            </a:endParaRPr>
          </a:p>
        </p:txBody>
      </p:sp>
      <p:sp>
        <p:nvSpPr>
          <p:cNvPr id="50184" name="AutoShape 8"/>
          <p:cNvSpPr>
            <a:spLocks/>
          </p:cNvSpPr>
          <p:nvPr/>
        </p:nvSpPr>
        <p:spPr bwMode="auto">
          <a:xfrm>
            <a:off x="7350125" y="4535488"/>
            <a:ext cx="304800" cy="609600"/>
          </a:xfrm>
          <a:prstGeom prst="rightBrace">
            <a:avLst>
              <a:gd name="adj1" fmla="val 16667"/>
              <a:gd name="adj2" fmla="val 50000"/>
            </a:avLst>
          </a:prstGeom>
          <a:noFill/>
          <a:ln w="254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50185" name="Text Box 9"/>
          <p:cNvSpPr txBox="1">
            <a:spLocks noChangeArrowheads="1"/>
          </p:cNvSpPr>
          <p:nvPr/>
        </p:nvSpPr>
        <p:spPr bwMode="auto">
          <a:xfrm>
            <a:off x="7645878" y="4613696"/>
            <a:ext cx="1430841" cy="830997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>
              <a:lnSpc>
                <a:spcPct val="100000"/>
              </a:lnSpc>
            </a:pPr>
            <a:r>
              <a:rPr lang="en-US" dirty="0">
                <a:latin typeface="Calibri" pitchFamily="34" charset="0"/>
              </a:rPr>
              <a:t>Begin</a:t>
            </a:r>
          </a:p>
          <a:p>
            <a:pPr>
              <a:lnSpc>
                <a:spcPct val="100000"/>
              </a:lnSpc>
            </a:pPr>
            <a:r>
              <a:rPr lang="en-US" dirty="0">
                <a:latin typeface="Calibri" pitchFamily="34" charset="0"/>
              </a:rPr>
              <a:t>Execution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4002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304800"/>
            <a:ext cx="8534400" cy="573088"/>
          </a:xfrm>
        </p:spPr>
        <p:txBody>
          <a:bodyPr/>
          <a:lstStyle/>
          <a:p>
            <a:pPr eaLnBrk="1" hangingPunct="1">
              <a:defRPr/>
            </a:pPr>
            <a:r>
              <a:rPr lang="en-US" smtClean="0"/>
              <a:t>Limitations of Optimizing Compilers</a:t>
            </a:r>
          </a:p>
        </p:txBody>
      </p:sp>
      <p:sp>
        <p:nvSpPr>
          <p:cNvPr id="38400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90513" y="1066800"/>
            <a:ext cx="8307387" cy="5219700"/>
          </a:xfrm>
        </p:spPr>
        <p:txBody>
          <a:bodyPr lIns="90487" tIns="44450" rIns="90487" bIns="44450"/>
          <a:lstStyle/>
          <a:p>
            <a:pPr eaLnBrk="1" hangingPunct="1">
              <a:defRPr/>
            </a:pPr>
            <a:r>
              <a:rPr lang="en-US" sz="2000" dirty="0" smtClean="0"/>
              <a:t>Operate under fundamental constraint</a:t>
            </a:r>
          </a:p>
          <a:p>
            <a:pPr lvl="1" eaLnBrk="1" hangingPunct="1">
              <a:defRPr/>
            </a:pPr>
            <a:r>
              <a:rPr lang="en-US" sz="1800" dirty="0" smtClean="0"/>
              <a:t>Must not cause any change in program behavior</a:t>
            </a:r>
          </a:p>
          <a:p>
            <a:pPr lvl="1" eaLnBrk="1" hangingPunct="1">
              <a:defRPr/>
            </a:pPr>
            <a:r>
              <a:rPr lang="en-US" sz="1800" dirty="0" smtClean="0"/>
              <a:t>Often prevents it from making optimizations when would only affect behavior under pathological conditions.</a:t>
            </a:r>
          </a:p>
          <a:p>
            <a:pPr eaLnBrk="1" hangingPunct="1">
              <a:defRPr/>
            </a:pPr>
            <a:r>
              <a:rPr lang="en-US" sz="2000" dirty="0" smtClean="0"/>
              <a:t>Behavior that may be obvious to the programmer can  be obfuscated by languages and coding styles</a:t>
            </a:r>
          </a:p>
          <a:p>
            <a:pPr lvl="1" eaLnBrk="1" hangingPunct="1">
              <a:defRPr/>
            </a:pPr>
            <a:r>
              <a:rPr lang="en-US" sz="1800" dirty="0" smtClean="0"/>
              <a:t>e.g., Data ranges may be more limited than variable types suggest</a:t>
            </a:r>
          </a:p>
          <a:p>
            <a:pPr eaLnBrk="1" hangingPunct="1">
              <a:defRPr/>
            </a:pPr>
            <a:r>
              <a:rPr lang="en-US" sz="2000" dirty="0" smtClean="0"/>
              <a:t>Most analysis is performed only within procedures</a:t>
            </a:r>
          </a:p>
          <a:p>
            <a:pPr lvl="1" eaLnBrk="1" hangingPunct="1">
              <a:defRPr/>
            </a:pPr>
            <a:r>
              <a:rPr lang="en-US" sz="1800" dirty="0" smtClean="0"/>
              <a:t>Whole-program analysis is too expensive in most cases</a:t>
            </a:r>
          </a:p>
          <a:p>
            <a:pPr eaLnBrk="1" hangingPunct="1">
              <a:defRPr/>
            </a:pPr>
            <a:r>
              <a:rPr lang="en-US" sz="2000" dirty="0" smtClean="0"/>
              <a:t>Most analysis is based only on </a:t>
            </a:r>
            <a:r>
              <a:rPr lang="en-US" sz="2000" i="1" dirty="0" smtClean="0"/>
              <a:t>static</a:t>
            </a:r>
            <a:r>
              <a:rPr lang="en-US" sz="2000" dirty="0" smtClean="0"/>
              <a:t> information</a:t>
            </a:r>
          </a:p>
          <a:p>
            <a:pPr lvl="1" eaLnBrk="1" hangingPunct="1">
              <a:defRPr/>
            </a:pPr>
            <a:r>
              <a:rPr lang="en-US" sz="1800" dirty="0" smtClean="0"/>
              <a:t>Compiler has difficulty anticipating run-time inputs</a:t>
            </a:r>
          </a:p>
          <a:p>
            <a:pPr eaLnBrk="1" hangingPunct="1">
              <a:defRPr/>
            </a:pPr>
            <a:endParaRPr lang="en-US" sz="2000" dirty="0" smtClean="0"/>
          </a:p>
          <a:p>
            <a:pPr eaLnBrk="1" hangingPunct="1">
              <a:defRPr/>
            </a:pPr>
            <a:r>
              <a:rPr lang="en-US" sz="2000" dirty="0" smtClean="0">
                <a:solidFill>
                  <a:srgbClr val="FF0000"/>
                </a:solidFill>
              </a:rPr>
              <a:t>When in doubt, the compiler must be conservative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5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7650" name="Rectangle 2"/>
          <p:cNvSpPr>
            <a:spLocks noGrp="1" noChangeArrowheads="1"/>
          </p:cNvSpPr>
          <p:nvPr>
            <p:ph type="title"/>
          </p:nvPr>
        </p:nvSpPr>
        <p:spPr>
          <a:xfrm>
            <a:off x="363748" y="448574"/>
            <a:ext cx="7856538" cy="573088"/>
          </a:xfrm>
        </p:spPr>
        <p:txBody>
          <a:bodyPr/>
          <a:lstStyle/>
          <a:p>
            <a:pPr eaLnBrk="1" hangingPunct="1">
              <a:defRPr/>
            </a:pPr>
            <a:r>
              <a:rPr lang="en-US" smtClean="0"/>
              <a:t>Branch Prediction Through Loop</a:t>
            </a:r>
          </a:p>
        </p:txBody>
      </p:sp>
      <p:sp>
        <p:nvSpPr>
          <p:cNvPr id="51203" name="Rectangle 3"/>
          <p:cNvSpPr>
            <a:spLocks noChangeArrowheads="1"/>
          </p:cNvSpPr>
          <p:nvPr/>
        </p:nvSpPr>
        <p:spPr bwMode="auto">
          <a:xfrm>
            <a:off x="479425" y="1123950"/>
            <a:ext cx="4710113" cy="1349375"/>
          </a:xfrm>
          <a:prstGeom prst="rect">
            <a:avLst/>
          </a:prstGeom>
          <a:solidFill>
            <a:schemeClr val="bg1">
              <a:lumMod val="95000"/>
            </a:schemeClr>
          </a:solidFill>
          <a:ln w="9525" cmpd="dbl">
            <a:solidFill>
              <a:schemeClr val="tx1"/>
            </a:solidFill>
            <a:miter lim="800000"/>
            <a:headEnd/>
            <a:tailEnd/>
          </a:ln>
        </p:spPr>
        <p:txBody>
          <a:bodyPr wrap="none" lIns="90487" tIns="44450" rIns="90487" bIns="44450">
            <a:spAutoFit/>
          </a:bodyPr>
          <a:lstStyle/>
          <a:p>
            <a:pPr>
              <a:lnSpc>
                <a:spcPct val="100000"/>
              </a:lnSpc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600">
                <a:latin typeface="Courier New" pitchFamily="49" charset="0"/>
              </a:rPr>
              <a:t> 80488b1:	movl   (%ecx,%edx,4),%eax</a:t>
            </a:r>
          </a:p>
          <a:p>
            <a:pPr>
              <a:lnSpc>
                <a:spcPct val="100000"/>
              </a:lnSpc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600">
                <a:latin typeface="Courier New" pitchFamily="49" charset="0"/>
              </a:rPr>
              <a:t> 80488b4:	addl   %eax,(%edi)</a:t>
            </a:r>
          </a:p>
          <a:p>
            <a:pPr>
              <a:lnSpc>
                <a:spcPct val="100000"/>
              </a:lnSpc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600">
                <a:latin typeface="Courier New" pitchFamily="49" charset="0"/>
              </a:rPr>
              <a:t> 80488b6:	incl   %edx</a:t>
            </a:r>
          </a:p>
          <a:p>
            <a:pPr>
              <a:lnSpc>
                <a:spcPct val="100000"/>
              </a:lnSpc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600">
                <a:latin typeface="Courier New" pitchFamily="49" charset="0"/>
              </a:rPr>
              <a:t> 80488b7:	cmpl   %esi,%edx</a:t>
            </a:r>
          </a:p>
          <a:p>
            <a:pPr>
              <a:lnSpc>
                <a:spcPct val="100000"/>
              </a:lnSpc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600">
                <a:latin typeface="Courier New" pitchFamily="49" charset="0"/>
              </a:rPr>
              <a:t> 80488b9:	jl     80488b1</a:t>
            </a:r>
          </a:p>
        </p:txBody>
      </p:sp>
      <p:sp>
        <p:nvSpPr>
          <p:cNvPr id="51204" name="Rectangle 4"/>
          <p:cNvSpPr>
            <a:spLocks noChangeArrowheads="1"/>
          </p:cNvSpPr>
          <p:nvPr/>
        </p:nvSpPr>
        <p:spPr bwMode="auto">
          <a:xfrm>
            <a:off x="479425" y="2495550"/>
            <a:ext cx="4710113" cy="1349375"/>
          </a:xfrm>
          <a:prstGeom prst="rect">
            <a:avLst/>
          </a:prstGeom>
          <a:solidFill>
            <a:schemeClr val="bg1">
              <a:lumMod val="95000"/>
            </a:schemeClr>
          </a:solidFill>
          <a:ln w="9525" cmpd="dbl">
            <a:solidFill>
              <a:schemeClr val="tx1"/>
            </a:solidFill>
            <a:miter lim="800000"/>
            <a:headEnd/>
            <a:tailEnd/>
          </a:ln>
        </p:spPr>
        <p:txBody>
          <a:bodyPr wrap="none" lIns="90487" tIns="44450" rIns="90487" bIns="44450">
            <a:spAutoFit/>
          </a:bodyPr>
          <a:lstStyle/>
          <a:p>
            <a:pPr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600">
                <a:latin typeface="Courier New" pitchFamily="49" charset="0"/>
              </a:rPr>
              <a:t> 80488b1:	movl   (%ecx,%edx,4),%eax</a:t>
            </a:r>
          </a:p>
          <a:p>
            <a:pPr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600">
                <a:latin typeface="Courier New" pitchFamily="49" charset="0"/>
              </a:rPr>
              <a:t> 80488b4:	addl   %eax,(%edi)</a:t>
            </a:r>
          </a:p>
          <a:p>
            <a:pPr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600">
                <a:latin typeface="Courier New" pitchFamily="49" charset="0"/>
              </a:rPr>
              <a:t> 80488b6:	incl   %edx</a:t>
            </a:r>
          </a:p>
          <a:p>
            <a:pPr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600">
                <a:latin typeface="Courier New" pitchFamily="49" charset="0"/>
              </a:rPr>
              <a:t> 80488b7:	cmpl   %esi,%edx</a:t>
            </a:r>
          </a:p>
          <a:p>
            <a:pPr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600">
                <a:latin typeface="Courier New" pitchFamily="49" charset="0"/>
              </a:rPr>
              <a:t> 80488b9:	jl     80488b1</a:t>
            </a:r>
          </a:p>
        </p:txBody>
      </p:sp>
      <p:sp>
        <p:nvSpPr>
          <p:cNvPr id="51205" name="Rectangle 5"/>
          <p:cNvSpPr>
            <a:spLocks noChangeArrowheads="1"/>
          </p:cNvSpPr>
          <p:nvPr/>
        </p:nvSpPr>
        <p:spPr bwMode="auto">
          <a:xfrm>
            <a:off x="479425" y="3867150"/>
            <a:ext cx="4710113" cy="1349375"/>
          </a:xfrm>
          <a:prstGeom prst="rect">
            <a:avLst/>
          </a:prstGeom>
          <a:solidFill>
            <a:schemeClr val="bg1">
              <a:lumMod val="95000"/>
            </a:schemeClr>
          </a:solidFill>
          <a:ln w="9525" cmpd="dbl">
            <a:solidFill>
              <a:schemeClr val="tx1"/>
            </a:solidFill>
            <a:miter lim="800000"/>
            <a:headEnd/>
            <a:tailEnd/>
          </a:ln>
        </p:spPr>
        <p:txBody>
          <a:bodyPr wrap="none" lIns="90487" tIns="44450" rIns="90487" bIns="44450">
            <a:spAutoFit/>
          </a:bodyPr>
          <a:lstStyle/>
          <a:p>
            <a:pPr>
              <a:lnSpc>
                <a:spcPct val="100000"/>
              </a:lnSpc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600">
                <a:latin typeface="Courier New" pitchFamily="49" charset="0"/>
              </a:rPr>
              <a:t> 80488b1:	movl   (%ecx,%edx,4),%eax</a:t>
            </a:r>
          </a:p>
          <a:p>
            <a:pPr>
              <a:lnSpc>
                <a:spcPct val="100000"/>
              </a:lnSpc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600">
                <a:latin typeface="Courier New" pitchFamily="49" charset="0"/>
              </a:rPr>
              <a:t> 80488b4:	addl   %eax,(%edi)</a:t>
            </a:r>
          </a:p>
          <a:p>
            <a:pPr>
              <a:lnSpc>
                <a:spcPct val="100000"/>
              </a:lnSpc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600">
                <a:latin typeface="Courier New" pitchFamily="49" charset="0"/>
              </a:rPr>
              <a:t> 80488b6:	incl   %edx</a:t>
            </a:r>
          </a:p>
          <a:p>
            <a:pPr>
              <a:lnSpc>
                <a:spcPct val="100000"/>
              </a:lnSpc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600">
                <a:latin typeface="Courier New" pitchFamily="49" charset="0"/>
              </a:rPr>
              <a:t> 80488b7:	cmpl   %esi,%edx</a:t>
            </a:r>
          </a:p>
          <a:p>
            <a:pPr>
              <a:lnSpc>
                <a:spcPct val="100000"/>
              </a:lnSpc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600">
                <a:latin typeface="Courier New" pitchFamily="49" charset="0"/>
              </a:rPr>
              <a:t> 80488b9:	jl     80488b1</a:t>
            </a:r>
          </a:p>
        </p:txBody>
      </p:sp>
      <p:sp>
        <p:nvSpPr>
          <p:cNvPr id="51206" name="Freeform 6"/>
          <p:cNvSpPr>
            <a:spLocks/>
          </p:cNvSpPr>
          <p:nvPr/>
        </p:nvSpPr>
        <p:spPr bwMode="auto">
          <a:xfrm>
            <a:off x="4073525" y="2292350"/>
            <a:ext cx="1587500" cy="355600"/>
          </a:xfrm>
          <a:custGeom>
            <a:avLst/>
            <a:gdLst>
              <a:gd name="T0" fmla="*/ 0 w 1000"/>
              <a:gd name="T1" fmla="*/ 0 h 224"/>
              <a:gd name="T2" fmla="*/ 880 w 1000"/>
              <a:gd name="T3" fmla="*/ 56 h 224"/>
              <a:gd name="T4" fmla="*/ 720 w 1000"/>
              <a:gd name="T5" fmla="*/ 224 h 224"/>
              <a:gd name="T6" fmla="*/ 0 60000 65536"/>
              <a:gd name="T7" fmla="*/ 0 60000 65536"/>
              <a:gd name="T8" fmla="*/ 0 60000 65536"/>
              <a:gd name="T9" fmla="*/ 0 w 1000"/>
              <a:gd name="T10" fmla="*/ 0 h 224"/>
              <a:gd name="T11" fmla="*/ 1000 w 1000"/>
              <a:gd name="T12" fmla="*/ 224 h 224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1000" h="224">
                <a:moveTo>
                  <a:pt x="0" y="0"/>
                </a:moveTo>
                <a:cubicBezTo>
                  <a:pt x="147" y="9"/>
                  <a:pt x="760" y="19"/>
                  <a:pt x="880" y="56"/>
                </a:cubicBezTo>
                <a:cubicBezTo>
                  <a:pt x="1000" y="93"/>
                  <a:pt x="753" y="189"/>
                  <a:pt x="720" y="224"/>
                </a:cubicBezTo>
              </a:path>
            </a:pathLst>
          </a:cu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51207" name="Freeform 7"/>
          <p:cNvSpPr>
            <a:spLocks/>
          </p:cNvSpPr>
          <p:nvPr/>
        </p:nvSpPr>
        <p:spPr bwMode="auto">
          <a:xfrm>
            <a:off x="4073525" y="3638550"/>
            <a:ext cx="1587500" cy="355600"/>
          </a:xfrm>
          <a:custGeom>
            <a:avLst/>
            <a:gdLst>
              <a:gd name="T0" fmla="*/ 0 w 1000"/>
              <a:gd name="T1" fmla="*/ 0 h 224"/>
              <a:gd name="T2" fmla="*/ 880 w 1000"/>
              <a:gd name="T3" fmla="*/ 56 h 224"/>
              <a:gd name="T4" fmla="*/ 720 w 1000"/>
              <a:gd name="T5" fmla="*/ 224 h 224"/>
              <a:gd name="T6" fmla="*/ 0 60000 65536"/>
              <a:gd name="T7" fmla="*/ 0 60000 65536"/>
              <a:gd name="T8" fmla="*/ 0 60000 65536"/>
              <a:gd name="T9" fmla="*/ 0 w 1000"/>
              <a:gd name="T10" fmla="*/ 0 h 224"/>
              <a:gd name="T11" fmla="*/ 1000 w 1000"/>
              <a:gd name="T12" fmla="*/ 224 h 224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1000" h="224">
                <a:moveTo>
                  <a:pt x="0" y="0"/>
                </a:moveTo>
                <a:cubicBezTo>
                  <a:pt x="147" y="9"/>
                  <a:pt x="760" y="19"/>
                  <a:pt x="880" y="56"/>
                </a:cubicBezTo>
                <a:cubicBezTo>
                  <a:pt x="1000" y="93"/>
                  <a:pt x="753" y="189"/>
                  <a:pt x="720" y="224"/>
                </a:cubicBezTo>
              </a:path>
            </a:pathLst>
          </a:cu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51208" name="Text Box 8"/>
          <p:cNvSpPr txBox="1">
            <a:spLocks noChangeArrowheads="1"/>
          </p:cNvSpPr>
          <p:nvPr/>
        </p:nvSpPr>
        <p:spPr bwMode="auto">
          <a:xfrm>
            <a:off x="4213225" y="1733550"/>
            <a:ext cx="862737" cy="461665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>
              <a:lnSpc>
                <a:spcPct val="100000"/>
              </a:lnSpc>
            </a:pPr>
            <a:r>
              <a:rPr lang="en-US" i="1" dirty="0" err="1">
                <a:solidFill>
                  <a:srgbClr val="C00000"/>
                </a:solidFill>
                <a:latin typeface="Calibri" pitchFamily="34" charset="0"/>
              </a:rPr>
              <a:t>i</a:t>
            </a:r>
            <a:r>
              <a:rPr lang="en-US" i="1" dirty="0">
                <a:solidFill>
                  <a:srgbClr val="C00000"/>
                </a:solidFill>
                <a:latin typeface="Calibri" pitchFamily="34" charset="0"/>
              </a:rPr>
              <a:t> = 98</a:t>
            </a:r>
          </a:p>
        </p:txBody>
      </p:sp>
      <p:sp>
        <p:nvSpPr>
          <p:cNvPr id="51209" name="Text Box 9"/>
          <p:cNvSpPr txBox="1">
            <a:spLocks noChangeArrowheads="1"/>
          </p:cNvSpPr>
          <p:nvPr/>
        </p:nvSpPr>
        <p:spPr bwMode="auto">
          <a:xfrm>
            <a:off x="4213225" y="3105150"/>
            <a:ext cx="862737" cy="461665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>
              <a:lnSpc>
                <a:spcPct val="100000"/>
              </a:lnSpc>
            </a:pPr>
            <a:r>
              <a:rPr lang="en-US" i="1" dirty="0" err="1">
                <a:solidFill>
                  <a:srgbClr val="C00000"/>
                </a:solidFill>
                <a:latin typeface="Calibri" pitchFamily="34" charset="0"/>
              </a:rPr>
              <a:t>i</a:t>
            </a:r>
            <a:r>
              <a:rPr lang="en-US" i="1" dirty="0">
                <a:solidFill>
                  <a:srgbClr val="C00000"/>
                </a:solidFill>
                <a:latin typeface="Calibri" pitchFamily="34" charset="0"/>
              </a:rPr>
              <a:t> = 99</a:t>
            </a:r>
          </a:p>
        </p:txBody>
      </p:sp>
      <p:sp>
        <p:nvSpPr>
          <p:cNvPr id="51210" name="Text Box 10"/>
          <p:cNvSpPr txBox="1">
            <a:spLocks noChangeArrowheads="1"/>
          </p:cNvSpPr>
          <p:nvPr/>
        </p:nvSpPr>
        <p:spPr bwMode="auto">
          <a:xfrm>
            <a:off x="4213225" y="4552950"/>
            <a:ext cx="1018227" cy="461665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>
              <a:lnSpc>
                <a:spcPct val="100000"/>
              </a:lnSpc>
            </a:pPr>
            <a:r>
              <a:rPr lang="en-US" i="1" dirty="0" err="1">
                <a:solidFill>
                  <a:srgbClr val="C00000"/>
                </a:solidFill>
                <a:latin typeface="Calibri" pitchFamily="34" charset="0"/>
              </a:rPr>
              <a:t>i</a:t>
            </a:r>
            <a:r>
              <a:rPr lang="en-US" i="1" dirty="0">
                <a:solidFill>
                  <a:srgbClr val="C00000"/>
                </a:solidFill>
                <a:latin typeface="Calibri" pitchFamily="34" charset="0"/>
              </a:rPr>
              <a:t> = 100</a:t>
            </a:r>
          </a:p>
        </p:txBody>
      </p:sp>
      <p:sp>
        <p:nvSpPr>
          <p:cNvPr id="51211" name="Text Box 11"/>
          <p:cNvSpPr txBox="1">
            <a:spLocks noChangeArrowheads="1"/>
          </p:cNvSpPr>
          <p:nvPr/>
        </p:nvSpPr>
        <p:spPr bwMode="auto">
          <a:xfrm>
            <a:off x="5575338" y="2216628"/>
            <a:ext cx="2143087" cy="40011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>
              <a:lnSpc>
                <a:spcPct val="100000"/>
              </a:lnSpc>
            </a:pPr>
            <a:r>
              <a:rPr lang="en-US" sz="2000" dirty="0">
                <a:latin typeface="Calibri" pitchFamily="34" charset="0"/>
              </a:rPr>
              <a:t>Predict Taken (OK)</a:t>
            </a:r>
          </a:p>
        </p:txBody>
      </p:sp>
      <p:sp>
        <p:nvSpPr>
          <p:cNvPr id="51212" name="Text Box 12"/>
          <p:cNvSpPr txBox="1">
            <a:spLocks noChangeArrowheads="1"/>
          </p:cNvSpPr>
          <p:nvPr/>
        </p:nvSpPr>
        <p:spPr bwMode="auto">
          <a:xfrm>
            <a:off x="5548111" y="3409950"/>
            <a:ext cx="1610890" cy="707886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>
              <a:lnSpc>
                <a:spcPct val="100000"/>
              </a:lnSpc>
            </a:pPr>
            <a:r>
              <a:rPr lang="en-US" sz="2000" dirty="0">
                <a:latin typeface="Calibri" pitchFamily="34" charset="0"/>
              </a:rPr>
              <a:t>Predict Taken</a:t>
            </a:r>
          </a:p>
          <a:p>
            <a:pPr>
              <a:lnSpc>
                <a:spcPct val="100000"/>
              </a:lnSpc>
            </a:pPr>
            <a:r>
              <a:rPr lang="en-US" sz="2000" dirty="0">
                <a:latin typeface="Calibri" pitchFamily="34" charset="0"/>
              </a:rPr>
              <a:t>(Oops)</a:t>
            </a:r>
          </a:p>
        </p:txBody>
      </p:sp>
      <p:sp>
        <p:nvSpPr>
          <p:cNvPr id="51213" name="Rectangle 13"/>
          <p:cNvSpPr>
            <a:spLocks noChangeArrowheads="1"/>
          </p:cNvSpPr>
          <p:nvPr/>
        </p:nvSpPr>
        <p:spPr bwMode="auto">
          <a:xfrm>
            <a:off x="479425" y="5260975"/>
            <a:ext cx="4710113" cy="1349375"/>
          </a:xfrm>
          <a:prstGeom prst="rect">
            <a:avLst/>
          </a:prstGeom>
          <a:solidFill>
            <a:schemeClr val="bg1">
              <a:lumMod val="95000"/>
            </a:schemeClr>
          </a:solidFill>
          <a:ln w="9525" cmpd="dbl">
            <a:solidFill>
              <a:schemeClr val="tx1"/>
            </a:solidFill>
            <a:miter lim="800000"/>
            <a:headEnd/>
            <a:tailEnd/>
          </a:ln>
        </p:spPr>
        <p:txBody>
          <a:bodyPr wrap="none" lIns="90487" tIns="44450" rIns="90487" bIns="44450">
            <a:spAutoFit/>
          </a:bodyPr>
          <a:lstStyle/>
          <a:p>
            <a:pPr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600">
                <a:latin typeface="Courier New" pitchFamily="49" charset="0"/>
              </a:rPr>
              <a:t> 80488b1:	movl   (%ecx,%edx,4),%eax</a:t>
            </a:r>
          </a:p>
          <a:p>
            <a:pPr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600">
                <a:latin typeface="Courier New" pitchFamily="49" charset="0"/>
              </a:rPr>
              <a:t> 80488b4:	addl   %eax,(%edi)</a:t>
            </a:r>
          </a:p>
          <a:p>
            <a:pPr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600">
                <a:latin typeface="Courier New" pitchFamily="49" charset="0"/>
              </a:rPr>
              <a:t> 80488b6:	incl   %edx</a:t>
            </a:r>
          </a:p>
          <a:p>
            <a:pPr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600">
                <a:latin typeface="Courier New" pitchFamily="49" charset="0"/>
              </a:rPr>
              <a:t> 80488b7:	cmpl   %esi,%edx</a:t>
            </a:r>
          </a:p>
          <a:p>
            <a:pPr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600">
                <a:latin typeface="Courier New" pitchFamily="49" charset="0"/>
              </a:rPr>
              <a:t> 80488b9:	jl     80488b1</a:t>
            </a:r>
          </a:p>
        </p:txBody>
      </p:sp>
      <p:sp>
        <p:nvSpPr>
          <p:cNvPr id="51214" name="Text Box 14"/>
          <p:cNvSpPr txBox="1">
            <a:spLocks noChangeArrowheads="1"/>
          </p:cNvSpPr>
          <p:nvPr/>
        </p:nvSpPr>
        <p:spPr bwMode="auto">
          <a:xfrm>
            <a:off x="4213225" y="5946775"/>
            <a:ext cx="1018227" cy="461665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>
              <a:lnSpc>
                <a:spcPct val="100000"/>
              </a:lnSpc>
            </a:pPr>
            <a:r>
              <a:rPr lang="en-US" i="1" dirty="0" err="1">
                <a:solidFill>
                  <a:srgbClr val="C00000"/>
                </a:solidFill>
                <a:latin typeface="Calibri" pitchFamily="34" charset="0"/>
              </a:rPr>
              <a:t>i</a:t>
            </a:r>
            <a:r>
              <a:rPr lang="en-US" i="1" dirty="0">
                <a:solidFill>
                  <a:srgbClr val="C00000"/>
                </a:solidFill>
                <a:latin typeface="Calibri" pitchFamily="34" charset="0"/>
              </a:rPr>
              <a:t> = 101</a:t>
            </a:r>
          </a:p>
        </p:txBody>
      </p:sp>
      <p:sp>
        <p:nvSpPr>
          <p:cNvPr id="51215" name="Freeform 15"/>
          <p:cNvSpPr>
            <a:spLocks/>
          </p:cNvSpPr>
          <p:nvPr/>
        </p:nvSpPr>
        <p:spPr bwMode="auto">
          <a:xfrm>
            <a:off x="4060825" y="5035550"/>
            <a:ext cx="1587500" cy="355600"/>
          </a:xfrm>
          <a:custGeom>
            <a:avLst/>
            <a:gdLst>
              <a:gd name="T0" fmla="*/ 0 w 1000"/>
              <a:gd name="T1" fmla="*/ 0 h 224"/>
              <a:gd name="T2" fmla="*/ 880 w 1000"/>
              <a:gd name="T3" fmla="*/ 56 h 224"/>
              <a:gd name="T4" fmla="*/ 720 w 1000"/>
              <a:gd name="T5" fmla="*/ 224 h 224"/>
              <a:gd name="T6" fmla="*/ 0 60000 65536"/>
              <a:gd name="T7" fmla="*/ 0 60000 65536"/>
              <a:gd name="T8" fmla="*/ 0 60000 65536"/>
              <a:gd name="T9" fmla="*/ 0 w 1000"/>
              <a:gd name="T10" fmla="*/ 0 h 224"/>
              <a:gd name="T11" fmla="*/ 1000 w 1000"/>
              <a:gd name="T12" fmla="*/ 224 h 224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1000" h="224">
                <a:moveTo>
                  <a:pt x="0" y="0"/>
                </a:moveTo>
                <a:cubicBezTo>
                  <a:pt x="147" y="9"/>
                  <a:pt x="760" y="19"/>
                  <a:pt x="880" y="56"/>
                </a:cubicBezTo>
                <a:cubicBezTo>
                  <a:pt x="1000" y="93"/>
                  <a:pt x="753" y="189"/>
                  <a:pt x="720" y="224"/>
                </a:cubicBezTo>
              </a:path>
            </a:pathLst>
          </a:cu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51216" name="Text Box 16"/>
          <p:cNvSpPr txBox="1">
            <a:spLocks noChangeArrowheads="1"/>
          </p:cNvSpPr>
          <p:nvPr/>
        </p:nvSpPr>
        <p:spPr bwMode="auto">
          <a:xfrm>
            <a:off x="5548111" y="1047750"/>
            <a:ext cx="2219325" cy="707886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>
              <a:lnSpc>
                <a:spcPct val="100000"/>
              </a:lnSpc>
            </a:pPr>
            <a:r>
              <a:rPr lang="en-US" sz="2000" i="1" dirty="0">
                <a:latin typeface="Calibri" pitchFamily="34" charset="0"/>
              </a:rPr>
              <a:t>Assume </a:t>
            </a:r>
            <a:endParaRPr lang="en-US" sz="2000" i="1" dirty="0" smtClean="0">
              <a:latin typeface="Calibri" pitchFamily="34" charset="0"/>
            </a:endParaRPr>
          </a:p>
          <a:p>
            <a:pPr>
              <a:lnSpc>
                <a:spcPct val="100000"/>
              </a:lnSpc>
            </a:pPr>
            <a:r>
              <a:rPr lang="en-US" sz="2000" i="1" dirty="0" smtClean="0">
                <a:latin typeface="Calibri" pitchFamily="34" charset="0"/>
              </a:rPr>
              <a:t>vector </a:t>
            </a:r>
            <a:r>
              <a:rPr lang="en-US" sz="2000" i="1" dirty="0">
                <a:latin typeface="Calibri" pitchFamily="34" charset="0"/>
              </a:rPr>
              <a:t>length = </a:t>
            </a:r>
            <a:r>
              <a:rPr lang="en-US" sz="2000" i="1" dirty="0">
                <a:solidFill>
                  <a:srgbClr val="C00000"/>
                </a:solidFill>
                <a:latin typeface="Calibri" pitchFamily="34" charset="0"/>
              </a:rPr>
              <a:t>100</a:t>
            </a:r>
          </a:p>
        </p:txBody>
      </p:sp>
      <p:sp>
        <p:nvSpPr>
          <p:cNvPr id="51217" name="Text Box 17"/>
          <p:cNvSpPr txBox="1">
            <a:spLocks noChangeArrowheads="1"/>
          </p:cNvSpPr>
          <p:nvPr/>
        </p:nvSpPr>
        <p:spPr bwMode="auto">
          <a:xfrm>
            <a:off x="5548111" y="4248150"/>
            <a:ext cx="1295400" cy="1015663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lnSpc>
                <a:spcPct val="100000"/>
              </a:lnSpc>
            </a:pPr>
            <a:r>
              <a:rPr lang="en-US" sz="2000" dirty="0">
                <a:latin typeface="Calibri" pitchFamily="34" charset="0"/>
              </a:rPr>
              <a:t>Read invalid location</a:t>
            </a:r>
          </a:p>
        </p:txBody>
      </p:sp>
      <p:sp>
        <p:nvSpPr>
          <p:cNvPr id="51218" name="Line 18"/>
          <p:cNvSpPr>
            <a:spLocks noChangeShapeType="1"/>
          </p:cNvSpPr>
          <p:nvPr/>
        </p:nvSpPr>
        <p:spPr bwMode="auto">
          <a:xfrm flipH="1" flipV="1">
            <a:off x="4518025" y="4171950"/>
            <a:ext cx="1066800" cy="22860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51219" name="Line 19"/>
          <p:cNvSpPr>
            <a:spLocks noChangeShapeType="1"/>
          </p:cNvSpPr>
          <p:nvPr/>
        </p:nvSpPr>
        <p:spPr bwMode="auto">
          <a:xfrm>
            <a:off x="7889875" y="5086350"/>
            <a:ext cx="0" cy="1219200"/>
          </a:xfrm>
          <a:prstGeom prst="line">
            <a:avLst/>
          </a:prstGeom>
          <a:noFill/>
          <a:ln w="25400">
            <a:solidFill>
              <a:schemeClr val="tx1">
                <a:lumMod val="65000"/>
                <a:lumOff val="35000"/>
              </a:schemeClr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dirty="0">
              <a:solidFill>
                <a:schemeClr val="tx1">
                  <a:lumMod val="65000"/>
                  <a:lumOff val="35000"/>
                </a:schemeClr>
              </a:solidFill>
              <a:latin typeface="Calibri" pitchFamily="34" charset="0"/>
            </a:endParaRPr>
          </a:p>
        </p:txBody>
      </p:sp>
      <p:sp>
        <p:nvSpPr>
          <p:cNvPr id="51220" name="Line 20"/>
          <p:cNvSpPr>
            <a:spLocks noChangeShapeType="1"/>
          </p:cNvSpPr>
          <p:nvPr/>
        </p:nvSpPr>
        <p:spPr bwMode="auto">
          <a:xfrm>
            <a:off x="7889875" y="3867150"/>
            <a:ext cx="0" cy="1219200"/>
          </a:xfrm>
          <a:prstGeom prst="line">
            <a:avLst/>
          </a:prstGeom>
          <a:noFill/>
          <a:ln w="25400">
            <a:solidFill>
              <a:schemeClr val="tx1">
                <a:lumMod val="65000"/>
                <a:lumOff val="35000"/>
              </a:schemeClr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dirty="0">
              <a:solidFill>
                <a:schemeClr val="tx1">
                  <a:lumMod val="65000"/>
                  <a:lumOff val="35000"/>
                </a:schemeClr>
              </a:solidFill>
              <a:latin typeface="Calibri" pitchFamily="34" charset="0"/>
            </a:endParaRPr>
          </a:p>
        </p:txBody>
      </p:sp>
      <p:sp>
        <p:nvSpPr>
          <p:cNvPr id="51221" name="Text Box 21"/>
          <p:cNvSpPr txBox="1">
            <a:spLocks noChangeArrowheads="1"/>
          </p:cNvSpPr>
          <p:nvPr/>
        </p:nvSpPr>
        <p:spPr bwMode="auto">
          <a:xfrm>
            <a:off x="7280275" y="4220742"/>
            <a:ext cx="1342099" cy="461665"/>
          </a:xfrm>
          <a:prstGeom prst="rect">
            <a:avLst/>
          </a:prstGeom>
          <a:solidFill>
            <a:schemeClr val="bg1"/>
          </a:solidFill>
          <a:ln w="25400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>
              <a:lnSpc>
                <a:spcPct val="100000"/>
              </a:lnSpc>
            </a:pPr>
            <a:r>
              <a:rPr lang="en-US" dirty="0">
                <a:solidFill>
                  <a:schemeClr val="tx1">
                    <a:lumMod val="65000"/>
                    <a:lumOff val="35000"/>
                  </a:schemeClr>
                </a:solidFill>
                <a:latin typeface="Calibri" pitchFamily="34" charset="0"/>
              </a:rPr>
              <a:t>Executed</a:t>
            </a:r>
          </a:p>
        </p:txBody>
      </p:sp>
      <p:sp>
        <p:nvSpPr>
          <p:cNvPr id="51222" name="Text Box 22"/>
          <p:cNvSpPr txBox="1">
            <a:spLocks noChangeArrowheads="1"/>
          </p:cNvSpPr>
          <p:nvPr/>
        </p:nvSpPr>
        <p:spPr bwMode="auto">
          <a:xfrm>
            <a:off x="7362825" y="5425654"/>
            <a:ext cx="1191929" cy="461665"/>
          </a:xfrm>
          <a:prstGeom prst="rect">
            <a:avLst/>
          </a:prstGeom>
          <a:solidFill>
            <a:schemeClr val="bg1"/>
          </a:solidFill>
          <a:ln w="25400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>
              <a:lnSpc>
                <a:spcPct val="100000"/>
              </a:lnSpc>
            </a:pPr>
            <a:r>
              <a:rPr lang="en-US" dirty="0">
                <a:solidFill>
                  <a:schemeClr val="tx1">
                    <a:lumMod val="65000"/>
                    <a:lumOff val="35000"/>
                  </a:schemeClr>
                </a:solidFill>
                <a:latin typeface="Calibri" pitchFamily="34" charset="0"/>
              </a:rPr>
              <a:t>Fetched</a:t>
            </a:r>
          </a:p>
        </p:txBody>
      </p:sp>
      <p:sp>
        <p:nvSpPr>
          <p:cNvPr id="51223" name="Line 23"/>
          <p:cNvSpPr>
            <a:spLocks noChangeShapeType="1"/>
          </p:cNvSpPr>
          <p:nvPr/>
        </p:nvSpPr>
        <p:spPr bwMode="auto">
          <a:xfrm flipV="1">
            <a:off x="7737475" y="3867150"/>
            <a:ext cx="304800" cy="0"/>
          </a:xfrm>
          <a:prstGeom prst="line">
            <a:avLst/>
          </a:prstGeom>
          <a:noFill/>
          <a:ln w="25400">
            <a:solidFill>
              <a:schemeClr val="tx1">
                <a:lumMod val="65000"/>
                <a:lumOff val="35000"/>
              </a:schemeClr>
            </a:solidFill>
            <a:round/>
            <a:headEnd/>
            <a:tailEnd/>
          </a:ln>
        </p:spPr>
        <p:txBody>
          <a:bodyPr/>
          <a:lstStyle/>
          <a:p>
            <a:endParaRPr lang="en-US" dirty="0">
              <a:solidFill>
                <a:schemeClr val="tx1">
                  <a:lumMod val="65000"/>
                  <a:lumOff val="35000"/>
                </a:schemeClr>
              </a:solidFill>
              <a:latin typeface="Calibri" pitchFamily="34" charset="0"/>
            </a:endParaRPr>
          </a:p>
        </p:txBody>
      </p:sp>
      <p:sp>
        <p:nvSpPr>
          <p:cNvPr id="51224" name="Line 24"/>
          <p:cNvSpPr>
            <a:spLocks noChangeShapeType="1"/>
          </p:cNvSpPr>
          <p:nvPr/>
        </p:nvSpPr>
        <p:spPr bwMode="auto">
          <a:xfrm flipV="1">
            <a:off x="7737475" y="5086350"/>
            <a:ext cx="304800" cy="0"/>
          </a:xfrm>
          <a:prstGeom prst="line">
            <a:avLst/>
          </a:prstGeom>
          <a:noFill/>
          <a:ln w="25400">
            <a:solidFill>
              <a:schemeClr val="tx1">
                <a:lumMod val="65000"/>
                <a:lumOff val="35000"/>
              </a:schemeClr>
            </a:solidFill>
            <a:round/>
            <a:headEnd/>
            <a:tailEnd/>
          </a:ln>
        </p:spPr>
        <p:txBody>
          <a:bodyPr/>
          <a:lstStyle/>
          <a:p>
            <a:endParaRPr lang="en-US" dirty="0">
              <a:solidFill>
                <a:schemeClr val="tx1">
                  <a:lumMod val="65000"/>
                  <a:lumOff val="35000"/>
                </a:schemeClr>
              </a:solidFill>
              <a:latin typeface="Calibri" pitchFamily="34" charset="0"/>
            </a:endParaRPr>
          </a:p>
        </p:txBody>
      </p:sp>
      <p:sp>
        <p:nvSpPr>
          <p:cNvPr id="51225" name="Line 25"/>
          <p:cNvSpPr>
            <a:spLocks noChangeShapeType="1"/>
          </p:cNvSpPr>
          <p:nvPr/>
        </p:nvSpPr>
        <p:spPr bwMode="auto">
          <a:xfrm flipV="1">
            <a:off x="7737475" y="6305550"/>
            <a:ext cx="304800" cy="0"/>
          </a:xfrm>
          <a:prstGeom prst="line">
            <a:avLst/>
          </a:prstGeom>
          <a:noFill/>
          <a:ln w="25400">
            <a:solidFill>
              <a:schemeClr val="tx1">
                <a:lumMod val="65000"/>
                <a:lumOff val="35000"/>
              </a:schemeClr>
            </a:solidFill>
            <a:round/>
            <a:headEnd/>
            <a:tailEnd/>
          </a:ln>
        </p:spPr>
        <p:txBody>
          <a:bodyPr/>
          <a:lstStyle/>
          <a:p>
            <a:endParaRPr lang="en-US" dirty="0">
              <a:solidFill>
                <a:schemeClr val="tx1">
                  <a:lumMod val="65000"/>
                  <a:lumOff val="35000"/>
                </a:schemeClr>
              </a:solidFill>
              <a:latin typeface="Calibri" pitchFamily="34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5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8674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457200"/>
            <a:ext cx="7945438" cy="573088"/>
          </a:xfrm>
        </p:spPr>
        <p:txBody>
          <a:bodyPr/>
          <a:lstStyle/>
          <a:p>
            <a:pPr eaLnBrk="1" hangingPunct="1">
              <a:defRPr/>
            </a:pPr>
            <a:r>
              <a:rPr lang="en-US" smtClean="0"/>
              <a:t>Branch Misprediction Invalidation</a:t>
            </a:r>
          </a:p>
        </p:txBody>
      </p:sp>
      <p:sp>
        <p:nvSpPr>
          <p:cNvPr id="52227" name="Rectangle 3"/>
          <p:cNvSpPr>
            <a:spLocks noChangeArrowheads="1"/>
          </p:cNvSpPr>
          <p:nvPr/>
        </p:nvSpPr>
        <p:spPr bwMode="auto">
          <a:xfrm>
            <a:off x="533400" y="1250950"/>
            <a:ext cx="4710113" cy="1349375"/>
          </a:xfrm>
          <a:prstGeom prst="rect">
            <a:avLst/>
          </a:prstGeom>
          <a:solidFill>
            <a:schemeClr val="bg1">
              <a:lumMod val="95000"/>
            </a:schemeClr>
          </a:solidFill>
          <a:ln w="12700" cmpd="dbl">
            <a:solidFill>
              <a:schemeClr val="tx1"/>
            </a:solidFill>
            <a:miter lim="800000"/>
            <a:headEnd/>
            <a:tailEnd/>
          </a:ln>
        </p:spPr>
        <p:txBody>
          <a:bodyPr wrap="none" lIns="90487" tIns="44450" rIns="90487" bIns="44450">
            <a:spAutoFit/>
          </a:bodyPr>
          <a:lstStyle/>
          <a:p>
            <a:pPr>
              <a:lnSpc>
                <a:spcPct val="100000"/>
              </a:lnSpc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600">
                <a:latin typeface="Courier New" pitchFamily="49" charset="0"/>
              </a:rPr>
              <a:t> 80488b1:	movl   (%ecx,%edx,4),%eax</a:t>
            </a:r>
          </a:p>
          <a:p>
            <a:pPr>
              <a:lnSpc>
                <a:spcPct val="100000"/>
              </a:lnSpc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600">
                <a:latin typeface="Courier New" pitchFamily="49" charset="0"/>
              </a:rPr>
              <a:t> 80488b4:	addl   %eax,(%edi)</a:t>
            </a:r>
          </a:p>
          <a:p>
            <a:pPr>
              <a:lnSpc>
                <a:spcPct val="100000"/>
              </a:lnSpc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600">
                <a:latin typeface="Courier New" pitchFamily="49" charset="0"/>
              </a:rPr>
              <a:t> 80488b6:	incl   %edx</a:t>
            </a:r>
          </a:p>
          <a:p>
            <a:pPr>
              <a:lnSpc>
                <a:spcPct val="100000"/>
              </a:lnSpc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600">
                <a:latin typeface="Courier New" pitchFamily="49" charset="0"/>
              </a:rPr>
              <a:t> 80488b7:	cmpl   %esi,%edx</a:t>
            </a:r>
          </a:p>
          <a:p>
            <a:pPr>
              <a:lnSpc>
                <a:spcPct val="100000"/>
              </a:lnSpc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600">
                <a:latin typeface="Courier New" pitchFamily="49" charset="0"/>
              </a:rPr>
              <a:t> 80488b9:	jl     80488b1</a:t>
            </a:r>
          </a:p>
        </p:txBody>
      </p:sp>
      <p:sp>
        <p:nvSpPr>
          <p:cNvPr id="52228" name="Rectangle 4"/>
          <p:cNvSpPr>
            <a:spLocks noChangeArrowheads="1"/>
          </p:cNvSpPr>
          <p:nvPr/>
        </p:nvSpPr>
        <p:spPr bwMode="auto">
          <a:xfrm>
            <a:off x="533400" y="2622550"/>
            <a:ext cx="4710113" cy="1349375"/>
          </a:xfrm>
          <a:prstGeom prst="rect">
            <a:avLst/>
          </a:prstGeom>
          <a:solidFill>
            <a:schemeClr val="bg1">
              <a:lumMod val="95000"/>
            </a:schemeClr>
          </a:solidFill>
          <a:ln w="12700" cmpd="dbl">
            <a:solidFill>
              <a:schemeClr val="tx1"/>
            </a:solidFill>
            <a:miter lim="800000"/>
            <a:headEnd/>
            <a:tailEnd/>
          </a:ln>
        </p:spPr>
        <p:txBody>
          <a:bodyPr wrap="none" lIns="90487" tIns="44450" rIns="90487" bIns="44450">
            <a:spAutoFit/>
          </a:bodyPr>
          <a:lstStyle/>
          <a:p>
            <a:pPr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600">
                <a:latin typeface="Courier New" pitchFamily="49" charset="0"/>
              </a:rPr>
              <a:t> 80488b1:	movl   (%ecx,%edx,4),%eax</a:t>
            </a:r>
          </a:p>
          <a:p>
            <a:pPr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600">
                <a:latin typeface="Courier New" pitchFamily="49" charset="0"/>
              </a:rPr>
              <a:t> 80488b4:	addl   %eax,(%edi)</a:t>
            </a:r>
          </a:p>
          <a:p>
            <a:pPr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600">
                <a:latin typeface="Courier New" pitchFamily="49" charset="0"/>
              </a:rPr>
              <a:t> 80488b6:	incl   %edx</a:t>
            </a:r>
          </a:p>
          <a:p>
            <a:pPr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600">
                <a:latin typeface="Courier New" pitchFamily="49" charset="0"/>
              </a:rPr>
              <a:t> 80488b7:	cmpl   %esi,%edx</a:t>
            </a:r>
          </a:p>
          <a:p>
            <a:pPr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600">
                <a:latin typeface="Courier New" pitchFamily="49" charset="0"/>
              </a:rPr>
              <a:t> 80488b9:	jl     80488b1</a:t>
            </a:r>
          </a:p>
        </p:txBody>
      </p:sp>
      <p:sp>
        <p:nvSpPr>
          <p:cNvPr id="52229" name="Rectangle 5"/>
          <p:cNvSpPr>
            <a:spLocks noChangeArrowheads="1"/>
          </p:cNvSpPr>
          <p:nvPr/>
        </p:nvSpPr>
        <p:spPr bwMode="auto">
          <a:xfrm>
            <a:off x="533400" y="3994150"/>
            <a:ext cx="4710113" cy="1349375"/>
          </a:xfrm>
          <a:prstGeom prst="rect">
            <a:avLst/>
          </a:prstGeom>
          <a:solidFill>
            <a:schemeClr val="bg1">
              <a:lumMod val="95000"/>
            </a:schemeClr>
          </a:solidFill>
          <a:ln w="12700" cmpd="dbl">
            <a:solidFill>
              <a:schemeClr val="tx1"/>
            </a:solidFill>
            <a:miter lim="800000"/>
            <a:headEnd/>
            <a:tailEnd/>
          </a:ln>
        </p:spPr>
        <p:txBody>
          <a:bodyPr wrap="none" lIns="90487" tIns="44450" rIns="90487" bIns="44450">
            <a:spAutoFit/>
          </a:bodyPr>
          <a:lstStyle/>
          <a:p>
            <a:pPr>
              <a:lnSpc>
                <a:spcPct val="100000"/>
              </a:lnSpc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600">
                <a:latin typeface="Courier New" pitchFamily="49" charset="0"/>
              </a:rPr>
              <a:t> 80488b1:	movl   (%ecx,%edx,4),%eax</a:t>
            </a:r>
          </a:p>
          <a:p>
            <a:pPr>
              <a:lnSpc>
                <a:spcPct val="100000"/>
              </a:lnSpc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600">
                <a:latin typeface="Courier New" pitchFamily="49" charset="0"/>
              </a:rPr>
              <a:t> 80488b4:	addl   %eax,(%edi)</a:t>
            </a:r>
          </a:p>
          <a:p>
            <a:pPr>
              <a:lnSpc>
                <a:spcPct val="100000"/>
              </a:lnSpc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600">
                <a:latin typeface="Courier New" pitchFamily="49" charset="0"/>
              </a:rPr>
              <a:t> 80488b6:	incl   %edx</a:t>
            </a:r>
          </a:p>
          <a:p>
            <a:pPr>
              <a:lnSpc>
                <a:spcPct val="100000"/>
              </a:lnSpc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600">
                <a:latin typeface="Courier New" pitchFamily="49" charset="0"/>
              </a:rPr>
              <a:t> 80488b7:	cmpl   %esi,%edx</a:t>
            </a:r>
          </a:p>
          <a:p>
            <a:pPr>
              <a:lnSpc>
                <a:spcPct val="100000"/>
              </a:lnSpc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600">
                <a:latin typeface="Courier New" pitchFamily="49" charset="0"/>
              </a:rPr>
              <a:t> 80488b9:	jl     80488b1</a:t>
            </a:r>
          </a:p>
        </p:txBody>
      </p:sp>
      <p:sp>
        <p:nvSpPr>
          <p:cNvPr id="52230" name="Freeform 6"/>
          <p:cNvSpPr>
            <a:spLocks/>
          </p:cNvSpPr>
          <p:nvPr/>
        </p:nvSpPr>
        <p:spPr bwMode="auto">
          <a:xfrm>
            <a:off x="4127500" y="2419350"/>
            <a:ext cx="1587500" cy="355600"/>
          </a:xfrm>
          <a:custGeom>
            <a:avLst/>
            <a:gdLst>
              <a:gd name="T0" fmla="*/ 0 w 1000"/>
              <a:gd name="T1" fmla="*/ 0 h 224"/>
              <a:gd name="T2" fmla="*/ 880 w 1000"/>
              <a:gd name="T3" fmla="*/ 56 h 224"/>
              <a:gd name="T4" fmla="*/ 720 w 1000"/>
              <a:gd name="T5" fmla="*/ 224 h 224"/>
              <a:gd name="T6" fmla="*/ 0 60000 65536"/>
              <a:gd name="T7" fmla="*/ 0 60000 65536"/>
              <a:gd name="T8" fmla="*/ 0 60000 65536"/>
              <a:gd name="T9" fmla="*/ 0 w 1000"/>
              <a:gd name="T10" fmla="*/ 0 h 224"/>
              <a:gd name="T11" fmla="*/ 1000 w 1000"/>
              <a:gd name="T12" fmla="*/ 224 h 224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1000" h="224">
                <a:moveTo>
                  <a:pt x="0" y="0"/>
                </a:moveTo>
                <a:cubicBezTo>
                  <a:pt x="147" y="9"/>
                  <a:pt x="760" y="19"/>
                  <a:pt x="880" y="56"/>
                </a:cubicBezTo>
                <a:cubicBezTo>
                  <a:pt x="1000" y="93"/>
                  <a:pt x="753" y="189"/>
                  <a:pt x="720" y="224"/>
                </a:cubicBezTo>
              </a:path>
            </a:pathLst>
          </a:cu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52231" name="Freeform 7"/>
          <p:cNvSpPr>
            <a:spLocks/>
          </p:cNvSpPr>
          <p:nvPr/>
        </p:nvSpPr>
        <p:spPr bwMode="auto">
          <a:xfrm>
            <a:off x="4127500" y="3765550"/>
            <a:ext cx="1587500" cy="355600"/>
          </a:xfrm>
          <a:custGeom>
            <a:avLst/>
            <a:gdLst>
              <a:gd name="T0" fmla="*/ 0 w 1000"/>
              <a:gd name="T1" fmla="*/ 0 h 224"/>
              <a:gd name="T2" fmla="*/ 880 w 1000"/>
              <a:gd name="T3" fmla="*/ 56 h 224"/>
              <a:gd name="T4" fmla="*/ 720 w 1000"/>
              <a:gd name="T5" fmla="*/ 224 h 224"/>
              <a:gd name="T6" fmla="*/ 0 60000 65536"/>
              <a:gd name="T7" fmla="*/ 0 60000 65536"/>
              <a:gd name="T8" fmla="*/ 0 60000 65536"/>
              <a:gd name="T9" fmla="*/ 0 w 1000"/>
              <a:gd name="T10" fmla="*/ 0 h 224"/>
              <a:gd name="T11" fmla="*/ 1000 w 1000"/>
              <a:gd name="T12" fmla="*/ 224 h 224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1000" h="224">
                <a:moveTo>
                  <a:pt x="0" y="0"/>
                </a:moveTo>
                <a:cubicBezTo>
                  <a:pt x="147" y="9"/>
                  <a:pt x="760" y="19"/>
                  <a:pt x="880" y="56"/>
                </a:cubicBezTo>
                <a:cubicBezTo>
                  <a:pt x="1000" y="93"/>
                  <a:pt x="753" y="189"/>
                  <a:pt x="720" y="224"/>
                </a:cubicBezTo>
              </a:path>
            </a:pathLst>
          </a:cu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52232" name="Text Box 8"/>
          <p:cNvSpPr txBox="1">
            <a:spLocks noChangeArrowheads="1"/>
          </p:cNvSpPr>
          <p:nvPr/>
        </p:nvSpPr>
        <p:spPr bwMode="auto">
          <a:xfrm>
            <a:off x="4267200" y="1860550"/>
            <a:ext cx="862737" cy="461665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>
              <a:lnSpc>
                <a:spcPct val="100000"/>
              </a:lnSpc>
            </a:pPr>
            <a:r>
              <a:rPr lang="en-US" i="1" dirty="0" err="1">
                <a:solidFill>
                  <a:srgbClr val="C00000"/>
                </a:solidFill>
                <a:latin typeface="Calibri" pitchFamily="34" charset="0"/>
              </a:rPr>
              <a:t>i</a:t>
            </a:r>
            <a:r>
              <a:rPr lang="en-US" i="1" dirty="0">
                <a:solidFill>
                  <a:srgbClr val="C00000"/>
                </a:solidFill>
                <a:latin typeface="Calibri" pitchFamily="34" charset="0"/>
              </a:rPr>
              <a:t> = 98</a:t>
            </a:r>
          </a:p>
        </p:txBody>
      </p:sp>
      <p:sp>
        <p:nvSpPr>
          <p:cNvPr id="52233" name="Text Box 9"/>
          <p:cNvSpPr txBox="1">
            <a:spLocks noChangeArrowheads="1"/>
          </p:cNvSpPr>
          <p:nvPr/>
        </p:nvSpPr>
        <p:spPr bwMode="auto">
          <a:xfrm>
            <a:off x="4267200" y="3232150"/>
            <a:ext cx="862737" cy="461665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>
              <a:lnSpc>
                <a:spcPct val="100000"/>
              </a:lnSpc>
            </a:pPr>
            <a:r>
              <a:rPr lang="en-US" i="1" dirty="0" err="1">
                <a:solidFill>
                  <a:srgbClr val="C00000"/>
                </a:solidFill>
                <a:latin typeface="Calibri" pitchFamily="34" charset="0"/>
              </a:rPr>
              <a:t>i</a:t>
            </a:r>
            <a:r>
              <a:rPr lang="en-US" i="1" dirty="0">
                <a:solidFill>
                  <a:srgbClr val="C00000"/>
                </a:solidFill>
                <a:latin typeface="Calibri" pitchFamily="34" charset="0"/>
              </a:rPr>
              <a:t> = 99</a:t>
            </a:r>
          </a:p>
        </p:txBody>
      </p:sp>
      <p:sp>
        <p:nvSpPr>
          <p:cNvPr id="52234" name="Text Box 10"/>
          <p:cNvSpPr txBox="1">
            <a:spLocks noChangeArrowheads="1"/>
          </p:cNvSpPr>
          <p:nvPr/>
        </p:nvSpPr>
        <p:spPr bwMode="auto">
          <a:xfrm>
            <a:off x="4267200" y="4679950"/>
            <a:ext cx="1018227" cy="461665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>
              <a:lnSpc>
                <a:spcPct val="100000"/>
              </a:lnSpc>
            </a:pPr>
            <a:r>
              <a:rPr lang="en-US" i="1" dirty="0" err="1">
                <a:solidFill>
                  <a:srgbClr val="C00000"/>
                </a:solidFill>
                <a:latin typeface="Calibri" pitchFamily="34" charset="0"/>
              </a:rPr>
              <a:t>i</a:t>
            </a:r>
            <a:r>
              <a:rPr lang="en-US" i="1" dirty="0">
                <a:solidFill>
                  <a:srgbClr val="C00000"/>
                </a:solidFill>
                <a:latin typeface="Calibri" pitchFamily="34" charset="0"/>
              </a:rPr>
              <a:t> = 100</a:t>
            </a:r>
          </a:p>
        </p:txBody>
      </p:sp>
      <p:sp>
        <p:nvSpPr>
          <p:cNvPr id="52235" name="Text Box 11"/>
          <p:cNvSpPr txBox="1">
            <a:spLocks noChangeArrowheads="1"/>
          </p:cNvSpPr>
          <p:nvPr/>
        </p:nvSpPr>
        <p:spPr bwMode="auto">
          <a:xfrm>
            <a:off x="5621951" y="2317750"/>
            <a:ext cx="2143087" cy="40011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>
              <a:lnSpc>
                <a:spcPct val="100000"/>
              </a:lnSpc>
            </a:pPr>
            <a:r>
              <a:rPr lang="en-US" sz="2000" dirty="0">
                <a:latin typeface="Calibri" pitchFamily="34" charset="0"/>
              </a:rPr>
              <a:t>Predict Taken (OK)</a:t>
            </a:r>
          </a:p>
        </p:txBody>
      </p:sp>
      <p:sp>
        <p:nvSpPr>
          <p:cNvPr id="52236" name="Text Box 12"/>
          <p:cNvSpPr txBox="1">
            <a:spLocks noChangeArrowheads="1"/>
          </p:cNvSpPr>
          <p:nvPr/>
        </p:nvSpPr>
        <p:spPr bwMode="auto">
          <a:xfrm>
            <a:off x="5621951" y="3689350"/>
            <a:ext cx="2379049" cy="40011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>
              <a:lnSpc>
                <a:spcPct val="100000"/>
              </a:lnSpc>
            </a:pPr>
            <a:r>
              <a:rPr lang="en-US" sz="2000" dirty="0">
                <a:latin typeface="Calibri" pitchFamily="34" charset="0"/>
              </a:rPr>
              <a:t>Predict Taken (Oops)</a:t>
            </a:r>
          </a:p>
        </p:txBody>
      </p:sp>
      <p:sp>
        <p:nvSpPr>
          <p:cNvPr id="52237" name="Rectangle 13"/>
          <p:cNvSpPr>
            <a:spLocks noChangeArrowheads="1"/>
          </p:cNvSpPr>
          <p:nvPr/>
        </p:nvSpPr>
        <p:spPr bwMode="auto">
          <a:xfrm>
            <a:off x="533400" y="5387975"/>
            <a:ext cx="4710113" cy="860425"/>
          </a:xfrm>
          <a:prstGeom prst="rect">
            <a:avLst/>
          </a:prstGeom>
          <a:solidFill>
            <a:schemeClr val="bg1">
              <a:lumMod val="95000"/>
            </a:schemeClr>
          </a:solidFill>
          <a:ln w="12700" cmpd="dbl">
            <a:solidFill>
              <a:schemeClr val="tx1"/>
            </a:solidFill>
            <a:miter lim="800000"/>
            <a:headEnd/>
            <a:tailEnd/>
          </a:ln>
        </p:spPr>
        <p:txBody>
          <a:bodyPr wrap="none" lIns="90487" tIns="44450" rIns="90487" bIns="44450">
            <a:spAutoFit/>
          </a:bodyPr>
          <a:lstStyle/>
          <a:p>
            <a:pPr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600">
                <a:latin typeface="Courier New" pitchFamily="49" charset="0"/>
              </a:rPr>
              <a:t> 80488b1:	movl   (%ecx,%edx,4),%eax</a:t>
            </a:r>
          </a:p>
          <a:p>
            <a:pPr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600">
                <a:latin typeface="Courier New" pitchFamily="49" charset="0"/>
              </a:rPr>
              <a:t> 80488b4:	addl   %eax,(%edi)</a:t>
            </a:r>
          </a:p>
          <a:p>
            <a:pPr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600">
                <a:latin typeface="Courier New" pitchFamily="49" charset="0"/>
              </a:rPr>
              <a:t> 80488b6:	incl   %edx</a:t>
            </a:r>
          </a:p>
        </p:txBody>
      </p:sp>
      <p:sp>
        <p:nvSpPr>
          <p:cNvPr id="52238" name="Text Box 14"/>
          <p:cNvSpPr txBox="1">
            <a:spLocks noChangeArrowheads="1"/>
          </p:cNvSpPr>
          <p:nvPr/>
        </p:nvSpPr>
        <p:spPr bwMode="auto">
          <a:xfrm>
            <a:off x="4267200" y="5746750"/>
            <a:ext cx="1018227" cy="461665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>
              <a:lnSpc>
                <a:spcPct val="100000"/>
              </a:lnSpc>
            </a:pPr>
            <a:r>
              <a:rPr lang="en-US" i="1" dirty="0" err="1">
                <a:solidFill>
                  <a:srgbClr val="C00000"/>
                </a:solidFill>
                <a:latin typeface="Calibri" pitchFamily="34" charset="0"/>
              </a:rPr>
              <a:t>i</a:t>
            </a:r>
            <a:r>
              <a:rPr lang="en-US" i="1" dirty="0">
                <a:solidFill>
                  <a:srgbClr val="C00000"/>
                </a:solidFill>
                <a:latin typeface="Calibri" pitchFamily="34" charset="0"/>
              </a:rPr>
              <a:t> = 101</a:t>
            </a:r>
          </a:p>
        </p:txBody>
      </p:sp>
      <p:sp>
        <p:nvSpPr>
          <p:cNvPr id="52239" name="Text Box 15"/>
          <p:cNvSpPr txBox="1">
            <a:spLocks noChangeArrowheads="1"/>
          </p:cNvSpPr>
          <p:nvPr/>
        </p:nvSpPr>
        <p:spPr bwMode="auto">
          <a:xfrm>
            <a:off x="5943600" y="4928556"/>
            <a:ext cx="1445139" cy="461665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>
              <a:lnSpc>
                <a:spcPct val="100000"/>
              </a:lnSpc>
            </a:pPr>
            <a:r>
              <a:rPr lang="en-US" dirty="0">
                <a:solidFill>
                  <a:srgbClr val="C00000"/>
                </a:solidFill>
                <a:latin typeface="Calibri" pitchFamily="34" charset="0"/>
              </a:rPr>
              <a:t>Invalidate</a:t>
            </a:r>
          </a:p>
        </p:txBody>
      </p:sp>
      <p:sp>
        <p:nvSpPr>
          <p:cNvPr id="52240" name="Freeform 16"/>
          <p:cNvSpPr>
            <a:spLocks/>
          </p:cNvSpPr>
          <p:nvPr/>
        </p:nvSpPr>
        <p:spPr bwMode="auto">
          <a:xfrm>
            <a:off x="4114800" y="5162550"/>
            <a:ext cx="1587500" cy="355600"/>
          </a:xfrm>
          <a:custGeom>
            <a:avLst/>
            <a:gdLst>
              <a:gd name="T0" fmla="*/ 0 w 1000"/>
              <a:gd name="T1" fmla="*/ 0 h 224"/>
              <a:gd name="T2" fmla="*/ 880 w 1000"/>
              <a:gd name="T3" fmla="*/ 56 h 224"/>
              <a:gd name="T4" fmla="*/ 720 w 1000"/>
              <a:gd name="T5" fmla="*/ 224 h 224"/>
              <a:gd name="T6" fmla="*/ 0 60000 65536"/>
              <a:gd name="T7" fmla="*/ 0 60000 65536"/>
              <a:gd name="T8" fmla="*/ 0 60000 65536"/>
              <a:gd name="T9" fmla="*/ 0 w 1000"/>
              <a:gd name="T10" fmla="*/ 0 h 224"/>
              <a:gd name="T11" fmla="*/ 1000 w 1000"/>
              <a:gd name="T12" fmla="*/ 224 h 224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1000" h="224">
                <a:moveTo>
                  <a:pt x="0" y="0"/>
                </a:moveTo>
                <a:cubicBezTo>
                  <a:pt x="147" y="9"/>
                  <a:pt x="760" y="19"/>
                  <a:pt x="880" y="56"/>
                </a:cubicBezTo>
                <a:cubicBezTo>
                  <a:pt x="1000" y="93"/>
                  <a:pt x="753" y="189"/>
                  <a:pt x="720" y="224"/>
                </a:cubicBezTo>
              </a:path>
            </a:pathLst>
          </a:cu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52242" name="Line 18"/>
          <p:cNvSpPr>
            <a:spLocks noChangeShapeType="1"/>
          </p:cNvSpPr>
          <p:nvPr/>
        </p:nvSpPr>
        <p:spPr bwMode="auto">
          <a:xfrm>
            <a:off x="685800" y="4146550"/>
            <a:ext cx="4419600" cy="0"/>
          </a:xfrm>
          <a:prstGeom prst="line">
            <a:avLst/>
          </a:prstGeom>
          <a:noFill/>
          <a:ln w="25400">
            <a:solidFill>
              <a:srgbClr val="C00000"/>
            </a:solidFill>
            <a:round/>
            <a:headEnd/>
            <a:tailEnd/>
          </a:ln>
        </p:spPr>
        <p:txBody>
          <a:bodyPr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52243" name="Line 19"/>
          <p:cNvSpPr>
            <a:spLocks noChangeShapeType="1"/>
          </p:cNvSpPr>
          <p:nvPr/>
        </p:nvSpPr>
        <p:spPr bwMode="auto">
          <a:xfrm>
            <a:off x="685800" y="4416846"/>
            <a:ext cx="4419600" cy="0"/>
          </a:xfrm>
          <a:prstGeom prst="line">
            <a:avLst/>
          </a:prstGeom>
          <a:noFill/>
          <a:ln w="25400">
            <a:solidFill>
              <a:srgbClr val="C00000"/>
            </a:solidFill>
            <a:round/>
            <a:headEnd/>
            <a:tailEnd/>
          </a:ln>
        </p:spPr>
        <p:txBody>
          <a:bodyPr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52244" name="Line 20"/>
          <p:cNvSpPr>
            <a:spLocks noChangeShapeType="1"/>
          </p:cNvSpPr>
          <p:nvPr/>
        </p:nvSpPr>
        <p:spPr bwMode="auto">
          <a:xfrm>
            <a:off x="685800" y="4645446"/>
            <a:ext cx="4419600" cy="0"/>
          </a:xfrm>
          <a:prstGeom prst="line">
            <a:avLst/>
          </a:prstGeom>
          <a:noFill/>
          <a:ln w="25400">
            <a:solidFill>
              <a:srgbClr val="C00000"/>
            </a:solidFill>
            <a:round/>
            <a:headEnd/>
            <a:tailEnd/>
          </a:ln>
        </p:spPr>
        <p:txBody>
          <a:bodyPr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52245" name="Line 21"/>
          <p:cNvSpPr>
            <a:spLocks noChangeShapeType="1"/>
          </p:cNvSpPr>
          <p:nvPr/>
        </p:nvSpPr>
        <p:spPr bwMode="auto">
          <a:xfrm>
            <a:off x="685800" y="4908550"/>
            <a:ext cx="4419600" cy="0"/>
          </a:xfrm>
          <a:prstGeom prst="line">
            <a:avLst/>
          </a:prstGeom>
          <a:noFill/>
          <a:ln w="25400">
            <a:solidFill>
              <a:srgbClr val="C00000"/>
            </a:solidFill>
            <a:round/>
            <a:headEnd/>
            <a:tailEnd/>
          </a:ln>
        </p:spPr>
        <p:txBody>
          <a:bodyPr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52246" name="Line 22"/>
          <p:cNvSpPr>
            <a:spLocks noChangeShapeType="1"/>
          </p:cNvSpPr>
          <p:nvPr/>
        </p:nvSpPr>
        <p:spPr bwMode="auto">
          <a:xfrm>
            <a:off x="685800" y="5137150"/>
            <a:ext cx="4419600" cy="0"/>
          </a:xfrm>
          <a:prstGeom prst="line">
            <a:avLst/>
          </a:prstGeom>
          <a:noFill/>
          <a:ln w="25400">
            <a:solidFill>
              <a:srgbClr val="C00000"/>
            </a:solidFill>
            <a:round/>
            <a:headEnd/>
            <a:tailEnd/>
          </a:ln>
        </p:spPr>
        <p:txBody>
          <a:bodyPr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52247" name="Line 23"/>
          <p:cNvSpPr>
            <a:spLocks noChangeShapeType="1"/>
          </p:cNvSpPr>
          <p:nvPr/>
        </p:nvSpPr>
        <p:spPr bwMode="auto">
          <a:xfrm>
            <a:off x="685800" y="5577098"/>
            <a:ext cx="4419600" cy="0"/>
          </a:xfrm>
          <a:prstGeom prst="line">
            <a:avLst/>
          </a:prstGeom>
          <a:noFill/>
          <a:ln w="25400">
            <a:solidFill>
              <a:srgbClr val="C00000"/>
            </a:solidFill>
            <a:round/>
            <a:headEnd/>
            <a:tailEnd/>
          </a:ln>
        </p:spPr>
        <p:txBody>
          <a:bodyPr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52248" name="Line 24"/>
          <p:cNvSpPr>
            <a:spLocks noChangeShapeType="1"/>
          </p:cNvSpPr>
          <p:nvPr/>
        </p:nvSpPr>
        <p:spPr bwMode="auto">
          <a:xfrm>
            <a:off x="685800" y="5805698"/>
            <a:ext cx="4419600" cy="0"/>
          </a:xfrm>
          <a:prstGeom prst="line">
            <a:avLst/>
          </a:prstGeom>
          <a:noFill/>
          <a:ln w="25400">
            <a:solidFill>
              <a:srgbClr val="C00000"/>
            </a:solidFill>
            <a:round/>
            <a:headEnd/>
            <a:tailEnd/>
          </a:ln>
        </p:spPr>
        <p:txBody>
          <a:bodyPr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52249" name="Line 25"/>
          <p:cNvSpPr>
            <a:spLocks noChangeShapeType="1"/>
          </p:cNvSpPr>
          <p:nvPr/>
        </p:nvSpPr>
        <p:spPr bwMode="auto">
          <a:xfrm>
            <a:off x="685800" y="6051550"/>
            <a:ext cx="4419600" cy="0"/>
          </a:xfrm>
          <a:prstGeom prst="line">
            <a:avLst/>
          </a:prstGeom>
          <a:noFill/>
          <a:ln w="25400">
            <a:solidFill>
              <a:srgbClr val="C00000"/>
            </a:solidFill>
            <a:round/>
            <a:headEnd/>
            <a:tailEnd/>
          </a:ln>
        </p:spPr>
        <p:txBody>
          <a:bodyPr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52250" name="AutoShape 26"/>
          <p:cNvSpPr>
            <a:spLocks/>
          </p:cNvSpPr>
          <p:nvPr/>
        </p:nvSpPr>
        <p:spPr bwMode="auto">
          <a:xfrm>
            <a:off x="5562600" y="4070350"/>
            <a:ext cx="304800" cy="2178050"/>
          </a:xfrm>
          <a:prstGeom prst="rightBrace">
            <a:avLst>
              <a:gd name="adj1" fmla="val 56250"/>
              <a:gd name="adj2" fmla="val 50000"/>
            </a:avLst>
          </a:prstGeom>
          <a:noFill/>
          <a:ln w="25400">
            <a:solidFill>
              <a:srgbClr val="C00000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 dirty="0">
              <a:solidFill>
                <a:srgbClr val="C00000"/>
              </a:solidFill>
              <a:latin typeface="Calibri" pitchFamily="34" charset="0"/>
            </a:endParaRPr>
          </a:p>
        </p:txBody>
      </p:sp>
      <p:sp>
        <p:nvSpPr>
          <p:cNvPr id="27" name="Text Box 16"/>
          <p:cNvSpPr txBox="1">
            <a:spLocks noChangeArrowheads="1"/>
          </p:cNvSpPr>
          <p:nvPr/>
        </p:nvSpPr>
        <p:spPr bwMode="auto">
          <a:xfrm>
            <a:off x="5602086" y="1120914"/>
            <a:ext cx="2219325" cy="707886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>
              <a:lnSpc>
                <a:spcPct val="100000"/>
              </a:lnSpc>
            </a:pPr>
            <a:r>
              <a:rPr lang="en-US" sz="2000" i="1" dirty="0">
                <a:latin typeface="Calibri" pitchFamily="34" charset="0"/>
              </a:rPr>
              <a:t>Assume </a:t>
            </a:r>
            <a:endParaRPr lang="en-US" sz="2000" i="1" dirty="0" smtClean="0">
              <a:latin typeface="Calibri" pitchFamily="34" charset="0"/>
            </a:endParaRPr>
          </a:p>
          <a:p>
            <a:pPr>
              <a:lnSpc>
                <a:spcPct val="100000"/>
              </a:lnSpc>
            </a:pPr>
            <a:r>
              <a:rPr lang="en-US" sz="2000" i="1" dirty="0" smtClean="0">
                <a:latin typeface="Calibri" pitchFamily="34" charset="0"/>
              </a:rPr>
              <a:t>vector </a:t>
            </a:r>
            <a:r>
              <a:rPr lang="en-US" sz="2000" i="1" dirty="0">
                <a:latin typeface="Calibri" pitchFamily="34" charset="0"/>
              </a:rPr>
              <a:t>length = </a:t>
            </a:r>
            <a:r>
              <a:rPr lang="en-US" sz="2000" i="1" dirty="0">
                <a:solidFill>
                  <a:srgbClr val="C00000"/>
                </a:solidFill>
                <a:latin typeface="Calibri" pitchFamily="34" charset="0"/>
              </a:rPr>
              <a:t>100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5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9698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493712"/>
            <a:ext cx="7551738" cy="573088"/>
          </a:xfrm>
        </p:spPr>
        <p:txBody>
          <a:bodyPr/>
          <a:lstStyle/>
          <a:p>
            <a:pPr eaLnBrk="1" hangingPunct="1">
              <a:defRPr/>
            </a:pPr>
            <a:r>
              <a:rPr lang="en-US" smtClean="0"/>
              <a:t>Branch Misprediction Recovery</a:t>
            </a:r>
          </a:p>
        </p:txBody>
      </p:sp>
      <p:sp>
        <p:nvSpPr>
          <p:cNvPr id="6696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98896" y="3962400"/>
            <a:ext cx="8009626" cy="1368425"/>
          </a:xfrm>
        </p:spPr>
        <p:txBody>
          <a:bodyPr/>
          <a:lstStyle/>
          <a:p>
            <a:pPr eaLnBrk="1" hangingPunct="1">
              <a:defRPr/>
            </a:pPr>
            <a:r>
              <a:rPr lang="en-US" dirty="0" smtClean="0"/>
              <a:t>Performance Cost</a:t>
            </a:r>
          </a:p>
          <a:p>
            <a:pPr lvl="1" eaLnBrk="1" hangingPunct="1">
              <a:defRPr/>
            </a:pPr>
            <a:r>
              <a:rPr lang="en-US" dirty="0" smtClean="0"/>
              <a:t>Multiple clock cycles on modern processor</a:t>
            </a:r>
          </a:p>
          <a:p>
            <a:pPr lvl="1" eaLnBrk="1" hangingPunct="1">
              <a:defRPr/>
            </a:pPr>
            <a:r>
              <a:rPr lang="en-US" dirty="0" smtClean="0"/>
              <a:t>Can be a major performance limiter</a:t>
            </a:r>
          </a:p>
        </p:txBody>
      </p:sp>
      <p:sp>
        <p:nvSpPr>
          <p:cNvPr id="53252" name="Rectangle 5"/>
          <p:cNvSpPr>
            <a:spLocks noChangeArrowheads="1"/>
          </p:cNvSpPr>
          <p:nvPr/>
        </p:nvSpPr>
        <p:spPr bwMode="auto">
          <a:xfrm>
            <a:off x="602561" y="1371600"/>
            <a:ext cx="5076825" cy="2327275"/>
          </a:xfrm>
          <a:prstGeom prst="rect">
            <a:avLst/>
          </a:prstGeom>
          <a:solidFill>
            <a:schemeClr val="bg1">
              <a:lumMod val="95000"/>
            </a:schemeClr>
          </a:solidFill>
          <a:ln w="12700" cmpd="dbl">
            <a:solidFill>
              <a:schemeClr val="tx1"/>
            </a:solidFill>
            <a:miter lim="800000"/>
            <a:headEnd/>
            <a:tailEnd/>
          </a:ln>
        </p:spPr>
        <p:txBody>
          <a:bodyPr lIns="90487" tIns="44450" rIns="90487" bIns="44450">
            <a:spAutoFit/>
          </a:bodyPr>
          <a:lstStyle/>
          <a:p>
            <a:pPr>
              <a:lnSpc>
                <a:spcPct val="100000"/>
              </a:lnSpc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600">
                <a:latin typeface="Courier New" pitchFamily="49" charset="0"/>
              </a:rPr>
              <a:t> 80488b1:	movl   (%ecx,%edx,4),%eax</a:t>
            </a:r>
          </a:p>
          <a:p>
            <a:pPr>
              <a:lnSpc>
                <a:spcPct val="100000"/>
              </a:lnSpc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600">
                <a:latin typeface="Courier New" pitchFamily="49" charset="0"/>
              </a:rPr>
              <a:t> 80488b4:	addl   %eax,(%edi)</a:t>
            </a:r>
          </a:p>
          <a:p>
            <a:pPr>
              <a:lnSpc>
                <a:spcPct val="100000"/>
              </a:lnSpc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600">
                <a:latin typeface="Courier New" pitchFamily="49" charset="0"/>
              </a:rPr>
              <a:t> 80488b6:	incl   %edx</a:t>
            </a:r>
          </a:p>
          <a:p>
            <a:pPr>
              <a:lnSpc>
                <a:spcPct val="100000"/>
              </a:lnSpc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600">
                <a:latin typeface="Courier New" pitchFamily="49" charset="0"/>
              </a:rPr>
              <a:t> 80488b7:	cmpl   %esi,%edx</a:t>
            </a:r>
          </a:p>
          <a:p>
            <a:pPr>
              <a:lnSpc>
                <a:spcPct val="100000"/>
              </a:lnSpc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600">
                <a:latin typeface="Courier New" pitchFamily="49" charset="0"/>
              </a:rPr>
              <a:t> 80488b9:	jl     80488b1</a:t>
            </a:r>
          </a:p>
          <a:p>
            <a:pPr>
              <a:lnSpc>
                <a:spcPct val="100000"/>
              </a:lnSpc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600">
                <a:latin typeface="Courier New" pitchFamily="49" charset="0"/>
              </a:rPr>
              <a:t> 80488bb:	leal   0xffffffe8(%ebp),%esp</a:t>
            </a:r>
          </a:p>
          <a:p>
            <a:pPr>
              <a:lnSpc>
                <a:spcPct val="100000"/>
              </a:lnSpc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600">
                <a:latin typeface="Courier New" pitchFamily="49" charset="0"/>
              </a:rPr>
              <a:t> 80488be:	popl   %ebx</a:t>
            </a:r>
          </a:p>
          <a:p>
            <a:pPr>
              <a:lnSpc>
                <a:spcPct val="100000"/>
              </a:lnSpc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600">
                <a:latin typeface="Courier New" pitchFamily="49" charset="0"/>
              </a:rPr>
              <a:t> 80488bf:	popl   %esi</a:t>
            </a:r>
          </a:p>
          <a:p>
            <a:pPr>
              <a:lnSpc>
                <a:spcPct val="100000"/>
              </a:lnSpc>
              <a:tabLst>
                <a:tab pos="685800" algn="l"/>
                <a:tab pos="1435100" algn="l"/>
                <a:tab pos="3606800" algn="l"/>
                <a:tab pos="4686300" algn="l"/>
              </a:tabLst>
            </a:pPr>
            <a:r>
              <a:rPr lang="en-US" sz="1600">
                <a:latin typeface="Courier New" pitchFamily="49" charset="0"/>
              </a:rPr>
              <a:t> 80488c0:	popl   %edi</a:t>
            </a:r>
          </a:p>
        </p:txBody>
      </p:sp>
      <p:sp>
        <p:nvSpPr>
          <p:cNvPr id="53253" name="Freeform 7"/>
          <p:cNvSpPr>
            <a:spLocks/>
          </p:cNvSpPr>
          <p:nvPr/>
        </p:nvSpPr>
        <p:spPr bwMode="auto">
          <a:xfrm>
            <a:off x="4349061" y="2514600"/>
            <a:ext cx="1968500" cy="228600"/>
          </a:xfrm>
          <a:custGeom>
            <a:avLst/>
            <a:gdLst>
              <a:gd name="T0" fmla="*/ 0 w 1000"/>
              <a:gd name="T1" fmla="*/ 0 h 224"/>
              <a:gd name="T2" fmla="*/ 880 w 1000"/>
              <a:gd name="T3" fmla="*/ 56 h 224"/>
              <a:gd name="T4" fmla="*/ 720 w 1000"/>
              <a:gd name="T5" fmla="*/ 224 h 224"/>
              <a:gd name="T6" fmla="*/ 0 60000 65536"/>
              <a:gd name="T7" fmla="*/ 0 60000 65536"/>
              <a:gd name="T8" fmla="*/ 0 60000 65536"/>
              <a:gd name="T9" fmla="*/ 0 w 1000"/>
              <a:gd name="T10" fmla="*/ 0 h 224"/>
              <a:gd name="T11" fmla="*/ 1000 w 1000"/>
              <a:gd name="T12" fmla="*/ 224 h 224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1000" h="224">
                <a:moveTo>
                  <a:pt x="0" y="0"/>
                </a:moveTo>
                <a:cubicBezTo>
                  <a:pt x="147" y="9"/>
                  <a:pt x="760" y="19"/>
                  <a:pt x="880" y="56"/>
                </a:cubicBezTo>
                <a:cubicBezTo>
                  <a:pt x="1000" y="93"/>
                  <a:pt x="753" y="189"/>
                  <a:pt x="720" y="224"/>
                </a:cubicBezTo>
              </a:path>
            </a:pathLst>
          </a:cu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53254" name="Text Box 9"/>
          <p:cNvSpPr txBox="1">
            <a:spLocks noChangeArrowheads="1"/>
          </p:cNvSpPr>
          <p:nvPr/>
        </p:nvSpPr>
        <p:spPr bwMode="auto">
          <a:xfrm>
            <a:off x="4623663" y="1981200"/>
            <a:ext cx="862737" cy="461665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>
              <a:lnSpc>
                <a:spcPct val="100000"/>
              </a:lnSpc>
            </a:pPr>
            <a:r>
              <a:rPr lang="en-US" i="1" dirty="0" err="1">
                <a:solidFill>
                  <a:srgbClr val="C00000"/>
                </a:solidFill>
                <a:latin typeface="Calibri" pitchFamily="34" charset="0"/>
              </a:rPr>
              <a:t>i</a:t>
            </a:r>
            <a:r>
              <a:rPr lang="en-US" i="1" dirty="0">
                <a:solidFill>
                  <a:srgbClr val="C00000"/>
                </a:solidFill>
                <a:latin typeface="Calibri" pitchFamily="34" charset="0"/>
              </a:rPr>
              <a:t> = 99</a:t>
            </a:r>
          </a:p>
        </p:txBody>
      </p:sp>
      <p:sp>
        <p:nvSpPr>
          <p:cNvPr id="53255" name="Text Box 11"/>
          <p:cNvSpPr txBox="1">
            <a:spLocks noChangeArrowheads="1"/>
          </p:cNvSpPr>
          <p:nvPr/>
        </p:nvSpPr>
        <p:spPr bwMode="auto">
          <a:xfrm>
            <a:off x="6241361" y="2374987"/>
            <a:ext cx="2717603" cy="461665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>
              <a:lnSpc>
                <a:spcPct val="100000"/>
              </a:lnSpc>
            </a:pPr>
            <a:r>
              <a:rPr lang="en-US" dirty="0">
                <a:latin typeface="Calibri" pitchFamily="34" charset="0"/>
              </a:rPr>
              <a:t>Definitely not taken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5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Effect of Branch Prediction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>
          <a:xfrm>
            <a:off x="88900" y="1197678"/>
            <a:ext cx="3721100" cy="4972050"/>
          </a:xfrm>
        </p:spPr>
        <p:txBody>
          <a:bodyPr/>
          <a:lstStyle/>
          <a:p>
            <a:r>
              <a:rPr lang="en-US" dirty="0" smtClean="0"/>
              <a:t>Loops</a:t>
            </a:r>
          </a:p>
          <a:p>
            <a:pPr lvl="1"/>
            <a:r>
              <a:rPr lang="en-US" dirty="0" smtClean="0"/>
              <a:t>Typically, only miss when hit loop end</a:t>
            </a:r>
          </a:p>
          <a:p>
            <a:r>
              <a:rPr lang="en-US" dirty="0" smtClean="0"/>
              <a:t>Checking code</a:t>
            </a:r>
          </a:p>
          <a:p>
            <a:pPr lvl="1"/>
            <a:r>
              <a:rPr lang="en-US" dirty="0" smtClean="0"/>
              <a:t>Reliably predicts that error won’t occur</a:t>
            </a:r>
            <a:endParaRPr lang="en-US" dirty="0"/>
          </a:p>
        </p:txBody>
      </p:sp>
      <p:sp>
        <p:nvSpPr>
          <p:cNvPr id="6" name="Rectangle 4"/>
          <p:cNvSpPr>
            <a:spLocks noChangeArrowheads="1"/>
          </p:cNvSpPr>
          <p:nvPr/>
        </p:nvSpPr>
        <p:spPr bwMode="auto">
          <a:xfrm>
            <a:off x="3788124" y="1197678"/>
            <a:ext cx="5145638" cy="3690754"/>
          </a:xfrm>
          <a:prstGeom prst="rect">
            <a:avLst/>
          </a:prstGeom>
          <a:solidFill>
            <a:srgbClr val="F6F5BD"/>
          </a:solidFill>
          <a:ln w="38100" cmpd="dbl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>
            <a:spAutoFit/>
          </a:bodyPr>
          <a:lstStyle/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 smtClean="0">
                <a:latin typeface="Courier New" pitchFamily="49" charset="0"/>
              </a:rPr>
              <a:t>void combine4b(</a:t>
            </a:r>
            <a:r>
              <a:rPr lang="en-US" sz="1800" dirty="0" err="1" smtClean="0">
                <a:latin typeface="Courier New" pitchFamily="49" charset="0"/>
              </a:rPr>
              <a:t>vec_ptr</a:t>
            </a:r>
            <a:r>
              <a:rPr lang="en-US" sz="1800" dirty="0" smtClean="0">
                <a:latin typeface="Courier New" pitchFamily="49" charset="0"/>
              </a:rPr>
              <a:t> v,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 smtClean="0">
                <a:latin typeface="Courier New" pitchFamily="49" charset="0"/>
              </a:rPr>
              <a:t>               </a:t>
            </a:r>
            <a:r>
              <a:rPr lang="en-US" sz="1800" dirty="0" err="1" smtClean="0">
                <a:latin typeface="Courier New" pitchFamily="49" charset="0"/>
              </a:rPr>
              <a:t>data_t</a:t>
            </a:r>
            <a:r>
              <a:rPr lang="en-US" sz="1800" dirty="0" smtClean="0">
                <a:latin typeface="Courier New" pitchFamily="49" charset="0"/>
              </a:rPr>
              <a:t> *</a:t>
            </a:r>
            <a:r>
              <a:rPr lang="en-US" sz="1800" dirty="0" err="1" smtClean="0">
                <a:latin typeface="Courier New" pitchFamily="49" charset="0"/>
              </a:rPr>
              <a:t>dest</a:t>
            </a:r>
            <a:r>
              <a:rPr lang="en-US" sz="1800" dirty="0" smtClean="0">
                <a:latin typeface="Courier New" pitchFamily="49" charset="0"/>
              </a:rPr>
              <a:t>)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 smtClean="0">
                <a:latin typeface="Courier New" pitchFamily="49" charset="0"/>
              </a:rPr>
              <a:t>{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 smtClean="0">
                <a:latin typeface="Courier New" pitchFamily="49" charset="0"/>
              </a:rPr>
              <a:t>    long </a:t>
            </a:r>
            <a:r>
              <a:rPr lang="en-US" sz="1800" dirty="0" err="1" smtClean="0">
                <a:latin typeface="Courier New" pitchFamily="49" charset="0"/>
              </a:rPr>
              <a:t>int</a:t>
            </a:r>
            <a:r>
              <a:rPr lang="en-US" sz="1800" dirty="0" smtClean="0">
                <a:latin typeface="Courier New" pitchFamily="49" charset="0"/>
              </a:rPr>
              <a:t> </a:t>
            </a:r>
            <a:r>
              <a:rPr lang="en-US" sz="1800" dirty="0" err="1" smtClean="0">
                <a:latin typeface="Courier New" pitchFamily="49" charset="0"/>
              </a:rPr>
              <a:t>i</a:t>
            </a:r>
            <a:r>
              <a:rPr lang="en-US" sz="1800" dirty="0" smtClean="0">
                <a:latin typeface="Courier New" pitchFamily="49" charset="0"/>
              </a:rPr>
              <a:t>;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 smtClean="0">
                <a:latin typeface="Courier New" pitchFamily="49" charset="0"/>
              </a:rPr>
              <a:t>    long </a:t>
            </a:r>
            <a:r>
              <a:rPr lang="en-US" sz="1800" dirty="0" err="1" smtClean="0">
                <a:latin typeface="Courier New" pitchFamily="49" charset="0"/>
              </a:rPr>
              <a:t>int</a:t>
            </a:r>
            <a:r>
              <a:rPr lang="en-US" sz="1800" dirty="0" smtClean="0">
                <a:latin typeface="Courier New" pitchFamily="49" charset="0"/>
              </a:rPr>
              <a:t> length = </a:t>
            </a:r>
            <a:r>
              <a:rPr lang="en-US" sz="1800" dirty="0" err="1" smtClean="0">
                <a:latin typeface="Courier New" pitchFamily="49" charset="0"/>
              </a:rPr>
              <a:t>vec_length</a:t>
            </a:r>
            <a:r>
              <a:rPr lang="en-US" sz="1800" dirty="0" smtClean="0">
                <a:latin typeface="Courier New" pitchFamily="49" charset="0"/>
              </a:rPr>
              <a:t>(v);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 smtClean="0">
                <a:latin typeface="Courier New" pitchFamily="49" charset="0"/>
              </a:rPr>
              <a:t>    </a:t>
            </a:r>
            <a:r>
              <a:rPr lang="en-US" sz="1800" dirty="0" err="1" smtClean="0">
                <a:latin typeface="Courier New" pitchFamily="49" charset="0"/>
              </a:rPr>
              <a:t>data_t</a:t>
            </a:r>
            <a:r>
              <a:rPr lang="en-US" sz="1800" dirty="0" smtClean="0">
                <a:latin typeface="Courier New" pitchFamily="49" charset="0"/>
              </a:rPr>
              <a:t> acc = IDENT;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 smtClean="0">
                <a:latin typeface="Courier New" pitchFamily="49" charset="0"/>
              </a:rPr>
              <a:t>    for (</a:t>
            </a:r>
            <a:r>
              <a:rPr lang="en-US" sz="1800" dirty="0" err="1" smtClean="0">
                <a:latin typeface="Courier New" pitchFamily="49" charset="0"/>
              </a:rPr>
              <a:t>i</a:t>
            </a:r>
            <a:r>
              <a:rPr lang="en-US" sz="1800" dirty="0" smtClean="0">
                <a:latin typeface="Courier New" pitchFamily="49" charset="0"/>
              </a:rPr>
              <a:t> = 0; </a:t>
            </a:r>
            <a:r>
              <a:rPr lang="en-US" sz="1800" dirty="0" err="1" smtClean="0">
                <a:latin typeface="Courier New" pitchFamily="49" charset="0"/>
              </a:rPr>
              <a:t>i</a:t>
            </a:r>
            <a:r>
              <a:rPr lang="en-US" sz="1800" dirty="0" smtClean="0">
                <a:latin typeface="Courier New" pitchFamily="49" charset="0"/>
              </a:rPr>
              <a:t> &lt; length; </a:t>
            </a:r>
            <a:r>
              <a:rPr lang="en-US" sz="1800" dirty="0" err="1" smtClean="0">
                <a:latin typeface="Courier New" pitchFamily="49" charset="0"/>
              </a:rPr>
              <a:t>i</a:t>
            </a:r>
            <a:r>
              <a:rPr lang="en-US" sz="1800" dirty="0" smtClean="0">
                <a:latin typeface="Courier New" pitchFamily="49" charset="0"/>
              </a:rPr>
              <a:t>++) {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 smtClean="0">
                <a:latin typeface="Courier New" pitchFamily="49" charset="0"/>
              </a:rPr>
              <a:t>	</a:t>
            </a:r>
            <a:r>
              <a:rPr lang="en-US" sz="1800" dirty="0" smtClean="0">
                <a:solidFill>
                  <a:srgbClr val="C00000"/>
                </a:solidFill>
                <a:latin typeface="Courier New" pitchFamily="49" charset="0"/>
              </a:rPr>
              <a:t>if (</a:t>
            </a:r>
            <a:r>
              <a:rPr lang="en-US" sz="1800" dirty="0" err="1" smtClean="0">
                <a:solidFill>
                  <a:srgbClr val="C00000"/>
                </a:solidFill>
                <a:latin typeface="Courier New" pitchFamily="49" charset="0"/>
              </a:rPr>
              <a:t>i</a:t>
            </a:r>
            <a:r>
              <a:rPr lang="en-US" sz="1800" dirty="0" smtClean="0">
                <a:solidFill>
                  <a:srgbClr val="C00000"/>
                </a:solidFill>
                <a:latin typeface="Courier New" pitchFamily="49" charset="0"/>
              </a:rPr>
              <a:t> &gt;= 0 &amp;&amp; </a:t>
            </a:r>
            <a:r>
              <a:rPr lang="en-US" sz="1800" dirty="0" err="1" smtClean="0">
                <a:solidFill>
                  <a:srgbClr val="C00000"/>
                </a:solidFill>
                <a:latin typeface="Courier New" pitchFamily="49" charset="0"/>
              </a:rPr>
              <a:t>i</a:t>
            </a:r>
            <a:r>
              <a:rPr lang="en-US" sz="1800" dirty="0" smtClean="0">
                <a:solidFill>
                  <a:srgbClr val="C00000"/>
                </a:solidFill>
                <a:latin typeface="Courier New" pitchFamily="49" charset="0"/>
              </a:rPr>
              <a:t> &lt; v-&gt;</a:t>
            </a:r>
            <a:r>
              <a:rPr lang="en-US" sz="1800" dirty="0" err="1" smtClean="0">
                <a:solidFill>
                  <a:srgbClr val="C00000"/>
                </a:solidFill>
                <a:latin typeface="Courier New" pitchFamily="49" charset="0"/>
              </a:rPr>
              <a:t>len</a:t>
            </a:r>
            <a:r>
              <a:rPr lang="en-US" sz="1800" dirty="0" smtClean="0">
                <a:solidFill>
                  <a:srgbClr val="C00000"/>
                </a:solidFill>
                <a:latin typeface="Courier New" pitchFamily="49" charset="0"/>
              </a:rPr>
              <a:t>) </a:t>
            </a:r>
            <a:r>
              <a:rPr lang="en-US" sz="1800" dirty="0" smtClean="0">
                <a:latin typeface="Courier New" pitchFamily="49" charset="0"/>
              </a:rPr>
              <a:t>{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 smtClean="0">
                <a:latin typeface="Courier New" pitchFamily="49" charset="0"/>
              </a:rPr>
              <a:t>	    acc = acc OP v-&gt;data[</a:t>
            </a:r>
            <a:r>
              <a:rPr lang="en-US" sz="1800" dirty="0" err="1" smtClean="0">
                <a:latin typeface="Courier New" pitchFamily="49" charset="0"/>
              </a:rPr>
              <a:t>i</a:t>
            </a:r>
            <a:r>
              <a:rPr lang="en-US" sz="1800" dirty="0" smtClean="0">
                <a:latin typeface="Courier New" pitchFamily="49" charset="0"/>
              </a:rPr>
              <a:t>];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 smtClean="0">
                <a:latin typeface="Courier New" pitchFamily="49" charset="0"/>
              </a:rPr>
              <a:t>	}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 smtClean="0">
                <a:latin typeface="Courier New" pitchFamily="49" charset="0"/>
              </a:rPr>
              <a:t>    }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 smtClean="0">
                <a:latin typeface="Courier New" pitchFamily="49" charset="0"/>
              </a:rPr>
              <a:t>    *</a:t>
            </a:r>
            <a:r>
              <a:rPr lang="en-US" sz="1800" dirty="0" err="1" smtClean="0">
                <a:latin typeface="Courier New" pitchFamily="49" charset="0"/>
              </a:rPr>
              <a:t>dest</a:t>
            </a:r>
            <a:r>
              <a:rPr lang="en-US" sz="1800" dirty="0" smtClean="0">
                <a:latin typeface="Courier New" pitchFamily="49" charset="0"/>
              </a:rPr>
              <a:t> = acc;</a:t>
            </a:r>
          </a:p>
          <a:p>
            <a:pPr>
              <a:lnSpc>
                <a:spcPct val="100000"/>
              </a:lnSpc>
              <a:tabLst>
                <a:tab pos="914400" algn="l"/>
                <a:tab pos="2286000" algn="l"/>
              </a:tabLst>
            </a:pPr>
            <a:r>
              <a:rPr lang="en-US" sz="1800" dirty="0" smtClean="0">
                <a:latin typeface="Courier New" pitchFamily="49" charset="0"/>
              </a:rPr>
              <a:t>}</a:t>
            </a:r>
            <a:endParaRPr lang="en-US" sz="1800" dirty="0">
              <a:latin typeface="Courier New" pitchFamily="49" charset="0"/>
            </a:endParaRPr>
          </a:p>
        </p:txBody>
      </p:sp>
      <p:graphicFrame>
        <p:nvGraphicFramePr>
          <p:cNvPr id="7" name="Group 49"/>
          <p:cNvGraphicFramePr>
            <a:graphicFrameLocks noGrp="1"/>
          </p:cNvGraphicFramePr>
          <p:nvPr/>
        </p:nvGraphicFramePr>
        <p:xfrm>
          <a:off x="357018" y="5076825"/>
          <a:ext cx="6003925" cy="1552575"/>
        </p:xfrm>
        <a:graphic>
          <a:graphicData uri="http://schemas.openxmlformats.org/drawingml/2006/table">
            <a:tbl>
              <a:tblPr/>
              <a:tblGrid>
                <a:gridCol w="1723349"/>
                <a:gridCol w="1070144"/>
                <a:gridCol w="1070144"/>
                <a:gridCol w="1070144"/>
                <a:gridCol w="1070144"/>
              </a:tblGrid>
              <a:tr h="39052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Method</a:t>
                      </a:r>
                    </a:p>
                  </a:txBody>
                  <a:tcPr marL="45720" marR="4572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5F1CF"/>
                    </a:solidFill>
                  </a:tcPr>
                </a:tc>
                <a:tc gridSpan="2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Integer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1C7C7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Double FP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1C7C7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873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Operation</a:t>
                      </a:r>
                    </a:p>
                  </a:txBody>
                  <a:tcPr marL="45720" marR="4572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5F1C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Add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Mult</a:t>
                      </a:r>
                      <a:endParaRPr kumimoji="0" lang="en-US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C00000"/>
                        </a:solidFill>
                        <a:effectLst/>
                        <a:latin typeface="Helvetica" pitchFamily="34" charset="0"/>
                      </a:endParaRP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Add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Helvetica" pitchFamily="34" charset="0"/>
                        </a:rPr>
                        <a:t>Mult</a:t>
                      </a:r>
                      <a:endParaRPr kumimoji="0" lang="en-US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C00000"/>
                        </a:solidFill>
                        <a:effectLst/>
                        <a:latin typeface="Helvetica" pitchFamily="34" charset="0"/>
                      </a:endParaRP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873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Combine4</a:t>
                      </a:r>
                    </a:p>
                  </a:txBody>
                  <a:tcPr marL="45720" marR="4572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5F1C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2.0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3.0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3.0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5.0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873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Combine4b</a:t>
                      </a:r>
                    </a:p>
                  </a:txBody>
                  <a:tcPr marL="45720" marR="4572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5F1C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4.0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4.0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4.0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Helvetica" pitchFamily="34" charset="0"/>
                        </a:rPr>
                        <a:t>5.0</a:t>
                      </a:r>
                    </a:p>
                  </a:txBody>
                  <a:tcPr marL="45720" marR="4572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1954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493712"/>
            <a:ext cx="7543800" cy="573088"/>
          </a:xfrm>
        </p:spPr>
        <p:txBody>
          <a:bodyPr/>
          <a:lstStyle/>
          <a:p>
            <a:pPr eaLnBrk="1" hangingPunct="1">
              <a:defRPr/>
            </a:pPr>
            <a:r>
              <a:rPr lang="en-US" dirty="0" smtClean="0"/>
              <a:t>Getting High Performance</a:t>
            </a:r>
          </a:p>
        </p:txBody>
      </p:sp>
      <p:sp>
        <p:nvSpPr>
          <p:cNvPr id="38195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04800" y="1252538"/>
            <a:ext cx="8320087" cy="5224462"/>
          </a:xfrm>
        </p:spPr>
        <p:txBody>
          <a:bodyPr/>
          <a:lstStyle/>
          <a:p>
            <a:pPr eaLnBrk="1" hangingPunct="1">
              <a:defRPr/>
            </a:pPr>
            <a:r>
              <a:rPr lang="en-US" dirty="0" smtClean="0"/>
              <a:t>Good compiler and flags</a:t>
            </a:r>
          </a:p>
          <a:p>
            <a:pPr eaLnBrk="1" hangingPunct="1">
              <a:defRPr/>
            </a:pPr>
            <a:r>
              <a:rPr lang="en-US" dirty="0" smtClean="0"/>
              <a:t>Don’t do anything stupid</a:t>
            </a:r>
          </a:p>
          <a:p>
            <a:pPr lvl="1" eaLnBrk="1" hangingPunct="1">
              <a:defRPr/>
            </a:pPr>
            <a:r>
              <a:rPr lang="en-US" dirty="0" smtClean="0"/>
              <a:t>Watch out for hidden algorithmic inefficiencies</a:t>
            </a:r>
          </a:p>
          <a:p>
            <a:pPr lvl="1" eaLnBrk="1" hangingPunct="1">
              <a:defRPr/>
            </a:pPr>
            <a:r>
              <a:rPr lang="en-US" dirty="0" smtClean="0"/>
              <a:t>Write compiler-friendly code</a:t>
            </a:r>
          </a:p>
          <a:p>
            <a:pPr lvl="2" eaLnBrk="1" hangingPunct="1">
              <a:defRPr/>
            </a:pPr>
            <a:r>
              <a:rPr lang="en-US" dirty="0" smtClean="0"/>
              <a:t>Watch out for optimization blockers: </a:t>
            </a:r>
            <a:br>
              <a:rPr lang="en-US" dirty="0" smtClean="0"/>
            </a:br>
            <a:r>
              <a:rPr lang="en-US" dirty="0" smtClean="0"/>
              <a:t>procedure calls &amp; memory references</a:t>
            </a:r>
          </a:p>
          <a:p>
            <a:pPr lvl="1">
              <a:defRPr/>
            </a:pPr>
            <a:r>
              <a:rPr lang="en-US" dirty="0" smtClean="0"/>
              <a:t>Look carefully at innermost loops (where most work is done)</a:t>
            </a:r>
          </a:p>
          <a:p>
            <a:pPr lvl="1" eaLnBrk="1" hangingPunct="1">
              <a:defRPr/>
            </a:pPr>
            <a:endParaRPr lang="en-US" dirty="0" smtClean="0"/>
          </a:p>
          <a:p>
            <a:pPr eaLnBrk="1" hangingPunct="1">
              <a:defRPr/>
            </a:pPr>
            <a:r>
              <a:rPr lang="en-US" dirty="0" smtClean="0"/>
              <a:t>Tune code for machine</a:t>
            </a:r>
          </a:p>
          <a:p>
            <a:pPr lvl="1" eaLnBrk="1" hangingPunct="1">
              <a:defRPr/>
            </a:pPr>
            <a:r>
              <a:rPr lang="en-US" dirty="0" smtClean="0"/>
              <a:t>Exploit instruction-level parallelism</a:t>
            </a:r>
          </a:p>
          <a:p>
            <a:pPr lvl="1" eaLnBrk="1" hangingPunct="1">
              <a:defRPr/>
            </a:pPr>
            <a:r>
              <a:rPr lang="en-US" dirty="0" smtClean="0"/>
              <a:t>Avoid unpredictable branches</a:t>
            </a:r>
          </a:p>
          <a:p>
            <a:pPr lvl="1" eaLnBrk="1" hangingPunct="1">
              <a:defRPr/>
            </a:pPr>
            <a:r>
              <a:rPr lang="en-US" dirty="0" smtClean="0"/>
              <a:t>Make code cache friendly (Covered later in course)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5026" name="Rectangle 2"/>
          <p:cNvSpPr>
            <a:spLocks noGrp="1" noChangeArrowheads="1"/>
          </p:cNvSpPr>
          <p:nvPr>
            <p:ph type="title"/>
          </p:nvPr>
        </p:nvSpPr>
        <p:spPr>
          <a:xfrm>
            <a:off x="228600" y="304800"/>
            <a:ext cx="8350250" cy="1060450"/>
          </a:xfrm>
        </p:spPr>
        <p:txBody>
          <a:bodyPr/>
          <a:lstStyle/>
          <a:p>
            <a:pPr eaLnBrk="1" hangingPunct="1">
              <a:defRPr/>
            </a:pPr>
            <a:r>
              <a:rPr lang="en-US" dirty="0" smtClean="0"/>
              <a:t>Generally Useful Optimizations</a:t>
            </a:r>
          </a:p>
        </p:txBody>
      </p:sp>
      <p:sp>
        <p:nvSpPr>
          <p:cNvPr id="38502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90513" y="1373188"/>
            <a:ext cx="8307387" cy="3275012"/>
          </a:xfrm>
        </p:spPr>
        <p:txBody>
          <a:bodyPr lIns="90487" tIns="44450" rIns="90487" bIns="44450"/>
          <a:lstStyle/>
          <a:p>
            <a:pPr eaLnBrk="1" hangingPunct="1">
              <a:defRPr/>
            </a:pPr>
            <a:r>
              <a:rPr lang="en-US" dirty="0" smtClean="0"/>
              <a:t>Optimizations that you or the compiler should do regardless of processor / compiler</a:t>
            </a:r>
          </a:p>
          <a:p>
            <a:pPr eaLnBrk="1" hangingPunct="1">
              <a:defRPr/>
            </a:pPr>
            <a:endParaRPr lang="en-US" dirty="0" smtClean="0"/>
          </a:p>
          <a:p>
            <a:pPr eaLnBrk="1" hangingPunct="1">
              <a:defRPr/>
            </a:pPr>
            <a:r>
              <a:rPr lang="en-US" dirty="0" smtClean="0"/>
              <a:t>Code Motion</a:t>
            </a:r>
          </a:p>
          <a:p>
            <a:pPr lvl="1" eaLnBrk="1" hangingPunct="1">
              <a:defRPr/>
            </a:pPr>
            <a:r>
              <a:rPr lang="en-US" dirty="0" smtClean="0"/>
              <a:t>Reduce frequency with which computation performed</a:t>
            </a:r>
          </a:p>
          <a:p>
            <a:pPr lvl="2" eaLnBrk="1" hangingPunct="1">
              <a:defRPr/>
            </a:pPr>
            <a:r>
              <a:rPr lang="en-US" dirty="0" smtClean="0"/>
              <a:t>If it will always produce same result</a:t>
            </a:r>
          </a:p>
          <a:p>
            <a:pPr lvl="2" eaLnBrk="1" hangingPunct="1">
              <a:defRPr/>
            </a:pPr>
            <a:r>
              <a:rPr lang="en-US" dirty="0" smtClean="0"/>
              <a:t>Especially moving code out of loop</a:t>
            </a:r>
          </a:p>
        </p:txBody>
      </p:sp>
      <p:sp>
        <p:nvSpPr>
          <p:cNvPr id="9220" name="Rectangle 5"/>
          <p:cNvSpPr>
            <a:spLocks noChangeArrowheads="1"/>
          </p:cNvSpPr>
          <p:nvPr/>
        </p:nvSpPr>
        <p:spPr bwMode="auto">
          <a:xfrm>
            <a:off x="5257800" y="4953000"/>
            <a:ext cx="3124200" cy="996950"/>
          </a:xfrm>
          <a:prstGeom prst="rect">
            <a:avLst/>
          </a:prstGeom>
          <a:solidFill>
            <a:srgbClr val="F6F5BD"/>
          </a:solidFill>
          <a:ln w="57150" cmpd="thickThin">
            <a:solidFill>
              <a:schemeClr val="tx1"/>
            </a:solidFill>
            <a:miter lim="800000"/>
            <a:headEnd/>
            <a:tailEnd/>
          </a:ln>
        </p:spPr>
        <p:txBody>
          <a:bodyPr lIns="90487" tIns="44450" rIns="90487" bIns="44450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400" dirty="0">
                <a:latin typeface="Courier New" pitchFamily="49" charset="0"/>
              </a:rPr>
              <a:t>    long j;</a:t>
            </a:r>
          </a:p>
          <a:p>
            <a:pPr algn="l">
              <a:lnSpc>
                <a:spcPct val="100000"/>
              </a:lnSpc>
            </a:pPr>
            <a:r>
              <a:rPr lang="en-US" sz="1400" dirty="0">
                <a:latin typeface="Courier New" pitchFamily="49" charset="0"/>
              </a:rPr>
              <a:t>    </a:t>
            </a:r>
            <a:r>
              <a:rPr lang="en-US" sz="1400" i="1" dirty="0" err="1">
                <a:latin typeface="Courier New" pitchFamily="49" charset="0"/>
              </a:rPr>
              <a:t>int</a:t>
            </a:r>
            <a:r>
              <a:rPr lang="en-US" sz="1400" i="1" dirty="0">
                <a:latin typeface="Courier New" pitchFamily="49" charset="0"/>
              </a:rPr>
              <a:t> </a:t>
            </a:r>
            <a:r>
              <a:rPr lang="en-US" sz="1400" i="1" dirty="0" err="1">
                <a:latin typeface="Courier New" pitchFamily="49" charset="0"/>
              </a:rPr>
              <a:t>ni</a:t>
            </a:r>
            <a:r>
              <a:rPr lang="en-US" sz="1400" i="1" dirty="0">
                <a:latin typeface="Courier New" pitchFamily="49" charset="0"/>
              </a:rPr>
              <a:t> = </a:t>
            </a:r>
            <a:r>
              <a:rPr lang="en-US" sz="1400" i="1" dirty="0">
                <a:solidFill>
                  <a:srgbClr val="FF0000"/>
                </a:solidFill>
                <a:latin typeface="Courier New" pitchFamily="49" charset="0"/>
              </a:rPr>
              <a:t>n*</a:t>
            </a:r>
            <a:r>
              <a:rPr lang="en-US" sz="1400" i="1" dirty="0" err="1">
                <a:solidFill>
                  <a:srgbClr val="FF0000"/>
                </a:solidFill>
                <a:latin typeface="Courier New" pitchFamily="49" charset="0"/>
              </a:rPr>
              <a:t>i</a:t>
            </a:r>
            <a:r>
              <a:rPr lang="en-US" sz="1400" dirty="0">
                <a:latin typeface="Courier New" pitchFamily="49" charset="0"/>
              </a:rPr>
              <a:t>;</a:t>
            </a:r>
          </a:p>
          <a:p>
            <a:pPr algn="l">
              <a:lnSpc>
                <a:spcPct val="100000"/>
              </a:lnSpc>
            </a:pPr>
            <a:r>
              <a:rPr lang="en-US" sz="1400" dirty="0">
                <a:latin typeface="Courier New" pitchFamily="49" charset="0"/>
              </a:rPr>
              <a:t>    for (j = 0; j &lt; n; j++)</a:t>
            </a:r>
          </a:p>
          <a:p>
            <a:pPr algn="l">
              <a:lnSpc>
                <a:spcPct val="100000"/>
              </a:lnSpc>
            </a:pPr>
            <a:r>
              <a:rPr lang="en-US" sz="1400" dirty="0">
                <a:latin typeface="Courier New" pitchFamily="49" charset="0"/>
              </a:rPr>
              <a:t>	a[</a:t>
            </a:r>
            <a:r>
              <a:rPr lang="en-US" sz="1400" dirty="0" err="1">
                <a:latin typeface="Courier New" pitchFamily="49" charset="0"/>
              </a:rPr>
              <a:t>ni+j</a:t>
            </a:r>
            <a:r>
              <a:rPr lang="en-US" sz="1400" dirty="0">
                <a:latin typeface="Courier New" pitchFamily="49" charset="0"/>
              </a:rPr>
              <a:t>] = b[j];</a:t>
            </a:r>
          </a:p>
        </p:txBody>
      </p:sp>
      <p:sp>
        <p:nvSpPr>
          <p:cNvPr id="9221" name="Line 6"/>
          <p:cNvSpPr>
            <a:spLocks noChangeShapeType="1"/>
          </p:cNvSpPr>
          <p:nvPr/>
        </p:nvSpPr>
        <p:spPr bwMode="auto">
          <a:xfrm>
            <a:off x="4570413" y="5105400"/>
            <a:ext cx="584200" cy="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9222" name="Rectangle 7"/>
          <p:cNvSpPr>
            <a:spLocks noChangeArrowheads="1"/>
          </p:cNvSpPr>
          <p:nvPr/>
        </p:nvSpPr>
        <p:spPr bwMode="auto">
          <a:xfrm>
            <a:off x="608013" y="4343400"/>
            <a:ext cx="3854450" cy="1635125"/>
          </a:xfrm>
          <a:prstGeom prst="rect">
            <a:avLst/>
          </a:prstGeom>
          <a:solidFill>
            <a:srgbClr val="F6F5BD"/>
          </a:solidFill>
          <a:ln w="57150" cmpd="thickThin">
            <a:solidFill>
              <a:schemeClr val="tx1"/>
            </a:solidFill>
            <a:miter lim="800000"/>
            <a:headEnd/>
            <a:tailEnd/>
          </a:ln>
        </p:spPr>
        <p:txBody>
          <a:bodyPr wrap="none" lIns="90487" tIns="44450" rIns="90487" bIns="44450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400" dirty="0">
                <a:latin typeface="Courier New" pitchFamily="49" charset="0"/>
              </a:rPr>
              <a:t>void </a:t>
            </a:r>
            <a:r>
              <a:rPr lang="en-US" sz="1400" dirty="0" err="1">
                <a:latin typeface="Courier New" pitchFamily="49" charset="0"/>
              </a:rPr>
              <a:t>set_row</a:t>
            </a:r>
            <a:r>
              <a:rPr lang="en-US" sz="1400" dirty="0">
                <a:latin typeface="Courier New" pitchFamily="49" charset="0"/>
              </a:rPr>
              <a:t>(double *a, double *b,</a:t>
            </a:r>
          </a:p>
          <a:p>
            <a:pPr algn="l">
              <a:lnSpc>
                <a:spcPct val="100000"/>
              </a:lnSpc>
            </a:pPr>
            <a:r>
              <a:rPr lang="en-US" sz="1400" dirty="0">
                <a:latin typeface="Courier New" pitchFamily="49" charset="0"/>
              </a:rPr>
              <a:t>   long </a:t>
            </a:r>
            <a:r>
              <a:rPr lang="en-US" sz="1400" dirty="0" err="1">
                <a:latin typeface="Courier New" pitchFamily="49" charset="0"/>
              </a:rPr>
              <a:t>i</a:t>
            </a:r>
            <a:r>
              <a:rPr lang="en-US" sz="1400" dirty="0">
                <a:latin typeface="Courier New" pitchFamily="49" charset="0"/>
              </a:rPr>
              <a:t>, long n)</a:t>
            </a:r>
          </a:p>
          <a:p>
            <a:pPr algn="l">
              <a:lnSpc>
                <a:spcPct val="100000"/>
              </a:lnSpc>
            </a:pPr>
            <a:r>
              <a:rPr lang="en-US" sz="1400" dirty="0">
                <a:latin typeface="Courier New" pitchFamily="49" charset="0"/>
              </a:rPr>
              <a:t>{</a:t>
            </a:r>
          </a:p>
          <a:p>
            <a:pPr algn="l">
              <a:lnSpc>
                <a:spcPct val="100000"/>
              </a:lnSpc>
            </a:pPr>
            <a:r>
              <a:rPr lang="en-US" sz="1400" dirty="0">
                <a:latin typeface="Courier New" pitchFamily="49" charset="0"/>
              </a:rPr>
              <a:t>    long j;</a:t>
            </a:r>
          </a:p>
          <a:p>
            <a:pPr algn="l">
              <a:lnSpc>
                <a:spcPct val="100000"/>
              </a:lnSpc>
            </a:pPr>
            <a:r>
              <a:rPr lang="en-US" sz="1400" dirty="0">
                <a:latin typeface="Courier New" pitchFamily="49" charset="0"/>
              </a:rPr>
              <a:t>    for (j = 0; j &lt; n; j++)</a:t>
            </a:r>
          </a:p>
          <a:p>
            <a:pPr algn="l">
              <a:lnSpc>
                <a:spcPct val="100000"/>
              </a:lnSpc>
            </a:pPr>
            <a:r>
              <a:rPr lang="en-US" sz="1400" dirty="0">
                <a:latin typeface="Courier New" pitchFamily="49" charset="0"/>
              </a:rPr>
              <a:t>	a[</a:t>
            </a:r>
            <a:r>
              <a:rPr lang="en-US" sz="1400" dirty="0">
                <a:solidFill>
                  <a:srgbClr val="FF0000"/>
                </a:solidFill>
                <a:latin typeface="Courier New" pitchFamily="49" charset="0"/>
              </a:rPr>
              <a:t>n*</a:t>
            </a:r>
            <a:r>
              <a:rPr lang="en-US" sz="1400" dirty="0" err="1">
                <a:solidFill>
                  <a:srgbClr val="FF0000"/>
                </a:solidFill>
                <a:latin typeface="Courier New" pitchFamily="49" charset="0"/>
              </a:rPr>
              <a:t>i</a:t>
            </a:r>
            <a:r>
              <a:rPr lang="en-US" sz="1400" dirty="0" err="1">
                <a:latin typeface="Courier New" pitchFamily="49" charset="0"/>
              </a:rPr>
              <a:t>+j</a:t>
            </a:r>
            <a:r>
              <a:rPr lang="en-US" sz="1400" dirty="0">
                <a:latin typeface="Courier New" pitchFamily="49" charset="0"/>
              </a:rPr>
              <a:t>] = b[j];</a:t>
            </a:r>
          </a:p>
          <a:p>
            <a:pPr algn="l">
              <a:lnSpc>
                <a:spcPct val="100000"/>
              </a:lnSpc>
            </a:pPr>
            <a:r>
              <a:rPr lang="en-US" sz="1400" dirty="0">
                <a:latin typeface="Courier New" pitchFamily="49" charset="0"/>
              </a:rPr>
              <a:t>}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605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smtClean="0"/>
              <a:t>Compiler-Generated Code Motion</a:t>
            </a:r>
          </a:p>
        </p:txBody>
      </p:sp>
      <p:sp>
        <p:nvSpPr>
          <p:cNvPr id="10243" name="Rectangle 5"/>
          <p:cNvSpPr>
            <a:spLocks noChangeArrowheads="1"/>
          </p:cNvSpPr>
          <p:nvPr/>
        </p:nvSpPr>
        <p:spPr bwMode="auto">
          <a:xfrm>
            <a:off x="1371600" y="3276600"/>
            <a:ext cx="6732611" cy="3536866"/>
          </a:xfrm>
          <a:prstGeom prst="rect">
            <a:avLst/>
          </a:prstGeom>
          <a:solidFill>
            <a:srgbClr val="F1C7C7"/>
          </a:solidFill>
          <a:ln w="57150" cmpd="thickThin">
            <a:solidFill>
              <a:schemeClr val="tx1"/>
            </a:solidFill>
            <a:miter lim="800000"/>
            <a:headEnd/>
            <a:tailEnd/>
          </a:ln>
        </p:spPr>
        <p:txBody>
          <a:bodyPr wrap="none" lIns="90487" tIns="44450" rIns="90487" bIns="44450">
            <a:spAutoFit/>
          </a:bodyPr>
          <a:lstStyle/>
          <a:p>
            <a:r>
              <a:rPr lang="en-US" sz="1400" dirty="0" err="1" smtClean="0">
                <a:latin typeface="Courier New" pitchFamily="49" charset="0"/>
              </a:rPr>
              <a:t>set_row</a:t>
            </a:r>
            <a:r>
              <a:rPr lang="en-US" sz="1400" dirty="0" smtClean="0">
                <a:latin typeface="Courier New" pitchFamily="49" charset="0"/>
              </a:rPr>
              <a:t>:</a:t>
            </a:r>
          </a:p>
          <a:p>
            <a:r>
              <a:rPr lang="en-US" sz="1400" dirty="0" smtClean="0">
                <a:latin typeface="Courier New" pitchFamily="49" charset="0"/>
              </a:rPr>
              <a:t>	</a:t>
            </a:r>
            <a:r>
              <a:rPr lang="en-US" sz="1400" dirty="0" err="1" smtClean="0">
                <a:latin typeface="Courier New" pitchFamily="49" charset="0"/>
              </a:rPr>
              <a:t>testq</a:t>
            </a:r>
            <a:r>
              <a:rPr lang="en-US" sz="1400" dirty="0" smtClean="0">
                <a:latin typeface="Courier New" pitchFamily="49" charset="0"/>
              </a:rPr>
              <a:t>	%</a:t>
            </a:r>
            <a:r>
              <a:rPr lang="en-US" sz="1400" dirty="0" err="1" smtClean="0">
                <a:latin typeface="Courier New" pitchFamily="49" charset="0"/>
              </a:rPr>
              <a:t>rcx</a:t>
            </a:r>
            <a:r>
              <a:rPr lang="en-US" sz="1400" dirty="0" smtClean="0">
                <a:latin typeface="Courier New" pitchFamily="49" charset="0"/>
              </a:rPr>
              <a:t>, %</a:t>
            </a:r>
            <a:r>
              <a:rPr lang="en-US" sz="1400" dirty="0" err="1" smtClean="0">
                <a:latin typeface="Courier New" pitchFamily="49" charset="0"/>
              </a:rPr>
              <a:t>rcx</a:t>
            </a:r>
            <a:r>
              <a:rPr lang="en-US" sz="1400" dirty="0" smtClean="0">
                <a:latin typeface="Courier New" pitchFamily="49" charset="0"/>
              </a:rPr>
              <a:t>		# Test n</a:t>
            </a:r>
          </a:p>
          <a:p>
            <a:r>
              <a:rPr lang="en-US" sz="1400" dirty="0" smtClean="0">
                <a:latin typeface="Courier New" pitchFamily="49" charset="0"/>
              </a:rPr>
              <a:t>	</a:t>
            </a:r>
            <a:r>
              <a:rPr lang="en-US" sz="1400" dirty="0" err="1" smtClean="0">
                <a:latin typeface="Courier New" pitchFamily="49" charset="0"/>
              </a:rPr>
              <a:t>jle</a:t>
            </a:r>
            <a:r>
              <a:rPr lang="en-US" sz="1400" dirty="0" smtClean="0">
                <a:latin typeface="Courier New" pitchFamily="49" charset="0"/>
              </a:rPr>
              <a:t>	.L4			# If 0, </a:t>
            </a:r>
            <a:r>
              <a:rPr lang="en-US" sz="1400" dirty="0" err="1" smtClean="0">
                <a:latin typeface="Courier New" pitchFamily="49" charset="0"/>
              </a:rPr>
              <a:t>goto</a:t>
            </a:r>
            <a:r>
              <a:rPr lang="en-US" sz="1400" dirty="0" smtClean="0">
                <a:latin typeface="Courier New" pitchFamily="49" charset="0"/>
              </a:rPr>
              <a:t> done</a:t>
            </a:r>
          </a:p>
          <a:p>
            <a:r>
              <a:rPr lang="en-US" sz="1400" dirty="0" smtClean="0">
                <a:latin typeface="Courier New" pitchFamily="49" charset="0"/>
              </a:rPr>
              <a:t>	</a:t>
            </a:r>
            <a:r>
              <a:rPr lang="en-US" sz="1400" dirty="0" err="1" smtClean="0">
                <a:latin typeface="Courier New" pitchFamily="49" charset="0"/>
              </a:rPr>
              <a:t>movq</a:t>
            </a:r>
            <a:r>
              <a:rPr lang="en-US" sz="1400" dirty="0" smtClean="0">
                <a:latin typeface="Courier New" pitchFamily="49" charset="0"/>
              </a:rPr>
              <a:t>	%</a:t>
            </a:r>
            <a:r>
              <a:rPr lang="en-US" sz="1400" dirty="0" err="1" smtClean="0">
                <a:latin typeface="Courier New" pitchFamily="49" charset="0"/>
              </a:rPr>
              <a:t>rcx</a:t>
            </a:r>
            <a:r>
              <a:rPr lang="en-US" sz="1400" dirty="0" smtClean="0">
                <a:latin typeface="Courier New" pitchFamily="49" charset="0"/>
              </a:rPr>
              <a:t>, %</a:t>
            </a:r>
            <a:r>
              <a:rPr lang="en-US" sz="1400" dirty="0" err="1" smtClean="0">
                <a:latin typeface="Courier New" pitchFamily="49" charset="0"/>
              </a:rPr>
              <a:t>rax</a:t>
            </a:r>
            <a:r>
              <a:rPr lang="en-US" sz="1400" dirty="0" smtClean="0">
                <a:latin typeface="Courier New" pitchFamily="49" charset="0"/>
              </a:rPr>
              <a:t>		# </a:t>
            </a:r>
            <a:r>
              <a:rPr lang="en-US" sz="1400" dirty="0" err="1" smtClean="0">
                <a:latin typeface="Courier New" pitchFamily="49" charset="0"/>
              </a:rPr>
              <a:t>rax</a:t>
            </a:r>
            <a:r>
              <a:rPr lang="en-US" sz="1400" dirty="0" smtClean="0">
                <a:latin typeface="Courier New" pitchFamily="49" charset="0"/>
              </a:rPr>
              <a:t> = n</a:t>
            </a:r>
          </a:p>
          <a:p>
            <a:r>
              <a:rPr lang="en-US" sz="1400" dirty="0" smtClean="0">
                <a:latin typeface="Courier New" pitchFamily="49" charset="0"/>
              </a:rPr>
              <a:t>	</a:t>
            </a:r>
            <a:r>
              <a:rPr lang="en-US" sz="1400" dirty="0" err="1" smtClean="0">
                <a:solidFill>
                  <a:srgbClr val="C00000"/>
                </a:solidFill>
                <a:latin typeface="Courier New" pitchFamily="49" charset="0"/>
              </a:rPr>
              <a:t>imulq</a:t>
            </a:r>
            <a:r>
              <a:rPr lang="en-US" sz="1400" dirty="0" smtClean="0">
                <a:solidFill>
                  <a:srgbClr val="C00000"/>
                </a:solidFill>
                <a:latin typeface="Courier New" pitchFamily="49" charset="0"/>
              </a:rPr>
              <a:t>	%</a:t>
            </a:r>
            <a:r>
              <a:rPr lang="en-US" sz="1400" dirty="0" err="1" smtClean="0">
                <a:solidFill>
                  <a:srgbClr val="C00000"/>
                </a:solidFill>
                <a:latin typeface="Courier New" pitchFamily="49" charset="0"/>
              </a:rPr>
              <a:t>rdx</a:t>
            </a:r>
            <a:r>
              <a:rPr lang="en-US" sz="1400" dirty="0" smtClean="0">
                <a:solidFill>
                  <a:srgbClr val="C00000"/>
                </a:solidFill>
                <a:latin typeface="Courier New" pitchFamily="49" charset="0"/>
              </a:rPr>
              <a:t>, %</a:t>
            </a:r>
            <a:r>
              <a:rPr lang="en-US" sz="1400" dirty="0" err="1" smtClean="0">
                <a:solidFill>
                  <a:srgbClr val="C00000"/>
                </a:solidFill>
                <a:latin typeface="Courier New" pitchFamily="49" charset="0"/>
              </a:rPr>
              <a:t>rax</a:t>
            </a:r>
            <a:r>
              <a:rPr lang="en-US" sz="1400" dirty="0" smtClean="0">
                <a:solidFill>
                  <a:srgbClr val="C00000"/>
                </a:solidFill>
                <a:latin typeface="Courier New" pitchFamily="49" charset="0"/>
              </a:rPr>
              <a:t>		# </a:t>
            </a:r>
            <a:r>
              <a:rPr lang="en-US" sz="1400" dirty="0" err="1" smtClean="0">
                <a:solidFill>
                  <a:srgbClr val="C00000"/>
                </a:solidFill>
                <a:latin typeface="Courier New" pitchFamily="49" charset="0"/>
              </a:rPr>
              <a:t>rax</a:t>
            </a:r>
            <a:r>
              <a:rPr lang="en-US" sz="1400" dirty="0" smtClean="0">
                <a:solidFill>
                  <a:srgbClr val="C00000"/>
                </a:solidFill>
                <a:latin typeface="Courier New" pitchFamily="49" charset="0"/>
              </a:rPr>
              <a:t> *= </a:t>
            </a:r>
            <a:r>
              <a:rPr lang="en-US" sz="1400" dirty="0" err="1" smtClean="0">
                <a:solidFill>
                  <a:srgbClr val="C00000"/>
                </a:solidFill>
                <a:latin typeface="Courier New" pitchFamily="49" charset="0"/>
              </a:rPr>
              <a:t>i</a:t>
            </a:r>
            <a:endParaRPr lang="en-US" sz="1400" dirty="0" smtClean="0">
              <a:solidFill>
                <a:srgbClr val="C00000"/>
              </a:solidFill>
              <a:latin typeface="Courier New" pitchFamily="49" charset="0"/>
            </a:endParaRPr>
          </a:p>
          <a:p>
            <a:r>
              <a:rPr lang="en-US" sz="1400" dirty="0" smtClean="0">
                <a:latin typeface="Courier New" pitchFamily="49" charset="0"/>
              </a:rPr>
              <a:t>	</a:t>
            </a:r>
            <a:r>
              <a:rPr lang="en-US" sz="1400" dirty="0" err="1" smtClean="0">
                <a:latin typeface="Courier New" pitchFamily="49" charset="0"/>
              </a:rPr>
              <a:t>leaq</a:t>
            </a:r>
            <a:r>
              <a:rPr lang="en-US" sz="1400" dirty="0" smtClean="0">
                <a:latin typeface="Courier New" pitchFamily="49" charset="0"/>
              </a:rPr>
              <a:t>	(%rdi,%rax,8), %</a:t>
            </a:r>
            <a:r>
              <a:rPr lang="en-US" sz="1400" dirty="0" err="1" smtClean="0">
                <a:latin typeface="Courier New" pitchFamily="49" charset="0"/>
              </a:rPr>
              <a:t>rdx</a:t>
            </a:r>
            <a:r>
              <a:rPr lang="en-US" sz="1400" dirty="0" smtClean="0">
                <a:latin typeface="Courier New" pitchFamily="49" charset="0"/>
              </a:rPr>
              <a:t>	# </a:t>
            </a:r>
            <a:r>
              <a:rPr lang="en-US" sz="1400" dirty="0" err="1" smtClean="0">
                <a:latin typeface="Courier New" pitchFamily="49" charset="0"/>
              </a:rPr>
              <a:t>rowp</a:t>
            </a:r>
            <a:r>
              <a:rPr lang="en-US" sz="1400" dirty="0" smtClean="0">
                <a:latin typeface="Courier New" pitchFamily="49" charset="0"/>
              </a:rPr>
              <a:t> = A + n*</a:t>
            </a:r>
            <a:r>
              <a:rPr lang="en-US" sz="1400" dirty="0" err="1" smtClean="0">
                <a:latin typeface="Courier New" pitchFamily="49" charset="0"/>
              </a:rPr>
              <a:t>i</a:t>
            </a:r>
            <a:r>
              <a:rPr lang="en-US" sz="1400" dirty="0" smtClean="0">
                <a:latin typeface="Courier New" pitchFamily="49" charset="0"/>
              </a:rPr>
              <a:t>*8</a:t>
            </a:r>
          </a:p>
          <a:p>
            <a:r>
              <a:rPr lang="en-US" sz="1400" dirty="0" smtClean="0">
                <a:latin typeface="Courier New" pitchFamily="49" charset="0"/>
              </a:rPr>
              <a:t>	</a:t>
            </a:r>
            <a:r>
              <a:rPr lang="en-US" sz="1400" dirty="0" err="1" smtClean="0">
                <a:latin typeface="Courier New" pitchFamily="49" charset="0"/>
              </a:rPr>
              <a:t>movl</a:t>
            </a:r>
            <a:r>
              <a:rPr lang="en-US" sz="1400" dirty="0" smtClean="0">
                <a:latin typeface="Courier New" pitchFamily="49" charset="0"/>
              </a:rPr>
              <a:t>	$0, %r8d			# j = 0</a:t>
            </a:r>
          </a:p>
          <a:p>
            <a:r>
              <a:rPr lang="en-US" sz="1400" dirty="0" smtClean="0">
                <a:latin typeface="Courier New" pitchFamily="49" charset="0"/>
              </a:rPr>
              <a:t>.L3:				      # loop:</a:t>
            </a:r>
          </a:p>
          <a:p>
            <a:r>
              <a:rPr lang="en-US" sz="1400" dirty="0" smtClean="0">
                <a:latin typeface="Courier New" pitchFamily="49" charset="0"/>
              </a:rPr>
              <a:t>	</a:t>
            </a:r>
            <a:r>
              <a:rPr lang="en-US" sz="1400" dirty="0" err="1" smtClean="0">
                <a:latin typeface="Courier New" pitchFamily="49" charset="0"/>
              </a:rPr>
              <a:t>movq</a:t>
            </a:r>
            <a:r>
              <a:rPr lang="en-US" sz="1400" dirty="0" smtClean="0">
                <a:latin typeface="Courier New" pitchFamily="49" charset="0"/>
              </a:rPr>
              <a:t>	(%rsi,%r8,8), %</a:t>
            </a:r>
            <a:r>
              <a:rPr lang="en-US" sz="1400" dirty="0" err="1" smtClean="0">
                <a:latin typeface="Courier New" pitchFamily="49" charset="0"/>
              </a:rPr>
              <a:t>rax</a:t>
            </a:r>
            <a:r>
              <a:rPr lang="en-US" sz="1400" dirty="0" smtClean="0">
                <a:latin typeface="Courier New" pitchFamily="49" charset="0"/>
              </a:rPr>
              <a:t>	# t = b[j]</a:t>
            </a:r>
          </a:p>
          <a:p>
            <a:r>
              <a:rPr lang="en-US" sz="1400" dirty="0" smtClean="0">
                <a:latin typeface="Courier New" pitchFamily="49" charset="0"/>
              </a:rPr>
              <a:t>	</a:t>
            </a:r>
            <a:r>
              <a:rPr lang="en-US" sz="1400" dirty="0" err="1" smtClean="0">
                <a:latin typeface="Courier New" pitchFamily="49" charset="0"/>
              </a:rPr>
              <a:t>movq</a:t>
            </a:r>
            <a:r>
              <a:rPr lang="en-US" sz="1400" dirty="0" smtClean="0">
                <a:latin typeface="Courier New" pitchFamily="49" charset="0"/>
              </a:rPr>
              <a:t>	%</a:t>
            </a:r>
            <a:r>
              <a:rPr lang="en-US" sz="1400" dirty="0" err="1" smtClean="0">
                <a:latin typeface="Courier New" pitchFamily="49" charset="0"/>
              </a:rPr>
              <a:t>rax</a:t>
            </a:r>
            <a:r>
              <a:rPr lang="en-US" sz="1400" dirty="0" smtClean="0">
                <a:latin typeface="Courier New" pitchFamily="49" charset="0"/>
              </a:rPr>
              <a:t>, (%</a:t>
            </a:r>
            <a:r>
              <a:rPr lang="en-US" sz="1400" dirty="0" err="1" smtClean="0">
                <a:latin typeface="Courier New" pitchFamily="49" charset="0"/>
              </a:rPr>
              <a:t>rdx</a:t>
            </a:r>
            <a:r>
              <a:rPr lang="en-US" sz="1400" dirty="0" smtClean="0">
                <a:latin typeface="Courier New" pitchFamily="49" charset="0"/>
              </a:rPr>
              <a:t>)		# *</a:t>
            </a:r>
            <a:r>
              <a:rPr lang="en-US" sz="1400" dirty="0" err="1" smtClean="0">
                <a:latin typeface="Courier New" pitchFamily="49" charset="0"/>
              </a:rPr>
              <a:t>rowp</a:t>
            </a:r>
            <a:r>
              <a:rPr lang="en-US" sz="1400" dirty="0" smtClean="0">
                <a:latin typeface="Courier New" pitchFamily="49" charset="0"/>
              </a:rPr>
              <a:t> = t</a:t>
            </a:r>
          </a:p>
          <a:p>
            <a:r>
              <a:rPr lang="en-US" sz="1400" dirty="0" smtClean="0">
                <a:latin typeface="Courier New" pitchFamily="49" charset="0"/>
              </a:rPr>
              <a:t>	</a:t>
            </a:r>
            <a:r>
              <a:rPr lang="en-US" sz="1400" dirty="0" err="1" smtClean="0">
                <a:latin typeface="Courier New" pitchFamily="49" charset="0"/>
              </a:rPr>
              <a:t>addq</a:t>
            </a:r>
            <a:r>
              <a:rPr lang="en-US" sz="1400" dirty="0" smtClean="0">
                <a:latin typeface="Courier New" pitchFamily="49" charset="0"/>
              </a:rPr>
              <a:t>	$1, %r8			# j++</a:t>
            </a:r>
          </a:p>
          <a:p>
            <a:r>
              <a:rPr lang="en-US" sz="1400" dirty="0" smtClean="0">
                <a:latin typeface="Courier New" pitchFamily="49" charset="0"/>
              </a:rPr>
              <a:t>	</a:t>
            </a:r>
            <a:r>
              <a:rPr lang="en-US" sz="1400" dirty="0" err="1" smtClean="0">
                <a:latin typeface="Courier New" pitchFamily="49" charset="0"/>
              </a:rPr>
              <a:t>addq</a:t>
            </a:r>
            <a:r>
              <a:rPr lang="en-US" sz="1400" dirty="0" smtClean="0">
                <a:latin typeface="Courier New" pitchFamily="49" charset="0"/>
              </a:rPr>
              <a:t>	$8, %</a:t>
            </a:r>
            <a:r>
              <a:rPr lang="en-US" sz="1400" dirty="0" err="1" smtClean="0">
                <a:latin typeface="Courier New" pitchFamily="49" charset="0"/>
              </a:rPr>
              <a:t>rdx</a:t>
            </a:r>
            <a:r>
              <a:rPr lang="en-US" sz="1400" dirty="0" smtClean="0">
                <a:latin typeface="Courier New" pitchFamily="49" charset="0"/>
              </a:rPr>
              <a:t>			# </a:t>
            </a:r>
            <a:r>
              <a:rPr lang="en-US" sz="1400" dirty="0" err="1" smtClean="0">
                <a:latin typeface="Courier New" pitchFamily="49" charset="0"/>
              </a:rPr>
              <a:t>rowp</a:t>
            </a:r>
            <a:r>
              <a:rPr lang="en-US" sz="1400" dirty="0" smtClean="0">
                <a:latin typeface="Courier New" pitchFamily="49" charset="0"/>
              </a:rPr>
              <a:t>++</a:t>
            </a:r>
          </a:p>
          <a:p>
            <a:r>
              <a:rPr lang="en-US" sz="1400" dirty="0" smtClean="0">
                <a:latin typeface="Courier New" pitchFamily="49" charset="0"/>
              </a:rPr>
              <a:t>	</a:t>
            </a:r>
            <a:r>
              <a:rPr lang="en-US" sz="1400" dirty="0" err="1" smtClean="0">
                <a:latin typeface="Courier New" pitchFamily="49" charset="0"/>
              </a:rPr>
              <a:t>cmpq</a:t>
            </a:r>
            <a:r>
              <a:rPr lang="en-US" sz="1400" dirty="0" smtClean="0">
                <a:latin typeface="Courier New" pitchFamily="49" charset="0"/>
              </a:rPr>
              <a:t>	%r8, %</a:t>
            </a:r>
            <a:r>
              <a:rPr lang="en-US" sz="1400" dirty="0" err="1" smtClean="0">
                <a:latin typeface="Courier New" pitchFamily="49" charset="0"/>
              </a:rPr>
              <a:t>rcx</a:t>
            </a:r>
            <a:r>
              <a:rPr lang="en-US" sz="1400" dirty="0" smtClean="0">
                <a:latin typeface="Courier New" pitchFamily="49" charset="0"/>
              </a:rPr>
              <a:t>		# Compare n:j</a:t>
            </a:r>
          </a:p>
          <a:p>
            <a:r>
              <a:rPr lang="en-US" sz="1400" dirty="0" smtClean="0">
                <a:latin typeface="Courier New" pitchFamily="49" charset="0"/>
              </a:rPr>
              <a:t>	</a:t>
            </a:r>
            <a:r>
              <a:rPr lang="en-US" sz="1400" dirty="0" err="1" smtClean="0">
                <a:latin typeface="Courier New" pitchFamily="49" charset="0"/>
              </a:rPr>
              <a:t>jg</a:t>
            </a:r>
            <a:r>
              <a:rPr lang="en-US" sz="1400" dirty="0" smtClean="0">
                <a:latin typeface="Courier New" pitchFamily="49" charset="0"/>
              </a:rPr>
              <a:t>	.L3			# If &gt;, </a:t>
            </a:r>
            <a:r>
              <a:rPr lang="en-US" sz="1400" dirty="0" err="1" smtClean="0">
                <a:latin typeface="Courier New" pitchFamily="49" charset="0"/>
              </a:rPr>
              <a:t>goto</a:t>
            </a:r>
            <a:r>
              <a:rPr lang="en-US" sz="1400" dirty="0" smtClean="0">
                <a:latin typeface="Courier New" pitchFamily="49" charset="0"/>
              </a:rPr>
              <a:t> loop</a:t>
            </a:r>
          </a:p>
          <a:p>
            <a:r>
              <a:rPr lang="en-US" sz="1400" dirty="0" smtClean="0">
                <a:latin typeface="Courier New" pitchFamily="49" charset="0"/>
              </a:rPr>
              <a:t>.L4:				      # done:</a:t>
            </a:r>
          </a:p>
          <a:p>
            <a:r>
              <a:rPr lang="en-US" sz="1400" dirty="0" smtClean="0">
                <a:latin typeface="Courier New" pitchFamily="49" charset="0"/>
              </a:rPr>
              <a:t>	rep ; ret</a:t>
            </a:r>
            <a:endParaRPr lang="en-US" sz="1400" dirty="0">
              <a:latin typeface="Courier New" pitchFamily="49" charset="0"/>
            </a:endParaRPr>
          </a:p>
        </p:txBody>
      </p:sp>
      <p:sp>
        <p:nvSpPr>
          <p:cNvPr id="10244" name="Line 6"/>
          <p:cNvSpPr>
            <a:spLocks noChangeShapeType="1"/>
          </p:cNvSpPr>
          <p:nvPr/>
        </p:nvSpPr>
        <p:spPr bwMode="auto">
          <a:xfrm>
            <a:off x="2286000" y="2743200"/>
            <a:ext cx="609600" cy="45720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10245" name="Line 8"/>
          <p:cNvSpPr>
            <a:spLocks noChangeShapeType="1"/>
          </p:cNvSpPr>
          <p:nvPr/>
        </p:nvSpPr>
        <p:spPr bwMode="auto">
          <a:xfrm rot="5400000" flipH="1" flipV="1">
            <a:off x="5257800" y="2590800"/>
            <a:ext cx="609600" cy="45720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10246" name="Rectangle 9"/>
          <p:cNvSpPr>
            <a:spLocks noChangeArrowheads="1"/>
          </p:cNvSpPr>
          <p:nvPr/>
        </p:nvSpPr>
        <p:spPr bwMode="auto">
          <a:xfrm>
            <a:off x="5257800" y="1219200"/>
            <a:ext cx="3124200" cy="1209675"/>
          </a:xfrm>
          <a:prstGeom prst="rect">
            <a:avLst/>
          </a:prstGeom>
          <a:solidFill>
            <a:srgbClr val="F6F5BD"/>
          </a:solidFill>
          <a:ln w="57150" cmpd="thickThin">
            <a:solidFill>
              <a:schemeClr val="tx1"/>
            </a:solidFill>
            <a:miter lim="800000"/>
            <a:headEnd/>
            <a:tailEnd/>
          </a:ln>
        </p:spPr>
        <p:txBody>
          <a:bodyPr lIns="90487" tIns="44450" rIns="90487" bIns="44450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    long j;</a:t>
            </a:r>
          </a:p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    long ni = n*i;</a:t>
            </a:r>
          </a:p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    double *rowp = a+ni;</a:t>
            </a:r>
          </a:p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    for (j = 0; j &lt; n; j++)</a:t>
            </a:r>
          </a:p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	*rowp++ = b[j];	</a:t>
            </a:r>
          </a:p>
        </p:txBody>
      </p:sp>
      <p:sp>
        <p:nvSpPr>
          <p:cNvPr id="10247" name="Rectangle 10"/>
          <p:cNvSpPr>
            <a:spLocks noChangeArrowheads="1"/>
          </p:cNvSpPr>
          <p:nvPr/>
        </p:nvSpPr>
        <p:spPr bwMode="auto">
          <a:xfrm>
            <a:off x="304800" y="1066800"/>
            <a:ext cx="3854450" cy="1635125"/>
          </a:xfrm>
          <a:prstGeom prst="rect">
            <a:avLst/>
          </a:prstGeom>
          <a:solidFill>
            <a:srgbClr val="F6F5BD"/>
          </a:solidFill>
          <a:ln w="57150" cmpd="thickThin">
            <a:solidFill>
              <a:schemeClr val="tx1"/>
            </a:solidFill>
            <a:miter lim="800000"/>
            <a:headEnd/>
            <a:tailEnd/>
          </a:ln>
        </p:spPr>
        <p:txBody>
          <a:bodyPr wrap="none" lIns="90487" tIns="44450" rIns="90487" bIns="44450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400" dirty="0">
                <a:latin typeface="Courier New" pitchFamily="49" charset="0"/>
              </a:rPr>
              <a:t>void </a:t>
            </a:r>
            <a:r>
              <a:rPr lang="en-US" sz="1400" dirty="0" err="1">
                <a:latin typeface="Courier New" pitchFamily="49" charset="0"/>
              </a:rPr>
              <a:t>set_row</a:t>
            </a:r>
            <a:r>
              <a:rPr lang="en-US" sz="1400" dirty="0">
                <a:latin typeface="Courier New" pitchFamily="49" charset="0"/>
              </a:rPr>
              <a:t>(double *a, double *b,</a:t>
            </a:r>
          </a:p>
          <a:p>
            <a:pPr algn="l">
              <a:lnSpc>
                <a:spcPct val="100000"/>
              </a:lnSpc>
            </a:pPr>
            <a:r>
              <a:rPr lang="en-US" sz="1400" dirty="0">
                <a:latin typeface="Courier New" pitchFamily="49" charset="0"/>
              </a:rPr>
              <a:t>   long </a:t>
            </a:r>
            <a:r>
              <a:rPr lang="en-US" sz="1400" dirty="0" err="1">
                <a:latin typeface="Courier New" pitchFamily="49" charset="0"/>
              </a:rPr>
              <a:t>i</a:t>
            </a:r>
            <a:r>
              <a:rPr lang="en-US" sz="1400" dirty="0">
                <a:latin typeface="Courier New" pitchFamily="49" charset="0"/>
              </a:rPr>
              <a:t>, long n)</a:t>
            </a:r>
          </a:p>
          <a:p>
            <a:pPr algn="l">
              <a:lnSpc>
                <a:spcPct val="100000"/>
              </a:lnSpc>
            </a:pPr>
            <a:r>
              <a:rPr lang="en-US" sz="1400" dirty="0">
                <a:latin typeface="Courier New" pitchFamily="49" charset="0"/>
              </a:rPr>
              <a:t>{</a:t>
            </a:r>
          </a:p>
          <a:p>
            <a:pPr algn="l">
              <a:lnSpc>
                <a:spcPct val="100000"/>
              </a:lnSpc>
            </a:pPr>
            <a:r>
              <a:rPr lang="en-US" sz="1400" dirty="0">
                <a:latin typeface="Courier New" pitchFamily="49" charset="0"/>
              </a:rPr>
              <a:t>    long j;</a:t>
            </a:r>
          </a:p>
          <a:p>
            <a:pPr algn="l">
              <a:lnSpc>
                <a:spcPct val="100000"/>
              </a:lnSpc>
            </a:pPr>
            <a:r>
              <a:rPr lang="en-US" sz="1400" dirty="0">
                <a:latin typeface="Courier New" pitchFamily="49" charset="0"/>
              </a:rPr>
              <a:t>    for (j = 0; j &lt; n; j++)</a:t>
            </a:r>
          </a:p>
          <a:p>
            <a:pPr algn="l">
              <a:lnSpc>
                <a:spcPct val="100000"/>
              </a:lnSpc>
            </a:pPr>
            <a:r>
              <a:rPr lang="en-US" sz="1400" dirty="0">
                <a:latin typeface="Courier New" pitchFamily="49" charset="0"/>
              </a:rPr>
              <a:t>	a[</a:t>
            </a:r>
            <a:r>
              <a:rPr lang="en-US" sz="1400" dirty="0">
                <a:solidFill>
                  <a:srgbClr val="FF0000"/>
                </a:solidFill>
                <a:latin typeface="Courier New" pitchFamily="49" charset="0"/>
              </a:rPr>
              <a:t>n*</a:t>
            </a:r>
            <a:r>
              <a:rPr lang="en-US" sz="1400" dirty="0" err="1">
                <a:solidFill>
                  <a:srgbClr val="FF0000"/>
                </a:solidFill>
                <a:latin typeface="Courier New" pitchFamily="49" charset="0"/>
              </a:rPr>
              <a:t>i</a:t>
            </a:r>
            <a:r>
              <a:rPr lang="en-US" sz="1400" dirty="0" err="1">
                <a:latin typeface="Courier New" pitchFamily="49" charset="0"/>
              </a:rPr>
              <a:t>+j</a:t>
            </a:r>
            <a:r>
              <a:rPr lang="en-US" sz="1400" dirty="0">
                <a:latin typeface="Courier New" pitchFamily="49" charset="0"/>
              </a:rPr>
              <a:t>] = b[j];</a:t>
            </a:r>
          </a:p>
          <a:p>
            <a:pPr algn="l">
              <a:lnSpc>
                <a:spcPct val="100000"/>
              </a:lnSpc>
            </a:pPr>
            <a:r>
              <a:rPr lang="en-US" sz="1400" dirty="0">
                <a:latin typeface="Courier New" pitchFamily="49" charset="0"/>
              </a:rPr>
              <a:t>}</a:t>
            </a:r>
          </a:p>
        </p:txBody>
      </p:sp>
      <p:sp>
        <p:nvSpPr>
          <p:cNvPr id="10248" name="Text Box 13"/>
          <p:cNvSpPr txBox="1">
            <a:spLocks noChangeArrowheads="1"/>
          </p:cNvSpPr>
          <p:nvPr/>
        </p:nvSpPr>
        <p:spPr bwMode="auto">
          <a:xfrm>
            <a:off x="5562600" y="2819400"/>
            <a:ext cx="3330575" cy="339725"/>
          </a:xfrm>
          <a:prstGeom prst="rect">
            <a:avLst/>
          </a:prstGeom>
          <a:noFill/>
          <a:ln w="19050">
            <a:noFill/>
            <a:miter lim="800000"/>
            <a:headEnd/>
            <a:tailEnd type="none" w="sm" len="sm"/>
          </a:ln>
        </p:spPr>
        <p:txBody>
          <a:bodyPr wrap="none" lIns="45720" rIns="45720">
            <a:spAutoFit/>
          </a:bodyPr>
          <a:lstStyle/>
          <a:p>
            <a:r>
              <a:rPr lang="en-US"/>
              <a:t>Where are the FP operations?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7074" name="Rectangle 2"/>
          <p:cNvSpPr>
            <a:spLocks noGrp="1" noChangeArrowheads="1"/>
          </p:cNvSpPr>
          <p:nvPr>
            <p:ph type="title"/>
          </p:nvPr>
        </p:nvSpPr>
        <p:spPr>
          <a:xfrm>
            <a:off x="838200" y="304800"/>
            <a:ext cx="6203950" cy="555625"/>
          </a:xfrm>
        </p:spPr>
        <p:txBody>
          <a:bodyPr/>
          <a:lstStyle/>
          <a:p>
            <a:pPr eaLnBrk="1" hangingPunct="1">
              <a:defRPr/>
            </a:pPr>
            <a:r>
              <a:rPr lang="en-US" smtClean="0"/>
              <a:t>Reduction in Strength</a:t>
            </a:r>
          </a:p>
        </p:txBody>
      </p:sp>
      <p:sp>
        <p:nvSpPr>
          <p:cNvPr id="1126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90513" y="1220788"/>
            <a:ext cx="8307387" cy="2817812"/>
          </a:xfrm>
          <a:noFill/>
        </p:spPr>
        <p:txBody>
          <a:bodyPr lIns="90487" tIns="44450" rIns="90487" bIns="44450"/>
          <a:lstStyle/>
          <a:p>
            <a:pPr lvl="1" eaLnBrk="1" hangingPunct="1"/>
            <a:r>
              <a:rPr lang="en-US" dirty="0" smtClean="0"/>
              <a:t>Replace costly operation with simpler one</a:t>
            </a:r>
          </a:p>
          <a:p>
            <a:pPr lvl="1" eaLnBrk="1" hangingPunct="1"/>
            <a:r>
              <a:rPr lang="en-US" dirty="0" smtClean="0"/>
              <a:t>Shift, add instead of multiply or divide</a:t>
            </a:r>
          </a:p>
          <a:p>
            <a:pPr lvl="2" eaLnBrk="1" hangingPunct="1">
              <a:buFont typeface="Wingdings" pitchFamily="2" charset="2"/>
              <a:buNone/>
            </a:pPr>
            <a:r>
              <a:rPr lang="en-US" dirty="0" smtClean="0">
                <a:latin typeface="Courier New" pitchFamily="49" charset="0"/>
              </a:rPr>
              <a:t>16*x	--&gt;	x &lt;&lt; 4</a:t>
            </a:r>
          </a:p>
          <a:p>
            <a:pPr lvl="2" eaLnBrk="1" hangingPunct="1"/>
            <a:r>
              <a:rPr lang="en-US" dirty="0" smtClean="0"/>
              <a:t>Utility machine dependent</a:t>
            </a:r>
          </a:p>
          <a:p>
            <a:pPr lvl="2" eaLnBrk="1" hangingPunct="1"/>
            <a:r>
              <a:rPr lang="en-US" dirty="0" smtClean="0"/>
              <a:t>Depends on cost of multiply or divide instruction</a:t>
            </a:r>
          </a:p>
          <a:p>
            <a:pPr lvl="3" eaLnBrk="1" hangingPunct="1"/>
            <a:r>
              <a:rPr lang="en-US" dirty="0" smtClean="0"/>
              <a:t>On Intel Nehalem, integer multiply requires 3 CPU cycles</a:t>
            </a:r>
          </a:p>
          <a:p>
            <a:pPr lvl="1" eaLnBrk="1" hangingPunct="1"/>
            <a:r>
              <a:rPr lang="en-US" dirty="0" smtClean="0"/>
              <a:t>Recognize sequence of products</a:t>
            </a:r>
          </a:p>
          <a:p>
            <a:pPr lvl="1" eaLnBrk="1" hangingPunct="1"/>
            <a:endParaRPr lang="en-US" dirty="0" smtClean="0"/>
          </a:p>
          <a:p>
            <a:pPr lvl="1" eaLnBrk="1" hangingPunct="1"/>
            <a:endParaRPr lang="en-US" dirty="0" smtClean="0"/>
          </a:p>
          <a:p>
            <a:pPr lvl="1" eaLnBrk="1" hangingPunct="1"/>
            <a:endParaRPr lang="en-US" dirty="0" smtClean="0"/>
          </a:p>
          <a:p>
            <a:pPr lvl="1" eaLnBrk="1" hangingPunct="1"/>
            <a:endParaRPr lang="en-US" dirty="0" smtClean="0"/>
          </a:p>
          <a:p>
            <a:pPr lvl="1" eaLnBrk="1" hangingPunct="1"/>
            <a:endParaRPr lang="en-US" dirty="0" smtClean="0"/>
          </a:p>
        </p:txBody>
      </p:sp>
      <p:sp>
        <p:nvSpPr>
          <p:cNvPr id="11268" name="Rectangle 4"/>
          <p:cNvSpPr>
            <a:spLocks noChangeArrowheads="1"/>
          </p:cNvSpPr>
          <p:nvPr/>
        </p:nvSpPr>
        <p:spPr bwMode="auto">
          <a:xfrm>
            <a:off x="838200" y="4597400"/>
            <a:ext cx="2897188" cy="784225"/>
          </a:xfrm>
          <a:prstGeom prst="rect">
            <a:avLst/>
          </a:prstGeom>
          <a:solidFill>
            <a:srgbClr val="F6F5BD"/>
          </a:solidFill>
          <a:ln w="57150" cmpd="thickThin">
            <a:solidFill>
              <a:schemeClr val="tx1"/>
            </a:solidFill>
            <a:miter lim="800000"/>
            <a:headEnd/>
            <a:tailEnd/>
          </a:ln>
        </p:spPr>
        <p:txBody>
          <a:bodyPr wrap="none" lIns="90487" tIns="44450" rIns="90487" bIns="44450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400" dirty="0">
                <a:latin typeface="Courier New" pitchFamily="49" charset="0"/>
              </a:rPr>
              <a:t>for (</a:t>
            </a:r>
            <a:r>
              <a:rPr lang="en-US" sz="1400" dirty="0" err="1">
                <a:latin typeface="Courier New" pitchFamily="49" charset="0"/>
              </a:rPr>
              <a:t>i</a:t>
            </a:r>
            <a:r>
              <a:rPr lang="en-US" sz="1400" dirty="0">
                <a:latin typeface="Courier New" pitchFamily="49" charset="0"/>
              </a:rPr>
              <a:t> = 0; </a:t>
            </a:r>
            <a:r>
              <a:rPr lang="en-US" sz="1400" dirty="0" err="1">
                <a:latin typeface="Courier New" pitchFamily="49" charset="0"/>
              </a:rPr>
              <a:t>i</a:t>
            </a:r>
            <a:r>
              <a:rPr lang="en-US" sz="1400" dirty="0">
                <a:latin typeface="Courier New" pitchFamily="49" charset="0"/>
              </a:rPr>
              <a:t> &lt; n; </a:t>
            </a:r>
            <a:r>
              <a:rPr lang="en-US" sz="1400" dirty="0" err="1">
                <a:latin typeface="Courier New" pitchFamily="49" charset="0"/>
              </a:rPr>
              <a:t>i</a:t>
            </a:r>
            <a:r>
              <a:rPr lang="en-US" sz="1400" dirty="0">
                <a:latin typeface="Courier New" pitchFamily="49" charset="0"/>
              </a:rPr>
              <a:t>++)</a:t>
            </a:r>
          </a:p>
          <a:p>
            <a:pPr algn="l">
              <a:lnSpc>
                <a:spcPct val="100000"/>
              </a:lnSpc>
            </a:pPr>
            <a:r>
              <a:rPr lang="en-US" sz="1400" dirty="0">
                <a:latin typeface="Courier New" pitchFamily="49" charset="0"/>
              </a:rPr>
              <a:t>  for (j = 0; j &lt; n; j++)</a:t>
            </a:r>
          </a:p>
          <a:p>
            <a:pPr algn="l">
              <a:lnSpc>
                <a:spcPct val="100000"/>
              </a:lnSpc>
            </a:pPr>
            <a:r>
              <a:rPr lang="en-US" sz="1400" dirty="0">
                <a:latin typeface="Courier New" pitchFamily="49" charset="0"/>
              </a:rPr>
              <a:t>    a[n*</a:t>
            </a:r>
            <a:r>
              <a:rPr lang="en-US" sz="1400" dirty="0" err="1">
                <a:latin typeface="Courier New" pitchFamily="49" charset="0"/>
              </a:rPr>
              <a:t>i</a:t>
            </a:r>
            <a:r>
              <a:rPr lang="en-US" sz="1400" dirty="0">
                <a:latin typeface="Courier New" pitchFamily="49" charset="0"/>
              </a:rPr>
              <a:t> + j] = b[j];</a:t>
            </a:r>
          </a:p>
        </p:txBody>
      </p:sp>
      <p:sp>
        <p:nvSpPr>
          <p:cNvPr id="11269" name="Rectangle 5"/>
          <p:cNvSpPr>
            <a:spLocks noChangeArrowheads="1"/>
          </p:cNvSpPr>
          <p:nvPr/>
        </p:nvSpPr>
        <p:spPr bwMode="auto">
          <a:xfrm>
            <a:off x="4876800" y="4368800"/>
            <a:ext cx="2897188" cy="1422400"/>
          </a:xfrm>
          <a:prstGeom prst="rect">
            <a:avLst/>
          </a:prstGeom>
          <a:solidFill>
            <a:srgbClr val="F6F5BD"/>
          </a:solidFill>
          <a:ln w="57150" cmpd="thickThin">
            <a:solidFill>
              <a:schemeClr val="tx1"/>
            </a:solidFill>
            <a:miter lim="800000"/>
            <a:headEnd/>
            <a:tailEnd/>
          </a:ln>
        </p:spPr>
        <p:txBody>
          <a:bodyPr wrap="none" lIns="90487" tIns="44450" rIns="90487" bIns="44450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400" i="1">
                <a:latin typeface="Courier New" pitchFamily="49" charset="0"/>
              </a:rPr>
              <a:t>int ni = 0;</a:t>
            </a:r>
            <a:endParaRPr lang="en-US" sz="1400">
              <a:latin typeface="Courier New" pitchFamily="49" charset="0"/>
            </a:endParaRPr>
          </a:p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for (i = 0; i &lt; n; i++) {</a:t>
            </a:r>
          </a:p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  for (j = 0; j &lt; n; j++)</a:t>
            </a:r>
          </a:p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    a[ni + j] = b[j];</a:t>
            </a:r>
          </a:p>
          <a:p>
            <a:pPr algn="l">
              <a:lnSpc>
                <a:spcPct val="100000"/>
              </a:lnSpc>
            </a:pPr>
            <a:r>
              <a:rPr lang="en-US" sz="1400" i="1">
                <a:latin typeface="Courier New" pitchFamily="49" charset="0"/>
              </a:rPr>
              <a:t>  ni += n;</a:t>
            </a:r>
          </a:p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}</a:t>
            </a:r>
          </a:p>
        </p:txBody>
      </p:sp>
      <p:sp>
        <p:nvSpPr>
          <p:cNvPr id="11270" name="Line 6"/>
          <p:cNvSpPr>
            <a:spLocks noChangeShapeType="1"/>
          </p:cNvSpPr>
          <p:nvPr/>
        </p:nvSpPr>
        <p:spPr bwMode="auto">
          <a:xfrm>
            <a:off x="4017963" y="4906963"/>
            <a:ext cx="584200" cy="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22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152400"/>
            <a:ext cx="8382000" cy="1060450"/>
          </a:xfrm>
        </p:spPr>
        <p:txBody>
          <a:bodyPr/>
          <a:lstStyle/>
          <a:p>
            <a:pPr eaLnBrk="1" hangingPunct="1">
              <a:defRPr/>
            </a:pPr>
            <a:r>
              <a:rPr lang="en-US" smtClean="0"/>
              <a:t>Share Common Subexpressions</a:t>
            </a:r>
          </a:p>
        </p:txBody>
      </p:sp>
      <p:sp>
        <p:nvSpPr>
          <p:cNvPr id="1229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90513" y="1066800"/>
            <a:ext cx="8307387" cy="5378450"/>
          </a:xfrm>
          <a:noFill/>
        </p:spPr>
        <p:txBody>
          <a:bodyPr lIns="90487" tIns="44450" rIns="90487" bIns="44450"/>
          <a:lstStyle/>
          <a:p>
            <a:pPr lvl="1" eaLnBrk="1" hangingPunct="1"/>
            <a:r>
              <a:rPr lang="en-US" dirty="0" smtClean="0"/>
              <a:t>Reuse portions of expressions</a:t>
            </a:r>
          </a:p>
          <a:p>
            <a:pPr lvl="1" eaLnBrk="1" hangingPunct="1"/>
            <a:r>
              <a:rPr lang="en-US" dirty="0" smtClean="0"/>
              <a:t>Compilers often not very sophisticated in exploiting arithmetic properties</a:t>
            </a:r>
          </a:p>
        </p:txBody>
      </p:sp>
      <p:sp>
        <p:nvSpPr>
          <p:cNvPr id="12292" name="Rectangle 4"/>
          <p:cNvSpPr>
            <a:spLocks noChangeArrowheads="1"/>
          </p:cNvSpPr>
          <p:nvPr/>
        </p:nvSpPr>
        <p:spPr bwMode="auto">
          <a:xfrm>
            <a:off x="533400" y="2209800"/>
            <a:ext cx="3516313" cy="1403350"/>
          </a:xfrm>
          <a:prstGeom prst="rect">
            <a:avLst/>
          </a:prstGeom>
          <a:solidFill>
            <a:srgbClr val="F6F5BD"/>
          </a:solidFill>
          <a:ln w="38100" cmpd="dbl">
            <a:solidFill>
              <a:schemeClr val="tx1"/>
            </a:solidFill>
            <a:miter lim="800000"/>
            <a:headEnd/>
            <a:tailEnd/>
          </a:ln>
        </p:spPr>
        <p:txBody>
          <a:bodyPr wrap="none" lIns="90487" tIns="44450" rIns="90487" bIns="44450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400" dirty="0">
                <a:latin typeface="Courier New" pitchFamily="49" charset="0"/>
              </a:rPr>
              <a:t>/* Sum neighbors of </a:t>
            </a:r>
            <a:r>
              <a:rPr lang="en-US" sz="1400" dirty="0" err="1">
                <a:latin typeface="Courier New" pitchFamily="49" charset="0"/>
              </a:rPr>
              <a:t>i,j</a:t>
            </a:r>
            <a:r>
              <a:rPr lang="en-US" sz="1400" dirty="0">
                <a:latin typeface="Courier New" pitchFamily="49" charset="0"/>
              </a:rPr>
              <a:t> */</a:t>
            </a:r>
          </a:p>
          <a:p>
            <a:pPr algn="l">
              <a:lnSpc>
                <a:spcPct val="100000"/>
              </a:lnSpc>
            </a:pPr>
            <a:r>
              <a:rPr lang="en-US" sz="1400" dirty="0">
                <a:latin typeface="Courier New" pitchFamily="49" charset="0"/>
              </a:rPr>
              <a:t>up =    </a:t>
            </a:r>
            <a:r>
              <a:rPr lang="en-US" sz="1400" dirty="0" err="1">
                <a:latin typeface="Courier New" pitchFamily="49" charset="0"/>
              </a:rPr>
              <a:t>val</a:t>
            </a:r>
            <a:r>
              <a:rPr lang="en-US" sz="1400" dirty="0">
                <a:latin typeface="Courier New" pitchFamily="49" charset="0"/>
              </a:rPr>
              <a:t>[(i-1)*n + j  ];</a:t>
            </a:r>
          </a:p>
          <a:p>
            <a:pPr algn="l">
              <a:lnSpc>
                <a:spcPct val="100000"/>
              </a:lnSpc>
            </a:pPr>
            <a:r>
              <a:rPr lang="en-US" sz="1400" dirty="0">
                <a:latin typeface="Courier New" pitchFamily="49" charset="0"/>
              </a:rPr>
              <a:t>down =  </a:t>
            </a:r>
            <a:r>
              <a:rPr lang="en-US" sz="1400" dirty="0" err="1">
                <a:latin typeface="Courier New" pitchFamily="49" charset="0"/>
              </a:rPr>
              <a:t>val</a:t>
            </a:r>
            <a:r>
              <a:rPr lang="en-US" sz="1400" dirty="0">
                <a:latin typeface="Courier New" pitchFamily="49" charset="0"/>
              </a:rPr>
              <a:t>[(i+1)*n + j  ];</a:t>
            </a:r>
          </a:p>
          <a:p>
            <a:pPr algn="l">
              <a:lnSpc>
                <a:spcPct val="100000"/>
              </a:lnSpc>
            </a:pPr>
            <a:r>
              <a:rPr lang="en-US" sz="1400" dirty="0">
                <a:latin typeface="Courier New" pitchFamily="49" charset="0"/>
              </a:rPr>
              <a:t>left =  </a:t>
            </a:r>
            <a:r>
              <a:rPr lang="en-US" sz="1400" dirty="0" err="1">
                <a:latin typeface="Courier New" pitchFamily="49" charset="0"/>
              </a:rPr>
              <a:t>val</a:t>
            </a:r>
            <a:r>
              <a:rPr lang="en-US" sz="1400" dirty="0">
                <a:latin typeface="Courier New" pitchFamily="49" charset="0"/>
              </a:rPr>
              <a:t>[</a:t>
            </a:r>
            <a:r>
              <a:rPr lang="en-US" sz="1400" dirty="0" err="1">
                <a:latin typeface="Courier New" pitchFamily="49" charset="0"/>
              </a:rPr>
              <a:t>i</a:t>
            </a:r>
            <a:r>
              <a:rPr lang="en-US" sz="1400" dirty="0">
                <a:latin typeface="Courier New" pitchFamily="49" charset="0"/>
              </a:rPr>
              <a:t>*n     + j-1];</a:t>
            </a:r>
          </a:p>
          <a:p>
            <a:pPr algn="l">
              <a:lnSpc>
                <a:spcPct val="100000"/>
              </a:lnSpc>
            </a:pPr>
            <a:r>
              <a:rPr lang="en-US" sz="1400" dirty="0">
                <a:latin typeface="Courier New" pitchFamily="49" charset="0"/>
              </a:rPr>
              <a:t>right = </a:t>
            </a:r>
            <a:r>
              <a:rPr lang="en-US" sz="1400" dirty="0" err="1">
                <a:latin typeface="Courier New" pitchFamily="49" charset="0"/>
              </a:rPr>
              <a:t>val</a:t>
            </a:r>
            <a:r>
              <a:rPr lang="en-US" sz="1400" dirty="0">
                <a:latin typeface="Courier New" pitchFamily="49" charset="0"/>
              </a:rPr>
              <a:t>[</a:t>
            </a:r>
            <a:r>
              <a:rPr lang="en-US" sz="1400" dirty="0" err="1">
                <a:latin typeface="Courier New" pitchFamily="49" charset="0"/>
              </a:rPr>
              <a:t>i</a:t>
            </a:r>
            <a:r>
              <a:rPr lang="en-US" sz="1400" dirty="0">
                <a:latin typeface="Courier New" pitchFamily="49" charset="0"/>
              </a:rPr>
              <a:t>*n     + j+1];</a:t>
            </a:r>
          </a:p>
          <a:p>
            <a:pPr algn="l">
              <a:lnSpc>
                <a:spcPct val="100000"/>
              </a:lnSpc>
            </a:pPr>
            <a:r>
              <a:rPr lang="en-US" sz="1400" dirty="0">
                <a:latin typeface="Courier New" pitchFamily="49" charset="0"/>
              </a:rPr>
              <a:t>sum = up + down + left + right;</a:t>
            </a:r>
          </a:p>
        </p:txBody>
      </p:sp>
      <p:sp>
        <p:nvSpPr>
          <p:cNvPr id="12293" name="Rectangle 5"/>
          <p:cNvSpPr>
            <a:spLocks noChangeArrowheads="1"/>
          </p:cNvSpPr>
          <p:nvPr/>
        </p:nvSpPr>
        <p:spPr bwMode="auto">
          <a:xfrm>
            <a:off x="4419600" y="2209800"/>
            <a:ext cx="3516313" cy="1403350"/>
          </a:xfrm>
          <a:prstGeom prst="rect">
            <a:avLst/>
          </a:prstGeom>
          <a:solidFill>
            <a:srgbClr val="F6F5BD"/>
          </a:solidFill>
          <a:ln w="38100" cmpd="dbl">
            <a:solidFill>
              <a:schemeClr val="tx1"/>
            </a:solidFill>
            <a:miter lim="800000"/>
            <a:headEnd/>
            <a:tailEnd/>
          </a:ln>
        </p:spPr>
        <p:txBody>
          <a:bodyPr wrap="none" lIns="90487" tIns="44450" rIns="90487" bIns="44450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400" dirty="0" smtClean="0">
                <a:latin typeface="Courier New" pitchFamily="49" charset="0"/>
              </a:rPr>
              <a:t>long </a:t>
            </a:r>
            <a:r>
              <a:rPr lang="en-US" sz="1400" dirty="0" err="1">
                <a:latin typeface="Courier New" pitchFamily="49" charset="0"/>
              </a:rPr>
              <a:t>inj</a:t>
            </a:r>
            <a:r>
              <a:rPr lang="en-US" sz="1400" dirty="0">
                <a:latin typeface="Courier New" pitchFamily="49" charset="0"/>
              </a:rPr>
              <a:t> = </a:t>
            </a:r>
            <a:r>
              <a:rPr lang="en-US" sz="1400" dirty="0" err="1">
                <a:latin typeface="Courier New" pitchFamily="49" charset="0"/>
              </a:rPr>
              <a:t>i</a:t>
            </a:r>
            <a:r>
              <a:rPr lang="en-US" sz="1400" dirty="0">
                <a:latin typeface="Courier New" pitchFamily="49" charset="0"/>
              </a:rPr>
              <a:t>*n + j;</a:t>
            </a:r>
          </a:p>
          <a:p>
            <a:pPr algn="l">
              <a:lnSpc>
                <a:spcPct val="100000"/>
              </a:lnSpc>
            </a:pPr>
            <a:r>
              <a:rPr lang="en-US" sz="1400" dirty="0">
                <a:latin typeface="Courier New" pitchFamily="49" charset="0"/>
              </a:rPr>
              <a:t>up =    </a:t>
            </a:r>
            <a:r>
              <a:rPr lang="en-US" sz="1400" dirty="0" err="1">
                <a:latin typeface="Courier New" pitchFamily="49" charset="0"/>
              </a:rPr>
              <a:t>val</a:t>
            </a:r>
            <a:r>
              <a:rPr lang="en-US" sz="1400" dirty="0">
                <a:latin typeface="Courier New" pitchFamily="49" charset="0"/>
              </a:rPr>
              <a:t>[</a:t>
            </a:r>
            <a:r>
              <a:rPr lang="en-US" sz="1400" dirty="0" err="1">
                <a:latin typeface="Courier New" pitchFamily="49" charset="0"/>
              </a:rPr>
              <a:t>inj</a:t>
            </a:r>
            <a:r>
              <a:rPr lang="en-US" sz="1400" dirty="0">
                <a:latin typeface="Courier New" pitchFamily="49" charset="0"/>
              </a:rPr>
              <a:t> - n];</a:t>
            </a:r>
          </a:p>
          <a:p>
            <a:pPr algn="l">
              <a:lnSpc>
                <a:spcPct val="100000"/>
              </a:lnSpc>
            </a:pPr>
            <a:r>
              <a:rPr lang="en-US" sz="1400" dirty="0">
                <a:latin typeface="Courier New" pitchFamily="49" charset="0"/>
              </a:rPr>
              <a:t>down =  </a:t>
            </a:r>
            <a:r>
              <a:rPr lang="en-US" sz="1400" dirty="0" err="1">
                <a:latin typeface="Courier New" pitchFamily="49" charset="0"/>
              </a:rPr>
              <a:t>val</a:t>
            </a:r>
            <a:r>
              <a:rPr lang="en-US" sz="1400" dirty="0">
                <a:latin typeface="Courier New" pitchFamily="49" charset="0"/>
              </a:rPr>
              <a:t>[</a:t>
            </a:r>
            <a:r>
              <a:rPr lang="en-US" sz="1400" dirty="0" err="1">
                <a:latin typeface="Courier New" pitchFamily="49" charset="0"/>
              </a:rPr>
              <a:t>inj</a:t>
            </a:r>
            <a:r>
              <a:rPr lang="en-US" sz="1400" dirty="0">
                <a:latin typeface="Courier New" pitchFamily="49" charset="0"/>
              </a:rPr>
              <a:t> + n];</a:t>
            </a:r>
          </a:p>
          <a:p>
            <a:pPr algn="l">
              <a:lnSpc>
                <a:spcPct val="100000"/>
              </a:lnSpc>
            </a:pPr>
            <a:r>
              <a:rPr lang="en-US" sz="1400" dirty="0">
                <a:latin typeface="Courier New" pitchFamily="49" charset="0"/>
              </a:rPr>
              <a:t>left =  </a:t>
            </a:r>
            <a:r>
              <a:rPr lang="en-US" sz="1400" dirty="0" err="1">
                <a:latin typeface="Courier New" pitchFamily="49" charset="0"/>
              </a:rPr>
              <a:t>val</a:t>
            </a:r>
            <a:r>
              <a:rPr lang="en-US" sz="1400" dirty="0">
                <a:latin typeface="Courier New" pitchFamily="49" charset="0"/>
              </a:rPr>
              <a:t>[</a:t>
            </a:r>
            <a:r>
              <a:rPr lang="en-US" sz="1400" dirty="0" err="1">
                <a:latin typeface="Courier New" pitchFamily="49" charset="0"/>
              </a:rPr>
              <a:t>inj</a:t>
            </a:r>
            <a:r>
              <a:rPr lang="en-US" sz="1400" dirty="0">
                <a:latin typeface="Courier New" pitchFamily="49" charset="0"/>
              </a:rPr>
              <a:t> - 1];</a:t>
            </a:r>
          </a:p>
          <a:p>
            <a:pPr algn="l">
              <a:lnSpc>
                <a:spcPct val="100000"/>
              </a:lnSpc>
            </a:pPr>
            <a:r>
              <a:rPr lang="en-US" sz="1400" dirty="0">
                <a:latin typeface="Courier New" pitchFamily="49" charset="0"/>
              </a:rPr>
              <a:t>right = </a:t>
            </a:r>
            <a:r>
              <a:rPr lang="en-US" sz="1400" dirty="0" err="1">
                <a:latin typeface="Courier New" pitchFamily="49" charset="0"/>
              </a:rPr>
              <a:t>val</a:t>
            </a:r>
            <a:r>
              <a:rPr lang="en-US" sz="1400" dirty="0">
                <a:latin typeface="Courier New" pitchFamily="49" charset="0"/>
              </a:rPr>
              <a:t>[</a:t>
            </a:r>
            <a:r>
              <a:rPr lang="en-US" sz="1400" dirty="0" err="1">
                <a:latin typeface="Courier New" pitchFamily="49" charset="0"/>
              </a:rPr>
              <a:t>inj</a:t>
            </a:r>
            <a:r>
              <a:rPr lang="en-US" sz="1400" dirty="0">
                <a:latin typeface="Courier New" pitchFamily="49" charset="0"/>
              </a:rPr>
              <a:t> + 1];</a:t>
            </a:r>
          </a:p>
          <a:p>
            <a:pPr algn="l">
              <a:lnSpc>
                <a:spcPct val="100000"/>
              </a:lnSpc>
            </a:pPr>
            <a:r>
              <a:rPr lang="en-US" sz="1400" dirty="0">
                <a:latin typeface="Courier New" pitchFamily="49" charset="0"/>
              </a:rPr>
              <a:t>sum = up + down + left + right;</a:t>
            </a:r>
          </a:p>
        </p:txBody>
      </p:sp>
      <p:sp>
        <p:nvSpPr>
          <p:cNvPr id="12294" name="Rectangle 6"/>
          <p:cNvSpPr>
            <a:spLocks noChangeArrowheads="1"/>
          </p:cNvSpPr>
          <p:nvPr/>
        </p:nvSpPr>
        <p:spPr bwMode="auto">
          <a:xfrm>
            <a:off x="463550" y="3716338"/>
            <a:ext cx="3652838" cy="333375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</p:spPr>
        <p:txBody>
          <a:bodyPr wrap="none" lIns="90487" tIns="44450" rIns="90487" bIns="44450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600"/>
              <a:t>3 multiplications: i*n, (i–1)*n, (i+1)*n</a:t>
            </a:r>
          </a:p>
        </p:txBody>
      </p:sp>
      <p:sp>
        <p:nvSpPr>
          <p:cNvPr id="12295" name="Rectangle 7"/>
          <p:cNvSpPr>
            <a:spLocks noChangeArrowheads="1"/>
          </p:cNvSpPr>
          <p:nvPr/>
        </p:nvSpPr>
        <p:spPr bwMode="auto">
          <a:xfrm>
            <a:off x="4654550" y="3716338"/>
            <a:ext cx="2060575" cy="333375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</p:spPr>
        <p:txBody>
          <a:bodyPr wrap="none" lIns="90487" tIns="44450" rIns="90487" bIns="44450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600"/>
              <a:t>1 multiplication: i*n</a:t>
            </a:r>
          </a:p>
        </p:txBody>
      </p:sp>
      <p:sp>
        <p:nvSpPr>
          <p:cNvPr id="12296" name="Rectangle 8"/>
          <p:cNvSpPr>
            <a:spLocks noChangeArrowheads="1"/>
          </p:cNvSpPr>
          <p:nvPr/>
        </p:nvSpPr>
        <p:spPr bwMode="auto">
          <a:xfrm>
            <a:off x="533400" y="4191000"/>
            <a:ext cx="3733800" cy="2041525"/>
          </a:xfrm>
          <a:prstGeom prst="rect">
            <a:avLst/>
          </a:prstGeom>
          <a:solidFill>
            <a:srgbClr val="F1C7C7"/>
          </a:solidFill>
          <a:ln w="38100" cmpd="dbl">
            <a:solidFill>
              <a:schemeClr val="tx1"/>
            </a:solidFill>
            <a:miter lim="800000"/>
            <a:headEnd/>
            <a:tailEnd/>
          </a:ln>
        </p:spPr>
        <p:txBody>
          <a:bodyPr lIns="90487" tIns="44450" rIns="90487" bIns="44450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leaq   1(%rsi), %rax  # i+1</a:t>
            </a:r>
          </a:p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leaq   -1(%rsi), %r8  # i-1</a:t>
            </a:r>
          </a:p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imulq  %rcx, %rsi     # i*n</a:t>
            </a:r>
          </a:p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imulq  %rcx, %rax     # (i+1)*n</a:t>
            </a:r>
          </a:p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imulq  %rcx, %r8      # (i-1)*n</a:t>
            </a:r>
          </a:p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addq   %rdx, %rsi     # i*n+j</a:t>
            </a:r>
          </a:p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addq   %rdx, %rax     # (i+1)*n+j</a:t>
            </a:r>
          </a:p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addq   %rdx, %r8      # (i-1)*n+j</a:t>
            </a:r>
          </a:p>
          <a:p>
            <a:pPr algn="l">
              <a:lnSpc>
                <a:spcPct val="100000"/>
              </a:lnSpc>
            </a:pPr>
            <a:endParaRPr lang="en-US" sz="1400">
              <a:latin typeface="Courier New" pitchFamily="49" charset="0"/>
            </a:endParaRPr>
          </a:p>
        </p:txBody>
      </p:sp>
      <p:sp>
        <p:nvSpPr>
          <p:cNvPr id="12297" name="Rectangle 9"/>
          <p:cNvSpPr>
            <a:spLocks noChangeArrowheads="1"/>
          </p:cNvSpPr>
          <p:nvPr/>
        </p:nvSpPr>
        <p:spPr bwMode="auto">
          <a:xfrm>
            <a:off x="4419600" y="4191000"/>
            <a:ext cx="4419600" cy="1190625"/>
          </a:xfrm>
          <a:prstGeom prst="rect">
            <a:avLst/>
          </a:prstGeom>
          <a:solidFill>
            <a:srgbClr val="F1C7C7"/>
          </a:solidFill>
          <a:ln w="38100" cmpd="dbl">
            <a:solidFill>
              <a:schemeClr val="tx1"/>
            </a:solidFill>
            <a:miter lim="800000"/>
            <a:headEnd/>
            <a:tailEnd/>
          </a:ln>
        </p:spPr>
        <p:txBody>
          <a:bodyPr lIns="90487" tIns="44450" rIns="90487" bIns="44450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imulq	%rcx, %rsi  # i*n</a:t>
            </a:r>
          </a:p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addq	%rdx, %rsi  # i*n+j</a:t>
            </a:r>
          </a:p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movq	%rsi, %rax  # i*n+j</a:t>
            </a:r>
          </a:p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subq	%rcx, %rax  # i*n+j-n</a:t>
            </a:r>
          </a:p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leaq	(%rsi,%rcx), %rcx # i*n+j+n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tag name="TEXPOINTINIT" val=""/>
  <p:tag name="USEAMSFONTS" val="True"/>
  <p:tag name="EMBEDFONTS" val="False"/>
  <p:tag name="USEBOLDAMS" val="False"/>
  <p:tag name="DEFAULTDISPLAYSOURCE" val="\documentclass{slides}\pagestyle{empty}&#10;\begin{document}&#10;&#10;\end{document}&#10;"/>
  <p:tag name="TEX2PS" val="latex $(base).tex; dvips -D $(res) -E -o $(base).ps $(base).dvi"/>
  <p:tag name="EXTERNALEDITCOMMAND" val="notepad %"/>
  <p:tag name="GHOSTSCRIPTCOMMAND" val="gswin32c"/>
  <p:tag name="DEFAULTBITMAP" val="pngmono"/>
  <p:tag name="DEFAULTBLEND" val="False"/>
  <p:tag name="DEFAULTTRANSPARENT" val="False"/>
  <p:tag name="DEFAULTWORKAROUNDTRANSPARENCYBUG" val="False"/>
  <p:tag name="DEFAULTRESOLUTION" val="1200"/>
  <p:tag name="DEFAULTMAGNIFICATION" val="0.8"/>
  <p:tag name="DEFAULTFONTSIZE" val="10"/>
  <p:tag name="DEFAULTWIDTH" val="418"/>
  <p:tag name="DEFAULTHEIGHT" val="316"/>
</p:tagLst>
</file>

<file path=ppt/theme/theme1.xml><?xml version="1.0" encoding="utf-8"?>
<a:theme xmlns:a="http://schemas.openxmlformats.org/drawingml/2006/main" name="template2007">
  <a:themeElements>
    <a:clrScheme name="Custom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00000"/>
      </a:hlink>
      <a:folHlink>
        <a:srgbClr val="C00000"/>
      </a:folHlink>
    </a:clrScheme>
    <a:fontScheme name="Custom 1">
      <a:majorFont>
        <a:latin typeface="Arial Narrow"/>
        <a:ea typeface=""/>
        <a:cs typeface=""/>
      </a:majorFont>
      <a:minorFont>
        <a:latin typeface="Arial Narrow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bg1">
            <a:lumMod val="85000"/>
          </a:schemeClr>
        </a:solidFill>
        <a:ln w="25400" cap="flat" cmpd="sng" algn="ctr">
          <a:noFill/>
          <a:prstDash val="solid"/>
          <a:round/>
          <a:headEnd type="none" w="med" len="med"/>
          <a:tailEnd type="triangle" w="med" len="med"/>
        </a:ln>
        <a:effectLst/>
      </a:spPr>
      <a:bodyPr vert="horz" wrap="square" lIns="91440" tIns="45720" rIns="91440" bIns="45720" numCol="1" rtlCol="0" anchor="ctr" anchorCtr="1" compatLnSpc="1">
        <a:prstTxWarp prst="textNoShape">
          <a:avLst/>
        </a:prstTxWarp>
      </a:bodyPr>
      <a:lstStyle>
        <a:defPPr marL="0" marR="0" indent="0" algn="ctr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dirty="0" smtClean="0">
            <a:latin typeface="Calibri" pitchFamily="34" charset="0"/>
          </a:defRPr>
        </a:defPPr>
      </a:lstStyle>
    </a:spDef>
    <a:lnDef>
      <a:spPr bwMode="auto">
        <a:noFill/>
        <a:ln w="25400" cap="flat" cmpd="sng" algn="ctr">
          <a:solidFill>
            <a:schemeClr val="tx1">
              <a:lumMod val="50000"/>
              <a:lumOff val="50000"/>
            </a:schemeClr>
          </a:solidFill>
          <a:prstDash val="solid"/>
          <a:round/>
          <a:headEnd type="none" w="med" len="med"/>
          <a:tailEnd type="none" w="med" len="med"/>
        </a:ln>
        <a:effectLst/>
      </a:spPr>
      <a:bodyPr/>
      <a:lstStyle/>
    </a:lnDef>
    <a:txDef>
      <a:spPr>
        <a:noFill/>
      </a:spPr>
      <a:bodyPr wrap="none" rtlCol="0">
        <a:spAutoFit/>
      </a:bodyPr>
      <a:lstStyle>
        <a:defPPr>
          <a:defRPr sz="1800" dirty="0" smtClean="0">
            <a:latin typeface="Calibri" pitchFamily="34" charset="0"/>
          </a:defRPr>
        </a:defPPr>
      </a:lstStyle>
    </a:txDef>
  </a:objectDefaults>
  <a:extraClrSchemeLst>
    <a:extraClrScheme>
      <a:clrScheme name="class1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lass1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lass1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lass1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lass1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lass1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lass1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template2007</Template>
  <TotalTime>7084</TotalTime>
  <Words>5899</Words>
  <Application>Microsoft Macintosh PowerPoint</Application>
  <PresentationFormat>On-screen Show (4:3)</PresentationFormat>
  <Paragraphs>1165</Paragraphs>
  <Slides>54</Slides>
  <Notes>50</Notes>
  <HiddenSlides>0</HiddenSlides>
  <MMClips>0</MMClips>
  <ScaleCrop>false</ScaleCrop>
  <HeadingPairs>
    <vt:vector size="6" baseType="variant">
      <vt:variant>
        <vt:lpstr>Design Template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54</vt:i4>
      </vt:variant>
    </vt:vector>
  </HeadingPairs>
  <TitlesOfParts>
    <vt:vector size="56" baseType="lpstr">
      <vt:lpstr>template2007</vt:lpstr>
      <vt:lpstr>Worksheet</vt:lpstr>
      <vt:lpstr>Program Optimization  15-213: Introduction to Computer Systems 25th Lecture, Nov. 23, 2010</vt:lpstr>
      <vt:lpstr>Today</vt:lpstr>
      <vt:lpstr>Performance Realities</vt:lpstr>
      <vt:lpstr>Optimizing Compilers</vt:lpstr>
      <vt:lpstr>Limitations of Optimizing Compilers</vt:lpstr>
      <vt:lpstr>Generally Useful Optimizations</vt:lpstr>
      <vt:lpstr>Compiler-Generated Code Motion</vt:lpstr>
      <vt:lpstr>Reduction in Strength</vt:lpstr>
      <vt:lpstr>Share Common Subexpressions</vt:lpstr>
      <vt:lpstr>Optimization Blocker #1: Procedure Calls</vt:lpstr>
      <vt:lpstr>Lower Case Conversion Performance</vt:lpstr>
      <vt:lpstr>Convert Loop To Goto Form</vt:lpstr>
      <vt:lpstr>Calling Strlen</vt:lpstr>
      <vt:lpstr>Improving Performance</vt:lpstr>
      <vt:lpstr>Lower Case Conversion Performance</vt:lpstr>
      <vt:lpstr>Optimization Blocker: Procedure Calls</vt:lpstr>
      <vt:lpstr>Memory Matters</vt:lpstr>
      <vt:lpstr>Memory Aliasing</vt:lpstr>
      <vt:lpstr>Removing Aliasing</vt:lpstr>
      <vt:lpstr>Optimization Blocker: Memory Aliasing</vt:lpstr>
      <vt:lpstr>Exploiting Instruction-Level Parallelism</vt:lpstr>
      <vt:lpstr>Benchmark Example: Data Type for Vectors</vt:lpstr>
      <vt:lpstr>Benchmark Computation</vt:lpstr>
      <vt:lpstr>Cycles Per Element (CPE)</vt:lpstr>
      <vt:lpstr>Benchmark Performance</vt:lpstr>
      <vt:lpstr>Basic Optimizations</vt:lpstr>
      <vt:lpstr>Effect of Basic Optimizations</vt:lpstr>
      <vt:lpstr>Modern CPU Design</vt:lpstr>
      <vt:lpstr>Superscalar Processor</vt:lpstr>
      <vt:lpstr>Nehalem CPU</vt:lpstr>
      <vt:lpstr>x86-64 Compilation of Combine4</vt:lpstr>
      <vt:lpstr>Combine4 = Serial Computation (OP = *)</vt:lpstr>
      <vt:lpstr>Loop Unrolling</vt:lpstr>
      <vt:lpstr>Effect of Loop Unrolling</vt:lpstr>
      <vt:lpstr>Loop Unrolling with Reassociation</vt:lpstr>
      <vt:lpstr>Effect of Reassociation</vt:lpstr>
      <vt:lpstr>Reassociated Computation</vt:lpstr>
      <vt:lpstr>Loop Unrolling with Separate Accumulators</vt:lpstr>
      <vt:lpstr>Effect of Separate Accumulators</vt:lpstr>
      <vt:lpstr>Separate Accumulators</vt:lpstr>
      <vt:lpstr>Unrolling &amp; Accumulating</vt:lpstr>
      <vt:lpstr>Unrolling &amp; Accumulating: Double *</vt:lpstr>
      <vt:lpstr>Unrolling &amp; Accumulating: Int +</vt:lpstr>
      <vt:lpstr>Achievable Performance</vt:lpstr>
      <vt:lpstr>Using Vector Instructions</vt:lpstr>
      <vt:lpstr>What About Branches?</vt:lpstr>
      <vt:lpstr>Modern CPU Design</vt:lpstr>
      <vt:lpstr>Branch Outcomes</vt:lpstr>
      <vt:lpstr>Branch Prediction</vt:lpstr>
      <vt:lpstr>Branch Prediction Through Loop</vt:lpstr>
      <vt:lpstr>Branch Misprediction Invalidation</vt:lpstr>
      <vt:lpstr>Branch Misprediction Recovery</vt:lpstr>
      <vt:lpstr>Effect of Branch Prediction</vt:lpstr>
      <vt:lpstr>Getting High Performance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Introduction to Computer Systems 15-213/18-243, spring 2009</dc:title>
  <dc:creator>Markus Pueschel</dc:creator>
  <dc:description>Redesign of slides created by Randal E. Bryant and David R. O'Hallaron</dc:description>
  <cp:lastModifiedBy>David O'Hallaron</cp:lastModifiedBy>
  <cp:revision>337</cp:revision>
  <cp:lastPrinted>1999-09-20T15:19:18Z</cp:lastPrinted>
  <dcterms:created xsi:type="dcterms:W3CDTF">2011-01-05T23:59:32Z</dcterms:created>
  <dcterms:modified xsi:type="dcterms:W3CDTF">2011-01-06T00:02:50Z</dcterms:modified>
</cp:coreProperties>
</file>

<file path=docProps/thumbnail.jpeg>
</file>