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s/slide14.xml" ContentType="application/vnd.openxmlformats-officedocument.presentationml.slide+xml"/>
  <Override PartName="/ppt/notesSlides/notesSlide16.xml" ContentType="application/vnd.openxmlformats-officedocument.presentationml.notesSlide+xml"/>
  <Default Extension="xml" ContentType="application/xml"/>
  <Override PartName="/ppt/tableStyles.xml" ContentType="application/vnd.openxmlformats-officedocument.presentationml.tableStyles+xml"/>
  <Override PartName="/ppt/notesSlides/notesSlide31.xml" ContentType="application/vnd.openxmlformats-officedocument.presentationml.notesSlide+xml"/>
  <Override PartName="/ppt/notesSlides/notesSlide1.xml" ContentType="application/vnd.openxmlformats-officedocument.presentationml.notesSlide+xml"/>
  <Override PartName="/ppt/slides/slide28.xml" ContentType="application/vnd.openxmlformats-officedocument.presentationml.slide+xml"/>
  <Override PartName="/ppt/slides/slide21.xml" ContentType="application/vnd.openxmlformats-officedocument.presentationml.slide+xml"/>
  <Override PartName="/ppt/notesSlides/notesSlide23.xml" ContentType="application/vnd.openxmlformats-officedocument.presentationml.notesSlide+xml"/>
  <Override PartName="/ppt/slides/slide5.xml" ContentType="application/vnd.openxmlformats-officedocument.presentationml.slide+xml"/>
  <Override PartName="/ppt/notesSlides/notesSlide9.xml" ContentType="application/vnd.openxmlformats-officedocument.presentationml.notesSlide+xml"/>
  <Override PartName="/ppt/slideLayouts/slideLayout5.xml" ContentType="application/vnd.openxmlformats-officedocument.presentationml.slideLayout+xml"/>
  <Override PartName="/ppt/slides/slide30.xml" ContentType="application/vnd.openxmlformats-officedocument.presentationml.slide+xml"/>
  <Override PartName="/ppt/slides/slide13.xml" ContentType="application/vnd.openxmlformats-officedocument.presentationml.slide+xml"/>
  <Override PartName="/ppt/slideMasters/slideMaster1.xml" ContentType="application/vnd.openxmlformats-officedocument.presentationml.slideMaster+xml"/>
  <Override PartName="/ppt/notesSlides/notesSlide15.xml" ContentType="application/vnd.openxmlformats-officedocument.presentationml.notesSlide+xml"/>
  <Override PartName="/docProps/core.xml" ContentType="application/vnd.openxmlformats-package.core-properties+xml"/>
  <Override PartName="/ppt/notesSlides/notesSlide7.xml" ContentType="application/vnd.openxmlformats-officedocument.presentationml.notesSlide+xml"/>
  <Override PartName="/ppt/notesSlides/notesSlide30.xml" ContentType="application/vnd.openxmlformats-officedocument.presentationml.notesSlide+xml"/>
  <Override PartName="/ppt/handoutMasters/handoutMaster1.xml" ContentType="application/vnd.openxmlformats-officedocument.presentationml.handoutMaster+xml"/>
  <Override PartName="/ppt/slides/slide27.xml" ContentType="application/vnd.openxmlformats-officedocument.presentationml.slide+xml"/>
  <Override PartName="/ppt/notesSlides/notesSlide29.xml" ContentType="application/vnd.openxmlformats-officedocument.presentationml.notesSlide+xml"/>
  <Override PartName="/ppt/slides/slide20.xml" ContentType="application/vnd.openxmlformats-officedocument.presentationml.slide+xml"/>
  <Override PartName="/ppt/slides/slide36.xml" ContentType="application/vnd.openxmlformats-officedocument.presentationml.slide+xml"/>
  <Override PartName="/ppt/notesSlides/notesSlide22.xml" ContentType="application/vnd.openxmlformats-officedocument.presentationml.notesSlide+xml"/>
  <Override PartName="/ppt/slides/slide4.xml" ContentType="application/vnd.openxmlformats-officedocument.presentationml.slide+xml"/>
  <Override PartName="/ppt/slides/slide19.xml" ContentType="application/vnd.openxmlformats-officedocument.presentationml.slide+xml"/>
  <Override PartName="/ppt/notesSlides/notesSlide8.xml" ContentType="application/vnd.openxmlformats-officedocument.presentationml.notesSlide+xml"/>
  <Override PartName="/ppt/slideLayouts/slideLayout4.xml" ContentType="application/vnd.openxmlformats-officedocument.presentationml.slideLayout+xml"/>
  <Override PartName="/ppt/slides/slide12.xml" ContentType="application/vnd.openxmlformats-officedocument.presentationml.slide+xml"/>
  <Override PartName="/ppt/notesSlides/notesSlide14.xml" ContentType="application/vnd.openxmlformats-officedocument.presentationml.notesSlide+xml"/>
  <Override PartName="/ppt/notesSlides/notesSlide6.xml" ContentType="application/vnd.openxmlformats-officedocument.presentationml.notesSlide+xml"/>
  <Override PartName="/ppt/presProps.xml" ContentType="application/vnd.openxmlformats-officedocument.presentationml.presProps+xml"/>
  <Override PartName="/ppt/slides/slide26.xml" ContentType="application/vnd.openxmlformats-officedocument.presentationml.slide+xml"/>
  <Override PartName="/ppt/notesSlides/notesSlide28.xml" ContentType="application/vnd.openxmlformats-officedocument.presentationml.notesSlide+xml"/>
  <Override PartName="/ppt/slides/slide35.xml" ContentType="application/vnd.openxmlformats-officedocument.presentationml.slide+xml"/>
  <Override PartName="/ppt/notesSlides/notesSlide21.xml" ContentType="application/vnd.openxmlformats-officedocument.presentationml.notesSlide+xml"/>
  <Override PartName="/ppt/slides/slide3.xml" ContentType="application/vnd.openxmlformats-officedocument.presentationml.slide+xml"/>
  <Override PartName="/ppt/slides/slide18.xml" ContentType="application/vnd.openxmlformats-officedocument.presentationml.slide+xml"/>
  <Override PartName="/ppt/slideLayouts/slideLayout3.xml" ContentType="application/vnd.openxmlformats-officedocument.presentationml.slideLayout+xml"/>
  <Override PartName="/ppt/slides/slide11.xml" ContentType="application/vnd.openxmlformats-officedocument.presentationml.slide+xml"/>
  <Override PartName="/ppt/notesSlides/notesSlide13.xml" ContentType="application/vnd.openxmlformats-officedocument.presentationml.notesSlide+xml"/>
  <Override PartName="/ppt/notesSlides/notesSlide5.xml" ContentType="application/vnd.openxmlformats-officedocument.presentationml.notesSlide+xml"/>
  <Override PartName="/ppt/slideLayouts/slideLayout13.xml" ContentType="application/vnd.openxmlformats-officedocument.presentationml.slideLayout+xml"/>
  <Override PartName="/ppt/slides/slide25.xml" ContentType="application/vnd.openxmlformats-officedocument.presentationml.slide+xml"/>
  <Override PartName="/ppt/notesSlides/notesSlide27.xml" ContentType="application/vnd.openxmlformats-officedocument.presentationml.notesSlide+xml"/>
  <Override PartName="/ppt/slides/slide9.xml" ContentType="application/vnd.openxmlformats-officedocument.presentationml.slide+xml"/>
  <Override PartName="/ppt/slideLayouts/slideLayout9.xml" ContentType="application/vnd.openxmlformats-officedocument.presentationml.slideLayout+xml"/>
  <Override PartName="/ppt/slides/slide34.xml" ContentType="application/vnd.openxmlformats-officedocument.presentationml.slide+xml"/>
  <Override PartName="/ppt/notesSlides/notesSlide20.xml" ContentType="application/vnd.openxmlformats-officedocument.presentationml.notesSlide+xml"/>
  <Override PartName="/ppt/tags/tag1.xml" ContentType="application/vnd.openxmlformats-officedocument.presentationml.tags+xml"/>
  <Override PartName="/ppt/slides/slide2.xml" ContentType="application/vnd.openxmlformats-officedocument.presentationml.slide+xml"/>
  <Override PartName="/ppt/slideLayouts/slideLayout2.xml" ContentType="application/vnd.openxmlformats-officedocument.presentationml.slideLayout+xml"/>
  <Override PartName="/ppt/slides/slide17.xml" ContentType="application/vnd.openxmlformats-officedocument.presentationml.slide+xml"/>
  <Override PartName="/ppt/notesSlides/notesSlide19.xml" ContentType="application/vnd.openxmlformats-officedocument.presentationml.notesSlide+xml"/>
  <Override PartName="/ppt/slides/slide10.xml" ContentType="application/vnd.openxmlformats-officedocument.presentationml.slide+xml"/>
  <Override PartName="/ppt/notesSlides/notesSlide12.xml" ContentType="application/vnd.openxmlformats-officedocument.presentationml.notesSlide+xml"/>
  <Override PartName="/docProps/app.xml" ContentType="application/vnd.openxmlformats-officedocument.extended-properties+xml"/>
  <Override PartName="/ppt/notesSlides/notesSlide4.xml" ContentType="application/vnd.openxmlformats-officedocument.presentationml.notesSlide+xml"/>
  <Override PartName="/ppt/theme/theme3.xml" ContentType="application/vnd.openxmlformats-officedocument.theme+xml"/>
  <Override PartName="/ppt/slideLayouts/slideLayout12.xml" ContentType="application/vnd.openxmlformats-officedocument.presentationml.slideLayout+xml"/>
  <Override PartName="/ppt/slides/slide24.xml" ContentType="application/vnd.openxmlformats-officedocument.presentationml.slide+xml"/>
  <Override PartName="/ppt/notesSlides/notesSlide10.xml" ContentType="application/vnd.openxmlformats-officedocument.presentationml.notesSlide+xml"/>
  <Override PartName="/ppt/slides/slide8.xml" ContentType="application/vnd.openxmlformats-officedocument.presentationml.slide+xml"/>
  <Override PartName="/ppt/notesSlides/notesSlide26.xml" ContentType="application/vnd.openxmlformats-officedocument.presentationml.notesSlide+xml"/>
  <Override PartName="/ppt/slideLayouts/slideLayout8.xml" ContentType="application/vnd.openxmlformats-officedocument.presentationml.slideLayout+xml"/>
  <Override PartName="/ppt/slides/slide33.xml" ContentType="application/vnd.openxmlformats-officedocument.presentationml.slide+xml"/>
  <Override PartName="/ppt/slides/slide1.xml" ContentType="application/vnd.openxmlformats-officedocument.presentationml.slide+xml"/>
  <Override PartName="/ppt/slideLayouts/slideLayout1.xml" ContentType="application/vnd.openxmlformats-officedocument.presentationml.slideLayout+xml"/>
  <Override PartName="/ppt/slides/slide16.xml" ContentType="application/vnd.openxmlformats-officedocument.presentationml.slide+xml"/>
  <Override PartName="/ppt/notesSlides/notesSlide18.xml" ContentType="application/vnd.openxmlformats-officedocument.presentationml.notesSlide+xml"/>
  <Override PartName="/ppt/viewProps.xml" ContentType="application/vnd.openxmlformats-officedocument.presentationml.viewProps+xml"/>
  <Default Extension="jpeg" ContentType="image/jpeg"/>
  <Override PartName="/ppt/notesSlides/notesSlide11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.xml" ContentType="application/vnd.openxmlformats-officedocument.presentationml.notesSlide+xml"/>
  <Override PartName="/ppt/theme/theme2.xml" ContentType="application/vnd.openxmlformats-officedocument.theme+xml"/>
  <Override PartName="/ppt/slideLayouts/slideLayout11.xml" ContentType="application/vnd.openxmlformats-officedocument.presentationml.slideLayout+xml"/>
  <Override PartName="/ppt/slides/slide23.xml" ContentType="application/vnd.openxmlformats-officedocument.presentationml.slide+xml"/>
  <Override PartName="/ppt/notesSlides/notesSlide25.xml" ContentType="application/vnd.openxmlformats-officedocument.presentationml.notesSlide+xml"/>
  <Override PartName="/ppt/slides/slide7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5.xml" ContentType="application/vnd.openxmlformats-officedocument.presentationml.slide+xml"/>
  <Override PartName="/ppt/notesSlides/notesSlide17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2.xml" ContentType="application/vnd.openxmlformats-officedocument.presentationml.notesSlide+xml"/>
  <Override PartName="/ppt/slides/slide29.xml" ContentType="application/vnd.openxmlformats-officedocument.presentationml.slide+xml"/>
  <Override PartName="/ppt/theme/theme1.xml" ContentType="application/vnd.openxmlformats-officedocument.theme+xml"/>
  <Override PartName="/ppt/slides/slide22.xml" ContentType="application/vnd.openxmlformats-officedocument.presentationml.slide+xml"/>
  <Override PartName="/ppt/presentation.xml" ContentType="application/vnd.openxmlformats-officedocument.presentationml.presentation.main+xml"/>
  <Override PartName="/ppt/slideLayouts/slideLayout10.xml" ContentType="application/vnd.openxmlformats-officedocument.presentationml.slideLayout+xml"/>
  <Override PartName="/ppt/slides/slide6.xml" ContentType="application/vnd.openxmlformats-officedocument.presentationml.slide+xml"/>
  <Default Extension="bin" ContentType="application/vnd.openxmlformats-officedocument.presentationml.printerSettings"/>
  <Override PartName="/ppt/slideLayouts/slideLayout6.xml" ContentType="application/vnd.openxmlformats-officedocument.presentationml.slideLayout+xml"/>
  <Override PartName="/ppt/slides/slide31.xml" ContentType="application/vnd.openxmlformats-officedocument.presentationml.slide+xml"/>
  <Override PartName="/ppt/notesSlides/notesSlide24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trictFirstAndLastChars="0" saveSubsetFonts="1">
  <p:sldMasterIdLst>
    <p:sldMasterId id="2147483648" r:id="rId1"/>
  </p:sldMasterIdLst>
  <p:notesMasterIdLst>
    <p:notesMasterId r:id="rId38"/>
  </p:notesMasterIdLst>
  <p:handoutMasterIdLst>
    <p:handoutMasterId r:id="rId39"/>
  </p:handoutMasterIdLst>
  <p:sldIdLst>
    <p:sldId id="542" r:id="rId2"/>
    <p:sldId id="610" r:id="rId3"/>
    <p:sldId id="543" r:id="rId4"/>
    <p:sldId id="544" r:id="rId5"/>
    <p:sldId id="545" r:id="rId6"/>
    <p:sldId id="547" r:id="rId7"/>
    <p:sldId id="546" r:id="rId8"/>
    <p:sldId id="548" r:id="rId9"/>
    <p:sldId id="549" r:id="rId10"/>
    <p:sldId id="551" r:id="rId11"/>
    <p:sldId id="614" r:id="rId12"/>
    <p:sldId id="552" r:id="rId13"/>
    <p:sldId id="553" r:id="rId14"/>
    <p:sldId id="554" r:id="rId15"/>
    <p:sldId id="602" r:id="rId16"/>
    <p:sldId id="555" r:id="rId17"/>
    <p:sldId id="556" r:id="rId18"/>
    <p:sldId id="615" r:id="rId19"/>
    <p:sldId id="557" r:id="rId20"/>
    <p:sldId id="558" r:id="rId21"/>
    <p:sldId id="559" r:id="rId22"/>
    <p:sldId id="560" r:id="rId23"/>
    <p:sldId id="561" r:id="rId24"/>
    <p:sldId id="562" r:id="rId25"/>
    <p:sldId id="563" r:id="rId26"/>
    <p:sldId id="564" r:id="rId27"/>
    <p:sldId id="571" r:id="rId28"/>
    <p:sldId id="566" r:id="rId29"/>
    <p:sldId id="616" r:id="rId30"/>
    <p:sldId id="605" r:id="rId31"/>
    <p:sldId id="607" r:id="rId32"/>
    <p:sldId id="606" r:id="rId33"/>
    <p:sldId id="608" r:id="rId34"/>
    <p:sldId id="567" r:id="rId35"/>
    <p:sldId id="568" r:id="rId36"/>
    <p:sldId id="611" r:id="rId37"/>
  </p:sldIdLst>
  <p:sldSz cx="9144000" cy="6858000" type="screen4x3"/>
  <p:notesSz cx="7302500" cy="9586913"/>
  <p:custDataLst>
    <p:tags r:id="rId41"/>
  </p:custDataLst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5pPr>
    <a:lvl6pPr marL="22860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6pPr>
    <a:lvl7pPr marL="27432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7pPr>
    <a:lvl8pPr marL="32004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8pPr>
    <a:lvl9pPr marL="36576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AC0000"/>
    <a:srgbClr val="F7F5CD"/>
    <a:srgbClr val="000000"/>
    <a:srgbClr val="9D3E40"/>
    <a:srgbClr val="990000"/>
    <a:srgbClr val="D5F1CF"/>
    <a:srgbClr val="F1C7C7"/>
    <a:srgbClr val="F6F5BD"/>
    <a:srgbClr val="EBAFAF"/>
    <a:srgbClr val="DB6F6F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75DCB02-9BB8-47FD-8907-85C794F793BA}" styleName="Themed Style 1 - Accent 4">
    <a:tblBg>
      <a:fillRef idx="2">
        <a:schemeClr val="accent4"/>
      </a:fillRef>
      <a:effectRef idx="1">
        <a:schemeClr val="accent4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Ref idx="1">
              <a:schemeClr val="accent4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  <a:fill>
          <a:solidFill>
            <a:schemeClr val="accent4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4"/>
            </a:lnRef>
          </a:left>
          <a:right>
            <a:lnRef idx="2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2">
              <a:schemeClr val="accent4"/>
            </a:lnRef>
          </a:top>
          <a:bottom>
            <a:lnRef idx="2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firstRow>
  </a:tblStyle>
  <a:tblStyle styleId="{91EBBBCC-DAD2-459C-BE2E-F6DE35CF9A28}" styleName="Dark Style 2 - Accent 3/Accent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8EC20E35-A176-4012-BC5E-935CFFF8708E}" styleName="Medium Style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E25E649-3F16-4E02-A733-19D2CDBF48F0}" styleName="Medium Style 3 - Accent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horzBarState="maximized">
    <p:restoredLeft sz="12977" autoAdjust="0"/>
    <p:restoredTop sz="94626" autoAdjust="0"/>
  </p:normalViewPr>
  <p:slideViewPr>
    <p:cSldViewPr snapToObjects="1">
      <p:cViewPr varScale="1">
        <p:scale>
          <a:sx n="99" d="100"/>
          <a:sy n="99" d="100"/>
        </p:scale>
        <p:origin x="-624" y="-104"/>
      </p:cViewPr>
      <p:guideLst>
        <p:guide orient="horz" pos="1728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notesViewPr>
    <p:cSldViewPr snapToObjects="1">
      <p:cViewPr varScale="1">
        <p:scale>
          <a:sx n="66" d="100"/>
          <a:sy n="66" d="100"/>
        </p:scale>
        <p:origin x="0" y="0"/>
      </p:cViewPr>
      <p:guideLst/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slide" Target="slides/slide34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37" Type="http://schemas.openxmlformats.org/officeDocument/2006/relationships/slide" Target="slides/slide36.xml"/><Relationship Id="rId38" Type="http://schemas.openxmlformats.org/officeDocument/2006/relationships/notesMaster" Target="notesMasters/notesMaster1.xml"/><Relationship Id="rId39" Type="http://schemas.openxmlformats.org/officeDocument/2006/relationships/handoutMaster" Target="handoutMasters/handoutMaster1.xml"/><Relationship Id="rId40" Type="http://schemas.openxmlformats.org/officeDocument/2006/relationships/printerSettings" Target="printerSettings/printerSettings1.bin"/><Relationship Id="rId41" Type="http://schemas.openxmlformats.org/officeDocument/2006/relationships/tags" Target="tags/tag1.xml"/><Relationship Id="rId42" Type="http://schemas.openxmlformats.org/officeDocument/2006/relationships/presProps" Target="presProps.xml"/><Relationship Id="rId43" Type="http://schemas.openxmlformats.org/officeDocument/2006/relationships/viewProps" Target="viewProps.xml"/><Relationship Id="rId44" Type="http://schemas.openxmlformats.org/officeDocument/2006/relationships/theme" Target="theme/theme1.xml"/><Relationship Id="rId45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9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t" anchorCtr="0" compatLnSpc="1">
            <a:prstTxWarp prst="textNoShape">
              <a:avLst/>
            </a:prstTxWarp>
          </a:bodyPr>
          <a:lstStyle>
            <a:lvl1pPr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r>
              <a:rPr lang="en-US"/>
              <a:t>DAC 2001 Tutorial</a:t>
            </a:r>
          </a:p>
        </p:txBody>
      </p:sp>
      <p:sp>
        <p:nvSpPr>
          <p:cNvPr id="25293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171950" y="0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t" anchorCtr="0" compatLnSpc="1">
            <a:prstTxWarp prst="textNoShape">
              <a:avLst/>
            </a:prstTxWarp>
          </a:bodyPr>
          <a:lstStyle>
            <a:lvl1pPr algn="r"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293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091613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b" anchorCtr="0" compatLnSpc="1">
            <a:prstTxWarp prst="textNoShape">
              <a:avLst/>
            </a:prstTxWarp>
          </a:bodyPr>
          <a:lstStyle>
            <a:lvl1pPr defTabSz="965200">
              <a:defRPr sz="1200" smtClean="0"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r>
              <a:rPr lang="en-US"/>
              <a:t>©R.A. Rutenbar, 2001</a:t>
            </a:r>
          </a:p>
        </p:txBody>
      </p:sp>
      <p:sp>
        <p:nvSpPr>
          <p:cNvPr id="25293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171950" y="9091613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b" anchorCtr="0" compatLnSpc="1">
            <a:prstTxWarp prst="textNoShape">
              <a:avLst/>
            </a:prstTxWarp>
          </a:bodyPr>
          <a:lstStyle>
            <a:lvl1pPr algn="r"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fld id="{83587096-7852-44F5-9A71-D621B1FF247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857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857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114800" y="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018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219200" y="685800"/>
            <a:ext cx="4876800" cy="36576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0858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90600" y="4572000"/>
            <a:ext cx="5334000" cy="426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40858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1440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858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114800" y="91440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fld id="{40F64717-A5A5-4C4E-9291-2F18B7410B0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1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_rels/notesSlide1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1.xml"/></Relationships>
</file>

<file path=ppt/notesSlides/_rels/notesSlide1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_rels/notesSlide1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3.xml"/></Relationships>
</file>

<file path=ppt/notesSlides/_rels/notesSlide1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4.xml"/></Relationships>
</file>

<file path=ppt/notesSlides/_rels/notesSlide1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6.xml"/></Relationships>
</file>

<file path=ppt/notesSlides/_rels/notesSlide1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7.xml"/></Relationships>
</file>

<file path=ppt/notesSlides/_rels/notesSlide1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8.xml"/></Relationships>
</file>

<file path=ppt/notesSlides/_rels/notesSlide1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9.xml"/></Relationships>
</file>

<file path=ppt/notesSlides/_rels/notesSlide1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0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1.xml"/></Relationships>
</file>

<file path=ppt/notesSlides/_rels/notesSlide2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2.xml"/></Relationships>
</file>

<file path=ppt/notesSlides/_rels/notesSlide2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3.xml"/></Relationships>
</file>

<file path=ppt/notesSlides/_rels/notesSlide2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4.xml"/></Relationships>
</file>

<file path=ppt/notesSlides/_rels/notesSlide2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5.xml"/></Relationships>
</file>

<file path=ppt/notesSlides/_rels/notesSlide2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6.xml"/></Relationships>
</file>

<file path=ppt/notesSlides/_rels/notesSlide2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7.xml"/></Relationships>
</file>

<file path=ppt/notesSlides/_rels/notesSlide2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8.xml"/></Relationships>
</file>

<file path=ppt/notesSlides/_rels/notesSlide2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9.xml"/></Relationships>
</file>

<file path=ppt/notesSlides/_rels/notesSlide2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0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3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2.xml"/></Relationships>
</file>

<file path=ppt/notesSlides/_rels/notesSlide3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4.xml"/></Relationships>
</file>

<file path=ppt/notesSlides/_rels/notesSlide3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5.xml"/></Relationships>
</file>

<file path=ppt/notesSlides/_rels/notesSlide3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6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1203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dirty="0" smtClean="0"/>
          </a:p>
        </p:txBody>
      </p:sp>
      <p:sp>
        <p:nvSpPr>
          <p:cNvPr id="5120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7F803353-72E2-470C-8E67-87750F01FAF1}" type="slidenum">
              <a:rPr lang="en-US"/>
              <a:pPr/>
              <a:t>1</a:t>
            </a:fld>
            <a:endParaRPr lang="en-US" dirty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57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857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67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267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73667" y="4553434"/>
            <a:ext cx="5355167" cy="431341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87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287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73667" y="4553434"/>
            <a:ext cx="5355167" cy="431341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08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308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73667" y="4553434"/>
            <a:ext cx="5355167" cy="431341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28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328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73667" y="4553434"/>
            <a:ext cx="5355167" cy="431341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49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349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73667" y="4553434"/>
            <a:ext cx="5355167" cy="431341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18</a:t>
            </a:fld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69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369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73667" y="4553434"/>
            <a:ext cx="5355167" cy="431341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90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390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73667" y="4553434"/>
            <a:ext cx="5355167" cy="431341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10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410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73667" y="4553434"/>
            <a:ext cx="5355167" cy="431341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31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431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73667" y="4553434"/>
            <a:ext cx="5355167" cy="431341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51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451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73667" y="4553434"/>
            <a:ext cx="5355167" cy="431341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72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472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73667" y="4553434"/>
            <a:ext cx="5355167" cy="431341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92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492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73667" y="4553434"/>
            <a:ext cx="5355167" cy="431341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12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512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73667" y="4553434"/>
            <a:ext cx="5355167" cy="431341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12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512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73667" y="4553434"/>
            <a:ext cx="5355167" cy="431341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53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553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73667" y="4553434"/>
            <a:ext cx="5355167" cy="431341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29</a:t>
            </a:fld>
            <a:endParaRPr lang="en-US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53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553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73667" y="4553434"/>
            <a:ext cx="5355167" cy="431341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24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724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69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369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73667" y="4553434"/>
            <a:ext cx="5355167" cy="431341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74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574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73667" y="4553434"/>
            <a:ext cx="5355167" cy="431341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94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594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73667" y="4553434"/>
            <a:ext cx="5355167" cy="431341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64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16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34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734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34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734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75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775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55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755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85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785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96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796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708012"/>
            <a:ext cx="7772400" cy="14700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3886200"/>
            <a:ext cx="7677492" cy="1752600"/>
          </a:xfrm>
        </p:spPr>
        <p:txBody>
          <a:bodyPr/>
          <a:lstStyle>
            <a:lvl1pPr marL="0" indent="0" algn="l">
              <a:buNone/>
              <a:defRPr sz="2000" b="0">
                <a:latin typeface="Calibri" pitchFamily="34" charset="0"/>
              </a:defRPr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958013" y="228600"/>
            <a:ext cx="2185987" cy="6105525"/>
          </a:xfrm>
        </p:spPr>
        <p:txBody>
          <a:bodyPr vert="eaVert"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6875" y="228600"/>
            <a:ext cx="6408738" cy="6105525"/>
          </a:xfrm>
        </p:spPr>
        <p:txBody>
          <a:bodyPr vert="eaVert"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AndTwoObj" preserve="1">
  <p:cSld name="Title, Conten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6875" y="228600"/>
            <a:ext cx="87471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62488" y="1362075"/>
            <a:ext cx="3871912" cy="24098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62488" y="3924300"/>
            <a:ext cx="3871912" cy="24098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6875" y="228600"/>
            <a:ext cx="87471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2488" y="1362075"/>
            <a:ext cx="3871912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592093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latin typeface="Calibri" pitchFamily="34" charset="0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 sz="2800">
                <a:latin typeface="Calibri" pitchFamily="34" charset="0"/>
              </a:defRPr>
            </a:lvl1pPr>
            <a:lvl2pPr>
              <a:defRPr sz="2400">
                <a:latin typeface="Calibri" pitchFamily="34" charset="0"/>
              </a:defRPr>
            </a:lvl2pPr>
            <a:lvl3pPr>
              <a:defRPr sz="2000">
                <a:latin typeface="Calibri" pitchFamily="34" charset="0"/>
              </a:defRPr>
            </a:lvl3pPr>
            <a:lvl4pPr>
              <a:defRPr sz="1800">
                <a:latin typeface="Calibri" pitchFamily="34" charset="0"/>
              </a:defRPr>
            </a:lvl4pPr>
            <a:lvl5pPr>
              <a:defRPr sz="1800">
                <a:latin typeface="Calibri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2488" y="1362075"/>
            <a:ext cx="3871912" cy="4972050"/>
          </a:xfrm>
        </p:spPr>
        <p:txBody>
          <a:bodyPr/>
          <a:lstStyle>
            <a:lvl1pPr>
              <a:defRPr sz="2800">
                <a:latin typeface="Calibri" pitchFamily="34" charset="0"/>
              </a:defRPr>
            </a:lvl1pPr>
            <a:lvl2pPr>
              <a:defRPr sz="2400">
                <a:latin typeface="Calibri" pitchFamily="34" charset="0"/>
              </a:defRPr>
            </a:lvl2pPr>
            <a:lvl3pPr>
              <a:defRPr sz="2000">
                <a:latin typeface="Calibri" pitchFamily="34" charset="0"/>
              </a:defRPr>
            </a:lvl3pPr>
            <a:lvl4pPr>
              <a:defRPr sz="1800">
                <a:latin typeface="Calibri" pitchFamily="34" charset="0"/>
              </a:defRPr>
            </a:lvl4pPr>
            <a:lvl5pPr>
              <a:defRPr sz="1800">
                <a:latin typeface="Calibri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>
                <a:latin typeface="Calibri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Calibri" pitchFamily="34" charset="0"/>
              </a:defRPr>
            </a:lvl1pPr>
            <a:lvl2pPr>
              <a:defRPr sz="2000">
                <a:latin typeface="Calibri" pitchFamily="34" charset="0"/>
              </a:defRPr>
            </a:lvl2pPr>
            <a:lvl3pPr>
              <a:defRPr sz="1800">
                <a:latin typeface="Calibri" pitchFamily="34" charset="0"/>
              </a:defRPr>
            </a:lvl3pPr>
            <a:lvl4pPr>
              <a:defRPr sz="1600">
                <a:latin typeface="Calibri" pitchFamily="34" charset="0"/>
              </a:defRPr>
            </a:lvl4pPr>
            <a:lvl5pPr>
              <a:defRPr sz="1600">
                <a:latin typeface="Calibri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>
                <a:latin typeface="Calibri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latin typeface="Calibri" pitchFamily="34" charset="0"/>
              </a:defRPr>
            </a:lvl1pPr>
            <a:lvl2pPr>
              <a:defRPr sz="2000">
                <a:latin typeface="Calibri" pitchFamily="34" charset="0"/>
              </a:defRPr>
            </a:lvl2pPr>
            <a:lvl3pPr>
              <a:defRPr sz="1800">
                <a:latin typeface="Calibri" pitchFamily="34" charset="0"/>
              </a:defRPr>
            </a:lvl3pPr>
            <a:lvl4pPr>
              <a:defRPr sz="1600">
                <a:latin typeface="Calibri" pitchFamily="34" charset="0"/>
              </a:defRPr>
            </a:lvl4pPr>
            <a:lvl5pPr>
              <a:defRPr sz="1600">
                <a:latin typeface="Calibri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762" y="445070"/>
            <a:ext cx="75914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Calibri" pitchFamily="34" charset="0"/>
              </a:defRPr>
            </a:lvl1pPr>
            <a:lvl2pPr>
              <a:defRPr sz="2800">
                <a:latin typeface="Calibri" pitchFamily="34" charset="0"/>
              </a:defRPr>
            </a:lvl2pPr>
            <a:lvl3pPr>
              <a:defRPr sz="2400">
                <a:latin typeface="Calibri" pitchFamily="34" charset="0"/>
              </a:defRPr>
            </a:lvl3pPr>
            <a:lvl4pPr>
              <a:defRPr sz="2000">
                <a:latin typeface="Calibri" pitchFamily="34" charset="0"/>
              </a:defRPr>
            </a:lvl4pPr>
            <a:lvl5pPr>
              <a:defRPr sz="2000">
                <a:latin typeface="Calibri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Calibri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latin typeface="Calibri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dirty="0" smtClean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Calibri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74090" y="371182"/>
            <a:ext cx="7591425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title style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96875" y="1362075"/>
            <a:ext cx="7896225" cy="4972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1032" name="Rectangle 8"/>
          <p:cNvSpPr>
            <a:spLocks noChangeArrowheads="1"/>
          </p:cNvSpPr>
          <p:nvPr/>
        </p:nvSpPr>
        <p:spPr bwMode="auto">
          <a:xfrm>
            <a:off x="0" y="0"/>
            <a:ext cx="9144000" cy="228600"/>
          </a:xfrm>
          <a:prstGeom prst="rect">
            <a:avLst/>
          </a:prstGeom>
          <a:solidFill>
            <a:srgbClr val="9900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b="0">
              <a:latin typeface="Times New Roman" pitchFamily="18" charset="0"/>
            </a:endParaRPr>
          </a:p>
        </p:txBody>
      </p:sp>
      <p:sp>
        <p:nvSpPr>
          <p:cNvPr id="7" name="Text Box 5"/>
          <p:cNvSpPr txBox="1">
            <a:spLocks noChangeArrowheads="1"/>
          </p:cNvSpPr>
          <p:nvPr/>
        </p:nvSpPr>
        <p:spPr bwMode="auto">
          <a:xfrm>
            <a:off x="7897813" y="-26988"/>
            <a:ext cx="1309687" cy="277813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en-US" sz="1200" dirty="0">
                <a:solidFill>
                  <a:schemeClr val="bg1"/>
                </a:solidFill>
                <a:latin typeface="Times New Roman" pitchFamily="18" charset="0"/>
              </a:rPr>
              <a:t>Carnegie Mellon</a:t>
            </a:r>
          </a:p>
        </p:txBody>
      </p:sp>
      <p:sp>
        <p:nvSpPr>
          <p:cNvPr id="9" name="Rectangle 8"/>
          <p:cNvSpPr/>
          <p:nvPr userDrawn="1"/>
        </p:nvSpPr>
        <p:spPr>
          <a:xfrm>
            <a:off x="8830843" y="6611779"/>
            <a:ext cx="31315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fld id="{F5551B27-49BC-4291-80C6-707CDCF1D651}" type="slidenum">
              <a:rPr kumimoji="0" lang="en-US" sz="1000" b="1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 Narrow" pitchFamily="-96" charset="0"/>
                <a:ea typeface="ＭＳ Ｐゴシック" pitchFamily="-96" charset="-128"/>
                <a:cs typeface="ＭＳ Ｐゴシック" pitchFamily="-96" charset="-128"/>
              </a:rPr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0" r:id="rId2"/>
    <p:sldLayoutId id="2147483659" r:id="rId3"/>
    <p:sldLayoutId id="2147483658" r:id="rId4"/>
    <p:sldLayoutId id="2147483657" r:id="rId5"/>
    <p:sldLayoutId id="2147483656" r:id="rId6"/>
    <p:sldLayoutId id="2147483655" r:id="rId7"/>
    <p:sldLayoutId id="2147483654" r:id="rId8"/>
    <p:sldLayoutId id="2147483653" r:id="rId9"/>
    <p:sldLayoutId id="2147483652" r:id="rId10"/>
    <p:sldLayoutId id="2147483651" r:id="rId11"/>
    <p:sldLayoutId id="2147483650" r:id="rId12"/>
    <p:sldLayoutId id="2147483649" r:id="rId13"/>
  </p:sldLayoutIdLst>
  <p:timing>
    <p:tnLst>
      <p:par>
        <p:cTn id="1" dur="indefinite" restart="never" nodeType="tmRoot"/>
      </p:par>
    </p:tnLst>
  </p:timing>
  <p:txStyles>
    <p:titleStyle>
      <a:lvl1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pitchFamily="34" charset="0"/>
          <a:ea typeface="+mj-ea"/>
          <a:cs typeface="+mj-cs"/>
        </a:defRPr>
      </a:lvl1pPr>
      <a:lvl2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2pPr>
      <a:lvl3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3pPr>
      <a:lvl4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4pPr>
      <a:lvl5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5pPr>
      <a:lvl6pPr marL="5762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6pPr>
      <a:lvl7pPr marL="10334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7pPr>
      <a:lvl8pPr marL="14906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8pPr>
      <a:lvl9pPr marL="19478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rgbClr val="990000"/>
        </a:buClr>
        <a:buSzPct val="60000"/>
        <a:buFont typeface="Wingdings 2" pitchFamily="18" charset="2"/>
        <a:buChar char="¢"/>
        <a:defRPr sz="2400" b="1">
          <a:solidFill>
            <a:schemeClr val="tx1"/>
          </a:solidFill>
          <a:latin typeface="Calibri" pitchFamily="34" charset="0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rgbClr val="990000"/>
        </a:buClr>
        <a:buSzPct val="110000"/>
        <a:buFont typeface="Wingdings" pitchFamily="2" charset="2"/>
        <a:buChar char="§"/>
        <a:defRPr sz="2000">
          <a:solidFill>
            <a:schemeClr val="tx1"/>
          </a:solidFill>
          <a:latin typeface="Calibri" pitchFamily="34" charset="0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SzPct val="80000"/>
        <a:buFont typeface="Wingdings" pitchFamily="2" charset="2"/>
        <a:buChar char="§"/>
        <a:defRPr sz="2000">
          <a:solidFill>
            <a:schemeClr val="tx1"/>
          </a:solidFill>
          <a:latin typeface="Calibri" pitchFamily="34" charset="0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Calibri" pitchFamily="34" charset="0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Calibri" pitchFamily="34" charset="0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5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6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9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0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4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5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6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9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0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le 1"/>
          <p:cNvSpPr>
            <a:spLocks noGrp="1"/>
          </p:cNvSpPr>
          <p:nvPr>
            <p:ph type="ctrTitle"/>
          </p:nvPr>
        </p:nvSpPr>
        <p:spPr>
          <a:xfrm>
            <a:off x="685800" y="1708150"/>
            <a:ext cx="7772400" cy="1873250"/>
          </a:xfrm>
        </p:spPr>
        <p:txBody>
          <a:bodyPr/>
          <a:lstStyle/>
          <a:p>
            <a:pPr marL="0" indent="0"/>
            <a:r>
              <a:rPr lang="en-US" dirty="0" smtClean="0"/>
              <a:t>Synchronization: Basics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sz="2000" b="0" dirty="0" smtClean="0"/>
              <a:t>15-213: Introduction to Computer Systems</a:t>
            </a:r>
            <a:r>
              <a:rPr lang="en-US" b="0" dirty="0" smtClean="0"/>
              <a:t/>
            </a:r>
            <a:br>
              <a:rPr lang="en-US" b="0" dirty="0" smtClean="0"/>
            </a:br>
            <a:r>
              <a:rPr lang="en-US" sz="2000" b="0" dirty="0" smtClean="0"/>
              <a:t>23</a:t>
            </a:r>
            <a:r>
              <a:rPr lang="en-US" sz="2000" b="0" baseline="30000" dirty="0" smtClean="0"/>
              <a:t>rd</a:t>
            </a:r>
            <a:r>
              <a:rPr lang="en-US" sz="2000" b="0" dirty="0" smtClean="0"/>
              <a:t> Lecture, Nov. 16, 2010</a:t>
            </a:r>
          </a:p>
        </p:txBody>
      </p:sp>
      <p:sp>
        <p:nvSpPr>
          <p:cNvPr id="9219" name="Subtitle 2"/>
          <p:cNvSpPr>
            <a:spLocks noGrp="1"/>
          </p:cNvSpPr>
          <p:nvPr>
            <p:ph type="subTitle" idx="1"/>
          </p:nvPr>
        </p:nvSpPr>
        <p:spPr>
          <a:xfrm>
            <a:off x="685800" y="3886200"/>
            <a:ext cx="7678738" cy="1752600"/>
          </a:xfrm>
        </p:spPr>
        <p:txBody>
          <a:bodyPr/>
          <a:lstStyle/>
          <a:p>
            <a:r>
              <a:rPr lang="en-US" b="1" dirty="0" smtClean="0"/>
              <a:t>Instructors:</a:t>
            </a:r>
            <a:r>
              <a:rPr lang="en-US" dirty="0" smtClean="0"/>
              <a:t> </a:t>
            </a:r>
          </a:p>
          <a:p>
            <a:r>
              <a:rPr lang="en-US" dirty="0" smtClean="0"/>
              <a:t>Randy Bryant and Dave O’Hallaron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4084" name="Rectangle 4"/>
          <p:cNvSpPr>
            <a:spLocks noGrp="1" noChangeArrowheads="1"/>
          </p:cNvSpPr>
          <p:nvPr>
            <p:ph type="title"/>
          </p:nvPr>
        </p:nvSpPr>
        <p:spPr>
          <a:xfrm>
            <a:off x="304800" y="435678"/>
            <a:ext cx="8482182" cy="762000"/>
          </a:xfrm>
        </p:spPr>
        <p:txBody>
          <a:bodyPr/>
          <a:lstStyle/>
          <a:p>
            <a:r>
              <a:rPr lang="en-US"/>
              <a:t>Pros and Cons of Thread-Based Designs</a:t>
            </a:r>
          </a:p>
        </p:txBody>
      </p:sp>
      <p:sp>
        <p:nvSpPr>
          <p:cNvPr id="814085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315325" y="1252538"/>
            <a:ext cx="8307387" cy="5224462"/>
          </a:xfrm>
        </p:spPr>
        <p:txBody>
          <a:bodyPr/>
          <a:lstStyle/>
          <a:p>
            <a:r>
              <a:rPr lang="en-US" dirty="0"/>
              <a:t>+ Easy to share data structures between threads</a:t>
            </a:r>
          </a:p>
          <a:p>
            <a:pPr lvl="1"/>
            <a:r>
              <a:rPr lang="en-US" dirty="0"/>
              <a:t>e.g., logging information, file cache</a:t>
            </a:r>
          </a:p>
          <a:p>
            <a:r>
              <a:rPr lang="en-US" dirty="0"/>
              <a:t>+ Threads are more efficient than processes</a:t>
            </a:r>
          </a:p>
          <a:p>
            <a:endParaRPr lang="en-US" dirty="0" smtClean="0"/>
          </a:p>
          <a:p>
            <a:r>
              <a:rPr lang="en-US" dirty="0" smtClean="0">
                <a:latin typeface="Calibri"/>
              </a:rPr>
              <a:t>–</a:t>
            </a:r>
            <a:r>
              <a:rPr lang="en-US" dirty="0" smtClean="0"/>
              <a:t> Unintentional </a:t>
            </a:r>
            <a:r>
              <a:rPr lang="en-US" dirty="0"/>
              <a:t>sharing can introduce subtle and hard-to-reproduce errors</a:t>
            </a:r>
            <a:r>
              <a:rPr lang="en-US" dirty="0" smtClean="0"/>
              <a:t>!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408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Threads review</a:t>
            </a:r>
          </a:p>
          <a:p>
            <a:r>
              <a:rPr lang="en-US" dirty="0" smtClean="0"/>
              <a:t>Sharing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Mutual exclusion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Semaphores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5698" name="Rectangle 2"/>
          <p:cNvSpPr>
            <a:spLocks noGrp="1" noChangeArrowheads="1"/>
          </p:cNvSpPr>
          <p:nvPr>
            <p:ph type="title"/>
          </p:nvPr>
        </p:nvSpPr>
        <p:spPr>
          <a:xfrm>
            <a:off x="302514" y="435678"/>
            <a:ext cx="8634582" cy="762000"/>
          </a:xfrm>
        </p:spPr>
        <p:txBody>
          <a:bodyPr/>
          <a:lstStyle/>
          <a:p>
            <a:r>
              <a:rPr lang="en-US"/>
              <a:t>Shared Variables in Threaded C Programs</a:t>
            </a:r>
          </a:p>
        </p:txBody>
      </p:sp>
      <p:sp>
        <p:nvSpPr>
          <p:cNvPr id="9256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84457" y="1257300"/>
            <a:ext cx="8307387" cy="5143500"/>
          </a:xfrm>
        </p:spPr>
        <p:txBody>
          <a:bodyPr/>
          <a:lstStyle/>
          <a:p>
            <a:r>
              <a:rPr lang="en-US" dirty="0"/>
              <a:t>Question: Which variables  in a threaded C program are </a:t>
            </a:r>
            <a:r>
              <a:rPr lang="en-US" dirty="0" smtClean="0"/>
              <a:t>shared?</a:t>
            </a:r>
            <a:endParaRPr lang="en-US" dirty="0"/>
          </a:p>
          <a:p>
            <a:pPr lvl="1"/>
            <a:r>
              <a:rPr lang="en-US" dirty="0"/>
              <a:t>The answer is not as simple as “</a:t>
            </a:r>
            <a:r>
              <a:rPr lang="en-US" i="1" dirty="0"/>
              <a:t>global variables are shared</a:t>
            </a:r>
            <a:r>
              <a:rPr lang="en-US" dirty="0"/>
              <a:t>” and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“</a:t>
            </a:r>
            <a:r>
              <a:rPr lang="en-US" i="1" dirty="0"/>
              <a:t>stack variables are private</a:t>
            </a:r>
            <a:r>
              <a:rPr lang="en-US" dirty="0"/>
              <a:t>”</a:t>
            </a:r>
          </a:p>
          <a:p>
            <a:endParaRPr lang="en-US" dirty="0"/>
          </a:p>
          <a:p>
            <a:r>
              <a:rPr lang="en-US" dirty="0"/>
              <a:t>Requires answers to the following questions:</a:t>
            </a:r>
          </a:p>
          <a:p>
            <a:pPr lvl="1"/>
            <a:r>
              <a:rPr lang="en-US" dirty="0"/>
              <a:t>What is the memory model for threads?</a:t>
            </a:r>
          </a:p>
          <a:p>
            <a:pPr lvl="1"/>
            <a:r>
              <a:rPr lang="en-US" dirty="0"/>
              <a:t>How are</a:t>
            </a:r>
            <a:r>
              <a:rPr lang="en-US" dirty="0" smtClean="0"/>
              <a:t> instances of variables mapped to memory?</a:t>
            </a:r>
          </a:p>
          <a:p>
            <a:pPr lvl="1"/>
            <a:r>
              <a:rPr lang="en-US" dirty="0"/>
              <a:t>How many threads might reference each of these instances</a:t>
            </a:r>
            <a:r>
              <a:rPr lang="en-US" dirty="0" smtClean="0"/>
              <a:t>?</a:t>
            </a:r>
          </a:p>
          <a:p>
            <a:pPr lvl="1">
              <a:buNone/>
            </a:pPr>
            <a:endParaRPr lang="en-US" dirty="0" smtClean="0"/>
          </a:p>
          <a:p>
            <a:r>
              <a:rPr lang="en-US" i="1" dirty="0" smtClean="0"/>
              <a:t>Def:</a:t>
            </a:r>
            <a:r>
              <a:rPr lang="en-US" dirty="0" smtClean="0"/>
              <a:t> A variable </a:t>
            </a:r>
            <a:r>
              <a:rPr lang="en-US" dirty="0" err="1" smtClean="0">
                <a:latin typeface="Courier New"/>
                <a:cs typeface="Courier New"/>
              </a:rPr>
              <a:t>x</a:t>
            </a:r>
            <a:r>
              <a:rPr lang="en-US" dirty="0" smtClean="0"/>
              <a:t> is </a:t>
            </a:r>
            <a:r>
              <a:rPr lang="en-US" i="1" dirty="0" smtClean="0"/>
              <a:t>shared </a:t>
            </a:r>
            <a:r>
              <a:rPr lang="en-US" dirty="0" smtClean="0"/>
              <a:t>if and only if multiple threads reference some instance of </a:t>
            </a:r>
            <a:r>
              <a:rPr lang="en-US" dirty="0" err="1" smtClean="0">
                <a:latin typeface="Courier New"/>
                <a:cs typeface="Courier New"/>
              </a:rPr>
              <a:t>x</a:t>
            </a:r>
            <a:r>
              <a:rPr lang="en-US" dirty="0" smtClean="0"/>
              <a:t>. </a:t>
            </a:r>
            <a:endParaRPr lang="en-US" i="1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77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Threads </a:t>
            </a:r>
            <a:r>
              <a:rPr lang="en-US" dirty="0"/>
              <a:t>Memory Model</a:t>
            </a:r>
          </a:p>
        </p:txBody>
      </p:sp>
      <p:sp>
        <p:nvSpPr>
          <p:cNvPr id="9277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33375" y="1264238"/>
            <a:ext cx="8201025" cy="4972050"/>
          </a:xfrm>
        </p:spPr>
        <p:txBody>
          <a:bodyPr/>
          <a:lstStyle/>
          <a:p>
            <a:r>
              <a:rPr lang="en-US" dirty="0"/>
              <a:t>Conceptual model:</a:t>
            </a:r>
          </a:p>
          <a:p>
            <a:pPr lvl="1"/>
            <a:r>
              <a:rPr lang="en-US" dirty="0"/>
              <a:t>Multiple threads run within the context of a single process</a:t>
            </a:r>
          </a:p>
          <a:p>
            <a:pPr lvl="1"/>
            <a:r>
              <a:rPr lang="en-US" dirty="0"/>
              <a:t>Each thread has its own separate thread context</a:t>
            </a:r>
          </a:p>
          <a:p>
            <a:pPr lvl="2"/>
            <a:r>
              <a:rPr lang="en-US" sz="1600" dirty="0"/>
              <a:t>Thread ID, stack, stack </a:t>
            </a:r>
            <a:r>
              <a:rPr lang="en-US" sz="1600" dirty="0" smtClean="0"/>
              <a:t>pointer, PC, condition </a:t>
            </a:r>
            <a:r>
              <a:rPr lang="en-US" sz="1600" dirty="0"/>
              <a:t>codes, and</a:t>
            </a:r>
            <a:r>
              <a:rPr lang="en-US" sz="1600" dirty="0" smtClean="0"/>
              <a:t> GP registers</a:t>
            </a:r>
            <a:endParaRPr lang="en-US" sz="1600" dirty="0"/>
          </a:p>
          <a:p>
            <a:pPr lvl="1"/>
            <a:r>
              <a:rPr lang="en-US" dirty="0"/>
              <a:t>All threads share the remaining process context</a:t>
            </a:r>
          </a:p>
          <a:p>
            <a:pPr lvl="2"/>
            <a:r>
              <a:rPr lang="en-US" sz="1600" dirty="0"/>
              <a:t>Code, data, heap, and shared library segments of the process virtual address space</a:t>
            </a:r>
          </a:p>
          <a:p>
            <a:pPr lvl="2"/>
            <a:r>
              <a:rPr lang="en-US" sz="1600" dirty="0"/>
              <a:t>Open files and installed handlers</a:t>
            </a:r>
          </a:p>
          <a:p>
            <a:r>
              <a:rPr lang="en-US" dirty="0"/>
              <a:t>Operationally, this model is not strictly enforced:</a:t>
            </a:r>
          </a:p>
          <a:p>
            <a:pPr lvl="1"/>
            <a:r>
              <a:rPr lang="en-US" dirty="0" smtClean="0"/>
              <a:t>Register </a:t>
            </a:r>
            <a:r>
              <a:rPr lang="en-US" dirty="0"/>
              <a:t>values are truly separate and </a:t>
            </a:r>
            <a:r>
              <a:rPr lang="en-US" dirty="0" smtClean="0"/>
              <a:t>protected, but…</a:t>
            </a:r>
          </a:p>
          <a:p>
            <a:pPr lvl="1"/>
            <a:r>
              <a:rPr lang="en-US" dirty="0"/>
              <a:t>Any thread can read and write the stack of any other thread</a:t>
            </a:r>
          </a:p>
          <a:p>
            <a:endParaRPr lang="en-US" sz="2000" dirty="0" smtClean="0"/>
          </a:p>
          <a:p>
            <a:pPr>
              <a:buNone/>
            </a:pPr>
            <a:r>
              <a:rPr lang="en-US" i="1" dirty="0" smtClean="0">
                <a:solidFill>
                  <a:srgbClr val="C00000"/>
                </a:solidFill>
              </a:rPr>
              <a:t>The mismatch </a:t>
            </a:r>
            <a:r>
              <a:rPr lang="en-US" i="1" dirty="0">
                <a:solidFill>
                  <a:srgbClr val="C00000"/>
                </a:solidFill>
              </a:rPr>
              <a:t>between the conceptual and operation model </a:t>
            </a:r>
            <a:r>
              <a:rPr lang="en-US" i="1" dirty="0" smtClean="0">
                <a:solidFill>
                  <a:srgbClr val="C00000"/>
                </a:solidFill>
              </a:rPr>
              <a:t/>
            </a:r>
            <a:br>
              <a:rPr lang="en-US" i="1" dirty="0" smtClean="0">
                <a:solidFill>
                  <a:srgbClr val="C00000"/>
                </a:solidFill>
              </a:rPr>
            </a:br>
            <a:r>
              <a:rPr lang="en-US" i="1" dirty="0" smtClean="0">
                <a:solidFill>
                  <a:srgbClr val="C00000"/>
                </a:solidFill>
              </a:rPr>
              <a:t>is </a:t>
            </a:r>
            <a:r>
              <a:rPr lang="en-US" i="1" dirty="0">
                <a:solidFill>
                  <a:srgbClr val="C00000"/>
                </a:solidFill>
              </a:rPr>
              <a:t>a source of confusion and errors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774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774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774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7747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7747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9794" name="Rectangle 2"/>
          <p:cNvSpPr>
            <a:spLocks noGrp="1" noChangeArrowheads="1"/>
          </p:cNvSpPr>
          <p:nvPr>
            <p:ph type="title"/>
          </p:nvPr>
        </p:nvSpPr>
        <p:spPr>
          <a:xfrm>
            <a:off x="350962" y="435678"/>
            <a:ext cx="8507016" cy="762000"/>
          </a:xfrm>
        </p:spPr>
        <p:txBody>
          <a:bodyPr/>
          <a:lstStyle/>
          <a:p>
            <a:r>
              <a:rPr lang="en-US" dirty="0" smtClean="0"/>
              <a:t>Example Program to Illustrate Sharing</a:t>
            </a:r>
            <a:endParaRPr lang="en-US" dirty="0"/>
          </a:p>
        </p:txBody>
      </p:sp>
      <p:sp>
        <p:nvSpPr>
          <p:cNvPr id="929795" name="Rectangle 3"/>
          <p:cNvSpPr>
            <a:spLocks noChangeArrowheads="1"/>
          </p:cNvSpPr>
          <p:nvPr/>
        </p:nvSpPr>
        <p:spPr bwMode="auto">
          <a:xfrm>
            <a:off x="457200" y="1457325"/>
            <a:ext cx="3764172" cy="4770537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600" dirty="0">
                <a:latin typeface="Courier New" pitchFamily="49" charset="0"/>
              </a:rPr>
              <a:t>char **ptr; 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global */</a:t>
            </a:r>
          </a:p>
          <a:p>
            <a:endParaRPr lang="en-US" sz="1600" dirty="0">
              <a:latin typeface="Courier New" pitchFamily="49" charset="0"/>
            </a:endParaRPr>
          </a:p>
          <a:p>
            <a:r>
              <a:rPr lang="en-US" sz="1600" dirty="0">
                <a:latin typeface="Courier New" pitchFamily="49" charset="0"/>
              </a:rPr>
              <a:t>int main()</a:t>
            </a:r>
          </a:p>
          <a:p>
            <a:r>
              <a:rPr lang="en-US" sz="1600" dirty="0">
                <a:latin typeface="Courier New" pitchFamily="49" charset="0"/>
              </a:rPr>
              <a:t>{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>
                <a:latin typeface="Courier New" pitchFamily="49" charset="0"/>
              </a:rPr>
              <a:t>i;</a:t>
            </a:r>
          </a:p>
          <a:p>
            <a:r>
              <a:rPr lang="en-US" sz="1600" dirty="0">
                <a:latin typeface="Courier New" pitchFamily="49" charset="0"/>
              </a:rPr>
              <a:t>    pthread_t tid;</a:t>
            </a:r>
          </a:p>
          <a:p>
            <a:r>
              <a:rPr lang="en-US" sz="1600" dirty="0">
                <a:latin typeface="Courier New" pitchFamily="49" charset="0"/>
              </a:rPr>
              <a:t>    char *</a:t>
            </a:r>
            <a:r>
              <a:rPr lang="en-US" sz="1600" dirty="0" err="1" smtClean="0">
                <a:latin typeface="Courier New" pitchFamily="49" charset="0"/>
              </a:rPr>
              <a:t>msgs</a:t>
            </a:r>
            <a:r>
              <a:rPr lang="en-US" sz="1600" dirty="0" smtClean="0">
                <a:latin typeface="Courier New" pitchFamily="49" charset="0"/>
              </a:rPr>
              <a:t>[2] </a:t>
            </a:r>
            <a:r>
              <a:rPr lang="en-US" sz="1600" dirty="0">
                <a:latin typeface="Courier New" pitchFamily="49" charset="0"/>
              </a:rPr>
              <a:t>= {</a:t>
            </a:r>
          </a:p>
          <a:p>
            <a:r>
              <a:rPr lang="en-US" sz="1600" dirty="0">
                <a:latin typeface="Courier New" pitchFamily="49" charset="0"/>
              </a:rPr>
              <a:t>        "Hello from foo",</a:t>
            </a:r>
          </a:p>
          <a:p>
            <a:r>
              <a:rPr lang="en-US" sz="1600" dirty="0">
                <a:latin typeface="Courier New" pitchFamily="49" charset="0"/>
              </a:rPr>
              <a:t>        "Hello from bar"</a:t>
            </a:r>
          </a:p>
          <a:p>
            <a:r>
              <a:rPr lang="en-US" sz="1600" dirty="0">
                <a:latin typeface="Courier New" pitchFamily="49" charset="0"/>
              </a:rPr>
              <a:t>    };</a:t>
            </a:r>
          </a:p>
          <a:p>
            <a:r>
              <a:rPr lang="en-US" sz="1600" dirty="0">
                <a:latin typeface="Courier New" pitchFamily="49" charset="0"/>
              </a:rPr>
              <a:t>    ptr = </a:t>
            </a:r>
            <a:r>
              <a:rPr lang="en-US" sz="1600" dirty="0" err="1">
                <a:latin typeface="Courier New" pitchFamily="49" charset="0"/>
              </a:rPr>
              <a:t>msgs</a:t>
            </a:r>
            <a:r>
              <a:rPr lang="en-US" sz="1600" dirty="0" smtClean="0">
                <a:latin typeface="Courier New" pitchFamily="49" charset="0"/>
              </a:rPr>
              <a:t>;</a:t>
            </a:r>
          </a:p>
          <a:p>
            <a:endParaRPr lang="en-US" sz="1600" dirty="0">
              <a:latin typeface="Courier New" pitchFamily="49" charset="0"/>
            </a:endParaRPr>
          </a:p>
          <a:p>
            <a:r>
              <a:rPr lang="en-US" sz="1600" dirty="0">
                <a:latin typeface="Courier New" pitchFamily="49" charset="0"/>
              </a:rPr>
              <a:t>    for (i = 0; i &lt; 2; i++)</a:t>
            </a:r>
          </a:p>
          <a:p>
            <a:r>
              <a:rPr lang="en-US" sz="1600" dirty="0">
                <a:latin typeface="Courier New" pitchFamily="49" charset="0"/>
              </a:rPr>
              <a:t>        Pthread_create(&amp;tid, </a:t>
            </a:r>
          </a:p>
          <a:p>
            <a:r>
              <a:rPr lang="en-US" sz="1600" dirty="0">
                <a:latin typeface="Courier New" pitchFamily="49" charset="0"/>
              </a:rPr>
              <a:t>            NULL, </a:t>
            </a:r>
          </a:p>
          <a:p>
            <a:r>
              <a:rPr lang="en-US" sz="1600" dirty="0">
                <a:latin typeface="Courier New" pitchFamily="49" charset="0"/>
              </a:rPr>
              <a:t>            thread, </a:t>
            </a:r>
          </a:p>
          <a:p>
            <a:r>
              <a:rPr lang="en-US" sz="1600" dirty="0">
                <a:latin typeface="Courier New" pitchFamily="49" charset="0"/>
              </a:rPr>
              <a:t>            (void *)i);</a:t>
            </a:r>
          </a:p>
          <a:p>
            <a:r>
              <a:rPr lang="en-US" sz="1600" dirty="0">
                <a:latin typeface="Courier New" pitchFamily="49" charset="0"/>
              </a:rPr>
              <a:t>    Pthread_exit(NULL);</a:t>
            </a:r>
          </a:p>
          <a:p>
            <a:r>
              <a:rPr lang="en-US" sz="1600" dirty="0">
                <a:latin typeface="Courier New" pitchFamily="49" charset="0"/>
              </a:rPr>
              <a:t>}</a:t>
            </a:r>
          </a:p>
        </p:txBody>
      </p:sp>
      <p:sp>
        <p:nvSpPr>
          <p:cNvPr id="929796" name="Rectangle 4"/>
          <p:cNvSpPr>
            <a:spLocks noChangeArrowheads="1"/>
          </p:cNvSpPr>
          <p:nvPr/>
        </p:nvSpPr>
        <p:spPr bwMode="auto">
          <a:xfrm>
            <a:off x="4413250" y="1447800"/>
            <a:ext cx="4504759" cy="2308324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thread routine */</a:t>
            </a:r>
          </a:p>
          <a:p>
            <a:r>
              <a:rPr lang="en-US" sz="1600" dirty="0">
                <a:latin typeface="Courier New" pitchFamily="49" charset="0"/>
              </a:rPr>
              <a:t>void *thread(void *vargp)</a:t>
            </a:r>
          </a:p>
          <a:p>
            <a:r>
              <a:rPr lang="en-US" sz="1600" dirty="0">
                <a:latin typeface="Courier New" pitchFamily="49" charset="0"/>
              </a:rPr>
              <a:t>{</a:t>
            </a:r>
          </a:p>
          <a:p>
            <a:r>
              <a:rPr lang="en-US" sz="1600" dirty="0">
                <a:latin typeface="Courier New" pitchFamily="49" charset="0"/>
              </a:rPr>
              <a:t>    int myid = (int) vargp;</a:t>
            </a:r>
          </a:p>
          <a:p>
            <a:r>
              <a:rPr lang="en-US" sz="1600" dirty="0">
                <a:latin typeface="Courier New" pitchFamily="49" charset="0"/>
              </a:rPr>
              <a:t>    static </a:t>
            </a:r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cnt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>
                <a:latin typeface="Courier New" pitchFamily="49" charset="0"/>
              </a:rPr>
              <a:t>= 0;</a:t>
            </a:r>
          </a:p>
          <a:p>
            <a:r>
              <a:rPr lang="en-US" sz="1600" dirty="0">
                <a:latin typeface="Courier New" pitchFamily="49" charset="0"/>
              </a:rPr>
              <a:t>    </a:t>
            </a:r>
          </a:p>
          <a:p>
            <a:r>
              <a:rPr lang="en-US" sz="1600" dirty="0">
                <a:latin typeface="Courier New" pitchFamily="49" charset="0"/>
              </a:rPr>
              <a:t>    printf("[%d]: %s (svar=%d)\n", </a:t>
            </a:r>
          </a:p>
          <a:p>
            <a:r>
              <a:rPr lang="en-US" sz="1600" dirty="0">
                <a:latin typeface="Courier New" pitchFamily="49" charset="0"/>
              </a:rPr>
              <a:t>         myid, ptr[myid], +</a:t>
            </a:r>
            <a:r>
              <a:rPr lang="en-US" sz="1600" dirty="0" smtClean="0">
                <a:latin typeface="Courier New" pitchFamily="49" charset="0"/>
              </a:rPr>
              <a:t>+</a:t>
            </a:r>
            <a:r>
              <a:rPr lang="en-US" sz="1600" dirty="0" err="1" smtClean="0">
                <a:latin typeface="Courier New" pitchFamily="49" charset="0"/>
              </a:rPr>
              <a:t>cnt</a:t>
            </a:r>
            <a:r>
              <a:rPr lang="en-US" sz="1600" dirty="0" smtClean="0">
                <a:latin typeface="Courier New" pitchFamily="49" charset="0"/>
              </a:rPr>
              <a:t>)</a:t>
            </a:r>
            <a:r>
              <a:rPr lang="en-US" sz="1600" dirty="0">
                <a:latin typeface="Courier New" pitchFamily="49" charset="0"/>
              </a:rPr>
              <a:t>;</a:t>
            </a:r>
          </a:p>
          <a:p>
            <a:r>
              <a:rPr lang="en-US" sz="1600" dirty="0">
                <a:latin typeface="Courier New" pitchFamily="49" charset="0"/>
              </a:rPr>
              <a:t>}</a:t>
            </a:r>
          </a:p>
        </p:txBody>
      </p:sp>
      <p:sp>
        <p:nvSpPr>
          <p:cNvPr id="929797" name="Text Box 5"/>
          <p:cNvSpPr txBox="1">
            <a:spLocks noChangeArrowheads="1"/>
          </p:cNvSpPr>
          <p:nvPr/>
        </p:nvSpPr>
        <p:spPr bwMode="auto">
          <a:xfrm>
            <a:off x="4461234" y="4140200"/>
            <a:ext cx="4320614" cy="553998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tIns="0" bIns="0" anchor="ctr">
            <a:spAutoFit/>
          </a:bodyPr>
          <a:lstStyle/>
          <a:p>
            <a:r>
              <a:rPr lang="en-US" sz="1800" i="1" dirty="0">
                <a:latin typeface="+mj-lt"/>
              </a:rPr>
              <a:t>Peer threads</a:t>
            </a:r>
            <a:r>
              <a:rPr lang="en-US" sz="1800" i="1" dirty="0" smtClean="0">
                <a:latin typeface="+mj-lt"/>
              </a:rPr>
              <a:t> reference </a:t>
            </a:r>
            <a:r>
              <a:rPr lang="en-US" sz="1800" i="1" dirty="0">
                <a:latin typeface="+mj-lt"/>
              </a:rPr>
              <a:t>main thread’s stack</a:t>
            </a:r>
          </a:p>
          <a:p>
            <a:r>
              <a:rPr lang="en-US" sz="1800" i="1" dirty="0">
                <a:latin typeface="+mj-lt"/>
              </a:rPr>
              <a:t>indirectly through global </a:t>
            </a:r>
            <a:r>
              <a:rPr lang="en-US" sz="1800" i="1" dirty="0" err="1">
                <a:latin typeface="+mj-lt"/>
              </a:rPr>
              <a:t>ptr</a:t>
            </a:r>
            <a:r>
              <a:rPr lang="en-US" sz="1800" i="1" dirty="0">
                <a:latin typeface="+mj-lt"/>
              </a:rPr>
              <a:t> variable</a:t>
            </a:r>
            <a:endParaRPr lang="en-US" sz="1800" dirty="0">
              <a:latin typeface="+mj-lt"/>
            </a:endParaRPr>
          </a:p>
        </p:txBody>
      </p:sp>
      <p:sp>
        <p:nvSpPr>
          <p:cNvPr id="929798" name="Line 6"/>
          <p:cNvSpPr>
            <a:spLocks noChangeShapeType="1"/>
          </p:cNvSpPr>
          <p:nvPr/>
        </p:nvSpPr>
        <p:spPr bwMode="auto">
          <a:xfrm flipV="1">
            <a:off x="5984875" y="3435350"/>
            <a:ext cx="520700" cy="6731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tIns="0" bIns="0" anchor="ctr"/>
          <a:lstStyle/>
          <a:p>
            <a:endParaRPr lang="en-US" dirty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97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97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9797" grpId="0"/>
      <p:bldP spid="929798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8482182" cy="762000"/>
          </a:xfrm>
        </p:spPr>
        <p:txBody>
          <a:bodyPr/>
          <a:lstStyle/>
          <a:p>
            <a:r>
              <a:rPr lang="en-US" dirty="0" smtClean="0"/>
              <a:t>Mapping Variable Instances to Memory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6875" y="1362075"/>
            <a:ext cx="8442325" cy="4972050"/>
          </a:xfrm>
        </p:spPr>
        <p:txBody>
          <a:bodyPr/>
          <a:lstStyle/>
          <a:p>
            <a:r>
              <a:rPr lang="en-US" dirty="0" smtClean="0"/>
              <a:t>Global variables</a:t>
            </a:r>
          </a:p>
          <a:p>
            <a:pPr lvl="1"/>
            <a:r>
              <a:rPr lang="en-US" i="1" dirty="0" smtClean="0"/>
              <a:t>Def:</a:t>
            </a:r>
            <a:r>
              <a:rPr lang="en-US" dirty="0" smtClean="0"/>
              <a:t>  Variable declared outside of a function</a:t>
            </a:r>
          </a:p>
          <a:p>
            <a:pPr lvl="1"/>
            <a:r>
              <a:rPr lang="en-US" b="1" dirty="0" smtClean="0">
                <a:solidFill>
                  <a:srgbClr val="990000"/>
                </a:solidFill>
              </a:rPr>
              <a:t>Virtual memory contains exactly one instance of any global variable</a:t>
            </a:r>
          </a:p>
          <a:p>
            <a:pPr lvl="1">
              <a:buNone/>
            </a:pPr>
            <a:endParaRPr lang="en-US" dirty="0" smtClean="0"/>
          </a:p>
          <a:p>
            <a:r>
              <a:rPr lang="en-US" dirty="0" smtClean="0"/>
              <a:t>Local variables</a:t>
            </a:r>
          </a:p>
          <a:p>
            <a:pPr lvl="1"/>
            <a:r>
              <a:rPr lang="en-US" i="1" dirty="0" smtClean="0"/>
              <a:t>Def:</a:t>
            </a:r>
            <a:r>
              <a:rPr lang="en-US" dirty="0" smtClean="0"/>
              <a:t> Variable declared inside function without  </a:t>
            </a:r>
            <a:r>
              <a:rPr lang="en-US" dirty="0" smtClean="0">
                <a:latin typeface="Courier New"/>
                <a:cs typeface="Courier New"/>
              </a:rPr>
              <a:t>static</a:t>
            </a:r>
            <a:r>
              <a:rPr lang="en-US" dirty="0" smtClean="0"/>
              <a:t> attribute</a:t>
            </a:r>
          </a:p>
          <a:p>
            <a:pPr lvl="1"/>
            <a:r>
              <a:rPr lang="en-US" b="1" dirty="0" smtClean="0">
                <a:solidFill>
                  <a:srgbClr val="990000"/>
                </a:solidFill>
              </a:rPr>
              <a:t>Each thread stack contains one instance of each local variable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Local static variables</a:t>
            </a:r>
          </a:p>
          <a:p>
            <a:pPr lvl="1"/>
            <a:r>
              <a:rPr lang="en-US" i="1" dirty="0" smtClean="0"/>
              <a:t>Def: </a:t>
            </a:r>
            <a:r>
              <a:rPr lang="en-US" dirty="0" smtClean="0"/>
              <a:t> Variable declared inside  function with the </a:t>
            </a:r>
            <a:r>
              <a:rPr lang="en-US" dirty="0" smtClean="0">
                <a:latin typeface="Courier New"/>
                <a:cs typeface="Courier New"/>
              </a:rPr>
              <a:t>static</a:t>
            </a:r>
            <a:r>
              <a:rPr lang="en-US" dirty="0" smtClean="0"/>
              <a:t> attribute</a:t>
            </a:r>
          </a:p>
          <a:p>
            <a:pPr lvl="1"/>
            <a:r>
              <a:rPr lang="en-US" b="1" dirty="0" smtClean="0">
                <a:solidFill>
                  <a:srgbClr val="990000"/>
                </a:solidFill>
              </a:rPr>
              <a:t>Virtual memory contains exactly one instance of any local static variable. </a:t>
            </a:r>
          </a:p>
          <a:p>
            <a:pPr lvl="1"/>
            <a:endParaRPr lang="en-US" dirty="0" smtClean="0"/>
          </a:p>
          <a:p>
            <a:pPr lvl="1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42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297862"/>
            <a:ext cx="8972550" cy="781050"/>
          </a:xfrm>
        </p:spPr>
        <p:txBody>
          <a:bodyPr/>
          <a:lstStyle/>
          <a:p>
            <a:r>
              <a:rPr lang="en-US" dirty="0"/>
              <a:t>Mapping </a:t>
            </a:r>
            <a:r>
              <a:rPr lang="en-US" dirty="0" smtClean="0"/>
              <a:t>Variable Instances </a:t>
            </a:r>
            <a:r>
              <a:rPr lang="en-US" dirty="0"/>
              <a:t>to </a:t>
            </a:r>
            <a:r>
              <a:rPr lang="en-US" dirty="0" smtClean="0"/>
              <a:t>Memory</a:t>
            </a:r>
            <a:endParaRPr lang="en-US" dirty="0"/>
          </a:p>
        </p:txBody>
      </p:sp>
      <p:sp>
        <p:nvSpPr>
          <p:cNvPr id="931843" name="Rectangle 3"/>
          <p:cNvSpPr>
            <a:spLocks noChangeArrowheads="1"/>
          </p:cNvSpPr>
          <p:nvPr/>
        </p:nvSpPr>
        <p:spPr bwMode="auto">
          <a:xfrm>
            <a:off x="365773" y="1971675"/>
            <a:ext cx="3764172" cy="4770537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600" dirty="0">
                <a:latin typeface="Courier New" pitchFamily="49" charset="0"/>
              </a:rPr>
              <a:t>char **ptr;  </a:t>
            </a:r>
            <a:r>
              <a:rPr lang="en-US" sz="1600" dirty="0">
                <a:solidFill>
                  <a:srgbClr val="AC0000"/>
                </a:solidFill>
                <a:latin typeface="Courier New" pitchFamily="49" charset="0"/>
              </a:rPr>
              <a:t>/* global */</a:t>
            </a:r>
          </a:p>
          <a:p>
            <a:endParaRPr lang="en-US" sz="1600" dirty="0">
              <a:latin typeface="Courier New" pitchFamily="49" charset="0"/>
            </a:endParaRPr>
          </a:p>
          <a:p>
            <a:r>
              <a:rPr lang="en-US" sz="1600" dirty="0">
                <a:latin typeface="Courier New" pitchFamily="49" charset="0"/>
              </a:rPr>
              <a:t>int main()</a:t>
            </a:r>
          </a:p>
          <a:p>
            <a:r>
              <a:rPr lang="en-US" sz="1600" dirty="0">
                <a:latin typeface="Courier New" pitchFamily="49" charset="0"/>
              </a:rPr>
              <a:t>{</a:t>
            </a:r>
          </a:p>
          <a:p>
            <a:r>
              <a:rPr lang="en-US" sz="1600" dirty="0">
                <a:latin typeface="Courier New" pitchFamily="49" charset="0"/>
              </a:rPr>
              <a:t>    int i;</a:t>
            </a:r>
          </a:p>
          <a:p>
            <a:r>
              <a:rPr lang="en-US" sz="1600" dirty="0">
                <a:latin typeface="Courier New" pitchFamily="49" charset="0"/>
              </a:rPr>
              <a:t>    pthread_t tid;</a:t>
            </a:r>
          </a:p>
          <a:p>
            <a:r>
              <a:rPr lang="en-US" sz="1600" dirty="0">
                <a:latin typeface="Courier New" pitchFamily="49" charset="0"/>
              </a:rPr>
              <a:t>    char *</a:t>
            </a:r>
            <a:r>
              <a:rPr lang="en-US" sz="1600" dirty="0" err="1" smtClean="0">
                <a:latin typeface="Courier New" pitchFamily="49" charset="0"/>
              </a:rPr>
              <a:t>msgs</a:t>
            </a:r>
            <a:r>
              <a:rPr lang="en-US" sz="1600" dirty="0" smtClean="0">
                <a:latin typeface="Courier New" pitchFamily="49" charset="0"/>
              </a:rPr>
              <a:t>[2] </a:t>
            </a:r>
            <a:r>
              <a:rPr lang="en-US" sz="1600" dirty="0">
                <a:latin typeface="Courier New" pitchFamily="49" charset="0"/>
              </a:rPr>
              <a:t>= {</a:t>
            </a:r>
          </a:p>
          <a:p>
            <a:r>
              <a:rPr lang="en-US" sz="1600" dirty="0">
                <a:latin typeface="Courier New" pitchFamily="49" charset="0"/>
              </a:rPr>
              <a:t>        "Hello from foo",</a:t>
            </a:r>
          </a:p>
          <a:p>
            <a:r>
              <a:rPr lang="en-US" sz="1600" dirty="0">
                <a:latin typeface="Courier New" pitchFamily="49" charset="0"/>
              </a:rPr>
              <a:t>        "Hello from bar"</a:t>
            </a:r>
          </a:p>
          <a:p>
            <a:r>
              <a:rPr lang="en-US" sz="1600" dirty="0">
                <a:latin typeface="Courier New" pitchFamily="49" charset="0"/>
              </a:rPr>
              <a:t>    };</a:t>
            </a:r>
          </a:p>
          <a:p>
            <a:r>
              <a:rPr lang="en-US" sz="1600" dirty="0">
                <a:latin typeface="Courier New" pitchFamily="49" charset="0"/>
              </a:rPr>
              <a:t>    ptr = </a:t>
            </a:r>
            <a:r>
              <a:rPr lang="en-US" sz="1600" dirty="0" err="1">
                <a:latin typeface="Courier New" pitchFamily="49" charset="0"/>
              </a:rPr>
              <a:t>msgs</a:t>
            </a:r>
            <a:r>
              <a:rPr lang="en-US" sz="1600" dirty="0" smtClean="0">
                <a:latin typeface="Courier New" pitchFamily="49" charset="0"/>
              </a:rPr>
              <a:t>;</a:t>
            </a:r>
          </a:p>
          <a:p>
            <a:endParaRPr lang="en-US" sz="1600" dirty="0">
              <a:latin typeface="Courier New" pitchFamily="49" charset="0"/>
            </a:endParaRPr>
          </a:p>
          <a:p>
            <a:r>
              <a:rPr lang="en-US" sz="1600" dirty="0">
                <a:latin typeface="Courier New" pitchFamily="49" charset="0"/>
              </a:rPr>
              <a:t>    for (i = 0; i &lt; 2; i++)</a:t>
            </a:r>
          </a:p>
          <a:p>
            <a:r>
              <a:rPr lang="en-US" sz="1600" dirty="0">
                <a:latin typeface="Courier New" pitchFamily="49" charset="0"/>
              </a:rPr>
              <a:t>        Pthread_create(&amp;tid, </a:t>
            </a:r>
          </a:p>
          <a:p>
            <a:r>
              <a:rPr lang="en-US" sz="1600" dirty="0">
                <a:latin typeface="Courier New" pitchFamily="49" charset="0"/>
              </a:rPr>
              <a:t>            NULL, </a:t>
            </a:r>
          </a:p>
          <a:p>
            <a:r>
              <a:rPr lang="en-US" sz="1600" dirty="0">
                <a:latin typeface="Courier New" pitchFamily="49" charset="0"/>
              </a:rPr>
              <a:t>            thread, </a:t>
            </a:r>
          </a:p>
          <a:p>
            <a:r>
              <a:rPr lang="en-US" sz="1600" dirty="0">
                <a:latin typeface="Courier New" pitchFamily="49" charset="0"/>
              </a:rPr>
              <a:t>            (void *)i);</a:t>
            </a:r>
          </a:p>
          <a:p>
            <a:r>
              <a:rPr lang="en-US" sz="1600" dirty="0">
                <a:latin typeface="Courier New" pitchFamily="49" charset="0"/>
              </a:rPr>
              <a:t>    Pthread_exit(NULL);</a:t>
            </a:r>
          </a:p>
          <a:p>
            <a:r>
              <a:rPr lang="en-US" sz="1600" dirty="0">
                <a:latin typeface="Courier New" pitchFamily="49" charset="0"/>
              </a:rPr>
              <a:t>}</a:t>
            </a:r>
          </a:p>
        </p:txBody>
      </p:sp>
      <p:sp>
        <p:nvSpPr>
          <p:cNvPr id="931844" name="Rectangle 4"/>
          <p:cNvSpPr>
            <a:spLocks noChangeArrowheads="1"/>
          </p:cNvSpPr>
          <p:nvPr/>
        </p:nvSpPr>
        <p:spPr bwMode="auto">
          <a:xfrm>
            <a:off x="4486275" y="3371850"/>
            <a:ext cx="4504759" cy="2308324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thread routine */</a:t>
            </a:r>
          </a:p>
          <a:p>
            <a:r>
              <a:rPr lang="en-US" sz="1600" dirty="0">
                <a:latin typeface="Courier New" pitchFamily="49" charset="0"/>
              </a:rPr>
              <a:t>void *thread(void *vargp)</a:t>
            </a:r>
          </a:p>
          <a:p>
            <a:r>
              <a:rPr lang="en-US" sz="1600" dirty="0">
                <a:latin typeface="Courier New" pitchFamily="49" charset="0"/>
              </a:rPr>
              <a:t>{</a:t>
            </a:r>
          </a:p>
          <a:p>
            <a:r>
              <a:rPr lang="en-US" sz="1600" dirty="0">
                <a:latin typeface="Courier New" pitchFamily="49" charset="0"/>
              </a:rPr>
              <a:t>    int myid = (int)vargp;</a:t>
            </a:r>
          </a:p>
          <a:p>
            <a:r>
              <a:rPr lang="en-US" sz="1600" dirty="0">
                <a:latin typeface="Courier New" pitchFamily="49" charset="0"/>
              </a:rPr>
              <a:t>    static </a:t>
            </a:r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cnt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>
                <a:latin typeface="Courier New" pitchFamily="49" charset="0"/>
              </a:rPr>
              <a:t>= 0;</a:t>
            </a:r>
          </a:p>
          <a:p>
            <a:r>
              <a:rPr lang="en-US" sz="1600" dirty="0">
                <a:latin typeface="Courier New" pitchFamily="49" charset="0"/>
              </a:rPr>
              <a:t>    </a:t>
            </a:r>
          </a:p>
          <a:p>
            <a:r>
              <a:rPr lang="en-US" sz="1600" dirty="0">
                <a:latin typeface="Courier New" pitchFamily="49" charset="0"/>
              </a:rPr>
              <a:t>    printf("[%d]: %s (svar=%d)\n", </a:t>
            </a:r>
          </a:p>
          <a:p>
            <a:r>
              <a:rPr lang="en-US" sz="1600" dirty="0">
                <a:latin typeface="Courier New" pitchFamily="49" charset="0"/>
              </a:rPr>
              <a:t>         myid, ptr[myid], +</a:t>
            </a:r>
            <a:r>
              <a:rPr lang="en-US" sz="1600" dirty="0" smtClean="0">
                <a:latin typeface="Courier New" pitchFamily="49" charset="0"/>
              </a:rPr>
              <a:t>+</a:t>
            </a:r>
            <a:r>
              <a:rPr lang="en-US" sz="1600" dirty="0" err="1" smtClean="0">
                <a:latin typeface="Courier New" pitchFamily="49" charset="0"/>
              </a:rPr>
              <a:t>cnt</a:t>
            </a:r>
            <a:r>
              <a:rPr lang="en-US" sz="1600" dirty="0" smtClean="0">
                <a:latin typeface="Courier New" pitchFamily="49" charset="0"/>
              </a:rPr>
              <a:t>)</a:t>
            </a:r>
            <a:r>
              <a:rPr lang="en-US" sz="1600" dirty="0">
                <a:latin typeface="Courier New" pitchFamily="49" charset="0"/>
              </a:rPr>
              <a:t>;</a:t>
            </a:r>
          </a:p>
          <a:p>
            <a:r>
              <a:rPr lang="en-US" sz="1600" dirty="0">
                <a:latin typeface="Courier New" pitchFamily="49" charset="0"/>
              </a:rPr>
              <a:t>}</a:t>
            </a:r>
          </a:p>
        </p:txBody>
      </p:sp>
      <p:sp>
        <p:nvSpPr>
          <p:cNvPr id="931845" name="Text Box 5"/>
          <p:cNvSpPr txBox="1">
            <a:spLocks noChangeArrowheads="1"/>
          </p:cNvSpPr>
          <p:nvPr/>
        </p:nvSpPr>
        <p:spPr bwMode="auto">
          <a:xfrm>
            <a:off x="200673" y="1130888"/>
            <a:ext cx="3583481" cy="276999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tIns="0" bIns="0" anchor="ctr">
            <a:spAutoFit/>
          </a:bodyPr>
          <a:lstStyle/>
          <a:p>
            <a:pPr algn="ctr"/>
            <a:r>
              <a:rPr lang="en-US" sz="1800" i="1" dirty="0">
                <a:solidFill>
                  <a:srgbClr val="C00000"/>
                </a:solidFill>
                <a:latin typeface="Calibri" pitchFamily="34" charset="0"/>
              </a:rPr>
              <a:t>Global </a:t>
            </a:r>
            <a:r>
              <a:rPr lang="en-US" sz="1800" i="1" dirty="0" err="1">
                <a:solidFill>
                  <a:srgbClr val="C00000"/>
                </a:solidFill>
                <a:latin typeface="Calibri" pitchFamily="34" charset="0"/>
              </a:rPr>
              <a:t>var</a:t>
            </a: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: </a:t>
            </a:r>
            <a:r>
              <a:rPr lang="en-US" sz="1800" dirty="0">
                <a:latin typeface="Calibri" pitchFamily="34" charset="0"/>
              </a:rPr>
              <a:t>1 instance (</a:t>
            </a:r>
            <a:r>
              <a:rPr lang="en-US" sz="1800" dirty="0" err="1">
                <a:latin typeface="Courier New" pitchFamily="49" charset="0"/>
              </a:rPr>
              <a:t>ptr</a:t>
            </a:r>
            <a:r>
              <a:rPr lang="en-US" sz="1800" dirty="0">
                <a:latin typeface="Courier New" pitchFamily="49" charset="0"/>
              </a:rPr>
              <a:t> </a:t>
            </a:r>
            <a:r>
              <a:rPr lang="en-US" sz="1800" dirty="0">
                <a:latin typeface="Calibri" pitchFamily="34" charset="0"/>
              </a:rPr>
              <a:t>[data])</a:t>
            </a:r>
          </a:p>
        </p:txBody>
      </p:sp>
      <p:sp>
        <p:nvSpPr>
          <p:cNvPr id="931846" name="Line 6"/>
          <p:cNvSpPr>
            <a:spLocks noChangeShapeType="1"/>
          </p:cNvSpPr>
          <p:nvPr/>
        </p:nvSpPr>
        <p:spPr bwMode="auto">
          <a:xfrm>
            <a:off x="1295401" y="1450976"/>
            <a:ext cx="191148" cy="606424"/>
          </a:xfrm>
          <a:prstGeom prst="line">
            <a:avLst/>
          </a:prstGeom>
          <a:noFill/>
          <a:ln w="254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tIns="0" bIns="0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931847" name="Text Box 7"/>
          <p:cNvSpPr txBox="1">
            <a:spLocks noChangeArrowheads="1"/>
          </p:cNvSpPr>
          <p:nvPr/>
        </p:nvSpPr>
        <p:spPr bwMode="auto">
          <a:xfrm>
            <a:off x="4972286" y="6019800"/>
            <a:ext cx="4032837" cy="276999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tIns="0" bIns="0" anchor="ctr">
            <a:spAutoFit/>
          </a:bodyPr>
          <a:lstStyle/>
          <a:p>
            <a:pPr algn="ctr"/>
            <a:r>
              <a:rPr lang="en-US" sz="1800" i="1" dirty="0">
                <a:solidFill>
                  <a:srgbClr val="C00000"/>
                </a:solidFill>
                <a:latin typeface="Calibri" pitchFamily="34" charset="0"/>
              </a:rPr>
              <a:t>Local static </a:t>
            </a:r>
            <a:r>
              <a:rPr lang="en-US" sz="1800" i="1" dirty="0" err="1">
                <a:solidFill>
                  <a:srgbClr val="C00000"/>
                </a:solidFill>
                <a:latin typeface="Calibri" pitchFamily="34" charset="0"/>
              </a:rPr>
              <a:t>var</a:t>
            </a: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: </a:t>
            </a:r>
            <a:r>
              <a:rPr lang="en-US" sz="1800" dirty="0">
                <a:latin typeface="Calibri" pitchFamily="34" charset="0"/>
              </a:rPr>
              <a:t>1 instance </a:t>
            </a:r>
            <a:r>
              <a:rPr lang="en-US" sz="1800" dirty="0" smtClean="0">
                <a:latin typeface="Calibri" pitchFamily="34" charset="0"/>
              </a:rPr>
              <a:t>(</a:t>
            </a:r>
            <a:r>
              <a:rPr lang="en-US" sz="1800" dirty="0" err="1" smtClean="0">
                <a:latin typeface="Courier New" pitchFamily="49" charset="0"/>
              </a:rPr>
              <a:t>cnt</a:t>
            </a:r>
            <a:r>
              <a:rPr lang="en-US" sz="1800" dirty="0" smtClean="0">
                <a:latin typeface="Courier New" pitchFamily="49" charset="0"/>
              </a:rPr>
              <a:t> </a:t>
            </a:r>
            <a:r>
              <a:rPr lang="en-US" sz="1800" dirty="0">
                <a:latin typeface="Calibri" pitchFamily="34" charset="0"/>
              </a:rPr>
              <a:t>[data])</a:t>
            </a:r>
          </a:p>
        </p:txBody>
      </p:sp>
      <p:sp>
        <p:nvSpPr>
          <p:cNvPr id="931848" name="Line 8"/>
          <p:cNvSpPr>
            <a:spLocks noChangeShapeType="1"/>
          </p:cNvSpPr>
          <p:nvPr/>
        </p:nvSpPr>
        <p:spPr bwMode="auto">
          <a:xfrm flipV="1">
            <a:off x="6348824" y="4636088"/>
            <a:ext cx="304800" cy="1346200"/>
          </a:xfrm>
          <a:prstGeom prst="line">
            <a:avLst/>
          </a:prstGeom>
          <a:noFill/>
          <a:ln w="254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tIns="0" bIns="0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931849" name="Text Box 9"/>
          <p:cNvSpPr txBox="1">
            <a:spLocks noChangeArrowheads="1"/>
          </p:cNvSpPr>
          <p:nvPr/>
        </p:nvSpPr>
        <p:spPr bwMode="auto">
          <a:xfrm>
            <a:off x="3815414" y="1399401"/>
            <a:ext cx="3927485" cy="276999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tIns="0" bIns="0" anchor="ctr">
            <a:spAutoFit/>
          </a:bodyPr>
          <a:lstStyle/>
          <a:p>
            <a:pPr algn="ctr"/>
            <a:r>
              <a:rPr lang="en-US" sz="1800" i="1" dirty="0">
                <a:solidFill>
                  <a:srgbClr val="C00000"/>
                </a:solidFill>
                <a:latin typeface="Calibri" pitchFamily="34" charset="0"/>
              </a:rPr>
              <a:t>Local </a:t>
            </a:r>
            <a:r>
              <a:rPr lang="en-US" sz="1800" i="1" dirty="0" err="1" smtClean="0">
                <a:solidFill>
                  <a:srgbClr val="C00000"/>
                </a:solidFill>
                <a:latin typeface="Calibri" pitchFamily="34" charset="0"/>
              </a:rPr>
              <a:t>vars</a:t>
            </a: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: </a:t>
            </a:r>
            <a:r>
              <a:rPr lang="en-US" sz="1800" dirty="0">
                <a:latin typeface="Calibri" pitchFamily="34" charset="0"/>
              </a:rPr>
              <a:t>1 instance (</a:t>
            </a:r>
            <a:r>
              <a:rPr lang="en-US" sz="1800" dirty="0" err="1">
                <a:latin typeface="Courier New" pitchFamily="49" charset="0"/>
              </a:rPr>
              <a:t>i.m</a:t>
            </a:r>
            <a:r>
              <a:rPr lang="en-US" sz="1800" dirty="0">
                <a:latin typeface="Courier New" pitchFamily="49" charset="0"/>
              </a:rPr>
              <a:t>, </a:t>
            </a:r>
            <a:r>
              <a:rPr lang="en-US" sz="1800" dirty="0" err="1" smtClean="0">
                <a:latin typeface="Courier New" pitchFamily="49" charset="0"/>
              </a:rPr>
              <a:t>msgs.m</a:t>
            </a:r>
            <a:r>
              <a:rPr lang="en-US" sz="1800" dirty="0" smtClean="0">
                <a:latin typeface="Calibri" pitchFamily="34" charset="0"/>
              </a:rPr>
              <a:t>)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31850" name="Line 10"/>
          <p:cNvSpPr>
            <a:spLocks noChangeShapeType="1"/>
          </p:cNvSpPr>
          <p:nvPr/>
        </p:nvSpPr>
        <p:spPr bwMode="auto">
          <a:xfrm flipH="1">
            <a:off x="1676400" y="1676400"/>
            <a:ext cx="2781948" cy="1447800"/>
          </a:xfrm>
          <a:prstGeom prst="line">
            <a:avLst/>
          </a:prstGeom>
          <a:noFill/>
          <a:ln w="254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tIns="0" bIns="0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931851" name="Text Box 11"/>
          <p:cNvSpPr txBox="1">
            <a:spLocks noChangeArrowheads="1"/>
          </p:cNvSpPr>
          <p:nvPr/>
        </p:nvSpPr>
        <p:spPr bwMode="auto">
          <a:xfrm>
            <a:off x="4290073" y="1955800"/>
            <a:ext cx="3872086" cy="1107996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tIns="0" bIns="0" anchor="ctr">
            <a:spAutoFit/>
          </a:bodyPr>
          <a:lstStyle/>
          <a:p>
            <a:r>
              <a:rPr lang="en-US" sz="1800" i="1" dirty="0">
                <a:solidFill>
                  <a:srgbClr val="C00000"/>
                </a:solidFill>
                <a:latin typeface="Calibri" pitchFamily="34" charset="0"/>
              </a:rPr>
              <a:t>Local </a:t>
            </a:r>
            <a:r>
              <a:rPr lang="en-US" sz="1800" i="1" dirty="0" err="1" smtClean="0">
                <a:solidFill>
                  <a:srgbClr val="C00000"/>
                </a:solidFill>
                <a:latin typeface="Calibri" pitchFamily="34" charset="0"/>
              </a:rPr>
              <a:t>var</a:t>
            </a:r>
            <a:r>
              <a:rPr lang="en-US" sz="1800" i="1" dirty="0">
                <a:solidFill>
                  <a:srgbClr val="C00000"/>
                </a:solidFill>
                <a:latin typeface="Calibri" pitchFamily="34" charset="0"/>
              </a:rPr>
              <a:t>:</a:t>
            </a: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  </a:t>
            </a:r>
            <a:r>
              <a:rPr lang="en-US" sz="1800" dirty="0">
                <a:latin typeface="Calibri" pitchFamily="34" charset="0"/>
              </a:rPr>
              <a:t>2 instances (</a:t>
            </a:r>
          </a:p>
          <a:p>
            <a:r>
              <a:rPr lang="en-US" sz="1800" dirty="0">
                <a:latin typeface="Calibri" pitchFamily="34" charset="0"/>
              </a:rPr>
              <a:t>     </a:t>
            </a:r>
            <a:r>
              <a:rPr lang="en-US" sz="1800" dirty="0" smtClean="0">
                <a:latin typeface="Courier New" pitchFamily="49" charset="0"/>
              </a:rPr>
              <a:t>myid.p0 </a:t>
            </a:r>
            <a:r>
              <a:rPr lang="en-US" sz="1800" dirty="0" smtClean="0">
                <a:latin typeface="Calibri" pitchFamily="34" charset="0"/>
              </a:rPr>
              <a:t>[peer </a:t>
            </a:r>
            <a:r>
              <a:rPr lang="en-US" sz="1800" dirty="0">
                <a:latin typeface="Calibri" pitchFamily="34" charset="0"/>
              </a:rPr>
              <a:t>thread 0’s stack],</a:t>
            </a:r>
            <a:r>
              <a:rPr lang="en-US" sz="1800" dirty="0">
                <a:latin typeface="Courier New" pitchFamily="49" charset="0"/>
              </a:rPr>
              <a:t> </a:t>
            </a:r>
          </a:p>
          <a:p>
            <a:r>
              <a:rPr lang="en-US" sz="1800" dirty="0">
                <a:latin typeface="Courier New" pitchFamily="49" charset="0"/>
              </a:rPr>
              <a:t>  </a:t>
            </a:r>
            <a:r>
              <a:rPr lang="en-US" sz="1800" dirty="0" smtClean="0">
                <a:latin typeface="Courier New" pitchFamily="49" charset="0"/>
              </a:rPr>
              <a:t>myid.p1 </a:t>
            </a:r>
            <a:r>
              <a:rPr lang="en-US" sz="1800" dirty="0" smtClean="0">
                <a:latin typeface="Calibri" pitchFamily="34" charset="0"/>
              </a:rPr>
              <a:t>[peer </a:t>
            </a:r>
            <a:r>
              <a:rPr lang="en-US" sz="1800" dirty="0">
                <a:latin typeface="Calibri" pitchFamily="34" charset="0"/>
              </a:rPr>
              <a:t>thread 1’s stack]</a:t>
            </a:r>
          </a:p>
          <a:p>
            <a:r>
              <a:rPr lang="en-US" sz="1800" dirty="0">
                <a:latin typeface="Calibri" pitchFamily="34" charset="0"/>
              </a:rPr>
              <a:t>)</a:t>
            </a:r>
          </a:p>
        </p:txBody>
      </p:sp>
      <p:sp>
        <p:nvSpPr>
          <p:cNvPr id="931852" name="Line 12"/>
          <p:cNvSpPr>
            <a:spLocks noChangeShapeType="1"/>
          </p:cNvSpPr>
          <p:nvPr/>
        </p:nvSpPr>
        <p:spPr bwMode="auto">
          <a:xfrm flipH="1">
            <a:off x="5943600" y="2864732"/>
            <a:ext cx="533400" cy="1320800"/>
          </a:xfrm>
          <a:prstGeom prst="line">
            <a:avLst/>
          </a:prstGeom>
          <a:noFill/>
          <a:ln w="254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tIns="0" bIns="0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3" name="Line 10"/>
          <p:cNvSpPr>
            <a:spLocks noChangeShapeType="1"/>
          </p:cNvSpPr>
          <p:nvPr/>
        </p:nvSpPr>
        <p:spPr bwMode="auto">
          <a:xfrm flipH="1">
            <a:off x="2018652" y="1676400"/>
            <a:ext cx="2439696" cy="1886832"/>
          </a:xfrm>
          <a:prstGeom prst="line">
            <a:avLst/>
          </a:prstGeom>
          <a:noFill/>
          <a:ln w="254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tIns="0" bIns="0" anchor="ctr"/>
          <a:lstStyle/>
          <a:p>
            <a:endParaRPr lang="en-US" dirty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18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18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18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18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18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18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18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18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31845" grpId="0"/>
      <p:bldP spid="931846" grpId="0" animBg="1"/>
      <p:bldP spid="931847" grpId="0"/>
      <p:bldP spid="931848" grpId="0" animBg="1"/>
      <p:bldP spid="931849" grpId="0"/>
      <p:bldP spid="931850" grpId="0" animBg="1"/>
      <p:bldP spid="931851" grpId="0"/>
      <p:bldP spid="931852" grpId="0" animBg="1"/>
      <p:bldP spid="13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38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Shared Variable Analysis</a:t>
            </a:r>
          </a:p>
        </p:txBody>
      </p:sp>
      <p:sp>
        <p:nvSpPr>
          <p:cNvPr id="9338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41136" y="1219200"/>
            <a:ext cx="7896225" cy="5181600"/>
          </a:xfrm>
        </p:spPr>
        <p:txBody>
          <a:bodyPr/>
          <a:lstStyle/>
          <a:p>
            <a:r>
              <a:rPr lang="en-US" dirty="0"/>
              <a:t>Which </a:t>
            </a:r>
            <a:r>
              <a:rPr lang="en-US" dirty="0" smtClean="0"/>
              <a:t>variables </a:t>
            </a:r>
            <a:r>
              <a:rPr lang="en-US" dirty="0"/>
              <a:t>are shared</a:t>
            </a:r>
            <a:r>
              <a:rPr lang="en-US" dirty="0" smtClean="0"/>
              <a:t>?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lnSpc>
                <a:spcPct val="95000"/>
              </a:lnSpc>
            </a:pPr>
            <a:endParaRPr lang="en-US" dirty="0" smtClean="0"/>
          </a:p>
          <a:p>
            <a:pPr>
              <a:lnSpc>
                <a:spcPct val="95000"/>
              </a:lnSpc>
            </a:pPr>
            <a:r>
              <a:rPr lang="en-US" dirty="0" smtClean="0"/>
              <a:t>Answer: A variable </a:t>
            </a:r>
            <a:r>
              <a:rPr lang="en-US" dirty="0" smtClean="0">
                <a:latin typeface="Courier New"/>
                <a:cs typeface="Courier New"/>
              </a:rPr>
              <a:t>x</a:t>
            </a:r>
            <a:r>
              <a:rPr lang="en-US" dirty="0" smtClean="0"/>
              <a:t> is shared </a:t>
            </a:r>
            <a:r>
              <a:rPr lang="en-US" dirty="0" err="1" smtClean="0"/>
              <a:t>iff</a:t>
            </a:r>
            <a:r>
              <a:rPr lang="en-US" dirty="0" smtClean="0"/>
              <a:t> multiple threads reference at least one instance of </a:t>
            </a:r>
            <a:r>
              <a:rPr lang="en-US" dirty="0" smtClean="0">
                <a:latin typeface="Courier New"/>
                <a:cs typeface="Courier New"/>
              </a:rPr>
              <a:t>x</a:t>
            </a:r>
            <a:r>
              <a:rPr lang="en-US" dirty="0" smtClean="0"/>
              <a:t>. Thus:</a:t>
            </a:r>
          </a:p>
          <a:p>
            <a:pPr marL="744538" lvl="1" indent="-246063">
              <a:spcBef>
                <a:spcPct val="25000"/>
              </a:spcBef>
              <a:buClr>
                <a:srgbClr val="C00000"/>
              </a:buClr>
              <a:buSzPct val="75000"/>
              <a:buFont typeface="Wingdings" pitchFamily="2" charset="2"/>
              <a:buChar char="n"/>
            </a:pPr>
            <a:r>
              <a:rPr lang="en-US" b="1" kern="1200" dirty="0" err="1" smtClean="0">
                <a:solidFill>
                  <a:srgbClr val="000000"/>
                </a:solidFill>
                <a:latin typeface="Courier New" pitchFamily="49" charset="0"/>
                <a:ea typeface="+mn-ea"/>
                <a:cs typeface="+mn-cs"/>
              </a:rPr>
              <a:t>ptr</a:t>
            </a:r>
            <a:r>
              <a:rPr lang="en-US" b="1" kern="1200" dirty="0" smtClean="0">
                <a:solidFill>
                  <a:srgbClr val="000000"/>
                </a:solidFill>
                <a:ea typeface="+mn-ea"/>
                <a:cs typeface="+mn-cs"/>
              </a:rPr>
              <a:t>,  </a:t>
            </a:r>
            <a:r>
              <a:rPr lang="en-US" b="1" kern="1200" dirty="0" err="1" smtClean="0">
                <a:solidFill>
                  <a:srgbClr val="000000"/>
                </a:solidFill>
                <a:latin typeface="Courier New" pitchFamily="49" charset="0"/>
                <a:ea typeface="+mn-ea"/>
                <a:cs typeface="+mn-cs"/>
              </a:rPr>
              <a:t>cnt</a:t>
            </a:r>
            <a:r>
              <a:rPr lang="en-US" b="1" kern="1200" dirty="0" smtClean="0">
                <a:solidFill>
                  <a:srgbClr val="000000"/>
                </a:solidFill>
                <a:ea typeface="+mn-ea"/>
                <a:cs typeface="+mn-cs"/>
              </a:rPr>
              <a:t>, and </a:t>
            </a:r>
            <a:r>
              <a:rPr lang="en-US" b="1" kern="1200" dirty="0" err="1" smtClean="0">
                <a:solidFill>
                  <a:srgbClr val="000000"/>
                </a:solidFill>
                <a:latin typeface="Courier New" pitchFamily="49" charset="0"/>
                <a:ea typeface="+mn-ea"/>
                <a:cs typeface="+mn-cs"/>
              </a:rPr>
              <a:t>msgs</a:t>
            </a:r>
            <a:r>
              <a:rPr lang="en-US" b="1" kern="1200" dirty="0" smtClean="0">
                <a:solidFill>
                  <a:srgbClr val="000000"/>
                </a:solidFill>
                <a:ea typeface="+mn-ea"/>
                <a:cs typeface="+mn-cs"/>
              </a:rPr>
              <a:t> are shared</a:t>
            </a:r>
          </a:p>
          <a:p>
            <a:pPr marL="744538" lvl="1" indent="-246063">
              <a:spcBef>
                <a:spcPct val="25000"/>
              </a:spcBef>
              <a:buClr>
                <a:srgbClr val="C00000"/>
              </a:buClr>
              <a:buSzPct val="75000"/>
              <a:buFont typeface="Wingdings" pitchFamily="2" charset="2"/>
              <a:buChar char="n"/>
            </a:pPr>
            <a:r>
              <a:rPr lang="en-US" b="1" kern="1200" dirty="0" err="1" smtClean="0">
                <a:solidFill>
                  <a:srgbClr val="000000"/>
                </a:solidFill>
                <a:latin typeface="Courier New" pitchFamily="49" charset="0"/>
                <a:ea typeface="+mn-ea"/>
                <a:cs typeface="+mn-cs"/>
              </a:rPr>
              <a:t>i</a:t>
            </a:r>
            <a:r>
              <a:rPr lang="en-US" b="1" kern="1200" dirty="0" smtClean="0">
                <a:solidFill>
                  <a:srgbClr val="000000"/>
                </a:solidFill>
                <a:ea typeface="+mn-ea"/>
                <a:cs typeface="+mn-cs"/>
              </a:rPr>
              <a:t> and </a:t>
            </a:r>
            <a:r>
              <a:rPr lang="en-US" b="1" kern="1200" dirty="0" err="1" smtClean="0">
                <a:solidFill>
                  <a:srgbClr val="000000"/>
                </a:solidFill>
                <a:latin typeface="Courier New" pitchFamily="49" charset="0"/>
                <a:ea typeface="+mn-ea"/>
                <a:cs typeface="+mn-cs"/>
              </a:rPr>
              <a:t>myid</a:t>
            </a:r>
            <a:r>
              <a:rPr lang="en-US" b="1" kern="1200" dirty="0" smtClean="0">
                <a:solidFill>
                  <a:srgbClr val="000000"/>
                </a:solidFill>
                <a:ea typeface="+mn-ea"/>
                <a:cs typeface="+mn-cs"/>
              </a:rPr>
              <a:t> are </a:t>
            </a:r>
            <a:r>
              <a:rPr lang="en-US" b="1" i="1" kern="1200" dirty="0" smtClean="0">
                <a:solidFill>
                  <a:srgbClr val="C00000"/>
                </a:solidFill>
                <a:ea typeface="+mn-ea"/>
                <a:cs typeface="+mn-cs"/>
              </a:rPr>
              <a:t>not</a:t>
            </a:r>
            <a:r>
              <a:rPr lang="en-US" b="1" kern="1200" dirty="0" smtClean="0">
                <a:solidFill>
                  <a:srgbClr val="000000"/>
                </a:solidFill>
                <a:ea typeface="+mn-ea"/>
                <a:cs typeface="+mn-cs"/>
              </a:rPr>
              <a:t> shared</a:t>
            </a:r>
          </a:p>
        </p:txBody>
      </p:sp>
      <p:sp>
        <p:nvSpPr>
          <p:cNvPr id="933892" name="Text Box 4"/>
          <p:cNvSpPr txBox="1">
            <a:spLocks noChangeArrowheads="1"/>
          </p:cNvSpPr>
          <p:nvPr/>
        </p:nvSpPr>
        <p:spPr bwMode="auto">
          <a:xfrm>
            <a:off x="785813" y="1765300"/>
            <a:ext cx="6224794" cy="236988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25400">
            <a:noFill/>
            <a:miter lim="800000"/>
            <a:headEnd/>
            <a:tailEnd/>
          </a:ln>
          <a:effectLst/>
        </p:spPr>
        <p:txBody>
          <a:bodyPr wrap="none" tIns="0" bIns="0" anchor="ctr">
            <a:spAutoFit/>
          </a:bodyPr>
          <a:lstStyle/>
          <a:p>
            <a:r>
              <a:rPr lang="en-US" sz="1800" i="1" dirty="0">
                <a:solidFill>
                  <a:schemeClr val="tx1">
                    <a:lumMod val="65000"/>
                    <a:lumOff val="35000"/>
                  </a:schemeClr>
                </a:solidFill>
                <a:latin typeface="Calibri" pitchFamily="34" charset="0"/>
              </a:rPr>
              <a:t>Variable 	</a:t>
            </a:r>
            <a:r>
              <a:rPr lang="en-US" sz="1800" i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Calibri" pitchFamily="34" charset="0"/>
              </a:rPr>
              <a:t>  Referenced </a:t>
            </a:r>
            <a:r>
              <a:rPr lang="en-US" sz="1800" i="1" dirty="0">
                <a:solidFill>
                  <a:schemeClr val="tx1">
                    <a:lumMod val="65000"/>
                    <a:lumOff val="35000"/>
                  </a:schemeClr>
                </a:solidFill>
                <a:latin typeface="Calibri" pitchFamily="34" charset="0"/>
              </a:rPr>
              <a:t>by	Referenced by 	Referenced by</a:t>
            </a:r>
          </a:p>
          <a:p>
            <a:r>
              <a:rPr lang="en-US" sz="1800" i="1" dirty="0">
                <a:solidFill>
                  <a:schemeClr val="tx1">
                    <a:lumMod val="65000"/>
                    <a:lumOff val="35000"/>
                  </a:schemeClr>
                </a:solidFill>
                <a:latin typeface="Calibri" pitchFamily="34" charset="0"/>
              </a:rPr>
              <a:t>instance	</a:t>
            </a:r>
            <a:r>
              <a:rPr lang="en-US" sz="1800" i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Calibri" pitchFamily="34" charset="0"/>
              </a:rPr>
              <a:t>   main </a:t>
            </a:r>
            <a:r>
              <a:rPr lang="en-US" sz="1800" i="1" dirty="0">
                <a:solidFill>
                  <a:schemeClr val="tx1">
                    <a:lumMod val="65000"/>
                    <a:lumOff val="35000"/>
                  </a:schemeClr>
                </a:solidFill>
                <a:latin typeface="Calibri" pitchFamily="34" charset="0"/>
              </a:rPr>
              <a:t>thread?	peer thread 0?	peer thread 1</a:t>
            </a:r>
            <a:r>
              <a:rPr lang="en-US" sz="1800" i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Calibri" pitchFamily="34" charset="0"/>
              </a:rPr>
              <a:t>?</a:t>
            </a:r>
            <a:endParaRPr lang="en-US" sz="1800" dirty="0">
              <a:latin typeface="Calibri" pitchFamily="34" charset="0"/>
            </a:endParaRPr>
          </a:p>
          <a:p>
            <a:pPr>
              <a:spcBef>
                <a:spcPts val="1200"/>
              </a:spcBef>
            </a:pPr>
            <a:r>
              <a:rPr lang="en-US" sz="1800" dirty="0" err="1">
                <a:latin typeface="Courier New" pitchFamily="49" charset="0"/>
              </a:rPr>
              <a:t>ptr</a:t>
            </a:r>
            <a:r>
              <a:rPr lang="en-US" sz="1800" dirty="0">
                <a:latin typeface="Courier New" pitchFamily="49" charset="0"/>
              </a:rPr>
              <a:t>	</a:t>
            </a:r>
            <a:r>
              <a:rPr lang="en-US" sz="1800" dirty="0" smtClean="0">
                <a:latin typeface="Courier New" pitchFamily="49" charset="0"/>
              </a:rPr>
              <a:t>	</a:t>
            </a:r>
          </a:p>
          <a:p>
            <a:r>
              <a:rPr lang="en-US" sz="1800" dirty="0" err="1" smtClean="0">
                <a:latin typeface="Courier New" pitchFamily="49" charset="0"/>
              </a:rPr>
              <a:t>cnt</a:t>
            </a:r>
            <a:r>
              <a:rPr lang="en-US" sz="1800" dirty="0" smtClean="0">
                <a:latin typeface="Courier New" pitchFamily="49" charset="0"/>
              </a:rPr>
              <a:t>		</a:t>
            </a:r>
          </a:p>
          <a:p>
            <a:r>
              <a:rPr lang="en-US" sz="1800" dirty="0" err="1" smtClean="0">
                <a:latin typeface="Courier New" pitchFamily="49" charset="0"/>
              </a:rPr>
              <a:t>i.m</a:t>
            </a:r>
            <a:r>
              <a:rPr lang="en-US" sz="1800" dirty="0" smtClean="0">
                <a:latin typeface="Courier New" pitchFamily="49" charset="0"/>
              </a:rPr>
              <a:t>		</a:t>
            </a:r>
            <a:endParaRPr lang="en-US" sz="1800" dirty="0">
              <a:latin typeface="Courier New" pitchFamily="49" charset="0"/>
            </a:endParaRPr>
          </a:p>
          <a:p>
            <a:r>
              <a:rPr lang="en-US" sz="1800" dirty="0" err="1">
                <a:latin typeface="Courier New" pitchFamily="49" charset="0"/>
              </a:rPr>
              <a:t>msgs.m</a:t>
            </a:r>
            <a:r>
              <a:rPr lang="en-US" sz="1800" dirty="0">
                <a:latin typeface="Courier New" pitchFamily="49" charset="0"/>
              </a:rPr>
              <a:t>	</a:t>
            </a:r>
            <a:r>
              <a:rPr lang="en-US" sz="1800" dirty="0" smtClean="0">
                <a:latin typeface="Courier New" pitchFamily="49" charset="0"/>
              </a:rPr>
              <a:t>		</a:t>
            </a:r>
            <a:endParaRPr lang="en-US" sz="1800" dirty="0">
              <a:latin typeface="Courier New" pitchFamily="49" charset="0"/>
            </a:endParaRPr>
          </a:p>
          <a:p>
            <a:r>
              <a:rPr lang="en-US" sz="1800" dirty="0">
                <a:latin typeface="Courier New" pitchFamily="49" charset="0"/>
              </a:rPr>
              <a:t>myid.p0</a:t>
            </a:r>
            <a:r>
              <a:rPr lang="en-US" sz="1800" dirty="0" smtClean="0">
                <a:latin typeface="Courier New" pitchFamily="49" charset="0"/>
              </a:rPr>
              <a:t>		</a:t>
            </a:r>
            <a:endParaRPr lang="en-US" sz="1800" dirty="0">
              <a:latin typeface="Courier New" pitchFamily="49" charset="0"/>
            </a:endParaRPr>
          </a:p>
          <a:p>
            <a:r>
              <a:rPr lang="en-US" sz="1800" dirty="0" smtClean="0">
                <a:latin typeface="Courier New" pitchFamily="49" charset="0"/>
              </a:rPr>
              <a:t>myid.p1</a:t>
            </a:r>
            <a:endParaRPr lang="en-US" sz="1800" dirty="0">
              <a:latin typeface="Courier New" pitchFamily="49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362200" y="2362200"/>
            <a:ext cx="4996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yes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4038774" y="2362200"/>
            <a:ext cx="4996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yes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5867400" y="2362200"/>
            <a:ext cx="4996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yes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395732" y="2654300"/>
            <a:ext cx="43263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no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4038774" y="2654300"/>
            <a:ext cx="4996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yes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5867400" y="2654300"/>
            <a:ext cx="4996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yes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2362200" y="2921000"/>
            <a:ext cx="4996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yes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072306" y="2921000"/>
            <a:ext cx="43263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no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5900932" y="2921000"/>
            <a:ext cx="43263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no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2362200" y="3227864"/>
            <a:ext cx="4996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yes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4038774" y="3227864"/>
            <a:ext cx="4996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yes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5867400" y="3227864"/>
            <a:ext cx="4996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yes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2395732" y="3510002"/>
            <a:ext cx="43263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no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4038774" y="3510002"/>
            <a:ext cx="4996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yes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5900932" y="3510002"/>
            <a:ext cx="43263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no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2395732" y="3770868"/>
            <a:ext cx="43263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no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4063170" y="3770868"/>
            <a:ext cx="43263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no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5867400" y="3770868"/>
            <a:ext cx="4996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yes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389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3891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3891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33891" grpId="0" build="p"/>
      <p:bldP spid="5" grpId="0"/>
      <p:bldP spid="6" grpId="0"/>
      <p:bldP spid="7" grpId="0"/>
      <p:bldP spid="8" grpId="0"/>
      <p:bldP spid="9" grpId="0"/>
      <p:bldP spid="10" grpId="0"/>
      <p:bldP spid="11" grpId="0"/>
      <p:bldP spid="12" grpId="0"/>
      <p:bldP spid="13" grpId="0"/>
      <p:bldP spid="14" grpId="0"/>
      <p:bldP spid="15" grpId="0"/>
      <p:bldP spid="16" grpId="0"/>
      <p:bldP spid="17" grpId="0"/>
      <p:bldP spid="18" grpId="0"/>
      <p:bldP spid="19" grpId="0"/>
      <p:bldP spid="20" grpId="0"/>
      <p:bldP spid="21" grpId="0"/>
      <p:bldP spid="22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Threads review</a:t>
            </a:r>
          </a:p>
          <a:p>
            <a:r>
              <a:rPr lang="en-US" dirty="0" smtClean="0">
                <a:solidFill>
                  <a:srgbClr val="7F7F7F"/>
                </a:solidFill>
              </a:rPr>
              <a:t>Sharing</a:t>
            </a:r>
          </a:p>
          <a:p>
            <a:r>
              <a:rPr lang="en-US" dirty="0" smtClean="0"/>
              <a:t>Mutual exclusion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Semaphores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5938" name="Rectangle 2"/>
          <p:cNvSpPr>
            <a:spLocks noGrp="1" noChangeArrowheads="1"/>
          </p:cNvSpPr>
          <p:nvPr>
            <p:ph type="title"/>
          </p:nvPr>
        </p:nvSpPr>
        <p:spPr>
          <a:xfrm>
            <a:off x="366007" y="152400"/>
            <a:ext cx="8775700" cy="1095375"/>
          </a:xfrm>
        </p:spPr>
        <p:txBody>
          <a:bodyPr/>
          <a:lstStyle/>
          <a:p>
            <a:r>
              <a:rPr lang="en-US" dirty="0" err="1">
                <a:latin typeface="Courier New" pitchFamily="49" charset="0"/>
              </a:rPr>
              <a:t>badcnt.c</a:t>
            </a:r>
            <a:r>
              <a:rPr lang="en-US" dirty="0"/>
              <a:t>: </a:t>
            </a:r>
            <a:r>
              <a:rPr lang="en-US" dirty="0" smtClean="0"/>
              <a:t>Improper Synchronization</a:t>
            </a:r>
            <a:endParaRPr lang="en-US" dirty="0"/>
          </a:p>
        </p:txBody>
      </p:sp>
      <p:sp>
        <p:nvSpPr>
          <p:cNvPr id="935939" name="Rectangle 3"/>
          <p:cNvSpPr>
            <a:spLocks noChangeArrowheads="1"/>
          </p:cNvSpPr>
          <p:nvPr/>
        </p:nvSpPr>
        <p:spPr bwMode="auto">
          <a:xfrm>
            <a:off x="152400" y="1066800"/>
            <a:ext cx="4419600" cy="5755423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anchor="ctr">
            <a:noAutofit/>
          </a:bodyPr>
          <a:lstStyle/>
          <a:p>
            <a:r>
              <a:rPr lang="en-US" sz="1600" dirty="0" smtClean="0">
                <a:latin typeface="Courier New" pitchFamily="49" charset="0"/>
              </a:rPr>
              <a:t>volatile </a:t>
            </a:r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cnt</a:t>
            </a:r>
            <a:r>
              <a:rPr lang="en-US" sz="1600" dirty="0" smtClean="0">
                <a:latin typeface="Courier New" pitchFamily="49" charset="0"/>
              </a:rPr>
              <a:t> = 0; </a:t>
            </a:r>
            <a:r>
              <a:rPr lang="en-US" sz="1600" dirty="0" smtClean="0">
                <a:solidFill>
                  <a:srgbClr val="9D3E40"/>
                </a:solidFill>
                <a:latin typeface="Courier New" pitchFamily="49" charset="0"/>
              </a:rPr>
              <a:t>/* global */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main(int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argc</a:t>
            </a:r>
            <a:r>
              <a:rPr lang="en-US" sz="1600" dirty="0" smtClean="0">
                <a:latin typeface="Courier New" pitchFamily="49" charset="0"/>
              </a:rPr>
              <a:t>, char **</a:t>
            </a:r>
            <a:r>
              <a:rPr lang="en-US" sz="1600" dirty="0" err="1" smtClean="0">
                <a:latin typeface="Courier New" pitchFamily="49" charset="0"/>
              </a:rPr>
              <a:t>argv</a:t>
            </a:r>
            <a:r>
              <a:rPr lang="en-US" sz="1600" dirty="0" smtClean="0">
                <a:latin typeface="Courier New" pitchFamily="49" charset="0"/>
              </a:rPr>
              <a:t>)</a:t>
            </a:r>
          </a:p>
          <a:p>
            <a:r>
              <a:rPr lang="en-US" sz="1600" dirty="0" smtClean="0">
                <a:latin typeface="Courier New" pitchFamily="49" charset="0"/>
              </a:rPr>
              <a:t>{</a:t>
            </a:r>
          </a:p>
          <a:p>
            <a:r>
              <a:rPr lang="en-US" sz="1600" dirty="0" smtClean="0">
                <a:latin typeface="Courier New" pitchFamily="49" charset="0"/>
              </a:rPr>
              <a:t>  </a:t>
            </a:r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niters = atoi(argv[1]);</a:t>
            </a:r>
          </a:p>
          <a:p>
            <a:r>
              <a:rPr lang="en-US" sz="1600" dirty="0" smtClean="0">
                <a:latin typeface="Courier New" pitchFamily="49" charset="0"/>
              </a:rPr>
              <a:t>  </a:t>
            </a:r>
            <a:r>
              <a:rPr lang="en-US" sz="1600" dirty="0" err="1" smtClean="0">
                <a:latin typeface="Courier New" pitchFamily="49" charset="0"/>
              </a:rPr>
              <a:t>pthread_t</a:t>
            </a:r>
            <a:r>
              <a:rPr lang="en-US" sz="1600" dirty="0" smtClean="0">
                <a:latin typeface="Courier New" pitchFamily="49" charset="0"/>
              </a:rPr>
              <a:t> tid1, tid2;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Pthread_create(&amp;tid1, NULL,          </a:t>
            </a:r>
          </a:p>
          <a:p>
            <a:r>
              <a:rPr lang="en-US" sz="1600" dirty="0" smtClean="0">
                <a:latin typeface="Courier New" pitchFamily="49" charset="0"/>
              </a:rPr>
              <a:t>                 thread, &amp;niters);</a:t>
            </a:r>
          </a:p>
          <a:p>
            <a:r>
              <a:rPr lang="en-US" sz="1600" dirty="0" smtClean="0">
                <a:latin typeface="Courier New" pitchFamily="49" charset="0"/>
              </a:rPr>
              <a:t>  Pthread_create(&amp;tid2, NULL, </a:t>
            </a:r>
          </a:p>
          <a:p>
            <a:r>
              <a:rPr lang="en-US" sz="1600" dirty="0" smtClean="0">
                <a:latin typeface="Courier New" pitchFamily="49" charset="0"/>
              </a:rPr>
              <a:t>                 thread, &amp;niters);</a:t>
            </a:r>
          </a:p>
          <a:p>
            <a:r>
              <a:rPr lang="en-US" sz="1600" dirty="0" smtClean="0">
                <a:latin typeface="Courier New" pitchFamily="49" charset="0"/>
              </a:rPr>
              <a:t>  Pthread_join(tid1, NULL);</a:t>
            </a:r>
          </a:p>
          <a:p>
            <a:r>
              <a:rPr lang="en-US" sz="1600" dirty="0" smtClean="0">
                <a:latin typeface="Courier New" pitchFamily="49" charset="0"/>
              </a:rPr>
              <a:t>  Pthread_join(tid2, NULL);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/* Check result */</a:t>
            </a:r>
          </a:p>
          <a:p>
            <a:r>
              <a:rPr lang="en-US" sz="1600" dirty="0" smtClean="0">
                <a:latin typeface="Courier New" pitchFamily="49" charset="0"/>
              </a:rPr>
              <a:t>  if (</a:t>
            </a:r>
            <a:r>
              <a:rPr lang="en-US" sz="1600" dirty="0" err="1" smtClean="0">
                <a:latin typeface="Courier New" pitchFamily="49" charset="0"/>
              </a:rPr>
              <a:t>cnt</a:t>
            </a:r>
            <a:r>
              <a:rPr lang="en-US" sz="1600" dirty="0" smtClean="0">
                <a:latin typeface="Courier New" pitchFamily="49" charset="0"/>
              </a:rPr>
              <a:t> != (2 * niters))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printf("BOOM</a:t>
            </a:r>
            <a:r>
              <a:rPr lang="en-US" sz="1600" dirty="0" smtClean="0">
                <a:latin typeface="Courier New" pitchFamily="49" charset="0"/>
              </a:rPr>
              <a:t>! </a:t>
            </a:r>
            <a:r>
              <a:rPr lang="en-US" sz="1600" dirty="0" err="1" smtClean="0">
                <a:latin typeface="Courier New" pitchFamily="49" charset="0"/>
              </a:rPr>
              <a:t>cnt</a:t>
            </a:r>
            <a:r>
              <a:rPr lang="en-US" sz="1600" dirty="0" smtClean="0">
                <a:latin typeface="Courier New" pitchFamily="49" charset="0"/>
              </a:rPr>
              <a:t>=%</a:t>
            </a:r>
            <a:r>
              <a:rPr lang="en-US" sz="1600" dirty="0" err="1" smtClean="0">
                <a:latin typeface="Courier New" pitchFamily="49" charset="0"/>
              </a:rPr>
              <a:t>d\n</a:t>
            </a:r>
            <a:r>
              <a:rPr lang="en-US" sz="1600" dirty="0" smtClean="0">
                <a:latin typeface="Courier New" pitchFamily="49" charset="0"/>
              </a:rPr>
              <a:t>”, </a:t>
            </a:r>
            <a:r>
              <a:rPr lang="en-US" sz="1600" dirty="0" err="1" smtClean="0">
                <a:latin typeface="Courier New" pitchFamily="49" charset="0"/>
              </a:rPr>
              <a:t>cnt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r>
              <a:rPr lang="en-US" sz="1600" dirty="0" smtClean="0">
                <a:latin typeface="Courier New" pitchFamily="49" charset="0"/>
              </a:rPr>
              <a:t>  else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printf("OK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cnt</a:t>
            </a:r>
            <a:r>
              <a:rPr lang="en-US" sz="1600" dirty="0" smtClean="0">
                <a:latin typeface="Courier New" pitchFamily="49" charset="0"/>
              </a:rPr>
              <a:t>=%</a:t>
            </a:r>
            <a:r>
              <a:rPr lang="en-US" sz="1600" dirty="0" err="1" smtClean="0">
                <a:latin typeface="Courier New" pitchFamily="49" charset="0"/>
              </a:rPr>
              <a:t>d\n</a:t>
            </a:r>
            <a:r>
              <a:rPr lang="en-US" sz="1600" dirty="0" smtClean="0">
                <a:latin typeface="Courier New" pitchFamily="49" charset="0"/>
              </a:rPr>
              <a:t>", </a:t>
            </a:r>
            <a:r>
              <a:rPr lang="en-US" sz="1600" dirty="0" err="1" smtClean="0">
                <a:latin typeface="Courier New" pitchFamily="49" charset="0"/>
              </a:rPr>
              <a:t>cnt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r>
              <a:rPr lang="en-US" sz="1600" dirty="0" smtClean="0">
                <a:latin typeface="Courier New" pitchFamily="49" charset="0"/>
              </a:rPr>
              <a:t>  exit(0);</a:t>
            </a:r>
          </a:p>
          <a:p>
            <a:r>
              <a:rPr lang="en-US" sz="1600" dirty="0" smtClean="0">
                <a:latin typeface="Courier New" pitchFamily="49" charset="0"/>
              </a:rPr>
              <a:t>}</a:t>
            </a:r>
          </a:p>
        </p:txBody>
      </p:sp>
      <p:sp>
        <p:nvSpPr>
          <p:cNvPr id="935940" name="Rectangle 4"/>
          <p:cNvSpPr>
            <a:spLocks noChangeArrowheads="1"/>
          </p:cNvSpPr>
          <p:nvPr/>
        </p:nvSpPr>
        <p:spPr bwMode="auto">
          <a:xfrm>
            <a:off x="4800600" y="1189910"/>
            <a:ext cx="4371109" cy="2554545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600" dirty="0" smtClean="0">
                <a:solidFill>
                  <a:srgbClr val="9D3E40"/>
                </a:solidFill>
                <a:latin typeface="Courier New" pitchFamily="49" charset="0"/>
              </a:rPr>
              <a:t>/* Thread routine */</a:t>
            </a:r>
          </a:p>
          <a:p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void *</a:t>
            </a:r>
            <a:r>
              <a:rPr lang="en-US" sz="1600" dirty="0" err="1" smtClean="0">
                <a:solidFill>
                  <a:srgbClr val="000000"/>
                </a:solidFill>
                <a:latin typeface="Courier New" pitchFamily="49" charset="0"/>
              </a:rPr>
              <a:t>thread(void</a:t>
            </a:r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 *</a:t>
            </a:r>
            <a:r>
              <a:rPr lang="en-US" sz="1600" dirty="0" err="1" smtClean="0">
                <a:solidFill>
                  <a:srgbClr val="000000"/>
                </a:solidFill>
                <a:latin typeface="Courier New" pitchFamily="49" charset="0"/>
              </a:rPr>
              <a:t>vargp</a:t>
            </a:r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)</a:t>
            </a:r>
          </a:p>
          <a:p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{</a:t>
            </a:r>
          </a:p>
          <a:p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  </a:t>
            </a:r>
            <a:r>
              <a:rPr lang="en-US" sz="1600" dirty="0" err="1" smtClean="0">
                <a:solidFill>
                  <a:srgbClr val="000000"/>
                </a:solidFill>
                <a:latin typeface="Courier New" pitchFamily="49" charset="0"/>
              </a:rPr>
              <a:t>int</a:t>
            </a:r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 </a:t>
            </a:r>
            <a:r>
              <a:rPr lang="en-US" sz="1600" dirty="0" err="1" smtClean="0">
                <a:solidFill>
                  <a:srgbClr val="000000"/>
                </a:solidFill>
                <a:latin typeface="Courier New" pitchFamily="49" charset="0"/>
              </a:rPr>
              <a:t>i</a:t>
            </a:r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, niters = *((</a:t>
            </a:r>
            <a:r>
              <a:rPr lang="en-US" sz="1600" dirty="0" err="1" smtClean="0">
                <a:solidFill>
                  <a:srgbClr val="000000"/>
                </a:solidFill>
                <a:latin typeface="Courier New" pitchFamily="49" charset="0"/>
              </a:rPr>
              <a:t>int</a:t>
            </a:r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 *)</a:t>
            </a:r>
            <a:r>
              <a:rPr lang="en-US" sz="1600" dirty="0" err="1" smtClean="0">
                <a:solidFill>
                  <a:srgbClr val="000000"/>
                </a:solidFill>
                <a:latin typeface="Courier New" pitchFamily="49" charset="0"/>
              </a:rPr>
              <a:t>vargp</a:t>
            </a:r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);</a:t>
            </a:r>
          </a:p>
          <a:p>
            <a:endParaRPr lang="en-US" sz="1600" dirty="0" smtClean="0">
              <a:solidFill>
                <a:srgbClr val="000000"/>
              </a:solidFill>
              <a:latin typeface="Courier New" pitchFamily="49" charset="0"/>
            </a:endParaRPr>
          </a:p>
          <a:p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  for (</a:t>
            </a:r>
            <a:r>
              <a:rPr lang="en-US" sz="1600" dirty="0" err="1" smtClean="0">
                <a:solidFill>
                  <a:srgbClr val="000000"/>
                </a:solidFill>
                <a:latin typeface="Courier New" pitchFamily="49" charset="0"/>
              </a:rPr>
              <a:t>i</a:t>
            </a:r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 = 0; </a:t>
            </a:r>
            <a:r>
              <a:rPr lang="en-US" sz="1600" dirty="0" err="1" smtClean="0">
                <a:solidFill>
                  <a:srgbClr val="000000"/>
                </a:solidFill>
                <a:latin typeface="Courier New" pitchFamily="49" charset="0"/>
              </a:rPr>
              <a:t>i</a:t>
            </a:r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 &lt; niters; </a:t>
            </a:r>
            <a:r>
              <a:rPr lang="en-US" sz="1600" dirty="0" err="1" smtClean="0">
                <a:solidFill>
                  <a:srgbClr val="000000"/>
                </a:solidFill>
                <a:latin typeface="Courier New" pitchFamily="49" charset="0"/>
              </a:rPr>
              <a:t>i</a:t>
            </a:r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++)</a:t>
            </a:r>
          </a:p>
          <a:p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    </a:t>
            </a:r>
            <a:r>
              <a:rPr lang="en-US" sz="1600" dirty="0" err="1" smtClean="0">
                <a:solidFill>
                  <a:srgbClr val="000000"/>
                </a:solidFill>
                <a:latin typeface="Courier New" pitchFamily="49" charset="0"/>
              </a:rPr>
              <a:t>cnt</a:t>
            </a:r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++;                   </a:t>
            </a:r>
          </a:p>
          <a:p>
            <a:endParaRPr lang="en-US" sz="1600" dirty="0" smtClean="0">
              <a:solidFill>
                <a:srgbClr val="000000"/>
              </a:solidFill>
              <a:latin typeface="Courier New" pitchFamily="49" charset="0"/>
            </a:endParaRPr>
          </a:p>
          <a:p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  return NULL;</a:t>
            </a:r>
          </a:p>
          <a:p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}</a:t>
            </a:r>
            <a:endParaRPr lang="en-US" sz="1600" dirty="0">
              <a:solidFill>
                <a:srgbClr val="000000"/>
              </a:solidFill>
              <a:latin typeface="Courier New" pitchFamily="49" charset="0"/>
            </a:endParaRPr>
          </a:p>
        </p:txBody>
      </p:sp>
      <p:grpSp>
        <p:nvGrpSpPr>
          <p:cNvPr id="8" name="Group 7"/>
          <p:cNvGrpSpPr/>
          <p:nvPr/>
        </p:nvGrpSpPr>
        <p:grpSpPr>
          <a:xfrm>
            <a:off x="5105400" y="4192250"/>
            <a:ext cx="3505200" cy="2605684"/>
            <a:chOff x="5105400" y="4192250"/>
            <a:chExt cx="3505200" cy="2605684"/>
          </a:xfrm>
        </p:grpSpPr>
        <p:sp>
          <p:nvSpPr>
            <p:cNvPr id="935941" name="Text Box 5"/>
            <p:cNvSpPr txBox="1">
              <a:spLocks noChangeArrowheads="1"/>
            </p:cNvSpPr>
            <p:nvPr/>
          </p:nvSpPr>
          <p:spPr bwMode="auto">
            <a:xfrm>
              <a:off x="5486400" y="4192250"/>
              <a:ext cx="2770410" cy="1323439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 w="254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600" dirty="0" err="1" smtClean="0">
                  <a:latin typeface="Courier New" pitchFamily="49" charset="0"/>
                </a:rPr>
                <a:t>linux</a:t>
              </a:r>
              <a:r>
                <a:rPr lang="en-US" sz="1600" dirty="0" smtClean="0">
                  <a:latin typeface="Courier New" pitchFamily="49" charset="0"/>
                </a:rPr>
                <a:t>&gt; ./</a:t>
              </a:r>
              <a:r>
                <a:rPr lang="en-US" sz="1600" dirty="0" err="1" smtClean="0">
                  <a:latin typeface="Courier New" pitchFamily="49" charset="0"/>
                </a:rPr>
                <a:t>badcnt</a:t>
              </a:r>
              <a:r>
                <a:rPr lang="en-US" sz="1600" dirty="0" smtClean="0">
                  <a:latin typeface="Courier New" pitchFamily="49" charset="0"/>
                </a:rPr>
                <a:t> 10000</a:t>
              </a:r>
            </a:p>
            <a:p>
              <a:r>
                <a:rPr lang="en-US" sz="1600" dirty="0" smtClean="0">
                  <a:latin typeface="Courier New" pitchFamily="49" charset="0"/>
                </a:rPr>
                <a:t>OK </a:t>
              </a:r>
              <a:r>
                <a:rPr lang="en-US" sz="1600" dirty="0" err="1" smtClean="0">
                  <a:latin typeface="Courier New" pitchFamily="49" charset="0"/>
                </a:rPr>
                <a:t>cnt</a:t>
              </a:r>
              <a:r>
                <a:rPr lang="en-US" sz="1600" dirty="0" smtClean="0">
                  <a:latin typeface="Courier New" pitchFamily="49" charset="0"/>
                </a:rPr>
                <a:t>=20000</a:t>
              </a:r>
            </a:p>
            <a:p>
              <a:r>
                <a:rPr lang="en-US" sz="1600" dirty="0" err="1" smtClean="0">
                  <a:latin typeface="Courier New" pitchFamily="49" charset="0"/>
                </a:rPr>
                <a:t>linux</a:t>
              </a:r>
              <a:r>
                <a:rPr lang="en-US" sz="1600" dirty="0" smtClean="0">
                  <a:latin typeface="Courier New" pitchFamily="49" charset="0"/>
                </a:rPr>
                <a:t>&gt; ./</a:t>
              </a:r>
              <a:r>
                <a:rPr lang="en-US" sz="1600" dirty="0" err="1" smtClean="0">
                  <a:latin typeface="Courier New" pitchFamily="49" charset="0"/>
                </a:rPr>
                <a:t>badcnt</a:t>
              </a:r>
              <a:r>
                <a:rPr lang="en-US" sz="1600" dirty="0" smtClean="0">
                  <a:latin typeface="Courier New" pitchFamily="49" charset="0"/>
                </a:rPr>
                <a:t> 10000</a:t>
              </a:r>
            </a:p>
            <a:p>
              <a:r>
                <a:rPr lang="en-US" sz="1600" dirty="0" smtClean="0">
                  <a:latin typeface="Courier New" pitchFamily="49" charset="0"/>
                </a:rPr>
                <a:t>BOOM! </a:t>
              </a:r>
              <a:r>
                <a:rPr lang="en-US" sz="1600" dirty="0" err="1" smtClean="0">
                  <a:latin typeface="Courier New" pitchFamily="49" charset="0"/>
                </a:rPr>
                <a:t>cnt</a:t>
              </a:r>
              <a:r>
                <a:rPr lang="en-US" sz="1600" dirty="0" smtClean="0">
                  <a:latin typeface="Courier New" pitchFamily="49" charset="0"/>
                </a:rPr>
                <a:t>=13051</a:t>
              </a:r>
            </a:p>
            <a:p>
              <a:r>
                <a:rPr lang="en-US" sz="1600" dirty="0" err="1" smtClean="0">
                  <a:latin typeface="Courier New" pitchFamily="49" charset="0"/>
                </a:rPr>
                <a:t>linux</a:t>
              </a:r>
              <a:r>
                <a:rPr lang="en-US" sz="1600" dirty="0" smtClean="0">
                  <a:latin typeface="Courier New" pitchFamily="49" charset="0"/>
                </a:rPr>
                <a:t>&gt;</a:t>
              </a:r>
              <a:endParaRPr lang="en-US" sz="1600" dirty="0">
                <a:latin typeface="Courier New" pitchFamily="49" charset="0"/>
              </a:endParaRPr>
            </a:p>
          </p:txBody>
        </p:sp>
        <p:sp>
          <p:nvSpPr>
            <p:cNvPr id="935942" name="Text Box 6"/>
            <p:cNvSpPr txBox="1">
              <a:spLocks noChangeArrowheads="1"/>
            </p:cNvSpPr>
            <p:nvPr/>
          </p:nvSpPr>
          <p:spPr bwMode="auto">
            <a:xfrm>
              <a:off x="5105400" y="5689938"/>
              <a:ext cx="3505200" cy="1107996"/>
            </a:xfrm>
            <a:prstGeom prst="rect">
              <a:avLst/>
            </a:prstGeom>
            <a:noFill/>
            <a:ln w="25400">
              <a:noFill/>
              <a:miter lim="800000"/>
              <a:headEnd/>
              <a:tailEnd/>
            </a:ln>
            <a:effectLst/>
          </p:spPr>
          <p:txBody>
            <a:bodyPr wrap="square" anchor="ctr">
              <a:spAutoFit/>
            </a:bodyPr>
            <a:lstStyle/>
            <a:p>
              <a:pPr algn="ctr"/>
              <a:r>
                <a:rPr lang="en-US" dirty="0" err="1">
                  <a:latin typeface="Courier New" pitchFamily="49" charset="0"/>
                </a:rPr>
                <a:t>cnt</a:t>
              </a:r>
              <a:r>
                <a:rPr lang="en-US" dirty="0">
                  <a:latin typeface="Calibri" pitchFamily="34" charset="0"/>
                </a:rPr>
                <a:t> should</a:t>
              </a:r>
              <a:r>
                <a:rPr lang="en-US" dirty="0" smtClean="0">
                  <a:latin typeface="Calibri" pitchFamily="34" charset="0"/>
                </a:rPr>
                <a:t> equal 20,000.</a:t>
              </a:r>
            </a:p>
            <a:p>
              <a:pPr algn="ctr"/>
              <a:endParaRPr lang="en-US" sz="1800" dirty="0" smtClean="0">
                <a:latin typeface="Calibri" pitchFamily="34" charset="0"/>
              </a:endParaRPr>
            </a:p>
            <a:p>
              <a:pPr algn="ctr"/>
              <a:r>
                <a:rPr lang="en-US" dirty="0">
                  <a:solidFill>
                    <a:srgbClr val="9D3E40"/>
                  </a:solidFill>
                  <a:latin typeface="Calibri" pitchFamily="34" charset="0"/>
                </a:rPr>
                <a:t>What went wrong</a:t>
              </a:r>
              <a:r>
                <a:rPr lang="en-US" dirty="0" smtClean="0">
                  <a:solidFill>
                    <a:srgbClr val="9D3E40"/>
                  </a:solidFill>
                  <a:latin typeface="Calibri" pitchFamily="34" charset="0"/>
                </a:rPr>
                <a:t>?</a:t>
              </a:r>
              <a:endParaRPr lang="en-US" dirty="0">
                <a:solidFill>
                  <a:srgbClr val="9D3E40"/>
                </a:solidFill>
                <a:latin typeface="Calibri" pitchFamily="34" charset="0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Threads review</a:t>
            </a:r>
          </a:p>
          <a:p>
            <a:r>
              <a:rPr lang="en-US" dirty="0" smtClean="0">
                <a:solidFill>
                  <a:srgbClr val="7F7F7F"/>
                </a:solidFill>
              </a:rPr>
              <a:t>Sharing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Mutual exclusion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Semaphores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7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Assembly Code for Counter Loop</a:t>
            </a:r>
          </a:p>
        </p:txBody>
      </p:sp>
      <p:sp>
        <p:nvSpPr>
          <p:cNvPr id="937987" name="Text Box 3"/>
          <p:cNvSpPr txBox="1">
            <a:spLocks noChangeArrowheads="1"/>
          </p:cNvSpPr>
          <p:nvPr/>
        </p:nvSpPr>
        <p:spPr bwMode="auto">
          <a:xfrm>
            <a:off x="2092886" y="3136880"/>
            <a:ext cx="3972512" cy="3416320"/>
          </a:xfrm>
          <a:prstGeom prst="rect">
            <a:avLst/>
          </a:prstGeom>
          <a:solidFill>
            <a:schemeClr val="bg1">
              <a:lumMod val="85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r>
              <a:rPr lang="en-US" sz="1800" i="1" dirty="0" smtClean="0">
                <a:latin typeface="Courier New"/>
                <a:cs typeface="Courier New"/>
              </a:rPr>
              <a:t>	</a:t>
            </a:r>
            <a:r>
              <a:rPr lang="en-US" sz="1800" dirty="0" err="1" smtClean="0">
                <a:latin typeface="Courier New"/>
                <a:cs typeface="Courier New"/>
              </a:rPr>
              <a:t>movl</a:t>
            </a:r>
            <a:r>
              <a:rPr lang="en-US" sz="1800" dirty="0" smtClean="0">
                <a:latin typeface="Courier New"/>
                <a:cs typeface="Courier New"/>
              </a:rPr>
              <a:t> (%</a:t>
            </a:r>
            <a:r>
              <a:rPr lang="en-US" sz="1800" dirty="0" err="1" smtClean="0">
                <a:latin typeface="Courier New"/>
                <a:cs typeface="Courier New"/>
              </a:rPr>
              <a:t>rdi),%ecx</a:t>
            </a:r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smtClean="0">
                <a:latin typeface="Courier New"/>
                <a:cs typeface="Courier New"/>
              </a:rPr>
              <a:t>	</a:t>
            </a:r>
            <a:r>
              <a:rPr lang="en-US" sz="1800" dirty="0" err="1" smtClean="0">
                <a:latin typeface="Courier New"/>
                <a:cs typeface="Courier New"/>
              </a:rPr>
              <a:t>movl</a:t>
            </a:r>
            <a:r>
              <a:rPr lang="en-US" sz="1800" dirty="0" smtClean="0">
                <a:latin typeface="Courier New"/>
                <a:cs typeface="Courier New"/>
              </a:rPr>
              <a:t> $0,%edx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	</a:t>
            </a:r>
            <a:r>
              <a:rPr lang="en-US" sz="1800" dirty="0" err="1" smtClean="0">
                <a:latin typeface="Courier New"/>
                <a:cs typeface="Courier New"/>
              </a:rPr>
              <a:t>cmpl</a:t>
            </a:r>
            <a:r>
              <a:rPr lang="en-US" sz="1800" dirty="0" smtClean="0">
                <a:latin typeface="Courier New"/>
                <a:cs typeface="Courier New"/>
              </a:rPr>
              <a:t> %</a:t>
            </a:r>
            <a:r>
              <a:rPr lang="en-US" sz="1800" dirty="0" err="1" smtClean="0">
                <a:latin typeface="Courier New"/>
                <a:cs typeface="Courier New"/>
              </a:rPr>
              <a:t>ecx,%edx</a:t>
            </a:r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smtClean="0">
                <a:latin typeface="Courier New"/>
                <a:cs typeface="Courier New"/>
              </a:rPr>
              <a:t>	</a:t>
            </a:r>
            <a:r>
              <a:rPr lang="en-US" sz="1800" dirty="0" err="1" smtClean="0">
                <a:latin typeface="Courier New"/>
                <a:cs typeface="Courier New"/>
              </a:rPr>
              <a:t>jge</a:t>
            </a:r>
            <a:r>
              <a:rPr lang="en-US" sz="1800" dirty="0" smtClean="0">
                <a:latin typeface="Courier New"/>
                <a:cs typeface="Courier New"/>
              </a:rPr>
              <a:t> .L13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.L11: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	</a:t>
            </a:r>
            <a:r>
              <a:rPr lang="en-US" sz="1800" dirty="0" err="1" smtClean="0">
                <a:latin typeface="Courier New"/>
                <a:cs typeface="Courier New"/>
              </a:rPr>
              <a:t>movl</a:t>
            </a:r>
            <a:r>
              <a:rPr lang="en-US" sz="1800" dirty="0" smtClean="0">
                <a:latin typeface="Courier New"/>
                <a:cs typeface="Courier New"/>
              </a:rPr>
              <a:t> </a:t>
            </a:r>
            <a:r>
              <a:rPr lang="en-US" sz="1800" dirty="0" err="1" smtClean="0">
                <a:latin typeface="Courier New"/>
                <a:cs typeface="Courier New"/>
              </a:rPr>
              <a:t>cnt(%rip),%eax</a:t>
            </a:r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smtClean="0">
                <a:latin typeface="Courier New"/>
                <a:cs typeface="Courier New"/>
              </a:rPr>
              <a:t>	</a:t>
            </a:r>
            <a:r>
              <a:rPr lang="en-US" sz="1800" dirty="0" err="1" smtClean="0">
                <a:latin typeface="Courier New"/>
                <a:cs typeface="Courier New"/>
              </a:rPr>
              <a:t>incl</a:t>
            </a:r>
            <a:r>
              <a:rPr lang="en-US" sz="1800" dirty="0" smtClean="0">
                <a:latin typeface="Courier New"/>
                <a:cs typeface="Courier New"/>
              </a:rPr>
              <a:t> %</a:t>
            </a:r>
            <a:r>
              <a:rPr lang="en-US" sz="1800" dirty="0" err="1" smtClean="0">
                <a:latin typeface="Courier New"/>
                <a:cs typeface="Courier New"/>
              </a:rPr>
              <a:t>eax</a:t>
            </a:r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smtClean="0">
                <a:latin typeface="Courier New"/>
                <a:cs typeface="Courier New"/>
              </a:rPr>
              <a:t>	</a:t>
            </a:r>
            <a:r>
              <a:rPr lang="en-US" sz="1800" dirty="0" err="1" smtClean="0">
                <a:latin typeface="Courier New"/>
                <a:cs typeface="Courier New"/>
              </a:rPr>
              <a:t>movl</a:t>
            </a:r>
            <a:r>
              <a:rPr lang="en-US" sz="1800" dirty="0" smtClean="0">
                <a:latin typeface="Courier New"/>
                <a:cs typeface="Courier New"/>
              </a:rPr>
              <a:t> %</a:t>
            </a:r>
            <a:r>
              <a:rPr lang="en-US" sz="1800" dirty="0" err="1" smtClean="0">
                <a:latin typeface="Courier New"/>
                <a:cs typeface="Courier New"/>
              </a:rPr>
              <a:t>eax,cnt(%rip</a:t>
            </a:r>
            <a:r>
              <a:rPr lang="en-US" sz="1800" dirty="0" smtClean="0">
                <a:latin typeface="Courier New"/>
                <a:cs typeface="Courier New"/>
              </a:rPr>
              <a:t>)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	</a:t>
            </a:r>
            <a:r>
              <a:rPr lang="en-US" sz="1800" dirty="0" err="1" smtClean="0">
                <a:latin typeface="Courier New"/>
                <a:cs typeface="Courier New"/>
              </a:rPr>
              <a:t>incl</a:t>
            </a:r>
            <a:r>
              <a:rPr lang="en-US" sz="1800" dirty="0" smtClean="0">
                <a:latin typeface="Courier New"/>
                <a:cs typeface="Courier New"/>
              </a:rPr>
              <a:t> %</a:t>
            </a:r>
            <a:r>
              <a:rPr lang="en-US" sz="1800" dirty="0" err="1" smtClean="0">
                <a:latin typeface="Courier New"/>
                <a:cs typeface="Courier New"/>
              </a:rPr>
              <a:t>edx</a:t>
            </a:r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smtClean="0">
                <a:latin typeface="Courier New"/>
                <a:cs typeface="Courier New"/>
              </a:rPr>
              <a:t>	</a:t>
            </a:r>
            <a:r>
              <a:rPr lang="en-US" sz="1800" dirty="0" err="1" smtClean="0">
                <a:latin typeface="Courier New"/>
                <a:cs typeface="Courier New"/>
              </a:rPr>
              <a:t>cmpl</a:t>
            </a:r>
            <a:r>
              <a:rPr lang="en-US" sz="1800" dirty="0" smtClean="0">
                <a:latin typeface="Courier New"/>
                <a:cs typeface="Courier New"/>
              </a:rPr>
              <a:t> %</a:t>
            </a:r>
            <a:r>
              <a:rPr lang="en-US" sz="1800" dirty="0" err="1" smtClean="0">
                <a:latin typeface="Courier New"/>
                <a:cs typeface="Courier New"/>
              </a:rPr>
              <a:t>ecx,%edx</a:t>
            </a:r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smtClean="0">
                <a:latin typeface="Courier New"/>
                <a:cs typeface="Courier New"/>
              </a:rPr>
              <a:t>	</a:t>
            </a:r>
            <a:r>
              <a:rPr lang="en-US" sz="1800" dirty="0" err="1" smtClean="0">
                <a:latin typeface="Courier New"/>
                <a:cs typeface="Courier New"/>
              </a:rPr>
              <a:t>jl</a:t>
            </a:r>
            <a:r>
              <a:rPr lang="en-US" sz="1800" dirty="0" smtClean="0">
                <a:latin typeface="Courier New"/>
                <a:cs typeface="Courier New"/>
              </a:rPr>
              <a:t> .L11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.L13:</a:t>
            </a:r>
            <a:endParaRPr lang="en-US" sz="1800" dirty="0">
              <a:latin typeface="Courier New"/>
              <a:cs typeface="Courier New"/>
            </a:endParaRPr>
          </a:p>
        </p:txBody>
      </p:sp>
      <p:sp>
        <p:nvSpPr>
          <p:cNvPr id="937988" name="Text Box 4"/>
          <p:cNvSpPr txBox="1">
            <a:spLocks noChangeArrowheads="1"/>
          </p:cNvSpPr>
          <p:nvPr/>
        </p:nvSpPr>
        <p:spPr bwMode="auto">
          <a:xfrm>
            <a:off x="1981200" y="2759561"/>
            <a:ext cx="3525837" cy="366713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n-US" sz="1800" dirty="0">
                <a:latin typeface="Calibri" pitchFamily="34" charset="0"/>
              </a:rPr>
              <a:t>Corresponding </a:t>
            </a:r>
            <a:r>
              <a:rPr lang="en-US" sz="1800" dirty="0" smtClean="0">
                <a:latin typeface="Calibri" pitchFamily="34" charset="0"/>
              </a:rPr>
              <a:t>assembly code 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37989" name="Rectangle 5"/>
          <p:cNvSpPr>
            <a:spLocks noChangeArrowheads="1"/>
          </p:cNvSpPr>
          <p:nvPr/>
        </p:nvSpPr>
        <p:spPr bwMode="auto">
          <a:xfrm>
            <a:off x="2073836" y="1638279"/>
            <a:ext cx="3786238" cy="646331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800" dirty="0">
                <a:latin typeface="Courier New" pitchFamily="49" charset="0"/>
              </a:rPr>
              <a:t>for (i=0;</a:t>
            </a:r>
            <a:r>
              <a:rPr lang="en-US" sz="1800" dirty="0" smtClean="0">
                <a:latin typeface="Courier New" pitchFamily="49" charset="0"/>
              </a:rPr>
              <a:t> </a:t>
            </a:r>
            <a:r>
              <a:rPr lang="en-US" sz="1800" dirty="0" err="1" smtClean="0">
                <a:latin typeface="Courier New" pitchFamily="49" charset="0"/>
              </a:rPr>
              <a:t>i</a:t>
            </a:r>
            <a:r>
              <a:rPr lang="en-US" sz="1800" dirty="0" smtClean="0">
                <a:latin typeface="Courier New" pitchFamily="49" charset="0"/>
              </a:rPr>
              <a:t> &lt; niters; </a:t>
            </a:r>
            <a:r>
              <a:rPr lang="en-US" sz="1800" dirty="0">
                <a:latin typeface="Courier New" pitchFamily="49" charset="0"/>
              </a:rPr>
              <a:t>i++)</a:t>
            </a:r>
          </a:p>
          <a:p>
            <a:r>
              <a:rPr lang="en-US" sz="1800" dirty="0">
                <a:latin typeface="Courier New" pitchFamily="49" charset="0"/>
              </a:rPr>
              <a:t>    cnt++;</a:t>
            </a:r>
          </a:p>
        </p:txBody>
      </p:sp>
      <p:sp>
        <p:nvSpPr>
          <p:cNvPr id="937990" name="Text Box 6"/>
          <p:cNvSpPr txBox="1">
            <a:spLocks noChangeArrowheads="1"/>
          </p:cNvSpPr>
          <p:nvPr/>
        </p:nvSpPr>
        <p:spPr bwMode="auto">
          <a:xfrm>
            <a:off x="1997636" y="1295400"/>
            <a:ext cx="3429000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r>
              <a:rPr lang="en-US" sz="1800" dirty="0">
                <a:latin typeface="Calibri" pitchFamily="34" charset="0"/>
              </a:rPr>
              <a:t>C code for counter </a:t>
            </a:r>
            <a:r>
              <a:rPr lang="en-US" sz="1800" dirty="0" smtClean="0">
                <a:latin typeface="Calibri" pitchFamily="34" charset="0"/>
              </a:rPr>
              <a:t>loop in thread </a:t>
            </a:r>
            <a:r>
              <a:rPr lang="en-US" sz="1800" dirty="0" err="1" smtClean="0">
                <a:latin typeface="Calibri" pitchFamily="34" charset="0"/>
              </a:rPr>
              <a:t>i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37992" name="Text Box 8"/>
          <p:cNvSpPr txBox="1">
            <a:spLocks noChangeArrowheads="1"/>
          </p:cNvSpPr>
          <p:nvPr/>
        </p:nvSpPr>
        <p:spPr bwMode="auto">
          <a:xfrm>
            <a:off x="6446398" y="3488164"/>
            <a:ext cx="1161412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r"/>
            <a:r>
              <a:rPr lang="en-US" sz="2000" dirty="0">
                <a:latin typeface="Calibri" pitchFamily="34" charset="0"/>
              </a:rPr>
              <a:t>Head (H</a:t>
            </a:r>
            <a:r>
              <a:rPr lang="en-US" sz="2000" baseline="-25000" dirty="0">
                <a:latin typeface="Calibri" pitchFamily="34" charset="0"/>
              </a:rPr>
              <a:t>i</a:t>
            </a:r>
            <a:r>
              <a:rPr lang="en-US" sz="2000" dirty="0">
                <a:latin typeface="Calibri" pitchFamily="34" charset="0"/>
              </a:rPr>
              <a:t>)</a:t>
            </a:r>
          </a:p>
        </p:txBody>
      </p:sp>
      <p:sp>
        <p:nvSpPr>
          <p:cNvPr id="937993" name="Text Box 9"/>
          <p:cNvSpPr txBox="1">
            <a:spLocks noChangeArrowheads="1"/>
          </p:cNvSpPr>
          <p:nvPr/>
        </p:nvSpPr>
        <p:spPr bwMode="auto">
          <a:xfrm>
            <a:off x="6446398" y="5783761"/>
            <a:ext cx="931607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r"/>
            <a:r>
              <a:rPr lang="en-US" sz="2000" dirty="0">
                <a:latin typeface="Calibri" pitchFamily="34" charset="0"/>
              </a:rPr>
              <a:t>Tail (T</a:t>
            </a:r>
            <a:r>
              <a:rPr lang="en-US" sz="2000" baseline="-25000" dirty="0">
                <a:latin typeface="Calibri" pitchFamily="34" charset="0"/>
              </a:rPr>
              <a:t>i</a:t>
            </a:r>
            <a:r>
              <a:rPr lang="en-US" sz="2000" dirty="0">
                <a:latin typeface="Calibri" pitchFamily="34" charset="0"/>
              </a:rPr>
              <a:t>)</a:t>
            </a:r>
          </a:p>
        </p:txBody>
      </p:sp>
      <p:sp>
        <p:nvSpPr>
          <p:cNvPr id="937994" name="AutoShape 10"/>
          <p:cNvSpPr>
            <a:spLocks/>
          </p:cNvSpPr>
          <p:nvPr/>
        </p:nvSpPr>
        <p:spPr bwMode="auto">
          <a:xfrm flipH="1" flipV="1">
            <a:off x="6217798" y="5564674"/>
            <a:ext cx="152400" cy="958776"/>
          </a:xfrm>
          <a:prstGeom prst="leftBrace">
            <a:avLst>
              <a:gd name="adj1" fmla="val 62500"/>
              <a:gd name="adj2" fmla="val 50000"/>
            </a:avLst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937995" name="Line 11"/>
          <p:cNvSpPr>
            <a:spLocks noChangeShapeType="1"/>
          </p:cNvSpPr>
          <p:nvPr/>
        </p:nvSpPr>
        <p:spPr bwMode="auto">
          <a:xfrm>
            <a:off x="2086830" y="4345474"/>
            <a:ext cx="3978568" cy="0"/>
          </a:xfrm>
          <a:prstGeom prst="line">
            <a:avLst/>
          </a:prstGeom>
          <a:noFill/>
          <a:ln w="254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937997" name="Text Box 13"/>
          <p:cNvSpPr txBox="1">
            <a:spLocks noChangeArrowheads="1"/>
          </p:cNvSpPr>
          <p:nvPr/>
        </p:nvSpPr>
        <p:spPr bwMode="auto">
          <a:xfrm>
            <a:off x="6446398" y="4421674"/>
            <a:ext cx="1851789" cy="1015663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2000" dirty="0">
                <a:latin typeface="Calibri" pitchFamily="34" charset="0"/>
              </a:rPr>
              <a:t>Load </a:t>
            </a:r>
            <a:r>
              <a:rPr lang="en-US" sz="2000" dirty="0" err="1">
                <a:latin typeface="Courier New"/>
                <a:cs typeface="Courier New"/>
              </a:rPr>
              <a:t>cn</a:t>
            </a:r>
            <a:r>
              <a:rPr lang="en-US" sz="2000" dirty="0" err="1">
                <a:latin typeface="Calibri" pitchFamily="34" charset="0"/>
              </a:rPr>
              <a:t>t</a:t>
            </a:r>
            <a:r>
              <a:rPr lang="en-US" sz="2000" dirty="0">
                <a:latin typeface="Calibri" pitchFamily="34" charset="0"/>
              </a:rPr>
              <a:t> (L</a:t>
            </a:r>
            <a:r>
              <a:rPr lang="en-US" sz="2000" baseline="-25000" dirty="0">
                <a:latin typeface="Calibri" pitchFamily="34" charset="0"/>
              </a:rPr>
              <a:t>i</a:t>
            </a:r>
            <a:r>
              <a:rPr lang="en-US" sz="2000" dirty="0">
                <a:latin typeface="Calibri" pitchFamily="34" charset="0"/>
              </a:rPr>
              <a:t>)</a:t>
            </a:r>
          </a:p>
          <a:p>
            <a:r>
              <a:rPr lang="en-US" sz="2000" dirty="0">
                <a:latin typeface="Calibri" pitchFamily="34" charset="0"/>
              </a:rPr>
              <a:t>Update </a:t>
            </a:r>
            <a:r>
              <a:rPr lang="en-US" sz="2000" dirty="0" err="1">
                <a:latin typeface="Courier New"/>
                <a:cs typeface="Courier New"/>
              </a:rPr>
              <a:t>cn</a:t>
            </a:r>
            <a:r>
              <a:rPr lang="en-US" sz="2000" dirty="0" err="1">
                <a:latin typeface="Calibri" pitchFamily="34" charset="0"/>
              </a:rPr>
              <a:t>t</a:t>
            </a:r>
            <a:r>
              <a:rPr lang="en-US" sz="2000" dirty="0">
                <a:latin typeface="Calibri" pitchFamily="34" charset="0"/>
              </a:rPr>
              <a:t> (</a:t>
            </a:r>
            <a:r>
              <a:rPr lang="en-US" sz="2000" dirty="0" err="1">
                <a:latin typeface="Calibri" pitchFamily="34" charset="0"/>
              </a:rPr>
              <a:t>U</a:t>
            </a:r>
            <a:r>
              <a:rPr lang="en-US" sz="2000" baseline="-25000" dirty="0" err="1">
                <a:latin typeface="Calibri" pitchFamily="34" charset="0"/>
              </a:rPr>
              <a:t>i</a:t>
            </a:r>
            <a:r>
              <a:rPr lang="en-US" sz="2000" dirty="0">
                <a:latin typeface="Calibri" pitchFamily="34" charset="0"/>
              </a:rPr>
              <a:t>)</a:t>
            </a:r>
          </a:p>
          <a:p>
            <a:r>
              <a:rPr lang="en-US" sz="2000" dirty="0">
                <a:latin typeface="Calibri" pitchFamily="34" charset="0"/>
              </a:rPr>
              <a:t>Store </a:t>
            </a:r>
            <a:r>
              <a:rPr lang="en-US" sz="2000" dirty="0" err="1">
                <a:latin typeface="Courier New"/>
                <a:cs typeface="Courier New"/>
              </a:rPr>
              <a:t>cnt</a:t>
            </a:r>
            <a:r>
              <a:rPr lang="en-US" sz="2000" dirty="0">
                <a:latin typeface="Calibri" pitchFamily="34" charset="0"/>
              </a:rPr>
              <a:t> (S</a:t>
            </a:r>
            <a:r>
              <a:rPr lang="en-US" sz="2000" baseline="-25000" dirty="0">
                <a:latin typeface="Calibri" pitchFamily="34" charset="0"/>
              </a:rPr>
              <a:t>i</a:t>
            </a:r>
            <a:r>
              <a:rPr lang="en-US" sz="2000" dirty="0">
                <a:latin typeface="Calibri" pitchFamily="34" charset="0"/>
              </a:rPr>
              <a:t>)</a:t>
            </a:r>
          </a:p>
        </p:txBody>
      </p:sp>
      <p:sp>
        <p:nvSpPr>
          <p:cNvPr id="937998" name="Line 14"/>
          <p:cNvSpPr>
            <a:spLocks noChangeShapeType="1"/>
          </p:cNvSpPr>
          <p:nvPr/>
        </p:nvSpPr>
        <p:spPr bwMode="auto">
          <a:xfrm>
            <a:off x="2061724" y="5488474"/>
            <a:ext cx="4003674" cy="0"/>
          </a:xfrm>
          <a:prstGeom prst="line">
            <a:avLst/>
          </a:prstGeom>
          <a:noFill/>
          <a:ln w="254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5" name="AutoShape 10"/>
          <p:cNvSpPr>
            <a:spLocks/>
          </p:cNvSpPr>
          <p:nvPr/>
        </p:nvSpPr>
        <p:spPr bwMode="auto">
          <a:xfrm flipH="1" flipV="1">
            <a:off x="6217798" y="4453498"/>
            <a:ext cx="152400" cy="958776"/>
          </a:xfrm>
          <a:prstGeom prst="leftBrace">
            <a:avLst>
              <a:gd name="adj1" fmla="val 62500"/>
              <a:gd name="adj2" fmla="val 50000"/>
            </a:avLst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6" name="AutoShape 10"/>
          <p:cNvSpPr>
            <a:spLocks/>
          </p:cNvSpPr>
          <p:nvPr/>
        </p:nvSpPr>
        <p:spPr bwMode="auto">
          <a:xfrm flipH="1" flipV="1">
            <a:off x="6217798" y="3126274"/>
            <a:ext cx="152400" cy="1219200"/>
          </a:xfrm>
          <a:prstGeom prst="leftBrace">
            <a:avLst>
              <a:gd name="adj1" fmla="val 62500"/>
              <a:gd name="adj2" fmla="val 50000"/>
            </a:avLst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0034" name="Rectangle 2"/>
          <p:cNvSpPr>
            <a:spLocks noGrp="1" noChangeArrowheads="1"/>
          </p:cNvSpPr>
          <p:nvPr>
            <p:ph type="title"/>
          </p:nvPr>
        </p:nvSpPr>
        <p:spPr>
          <a:xfrm>
            <a:off x="292688" y="493712"/>
            <a:ext cx="6616700" cy="573088"/>
          </a:xfrm>
        </p:spPr>
        <p:txBody>
          <a:bodyPr/>
          <a:lstStyle/>
          <a:p>
            <a:r>
              <a:rPr lang="en-US"/>
              <a:t>Concurrent Execution</a:t>
            </a:r>
          </a:p>
        </p:txBody>
      </p:sp>
      <p:sp>
        <p:nvSpPr>
          <p:cNvPr id="9400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90513" y="1220788"/>
            <a:ext cx="8307387" cy="1450975"/>
          </a:xfrm>
        </p:spPr>
        <p:txBody>
          <a:bodyPr/>
          <a:lstStyle/>
          <a:p>
            <a:pPr>
              <a:lnSpc>
                <a:spcPct val="85000"/>
              </a:lnSpc>
            </a:pPr>
            <a:r>
              <a:rPr lang="en-US" i="1" dirty="0">
                <a:solidFill>
                  <a:srgbClr val="C00000"/>
                </a:solidFill>
              </a:rPr>
              <a:t>Key idea: </a:t>
            </a:r>
            <a:r>
              <a:rPr lang="en-US" dirty="0"/>
              <a:t>In general, any sequentially consistent interleaving is possible, but </a:t>
            </a:r>
            <a:r>
              <a:rPr lang="en-US" dirty="0" smtClean="0"/>
              <a:t>some give an unexpected result!</a:t>
            </a:r>
            <a:endParaRPr lang="en-US" dirty="0"/>
          </a:p>
          <a:p>
            <a:pPr lvl="1">
              <a:lnSpc>
                <a:spcPct val="90000"/>
              </a:lnSpc>
            </a:pPr>
            <a:r>
              <a:rPr lang="en-US" dirty="0"/>
              <a:t>I</a:t>
            </a:r>
            <a:r>
              <a:rPr lang="en-US" baseline="-25000" dirty="0"/>
              <a:t>i</a:t>
            </a:r>
            <a:r>
              <a:rPr lang="en-US" dirty="0"/>
              <a:t> denotes that thread </a:t>
            </a:r>
            <a:r>
              <a:rPr lang="en-US" dirty="0" err="1"/>
              <a:t>i</a:t>
            </a:r>
            <a:r>
              <a:rPr lang="en-US" dirty="0"/>
              <a:t> executes instruction I</a:t>
            </a:r>
            <a:endParaRPr lang="en-US" sz="1600" dirty="0"/>
          </a:p>
          <a:p>
            <a:pPr lvl="1">
              <a:lnSpc>
                <a:spcPct val="90000"/>
              </a:lnSpc>
            </a:pPr>
            <a:r>
              <a:rPr lang="en-US" dirty="0"/>
              <a:t>%</a:t>
            </a:r>
            <a:r>
              <a:rPr lang="en-US" dirty="0" err="1"/>
              <a:t>eax</a:t>
            </a:r>
            <a:r>
              <a:rPr lang="en-US" baseline="-25000" dirty="0" err="1"/>
              <a:t>i</a:t>
            </a:r>
            <a:r>
              <a:rPr lang="en-US" baseline="-25000" dirty="0"/>
              <a:t> </a:t>
            </a:r>
            <a:r>
              <a:rPr lang="en-US" dirty="0"/>
              <a:t>is the </a:t>
            </a:r>
            <a:r>
              <a:rPr lang="en-US" dirty="0" smtClean="0"/>
              <a:t>content </a:t>
            </a:r>
            <a:r>
              <a:rPr lang="en-US" dirty="0"/>
              <a:t>of %</a:t>
            </a:r>
            <a:r>
              <a:rPr lang="en-US" dirty="0" err="1"/>
              <a:t>eax</a:t>
            </a:r>
            <a:r>
              <a:rPr lang="en-US" dirty="0"/>
              <a:t> in thread </a:t>
            </a:r>
            <a:r>
              <a:rPr lang="en-US" dirty="0" err="1"/>
              <a:t>i’s</a:t>
            </a:r>
            <a:r>
              <a:rPr lang="en-US" dirty="0"/>
              <a:t> context</a:t>
            </a:r>
            <a:endParaRPr lang="en-US" sz="1800" dirty="0"/>
          </a:p>
        </p:txBody>
      </p:sp>
      <p:sp>
        <p:nvSpPr>
          <p:cNvPr id="940036" name="Rectangle 4"/>
          <p:cNvSpPr>
            <a:spLocks noChangeArrowheads="1"/>
          </p:cNvSpPr>
          <p:nvPr/>
        </p:nvSpPr>
        <p:spPr bwMode="auto">
          <a:xfrm>
            <a:off x="1820863" y="33432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H</a:t>
            </a:r>
            <a:r>
              <a:rPr lang="en-US" sz="1800" baseline="-25000" dirty="0">
                <a:latin typeface="Calibri" pitchFamily="34" charset="0"/>
              </a:rPr>
              <a:t>1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0037" name="Rectangle 5"/>
          <p:cNvSpPr>
            <a:spLocks noChangeArrowheads="1"/>
          </p:cNvSpPr>
          <p:nvPr/>
        </p:nvSpPr>
        <p:spPr bwMode="auto">
          <a:xfrm>
            <a:off x="1820863" y="36147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L</a:t>
            </a:r>
            <a:r>
              <a:rPr lang="en-US" sz="1800" baseline="-25000" dirty="0">
                <a:latin typeface="Calibri" pitchFamily="34" charset="0"/>
              </a:rPr>
              <a:t>1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0038" name="Rectangle 6"/>
          <p:cNvSpPr>
            <a:spLocks noChangeArrowheads="1"/>
          </p:cNvSpPr>
          <p:nvPr/>
        </p:nvSpPr>
        <p:spPr bwMode="auto">
          <a:xfrm>
            <a:off x="1820863" y="3876675"/>
            <a:ext cx="974725" cy="271463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U</a:t>
            </a:r>
            <a:r>
              <a:rPr lang="en-US" sz="1800" baseline="-25000" dirty="0">
                <a:latin typeface="Calibri" pitchFamily="34" charset="0"/>
              </a:rPr>
              <a:t>1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0039" name="Rectangle 7"/>
          <p:cNvSpPr>
            <a:spLocks noChangeArrowheads="1"/>
          </p:cNvSpPr>
          <p:nvPr/>
        </p:nvSpPr>
        <p:spPr bwMode="auto">
          <a:xfrm>
            <a:off x="1820863" y="41481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S</a:t>
            </a:r>
            <a:r>
              <a:rPr lang="en-US" sz="1800" baseline="-25000" dirty="0">
                <a:latin typeface="Calibri" pitchFamily="34" charset="0"/>
              </a:rPr>
              <a:t>1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0040" name="Rectangle 8"/>
          <p:cNvSpPr>
            <a:spLocks noChangeArrowheads="1"/>
          </p:cNvSpPr>
          <p:nvPr/>
        </p:nvSpPr>
        <p:spPr bwMode="auto">
          <a:xfrm>
            <a:off x="1820863" y="44100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H</a:t>
            </a:r>
            <a:r>
              <a:rPr lang="en-US" sz="1800" baseline="-25000" dirty="0">
                <a:latin typeface="Calibri" pitchFamily="34" charset="0"/>
              </a:rPr>
              <a:t>2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0041" name="Rectangle 9"/>
          <p:cNvSpPr>
            <a:spLocks noChangeArrowheads="1"/>
          </p:cNvSpPr>
          <p:nvPr/>
        </p:nvSpPr>
        <p:spPr bwMode="auto">
          <a:xfrm>
            <a:off x="1820863" y="46815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L</a:t>
            </a:r>
            <a:r>
              <a:rPr lang="en-US" sz="1800" baseline="-25000" dirty="0">
                <a:latin typeface="Calibri" pitchFamily="34" charset="0"/>
              </a:rPr>
              <a:t>2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0042" name="Rectangle 10"/>
          <p:cNvSpPr>
            <a:spLocks noChangeArrowheads="1"/>
          </p:cNvSpPr>
          <p:nvPr/>
        </p:nvSpPr>
        <p:spPr bwMode="auto">
          <a:xfrm>
            <a:off x="1820863" y="4943475"/>
            <a:ext cx="974725" cy="27146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U</a:t>
            </a:r>
            <a:r>
              <a:rPr lang="en-US" sz="1800" baseline="-25000" dirty="0">
                <a:latin typeface="Calibri" pitchFamily="34" charset="0"/>
              </a:rPr>
              <a:t>2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0043" name="Rectangle 11"/>
          <p:cNvSpPr>
            <a:spLocks noChangeArrowheads="1"/>
          </p:cNvSpPr>
          <p:nvPr/>
        </p:nvSpPr>
        <p:spPr bwMode="auto">
          <a:xfrm>
            <a:off x="1820863" y="52149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S</a:t>
            </a:r>
            <a:r>
              <a:rPr lang="en-US" sz="1800" baseline="-25000" dirty="0">
                <a:latin typeface="Calibri" pitchFamily="34" charset="0"/>
              </a:rPr>
              <a:t>2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0044" name="Rectangle 12"/>
          <p:cNvSpPr>
            <a:spLocks noChangeArrowheads="1"/>
          </p:cNvSpPr>
          <p:nvPr/>
        </p:nvSpPr>
        <p:spPr bwMode="auto">
          <a:xfrm>
            <a:off x="1820863" y="54768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T</a:t>
            </a:r>
            <a:r>
              <a:rPr lang="en-US" sz="1800" baseline="-25000" dirty="0">
                <a:latin typeface="Calibri" pitchFamily="34" charset="0"/>
              </a:rPr>
              <a:t>2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0045" name="Rectangle 13"/>
          <p:cNvSpPr>
            <a:spLocks noChangeArrowheads="1"/>
          </p:cNvSpPr>
          <p:nvPr/>
        </p:nvSpPr>
        <p:spPr bwMode="auto">
          <a:xfrm>
            <a:off x="1820863" y="5748338"/>
            <a:ext cx="974725" cy="271462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T</a:t>
            </a:r>
            <a:r>
              <a:rPr lang="en-US" sz="1800" baseline="-25000" dirty="0">
                <a:latin typeface="Calibri" pitchFamily="34" charset="0"/>
              </a:rPr>
              <a:t>1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0046" name="Rectangle 14"/>
          <p:cNvSpPr>
            <a:spLocks noChangeArrowheads="1"/>
          </p:cNvSpPr>
          <p:nvPr/>
        </p:nvSpPr>
        <p:spPr bwMode="auto">
          <a:xfrm>
            <a:off x="846138" y="33432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0047" name="Rectangle 15"/>
          <p:cNvSpPr>
            <a:spLocks noChangeArrowheads="1"/>
          </p:cNvSpPr>
          <p:nvPr/>
        </p:nvSpPr>
        <p:spPr bwMode="auto">
          <a:xfrm>
            <a:off x="846138" y="36147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0048" name="Rectangle 16"/>
          <p:cNvSpPr>
            <a:spLocks noChangeArrowheads="1"/>
          </p:cNvSpPr>
          <p:nvPr/>
        </p:nvSpPr>
        <p:spPr bwMode="auto">
          <a:xfrm>
            <a:off x="846138" y="3876675"/>
            <a:ext cx="974725" cy="271463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0049" name="Rectangle 17"/>
          <p:cNvSpPr>
            <a:spLocks noChangeArrowheads="1"/>
          </p:cNvSpPr>
          <p:nvPr/>
        </p:nvSpPr>
        <p:spPr bwMode="auto">
          <a:xfrm>
            <a:off x="846138" y="41481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0050" name="Rectangle 18"/>
          <p:cNvSpPr>
            <a:spLocks noChangeArrowheads="1"/>
          </p:cNvSpPr>
          <p:nvPr/>
        </p:nvSpPr>
        <p:spPr bwMode="auto">
          <a:xfrm>
            <a:off x="846138" y="44100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2</a:t>
            </a:r>
          </a:p>
        </p:txBody>
      </p:sp>
      <p:sp>
        <p:nvSpPr>
          <p:cNvPr id="940051" name="Rectangle 19"/>
          <p:cNvSpPr>
            <a:spLocks noChangeArrowheads="1"/>
          </p:cNvSpPr>
          <p:nvPr/>
        </p:nvSpPr>
        <p:spPr bwMode="auto">
          <a:xfrm>
            <a:off x="846138" y="46815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2</a:t>
            </a:r>
          </a:p>
        </p:txBody>
      </p:sp>
      <p:sp>
        <p:nvSpPr>
          <p:cNvPr id="940052" name="Rectangle 20"/>
          <p:cNvSpPr>
            <a:spLocks noChangeArrowheads="1"/>
          </p:cNvSpPr>
          <p:nvPr/>
        </p:nvSpPr>
        <p:spPr bwMode="auto">
          <a:xfrm>
            <a:off x="846138" y="4943475"/>
            <a:ext cx="974725" cy="27146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2</a:t>
            </a:r>
          </a:p>
        </p:txBody>
      </p:sp>
      <p:sp>
        <p:nvSpPr>
          <p:cNvPr id="940053" name="Rectangle 21"/>
          <p:cNvSpPr>
            <a:spLocks noChangeArrowheads="1"/>
          </p:cNvSpPr>
          <p:nvPr/>
        </p:nvSpPr>
        <p:spPr bwMode="auto">
          <a:xfrm>
            <a:off x="846138" y="52149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2</a:t>
            </a:r>
          </a:p>
        </p:txBody>
      </p:sp>
      <p:sp>
        <p:nvSpPr>
          <p:cNvPr id="940054" name="Rectangle 22"/>
          <p:cNvSpPr>
            <a:spLocks noChangeArrowheads="1"/>
          </p:cNvSpPr>
          <p:nvPr/>
        </p:nvSpPr>
        <p:spPr bwMode="auto">
          <a:xfrm>
            <a:off x="846138" y="54768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2</a:t>
            </a:r>
          </a:p>
        </p:txBody>
      </p:sp>
      <p:sp>
        <p:nvSpPr>
          <p:cNvPr id="940055" name="Rectangle 23"/>
          <p:cNvSpPr>
            <a:spLocks noChangeArrowheads="1"/>
          </p:cNvSpPr>
          <p:nvPr/>
        </p:nvSpPr>
        <p:spPr bwMode="auto">
          <a:xfrm>
            <a:off x="846138" y="5748338"/>
            <a:ext cx="974725" cy="271462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0056" name="Rectangle 24"/>
          <p:cNvSpPr>
            <a:spLocks noChangeArrowheads="1"/>
          </p:cNvSpPr>
          <p:nvPr/>
        </p:nvSpPr>
        <p:spPr bwMode="auto">
          <a:xfrm>
            <a:off x="2795588" y="33432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0057" name="Rectangle 25"/>
          <p:cNvSpPr>
            <a:spLocks noChangeArrowheads="1"/>
          </p:cNvSpPr>
          <p:nvPr/>
        </p:nvSpPr>
        <p:spPr bwMode="auto">
          <a:xfrm>
            <a:off x="2795588" y="36147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0</a:t>
            </a:r>
          </a:p>
        </p:txBody>
      </p:sp>
      <p:sp>
        <p:nvSpPr>
          <p:cNvPr id="940058" name="Rectangle 26"/>
          <p:cNvSpPr>
            <a:spLocks noChangeArrowheads="1"/>
          </p:cNvSpPr>
          <p:nvPr/>
        </p:nvSpPr>
        <p:spPr bwMode="auto">
          <a:xfrm>
            <a:off x="2795588" y="3876675"/>
            <a:ext cx="974725" cy="271463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0059" name="Rectangle 27"/>
          <p:cNvSpPr>
            <a:spLocks noChangeArrowheads="1"/>
          </p:cNvSpPr>
          <p:nvPr/>
        </p:nvSpPr>
        <p:spPr bwMode="auto">
          <a:xfrm>
            <a:off x="2795588" y="41481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0060" name="Rectangle 28"/>
          <p:cNvSpPr>
            <a:spLocks noChangeArrowheads="1"/>
          </p:cNvSpPr>
          <p:nvPr/>
        </p:nvSpPr>
        <p:spPr bwMode="auto">
          <a:xfrm>
            <a:off x="2795588" y="44100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0061" name="Rectangle 29"/>
          <p:cNvSpPr>
            <a:spLocks noChangeArrowheads="1"/>
          </p:cNvSpPr>
          <p:nvPr/>
        </p:nvSpPr>
        <p:spPr bwMode="auto">
          <a:xfrm>
            <a:off x="2795588" y="46815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0062" name="Rectangle 30"/>
          <p:cNvSpPr>
            <a:spLocks noChangeArrowheads="1"/>
          </p:cNvSpPr>
          <p:nvPr/>
        </p:nvSpPr>
        <p:spPr bwMode="auto">
          <a:xfrm>
            <a:off x="2795588" y="4943475"/>
            <a:ext cx="974725" cy="27146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0063" name="Rectangle 31"/>
          <p:cNvSpPr>
            <a:spLocks noChangeArrowheads="1"/>
          </p:cNvSpPr>
          <p:nvPr/>
        </p:nvSpPr>
        <p:spPr bwMode="auto">
          <a:xfrm>
            <a:off x="2795588" y="52149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0064" name="Rectangle 32"/>
          <p:cNvSpPr>
            <a:spLocks noChangeArrowheads="1"/>
          </p:cNvSpPr>
          <p:nvPr/>
        </p:nvSpPr>
        <p:spPr bwMode="auto">
          <a:xfrm>
            <a:off x="2795588" y="54768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0065" name="Rectangle 33"/>
          <p:cNvSpPr>
            <a:spLocks noChangeArrowheads="1"/>
          </p:cNvSpPr>
          <p:nvPr/>
        </p:nvSpPr>
        <p:spPr bwMode="auto">
          <a:xfrm>
            <a:off x="2795588" y="5748338"/>
            <a:ext cx="974725" cy="271462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0066" name="Rectangle 34"/>
          <p:cNvSpPr>
            <a:spLocks noChangeArrowheads="1"/>
          </p:cNvSpPr>
          <p:nvPr/>
        </p:nvSpPr>
        <p:spPr bwMode="auto">
          <a:xfrm>
            <a:off x="4716463" y="33432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0</a:t>
            </a:r>
          </a:p>
        </p:txBody>
      </p:sp>
      <p:sp>
        <p:nvSpPr>
          <p:cNvPr id="940067" name="Rectangle 35"/>
          <p:cNvSpPr>
            <a:spLocks noChangeArrowheads="1"/>
          </p:cNvSpPr>
          <p:nvPr/>
        </p:nvSpPr>
        <p:spPr bwMode="auto">
          <a:xfrm>
            <a:off x="4716463" y="36147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0</a:t>
            </a:r>
          </a:p>
        </p:txBody>
      </p:sp>
      <p:sp>
        <p:nvSpPr>
          <p:cNvPr id="940068" name="Rectangle 36"/>
          <p:cNvSpPr>
            <a:spLocks noChangeArrowheads="1"/>
          </p:cNvSpPr>
          <p:nvPr/>
        </p:nvSpPr>
        <p:spPr bwMode="auto">
          <a:xfrm>
            <a:off x="4716463" y="3876675"/>
            <a:ext cx="974725" cy="271463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0</a:t>
            </a:r>
          </a:p>
        </p:txBody>
      </p:sp>
      <p:sp>
        <p:nvSpPr>
          <p:cNvPr id="940069" name="Rectangle 37"/>
          <p:cNvSpPr>
            <a:spLocks noChangeArrowheads="1"/>
          </p:cNvSpPr>
          <p:nvPr/>
        </p:nvSpPr>
        <p:spPr bwMode="auto">
          <a:xfrm>
            <a:off x="4716463" y="41481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0070" name="Rectangle 38"/>
          <p:cNvSpPr>
            <a:spLocks noChangeArrowheads="1"/>
          </p:cNvSpPr>
          <p:nvPr/>
        </p:nvSpPr>
        <p:spPr bwMode="auto">
          <a:xfrm>
            <a:off x="4716463" y="44100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0071" name="Rectangle 39"/>
          <p:cNvSpPr>
            <a:spLocks noChangeArrowheads="1"/>
          </p:cNvSpPr>
          <p:nvPr/>
        </p:nvSpPr>
        <p:spPr bwMode="auto">
          <a:xfrm>
            <a:off x="4716463" y="46815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0072" name="Rectangle 40"/>
          <p:cNvSpPr>
            <a:spLocks noChangeArrowheads="1"/>
          </p:cNvSpPr>
          <p:nvPr/>
        </p:nvSpPr>
        <p:spPr bwMode="auto">
          <a:xfrm>
            <a:off x="4716463" y="4943475"/>
            <a:ext cx="974725" cy="27146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0073" name="Rectangle 41"/>
          <p:cNvSpPr>
            <a:spLocks noChangeArrowheads="1"/>
          </p:cNvSpPr>
          <p:nvPr/>
        </p:nvSpPr>
        <p:spPr bwMode="auto">
          <a:xfrm>
            <a:off x="4716463" y="52149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2</a:t>
            </a:r>
          </a:p>
        </p:txBody>
      </p:sp>
      <p:sp>
        <p:nvSpPr>
          <p:cNvPr id="940074" name="Rectangle 42"/>
          <p:cNvSpPr>
            <a:spLocks noChangeArrowheads="1"/>
          </p:cNvSpPr>
          <p:nvPr/>
        </p:nvSpPr>
        <p:spPr bwMode="auto">
          <a:xfrm>
            <a:off x="4716463" y="54768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2</a:t>
            </a:r>
          </a:p>
        </p:txBody>
      </p:sp>
      <p:sp>
        <p:nvSpPr>
          <p:cNvPr id="940075" name="Rectangle 43"/>
          <p:cNvSpPr>
            <a:spLocks noChangeArrowheads="1"/>
          </p:cNvSpPr>
          <p:nvPr/>
        </p:nvSpPr>
        <p:spPr bwMode="auto">
          <a:xfrm>
            <a:off x="4716463" y="5748338"/>
            <a:ext cx="974725" cy="271462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2</a:t>
            </a:r>
          </a:p>
        </p:txBody>
      </p:sp>
      <p:sp>
        <p:nvSpPr>
          <p:cNvPr id="940076" name="Text Box 44"/>
          <p:cNvSpPr txBox="1">
            <a:spLocks noChangeArrowheads="1"/>
          </p:cNvSpPr>
          <p:nvPr/>
        </p:nvSpPr>
        <p:spPr bwMode="auto">
          <a:xfrm>
            <a:off x="838200" y="2895600"/>
            <a:ext cx="1073371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 err="1">
                <a:latin typeface="Calibri" pitchFamily="34" charset="0"/>
              </a:rPr>
              <a:t>i</a:t>
            </a:r>
            <a:r>
              <a:rPr lang="en-US" sz="1800" dirty="0">
                <a:latin typeface="Calibri" pitchFamily="34" charset="0"/>
              </a:rPr>
              <a:t> (thread)</a:t>
            </a:r>
          </a:p>
        </p:txBody>
      </p:sp>
      <p:sp>
        <p:nvSpPr>
          <p:cNvPr id="940077" name="Text Box 45"/>
          <p:cNvSpPr txBox="1">
            <a:spLocks noChangeArrowheads="1"/>
          </p:cNvSpPr>
          <p:nvPr/>
        </p:nvSpPr>
        <p:spPr bwMode="auto">
          <a:xfrm>
            <a:off x="2001838" y="2911475"/>
            <a:ext cx="653384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 err="1">
                <a:latin typeface="Calibri" pitchFamily="34" charset="0"/>
              </a:rPr>
              <a:t>instr</a:t>
            </a:r>
            <a:r>
              <a:rPr lang="en-US" sz="1800" baseline="-25000" dirty="0" err="1">
                <a:latin typeface="Calibri" pitchFamily="34" charset="0"/>
              </a:rPr>
              <a:t>i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0078" name="Text Box 46"/>
          <p:cNvSpPr txBox="1">
            <a:spLocks noChangeArrowheads="1"/>
          </p:cNvSpPr>
          <p:nvPr/>
        </p:nvSpPr>
        <p:spPr bwMode="auto">
          <a:xfrm>
            <a:off x="4983163" y="2911475"/>
            <a:ext cx="482312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 err="1">
                <a:latin typeface="Calibri" pitchFamily="34" charset="0"/>
              </a:rPr>
              <a:t>cnt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0079" name="Text Box 47"/>
          <p:cNvSpPr txBox="1">
            <a:spLocks noChangeArrowheads="1"/>
          </p:cNvSpPr>
          <p:nvPr/>
        </p:nvSpPr>
        <p:spPr bwMode="auto">
          <a:xfrm>
            <a:off x="2911475" y="2911475"/>
            <a:ext cx="764440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>
                <a:latin typeface="Calibri" pitchFamily="34" charset="0"/>
              </a:rPr>
              <a:t>%eax</a:t>
            </a:r>
            <a:r>
              <a:rPr lang="en-US" sz="1800" baseline="-25000" dirty="0">
                <a:latin typeface="Calibri" pitchFamily="34" charset="0"/>
              </a:rPr>
              <a:t>1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0080" name="Text Box 48"/>
          <p:cNvSpPr txBox="1">
            <a:spLocks noChangeArrowheads="1"/>
          </p:cNvSpPr>
          <p:nvPr/>
        </p:nvSpPr>
        <p:spPr bwMode="auto">
          <a:xfrm>
            <a:off x="5915628" y="5669080"/>
            <a:ext cx="561372" cy="46166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i="1" dirty="0">
                <a:solidFill>
                  <a:srgbClr val="C00000"/>
                </a:solidFill>
                <a:latin typeface="Calibri" pitchFamily="34" charset="0"/>
              </a:rPr>
              <a:t>OK</a:t>
            </a:r>
          </a:p>
        </p:txBody>
      </p:sp>
      <p:sp>
        <p:nvSpPr>
          <p:cNvPr id="940081" name="Rectangle 49"/>
          <p:cNvSpPr>
            <a:spLocks noChangeArrowheads="1"/>
          </p:cNvSpPr>
          <p:nvPr/>
        </p:nvSpPr>
        <p:spPr bwMode="auto">
          <a:xfrm>
            <a:off x="3741738" y="33432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0082" name="Rectangle 50"/>
          <p:cNvSpPr>
            <a:spLocks noChangeArrowheads="1"/>
          </p:cNvSpPr>
          <p:nvPr/>
        </p:nvSpPr>
        <p:spPr bwMode="auto">
          <a:xfrm>
            <a:off x="3741738" y="36147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0083" name="Rectangle 51"/>
          <p:cNvSpPr>
            <a:spLocks noChangeArrowheads="1"/>
          </p:cNvSpPr>
          <p:nvPr/>
        </p:nvSpPr>
        <p:spPr bwMode="auto">
          <a:xfrm>
            <a:off x="3741738" y="3876675"/>
            <a:ext cx="974725" cy="271463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0084" name="Rectangle 52"/>
          <p:cNvSpPr>
            <a:spLocks noChangeArrowheads="1"/>
          </p:cNvSpPr>
          <p:nvPr/>
        </p:nvSpPr>
        <p:spPr bwMode="auto">
          <a:xfrm>
            <a:off x="3741738" y="41481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0085" name="Rectangle 53"/>
          <p:cNvSpPr>
            <a:spLocks noChangeArrowheads="1"/>
          </p:cNvSpPr>
          <p:nvPr/>
        </p:nvSpPr>
        <p:spPr bwMode="auto">
          <a:xfrm>
            <a:off x="3741738" y="44100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0086" name="Rectangle 54"/>
          <p:cNvSpPr>
            <a:spLocks noChangeArrowheads="1"/>
          </p:cNvSpPr>
          <p:nvPr/>
        </p:nvSpPr>
        <p:spPr bwMode="auto">
          <a:xfrm>
            <a:off x="3741738" y="46815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0087" name="Rectangle 55"/>
          <p:cNvSpPr>
            <a:spLocks noChangeArrowheads="1"/>
          </p:cNvSpPr>
          <p:nvPr/>
        </p:nvSpPr>
        <p:spPr bwMode="auto">
          <a:xfrm>
            <a:off x="3741738" y="4943475"/>
            <a:ext cx="974725" cy="27146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2</a:t>
            </a:r>
          </a:p>
        </p:txBody>
      </p:sp>
      <p:sp>
        <p:nvSpPr>
          <p:cNvPr id="940088" name="Rectangle 56"/>
          <p:cNvSpPr>
            <a:spLocks noChangeArrowheads="1"/>
          </p:cNvSpPr>
          <p:nvPr/>
        </p:nvSpPr>
        <p:spPr bwMode="auto">
          <a:xfrm>
            <a:off x="3741738" y="52149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2</a:t>
            </a:r>
          </a:p>
        </p:txBody>
      </p:sp>
      <p:sp>
        <p:nvSpPr>
          <p:cNvPr id="940089" name="Rectangle 57"/>
          <p:cNvSpPr>
            <a:spLocks noChangeArrowheads="1"/>
          </p:cNvSpPr>
          <p:nvPr/>
        </p:nvSpPr>
        <p:spPr bwMode="auto">
          <a:xfrm>
            <a:off x="3741738" y="54768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2</a:t>
            </a:r>
          </a:p>
        </p:txBody>
      </p:sp>
      <p:sp>
        <p:nvSpPr>
          <p:cNvPr id="940090" name="Rectangle 58"/>
          <p:cNvSpPr>
            <a:spLocks noChangeArrowheads="1"/>
          </p:cNvSpPr>
          <p:nvPr/>
        </p:nvSpPr>
        <p:spPr bwMode="auto">
          <a:xfrm>
            <a:off x="3741738" y="5748338"/>
            <a:ext cx="974725" cy="271462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0091" name="Text Box 59"/>
          <p:cNvSpPr txBox="1">
            <a:spLocks noChangeArrowheads="1"/>
          </p:cNvSpPr>
          <p:nvPr/>
        </p:nvSpPr>
        <p:spPr bwMode="auto">
          <a:xfrm>
            <a:off x="3857625" y="2911475"/>
            <a:ext cx="764440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>
                <a:latin typeface="Calibri" pitchFamily="34" charset="0"/>
              </a:rPr>
              <a:t>%eax</a:t>
            </a:r>
            <a:r>
              <a:rPr lang="en-US" sz="1800" baseline="-25000" dirty="0">
                <a:latin typeface="Calibri" pitchFamily="34" charset="0"/>
              </a:rPr>
              <a:t>2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60" name="Rectangle 35"/>
          <p:cNvSpPr>
            <a:spLocks noChangeArrowheads="1"/>
          </p:cNvSpPr>
          <p:nvPr/>
        </p:nvSpPr>
        <p:spPr bwMode="auto">
          <a:xfrm>
            <a:off x="6238837" y="3620869"/>
            <a:ext cx="487363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61" name="TextBox 60"/>
          <p:cNvSpPr txBox="1"/>
          <p:nvPr/>
        </p:nvSpPr>
        <p:spPr>
          <a:xfrm>
            <a:off x="6934200" y="3392269"/>
            <a:ext cx="160019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Thread 1 critical section</a:t>
            </a:r>
          </a:p>
        </p:txBody>
      </p:sp>
      <p:sp>
        <p:nvSpPr>
          <p:cNvPr id="62" name="Rectangle 37"/>
          <p:cNvSpPr>
            <a:spLocks noChangeArrowheads="1"/>
          </p:cNvSpPr>
          <p:nvPr/>
        </p:nvSpPr>
        <p:spPr bwMode="auto">
          <a:xfrm>
            <a:off x="6238837" y="4258806"/>
            <a:ext cx="487363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63" name="TextBox 62"/>
          <p:cNvSpPr txBox="1"/>
          <p:nvPr/>
        </p:nvSpPr>
        <p:spPr>
          <a:xfrm>
            <a:off x="6934200" y="4078069"/>
            <a:ext cx="160019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Thread 2 critical section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00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40080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20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Concurrent Execution (cont)</a:t>
            </a:r>
          </a:p>
        </p:txBody>
      </p:sp>
      <p:sp>
        <p:nvSpPr>
          <p:cNvPr id="9420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56776" y="1276350"/>
            <a:ext cx="7896225" cy="857250"/>
          </a:xfrm>
        </p:spPr>
        <p:txBody>
          <a:bodyPr/>
          <a:lstStyle/>
          <a:p>
            <a:r>
              <a:rPr lang="en-US" dirty="0"/>
              <a:t>Incorrect ordering: two threads increment the counter, but the result is 1 instead of 2</a:t>
            </a:r>
          </a:p>
        </p:txBody>
      </p:sp>
      <p:sp>
        <p:nvSpPr>
          <p:cNvPr id="942084" name="Rectangle 4"/>
          <p:cNvSpPr>
            <a:spLocks noChangeArrowheads="1"/>
          </p:cNvSpPr>
          <p:nvPr/>
        </p:nvSpPr>
        <p:spPr bwMode="auto">
          <a:xfrm>
            <a:off x="1798534" y="26574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H</a:t>
            </a:r>
            <a:r>
              <a:rPr lang="en-US" sz="1800" baseline="-25000" dirty="0">
                <a:latin typeface="Calibri" pitchFamily="34" charset="0"/>
              </a:rPr>
              <a:t>1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2085" name="Rectangle 5"/>
          <p:cNvSpPr>
            <a:spLocks noChangeArrowheads="1"/>
          </p:cNvSpPr>
          <p:nvPr/>
        </p:nvSpPr>
        <p:spPr bwMode="auto">
          <a:xfrm>
            <a:off x="1798534" y="29289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L</a:t>
            </a:r>
            <a:r>
              <a:rPr lang="en-US" sz="1800" baseline="-25000" dirty="0">
                <a:latin typeface="Calibri" pitchFamily="34" charset="0"/>
              </a:rPr>
              <a:t>1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2086" name="Rectangle 6"/>
          <p:cNvSpPr>
            <a:spLocks noChangeArrowheads="1"/>
          </p:cNvSpPr>
          <p:nvPr/>
        </p:nvSpPr>
        <p:spPr bwMode="auto">
          <a:xfrm>
            <a:off x="1798534" y="3190875"/>
            <a:ext cx="974725" cy="271463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U</a:t>
            </a:r>
            <a:r>
              <a:rPr lang="en-US" sz="1800" baseline="-25000" dirty="0">
                <a:latin typeface="Calibri" pitchFamily="34" charset="0"/>
              </a:rPr>
              <a:t>1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2087" name="Rectangle 7"/>
          <p:cNvSpPr>
            <a:spLocks noChangeArrowheads="1"/>
          </p:cNvSpPr>
          <p:nvPr/>
        </p:nvSpPr>
        <p:spPr bwMode="auto">
          <a:xfrm>
            <a:off x="1798534" y="3462338"/>
            <a:ext cx="974725" cy="271462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H</a:t>
            </a:r>
            <a:r>
              <a:rPr lang="en-US" sz="1800" baseline="-25000" dirty="0">
                <a:latin typeface="Calibri" pitchFamily="34" charset="0"/>
              </a:rPr>
              <a:t>2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2088" name="Rectangle 8"/>
          <p:cNvSpPr>
            <a:spLocks noChangeArrowheads="1"/>
          </p:cNvSpPr>
          <p:nvPr/>
        </p:nvSpPr>
        <p:spPr bwMode="auto">
          <a:xfrm>
            <a:off x="1798534" y="3724275"/>
            <a:ext cx="974725" cy="27146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L</a:t>
            </a:r>
            <a:r>
              <a:rPr lang="en-US" sz="1800" baseline="-25000" dirty="0">
                <a:latin typeface="Calibri" pitchFamily="34" charset="0"/>
              </a:rPr>
              <a:t>2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2089" name="Rectangle 9"/>
          <p:cNvSpPr>
            <a:spLocks noChangeArrowheads="1"/>
          </p:cNvSpPr>
          <p:nvPr/>
        </p:nvSpPr>
        <p:spPr bwMode="auto">
          <a:xfrm>
            <a:off x="1798534" y="39957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S</a:t>
            </a:r>
            <a:r>
              <a:rPr lang="en-US" sz="1800" baseline="-25000" dirty="0">
                <a:latin typeface="Calibri" pitchFamily="34" charset="0"/>
              </a:rPr>
              <a:t>1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2090" name="Rectangle 10"/>
          <p:cNvSpPr>
            <a:spLocks noChangeArrowheads="1"/>
          </p:cNvSpPr>
          <p:nvPr/>
        </p:nvSpPr>
        <p:spPr bwMode="auto">
          <a:xfrm>
            <a:off x="1798534" y="42576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T</a:t>
            </a:r>
            <a:r>
              <a:rPr lang="en-US" sz="1800" baseline="-25000" dirty="0">
                <a:latin typeface="Calibri" pitchFamily="34" charset="0"/>
              </a:rPr>
              <a:t>1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2091" name="Rectangle 11"/>
          <p:cNvSpPr>
            <a:spLocks noChangeArrowheads="1"/>
          </p:cNvSpPr>
          <p:nvPr/>
        </p:nvSpPr>
        <p:spPr bwMode="auto">
          <a:xfrm>
            <a:off x="1798534" y="45291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U</a:t>
            </a:r>
            <a:r>
              <a:rPr lang="en-US" sz="1800" baseline="-25000" dirty="0">
                <a:latin typeface="Calibri" pitchFamily="34" charset="0"/>
              </a:rPr>
              <a:t>2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2092" name="Rectangle 12"/>
          <p:cNvSpPr>
            <a:spLocks noChangeArrowheads="1"/>
          </p:cNvSpPr>
          <p:nvPr/>
        </p:nvSpPr>
        <p:spPr bwMode="auto">
          <a:xfrm>
            <a:off x="1798534" y="4791075"/>
            <a:ext cx="974725" cy="27146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S</a:t>
            </a:r>
            <a:r>
              <a:rPr lang="en-US" sz="1800" baseline="-25000" dirty="0">
                <a:latin typeface="Calibri" pitchFamily="34" charset="0"/>
              </a:rPr>
              <a:t>2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2093" name="Rectangle 13"/>
          <p:cNvSpPr>
            <a:spLocks noChangeArrowheads="1"/>
          </p:cNvSpPr>
          <p:nvPr/>
        </p:nvSpPr>
        <p:spPr bwMode="auto">
          <a:xfrm>
            <a:off x="1798534" y="5062538"/>
            <a:ext cx="974725" cy="271462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T</a:t>
            </a:r>
            <a:r>
              <a:rPr lang="en-US" sz="1800" baseline="-25000" dirty="0">
                <a:latin typeface="Calibri" pitchFamily="34" charset="0"/>
              </a:rPr>
              <a:t>2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2094" name="Rectangle 14"/>
          <p:cNvSpPr>
            <a:spLocks noChangeArrowheads="1"/>
          </p:cNvSpPr>
          <p:nvPr/>
        </p:nvSpPr>
        <p:spPr bwMode="auto">
          <a:xfrm>
            <a:off x="823809" y="26574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2095" name="Rectangle 15"/>
          <p:cNvSpPr>
            <a:spLocks noChangeArrowheads="1"/>
          </p:cNvSpPr>
          <p:nvPr/>
        </p:nvSpPr>
        <p:spPr bwMode="auto">
          <a:xfrm>
            <a:off x="823809" y="29289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2096" name="Rectangle 16"/>
          <p:cNvSpPr>
            <a:spLocks noChangeArrowheads="1"/>
          </p:cNvSpPr>
          <p:nvPr/>
        </p:nvSpPr>
        <p:spPr bwMode="auto">
          <a:xfrm>
            <a:off x="823809" y="3190875"/>
            <a:ext cx="974725" cy="271463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2097" name="Rectangle 17"/>
          <p:cNvSpPr>
            <a:spLocks noChangeArrowheads="1"/>
          </p:cNvSpPr>
          <p:nvPr/>
        </p:nvSpPr>
        <p:spPr bwMode="auto">
          <a:xfrm>
            <a:off x="823809" y="3462338"/>
            <a:ext cx="974725" cy="271462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2</a:t>
            </a:r>
          </a:p>
        </p:txBody>
      </p:sp>
      <p:sp>
        <p:nvSpPr>
          <p:cNvPr id="942098" name="Rectangle 18"/>
          <p:cNvSpPr>
            <a:spLocks noChangeArrowheads="1"/>
          </p:cNvSpPr>
          <p:nvPr/>
        </p:nvSpPr>
        <p:spPr bwMode="auto">
          <a:xfrm>
            <a:off x="823809" y="3724275"/>
            <a:ext cx="974725" cy="27146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2</a:t>
            </a:r>
          </a:p>
        </p:txBody>
      </p:sp>
      <p:sp>
        <p:nvSpPr>
          <p:cNvPr id="942099" name="Rectangle 19"/>
          <p:cNvSpPr>
            <a:spLocks noChangeArrowheads="1"/>
          </p:cNvSpPr>
          <p:nvPr/>
        </p:nvSpPr>
        <p:spPr bwMode="auto">
          <a:xfrm>
            <a:off x="823809" y="39957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2100" name="Rectangle 20"/>
          <p:cNvSpPr>
            <a:spLocks noChangeArrowheads="1"/>
          </p:cNvSpPr>
          <p:nvPr/>
        </p:nvSpPr>
        <p:spPr bwMode="auto">
          <a:xfrm>
            <a:off x="823809" y="42576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2101" name="Rectangle 21"/>
          <p:cNvSpPr>
            <a:spLocks noChangeArrowheads="1"/>
          </p:cNvSpPr>
          <p:nvPr/>
        </p:nvSpPr>
        <p:spPr bwMode="auto">
          <a:xfrm>
            <a:off x="823809" y="45291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2</a:t>
            </a:r>
          </a:p>
        </p:txBody>
      </p:sp>
      <p:sp>
        <p:nvSpPr>
          <p:cNvPr id="942102" name="Rectangle 22"/>
          <p:cNvSpPr>
            <a:spLocks noChangeArrowheads="1"/>
          </p:cNvSpPr>
          <p:nvPr/>
        </p:nvSpPr>
        <p:spPr bwMode="auto">
          <a:xfrm>
            <a:off x="823809" y="4791075"/>
            <a:ext cx="974725" cy="27146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2</a:t>
            </a:r>
          </a:p>
        </p:txBody>
      </p:sp>
      <p:sp>
        <p:nvSpPr>
          <p:cNvPr id="942103" name="Rectangle 23"/>
          <p:cNvSpPr>
            <a:spLocks noChangeArrowheads="1"/>
          </p:cNvSpPr>
          <p:nvPr/>
        </p:nvSpPr>
        <p:spPr bwMode="auto">
          <a:xfrm>
            <a:off x="823809" y="5062538"/>
            <a:ext cx="974725" cy="271462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2</a:t>
            </a:r>
          </a:p>
        </p:txBody>
      </p:sp>
      <p:sp>
        <p:nvSpPr>
          <p:cNvPr id="942104" name="Rectangle 24"/>
          <p:cNvSpPr>
            <a:spLocks noChangeArrowheads="1"/>
          </p:cNvSpPr>
          <p:nvPr/>
        </p:nvSpPr>
        <p:spPr bwMode="auto">
          <a:xfrm>
            <a:off x="2773259" y="26574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2105" name="Rectangle 25"/>
          <p:cNvSpPr>
            <a:spLocks noChangeArrowheads="1"/>
          </p:cNvSpPr>
          <p:nvPr/>
        </p:nvSpPr>
        <p:spPr bwMode="auto">
          <a:xfrm>
            <a:off x="2773259" y="29289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0</a:t>
            </a:r>
          </a:p>
        </p:txBody>
      </p:sp>
      <p:sp>
        <p:nvSpPr>
          <p:cNvPr id="942106" name="Rectangle 26"/>
          <p:cNvSpPr>
            <a:spLocks noChangeArrowheads="1"/>
          </p:cNvSpPr>
          <p:nvPr/>
        </p:nvSpPr>
        <p:spPr bwMode="auto">
          <a:xfrm>
            <a:off x="2773259" y="3190875"/>
            <a:ext cx="974725" cy="271463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2107" name="Rectangle 27"/>
          <p:cNvSpPr>
            <a:spLocks noChangeArrowheads="1"/>
          </p:cNvSpPr>
          <p:nvPr/>
        </p:nvSpPr>
        <p:spPr bwMode="auto">
          <a:xfrm>
            <a:off x="2773259" y="3462338"/>
            <a:ext cx="974725" cy="271462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2108" name="Rectangle 28"/>
          <p:cNvSpPr>
            <a:spLocks noChangeArrowheads="1"/>
          </p:cNvSpPr>
          <p:nvPr/>
        </p:nvSpPr>
        <p:spPr bwMode="auto">
          <a:xfrm>
            <a:off x="2773259" y="3724275"/>
            <a:ext cx="974725" cy="27146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2109" name="Rectangle 29"/>
          <p:cNvSpPr>
            <a:spLocks noChangeArrowheads="1"/>
          </p:cNvSpPr>
          <p:nvPr/>
        </p:nvSpPr>
        <p:spPr bwMode="auto">
          <a:xfrm>
            <a:off x="2773259" y="39957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2110" name="Rectangle 30"/>
          <p:cNvSpPr>
            <a:spLocks noChangeArrowheads="1"/>
          </p:cNvSpPr>
          <p:nvPr/>
        </p:nvSpPr>
        <p:spPr bwMode="auto">
          <a:xfrm>
            <a:off x="2773259" y="42576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2111" name="Rectangle 31"/>
          <p:cNvSpPr>
            <a:spLocks noChangeArrowheads="1"/>
          </p:cNvSpPr>
          <p:nvPr/>
        </p:nvSpPr>
        <p:spPr bwMode="auto">
          <a:xfrm>
            <a:off x="2773259" y="45291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2112" name="Rectangle 32"/>
          <p:cNvSpPr>
            <a:spLocks noChangeArrowheads="1"/>
          </p:cNvSpPr>
          <p:nvPr/>
        </p:nvSpPr>
        <p:spPr bwMode="auto">
          <a:xfrm>
            <a:off x="2773259" y="4791075"/>
            <a:ext cx="974725" cy="27146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2113" name="Rectangle 33"/>
          <p:cNvSpPr>
            <a:spLocks noChangeArrowheads="1"/>
          </p:cNvSpPr>
          <p:nvPr/>
        </p:nvSpPr>
        <p:spPr bwMode="auto">
          <a:xfrm>
            <a:off x="2773259" y="5062538"/>
            <a:ext cx="974725" cy="271462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2114" name="Rectangle 34"/>
          <p:cNvSpPr>
            <a:spLocks noChangeArrowheads="1"/>
          </p:cNvSpPr>
          <p:nvPr/>
        </p:nvSpPr>
        <p:spPr bwMode="auto">
          <a:xfrm>
            <a:off x="4662384" y="26574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0</a:t>
            </a:r>
          </a:p>
        </p:txBody>
      </p:sp>
      <p:sp>
        <p:nvSpPr>
          <p:cNvPr id="942115" name="Rectangle 35"/>
          <p:cNvSpPr>
            <a:spLocks noChangeArrowheads="1"/>
          </p:cNvSpPr>
          <p:nvPr/>
        </p:nvSpPr>
        <p:spPr bwMode="auto">
          <a:xfrm>
            <a:off x="4662384" y="29289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0</a:t>
            </a:r>
          </a:p>
        </p:txBody>
      </p:sp>
      <p:sp>
        <p:nvSpPr>
          <p:cNvPr id="942116" name="Rectangle 36"/>
          <p:cNvSpPr>
            <a:spLocks noChangeArrowheads="1"/>
          </p:cNvSpPr>
          <p:nvPr/>
        </p:nvSpPr>
        <p:spPr bwMode="auto">
          <a:xfrm>
            <a:off x="4662384" y="3190875"/>
            <a:ext cx="974725" cy="271463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0</a:t>
            </a:r>
          </a:p>
        </p:txBody>
      </p:sp>
      <p:sp>
        <p:nvSpPr>
          <p:cNvPr id="942117" name="Rectangle 37"/>
          <p:cNvSpPr>
            <a:spLocks noChangeArrowheads="1"/>
          </p:cNvSpPr>
          <p:nvPr/>
        </p:nvSpPr>
        <p:spPr bwMode="auto">
          <a:xfrm>
            <a:off x="4662384" y="3462338"/>
            <a:ext cx="974725" cy="271462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0</a:t>
            </a:r>
          </a:p>
        </p:txBody>
      </p:sp>
      <p:sp>
        <p:nvSpPr>
          <p:cNvPr id="942118" name="Rectangle 38"/>
          <p:cNvSpPr>
            <a:spLocks noChangeArrowheads="1"/>
          </p:cNvSpPr>
          <p:nvPr/>
        </p:nvSpPr>
        <p:spPr bwMode="auto">
          <a:xfrm>
            <a:off x="4662384" y="3724275"/>
            <a:ext cx="974725" cy="27146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0</a:t>
            </a:r>
          </a:p>
        </p:txBody>
      </p:sp>
      <p:sp>
        <p:nvSpPr>
          <p:cNvPr id="942119" name="Rectangle 39"/>
          <p:cNvSpPr>
            <a:spLocks noChangeArrowheads="1"/>
          </p:cNvSpPr>
          <p:nvPr/>
        </p:nvSpPr>
        <p:spPr bwMode="auto">
          <a:xfrm>
            <a:off x="4662384" y="39957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2120" name="Rectangle 40"/>
          <p:cNvSpPr>
            <a:spLocks noChangeArrowheads="1"/>
          </p:cNvSpPr>
          <p:nvPr/>
        </p:nvSpPr>
        <p:spPr bwMode="auto">
          <a:xfrm>
            <a:off x="4662384" y="42576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2121" name="Rectangle 41"/>
          <p:cNvSpPr>
            <a:spLocks noChangeArrowheads="1"/>
          </p:cNvSpPr>
          <p:nvPr/>
        </p:nvSpPr>
        <p:spPr bwMode="auto">
          <a:xfrm>
            <a:off x="4662384" y="45291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2122" name="Rectangle 42"/>
          <p:cNvSpPr>
            <a:spLocks noChangeArrowheads="1"/>
          </p:cNvSpPr>
          <p:nvPr/>
        </p:nvSpPr>
        <p:spPr bwMode="auto">
          <a:xfrm>
            <a:off x="4662384" y="4791075"/>
            <a:ext cx="974725" cy="27146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2123" name="Rectangle 43"/>
          <p:cNvSpPr>
            <a:spLocks noChangeArrowheads="1"/>
          </p:cNvSpPr>
          <p:nvPr/>
        </p:nvSpPr>
        <p:spPr bwMode="auto">
          <a:xfrm>
            <a:off x="4662384" y="5062538"/>
            <a:ext cx="974725" cy="271462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2124" name="Text Box 44"/>
          <p:cNvSpPr txBox="1">
            <a:spLocks noChangeArrowheads="1"/>
          </p:cNvSpPr>
          <p:nvPr/>
        </p:nvSpPr>
        <p:spPr bwMode="auto">
          <a:xfrm>
            <a:off x="814676" y="2281793"/>
            <a:ext cx="1073371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 err="1">
                <a:latin typeface="Calibri" pitchFamily="34" charset="0"/>
              </a:rPr>
              <a:t>i</a:t>
            </a:r>
            <a:r>
              <a:rPr lang="en-US" sz="1800" dirty="0">
                <a:latin typeface="Calibri" pitchFamily="34" charset="0"/>
              </a:rPr>
              <a:t> (thread)</a:t>
            </a:r>
          </a:p>
        </p:txBody>
      </p:sp>
      <p:sp>
        <p:nvSpPr>
          <p:cNvPr id="942125" name="Text Box 45"/>
          <p:cNvSpPr txBox="1">
            <a:spLocks noChangeArrowheads="1"/>
          </p:cNvSpPr>
          <p:nvPr/>
        </p:nvSpPr>
        <p:spPr bwMode="auto">
          <a:xfrm>
            <a:off x="1978313" y="2297668"/>
            <a:ext cx="653384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 err="1">
                <a:latin typeface="Calibri" pitchFamily="34" charset="0"/>
              </a:rPr>
              <a:t>instr</a:t>
            </a:r>
            <a:r>
              <a:rPr lang="en-US" sz="1800" baseline="-25000" dirty="0" err="1">
                <a:latin typeface="Calibri" pitchFamily="34" charset="0"/>
              </a:rPr>
              <a:t>i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2126" name="Text Box 46"/>
          <p:cNvSpPr txBox="1">
            <a:spLocks noChangeArrowheads="1"/>
          </p:cNvSpPr>
          <p:nvPr/>
        </p:nvSpPr>
        <p:spPr bwMode="auto">
          <a:xfrm>
            <a:off x="4927888" y="2297668"/>
            <a:ext cx="482312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 err="1">
                <a:latin typeface="Calibri" pitchFamily="34" charset="0"/>
              </a:rPr>
              <a:t>cnt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2127" name="Text Box 47"/>
          <p:cNvSpPr txBox="1">
            <a:spLocks noChangeArrowheads="1"/>
          </p:cNvSpPr>
          <p:nvPr/>
        </p:nvSpPr>
        <p:spPr bwMode="auto">
          <a:xfrm>
            <a:off x="2887951" y="2297668"/>
            <a:ext cx="764440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>
                <a:latin typeface="Calibri" pitchFamily="34" charset="0"/>
              </a:rPr>
              <a:t>%eax</a:t>
            </a:r>
            <a:r>
              <a:rPr lang="en-US" sz="1800" baseline="-25000" dirty="0">
                <a:latin typeface="Calibri" pitchFamily="34" charset="0"/>
              </a:rPr>
              <a:t>1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2128" name="Rectangle 48"/>
          <p:cNvSpPr>
            <a:spLocks noChangeArrowheads="1"/>
          </p:cNvSpPr>
          <p:nvPr/>
        </p:nvSpPr>
        <p:spPr bwMode="auto">
          <a:xfrm>
            <a:off x="3732109" y="26574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2129" name="Rectangle 49"/>
          <p:cNvSpPr>
            <a:spLocks noChangeArrowheads="1"/>
          </p:cNvSpPr>
          <p:nvPr/>
        </p:nvSpPr>
        <p:spPr bwMode="auto">
          <a:xfrm>
            <a:off x="3732109" y="29289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2130" name="Rectangle 50"/>
          <p:cNvSpPr>
            <a:spLocks noChangeArrowheads="1"/>
          </p:cNvSpPr>
          <p:nvPr/>
        </p:nvSpPr>
        <p:spPr bwMode="auto">
          <a:xfrm>
            <a:off x="3732109" y="3190875"/>
            <a:ext cx="974725" cy="271463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2131" name="Rectangle 51"/>
          <p:cNvSpPr>
            <a:spLocks noChangeArrowheads="1"/>
          </p:cNvSpPr>
          <p:nvPr/>
        </p:nvSpPr>
        <p:spPr bwMode="auto">
          <a:xfrm>
            <a:off x="3732109" y="3462338"/>
            <a:ext cx="974725" cy="271462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2132" name="Rectangle 52"/>
          <p:cNvSpPr>
            <a:spLocks noChangeArrowheads="1"/>
          </p:cNvSpPr>
          <p:nvPr/>
        </p:nvSpPr>
        <p:spPr bwMode="auto">
          <a:xfrm>
            <a:off x="3732109" y="3724275"/>
            <a:ext cx="974725" cy="27146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0</a:t>
            </a:r>
          </a:p>
        </p:txBody>
      </p:sp>
      <p:sp>
        <p:nvSpPr>
          <p:cNvPr id="942133" name="Rectangle 53"/>
          <p:cNvSpPr>
            <a:spLocks noChangeArrowheads="1"/>
          </p:cNvSpPr>
          <p:nvPr/>
        </p:nvSpPr>
        <p:spPr bwMode="auto">
          <a:xfrm>
            <a:off x="3732109" y="39957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2134" name="Rectangle 54"/>
          <p:cNvSpPr>
            <a:spLocks noChangeArrowheads="1"/>
          </p:cNvSpPr>
          <p:nvPr/>
        </p:nvSpPr>
        <p:spPr bwMode="auto">
          <a:xfrm>
            <a:off x="3732109" y="42576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-</a:t>
            </a:r>
          </a:p>
        </p:txBody>
      </p:sp>
      <p:sp>
        <p:nvSpPr>
          <p:cNvPr id="942135" name="Rectangle 55"/>
          <p:cNvSpPr>
            <a:spLocks noChangeArrowheads="1"/>
          </p:cNvSpPr>
          <p:nvPr/>
        </p:nvSpPr>
        <p:spPr bwMode="auto">
          <a:xfrm>
            <a:off x="3732109" y="45291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2136" name="Rectangle 56"/>
          <p:cNvSpPr>
            <a:spLocks noChangeArrowheads="1"/>
          </p:cNvSpPr>
          <p:nvPr/>
        </p:nvSpPr>
        <p:spPr bwMode="auto">
          <a:xfrm>
            <a:off x="3732109" y="4791075"/>
            <a:ext cx="974725" cy="27146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2137" name="Rectangle 57"/>
          <p:cNvSpPr>
            <a:spLocks noChangeArrowheads="1"/>
          </p:cNvSpPr>
          <p:nvPr/>
        </p:nvSpPr>
        <p:spPr bwMode="auto">
          <a:xfrm>
            <a:off x="3732109" y="5062538"/>
            <a:ext cx="974725" cy="271462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2138" name="Text Box 58"/>
          <p:cNvSpPr txBox="1">
            <a:spLocks noChangeArrowheads="1"/>
          </p:cNvSpPr>
          <p:nvPr/>
        </p:nvSpPr>
        <p:spPr bwMode="auto">
          <a:xfrm>
            <a:off x="3846801" y="2297668"/>
            <a:ext cx="764440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>
                <a:latin typeface="Calibri" pitchFamily="34" charset="0"/>
              </a:rPr>
              <a:t>%eax</a:t>
            </a:r>
            <a:r>
              <a:rPr lang="en-US" sz="1800" baseline="-25000" dirty="0">
                <a:latin typeface="Calibri" pitchFamily="34" charset="0"/>
              </a:rPr>
              <a:t>2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2139" name="Text Box 59"/>
          <p:cNvSpPr txBox="1">
            <a:spLocks noChangeArrowheads="1"/>
          </p:cNvSpPr>
          <p:nvPr/>
        </p:nvSpPr>
        <p:spPr bwMode="auto">
          <a:xfrm>
            <a:off x="5791200" y="4953000"/>
            <a:ext cx="935000" cy="46166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i="1" dirty="0">
                <a:solidFill>
                  <a:srgbClr val="C00000"/>
                </a:solidFill>
                <a:latin typeface="Calibri" pitchFamily="34" charset="0"/>
              </a:rPr>
              <a:t>Oops!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41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Concurrent Execution (cont)</a:t>
            </a:r>
          </a:p>
        </p:txBody>
      </p:sp>
      <p:sp>
        <p:nvSpPr>
          <p:cNvPr id="9441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72651" y="1258182"/>
            <a:ext cx="7896225" cy="4972050"/>
          </a:xfrm>
        </p:spPr>
        <p:txBody>
          <a:bodyPr/>
          <a:lstStyle/>
          <a:p>
            <a:r>
              <a:rPr lang="en-US" dirty="0"/>
              <a:t>How about this ordering</a:t>
            </a:r>
            <a:r>
              <a:rPr lang="en-US" dirty="0" smtClean="0"/>
              <a:t>?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pPr algn="ctr">
              <a:buNone/>
            </a:pPr>
            <a:endParaRPr lang="en-US" dirty="0" smtClean="0"/>
          </a:p>
          <a:p>
            <a:pPr marL="344488" indent="-344488" algn="ctr">
              <a:buNone/>
            </a:pPr>
            <a:endParaRPr lang="en-US" dirty="0" smtClean="0"/>
          </a:p>
          <a:p>
            <a:r>
              <a:rPr lang="en-US" dirty="0" smtClean="0"/>
              <a:t>We can analyze the behavior using a </a:t>
            </a:r>
            <a:r>
              <a:rPr lang="en-US" i="1" dirty="0" smtClean="0">
                <a:solidFill>
                  <a:srgbClr val="C00000"/>
                </a:solidFill>
              </a:rPr>
              <a:t>progress graph</a:t>
            </a:r>
            <a:endParaRPr lang="en-US" i="1" dirty="0">
              <a:solidFill>
                <a:srgbClr val="C00000"/>
              </a:solidFill>
            </a:endParaRPr>
          </a:p>
        </p:txBody>
      </p:sp>
      <p:sp>
        <p:nvSpPr>
          <p:cNvPr id="944132" name="Rectangle 4"/>
          <p:cNvSpPr>
            <a:spLocks noChangeArrowheads="1"/>
          </p:cNvSpPr>
          <p:nvPr/>
        </p:nvSpPr>
        <p:spPr bwMode="auto">
          <a:xfrm>
            <a:off x="1814806" y="22002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H</a:t>
            </a:r>
            <a:r>
              <a:rPr lang="en-US" sz="1800" baseline="-25000" dirty="0">
                <a:latin typeface="Calibri" pitchFamily="34" charset="0"/>
              </a:rPr>
              <a:t>1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4133" name="Rectangle 5"/>
          <p:cNvSpPr>
            <a:spLocks noChangeArrowheads="1"/>
          </p:cNvSpPr>
          <p:nvPr/>
        </p:nvSpPr>
        <p:spPr bwMode="auto">
          <a:xfrm>
            <a:off x="1814806" y="24717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L</a:t>
            </a:r>
            <a:r>
              <a:rPr lang="en-US" sz="1800" baseline="-25000" dirty="0">
                <a:latin typeface="Calibri" pitchFamily="34" charset="0"/>
              </a:rPr>
              <a:t>1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4134" name="Rectangle 6"/>
          <p:cNvSpPr>
            <a:spLocks noChangeArrowheads="1"/>
          </p:cNvSpPr>
          <p:nvPr/>
        </p:nvSpPr>
        <p:spPr bwMode="auto">
          <a:xfrm>
            <a:off x="1814806" y="27336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H</a:t>
            </a:r>
            <a:r>
              <a:rPr lang="en-US" sz="1800" baseline="-25000" dirty="0">
                <a:latin typeface="Calibri" pitchFamily="34" charset="0"/>
              </a:rPr>
              <a:t>2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4135" name="Rectangle 7"/>
          <p:cNvSpPr>
            <a:spLocks noChangeArrowheads="1"/>
          </p:cNvSpPr>
          <p:nvPr/>
        </p:nvSpPr>
        <p:spPr bwMode="auto">
          <a:xfrm>
            <a:off x="1814806" y="30051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L</a:t>
            </a:r>
            <a:r>
              <a:rPr lang="en-US" sz="1800" baseline="-25000" dirty="0">
                <a:latin typeface="Calibri" pitchFamily="34" charset="0"/>
              </a:rPr>
              <a:t>2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4136" name="Rectangle 8"/>
          <p:cNvSpPr>
            <a:spLocks noChangeArrowheads="1"/>
          </p:cNvSpPr>
          <p:nvPr/>
        </p:nvSpPr>
        <p:spPr bwMode="auto">
          <a:xfrm>
            <a:off x="1814806" y="3267075"/>
            <a:ext cx="974725" cy="27146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U</a:t>
            </a:r>
            <a:r>
              <a:rPr lang="en-US" sz="1800" baseline="-25000" dirty="0">
                <a:latin typeface="Calibri" pitchFamily="34" charset="0"/>
              </a:rPr>
              <a:t>2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4137" name="Rectangle 9"/>
          <p:cNvSpPr>
            <a:spLocks noChangeArrowheads="1"/>
          </p:cNvSpPr>
          <p:nvPr/>
        </p:nvSpPr>
        <p:spPr bwMode="auto">
          <a:xfrm>
            <a:off x="1814806" y="35385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S</a:t>
            </a:r>
            <a:r>
              <a:rPr lang="en-US" sz="1800" baseline="-25000" dirty="0">
                <a:latin typeface="Calibri" pitchFamily="34" charset="0"/>
              </a:rPr>
              <a:t>2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4138" name="Rectangle 10"/>
          <p:cNvSpPr>
            <a:spLocks noChangeArrowheads="1"/>
          </p:cNvSpPr>
          <p:nvPr/>
        </p:nvSpPr>
        <p:spPr bwMode="auto">
          <a:xfrm>
            <a:off x="1814806" y="3800475"/>
            <a:ext cx="974725" cy="271463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U</a:t>
            </a:r>
            <a:r>
              <a:rPr lang="en-US" sz="1800" baseline="-25000" dirty="0">
                <a:latin typeface="Calibri" pitchFamily="34" charset="0"/>
              </a:rPr>
              <a:t>1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4139" name="Rectangle 11"/>
          <p:cNvSpPr>
            <a:spLocks noChangeArrowheads="1"/>
          </p:cNvSpPr>
          <p:nvPr/>
        </p:nvSpPr>
        <p:spPr bwMode="auto">
          <a:xfrm>
            <a:off x="1814806" y="40719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S</a:t>
            </a:r>
            <a:r>
              <a:rPr lang="en-US" sz="1800" baseline="-25000" dirty="0">
                <a:latin typeface="Calibri" pitchFamily="34" charset="0"/>
              </a:rPr>
              <a:t>1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4140" name="Rectangle 12"/>
          <p:cNvSpPr>
            <a:spLocks noChangeArrowheads="1"/>
          </p:cNvSpPr>
          <p:nvPr/>
        </p:nvSpPr>
        <p:spPr bwMode="auto">
          <a:xfrm>
            <a:off x="1814806" y="43338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T</a:t>
            </a:r>
            <a:r>
              <a:rPr lang="en-US" sz="1800" baseline="-25000" dirty="0">
                <a:latin typeface="Calibri" pitchFamily="34" charset="0"/>
              </a:rPr>
              <a:t>1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4141" name="Rectangle 13"/>
          <p:cNvSpPr>
            <a:spLocks noChangeArrowheads="1"/>
          </p:cNvSpPr>
          <p:nvPr/>
        </p:nvSpPr>
        <p:spPr bwMode="auto">
          <a:xfrm>
            <a:off x="1814806" y="4605338"/>
            <a:ext cx="974725" cy="271462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T</a:t>
            </a:r>
            <a:r>
              <a:rPr lang="en-US" sz="1800" baseline="-25000" dirty="0">
                <a:latin typeface="Calibri" pitchFamily="34" charset="0"/>
              </a:rPr>
              <a:t>2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4142" name="Rectangle 14"/>
          <p:cNvSpPr>
            <a:spLocks noChangeArrowheads="1"/>
          </p:cNvSpPr>
          <p:nvPr/>
        </p:nvSpPr>
        <p:spPr bwMode="auto">
          <a:xfrm>
            <a:off x="840081" y="22002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4143" name="Rectangle 15"/>
          <p:cNvSpPr>
            <a:spLocks noChangeArrowheads="1"/>
          </p:cNvSpPr>
          <p:nvPr/>
        </p:nvSpPr>
        <p:spPr bwMode="auto">
          <a:xfrm>
            <a:off x="840081" y="24717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4144" name="Rectangle 16"/>
          <p:cNvSpPr>
            <a:spLocks noChangeArrowheads="1"/>
          </p:cNvSpPr>
          <p:nvPr/>
        </p:nvSpPr>
        <p:spPr bwMode="auto">
          <a:xfrm>
            <a:off x="840081" y="27336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2</a:t>
            </a:r>
          </a:p>
        </p:txBody>
      </p:sp>
      <p:sp>
        <p:nvSpPr>
          <p:cNvPr id="944145" name="Rectangle 17"/>
          <p:cNvSpPr>
            <a:spLocks noChangeArrowheads="1"/>
          </p:cNvSpPr>
          <p:nvPr/>
        </p:nvSpPr>
        <p:spPr bwMode="auto">
          <a:xfrm>
            <a:off x="840081" y="30051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2</a:t>
            </a:r>
          </a:p>
        </p:txBody>
      </p:sp>
      <p:sp>
        <p:nvSpPr>
          <p:cNvPr id="944146" name="Rectangle 18"/>
          <p:cNvSpPr>
            <a:spLocks noChangeArrowheads="1"/>
          </p:cNvSpPr>
          <p:nvPr/>
        </p:nvSpPr>
        <p:spPr bwMode="auto">
          <a:xfrm>
            <a:off x="840081" y="3267075"/>
            <a:ext cx="974725" cy="27146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2</a:t>
            </a:r>
          </a:p>
        </p:txBody>
      </p:sp>
      <p:sp>
        <p:nvSpPr>
          <p:cNvPr id="944147" name="Rectangle 19"/>
          <p:cNvSpPr>
            <a:spLocks noChangeArrowheads="1"/>
          </p:cNvSpPr>
          <p:nvPr/>
        </p:nvSpPr>
        <p:spPr bwMode="auto">
          <a:xfrm>
            <a:off x="840081" y="35385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2</a:t>
            </a:r>
          </a:p>
        </p:txBody>
      </p:sp>
      <p:sp>
        <p:nvSpPr>
          <p:cNvPr id="944148" name="Rectangle 20"/>
          <p:cNvSpPr>
            <a:spLocks noChangeArrowheads="1"/>
          </p:cNvSpPr>
          <p:nvPr/>
        </p:nvSpPr>
        <p:spPr bwMode="auto">
          <a:xfrm>
            <a:off x="840081" y="3800475"/>
            <a:ext cx="974725" cy="271463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4149" name="Rectangle 21"/>
          <p:cNvSpPr>
            <a:spLocks noChangeArrowheads="1"/>
          </p:cNvSpPr>
          <p:nvPr/>
        </p:nvSpPr>
        <p:spPr bwMode="auto">
          <a:xfrm>
            <a:off x="840081" y="40719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4150" name="Rectangle 22"/>
          <p:cNvSpPr>
            <a:spLocks noChangeArrowheads="1"/>
          </p:cNvSpPr>
          <p:nvPr/>
        </p:nvSpPr>
        <p:spPr bwMode="auto">
          <a:xfrm>
            <a:off x="840081" y="43338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1</a:t>
            </a:r>
          </a:p>
        </p:txBody>
      </p:sp>
      <p:sp>
        <p:nvSpPr>
          <p:cNvPr id="944151" name="Rectangle 23"/>
          <p:cNvSpPr>
            <a:spLocks noChangeArrowheads="1"/>
          </p:cNvSpPr>
          <p:nvPr/>
        </p:nvSpPr>
        <p:spPr bwMode="auto">
          <a:xfrm>
            <a:off x="840081" y="4605338"/>
            <a:ext cx="974725" cy="271462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1800" dirty="0">
                <a:latin typeface="Calibri" pitchFamily="34" charset="0"/>
              </a:rPr>
              <a:t>2</a:t>
            </a:r>
          </a:p>
        </p:txBody>
      </p:sp>
      <p:sp>
        <p:nvSpPr>
          <p:cNvPr id="944152" name="Rectangle 24"/>
          <p:cNvSpPr>
            <a:spLocks noChangeArrowheads="1"/>
          </p:cNvSpPr>
          <p:nvPr/>
        </p:nvSpPr>
        <p:spPr bwMode="auto">
          <a:xfrm>
            <a:off x="2789531" y="22002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53" name="Rectangle 25"/>
          <p:cNvSpPr>
            <a:spLocks noChangeArrowheads="1"/>
          </p:cNvSpPr>
          <p:nvPr/>
        </p:nvSpPr>
        <p:spPr bwMode="auto">
          <a:xfrm>
            <a:off x="2789531" y="24717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54" name="Rectangle 26"/>
          <p:cNvSpPr>
            <a:spLocks noChangeArrowheads="1"/>
          </p:cNvSpPr>
          <p:nvPr/>
        </p:nvSpPr>
        <p:spPr bwMode="auto">
          <a:xfrm>
            <a:off x="2789531" y="27336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55" name="Rectangle 27"/>
          <p:cNvSpPr>
            <a:spLocks noChangeArrowheads="1"/>
          </p:cNvSpPr>
          <p:nvPr/>
        </p:nvSpPr>
        <p:spPr bwMode="auto">
          <a:xfrm>
            <a:off x="2789531" y="30051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56" name="Rectangle 28"/>
          <p:cNvSpPr>
            <a:spLocks noChangeArrowheads="1"/>
          </p:cNvSpPr>
          <p:nvPr/>
        </p:nvSpPr>
        <p:spPr bwMode="auto">
          <a:xfrm>
            <a:off x="2789531" y="3267075"/>
            <a:ext cx="974725" cy="27146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57" name="Rectangle 29"/>
          <p:cNvSpPr>
            <a:spLocks noChangeArrowheads="1"/>
          </p:cNvSpPr>
          <p:nvPr/>
        </p:nvSpPr>
        <p:spPr bwMode="auto">
          <a:xfrm>
            <a:off x="2789531" y="35385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58" name="Rectangle 30"/>
          <p:cNvSpPr>
            <a:spLocks noChangeArrowheads="1"/>
          </p:cNvSpPr>
          <p:nvPr/>
        </p:nvSpPr>
        <p:spPr bwMode="auto">
          <a:xfrm>
            <a:off x="2789531" y="3800475"/>
            <a:ext cx="974725" cy="271463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59" name="Rectangle 31"/>
          <p:cNvSpPr>
            <a:spLocks noChangeArrowheads="1"/>
          </p:cNvSpPr>
          <p:nvPr/>
        </p:nvSpPr>
        <p:spPr bwMode="auto">
          <a:xfrm>
            <a:off x="2789531" y="40719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60" name="Rectangle 32"/>
          <p:cNvSpPr>
            <a:spLocks noChangeArrowheads="1"/>
          </p:cNvSpPr>
          <p:nvPr/>
        </p:nvSpPr>
        <p:spPr bwMode="auto">
          <a:xfrm>
            <a:off x="2789531" y="43338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61" name="Rectangle 33"/>
          <p:cNvSpPr>
            <a:spLocks noChangeArrowheads="1"/>
          </p:cNvSpPr>
          <p:nvPr/>
        </p:nvSpPr>
        <p:spPr bwMode="auto">
          <a:xfrm>
            <a:off x="2789531" y="4605338"/>
            <a:ext cx="974725" cy="271462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62" name="Rectangle 34"/>
          <p:cNvSpPr>
            <a:spLocks noChangeArrowheads="1"/>
          </p:cNvSpPr>
          <p:nvPr/>
        </p:nvSpPr>
        <p:spPr bwMode="auto">
          <a:xfrm>
            <a:off x="4678656" y="22002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63" name="Rectangle 35"/>
          <p:cNvSpPr>
            <a:spLocks noChangeArrowheads="1"/>
          </p:cNvSpPr>
          <p:nvPr/>
        </p:nvSpPr>
        <p:spPr bwMode="auto">
          <a:xfrm>
            <a:off x="4678656" y="24717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64" name="Rectangle 36"/>
          <p:cNvSpPr>
            <a:spLocks noChangeArrowheads="1"/>
          </p:cNvSpPr>
          <p:nvPr/>
        </p:nvSpPr>
        <p:spPr bwMode="auto">
          <a:xfrm>
            <a:off x="4678656" y="27336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65" name="Rectangle 37"/>
          <p:cNvSpPr>
            <a:spLocks noChangeArrowheads="1"/>
          </p:cNvSpPr>
          <p:nvPr/>
        </p:nvSpPr>
        <p:spPr bwMode="auto">
          <a:xfrm>
            <a:off x="4678656" y="30051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66" name="Rectangle 38"/>
          <p:cNvSpPr>
            <a:spLocks noChangeArrowheads="1"/>
          </p:cNvSpPr>
          <p:nvPr/>
        </p:nvSpPr>
        <p:spPr bwMode="auto">
          <a:xfrm>
            <a:off x="4678656" y="3267075"/>
            <a:ext cx="974725" cy="27146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67" name="Rectangle 39"/>
          <p:cNvSpPr>
            <a:spLocks noChangeArrowheads="1"/>
          </p:cNvSpPr>
          <p:nvPr/>
        </p:nvSpPr>
        <p:spPr bwMode="auto">
          <a:xfrm>
            <a:off x="4678656" y="35385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68" name="Rectangle 40"/>
          <p:cNvSpPr>
            <a:spLocks noChangeArrowheads="1"/>
          </p:cNvSpPr>
          <p:nvPr/>
        </p:nvSpPr>
        <p:spPr bwMode="auto">
          <a:xfrm>
            <a:off x="4678656" y="3800475"/>
            <a:ext cx="974725" cy="271463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69" name="Rectangle 41"/>
          <p:cNvSpPr>
            <a:spLocks noChangeArrowheads="1"/>
          </p:cNvSpPr>
          <p:nvPr/>
        </p:nvSpPr>
        <p:spPr bwMode="auto">
          <a:xfrm>
            <a:off x="4678656" y="40719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70" name="Rectangle 42"/>
          <p:cNvSpPr>
            <a:spLocks noChangeArrowheads="1"/>
          </p:cNvSpPr>
          <p:nvPr/>
        </p:nvSpPr>
        <p:spPr bwMode="auto">
          <a:xfrm>
            <a:off x="4678656" y="43338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71" name="Rectangle 43"/>
          <p:cNvSpPr>
            <a:spLocks noChangeArrowheads="1"/>
          </p:cNvSpPr>
          <p:nvPr/>
        </p:nvSpPr>
        <p:spPr bwMode="auto">
          <a:xfrm>
            <a:off x="4678656" y="4605338"/>
            <a:ext cx="974725" cy="271462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72" name="Text Box 44"/>
          <p:cNvSpPr txBox="1">
            <a:spLocks noChangeArrowheads="1"/>
          </p:cNvSpPr>
          <p:nvPr/>
        </p:nvSpPr>
        <p:spPr bwMode="auto">
          <a:xfrm>
            <a:off x="832144" y="1828800"/>
            <a:ext cx="1073371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 err="1">
                <a:latin typeface="Calibri" pitchFamily="34" charset="0"/>
              </a:rPr>
              <a:t>i</a:t>
            </a:r>
            <a:r>
              <a:rPr lang="en-US" sz="1800" dirty="0">
                <a:latin typeface="Calibri" pitchFamily="34" charset="0"/>
              </a:rPr>
              <a:t> (thread)</a:t>
            </a:r>
          </a:p>
        </p:txBody>
      </p:sp>
      <p:sp>
        <p:nvSpPr>
          <p:cNvPr id="944173" name="Text Box 45"/>
          <p:cNvSpPr txBox="1">
            <a:spLocks noChangeArrowheads="1"/>
          </p:cNvSpPr>
          <p:nvPr/>
        </p:nvSpPr>
        <p:spPr bwMode="auto">
          <a:xfrm>
            <a:off x="1995781" y="1844675"/>
            <a:ext cx="653384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 err="1">
                <a:latin typeface="Calibri" pitchFamily="34" charset="0"/>
              </a:rPr>
              <a:t>instr</a:t>
            </a:r>
            <a:r>
              <a:rPr lang="en-US" sz="1800" baseline="-25000" dirty="0" err="1">
                <a:latin typeface="Calibri" pitchFamily="34" charset="0"/>
              </a:rPr>
              <a:t>i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4174" name="Text Box 46"/>
          <p:cNvSpPr txBox="1">
            <a:spLocks noChangeArrowheads="1"/>
          </p:cNvSpPr>
          <p:nvPr/>
        </p:nvSpPr>
        <p:spPr bwMode="auto">
          <a:xfrm>
            <a:off x="4945356" y="1844675"/>
            <a:ext cx="482312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 err="1">
                <a:latin typeface="Calibri" pitchFamily="34" charset="0"/>
              </a:rPr>
              <a:t>cnt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4175" name="Text Box 47"/>
          <p:cNvSpPr txBox="1">
            <a:spLocks noChangeArrowheads="1"/>
          </p:cNvSpPr>
          <p:nvPr/>
        </p:nvSpPr>
        <p:spPr bwMode="auto">
          <a:xfrm>
            <a:off x="2905419" y="1844675"/>
            <a:ext cx="764440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>
                <a:latin typeface="Calibri" pitchFamily="34" charset="0"/>
              </a:rPr>
              <a:t>%eax</a:t>
            </a:r>
            <a:r>
              <a:rPr lang="en-US" sz="1800" baseline="-25000" dirty="0">
                <a:latin typeface="Calibri" pitchFamily="34" charset="0"/>
              </a:rPr>
              <a:t>1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944176" name="Rectangle 48"/>
          <p:cNvSpPr>
            <a:spLocks noChangeArrowheads="1"/>
          </p:cNvSpPr>
          <p:nvPr/>
        </p:nvSpPr>
        <p:spPr bwMode="auto">
          <a:xfrm>
            <a:off x="3748381" y="22002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77" name="Rectangle 49"/>
          <p:cNvSpPr>
            <a:spLocks noChangeArrowheads="1"/>
          </p:cNvSpPr>
          <p:nvPr/>
        </p:nvSpPr>
        <p:spPr bwMode="auto">
          <a:xfrm>
            <a:off x="3748381" y="24717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78" name="Rectangle 50"/>
          <p:cNvSpPr>
            <a:spLocks noChangeArrowheads="1"/>
          </p:cNvSpPr>
          <p:nvPr/>
        </p:nvSpPr>
        <p:spPr bwMode="auto">
          <a:xfrm>
            <a:off x="3748381" y="27336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79" name="Rectangle 51"/>
          <p:cNvSpPr>
            <a:spLocks noChangeArrowheads="1"/>
          </p:cNvSpPr>
          <p:nvPr/>
        </p:nvSpPr>
        <p:spPr bwMode="auto">
          <a:xfrm>
            <a:off x="3748381" y="30051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80" name="Rectangle 52"/>
          <p:cNvSpPr>
            <a:spLocks noChangeArrowheads="1"/>
          </p:cNvSpPr>
          <p:nvPr/>
        </p:nvSpPr>
        <p:spPr bwMode="auto">
          <a:xfrm>
            <a:off x="3748381" y="3267075"/>
            <a:ext cx="974725" cy="27146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81" name="Rectangle 53"/>
          <p:cNvSpPr>
            <a:spLocks noChangeArrowheads="1"/>
          </p:cNvSpPr>
          <p:nvPr/>
        </p:nvSpPr>
        <p:spPr bwMode="auto">
          <a:xfrm>
            <a:off x="3748381" y="3538538"/>
            <a:ext cx="974725" cy="2714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82" name="Rectangle 54"/>
          <p:cNvSpPr>
            <a:spLocks noChangeArrowheads="1"/>
          </p:cNvSpPr>
          <p:nvPr/>
        </p:nvSpPr>
        <p:spPr bwMode="auto">
          <a:xfrm>
            <a:off x="3748381" y="3800475"/>
            <a:ext cx="974725" cy="271463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83" name="Rectangle 55"/>
          <p:cNvSpPr>
            <a:spLocks noChangeArrowheads="1"/>
          </p:cNvSpPr>
          <p:nvPr/>
        </p:nvSpPr>
        <p:spPr bwMode="auto">
          <a:xfrm>
            <a:off x="3748381" y="4071938"/>
            <a:ext cx="974725" cy="271462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84" name="Rectangle 56"/>
          <p:cNvSpPr>
            <a:spLocks noChangeArrowheads="1"/>
          </p:cNvSpPr>
          <p:nvPr/>
        </p:nvSpPr>
        <p:spPr bwMode="auto">
          <a:xfrm>
            <a:off x="3748381" y="4333875"/>
            <a:ext cx="974725" cy="271463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85" name="Rectangle 57"/>
          <p:cNvSpPr>
            <a:spLocks noChangeArrowheads="1"/>
          </p:cNvSpPr>
          <p:nvPr/>
        </p:nvSpPr>
        <p:spPr bwMode="auto">
          <a:xfrm>
            <a:off x="3748381" y="4605338"/>
            <a:ext cx="974725" cy="271462"/>
          </a:xfrm>
          <a:prstGeom prst="rect">
            <a:avLst/>
          </a:prstGeom>
          <a:solidFill>
            <a:srgbClr val="FFFF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800" dirty="0">
              <a:latin typeface="Calibri" pitchFamily="34" charset="0"/>
            </a:endParaRPr>
          </a:p>
        </p:txBody>
      </p:sp>
      <p:sp>
        <p:nvSpPr>
          <p:cNvPr id="944186" name="Text Box 58"/>
          <p:cNvSpPr txBox="1">
            <a:spLocks noChangeArrowheads="1"/>
          </p:cNvSpPr>
          <p:nvPr/>
        </p:nvSpPr>
        <p:spPr bwMode="auto">
          <a:xfrm>
            <a:off x="3864269" y="1844675"/>
            <a:ext cx="764440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>
                <a:latin typeface="Calibri" pitchFamily="34" charset="0"/>
              </a:rPr>
              <a:t>%eax</a:t>
            </a:r>
            <a:r>
              <a:rPr lang="en-US" sz="1800" baseline="-25000" dirty="0">
                <a:latin typeface="Calibri" pitchFamily="34" charset="0"/>
              </a:rPr>
              <a:t>2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3124200" y="2373868"/>
            <a:ext cx="301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0</a:t>
            </a:r>
          </a:p>
        </p:txBody>
      </p:sp>
      <p:sp>
        <p:nvSpPr>
          <p:cNvPr id="60" name="TextBox 59"/>
          <p:cNvSpPr txBox="1"/>
          <p:nvPr/>
        </p:nvSpPr>
        <p:spPr>
          <a:xfrm>
            <a:off x="5032340" y="2133600"/>
            <a:ext cx="301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0</a:t>
            </a:r>
          </a:p>
        </p:txBody>
      </p:sp>
      <p:sp>
        <p:nvSpPr>
          <p:cNvPr id="61" name="TextBox 60"/>
          <p:cNvSpPr txBox="1"/>
          <p:nvPr/>
        </p:nvSpPr>
        <p:spPr>
          <a:xfrm>
            <a:off x="4114800" y="2907268"/>
            <a:ext cx="301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0</a:t>
            </a:r>
          </a:p>
        </p:txBody>
      </p:sp>
      <p:sp>
        <p:nvSpPr>
          <p:cNvPr id="62" name="TextBox 61"/>
          <p:cNvSpPr txBox="1"/>
          <p:nvPr/>
        </p:nvSpPr>
        <p:spPr>
          <a:xfrm>
            <a:off x="4116370" y="3200400"/>
            <a:ext cx="301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1</a:t>
            </a:r>
          </a:p>
        </p:txBody>
      </p:sp>
      <p:sp>
        <p:nvSpPr>
          <p:cNvPr id="63" name="TextBox 62"/>
          <p:cNvSpPr txBox="1"/>
          <p:nvPr/>
        </p:nvSpPr>
        <p:spPr>
          <a:xfrm>
            <a:off x="4117940" y="3431143"/>
            <a:ext cx="301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1</a:t>
            </a:r>
          </a:p>
        </p:txBody>
      </p:sp>
      <p:sp>
        <p:nvSpPr>
          <p:cNvPr id="64" name="TextBox 63"/>
          <p:cNvSpPr txBox="1"/>
          <p:nvPr/>
        </p:nvSpPr>
        <p:spPr>
          <a:xfrm>
            <a:off x="5032340" y="3440668"/>
            <a:ext cx="301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1</a:t>
            </a:r>
          </a:p>
        </p:txBody>
      </p:sp>
      <p:sp>
        <p:nvSpPr>
          <p:cNvPr id="65" name="TextBox 64"/>
          <p:cNvSpPr txBox="1"/>
          <p:nvPr/>
        </p:nvSpPr>
        <p:spPr>
          <a:xfrm>
            <a:off x="3124200" y="3702606"/>
            <a:ext cx="301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1</a:t>
            </a:r>
          </a:p>
        </p:txBody>
      </p:sp>
      <p:sp>
        <p:nvSpPr>
          <p:cNvPr id="66" name="TextBox 65"/>
          <p:cNvSpPr txBox="1"/>
          <p:nvPr/>
        </p:nvSpPr>
        <p:spPr>
          <a:xfrm>
            <a:off x="3124200" y="3974068"/>
            <a:ext cx="301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1</a:t>
            </a:r>
          </a:p>
        </p:txBody>
      </p:sp>
      <p:sp>
        <p:nvSpPr>
          <p:cNvPr id="67" name="TextBox 66"/>
          <p:cNvSpPr txBox="1"/>
          <p:nvPr/>
        </p:nvSpPr>
        <p:spPr>
          <a:xfrm>
            <a:off x="5032340" y="3962400"/>
            <a:ext cx="301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1</a:t>
            </a:r>
          </a:p>
        </p:txBody>
      </p:sp>
      <p:sp>
        <p:nvSpPr>
          <p:cNvPr id="68" name="TextBox 67"/>
          <p:cNvSpPr txBox="1"/>
          <p:nvPr/>
        </p:nvSpPr>
        <p:spPr>
          <a:xfrm>
            <a:off x="5029200" y="4495800"/>
            <a:ext cx="301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1</a:t>
            </a:r>
          </a:p>
        </p:txBody>
      </p:sp>
      <p:sp>
        <p:nvSpPr>
          <p:cNvPr id="69" name="Text Box 59"/>
          <p:cNvSpPr txBox="1">
            <a:spLocks noChangeArrowheads="1"/>
          </p:cNvSpPr>
          <p:nvPr/>
        </p:nvSpPr>
        <p:spPr bwMode="auto">
          <a:xfrm>
            <a:off x="5791200" y="4419600"/>
            <a:ext cx="935000" cy="46166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i="1" dirty="0">
                <a:solidFill>
                  <a:srgbClr val="C00000"/>
                </a:solidFill>
                <a:latin typeface="Calibri" pitchFamily="34" charset="0"/>
              </a:rPr>
              <a:t>Oops!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9" grpId="0"/>
      <p:bldP spid="60" grpId="0"/>
      <p:bldP spid="61" grpId="0"/>
      <p:bldP spid="62" grpId="0"/>
      <p:bldP spid="63" grpId="0"/>
      <p:bldP spid="64" grpId="0"/>
      <p:bldP spid="65" grpId="0"/>
      <p:bldP spid="66" grpId="0"/>
      <p:bldP spid="67" grpId="0"/>
      <p:bldP spid="68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61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Progress Graphs</a:t>
            </a:r>
          </a:p>
        </p:txBody>
      </p:sp>
      <p:sp>
        <p:nvSpPr>
          <p:cNvPr id="946179" name="Text Box 3"/>
          <p:cNvSpPr txBox="1">
            <a:spLocks noChangeArrowheads="1"/>
          </p:cNvSpPr>
          <p:nvPr/>
        </p:nvSpPr>
        <p:spPr bwMode="auto">
          <a:xfrm>
            <a:off x="5930900" y="1371600"/>
            <a:ext cx="2663037" cy="4801314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800" dirty="0">
                <a:latin typeface="Calibri" pitchFamily="34" charset="0"/>
              </a:rPr>
              <a:t>A </a:t>
            </a:r>
            <a:r>
              <a:rPr lang="en-US" sz="1800" i="1" dirty="0">
                <a:solidFill>
                  <a:srgbClr val="C00000"/>
                </a:solidFill>
                <a:latin typeface="Calibri" pitchFamily="34" charset="0"/>
              </a:rPr>
              <a:t>progress graph</a:t>
            </a: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 </a:t>
            </a:r>
            <a:r>
              <a:rPr lang="en-US" sz="1800" dirty="0">
                <a:latin typeface="Calibri" pitchFamily="34" charset="0"/>
              </a:rPr>
              <a:t>depicts</a:t>
            </a:r>
          </a:p>
          <a:p>
            <a:r>
              <a:rPr lang="en-US" sz="1800" dirty="0">
                <a:latin typeface="Calibri" pitchFamily="34" charset="0"/>
              </a:rPr>
              <a:t>the discrete </a:t>
            </a:r>
            <a:r>
              <a:rPr lang="en-US" sz="1800" i="1" dirty="0">
                <a:solidFill>
                  <a:srgbClr val="C00000"/>
                </a:solidFill>
                <a:latin typeface="Calibri" pitchFamily="34" charset="0"/>
              </a:rPr>
              <a:t>execution </a:t>
            </a:r>
          </a:p>
          <a:p>
            <a:r>
              <a:rPr lang="en-US" sz="1800" i="1" dirty="0">
                <a:solidFill>
                  <a:srgbClr val="C00000"/>
                </a:solidFill>
                <a:latin typeface="Calibri" pitchFamily="34" charset="0"/>
              </a:rPr>
              <a:t>state space</a:t>
            </a:r>
            <a:r>
              <a:rPr lang="en-US" sz="1800" dirty="0">
                <a:latin typeface="Calibri" pitchFamily="34" charset="0"/>
              </a:rPr>
              <a:t> of concurrent</a:t>
            </a:r>
          </a:p>
          <a:p>
            <a:r>
              <a:rPr lang="en-US" sz="1800" dirty="0">
                <a:latin typeface="Calibri" pitchFamily="34" charset="0"/>
              </a:rPr>
              <a:t> threads.</a:t>
            </a:r>
          </a:p>
          <a:p>
            <a:endParaRPr lang="en-US" sz="1800" dirty="0">
              <a:latin typeface="Calibri" pitchFamily="34" charset="0"/>
            </a:endParaRPr>
          </a:p>
          <a:p>
            <a:r>
              <a:rPr lang="en-US" sz="1800" dirty="0">
                <a:latin typeface="Calibri" pitchFamily="34" charset="0"/>
              </a:rPr>
              <a:t>Each axis corresponds to</a:t>
            </a:r>
          </a:p>
          <a:p>
            <a:r>
              <a:rPr lang="en-US" sz="1800" dirty="0">
                <a:latin typeface="Calibri" pitchFamily="34" charset="0"/>
              </a:rPr>
              <a:t>the sequential order of</a:t>
            </a:r>
          </a:p>
          <a:p>
            <a:r>
              <a:rPr lang="en-US" sz="1800" dirty="0">
                <a:latin typeface="Calibri" pitchFamily="34" charset="0"/>
              </a:rPr>
              <a:t>instructions in a thread.</a:t>
            </a:r>
          </a:p>
          <a:p>
            <a:endParaRPr lang="en-US" sz="1800" dirty="0">
              <a:latin typeface="Calibri" pitchFamily="34" charset="0"/>
            </a:endParaRPr>
          </a:p>
          <a:p>
            <a:r>
              <a:rPr lang="en-US" sz="1800" dirty="0">
                <a:latin typeface="Calibri" pitchFamily="34" charset="0"/>
              </a:rPr>
              <a:t>Each point corresponds to</a:t>
            </a:r>
          </a:p>
          <a:p>
            <a:r>
              <a:rPr lang="en-US" sz="1800" dirty="0">
                <a:latin typeface="Calibri" pitchFamily="34" charset="0"/>
              </a:rPr>
              <a:t>a possible </a:t>
            </a:r>
            <a:r>
              <a:rPr lang="en-US" sz="1800" i="1" dirty="0">
                <a:solidFill>
                  <a:srgbClr val="C00000"/>
                </a:solidFill>
                <a:latin typeface="Calibri" pitchFamily="34" charset="0"/>
              </a:rPr>
              <a:t>execution state</a:t>
            </a:r>
            <a:endParaRPr lang="en-US" sz="1800" dirty="0">
              <a:solidFill>
                <a:srgbClr val="C00000"/>
              </a:solidFill>
              <a:latin typeface="Calibri" pitchFamily="34" charset="0"/>
            </a:endParaRPr>
          </a:p>
          <a:p>
            <a:r>
              <a:rPr lang="en-US" sz="1800" dirty="0">
                <a:latin typeface="Calibri" pitchFamily="34" charset="0"/>
              </a:rPr>
              <a:t>(Inst</a:t>
            </a:r>
            <a:r>
              <a:rPr lang="en-US" sz="1800" baseline="-25000" dirty="0">
                <a:latin typeface="Calibri" pitchFamily="34" charset="0"/>
              </a:rPr>
              <a:t>1</a:t>
            </a:r>
            <a:r>
              <a:rPr lang="en-US" sz="1800" dirty="0">
                <a:latin typeface="Calibri" pitchFamily="34" charset="0"/>
              </a:rPr>
              <a:t>, Inst</a:t>
            </a:r>
            <a:r>
              <a:rPr lang="en-US" sz="1800" baseline="-25000" dirty="0">
                <a:latin typeface="Calibri" pitchFamily="34" charset="0"/>
              </a:rPr>
              <a:t>2</a:t>
            </a:r>
            <a:r>
              <a:rPr lang="en-US" sz="1800" dirty="0">
                <a:latin typeface="Calibri" pitchFamily="34" charset="0"/>
              </a:rPr>
              <a:t>).</a:t>
            </a:r>
          </a:p>
          <a:p>
            <a:endParaRPr lang="en-US" sz="1800" dirty="0">
              <a:latin typeface="Calibri" pitchFamily="34" charset="0"/>
            </a:endParaRPr>
          </a:p>
          <a:p>
            <a:r>
              <a:rPr lang="en-US" sz="1800" dirty="0">
                <a:latin typeface="Calibri" pitchFamily="34" charset="0"/>
              </a:rPr>
              <a:t>E.g., </a:t>
            </a: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(L</a:t>
            </a:r>
            <a:r>
              <a:rPr lang="en-US" sz="1800" baseline="-25000" dirty="0">
                <a:solidFill>
                  <a:srgbClr val="C00000"/>
                </a:solidFill>
                <a:latin typeface="Calibri" pitchFamily="34" charset="0"/>
              </a:rPr>
              <a:t>1</a:t>
            </a: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, S</a:t>
            </a:r>
            <a:r>
              <a:rPr lang="en-US" sz="1800" baseline="-25000" dirty="0">
                <a:solidFill>
                  <a:srgbClr val="C00000"/>
                </a:solidFill>
                <a:latin typeface="Calibri" pitchFamily="34" charset="0"/>
              </a:rPr>
              <a:t>2</a:t>
            </a: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)  </a:t>
            </a:r>
            <a:r>
              <a:rPr lang="en-US" sz="1800" dirty="0">
                <a:latin typeface="Calibri" pitchFamily="34" charset="0"/>
              </a:rPr>
              <a:t>denotes state</a:t>
            </a:r>
          </a:p>
          <a:p>
            <a:r>
              <a:rPr lang="en-US" sz="1800" dirty="0">
                <a:latin typeface="Calibri" pitchFamily="34" charset="0"/>
              </a:rPr>
              <a:t>where  thread 1 has</a:t>
            </a:r>
          </a:p>
          <a:p>
            <a:r>
              <a:rPr lang="en-US" sz="1800" dirty="0">
                <a:latin typeface="Calibri" pitchFamily="34" charset="0"/>
              </a:rPr>
              <a:t>completed L</a:t>
            </a:r>
            <a:r>
              <a:rPr lang="en-US" sz="1800" baseline="-25000" dirty="0">
                <a:latin typeface="Calibri" pitchFamily="34" charset="0"/>
              </a:rPr>
              <a:t>1</a:t>
            </a:r>
            <a:r>
              <a:rPr lang="en-US" sz="1800" dirty="0">
                <a:latin typeface="Calibri" pitchFamily="34" charset="0"/>
              </a:rPr>
              <a:t> and thread</a:t>
            </a:r>
          </a:p>
          <a:p>
            <a:r>
              <a:rPr lang="en-US" sz="1800" dirty="0">
                <a:latin typeface="Calibri" pitchFamily="34" charset="0"/>
              </a:rPr>
              <a:t>2 has completed S</a:t>
            </a:r>
            <a:r>
              <a:rPr lang="en-US" sz="1800" baseline="-25000" dirty="0">
                <a:latin typeface="Calibri" pitchFamily="34" charset="0"/>
              </a:rPr>
              <a:t>2</a:t>
            </a:r>
            <a:r>
              <a:rPr lang="en-US" sz="1800" dirty="0">
                <a:latin typeface="Calibri" pitchFamily="34" charset="0"/>
              </a:rPr>
              <a:t>.</a:t>
            </a:r>
          </a:p>
        </p:txBody>
      </p:sp>
      <p:sp>
        <p:nvSpPr>
          <p:cNvPr id="946180" name="Line 4"/>
          <p:cNvSpPr>
            <a:spLocks noChangeAspect="1" noChangeShapeType="1"/>
          </p:cNvSpPr>
          <p:nvPr/>
        </p:nvSpPr>
        <p:spPr bwMode="auto">
          <a:xfrm flipV="1">
            <a:off x="811213" y="5664200"/>
            <a:ext cx="3810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sz="2000" dirty="0">
              <a:latin typeface="Calibri" pitchFamily="34" charset="0"/>
            </a:endParaRPr>
          </a:p>
        </p:txBody>
      </p:sp>
      <p:sp>
        <p:nvSpPr>
          <p:cNvPr id="946181" name="Line 5"/>
          <p:cNvSpPr>
            <a:spLocks noChangeAspect="1" noChangeShapeType="1"/>
          </p:cNvSpPr>
          <p:nvPr/>
        </p:nvSpPr>
        <p:spPr bwMode="auto">
          <a:xfrm flipH="1" flipV="1">
            <a:off x="811213" y="1824038"/>
            <a:ext cx="0" cy="38401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sz="2000" dirty="0">
              <a:latin typeface="Calibri" pitchFamily="34" charset="0"/>
            </a:endParaRPr>
          </a:p>
        </p:txBody>
      </p:sp>
      <p:sp>
        <p:nvSpPr>
          <p:cNvPr id="946182" name="Text Box 6"/>
          <p:cNvSpPr txBox="1">
            <a:spLocks noChangeAspect="1" noChangeArrowheads="1"/>
          </p:cNvSpPr>
          <p:nvPr/>
        </p:nvSpPr>
        <p:spPr bwMode="auto">
          <a:xfrm>
            <a:off x="965200" y="5667375"/>
            <a:ext cx="433132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H</a:t>
            </a:r>
            <a:r>
              <a:rPr lang="en-US" sz="2000" baseline="-25000" dirty="0">
                <a:latin typeface="Calibri" pitchFamily="34" charset="0"/>
              </a:rPr>
              <a:t>1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946183" name="Text Box 7"/>
          <p:cNvSpPr txBox="1">
            <a:spLocks noChangeAspect="1" noChangeArrowheads="1"/>
          </p:cNvSpPr>
          <p:nvPr/>
        </p:nvSpPr>
        <p:spPr bwMode="auto">
          <a:xfrm>
            <a:off x="1662113" y="5667375"/>
            <a:ext cx="380232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L</a:t>
            </a:r>
            <a:r>
              <a:rPr lang="en-US" sz="2000" baseline="-25000" dirty="0">
                <a:latin typeface="Calibri" pitchFamily="34" charset="0"/>
              </a:rPr>
              <a:t>1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946184" name="Text Box 8"/>
          <p:cNvSpPr txBox="1">
            <a:spLocks noChangeAspect="1" noChangeArrowheads="1"/>
          </p:cNvSpPr>
          <p:nvPr/>
        </p:nvSpPr>
        <p:spPr bwMode="auto">
          <a:xfrm>
            <a:off x="2362200" y="5667375"/>
            <a:ext cx="437940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U</a:t>
            </a:r>
            <a:r>
              <a:rPr lang="en-US" sz="2000" baseline="-25000" dirty="0">
                <a:latin typeface="Calibri" pitchFamily="34" charset="0"/>
              </a:rPr>
              <a:t>1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946185" name="Text Box 9"/>
          <p:cNvSpPr txBox="1">
            <a:spLocks noChangeAspect="1" noChangeArrowheads="1"/>
          </p:cNvSpPr>
          <p:nvPr/>
        </p:nvSpPr>
        <p:spPr bwMode="auto">
          <a:xfrm>
            <a:off x="3079750" y="5667375"/>
            <a:ext cx="393056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S</a:t>
            </a:r>
            <a:r>
              <a:rPr lang="en-US" sz="2000" baseline="-25000" dirty="0">
                <a:latin typeface="Calibri" pitchFamily="34" charset="0"/>
              </a:rPr>
              <a:t>1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946186" name="Text Box 10"/>
          <p:cNvSpPr txBox="1">
            <a:spLocks noChangeAspect="1" noChangeArrowheads="1"/>
          </p:cNvSpPr>
          <p:nvPr/>
        </p:nvSpPr>
        <p:spPr bwMode="auto">
          <a:xfrm>
            <a:off x="3805238" y="5667375"/>
            <a:ext cx="397866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T</a:t>
            </a:r>
            <a:r>
              <a:rPr lang="en-US" sz="2000" baseline="-25000" dirty="0">
                <a:latin typeface="Calibri" pitchFamily="34" charset="0"/>
              </a:rPr>
              <a:t>1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946187" name="Text Box 11"/>
          <p:cNvSpPr txBox="1">
            <a:spLocks noChangeAspect="1" noChangeArrowheads="1"/>
          </p:cNvSpPr>
          <p:nvPr/>
        </p:nvSpPr>
        <p:spPr bwMode="auto">
          <a:xfrm>
            <a:off x="430213" y="5108575"/>
            <a:ext cx="433132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H</a:t>
            </a:r>
            <a:r>
              <a:rPr lang="en-US" sz="2000" baseline="-25000" dirty="0">
                <a:latin typeface="Calibri" pitchFamily="34" charset="0"/>
              </a:rPr>
              <a:t>2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946188" name="Text Box 12"/>
          <p:cNvSpPr txBox="1">
            <a:spLocks noChangeAspect="1" noChangeArrowheads="1"/>
          </p:cNvSpPr>
          <p:nvPr/>
        </p:nvSpPr>
        <p:spPr bwMode="auto">
          <a:xfrm>
            <a:off x="458788" y="4413250"/>
            <a:ext cx="380232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L</a:t>
            </a:r>
            <a:r>
              <a:rPr lang="en-US" sz="2000" baseline="-25000" dirty="0">
                <a:latin typeface="Calibri" pitchFamily="34" charset="0"/>
              </a:rPr>
              <a:t>2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946189" name="Text Box 13"/>
          <p:cNvSpPr txBox="1">
            <a:spLocks noChangeAspect="1" noChangeArrowheads="1"/>
          </p:cNvSpPr>
          <p:nvPr/>
        </p:nvSpPr>
        <p:spPr bwMode="auto">
          <a:xfrm>
            <a:off x="430213" y="3692525"/>
            <a:ext cx="437940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U</a:t>
            </a:r>
            <a:r>
              <a:rPr lang="en-US" sz="2000" baseline="-25000" dirty="0">
                <a:latin typeface="Calibri" pitchFamily="34" charset="0"/>
              </a:rPr>
              <a:t>2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946190" name="Text Box 14"/>
          <p:cNvSpPr txBox="1">
            <a:spLocks noChangeAspect="1" noChangeArrowheads="1"/>
          </p:cNvSpPr>
          <p:nvPr/>
        </p:nvSpPr>
        <p:spPr bwMode="auto">
          <a:xfrm>
            <a:off x="441325" y="3011488"/>
            <a:ext cx="393056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S</a:t>
            </a:r>
            <a:r>
              <a:rPr lang="en-US" sz="2000" baseline="-25000" dirty="0">
                <a:latin typeface="Calibri" pitchFamily="34" charset="0"/>
              </a:rPr>
              <a:t>2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946191" name="Text Box 15"/>
          <p:cNvSpPr txBox="1">
            <a:spLocks noChangeAspect="1" noChangeArrowheads="1"/>
          </p:cNvSpPr>
          <p:nvPr/>
        </p:nvSpPr>
        <p:spPr bwMode="auto">
          <a:xfrm>
            <a:off x="452438" y="2292350"/>
            <a:ext cx="397866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T</a:t>
            </a:r>
            <a:r>
              <a:rPr lang="en-US" sz="2000" baseline="-25000" dirty="0">
                <a:latin typeface="Calibri" pitchFamily="34" charset="0"/>
              </a:rPr>
              <a:t>2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946217" name="Text Box 41"/>
          <p:cNvSpPr txBox="1">
            <a:spLocks noChangeAspect="1" noChangeArrowheads="1"/>
          </p:cNvSpPr>
          <p:nvPr/>
        </p:nvSpPr>
        <p:spPr bwMode="auto">
          <a:xfrm>
            <a:off x="4600575" y="5495925"/>
            <a:ext cx="1119537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2000" dirty="0">
                <a:latin typeface="Calibri" pitchFamily="34" charset="0"/>
              </a:rPr>
              <a:t>Thread 1</a:t>
            </a:r>
          </a:p>
        </p:txBody>
      </p:sp>
      <p:sp>
        <p:nvSpPr>
          <p:cNvPr id="946218" name="Text Box 42"/>
          <p:cNvSpPr txBox="1">
            <a:spLocks noChangeAspect="1" noChangeArrowheads="1"/>
          </p:cNvSpPr>
          <p:nvPr/>
        </p:nvSpPr>
        <p:spPr bwMode="auto">
          <a:xfrm>
            <a:off x="255574" y="1395453"/>
            <a:ext cx="1119537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2000" dirty="0">
                <a:latin typeface="Calibri" pitchFamily="34" charset="0"/>
              </a:rPr>
              <a:t>Thread 2</a:t>
            </a:r>
          </a:p>
        </p:txBody>
      </p:sp>
      <p:grpSp>
        <p:nvGrpSpPr>
          <p:cNvPr id="62" name="Group 61"/>
          <p:cNvGrpSpPr/>
          <p:nvPr/>
        </p:nvGrpSpPr>
        <p:grpSpPr>
          <a:xfrm>
            <a:off x="770156" y="2141578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56" name="Oval 55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57" name="Oval 56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58" name="Oval 57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59" name="Oval 58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60" name="Oval 59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61" name="Oval 60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63" name="Group 62"/>
          <p:cNvGrpSpPr/>
          <p:nvPr/>
        </p:nvGrpSpPr>
        <p:grpSpPr>
          <a:xfrm>
            <a:off x="1484805" y="2152650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64" name="Oval 63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65" name="Oval 64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66" name="Oval 65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67" name="Oval 66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68" name="Oval 67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69" name="Oval 68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0" name="Group 69"/>
          <p:cNvGrpSpPr/>
          <p:nvPr/>
        </p:nvGrpSpPr>
        <p:grpSpPr>
          <a:xfrm>
            <a:off x="2199454" y="2152650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71" name="Oval 70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72" name="Oval 71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73" name="Oval 72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74" name="Oval 73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75" name="Oval 74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solidFill>
              <a:srgbClr val="C00000"/>
            </a:solidFill>
            <a:ln w="25400">
              <a:solidFill>
                <a:srgbClr val="C00000"/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76" name="Oval 75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7" name="Group 76"/>
          <p:cNvGrpSpPr/>
          <p:nvPr/>
        </p:nvGrpSpPr>
        <p:grpSpPr>
          <a:xfrm>
            <a:off x="2914103" y="2152650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78" name="Oval 77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79" name="Oval 78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0" name="Oval 79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1" name="Oval 80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2" name="Oval 81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3" name="Oval 82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84" name="Group 83"/>
          <p:cNvGrpSpPr/>
          <p:nvPr/>
        </p:nvGrpSpPr>
        <p:grpSpPr>
          <a:xfrm>
            <a:off x="3628752" y="2152650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85" name="Oval 84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6" name="Oval 85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7" name="Oval 86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8" name="Oval 87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9" name="Oval 88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0" name="Oval 89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91" name="Group 90"/>
          <p:cNvGrpSpPr/>
          <p:nvPr/>
        </p:nvGrpSpPr>
        <p:grpSpPr>
          <a:xfrm>
            <a:off x="4343400" y="2152650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92" name="Oval 91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3" name="Oval 92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4" name="Oval 93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5" name="Oval 94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6" name="Oval 95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7" name="Oval 96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98" name="Rectangle 97"/>
          <p:cNvSpPr/>
          <p:nvPr/>
        </p:nvSpPr>
        <p:spPr>
          <a:xfrm>
            <a:off x="1713047" y="2373968"/>
            <a:ext cx="107914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smtClean="0">
                <a:solidFill>
                  <a:srgbClr val="C00000"/>
                </a:solidFill>
                <a:latin typeface="Calibri" pitchFamily="34" charset="0"/>
              </a:rPr>
              <a:t>(L</a:t>
            </a:r>
            <a:r>
              <a:rPr lang="en-US" baseline="-25000" dirty="0" smtClean="0">
                <a:solidFill>
                  <a:srgbClr val="C00000"/>
                </a:solidFill>
                <a:latin typeface="Calibri" pitchFamily="34" charset="0"/>
              </a:rPr>
              <a:t>1</a:t>
            </a:r>
            <a:r>
              <a:rPr lang="en-US" dirty="0" smtClean="0">
                <a:solidFill>
                  <a:srgbClr val="C00000"/>
                </a:solidFill>
                <a:latin typeface="Calibri" pitchFamily="34" charset="0"/>
              </a:rPr>
              <a:t>, S</a:t>
            </a:r>
            <a:r>
              <a:rPr lang="en-US" baseline="-25000" dirty="0" smtClean="0">
                <a:solidFill>
                  <a:srgbClr val="C00000"/>
                </a:solidFill>
                <a:latin typeface="Calibri" pitchFamily="34" charset="0"/>
              </a:rPr>
              <a:t>2</a:t>
            </a:r>
            <a:r>
              <a:rPr lang="en-US" dirty="0" smtClean="0">
                <a:solidFill>
                  <a:srgbClr val="C00000"/>
                </a:solidFill>
                <a:latin typeface="Calibri" pitchFamily="34" charset="0"/>
              </a:rPr>
              <a:t>)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6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46179" grpId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82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Trajectories in Progress Graphs</a:t>
            </a:r>
          </a:p>
        </p:txBody>
      </p:sp>
      <p:sp>
        <p:nvSpPr>
          <p:cNvPr id="948227" name="Text Box 3"/>
          <p:cNvSpPr txBox="1">
            <a:spLocks noChangeArrowheads="1"/>
          </p:cNvSpPr>
          <p:nvPr/>
        </p:nvSpPr>
        <p:spPr bwMode="auto">
          <a:xfrm>
            <a:off x="5257800" y="1686698"/>
            <a:ext cx="3810000" cy="2185214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r>
              <a:rPr lang="en-US" sz="1800" dirty="0">
                <a:latin typeface="Calibri" pitchFamily="34" charset="0"/>
              </a:rPr>
              <a:t>A </a:t>
            </a:r>
            <a:r>
              <a:rPr lang="en-US" sz="1800" i="1" dirty="0">
                <a:solidFill>
                  <a:srgbClr val="C00000"/>
                </a:solidFill>
                <a:latin typeface="Calibri" pitchFamily="34" charset="0"/>
              </a:rPr>
              <a:t>trajectory</a:t>
            </a:r>
            <a:r>
              <a:rPr lang="en-US" sz="1800" dirty="0">
                <a:latin typeface="Calibri" pitchFamily="34" charset="0"/>
              </a:rPr>
              <a:t> is a sequence</a:t>
            </a:r>
            <a:r>
              <a:rPr lang="en-US" sz="1800" dirty="0" smtClean="0">
                <a:latin typeface="Calibri" pitchFamily="34" charset="0"/>
              </a:rPr>
              <a:t> of </a:t>
            </a:r>
            <a:r>
              <a:rPr lang="en-US" sz="1800" dirty="0">
                <a:latin typeface="Calibri" pitchFamily="34" charset="0"/>
              </a:rPr>
              <a:t>legal state transitions</a:t>
            </a:r>
            <a:r>
              <a:rPr lang="en-US" sz="1800" dirty="0" smtClean="0">
                <a:latin typeface="Calibri" pitchFamily="34" charset="0"/>
              </a:rPr>
              <a:t> that </a:t>
            </a:r>
            <a:r>
              <a:rPr lang="en-US" sz="1800" dirty="0">
                <a:latin typeface="Calibri" pitchFamily="34" charset="0"/>
              </a:rPr>
              <a:t>describes one possible</a:t>
            </a:r>
            <a:r>
              <a:rPr lang="en-US" sz="1800" dirty="0" smtClean="0">
                <a:latin typeface="Calibri" pitchFamily="34" charset="0"/>
              </a:rPr>
              <a:t> concurrent </a:t>
            </a:r>
            <a:r>
              <a:rPr lang="en-US" sz="1800" dirty="0">
                <a:latin typeface="Calibri" pitchFamily="34" charset="0"/>
              </a:rPr>
              <a:t>execution </a:t>
            </a:r>
            <a:r>
              <a:rPr lang="en-US" sz="1800" dirty="0" smtClean="0">
                <a:latin typeface="Calibri" pitchFamily="34" charset="0"/>
              </a:rPr>
              <a:t>of the </a:t>
            </a:r>
            <a:r>
              <a:rPr lang="en-US" sz="1800" dirty="0">
                <a:latin typeface="Calibri" pitchFamily="34" charset="0"/>
              </a:rPr>
              <a:t>threads.</a:t>
            </a:r>
          </a:p>
          <a:p>
            <a:endParaRPr lang="en-US" sz="1800" dirty="0">
              <a:latin typeface="Calibri" pitchFamily="34" charset="0"/>
            </a:endParaRPr>
          </a:p>
          <a:p>
            <a:r>
              <a:rPr lang="en-US" sz="1800" dirty="0">
                <a:latin typeface="Calibri" pitchFamily="34" charset="0"/>
              </a:rPr>
              <a:t>Example</a:t>
            </a:r>
            <a:r>
              <a:rPr lang="en-US" sz="1800" dirty="0" smtClean="0">
                <a:latin typeface="Calibri" pitchFamily="34" charset="0"/>
              </a:rPr>
              <a:t>:</a:t>
            </a:r>
            <a:endParaRPr lang="en-US" sz="1800" dirty="0">
              <a:latin typeface="Calibri" pitchFamily="34" charset="0"/>
            </a:endParaRPr>
          </a:p>
          <a:p>
            <a:pPr>
              <a:spcBef>
                <a:spcPts val="1200"/>
              </a:spcBef>
            </a:pPr>
            <a:r>
              <a:rPr lang="en-US" sz="1800" dirty="0">
                <a:latin typeface="Calibri" pitchFamily="34" charset="0"/>
              </a:rPr>
              <a:t>H1, L1, U1, H2, L2,</a:t>
            </a:r>
            <a:r>
              <a:rPr lang="en-US" sz="1800" dirty="0" smtClean="0">
                <a:latin typeface="Calibri" pitchFamily="34" charset="0"/>
              </a:rPr>
              <a:t>  S1</a:t>
            </a:r>
            <a:r>
              <a:rPr lang="en-US" sz="1800" dirty="0">
                <a:latin typeface="Calibri" pitchFamily="34" charset="0"/>
              </a:rPr>
              <a:t>, T1, U2, S2, T2</a:t>
            </a:r>
          </a:p>
        </p:txBody>
      </p:sp>
      <p:sp>
        <p:nvSpPr>
          <p:cNvPr id="64" name="Line 4"/>
          <p:cNvSpPr>
            <a:spLocks noChangeAspect="1" noChangeShapeType="1"/>
          </p:cNvSpPr>
          <p:nvPr/>
        </p:nvSpPr>
        <p:spPr bwMode="auto">
          <a:xfrm flipV="1">
            <a:off x="942599" y="5664200"/>
            <a:ext cx="3810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sz="2000" dirty="0">
              <a:latin typeface="Calibri" pitchFamily="34" charset="0"/>
            </a:endParaRPr>
          </a:p>
        </p:txBody>
      </p:sp>
      <p:sp>
        <p:nvSpPr>
          <p:cNvPr id="65" name="Line 5"/>
          <p:cNvSpPr>
            <a:spLocks noChangeAspect="1" noChangeShapeType="1"/>
          </p:cNvSpPr>
          <p:nvPr/>
        </p:nvSpPr>
        <p:spPr bwMode="auto">
          <a:xfrm flipH="1" flipV="1">
            <a:off x="942599" y="1824038"/>
            <a:ext cx="0" cy="38401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sz="2000" dirty="0">
              <a:latin typeface="Calibri" pitchFamily="34" charset="0"/>
            </a:endParaRPr>
          </a:p>
        </p:txBody>
      </p:sp>
      <p:sp>
        <p:nvSpPr>
          <p:cNvPr id="66" name="Text Box 6"/>
          <p:cNvSpPr txBox="1">
            <a:spLocks noChangeAspect="1" noChangeArrowheads="1"/>
          </p:cNvSpPr>
          <p:nvPr/>
        </p:nvSpPr>
        <p:spPr bwMode="auto">
          <a:xfrm>
            <a:off x="1096586" y="5667375"/>
            <a:ext cx="433132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H</a:t>
            </a:r>
            <a:r>
              <a:rPr lang="en-US" sz="2000" baseline="-25000" dirty="0">
                <a:latin typeface="Calibri" pitchFamily="34" charset="0"/>
              </a:rPr>
              <a:t>1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67" name="Text Box 7"/>
          <p:cNvSpPr txBox="1">
            <a:spLocks noChangeAspect="1" noChangeArrowheads="1"/>
          </p:cNvSpPr>
          <p:nvPr/>
        </p:nvSpPr>
        <p:spPr bwMode="auto">
          <a:xfrm>
            <a:off x="1793499" y="5667375"/>
            <a:ext cx="380232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L</a:t>
            </a:r>
            <a:r>
              <a:rPr lang="en-US" sz="2000" baseline="-25000" dirty="0">
                <a:latin typeface="Calibri" pitchFamily="34" charset="0"/>
              </a:rPr>
              <a:t>1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68" name="Text Box 8"/>
          <p:cNvSpPr txBox="1">
            <a:spLocks noChangeAspect="1" noChangeArrowheads="1"/>
          </p:cNvSpPr>
          <p:nvPr/>
        </p:nvSpPr>
        <p:spPr bwMode="auto">
          <a:xfrm>
            <a:off x="2493586" y="5667375"/>
            <a:ext cx="437940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U</a:t>
            </a:r>
            <a:r>
              <a:rPr lang="en-US" sz="2000" baseline="-25000" dirty="0">
                <a:latin typeface="Calibri" pitchFamily="34" charset="0"/>
              </a:rPr>
              <a:t>1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69" name="Text Box 9"/>
          <p:cNvSpPr txBox="1">
            <a:spLocks noChangeAspect="1" noChangeArrowheads="1"/>
          </p:cNvSpPr>
          <p:nvPr/>
        </p:nvSpPr>
        <p:spPr bwMode="auto">
          <a:xfrm>
            <a:off x="3211136" y="5667375"/>
            <a:ext cx="393056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S</a:t>
            </a:r>
            <a:r>
              <a:rPr lang="en-US" sz="2000" baseline="-25000" dirty="0">
                <a:latin typeface="Calibri" pitchFamily="34" charset="0"/>
              </a:rPr>
              <a:t>1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70" name="Text Box 10"/>
          <p:cNvSpPr txBox="1">
            <a:spLocks noChangeAspect="1" noChangeArrowheads="1"/>
          </p:cNvSpPr>
          <p:nvPr/>
        </p:nvSpPr>
        <p:spPr bwMode="auto">
          <a:xfrm>
            <a:off x="3936624" y="5667375"/>
            <a:ext cx="397866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T</a:t>
            </a:r>
            <a:r>
              <a:rPr lang="en-US" sz="2000" baseline="-25000" dirty="0">
                <a:latin typeface="Calibri" pitchFamily="34" charset="0"/>
              </a:rPr>
              <a:t>1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71" name="Text Box 11"/>
          <p:cNvSpPr txBox="1">
            <a:spLocks noChangeAspect="1" noChangeArrowheads="1"/>
          </p:cNvSpPr>
          <p:nvPr/>
        </p:nvSpPr>
        <p:spPr bwMode="auto">
          <a:xfrm>
            <a:off x="561599" y="5108575"/>
            <a:ext cx="433132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H</a:t>
            </a:r>
            <a:r>
              <a:rPr lang="en-US" sz="2000" baseline="-25000" dirty="0">
                <a:latin typeface="Calibri" pitchFamily="34" charset="0"/>
              </a:rPr>
              <a:t>2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72" name="Text Box 12"/>
          <p:cNvSpPr txBox="1">
            <a:spLocks noChangeAspect="1" noChangeArrowheads="1"/>
          </p:cNvSpPr>
          <p:nvPr/>
        </p:nvSpPr>
        <p:spPr bwMode="auto">
          <a:xfrm>
            <a:off x="590174" y="4413250"/>
            <a:ext cx="380232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L</a:t>
            </a:r>
            <a:r>
              <a:rPr lang="en-US" sz="2000" baseline="-25000" dirty="0">
                <a:latin typeface="Calibri" pitchFamily="34" charset="0"/>
              </a:rPr>
              <a:t>2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73" name="Text Box 13"/>
          <p:cNvSpPr txBox="1">
            <a:spLocks noChangeAspect="1" noChangeArrowheads="1"/>
          </p:cNvSpPr>
          <p:nvPr/>
        </p:nvSpPr>
        <p:spPr bwMode="auto">
          <a:xfrm>
            <a:off x="561599" y="3692525"/>
            <a:ext cx="437940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U</a:t>
            </a:r>
            <a:r>
              <a:rPr lang="en-US" sz="2000" baseline="-25000" dirty="0">
                <a:latin typeface="Calibri" pitchFamily="34" charset="0"/>
              </a:rPr>
              <a:t>2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74" name="Text Box 14"/>
          <p:cNvSpPr txBox="1">
            <a:spLocks noChangeAspect="1" noChangeArrowheads="1"/>
          </p:cNvSpPr>
          <p:nvPr/>
        </p:nvSpPr>
        <p:spPr bwMode="auto">
          <a:xfrm>
            <a:off x="572711" y="3011488"/>
            <a:ext cx="393056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S</a:t>
            </a:r>
            <a:r>
              <a:rPr lang="en-US" sz="2000" baseline="-25000" dirty="0">
                <a:latin typeface="Calibri" pitchFamily="34" charset="0"/>
              </a:rPr>
              <a:t>2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75" name="Text Box 15"/>
          <p:cNvSpPr txBox="1">
            <a:spLocks noChangeAspect="1" noChangeArrowheads="1"/>
          </p:cNvSpPr>
          <p:nvPr/>
        </p:nvSpPr>
        <p:spPr bwMode="auto">
          <a:xfrm>
            <a:off x="583824" y="2292350"/>
            <a:ext cx="397866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T</a:t>
            </a:r>
            <a:r>
              <a:rPr lang="en-US" sz="2000" baseline="-25000" dirty="0">
                <a:latin typeface="Calibri" pitchFamily="34" charset="0"/>
              </a:rPr>
              <a:t>2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76" name="Text Box 41"/>
          <p:cNvSpPr txBox="1">
            <a:spLocks noChangeAspect="1" noChangeArrowheads="1"/>
          </p:cNvSpPr>
          <p:nvPr/>
        </p:nvSpPr>
        <p:spPr bwMode="auto">
          <a:xfrm>
            <a:off x="4731961" y="5495925"/>
            <a:ext cx="1119537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2000" dirty="0">
                <a:latin typeface="Calibri" pitchFamily="34" charset="0"/>
              </a:rPr>
              <a:t>Thread 1</a:t>
            </a:r>
          </a:p>
        </p:txBody>
      </p:sp>
      <p:sp>
        <p:nvSpPr>
          <p:cNvPr id="77" name="Text Box 42"/>
          <p:cNvSpPr txBox="1">
            <a:spLocks noChangeAspect="1" noChangeArrowheads="1"/>
          </p:cNvSpPr>
          <p:nvPr/>
        </p:nvSpPr>
        <p:spPr bwMode="auto">
          <a:xfrm>
            <a:off x="386960" y="1395453"/>
            <a:ext cx="1119537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2000" dirty="0">
                <a:latin typeface="Calibri" pitchFamily="34" charset="0"/>
              </a:rPr>
              <a:t>Thread 2</a:t>
            </a:r>
          </a:p>
        </p:txBody>
      </p:sp>
      <p:grpSp>
        <p:nvGrpSpPr>
          <p:cNvPr id="78" name="Group 77"/>
          <p:cNvGrpSpPr/>
          <p:nvPr/>
        </p:nvGrpSpPr>
        <p:grpSpPr>
          <a:xfrm>
            <a:off x="901542" y="2141578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79" name="Oval 78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0" name="Oval 79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1" name="Oval 80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2" name="Oval 81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3" name="Oval 82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4" name="Oval 83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85" name="Group 84"/>
          <p:cNvGrpSpPr/>
          <p:nvPr/>
        </p:nvGrpSpPr>
        <p:grpSpPr>
          <a:xfrm>
            <a:off x="1616191" y="2152650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86" name="Oval 85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7" name="Oval 86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8" name="Oval 87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9" name="Oval 88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0" name="Oval 89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1" name="Oval 90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92" name="Group 91"/>
          <p:cNvGrpSpPr/>
          <p:nvPr/>
        </p:nvGrpSpPr>
        <p:grpSpPr>
          <a:xfrm>
            <a:off x="2330840" y="2152650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93" name="Oval 92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4" name="Oval 93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5" name="Oval 94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6" name="Oval 95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7" name="Oval 96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solidFill>
              <a:schemeClr val="tx1">
                <a:lumMod val="50000"/>
                <a:lumOff val="50000"/>
              </a:schemeClr>
            </a:solidFill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8" name="Oval 97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99" name="Group 98"/>
          <p:cNvGrpSpPr/>
          <p:nvPr/>
        </p:nvGrpSpPr>
        <p:grpSpPr>
          <a:xfrm>
            <a:off x="3045489" y="2152650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100" name="Oval 99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01" name="Oval 100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02" name="Oval 101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03" name="Oval 102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04" name="Oval 103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05" name="Oval 104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06" name="Group 105"/>
          <p:cNvGrpSpPr/>
          <p:nvPr/>
        </p:nvGrpSpPr>
        <p:grpSpPr>
          <a:xfrm>
            <a:off x="3760138" y="2152650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107" name="Oval 106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08" name="Oval 107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09" name="Oval 108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10" name="Oval 109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11" name="Oval 110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12" name="Oval 111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13" name="Group 112"/>
          <p:cNvGrpSpPr/>
          <p:nvPr/>
        </p:nvGrpSpPr>
        <p:grpSpPr>
          <a:xfrm>
            <a:off x="4474786" y="2152650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114" name="Oval 113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15" name="Oval 114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16" name="Oval 115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17" name="Oval 116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18" name="Oval 117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19" name="Oval 118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121" name="Line 54"/>
          <p:cNvSpPr>
            <a:spLocks noChangeShapeType="1"/>
          </p:cNvSpPr>
          <p:nvPr/>
        </p:nvSpPr>
        <p:spPr bwMode="auto">
          <a:xfrm>
            <a:off x="917239" y="5653128"/>
            <a:ext cx="731520" cy="9525"/>
          </a:xfrm>
          <a:prstGeom prst="line">
            <a:avLst/>
          </a:prstGeom>
          <a:noFill/>
          <a:ln w="381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22" name="Line 55"/>
          <p:cNvSpPr>
            <a:spLocks noChangeShapeType="1"/>
          </p:cNvSpPr>
          <p:nvPr/>
        </p:nvSpPr>
        <p:spPr bwMode="auto">
          <a:xfrm>
            <a:off x="1663269" y="5653128"/>
            <a:ext cx="739775" cy="0"/>
          </a:xfrm>
          <a:prstGeom prst="line">
            <a:avLst/>
          </a:prstGeom>
          <a:noFill/>
          <a:ln w="381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23" name="Line 56"/>
          <p:cNvSpPr>
            <a:spLocks noChangeShapeType="1"/>
          </p:cNvSpPr>
          <p:nvPr/>
        </p:nvSpPr>
        <p:spPr bwMode="auto">
          <a:xfrm>
            <a:off x="2457019" y="5653128"/>
            <a:ext cx="655638" cy="0"/>
          </a:xfrm>
          <a:prstGeom prst="line">
            <a:avLst/>
          </a:prstGeom>
          <a:noFill/>
          <a:ln w="381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24" name="Line 57"/>
          <p:cNvSpPr>
            <a:spLocks noChangeShapeType="1"/>
          </p:cNvSpPr>
          <p:nvPr/>
        </p:nvSpPr>
        <p:spPr bwMode="auto">
          <a:xfrm flipV="1">
            <a:off x="3096728" y="4978454"/>
            <a:ext cx="0" cy="633412"/>
          </a:xfrm>
          <a:prstGeom prst="line">
            <a:avLst/>
          </a:prstGeom>
          <a:noFill/>
          <a:ln w="381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25" name="Line 58"/>
          <p:cNvSpPr>
            <a:spLocks noChangeShapeType="1"/>
          </p:cNvSpPr>
          <p:nvPr/>
        </p:nvSpPr>
        <p:spPr bwMode="auto">
          <a:xfrm flipV="1">
            <a:off x="3087203" y="4268841"/>
            <a:ext cx="0" cy="647700"/>
          </a:xfrm>
          <a:prstGeom prst="line">
            <a:avLst/>
          </a:prstGeom>
          <a:noFill/>
          <a:ln w="381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26" name="Line 59"/>
          <p:cNvSpPr>
            <a:spLocks noChangeShapeType="1"/>
          </p:cNvSpPr>
          <p:nvPr/>
        </p:nvSpPr>
        <p:spPr bwMode="auto">
          <a:xfrm>
            <a:off x="3147582" y="4278420"/>
            <a:ext cx="655637" cy="0"/>
          </a:xfrm>
          <a:prstGeom prst="line">
            <a:avLst/>
          </a:prstGeom>
          <a:noFill/>
          <a:ln w="381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27" name="Line 60"/>
          <p:cNvSpPr>
            <a:spLocks noChangeShapeType="1"/>
          </p:cNvSpPr>
          <p:nvPr/>
        </p:nvSpPr>
        <p:spPr bwMode="auto">
          <a:xfrm>
            <a:off x="3838144" y="4278420"/>
            <a:ext cx="655638" cy="0"/>
          </a:xfrm>
          <a:prstGeom prst="line">
            <a:avLst/>
          </a:prstGeom>
          <a:noFill/>
          <a:ln w="381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28" name="Line 61"/>
          <p:cNvSpPr>
            <a:spLocks noChangeShapeType="1"/>
          </p:cNvSpPr>
          <p:nvPr/>
        </p:nvSpPr>
        <p:spPr bwMode="auto">
          <a:xfrm flipV="1">
            <a:off x="4519182" y="3560803"/>
            <a:ext cx="0" cy="647700"/>
          </a:xfrm>
          <a:prstGeom prst="line">
            <a:avLst/>
          </a:prstGeom>
          <a:noFill/>
          <a:ln w="381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29" name="Line 62"/>
          <p:cNvSpPr>
            <a:spLocks noChangeShapeType="1"/>
          </p:cNvSpPr>
          <p:nvPr/>
        </p:nvSpPr>
        <p:spPr bwMode="auto">
          <a:xfrm flipV="1">
            <a:off x="4519182" y="2846428"/>
            <a:ext cx="0" cy="647700"/>
          </a:xfrm>
          <a:prstGeom prst="line">
            <a:avLst/>
          </a:prstGeom>
          <a:noFill/>
          <a:ln w="381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30" name="Line 63"/>
          <p:cNvSpPr>
            <a:spLocks noChangeShapeType="1"/>
          </p:cNvSpPr>
          <p:nvPr/>
        </p:nvSpPr>
        <p:spPr bwMode="auto">
          <a:xfrm flipV="1">
            <a:off x="4519182" y="2146340"/>
            <a:ext cx="0" cy="647700"/>
          </a:xfrm>
          <a:prstGeom prst="line">
            <a:avLst/>
          </a:prstGeom>
          <a:noFill/>
          <a:ln w="381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Rectangle 129"/>
          <p:cNvSpPr/>
          <p:nvPr/>
        </p:nvSpPr>
        <p:spPr bwMode="auto">
          <a:xfrm>
            <a:off x="2109747" y="2946758"/>
            <a:ext cx="2039112" cy="1965960"/>
          </a:xfrm>
          <a:prstGeom prst="rect">
            <a:avLst/>
          </a:prstGeom>
          <a:solidFill>
            <a:srgbClr val="F1C7C7"/>
          </a:solidFill>
          <a:ln w="25400">
            <a:noFill/>
            <a:round/>
            <a:headEnd/>
            <a:tailEnd/>
          </a:ln>
          <a:effectLst/>
        </p:spPr>
        <p:txBody>
          <a:bodyPr wrap="none" rtlCol="0" anchor="ctr">
            <a:spAutoFit/>
          </a:bodyPr>
          <a:lstStyle/>
          <a:p>
            <a:pPr algn="ctr"/>
            <a:endParaRPr lang="en-US"/>
          </a:p>
        </p:txBody>
      </p:sp>
      <p:sp>
        <p:nvSpPr>
          <p:cNvPr id="9502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Critical Sections and Unsafe Regions</a:t>
            </a:r>
          </a:p>
        </p:txBody>
      </p:sp>
      <p:sp>
        <p:nvSpPr>
          <p:cNvPr id="950275" name="Text Box 3"/>
          <p:cNvSpPr txBox="1">
            <a:spLocks noChangeArrowheads="1"/>
          </p:cNvSpPr>
          <p:nvPr/>
        </p:nvSpPr>
        <p:spPr bwMode="auto">
          <a:xfrm>
            <a:off x="5997575" y="1648350"/>
            <a:ext cx="2917825" cy="3600986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square" tIns="0" bIns="0" anchor="ctr">
            <a:spAutoFit/>
          </a:bodyPr>
          <a:lstStyle/>
          <a:p>
            <a:r>
              <a:rPr lang="en-US" sz="1800" dirty="0">
                <a:latin typeface="Calibri" pitchFamily="34" charset="0"/>
              </a:rPr>
              <a:t>L, U, and S form a</a:t>
            </a:r>
            <a:r>
              <a:rPr lang="en-US" sz="1800" dirty="0" smtClean="0">
                <a:latin typeface="Calibri" pitchFamily="34" charset="0"/>
              </a:rPr>
              <a:t> </a:t>
            </a:r>
            <a:r>
              <a:rPr lang="en-US" sz="1800" i="1" dirty="0" smtClean="0">
                <a:solidFill>
                  <a:srgbClr val="C00000"/>
                </a:solidFill>
                <a:latin typeface="Calibri" pitchFamily="34" charset="0"/>
              </a:rPr>
              <a:t>critical </a:t>
            </a:r>
            <a:r>
              <a:rPr lang="en-US" sz="1800" i="1" dirty="0">
                <a:solidFill>
                  <a:srgbClr val="C00000"/>
                </a:solidFill>
                <a:latin typeface="Calibri" pitchFamily="34" charset="0"/>
              </a:rPr>
              <a:t>section </a:t>
            </a:r>
            <a:r>
              <a:rPr lang="en-US" sz="1800" dirty="0" smtClean="0">
                <a:latin typeface="Calibri" pitchFamily="34" charset="0"/>
              </a:rPr>
              <a:t>with respect </a:t>
            </a:r>
            <a:r>
              <a:rPr lang="en-US" sz="1800" dirty="0">
                <a:latin typeface="Calibri" pitchFamily="34" charset="0"/>
              </a:rPr>
              <a:t>to the </a:t>
            </a:r>
            <a:r>
              <a:rPr lang="en-US" sz="1800" dirty="0" smtClean="0">
                <a:latin typeface="Calibri" pitchFamily="34" charset="0"/>
              </a:rPr>
              <a:t>shared variable </a:t>
            </a:r>
            <a:r>
              <a:rPr lang="en-US" sz="1800" dirty="0" err="1" smtClean="0">
                <a:latin typeface="Courier New" pitchFamily="49" charset="0"/>
              </a:rPr>
              <a:t>cnt</a:t>
            </a:r>
            <a:endParaRPr lang="en-US" sz="1800" i="1" dirty="0">
              <a:latin typeface="Calibri" pitchFamily="34" charset="0"/>
            </a:endParaRPr>
          </a:p>
          <a:p>
            <a:endParaRPr lang="en-US" sz="1800" dirty="0">
              <a:latin typeface="Calibri" pitchFamily="34" charset="0"/>
            </a:endParaRPr>
          </a:p>
          <a:p>
            <a:r>
              <a:rPr lang="en-US" sz="1800" dirty="0">
                <a:latin typeface="Calibri" pitchFamily="34" charset="0"/>
              </a:rPr>
              <a:t>Instructions in </a:t>
            </a:r>
            <a:r>
              <a:rPr lang="en-US" sz="1800" dirty="0" smtClean="0">
                <a:latin typeface="Calibri" pitchFamily="34" charset="0"/>
              </a:rPr>
              <a:t>critical sections </a:t>
            </a:r>
            <a:r>
              <a:rPr lang="en-US" sz="1800" dirty="0">
                <a:latin typeface="Calibri" pitchFamily="34" charset="0"/>
              </a:rPr>
              <a:t>(</a:t>
            </a:r>
            <a:r>
              <a:rPr lang="en-US" sz="1800" dirty="0" err="1">
                <a:latin typeface="Calibri" pitchFamily="34" charset="0"/>
              </a:rPr>
              <a:t>wrt</a:t>
            </a:r>
            <a:r>
              <a:rPr lang="en-US" sz="1800" dirty="0">
                <a:latin typeface="Calibri" pitchFamily="34" charset="0"/>
              </a:rPr>
              <a:t> to </a:t>
            </a:r>
            <a:r>
              <a:rPr lang="en-US" sz="1800" dirty="0" smtClean="0">
                <a:latin typeface="Calibri" pitchFamily="34" charset="0"/>
              </a:rPr>
              <a:t>some shared </a:t>
            </a:r>
            <a:r>
              <a:rPr lang="en-US" sz="1800" dirty="0">
                <a:latin typeface="Calibri" pitchFamily="34" charset="0"/>
              </a:rPr>
              <a:t>variable) should</a:t>
            </a:r>
            <a:r>
              <a:rPr lang="en-US" sz="1800" dirty="0" smtClean="0">
                <a:latin typeface="Calibri" pitchFamily="34" charset="0"/>
              </a:rPr>
              <a:t> not </a:t>
            </a:r>
            <a:r>
              <a:rPr lang="en-US" sz="1800" dirty="0">
                <a:latin typeface="Calibri" pitchFamily="34" charset="0"/>
              </a:rPr>
              <a:t>be </a:t>
            </a:r>
            <a:r>
              <a:rPr lang="en-US" sz="1800" dirty="0" smtClean="0">
                <a:latin typeface="Calibri" pitchFamily="34" charset="0"/>
              </a:rPr>
              <a:t>interleaved</a:t>
            </a:r>
            <a:endParaRPr lang="en-US" sz="1800" dirty="0">
              <a:latin typeface="Calibri" pitchFamily="34" charset="0"/>
            </a:endParaRPr>
          </a:p>
          <a:p>
            <a:endParaRPr lang="en-US" sz="1800" dirty="0">
              <a:latin typeface="Calibri" pitchFamily="34" charset="0"/>
            </a:endParaRPr>
          </a:p>
          <a:p>
            <a:r>
              <a:rPr lang="en-US" sz="1800" dirty="0">
                <a:latin typeface="Calibri" pitchFamily="34" charset="0"/>
              </a:rPr>
              <a:t>Sets of states where </a:t>
            </a:r>
            <a:r>
              <a:rPr lang="en-US" sz="1800" dirty="0" smtClean="0">
                <a:latin typeface="Calibri" pitchFamily="34" charset="0"/>
              </a:rPr>
              <a:t>such interleaving occurs form </a:t>
            </a:r>
            <a:r>
              <a:rPr lang="en-US" sz="1800" i="1" dirty="0">
                <a:solidFill>
                  <a:srgbClr val="C00000"/>
                </a:solidFill>
                <a:latin typeface="Calibri" pitchFamily="34" charset="0"/>
              </a:rPr>
              <a:t>unsafe </a:t>
            </a:r>
            <a:r>
              <a:rPr lang="en-US" sz="1800" i="1" dirty="0" smtClean="0">
                <a:solidFill>
                  <a:srgbClr val="C00000"/>
                </a:solidFill>
                <a:latin typeface="Calibri" pitchFamily="34" charset="0"/>
              </a:rPr>
              <a:t>regions</a:t>
            </a:r>
            <a:endParaRPr lang="en-US" sz="1800" dirty="0">
              <a:latin typeface="Calibri" pitchFamily="34" charset="0"/>
            </a:endParaRPr>
          </a:p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60" name="Line 4"/>
          <p:cNvSpPr>
            <a:spLocks noChangeAspect="1" noChangeShapeType="1"/>
          </p:cNvSpPr>
          <p:nvPr/>
        </p:nvSpPr>
        <p:spPr bwMode="auto">
          <a:xfrm flipV="1">
            <a:off x="1339501" y="5664200"/>
            <a:ext cx="3810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sz="2000" dirty="0">
              <a:latin typeface="Calibri" pitchFamily="34" charset="0"/>
            </a:endParaRPr>
          </a:p>
        </p:txBody>
      </p:sp>
      <p:sp>
        <p:nvSpPr>
          <p:cNvPr id="61" name="Line 5"/>
          <p:cNvSpPr>
            <a:spLocks noChangeAspect="1" noChangeShapeType="1"/>
          </p:cNvSpPr>
          <p:nvPr/>
        </p:nvSpPr>
        <p:spPr bwMode="auto">
          <a:xfrm flipH="1" flipV="1">
            <a:off x="1339501" y="1824038"/>
            <a:ext cx="0" cy="38401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sz="2000" dirty="0">
              <a:latin typeface="Calibri" pitchFamily="34" charset="0"/>
            </a:endParaRPr>
          </a:p>
        </p:txBody>
      </p:sp>
      <p:sp>
        <p:nvSpPr>
          <p:cNvPr id="62" name="Text Box 6"/>
          <p:cNvSpPr txBox="1">
            <a:spLocks noChangeAspect="1" noChangeArrowheads="1"/>
          </p:cNvSpPr>
          <p:nvPr/>
        </p:nvSpPr>
        <p:spPr bwMode="auto">
          <a:xfrm>
            <a:off x="1493488" y="5667375"/>
            <a:ext cx="433132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H</a:t>
            </a:r>
            <a:r>
              <a:rPr lang="en-US" sz="2000" baseline="-25000" dirty="0">
                <a:latin typeface="Calibri" pitchFamily="34" charset="0"/>
              </a:rPr>
              <a:t>1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63" name="Text Box 7"/>
          <p:cNvSpPr txBox="1">
            <a:spLocks noChangeAspect="1" noChangeArrowheads="1"/>
          </p:cNvSpPr>
          <p:nvPr/>
        </p:nvSpPr>
        <p:spPr bwMode="auto">
          <a:xfrm>
            <a:off x="2190401" y="5667375"/>
            <a:ext cx="380232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L</a:t>
            </a:r>
            <a:r>
              <a:rPr lang="en-US" sz="2000" baseline="-25000" dirty="0">
                <a:latin typeface="Calibri" pitchFamily="34" charset="0"/>
              </a:rPr>
              <a:t>1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64" name="Text Box 8"/>
          <p:cNvSpPr txBox="1">
            <a:spLocks noChangeAspect="1" noChangeArrowheads="1"/>
          </p:cNvSpPr>
          <p:nvPr/>
        </p:nvSpPr>
        <p:spPr bwMode="auto">
          <a:xfrm>
            <a:off x="2890488" y="5667375"/>
            <a:ext cx="437940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U</a:t>
            </a:r>
            <a:r>
              <a:rPr lang="en-US" sz="2000" baseline="-25000" dirty="0">
                <a:latin typeface="Calibri" pitchFamily="34" charset="0"/>
              </a:rPr>
              <a:t>1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65" name="Text Box 9"/>
          <p:cNvSpPr txBox="1">
            <a:spLocks noChangeAspect="1" noChangeArrowheads="1"/>
          </p:cNvSpPr>
          <p:nvPr/>
        </p:nvSpPr>
        <p:spPr bwMode="auto">
          <a:xfrm>
            <a:off x="3608038" y="5667375"/>
            <a:ext cx="393056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S</a:t>
            </a:r>
            <a:r>
              <a:rPr lang="en-US" sz="2000" baseline="-25000" dirty="0">
                <a:latin typeface="Calibri" pitchFamily="34" charset="0"/>
              </a:rPr>
              <a:t>1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66" name="Text Box 10"/>
          <p:cNvSpPr txBox="1">
            <a:spLocks noChangeAspect="1" noChangeArrowheads="1"/>
          </p:cNvSpPr>
          <p:nvPr/>
        </p:nvSpPr>
        <p:spPr bwMode="auto">
          <a:xfrm>
            <a:off x="4333526" y="5667375"/>
            <a:ext cx="397866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T</a:t>
            </a:r>
            <a:r>
              <a:rPr lang="en-US" sz="2000" baseline="-25000" dirty="0">
                <a:latin typeface="Calibri" pitchFamily="34" charset="0"/>
              </a:rPr>
              <a:t>1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67" name="Text Box 11"/>
          <p:cNvSpPr txBox="1">
            <a:spLocks noChangeAspect="1" noChangeArrowheads="1"/>
          </p:cNvSpPr>
          <p:nvPr/>
        </p:nvSpPr>
        <p:spPr bwMode="auto">
          <a:xfrm>
            <a:off x="958501" y="5108575"/>
            <a:ext cx="433132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H</a:t>
            </a:r>
            <a:r>
              <a:rPr lang="en-US" sz="2000" baseline="-25000" dirty="0">
                <a:latin typeface="Calibri" pitchFamily="34" charset="0"/>
              </a:rPr>
              <a:t>2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68" name="Text Box 12"/>
          <p:cNvSpPr txBox="1">
            <a:spLocks noChangeAspect="1" noChangeArrowheads="1"/>
          </p:cNvSpPr>
          <p:nvPr/>
        </p:nvSpPr>
        <p:spPr bwMode="auto">
          <a:xfrm>
            <a:off x="987076" y="4413250"/>
            <a:ext cx="380232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L</a:t>
            </a:r>
            <a:r>
              <a:rPr lang="en-US" sz="2000" baseline="-25000" dirty="0">
                <a:latin typeface="Calibri" pitchFamily="34" charset="0"/>
              </a:rPr>
              <a:t>2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69" name="Text Box 13"/>
          <p:cNvSpPr txBox="1">
            <a:spLocks noChangeAspect="1" noChangeArrowheads="1"/>
          </p:cNvSpPr>
          <p:nvPr/>
        </p:nvSpPr>
        <p:spPr bwMode="auto">
          <a:xfrm>
            <a:off x="958501" y="3692525"/>
            <a:ext cx="437940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U</a:t>
            </a:r>
            <a:r>
              <a:rPr lang="en-US" sz="2000" baseline="-25000" dirty="0">
                <a:latin typeface="Calibri" pitchFamily="34" charset="0"/>
              </a:rPr>
              <a:t>2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70" name="Text Box 14"/>
          <p:cNvSpPr txBox="1">
            <a:spLocks noChangeAspect="1" noChangeArrowheads="1"/>
          </p:cNvSpPr>
          <p:nvPr/>
        </p:nvSpPr>
        <p:spPr bwMode="auto">
          <a:xfrm>
            <a:off x="969613" y="3011488"/>
            <a:ext cx="393056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S</a:t>
            </a:r>
            <a:r>
              <a:rPr lang="en-US" sz="2000" baseline="-25000" dirty="0">
                <a:latin typeface="Calibri" pitchFamily="34" charset="0"/>
              </a:rPr>
              <a:t>2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71" name="Text Box 15"/>
          <p:cNvSpPr txBox="1">
            <a:spLocks noChangeAspect="1" noChangeArrowheads="1"/>
          </p:cNvSpPr>
          <p:nvPr/>
        </p:nvSpPr>
        <p:spPr bwMode="auto">
          <a:xfrm>
            <a:off x="980726" y="2292350"/>
            <a:ext cx="397866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T</a:t>
            </a:r>
            <a:r>
              <a:rPr lang="en-US" sz="2000" baseline="-25000" dirty="0">
                <a:latin typeface="Calibri" pitchFamily="34" charset="0"/>
              </a:rPr>
              <a:t>2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72" name="Text Box 41"/>
          <p:cNvSpPr txBox="1">
            <a:spLocks noChangeAspect="1" noChangeArrowheads="1"/>
          </p:cNvSpPr>
          <p:nvPr/>
        </p:nvSpPr>
        <p:spPr bwMode="auto">
          <a:xfrm>
            <a:off x="5128863" y="5495925"/>
            <a:ext cx="1119537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2000" dirty="0">
                <a:latin typeface="Calibri" pitchFamily="34" charset="0"/>
              </a:rPr>
              <a:t>Thread 1</a:t>
            </a:r>
          </a:p>
        </p:txBody>
      </p:sp>
      <p:sp>
        <p:nvSpPr>
          <p:cNvPr id="73" name="Text Box 42"/>
          <p:cNvSpPr txBox="1">
            <a:spLocks noChangeAspect="1" noChangeArrowheads="1"/>
          </p:cNvSpPr>
          <p:nvPr/>
        </p:nvSpPr>
        <p:spPr bwMode="auto">
          <a:xfrm>
            <a:off x="783862" y="1395453"/>
            <a:ext cx="1119537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2000" dirty="0">
                <a:latin typeface="Calibri" pitchFamily="34" charset="0"/>
              </a:rPr>
              <a:t>Thread 2</a:t>
            </a:r>
          </a:p>
        </p:txBody>
      </p:sp>
      <p:grpSp>
        <p:nvGrpSpPr>
          <p:cNvPr id="74" name="Group 73"/>
          <p:cNvGrpSpPr/>
          <p:nvPr/>
        </p:nvGrpSpPr>
        <p:grpSpPr>
          <a:xfrm>
            <a:off x="1298444" y="2141578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75" name="Oval 74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76" name="Oval 75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77" name="Oval 76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78" name="Oval 77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79" name="Oval 78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0" name="Oval 79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81" name="Group 80"/>
          <p:cNvGrpSpPr/>
          <p:nvPr/>
        </p:nvGrpSpPr>
        <p:grpSpPr>
          <a:xfrm>
            <a:off x="2013093" y="2152650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82" name="Oval 81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3" name="Oval 82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4" name="Oval 83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5" name="Oval 84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6" name="Oval 85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7" name="Oval 86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88" name="Group 87"/>
          <p:cNvGrpSpPr/>
          <p:nvPr/>
        </p:nvGrpSpPr>
        <p:grpSpPr>
          <a:xfrm>
            <a:off x="2727742" y="2152650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89" name="Oval 88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0" name="Oval 89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1" name="Oval 90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2" name="Oval 91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3" name="Oval 92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solidFill>
              <a:schemeClr val="tx1">
                <a:lumMod val="50000"/>
                <a:lumOff val="50000"/>
              </a:schemeClr>
            </a:solidFill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4" name="Oval 93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95" name="Group 94"/>
          <p:cNvGrpSpPr/>
          <p:nvPr/>
        </p:nvGrpSpPr>
        <p:grpSpPr>
          <a:xfrm>
            <a:off x="3442391" y="2152650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96" name="Oval 95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7" name="Oval 96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8" name="Oval 97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9" name="Oval 98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00" name="Oval 99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01" name="Oval 100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02" name="Group 101"/>
          <p:cNvGrpSpPr/>
          <p:nvPr/>
        </p:nvGrpSpPr>
        <p:grpSpPr>
          <a:xfrm>
            <a:off x="4157040" y="2152650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103" name="Oval 102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04" name="Oval 103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05" name="Oval 104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06" name="Oval 105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07" name="Oval 106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08" name="Oval 107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09" name="Group 108"/>
          <p:cNvGrpSpPr/>
          <p:nvPr/>
        </p:nvGrpSpPr>
        <p:grpSpPr>
          <a:xfrm>
            <a:off x="4871688" y="2152650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110" name="Oval 109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11" name="Oval 110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12" name="Oval 111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13" name="Oval 112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14" name="Oval 113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15" name="Oval 114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126" name="AutoShape 56"/>
          <p:cNvSpPr>
            <a:spLocks/>
          </p:cNvSpPr>
          <p:nvPr/>
        </p:nvSpPr>
        <p:spPr bwMode="auto">
          <a:xfrm>
            <a:off x="825500" y="2895600"/>
            <a:ext cx="241300" cy="2070100"/>
          </a:xfrm>
          <a:prstGeom prst="leftBrace">
            <a:avLst>
              <a:gd name="adj1" fmla="val 71491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27" name="AutoShape 57"/>
          <p:cNvSpPr>
            <a:spLocks/>
          </p:cNvSpPr>
          <p:nvPr/>
        </p:nvSpPr>
        <p:spPr bwMode="auto">
          <a:xfrm rot="-5400000">
            <a:off x="3034796" y="5143500"/>
            <a:ext cx="241300" cy="2070100"/>
          </a:xfrm>
          <a:prstGeom prst="leftBrace">
            <a:avLst>
              <a:gd name="adj1" fmla="val 71491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28" name="Text Box 58"/>
          <p:cNvSpPr txBox="1">
            <a:spLocks noChangeArrowheads="1"/>
          </p:cNvSpPr>
          <p:nvPr/>
        </p:nvSpPr>
        <p:spPr bwMode="auto">
          <a:xfrm>
            <a:off x="1961646" y="6270625"/>
            <a:ext cx="2411493" cy="36933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>
                <a:latin typeface="Calibri" pitchFamily="34" charset="0"/>
              </a:rPr>
              <a:t>critical section </a:t>
            </a:r>
            <a:r>
              <a:rPr lang="en-US" sz="1800" dirty="0" err="1">
                <a:latin typeface="Calibri" pitchFamily="34" charset="0"/>
              </a:rPr>
              <a:t>wrt</a:t>
            </a:r>
            <a:r>
              <a:rPr lang="en-US" sz="1800" dirty="0">
                <a:latin typeface="Calibri" pitchFamily="34" charset="0"/>
              </a:rPr>
              <a:t> </a:t>
            </a:r>
            <a:r>
              <a:rPr lang="en-US" sz="1800" dirty="0" err="1">
                <a:latin typeface="Courier New" pitchFamily="49" charset="0"/>
              </a:rPr>
              <a:t>cnt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129" name="Text Box 59"/>
          <p:cNvSpPr txBox="1">
            <a:spLocks noChangeArrowheads="1"/>
          </p:cNvSpPr>
          <p:nvPr/>
        </p:nvSpPr>
        <p:spPr bwMode="auto">
          <a:xfrm>
            <a:off x="0" y="3295471"/>
            <a:ext cx="941388" cy="1200329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en-US" sz="1800" dirty="0">
                <a:latin typeface="Calibri" pitchFamily="34" charset="0"/>
              </a:rPr>
              <a:t>critical section </a:t>
            </a:r>
            <a:r>
              <a:rPr lang="en-US" sz="1800" dirty="0" err="1">
                <a:latin typeface="Calibri" pitchFamily="34" charset="0"/>
              </a:rPr>
              <a:t>wrt</a:t>
            </a:r>
            <a:r>
              <a:rPr lang="en-US" sz="1800" dirty="0">
                <a:latin typeface="Calibri" pitchFamily="34" charset="0"/>
              </a:rPr>
              <a:t> </a:t>
            </a:r>
            <a:r>
              <a:rPr lang="en-US" sz="1800" dirty="0" err="1">
                <a:latin typeface="Courier New" pitchFamily="49" charset="0"/>
              </a:rPr>
              <a:t>cnt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131" name="TextBox 130"/>
          <p:cNvSpPr txBox="1"/>
          <p:nvPr/>
        </p:nvSpPr>
        <p:spPr>
          <a:xfrm>
            <a:off x="2362200" y="3747156"/>
            <a:ext cx="152528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i="1" dirty="0" smtClean="0">
                <a:solidFill>
                  <a:srgbClr val="990000"/>
                </a:solidFill>
                <a:latin typeface="Calibri" pitchFamily="34" charset="0"/>
              </a:rPr>
              <a:t>Unsafe region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02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0" grpId="0" animBg="1"/>
      <p:bldP spid="950275" grpId="0"/>
      <p:bldP spid="126" grpId="0" animBg="1"/>
      <p:bldP spid="127" grpId="0" animBg="1"/>
      <p:bldP spid="128" grpId="0"/>
      <p:bldP spid="129" grpId="0"/>
      <p:bldP spid="131" grpId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Rectangle 129"/>
          <p:cNvSpPr/>
          <p:nvPr/>
        </p:nvSpPr>
        <p:spPr bwMode="auto">
          <a:xfrm>
            <a:off x="2109747" y="2946758"/>
            <a:ext cx="2039112" cy="1965960"/>
          </a:xfrm>
          <a:prstGeom prst="rect">
            <a:avLst/>
          </a:prstGeom>
          <a:solidFill>
            <a:srgbClr val="F1C7C7"/>
          </a:solidFill>
          <a:ln w="25400">
            <a:noFill/>
            <a:round/>
            <a:headEnd/>
            <a:tailEnd/>
          </a:ln>
          <a:effectLst/>
        </p:spPr>
        <p:txBody>
          <a:bodyPr wrap="none" rtlCol="0" anchor="ctr">
            <a:spAutoFit/>
          </a:bodyPr>
          <a:lstStyle/>
          <a:p>
            <a:pPr algn="ctr"/>
            <a:endParaRPr lang="en-US"/>
          </a:p>
        </p:txBody>
      </p:sp>
      <p:sp>
        <p:nvSpPr>
          <p:cNvPr id="9502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Critical Sections and Unsafe Regions</a:t>
            </a:r>
          </a:p>
        </p:txBody>
      </p:sp>
      <p:sp>
        <p:nvSpPr>
          <p:cNvPr id="60" name="Line 4"/>
          <p:cNvSpPr>
            <a:spLocks noChangeAspect="1" noChangeShapeType="1"/>
          </p:cNvSpPr>
          <p:nvPr/>
        </p:nvSpPr>
        <p:spPr bwMode="auto">
          <a:xfrm flipV="1">
            <a:off x="1339501" y="5664200"/>
            <a:ext cx="3810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sz="2000" dirty="0">
              <a:latin typeface="Calibri" pitchFamily="34" charset="0"/>
            </a:endParaRPr>
          </a:p>
        </p:txBody>
      </p:sp>
      <p:sp>
        <p:nvSpPr>
          <p:cNvPr id="61" name="Line 5"/>
          <p:cNvSpPr>
            <a:spLocks noChangeAspect="1" noChangeShapeType="1"/>
          </p:cNvSpPr>
          <p:nvPr/>
        </p:nvSpPr>
        <p:spPr bwMode="auto">
          <a:xfrm flipH="1" flipV="1">
            <a:off x="1339501" y="1824038"/>
            <a:ext cx="0" cy="38401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sz="2000" dirty="0">
              <a:latin typeface="Calibri" pitchFamily="34" charset="0"/>
            </a:endParaRPr>
          </a:p>
        </p:txBody>
      </p:sp>
      <p:sp>
        <p:nvSpPr>
          <p:cNvPr id="62" name="Text Box 6"/>
          <p:cNvSpPr txBox="1">
            <a:spLocks noChangeAspect="1" noChangeArrowheads="1"/>
          </p:cNvSpPr>
          <p:nvPr/>
        </p:nvSpPr>
        <p:spPr bwMode="auto">
          <a:xfrm>
            <a:off x="1493488" y="5667375"/>
            <a:ext cx="433132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H</a:t>
            </a:r>
            <a:r>
              <a:rPr lang="en-US" sz="2000" baseline="-25000" dirty="0">
                <a:latin typeface="Calibri" pitchFamily="34" charset="0"/>
              </a:rPr>
              <a:t>1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63" name="Text Box 7"/>
          <p:cNvSpPr txBox="1">
            <a:spLocks noChangeAspect="1" noChangeArrowheads="1"/>
          </p:cNvSpPr>
          <p:nvPr/>
        </p:nvSpPr>
        <p:spPr bwMode="auto">
          <a:xfrm>
            <a:off x="2190401" y="5667375"/>
            <a:ext cx="380232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L</a:t>
            </a:r>
            <a:r>
              <a:rPr lang="en-US" sz="2000" baseline="-25000" dirty="0">
                <a:latin typeface="Calibri" pitchFamily="34" charset="0"/>
              </a:rPr>
              <a:t>1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64" name="Text Box 8"/>
          <p:cNvSpPr txBox="1">
            <a:spLocks noChangeAspect="1" noChangeArrowheads="1"/>
          </p:cNvSpPr>
          <p:nvPr/>
        </p:nvSpPr>
        <p:spPr bwMode="auto">
          <a:xfrm>
            <a:off x="2890488" y="5667375"/>
            <a:ext cx="437940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U</a:t>
            </a:r>
            <a:r>
              <a:rPr lang="en-US" sz="2000" baseline="-25000" dirty="0">
                <a:latin typeface="Calibri" pitchFamily="34" charset="0"/>
              </a:rPr>
              <a:t>1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65" name="Text Box 9"/>
          <p:cNvSpPr txBox="1">
            <a:spLocks noChangeAspect="1" noChangeArrowheads="1"/>
          </p:cNvSpPr>
          <p:nvPr/>
        </p:nvSpPr>
        <p:spPr bwMode="auto">
          <a:xfrm>
            <a:off x="3608038" y="5667375"/>
            <a:ext cx="393056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S</a:t>
            </a:r>
            <a:r>
              <a:rPr lang="en-US" sz="2000" baseline="-25000" dirty="0">
                <a:latin typeface="Calibri" pitchFamily="34" charset="0"/>
              </a:rPr>
              <a:t>1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66" name="Text Box 10"/>
          <p:cNvSpPr txBox="1">
            <a:spLocks noChangeAspect="1" noChangeArrowheads="1"/>
          </p:cNvSpPr>
          <p:nvPr/>
        </p:nvSpPr>
        <p:spPr bwMode="auto">
          <a:xfrm>
            <a:off x="4333526" y="5667375"/>
            <a:ext cx="397866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T</a:t>
            </a:r>
            <a:r>
              <a:rPr lang="en-US" sz="2000" baseline="-25000" dirty="0">
                <a:latin typeface="Calibri" pitchFamily="34" charset="0"/>
              </a:rPr>
              <a:t>1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67" name="Text Box 11"/>
          <p:cNvSpPr txBox="1">
            <a:spLocks noChangeAspect="1" noChangeArrowheads="1"/>
          </p:cNvSpPr>
          <p:nvPr/>
        </p:nvSpPr>
        <p:spPr bwMode="auto">
          <a:xfrm>
            <a:off x="958501" y="5108575"/>
            <a:ext cx="433132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H</a:t>
            </a:r>
            <a:r>
              <a:rPr lang="en-US" sz="2000" baseline="-25000" dirty="0">
                <a:latin typeface="Calibri" pitchFamily="34" charset="0"/>
              </a:rPr>
              <a:t>2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68" name="Text Box 12"/>
          <p:cNvSpPr txBox="1">
            <a:spLocks noChangeAspect="1" noChangeArrowheads="1"/>
          </p:cNvSpPr>
          <p:nvPr/>
        </p:nvSpPr>
        <p:spPr bwMode="auto">
          <a:xfrm>
            <a:off x="987076" y="4413250"/>
            <a:ext cx="380232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L</a:t>
            </a:r>
            <a:r>
              <a:rPr lang="en-US" sz="2000" baseline="-25000" dirty="0">
                <a:latin typeface="Calibri" pitchFamily="34" charset="0"/>
              </a:rPr>
              <a:t>2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69" name="Text Box 13"/>
          <p:cNvSpPr txBox="1">
            <a:spLocks noChangeAspect="1" noChangeArrowheads="1"/>
          </p:cNvSpPr>
          <p:nvPr/>
        </p:nvSpPr>
        <p:spPr bwMode="auto">
          <a:xfrm>
            <a:off x="958501" y="3692525"/>
            <a:ext cx="437940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U</a:t>
            </a:r>
            <a:r>
              <a:rPr lang="en-US" sz="2000" baseline="-25000" dirty="0">
                <a:latin typeface="Calibri" pitchFamily="34" charset="0"/>
              </a:rPr>
              <a:t>2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70" name="Text Box 14"/>
          <p:cNvSpPr txBox="1">
            <a:spLocks noChangeAspect="1" noChangeArrowheads="1"/>
          </p:cNvSpPr>
          <p:nvPr/>
        </p:nvSpPr>
        <p:spPr bwMode="auto">
          <a:xfrm>
            <a:off x="969613" y="3011488"/>
            <a:ext cx="393056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S</a:t>
            </a:r>
            <a:r>
              <a:rPr lang="en-US" sz="2000" baseline="-25000" dirty="0">
                <a:latin typeface="Calibri" pitchFamily="34" charset="0"/>
              </a:rPr>
              <a:t>2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71" name="Text Box 15"/>
          <p:cNvSpPr txBox="1">
            <a:spLocks noChangeAspect="1" noChangeArrowheads="1"/>
          </p:cNvSpPr>
          <p:nvPr/>
        </p:nvSpPr>
        <p:spPr bwMode="auto">
          <a:xfrm>
            <a:off x="980726" y="2292350"/>
            <a:ext cx="397866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dirty="0">
                <a:latin typeface="Calibri" pitchFamily="34" charset="0"/>
              </a:rPr>
              <a:t>T</a:t>
            </a:r>
            <a:r>
              <a:rPr lang="en-US" sz="2000" baseline="-25000" dirty="0">
                <a:latin typeface="Calibri" pitchFamily="34" charset="0"/>
              </a:rPr>
              <a:t>2</a:t>
            </a:r>
            <a:endParaRPr lang="en-US" sz="2000" dirty="0">
              <a:latin typeface="Calibri" pitchFamily="34" charset="0"/>
            </a:endParaRPr>
          </a:p>
        </p:txBody>
      </p:sp>
      <p:sp>
        <p:nvSpPr>
          <p:cNvPr id="72" name="Text Box 41"/>
          <p:cNvSpPr txBox="1">
            <a:spLocks noChangeAspect="1" noChangeArrowheads="1"/>
          </p:cNvSpPr>
          <p:nvPr/>
        </p:nvSpPr>
        <p:spPr bwMode="auto">
          <a:xfrm>
            <a:off x="5128863" y="5495925"/>
            <a:ext cx="1119537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2000" dirty="0">
                <a:latin typeface="Calibri" pitchFamily="34" charset="0"/>
              </a:rPr>
              <a:t>Thread 1</a:t>
            </a:r>
          </a:p>
        </p:txBody>
      </p:sp>
      <p:sp>
        <p:nvSpPr>
          <p:cNvPr id="73" name="Text Box 42"/>
          <p:cNvSpPr txBox="1">
            <a:spLocks noChangeAspect="1" noChangeArrowheads="1"/>
          </p:cNvSpPr>
          <p:nvPr/>
        </p:nvSpPr>
        <p:spPr bwMode="auto">
          <a:xfrm>
            <a:off x="783862" y="1395453"/>
            <a:ext cx="1119537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2000" dirty="0">
                <a:latin typeface="Calibri" pitchFamily="34" charset="0"/>
              </a:rPr>
              <a:t>Thread 2</a:t>
            </a:r>
          </a:p>
        </p:txBody>
      </p:sp>
      <p:grpSp>
        <p:nvGrpSpPr>
          <p:cNvPr id="2" name="Group 73"/>
          <p:cNvGrpSpPr/>
          <p:nvPr/>
        </p:nvGrpSpPr>
        <p:grpSpPr>
          <a:xfrm>
            <a:off x="1298444" y="2141578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75" name="Oval 74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76" name="Oval 75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77" name="Oval 76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78" name="Oval 77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79" name="Oval 78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0" name="Oval 79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3" name="Group 80"/>
          <p:cNvGrpSpPr/>
          <p:nvPr/>
        </p:nvGrpSpPr>
        <p:grpSpPr>
          <a:xfrm>
            <a:off x="2013093" y="2152650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82" name="Oval 81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3" name="Oval 82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4" name="Oval 83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5" name="Oval 84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6" name="Oval 85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87" name="Oval 86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4" name="Group 87"/>
          <p:cNvGrpSpPr/>
          <p:nvPr/>
        </p:nvGrpSpPr>
        <p:grpSpPr>
          <a:xfrm>
            <a:off x="2727742" y="2152650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89" name="Oval 88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0" name="Oval 89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1" name="Oval 90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2" name="Oval 91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3" name="Oval 92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solidFill>
              <a:schemeClr val="tx1">
                <a:lumMod val="50000"/>
                <a:lumOff val="50000"/>
              </a:schemeClr>
            </a:solidFill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4" name="Oval 93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5" name="Group 94"/>
          <p:cNvGrpSpPr/>
          <p:nvPr/>
        </p:nvGrpSpPr>
        <p:grpSpPr>
          <a:xfrm>
            <a:off x="3442391" y="2152650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96" name="Oval 95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7" name="Oval 96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8" name="Oval 97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99" name="Oval 98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00" name="Oval 99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01" name="Oval 100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6" name="Group 101"/>
          <p:cNvGrpSpPr/>
          <p:nvPr/>
        </p:nvGrpSpPr>
        <p:grpSpPr>
          <a:xfrm>
            <a:off x="4157040" y="2152650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103" name="Oval 102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04" name="Oval 103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05" name="Oval 104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06" name="Oval 105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07" name="Oval 106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08" name="Oval 107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" name="Group 108"/>
          <p:cNvGrpSpPr/>
          <p:nvPr/>
        </p:nvGrpSpPr>
        <p:grpSpPr>
          <a:xfrm>
            <a:off x="4871688" y="2152650"/>
            <a:ext cx="76200" cy="3546475"/>
            <a:chOff x="770156" y="1852653"/>
            <a:chExt cx="76200" cy="35464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110" name="Oval 109"/>
            <p:cNvSpPr/>
            <p:nvPr/>
          </p:nvSpPr>
          <p:spPr bwMode="auto">
            <a:xfrm>
              <a:off x="770156" y="532292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11" name="Oval 110"/>
            <p:cNvSpPr/>
            <p:nvPr/>
          </p:nvSpPr>
          <p:spPr bwMode="auto">
            <a:xfrm>
              <a:off x="770156" y="462887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12" name="Oval 111"/>
            <p:cNvSpPr/>
            <p:nvPr/>
          </p:nvSpPr>
          <p:spPr bwMode="auto">
            <a:xfrm>
              <a:off x="770156" y="393481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13" name="Oval 112"/>
            <p:cNvSpPr/>
            <p:nvPr/>
          </p:nvSpPr>
          <p:spPr bwMode="auto">
            <a:xfrm>
              <a:off x="770156" y="324076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14" name="Oval 113"/>
            <p:cNvSpPr/>
            <p:nvPr/>
          </p:nvSpPr>
          <p:spPr bwMode="auto">
            <a:xfrm>
              <a:off x="770156" y="2546708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  <p:sp>
          <p:nvSpPr>
            <p:cNvPr id="115" name="Oval 114"/>
            <p:cNvSpPr/>
            <p:nvPr/>
          </p:nvSpPr>
          <p:spPr bwMode="auto">
            <a:xfrm>
              <a:off x="770156" y="1852653"/>
              <a:ext cx="76200" cy="76200"/>
            </a:xfrm>
            <a:prstGeom prst="ellipse">
              <a:avLst/>
            </a:prstGeom>
            <a:grpFill/>
            <a:ln w="25400">
              <a:solidFill>
                <a:schemeClr val="tx1">
                  <a:lumMod val="50000"/>
                  <a:lumOff val="50000"/>
                </a:schemeClr>
              </a:solidFill>
              <a:round/>
              <a:headEnd/>
              <a:tailEnd/>
            </a:ln>
            <a:effectLst/>
          </p:spPr>
          <p:txBody>
            <a:bodyPr wrap="none" rtlCol="0" anchor="ctr">
              <a:sp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126" name="AutoShape 56"/>
          <p:cNvSpPr>
            <a:spLocks/>
          </p:cNvSpPr>
          <p:nvPr/>
        </p:nvSpPr>
        <p:spPr bwMode="auto">
          <a:xfrm>
            <a:off x="825500" y="2895600"/>
            <a:ext cx="241300" cy="2070100"/>
          </a:xfrm>
          <a:prstGeom prst="leftBrace">
            <a:avLst>
              <a:gd name="adj1" fmla="val 71491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27" name="AutoShape 57"/>
          <p:cNvSpPr>
            <a:spLocks/>
          </p:cNvSpPr>
          <p:nvPr/>
        </p:nvSpPr>
        <p:spPr bwMode="auto">
          <a:xfrm rot="-5400000">
            <a:off x="3034796" y="5143500"/>
            <a:ext cx="241300" cy="2070100"/>
          </a:xfrm>
          <a:prstGeom prst="leftBrace">
            <a:avLst>
              <a:gd name="adj1" fmla="val 71491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28" name="Text Box 58"/>
          <p:cNvSpPr txBox="1">
            <a:spLocks noChangeArrowheads="1"/>
          </p:cNvSpPr>
          <p:nvPr/>
        </p:nvSpPr>
        <p:spPr bwMode="auto">
          <a:xfrm>
            <a:off x="1961646" y="6270625"/>
            <a:ext cx="2411493" cy="36933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>
                <a:latin typeface="Calibri" pitchFamily="34" charset="0"/>
              </a:rPr>
              <a:t>critical section </a:t>
            </a:r>
            <a:r>
              <a:rPr lang="en-US" sz="1800" dirty="0" err="1">
                <a:latin typeface="Calibri" pitchFamily="34" charset="0"/>
              </a:rPr>
              <a:t>wrt</a:t>
            </a:r>
            <a:r>
              <a:rPr lang="en-US" sz="1800" dirty="0">
                <a:latin typeface="Calibri" pitchFamily="34" charset="0"/>
              </a:rPr>
              <a:t> </a:t>
            </a:r>
            <a:r>
              <a:rPr lang="en-US" sz="1800" dirty="0" err="1">
                <a:latin typeface="Courier New" pitchFamily="49" charset="0"/>
              </a:rPr>
              <a:t>cnt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129" name="Text Box 59"/>
          <p:cNvSpPr txBox="1">
            <a:spLocks noChangeArrowheads="1"/>
          </p:cNvSpPr>
          <p:nvPr/>
        </p:nvSpPr>
        <p:spPr bwMode="auto">
          <a:xfrm>
            <a:off x="0" y="3295471"/>
            <a:ext cx="941388" cy="1200329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en-US" sz="1800" dirty="0">
                <a:latin typeface="Calibri" pitchFamily="34" charset="0"/>
              </a:rPr>
              <a:t>critical section </a:t>
            </a:r>
            <a:r>
              <a:rPr lang="en-US" sz="1800" dirty="0" err="1">
                <a:latin typeface="Calibri" pitchFamily="34" charset="0"/>
              </a:rPr>
              <a:t>wrt</a:t>
            </a:r>
            <a:r>
              <a:rPr lang="en-US" sz="1800" dirty="0">
                <a:latin typeface="Calibri" pitchFamily="34" charset="0"/>
              </a:rPr>
              <a:t> </a:t>
            </a:r>
            <a:r>
              <a:rPr lang="en-US" sz="1800" dirty="0" err="1">
                <a:latin typeface="Courier New" pitchFamily="49" charset="0"/>
              </a:rPr>
              <a:t>cnt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131" name="TextBox 130"/>
          <p:cNvSpPr txBox="1"/>
          <p:nvPr/>
        </p:nvSpPr>
        <p:spPr>
          <a:xfrm>
            <a:off x="2362200" y="3747156"/>
            <a:ext cx="152528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i="1" dirty="0" smtClean="0">
                <a:solidFill>
                  <a:srgbClr val="990000"/>
                </a:solidFill>
                <a:latin typeface="Calibri" pitchFamily="34" charset="0"/>
              </a:rPr>
              <a:t>Unsafe region</a:t>
            </a:r>
          </a:p>
        </p:txBody>
      </p:sp>
      <p:sp>
        <p:nvSpPr>
          <p:cNvPr id="74" name="Text Box 3"/>
          <p:cNvSpPr txBox="1">
            <a:spLocks noChangeArrowheads="1"/>
          </p:cNvSpPr>
          <p:nvPr/>
        </p:nvSpPr>
        <p:spPr bwMode="auto">
          <a:xfrm>
            <a:off x="5334000" y="2180491"/>
            <a:ext cx="3505200" cy="1661994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square" tIns="0" bIns="0" anchor="ctr">
            <a:spAutoFit/>
          </a:bodyPr>
          <a:lstStyle/>
          <a:p>
            <a:r>
              <a:rPr lang="en-US" sz="1800" i="1" dirty="0" smtClean="0">
                <a:solidFill>
                  <a:srgbClr val="C00000"/>
                </a:solidFill>
                <a:latin typeface="Calibri" pitchFamily="34" charset="0"/>
              </a:rPr>
              <a:t>Def:</a:t>
            </a:r>
            <a:r>
              <a:rPr lang="en-US" sz="1800" i="1" dirty="0" smtClean="0">
                <a:latin typeface="Calibri" pitchFamily="34" charset="0"/>
              </a:rPr>
              <a:t> </a:t>
            </a:r>
            <a:r>
              <a:rPr lang="en-US" sz="1800" dirty="0">
                <a:latin typeface="Calibri" pitchFamily="34" charset="0"/>
              </a:rPr>
              <a:t>A trajectory is </a:t>
            </a:r>
            <a:r>
              <a:rPr lang="en-US" sz="1800" i="1" dirty="0" smtClean="0">
                <a:solidFill>
                  <a:srgbClr val="C00000"/>
                </a:solidFill>
                <a:latin typeface="Calibri" pitchFamily="34" charset="0"/>
              </a:rPr>
              <a:t>safe  </a:t>
            </a:r>
            <a:r>
              <a:rPr lang="en-US" sz="1800" dirty="0" err="1" smtClean="0">
                <a:latin typeface="Calibri" pitchFamily="34" charset="0"/>
              </a:rPr>
              <a:t>iff</a:t>
            </a:r>
            <a:r>
              <a:rPr lang="en-US" sz="1800" dirty="0" smtClean="0">
                <a:latin typeface="Calibri" pitchFamily="34" charset="0"/>
              </a:rPr>
              <a:t> </a:t>
            </a:r>
            <a:r>
              <a:rPr lang="en-US" sz="1800" dirty="0">
                <a:latin typeface="Calibri" pitchFamily="34" charset="0"/>
              </a:rPr>
              <a:t>it </a:t>
            </a:r>
            <a:r>
              <a:rPr lang="en-US" sz="1800" dirty="0" smtClean="0">
                <a:latin typeface="Calibri" pitchFamily="34" charset="0"/>
              </a:rPr>
              <a:t>does not enter any unsafe region</a:t>
            </a:r>
            <a:endParaRPr lang="en-US" sz="1800" dirty="0">
              <a:latin typeface="Calibri" pitchFamily="34" charset="0"/>
            </a:endParaRPr>
          </a:p>
          <a:p>
            <a:endParaRPr lang="en-US" sz="1800" dirty="0">
              <a:latin typeface="Calibri" pitchFamily="34" charset="0"/>
            </a:endParaRPr>
          </a:p>
          <a:p>
            <a:r>
              <a:rPr lang="en-US" sz="1800" i="1" dirty="0">
                <a:solidFill>
                  <a:srgbClr val="C00000"/>
                </a:solidFill>
                <a:latin typeface="Calibri" pitchFamily="34" charset="0"/>
              </a:rPr>
              <a:t>Claim:</a:t>
            </a:r>
            <a:r>
              <a:rPr lang="en-US" sz="1800" i="1" dirty="0">
                <a:latin typeface="Calibri" pitchFamily="34" charset="0"/>
              </a:rPr>
              <a:t> </a:t>
            </a:r>
            <a:r>
              <a:rPr lang="en-US" sz="1800" dirty="0">
                <a:latin typeface="Calibri" pitchFamily="34" charset="0"/>
              </a:rPr>
              <a:t>A trajectory is</a:t>
            </a:r>
            <a:r>
              <a:rPr lang="en-US" sz="1800" dirty="0" smtClean="0">
                <a:latin typeface="Calibri" pitchFamily="34" charset="0"/>
              </a:rPr>
              <a:t>  correct </a:t>
            </a:r>
            <a:r>
              <a:rPr lang="en-US" sz="1800" dirty="0">
                <a:latin typeface="Calibri" pitchFamily="34" charset="0"/>
              </a:rPr>
              <a:t>(</a:t>
            </a:r>
            <a:r>
              <a:rPr lang="en-US" sz="1800" dirty="0" err="1">
                <a:latin typeface="Calibri" pitchFamily="34" charset="0"/>
              </a:rPr>
              <a:t>wrt</a:t>
            </a:r>
            <a:r>
              <a:rPr lang="en-US" sz="1800" dirty="0">
                <a:latin typeface="Calibri" pitchFamily="34" charset="0"/>
              </a:rPr>
              <a:t> </a:t>
            </a:r>
            <a:r>
              <a:rPr lang="en-US" sz="1800" dirty="0" err="1">
                <a:latin typeface="Courier New" pitchFamily="49" charset="0"/>
              </a:rPr>
              <a:t>cnt</a:t>
            </a:r>
            <a:r>
              <a:rPr lang="en-US" sz="1800" dirty="0">
                <a:latin typeface="Calibri" pitchFamily="34" charset="0"/>
              </a:rPr>
              <a:t>)  </a:t>
            </a:r>
            <a:r>
              <a:rPr lang="en-US" sz="1800" dirty="0" err="1">
                <a:latin typeface="Calibri" pitchFamily="34" charset="0"/>
              </a:rPr>
              <a:t>iff</a:t>
            </a:r>
            <a:r>
              <a:rPr lang="en-US" sz="1800" dirty="0">
                <a:latin typeface="Calibri" pitchFamily="34" charset="0"/>
              </a:rPr>
              <a:t> it </a:t>
            </a:r>
            <a:r>
              <a:rPr lang="en-US" sz="1800" dirty="0" smtClean="0">
                <a:latin typeface="Calibri" pitchFamily="34" charset="0"/>
              </a:rPr>
              <a:t>is safe</a:t>
            </a:r>
            <a:endParaRPr lang="en-US" sz="1800" dirty="0">
              <a:latin typeface="Calibri" pitchFamily="34" charset="0"/>
            </a:endParaRPr>
          </a:p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81" name="Line 54"/>
          <p:cNvSpPr>
            <a:spLocks noChangeShapeType="1"/>
          </p:cNvSpPr>
          <p:nvPr/>
        </p:nvSpPr>
        <p:spPr bwMode="auto">
          <a:xfrm>
            <a:off x="1311302" y="5653128"/>
            <a:ext cx="731520" cy="9525"/>
          </a:xfrm>
          <a:prstGeom prst="line">
            <a:avLst/>
          </a:prstGeom>
          <a:noFill/>
          <a:ln w="381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88" name="Line 55"/>
          <p:cNvSpPr>
            <a:spLocks noChangeShapeType="1"/>
          </p:cNvSpPr>
          <p:nvPr/>
        </p:nvSpPr>
        <p:spPr bwMode="auto">
          <a:xfrm>
            <a:off x="2057332" y="5653128"/>
            <a:ext cx="739775" cy="0"/>
          </a:xfrm>
          <a:prstGeom prst="line">
            <a:avLst/>
          </a:prstGeom>
          <a:noFill/>
          <a:ln w="381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95" name="Line 56"/>
          <p:cNvSpPr>
            <a:spLocks noChangeShapeType="1"/>
          </p:cNvSpPr>
          <p:nvPr/>
        </p:nvSpPr>
        <p:spPr bwMode="auto">
          <a:xfrm>
            <a:off x="2851082" y="5653128"/>
            <a:ext cx="655638" cy="0"/>
          </a:xfrm>
          <a:prstGeom prst="line">
            <a:avLst/>
          </a:prstGeom>
          <a:noFill/>
          <a:ln w="381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02" name="Line 57"/>
          <p:cNvSpPr>
            <a:spLocks noChangeShapeType="1"/>
          </p:cNvSpPr>
          <p:nvPr/>
        </p:nvSpPr>
        <p:spPr bwMode="auto">
          <a:xfrm flipV="1">
            <a:off x="3490791" y="4978454"/>
            <a:ext cx="0" cy="633412"/>
          </a:xfrm>
          <a:prstGeom prst="line">
            <a:avLst/>
          </a:prstGeom>
          <a:noFill/>
          <a:ln w="381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09" name="Line 58"/>
          <p:cNvSpPr>
            <a:spLocks noChangeShapeType="1"/>
          </p:cNvSpPr>
          <p:nvPr/>
        </p:nvSpPr>
        <p:spPr bwMode="auto">
          <a:xfrm flipV="1">
            <a:off x="3481266" y="4268841"/>
            <a:ext cx="0" cy="647700"/>
          </a:xfrm>
          <a:prstGeom prst="line">
            <a:avLst/>
          </a:prstGeom>
          <a:noFill/>
          <a:ln w="381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6" name="Line 59"/>
          <p:cNvSpPr>
            <a:spLocks noChangeShapeType="1"/>
          </p:cNvSpPr>
          <p:nvPr/>
        </p:nvSpPr>
        <p:spPr bwMode="auto">
          <a:xfrm>
            <a:off x="3541645" y="4278420"/>
            <a:ext cx="655637" cy="0"/>
          </a:xfrm>
          <a:prstGeom prst="line">
            <a:avLst/>
          </a:prstGeom>
          <a:noFill/>
          <a:ln w="381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7" name="Line 60"/>
          <p:cNvSpPr>
            <a:spLocks noChangeShapeType="1"/>
          </p:cNvSpPr>
          <p:nvPr/>
        </p:nvSpPr>
        <p:spPr bwMode="auto">
          <a:xfrm>
            <a:off x="4232207" y="4278420"/>
            <a:ext cx="655638" cy="0"/>
          </a:xfrm>
          <a:prstGeom prst="line">
            <a:avLst/>
          </a:prstGeom>
          <a:noFill/>
          <a:ln w="381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8" name="Line 61"/>
          <p:cNvSpPr>
            <a:spLocks noChangeShapeType="1"/>
          </p:cNvSpPr>
          <p:nvPr/>
        </p:nvSpPr>
        <p:spPr bwMode="auto">
          <a:xfrm flipV="1">
            <a:off x="4913245" y="3560803"/>
            <a:ext cx="0" cy="647700"/>
          </a:xfrm>
          <a:prstGeom prst="line">
            <a:avLst/>
          </a:prstGeom>
          <a:noFill/>
          <a:ln w="381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9" name="Line 62"/>
          <p:cNvSpPr>
            <a:spLocks noChangeShapeType="1"/>
          </p:cNvSpPr>
          <p:nvPr/>
        </p:nvSpPr>
        <p:spPr bwMode="auto">
          <a:xfrm flipV="1">
            <a:off x="4913245" y="2846428"/>
            <a:ext cx="0" cy="647700"/>
          </a:xfrm>
          <a:prstGeom prst="line">
            <a:avLst/>
          </a:prstGeom>
          <a:noFill/>
          <a:ln w="381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20" name="Line 63"/>
          <p:cNvSpPr>
            <a:spLocks noChangeShapeType="1"/>
          </p:cNvSpPr>
          <p:nvPr/>
        </p:nvSpPr>
        <p:spPr bwMode="auto">
          <a:xfrm flipV="1">
            <a:off x="4913245" y="2146340"/>
            <a:ext cx="0" cy="647700"/>
          </a:xfrm>
          <a:prstGeom prst="line">
            <a:avLst/>
          </a:prstGeom>
          <a:noFill/>
          <a:ln w="38100">
            <a:solidFill>
              <a:srgbClr val="C00000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21" name="TextBox 120"/>
          <p:cNvSpPr txBox="1"/>
          <p:nvPr/>
        </p:nvSpPr>
        <p:spPr>
          <a:xfrm>
            <a:off x="4513391" y="4343400"/>
            <a:ext cx="82060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solidFill>
                  <a:srgbClr val="C00000"/>
                </a:solidFill>
                <a:latin typeface="Calibri" pitchFamily="34" charset="0"/>
              </a:rPr>
              <a:t>unsafe</a:t>
            </a:r>
          </a:p>
        </p:txBody>
      </p:sp>
      <p:sp>
        <p:nvSpPr>
          <p:cNvPr id="122" name="Line 61"/>
          <p:cNvSpPr>
            <a:spLocks noChangeShapeType="1"/>
          </p:cNvSpPr>
          <p:nvPr/>
        </p:nvSpPr>
        <p:spPr bwMode="auto">
          <a:xfrm flipV="1">
            <a:off x="1331845" y="4987912"/>
            <a:ext cx="0" cy="647700"/>
          </a:xfrm>
          <a:prstGeom prst="line">
            <a:avLst/>
          </a:prstGeom>
          <a:noFill/>
          <a:ln w="38100">
            <a:solidFill>
              <a:schemeClr val="accent5">
                <a:lumMod val="50000"/>
              </a:schemeClr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23" name="Line 62"/>
          <p:cNvSpPr>
            <a:spLocks noChangeShapeType="1"/>
          </p:cNvSpPr>
          <p:nvPr/>
        </p:nvSpPr>
        <p:spPr bwMode="auto">
          <a:xfrm flipV="1">
            <a:off x="1331845" y="4273537"/>
            <a:ext cx="0" cy="647700"/>
          </a:xfrm>
          <a:prstGeom prst="line">
            <a:avLst/>
          </a:prstGeom>
          <a:noFill/>
          <a:ln w="38100">
            <a:solidFill>
              <a:schemeClr val="accent5">
                <a:lumMod val="50000"/>
              </a:schemeClr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24" name="Line 63"/>
          <p:cNvSpPr>
            <a:spLocks noChangeShapeType="1"/>
          </p:cNvSpPr>
          <p:nvPr/>
        </p:nvSpPr>
        <p:spPr bwMode="auto">
          <a:xfrm flipV="1">
            <a:off x="1331845" y="3573449"/>
            <a:ext cx="0" cy="647700"/>
          </a:xfrm>
          <a:prstGeom prst="line">
            <a:avLst/>
          </a:prstGeom>
          <a:noFill/>
          <a:ln w="38100">
            <a:solidFill>
              <a:schemeClr val="accent5">
                <a:lumMod val="50000"/>
              </a:schemeClr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25" name="Line 60"/>
          <p:cNvSpPr>
            <a:spLocks noChangeShapeType="1"/>
          </p:cNvSpPr>
          <p:nvPr/>
        </p:nvSpPr>
        <p:spPr bwMode="auto">
          <a:xfrm>
            <a:off x="1371600" y="3576772"/>
            <a:ext cx="655638" cy="0"/>
          </a:xfrm>
          <a:prstGeom prst="line">
            <a:avLst/>
          </a:prstGeom>
          <a:noFill/>
          <a:ln w="38100">
            <a:solidFill>
              <a:schemeClr val="accent5">
                <a:lumMod val="50000"/>
              </a:schemeClr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32" name="Line 61"/>
          <p:cNvSpPr>
            <a:spLocks noChangeShapeType="1"/>
          </p:cNvSpPr>
          <p:nvPr/>
        </p:nvSpPr>
        <p:spPr bwMode="auto">
          <a:xfrm flipV="1">
            <a:off x="2052638" y="2859155"/>
            <a:ext cx="0" cy="647700"/>
          </a:xfrm>
          <a:prstGeom prst="line">
            <a:avLst/>
          </a:prstGeom>
          <a:noFill/>
          <a:ln w="38100">
            <a:solidFill>
              <a:schemeClr val="accent5">
                <a:lumMod val="50000"/>
              </a:schemeClr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33" name="Line 60"/>
          <p:cNvSpPr>
            <a:spLocks noChangeShapeType="1"/>
          </p:cNvSpPr>
          <p:nvPr/>
        </p:nvSpPr>
        <p:spPr bwMode="auto">
          <a:xfrm>
            <a:off x="2090656" y="2895613"/>
            <a:ext cx="655638" cy="0"/>
          </a:xfrm>
          <a:prstGeom prst="line">
            <a:avLst/>
          </a:prstGeom>
          <a:noFill/>
          <a:ln w="38100">
            <a:solidFill>
              <a:schemeClr val="accent5">
                <a:lumMod val="50000"/>
              </a:schemeClr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34" name="Line 61"/>
          <p:cNvSpPr>
            <a:spLocks noChangeShapeType="1"/>
          </p:cNvSpPr>
          <p:nvPr/>
        </p:nvSpPr>
        <p:spPr bwMode="auto">
          <a:xfrm flipV="1">
            <a:off x="2771694" y="2177996"/>
            <a:ext cx="0" cy="647700"/>
          </a:xfrm>
          <a:prstGeom prst="line">
            <a:avLst/>
          </a:prstGeom>
          <a:noFill/>
          <a:ln w="38100">
            <a:solidFill>
              <a:schemeClr val="accent5">
                <a:lumMod val="50000"/>
              </a:schemeClr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35" name="Line 54"/>
          <p:cNvSpPr>
            <a:spLocks noChangeShapeType="1"/>
          </p:cNvSpPr>
          <p:nvPr/>
        </p:nvSpPr>
        <p:spPr bwMode="auto">
          <a:xfrm>
            <a:off x="2757582" y="2184373"/>
            <a:ext cx="731520" cy="9525"/>
          </a:xfrm>
          <a:prstGeom prst="line">
            <a:avLst/>
          </a:prstGeom>
          <a:noFill/>
          <a:ln w="38100">
            <a:solidFill>
              <a:schemeClr val="accent5">
                <a:lumMod val="50000"/>
              </a:schemeClr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36" name="Line 55"/>
          <p:cNvSpPr>
            <a:spLocks noChangeShapeType="1"/>
          </p:cNvSpPr>
          <p:nvPr/>
        </p:nvSpPr>
        <p:spPr bwMode="auto">
          <a:xfrm>
            <a:off x="3503612" y="2184373"/>
            <a:ext cx="739775" cy="0"/>
          </a:xfrm>
          <a:prstGeom prst="line">
            <a:avLst/>
          </a:prstGeom>
          <a:noFill/>
          <a:ln w="38100">
            <a:solidFill>
              <a:schemeClr val="accent5">
                <a:lumMod val="50000"/>
              </a:schemeClr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37" name="Line 56"/>
          <p:cNvSpPr>
            <a:spLocks noChangeShapeType="1"/>
          </p:cNvSpPr>
          <p:nvPr/>
        </p:nvSpPr>
        <p:spPr bwMode="auto">
          <a:xfrm>
            <a:off x="4297362" y="2184373"/>
            <a:ext cx="655638" cy="0"/>
          </a:xfrm>
          <a:prstGeom prst="line">
            <a:avLst/>
          </a:prstGeom>
          <a:noFill/>
          <a:ln w="38100">
            <a:solidFill>
              <a:schemeClr val="accent5">
                <a:lumMod val="50000"/>
              </a:schemeClr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38" name="TextBox 137"/>
          <p:cNvSpPr txBox="1"/>
          <p:nvPr/>
        </p:nvSpPr>
        <p:spPr>
          <a:xfrm>
            <a:off x="3160053" y="1764268"/>
            <a:ext cx="57374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solidFill>
                  <a:schemeClr val="accent5">
                    <a:lumMod val="50000"/>
                  </a:schemeClr>
                </a:solidFill>
                <a:latin typeface="Calibri" pitchFamily="34" charset="0"/>
              </a:rPr>
              <a:t>safe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4370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457200"/>
            <a:ext cx="7759700" cy="573088"/>
          </a:xfrm>
        </p:spPr>
        <p:txBody>
          <a:bodyPr/>
          <a:lstStyle/>
          <a:p>
            <a:r>
              <a:rPr lang="en-US" dirty="0" smtClean="0"/>
              <a:t>Enforcing Mutual Exclusion</a:t>
            </a:r>
            <a:endParaRPr lang="en-US" dirty="0"/>
          </a:p>
        </p:txBody>
      </p:sp>
      <p:sp>
        <p:nvSpPr>
          <p:cNvPr id="9543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6875" y="1200150"/>
            <a:ext cx="8442325" cy="4972050"/>
          </a:xfrm>
        </p:spPr>
        <p:txBody>
          <a:bodyPr/>
          <a:lstStyle/>
          <a:p>
            <a:pPr>
              <a:lnSpc>
                <a:spcPct val="85000"/>
              </a:lnSpc>
            </a:pPr>
            <a:r>
              <a:rPr lang="en-US" i="1" dirty="0"/>
              <a:t>Question:</a:t>
            </a:r>
            <a:r>
              <a:rPr lang="en-US" dirty="0"/>
              <a:t> How can we guarantee a safe trajectory?</a:t>
            </a:r>
            <a:endParaRPr lang="en-US" dirty="0" smtClean="0"/>
          </a:p>
          <a:p>
            <a:pPr lvl="1">
              <a:lnSpc>
                <a:spcPct val="90000"/>
              </a:lnSpc>
            </a:pPr>
            <a:endParaRPr lang="en-US" dirty="0" smtClean="0"/>
          </a:p>
          <a:p>
            <a:pPr>
              <a:lnSpc>
                <a:spcPct val="90000"/>
              </a:lnSpc>
            </a:pPr>
            <a:r>
              <a:rPr lang="en-US" dirty="0" smtClean="0"/>
              <a:t>Answer: We </a:t>
            </a:r>
            <a:r>
              <a:rPr lang="en-US" dirty="0"/>
              <a:t>must </a:t>
            </a:r>
            <a:r>
              <a:rPr lang="en-US" b="1" i="1" dirty="0">
                <a:solidFill>
                  <a:srgbClr val="FF0000"/>
                </a:solidFill>
              </a:rPr>
              <a:t>synchroniz</a:t>
            </a:r>
            <a:r>
              <a:rPr lang="en-US" b="1" i="1" dirty="0">
                <a:solidFill>
                  <a:srgbClr val="9D3E40"/>
                </a:solidFill>
              </a:rPr>
              <a:t>e</a:t>
            </a:r>
            <a:r>
              <a:rPr lang="en-US" i="1" dirty="0"/>
              <a:t> </a:t>
            </a:r>
            <a:r>
              <a:rPr lang="en-US" dirty="0"/>
              <a:t>the</a:t>
            </a:r>
            <a:r>
              <a:rPr lang="en-US" dirty="0" smtClean="0"/>
              <a:t> execution of the threads </a:t>
            </a:r>
            <a:r>
              <a:rPr lang="en-US" dirty="0"/>
              <a:t>so that they never</a:t>
            </a:r>
            <a:r>
              <a:rPr lang="en-US" dirty="0" smtClean="0"/>
              <a:t> have an unsafe trajectory.	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i.e., need to guarantee </a:t>
            </a:r>
            <a:r>
              <a:rPr lang="en-US" b="1" i="1" dirty="0" smtClean="0">
                <a:solidFill>
                  <a:srgbClr val="FF0000"/>
                </a:solidFill>
              </a:rPr>
              <a:t>mutually exclusive access </a:t>
            </a:r>
            <a:r>
              <a:rPr lang="en-US" dirty="0" smtClean="0"/>
              <a:t>to critical regions</a:t>
            </a:r>
          </a:p>
          <a:p>
            <a:pPr>
              <a:lnSpc>
                <a:spcPct val="90000"/>
              </a:lnSpc>
            </a:pPr>
            <a:endParaRPr lang="en-US" dirty="0" smtClean="0"/>
          </a:p>
          <a:p>
            <a:pPr>
              <a:lnSpc>
                <a:spcPct val="90000"/>
              </a:lnSpc>
            </a:pPr>
            <a:r>
              <a:rPr lang="en-US" dirty="0" smtClean="0"/>
              <a:t>Classic solution: 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Semaphores (</a:t>
            </a:r>
            <a:r>
              <a:rPr lang="en-US" dirty="0" err="1" smtClean="0"/>
              <a:t>Edsger</a:t>
            </a:r>
            <a:r>
              <a:rPr lang="en-US" dirty="0" smtClean="0"/>
              <a:t> </a:t>
            </a:r>
            <a:r>
              <a:rPr lang="en-US" dirty="0" err="1" smtClean="0"/>
              <a:t>Dijkstra</a:t>
            </a:r>
            <a:r>
              <a:rPr lang="en-US" dirty="0" smtClean="0"/>
              <a:t>)</a:t>
            </a:r>
          </a:p>
          <a:p>
            <a:pPr lvl="1">
              <a:lnSpc>
                <a:spcPct val="90000"/>
              </a:lnSpc>
              <a:buNone/>
            </a:pPr>
            <a:endParaRPr lang="en-US" dirty="0" smtClean="0"/>
          </a:p>
          <a:p>
            <a:pPr>
              <a:lnSpc>
                <a:spcPct val="90000"/>
              </a:lnSpc>
            </a:pPr>
            <a:r>
              <a:rPr lang="en-US" dirty="0" smtClean="0"/>
              <a:t>Other approaches (out of our scope)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Mutex and condition variables (</a:t>
            </a:r>
            <a:r>
              <a:rPr lang="en-US" dirty="0" err="1" smtClean="0"/>
              <a:t>Pthreads</a:t>
            </a:r>
            <a:r>
              <a:rPr lang="en-US" dirty="0" smtClean="0"/>
              <a:t>)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Monitors (Java)</a:t>
            </a:r>
          </a:p>
          <a:p>
            <a:pPr lvl="1">
              <a:lnSpc>
                <a:spcPct val="90000"/>
              </a:lnSpc>
            </a:pPr>
            <a:endParaRPr lang="en-US" dirty="0" smtClean="0"/>
          </a:p>
          <a:p>
            <a:pPr lvl="1">
              <a:lnSpc>
                <a:spcPct val="90000"/>
              </a:lnSpc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Threads review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Sharing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Mutual exclusion</a:t>
            </a:r>
          </a:p>
          <a:p>
            <a:r>
              <a:rPr lang="en-US" dirty="0" smtClean="0"/>
              <a:t>Semaphores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1814" name="Rectangle 22"/>
          <p:cNvSpPr>
            <a:spLocks noGrp="1" noChangeArrowheads="1"/>
          </p:cNvSpPr>
          <p:nvPr>
            <p:ph type="title"/>
          </p:nvPr>
        </p:nvSpPr>
        <p:spPr>
          <a:xfrm>
            <a:off x="378627" y="435678"/>
            <a:ext cx="7592093" cy="762000"/>
          </a:xfrm>
        </p:spPr>
        <p:txBody>
          <a:bodyPr/>
          <a:lstStyle/>
          <a:p>
            <a:r>
              <a:rPr lang="en-US" dirty="0" smtClean="0"/>
              <a:t>Process: Traditional View</a:t>
            </a:r>
            <a:endParaRPr lang="en-US" dirty="0"/>
          </a:p>
        </p:txBody>
      </p:sp>
      <p:sp>
        <p:nvSpPr>
          <p:cNvPr id="801815" name="Rectangle 23"/>
          <p:cNvSpPr>
            <a:spLocks noGrp="1" noChangeArrowheads="1"/>
          </p:cNvSpPr>
          <p:nvPr>
            <p:ph type="body" idx="1"/>
          </p:nvPr>
        </p:nvSpPr>
        <p:spPr>
          <a:xfrm>
            <a:off x="396875" y="1362075"/>
            <a:ext cx="7896225" cy="542925"/>
          </a:xfrm>
        </p:spPr>
        <p:txBody>
          <a:bodyPr/>
          <a:lstStyle/>
          <a:p>
            <a:r>
              <a:rPr lang="en-US" dirty="0"/>
              <a:t>Process = process context + code, data, and stack</a:t>
            </a:r>
          </a:p>
        </p:txBody>
      </p:sp>
      <p:sp>
        <p:nvSpPr>
          <p:cNvPr id="801795" name="Rectangle 3"/>
          <p:cNvSpPr>
            <a:spLocks noChangeAspect="1" noChangeArrowheads="1"/>
          </p:cNvSpPr>
          <p:nvPr/>
        </p:nvSpPr>
        <p:spPr bwMode="auto">
          <a:xfrm>
            <a:off x="4778375" y="3199845"/>
            <a:ext cx="2230438" cy="319087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b="0" dirty="0">
                <a:latin typeface="Calibri" pitchFamily="34" charset="0"/>
              </a:rPr>
              <a:t>shared libraries</a:t>
            </a:r>
          </a:p>
        </p:txBody>
      </p:sp>
      <p:sp>
        <p:nvSpPr>
          <p:cNvPr id="801796" name="Rectangle 4"/>
          <p:cNvSpPr>
            <a:spLocks noChangeAspect="1" noChangeArrowheads="1"/>
          </p:cNvSpPr>
          <p:nvPr/>
        </p:nvSpPr>
        <p:spPr bwMode="auto">
          <a:xfrm>
            <a:off x="4778375" y="3518932"/>
            <a:ext cx="2230438" cy="254000"/>
          </a:xfrm>
          <a:prstGeom prst="rect">
            <a:avLst/>
          </a:prstGeom>
          <a:solidFill>
            <a:srgbClr val="C0C0C0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 sz="1800" b="0" dirty="0">
              <a:latin typeface="Calibri" pitchFamily="34" charset="0"/>
            </a:endParaRPr>
          </a:p>
        </p:txBody>
      </p:sp>
      <p:sp>
        <p:nvSpPr>
          <p:cNvPr id="801797" name="Rectangle 5"/>
          <p:cNvSpPr>
            <a:spLocks noChangeAspect="1" noChangeArrowheads="1"/>
          </p:cNvSpPr>
          <p:nvPr/>
        </p:nvSpPr>
        <p:spPr bwMode="auto">
          <a:xfrm>
            <a:off x="4778375" y="3772932"/>
            <a:ext cx="2230438" cy="28892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b="0" dirty="0">
                <a:latin typeface="Calibri" pitchFamily="34" charset="0"/>
              </a:rPr>
              <a:t>run-time heap</a:t>
            </a:r>
          </a:p>
        </p:txBody>
      </p:sp>
      <p:sp>
        <p:nvSpPr>
          <p:cNvPr id="801798" name="Text Box 6"/>
          <p:cNvSpPr txBox="1">
            <a:spLocks noChangeAspect="1" noChangeArrowheads="1"/>
          </p:cNvSpPr>
          <p:nvPr/>
        </p:nvSpPr>
        <p:spPr bwMode="auto">
          <a:xfrm>
            <a:off x="4549775" y="4839732"/>
            <a:ext cx="301686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800" dirty="0">
                <a:latin typeface="Calibri" pitchFamily="34" charset="0"/>
              </a:rPr>
              <a:t>0</a:t>
            </a:r>
          </a:p>
        </p:txBody>
      </p:sp>
      <p:sp>
        <p:nvSpPr>
          <p:cNvPr id="801799" name="Rectangle 7"/>
          <p:cNvSpPr>
            <a:spLocks noChangeAspect="1" noChangeArrowheads="1"/>
          </p:cNvSpPr>
          <p:nvPr/>
        </p:nvSpPr>
        <p:spPr bwMode="auto">
          <a:xfrm>
            <a:off x="4778375" y="4061857"/>
            <a:ext cx="2232025" cy="32067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b="0" dirty="0">
                <a:latin typeface="Calibri" pitchFamily="34" charset="0"/>
              </a:rPr>
              <a:t>read/write data</a:t>
            </a:r>
          </a:p>
        </p:txBody>
      </p:sp>
      <p:sp>
        <p:nvSpPr>
          <p:cNvPr id="801801" name="Text Box 9"/>
          <p:cNvSpPr txBox="1">
            <a:spLocks noChangeArrowheads="1"/>
          </p:cNvSpPr>
          <p:nvPr/>
        </p:nvSpPr>
        <p:spPr bwMode="auto">
          <a:xfrm>
            <a:off x="846843" y="2597061"/>
            <a:ext cx="2440540" cy="1477328"/>
          </a:xfrm>
          <a:prstGeom prst="rect">
            <a:avLst/>
          </a:prstGeom>
          <a:solidFill>
            <a:srgbClr val="D5F1CF"/>
          </a:solidFill>
          <a:ln w="1905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Program context:</a:t>
            </a:r>
          </a:p>
          <a:p>
            <a:r>
              <a:rPr lang="en-US" sz="1800" b="0" dirty="0" smtClean="0">
                <a:latin typeface="Calibri" pitchFamily="34" charset="0"/>
              </a:rPr>
              <a:t>    Data registers</a:t>
            </a:r>
          </a:p>
          <a:p>
            <a:r>
              <a:rPr lang="en-US" sz="1800" b="0" dirty="0" smtClean="0">
                <a:latin typeface="Calibri" pitchFamily="34" charset="0"/>
              </a:rPr>
              <a:t>    Condition codes</a:t>
            </a:r>
          </a:p>
          <a:p>
            <a:r>
              <a:rPr lang="en-US" sz="1800" b="0" dirty="0" smtClean="0">
                <a:latin typeface="Calibri" pitchFamily="34" charset="0"/>
              </a:rPr>
              <a:t>    Stack pointer (SP)</a:t>
            </a:r>
          </a:p>
          <a:p>
            <a:r>
              <a:rPr lang="en-US" sz="1800" b="0" dirty="0" smtClean="0">
                <a:latin typeface="Calibri" pitchFamily="34" charset="0"/>
              </a:rPr>
              <a:t>    Program counter (PC)</a:t>
            </a:r>
          </a:p>
        </p:txBody>
      </p:sp>
      <p:sp>
        <p:nvSpPr>
          <p:cNvPr id="801802" name="Text Box 10"/>
          <p:cNvSpPr txBox="1">
            <a:spLocks noChangeArrowheads="1"/>
          </p:cNvSpPr>
          <p:nvPr/>
        </p:nvSpPr>
        <p:spPr bwMode="auto">
          <a:xfrm>
            <a:off x="4682404" y="2209800"/>
            <a:ext cx="2220928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Code, data, and stack</a:t>
            </a:r>
          </a:p>
        </p:txBody>
      </p:sp>
      <p:sp>
        <p:nvSpPr>
          <p:cNvPr id="801803" name="Rectangle 11"/>
          <p:cNvSpPr>
            <a:spLocks noChangeAspect="1" noChangeArrowheads="1"/>
          </p:cNvSpPr>
          <p:nvPr/>
        </p:nvSpPr>
        <p:spPr bwMode="auto">
          <a:xfrm>
            <a:off x="4778375" y="4382532"/>
            <a:ext cx="2232025" cy="32067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b="0" dirty="0">
                <a:latin typeface="Calibri" pitchFamily="34" charset="0"/>
              </a:rPr>
              <a:t>read-only code/data</a:t>
            </a:r>
          </a:p>
        </p:txBody>
      </p:sp>
      <p:sp>
        <p:nvSpPr>
          <p:cNvPr id="801804" name="Rectangle 12"/>
          <p:cNvSpPr>
            <a:spLocks noChangeAspect="1" noChangeArrowheads="1"/>
          </p:cNvSpPr>
          <p:nvPr/>
        </p:nvSpPr>
        <p:spPr bwMode="auto">
          <a:xfrm>
            <a:off x="4778375" y="4687332"/>
            <a:ext cx="2232025" cy="320675"/>
          </a:xfrm>
          <a:prstGeom prst="rect">
            <a:avLst/>
          </a:prstGeom>
          <a:solidFill>
            <a:srgbClr val="C0C0C0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 sz="1800" b="0" dirty="0">
              <a:latin typeface="Calibri" pitchFamily="34" charset="0"/>
            </a:endParaRPr>
          </a:p>
        </p:txBody>
      </p:sp>
      <p:sp>
        <p:nvSpPr>
          <p:cNvPr id="801805" name="Rectangle 13"/>
          <p:cNvSpPr>
            <a:spLocks noChangeAspect="1" noChangeArrowheads="1"/>
          </p:cNvSpPr>
          <p:nvPr/>
        </p:nvSpPr>
        <p:spPr bwMode="auto">
          <a:xfrm>
            <a:off x="4778375" y="2885520"/>
            <a:ext cx="2230438" cy="319087"/>
          </a:xfrm>
          <a:prstGeom prst="rect">
            <a:avLst/>
          </a:prstGeom>
          <a:solidFill>
            <a:srgbClr val="C0C0C0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 sz="1800" b="0" dirty="0">
              <a:latin typeface="Calibri" pitchFamily="34" charset="0"/>
            </a:endParaRPr>
          </a:p>
        </p:txBody>
      </p:sp>
      <p:sp>
        <p:nvSpPr>
          <p:cNvPr id="801806" name="Rectangle 14"/>
          <p:cNvSpPr>
            <a:spLocks noChangeAspect="1" noChangeArrowheads="1"/>
          </p:cNvSpPr>
          <p:nvPr/>
        </p:nvSpPr>
        <p:spPr bwMode="auto">
          <a:xfrm>
            <a:off x="4778375" y="2571195"/>
            <a:ext cx="2230438" cy="319087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b="0" dirty="0">
                <a:latin typeface="Calibri" pitchFamily="34" charset="0"/>
              </a:rPr>
              <a:t>stack</a:t>
            </a:r>
          </a:p>
        </p:txBody>
      </p:sp>
      <p:sp>
        <p:nvSpPr>
          <p:cNvPr id="801807" name="Text Box 15"/>
          <p:cNvSpPr txBox="1">
            <a:spLocks noChangeArrowheads="1"/>
          </p:cNvSpPr>
          <p:nvPr/>
        </p:nvSpPr>
        <p:spPr bwMode="auto">
          <a:xfrm>
            <a:off x="4053887" y="2709601"/>
            <a:ext cx="417101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>
                <a:latin typeface="Calibri" pitchFamily="34" charset="0"/>
              </a:rPr>
              <a:t>SP</a:t>
            </a:r>
          </a:p>
        </p:txBody>
      </p:sp>
      <p:sp>
        <p:nvSpPr>
          <p:cNvPr id="801808" name="Line 16"/>
          <p:cNvSpPr>
            <a:spLocks noChangeShapeType="1"/>
          </p:cNvSpPr>
          <p:nvPr/>
        </p:nvSpPr>
        <p:spPr bwMode="auto">
          <a:xfrm>
            <a:off x="4432300" y="2896632"/>
            <a:ext cx="355600" cy="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801809" name="Text Box 17"/>
          <p:cNvSpPr txBox="1">
            <a:spLocks noChangeArrowheads="1"/>
          </p:cNvSpPr>
          <p:nvPr/>
        </p:nvSpPr>
        <p:spPr bwMode="auto">
          <a:xfrm>
            <a:off x="4041063" y="4347901"/>
            <a:ext cx="429925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>
                <a:latin typeface="Calibri" pitchFamily="34" charset="0"/>
              </a:rPr>
              <a:t>PC</a:t>
            </a:r>
          </a:p>
        </p:txBody>
      </p:sp>
      <p:sp>
        <p:nvSpPr>
          <p:cNvPr id="801810" name="Line 18"/>
          <p:cNvSpPr>
            <a:spLocks noChangeShapeType="1"/>
          </p:cNvSpPr>
          <p:nvPr/>
        </p:nvSpPr>
        <p:spPr bwMode="auto">
          <a:xfrm>
            <a:off x="4432300" y="4534932"/>
            <a:ext cx="355600" cy="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801811" name="Text Box 19"/>
          <p:cNvSpPr txBox="1">
            <a:spLocks noChangeArrowheads="1"/>
          </p:cNvSpPr>
          <p:nvPr/>
        </p:nvSpPr>
        <p:spPr bwMode="auto">
          <a:xfrm>
            <a:off x="3970530" y="3580433"/>
            <a:ext cx="500458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 err="1">
                <a:latin typeface="Calibri" pitchFamily="34" charset="0"/>
              </a:rPr>
              <a:t>brk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801812" name="Line 20"/>
          <p:cNvSpPr>
            <a:spLocks noChangeShapeType="1"/>
          </p:cNvSpPr>
          <p:nvPr/>
        </p:nvSpPr>
        <p:spPr bwMode="auto">
          <a:xfrm>
            <a:off x="4432300" y="3772932"/>
            <a:ext cx="355600" cy="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801813" name="Text Box 21"/>
          <p:cNvSpPr txBox="1">
            <a:spLocks noChangeArrowheads="1"/>
          </p:cNvSpPr>
          <p:nvPr/>
        </p:nvSpPr>
        <p:spPr bwMode="auto">
          <a:xfrm>
            <a:off x="762000" y="2207358"/>
            <a:ext cx="1819408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2000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Process context</a:t>
            </a:r>
          </a:p>
        </p:txBody>
      </p:sp>
      <p:sp>
        <p:nvSpPr>
          <p:cNvPr id="22" name="Rectangle 21"/>
          <p:cNvSpPr/>
          <p:nvPr/>
        </p:nvSpPr>
        <p:spPr>
          <a:xfrm>
            <a:off x="846843" y="4133671"/>
            <a:ext cx="2440540" cy="1200329"/>
          </a:xfrm>
          <a:prstGeom prst="rect">
            <a:avLst/>
          </a:prstGeom>
          <a:solidFill>
            <a:srgbClr val="F1C7C7"/>
          </a:solidFill>
          <a:ln w="1905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Kernel context:</a:t>
            </a:r>
          </a:p>
          <a:p>
            <a:r>
              <a:rPr lang="en-US" sz="1800" dirty="0" smtClean="0">
                <a:latin typeface="Calibri" pitchFamily="34" charset="0"/>
              </a:rPr>
              <a:t>    </a:t>
            </a:r>
            <a:r>
              <a:rPr lang="en-US" sz="1800" b="0" dirty="0" smtClean="0">
                <a:latin typeface="Calibri" pitchFamily="34" charset="0"/>
              </a:rPr>
              <a:t>VM structures</a:t>
            </a:r>
          </a:p>
          <a:p>
            <a:r>
              <a:rPr lang="en-US" sz="1800" b="0" dirty="0" smtClean="0">
                <a:latin typeface="Calibri" pitchFamily="34" charset="0"/>
              </a:rPr>
              <a:t>    Descriptor table</a:t>
            </a:r>
          </a:p>
          <a:p>
            <a:r>
              <a:rPr lang="en-US" sz="1800" b="0" dirty="0" smtClean="0">
                <a:latin typeface="Calibri" pitchFamily="34" charset="0"/>
              </a:rPr>
              <a:t>    </a:t>
            </a:r>
            <a:r>
              <a:rPr lang="en-US" sz="1800" b="0" dirty="0" err="1" smtClean="0">
                <a:latin typeface="Calibri" pitchFamily="34" charset="0"/>
              </a:rPr>
              <a:t>brk</a:t>
            </a:r>
            <a:r>
              <a:rPr lang="en-US" sz="1800" b="0" dirty="0" smtClean="0">
                <a:latin typeface="Calibri" pitchFamily="34" charset="0"/>
              </a:rPr>
              <a:t> pointer</a:t>
            </a:r>
            <a:endParaRPr lang="en-US" sz="1800" b="0" dirty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4370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457200"/>
            <a:ext cx="7759700" cy="573088"/>
          </a:xfrm>
        </p:spPr>
        <p:txBody>
          <a:bodyPr/>
          <a:lstStyle/>
          <a:p>
            <a:r>
              <a:rPr lang="en-US"/>
              <a:t>Semaphores</a:t>
            </a:r>
          </a:p>
        </p:txBody>
      </p:sp>
      <p:sp>
        <p:nvSpPr>
          <p:cNvPr id="9543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6875" y="1200150"/>
            <a:ext cx="8442325" cy="542925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b="1" i="1" dirty="0" smtClean="0">
                <a:solidFill>
                  <a:srgbClr val="C00000"/>
                </a:solidFill>
              </a:rPr>
              <a:t>Semaphore</a:t>
            </a:r>
            <a:r>
              <a:rPr lang="en-US" b="1" i="1" dirty="0">
                <a:solidFill>
                  <a:srgbClr val="C00000"/>
                </a:solidFill>
              </a:rPr>
              <a:t>:</a:t>
            </a:r>
            <a:r>
              <a:rPr lang="en-US" i="1" dirty="0"/>
              <a:t> </a:t>
            </a:r>
            <a:r>
              <a:rPr lang="en-US" dirty="0"/>
              <a:t> non-negative </a:t>
            </a:r>
            <a:r>
              <a:rPr lang="en-US" dirty="0" smtClean="0"/>
              <a:t>global integer </a:t>
            </a:r>
            <a:r>
              <a:rPr lang="en-US" dirty="0"/>
              <a:t>synchronization </a:t>
            </a:r>
            <a:r>
              <a:rPr lang="en-US" dirty="0" smtClean="0"/>
              <a:t>variable</a:t>
            </a:r>
          </a:p>
          <a:p>
            <a:pPr>
              <a:lnSpc>
                <a:spcPct val="90000"/>
              </a:lnSpc>
            </a:pPr>
            <a:endParaRPr lang="en-US" dirty="0" smtClean="0"/>
          </a:p>
          <a:p>
            <a:pPr>
              <a:lnSpc>
                <a:spcPct val="90000"/>
              </a:lnSpc>
            </a:pPr>
            <a:r>
              <a:rPr lang="en-US" dirty="0" smtClean="0"/>
              <a:t>Manipulated by </a:t>
            </a:r>
            <a:r>
              <a:rPr lang="en-US" i="1" dirty="0" smtClean="0"/>
              <a:t>P </a:t>
            </a:r>
            <a:r>
              <a:rPr lang="en-US" dirty="0" smtClean="0"/>
              <a:t>and </a:t>
            </a:r>
            <a:r>
              <a:rPr lang="en-US" i="1" dirty="0" smtClean="0"/>
              <a:t>V</a:t>
            </a:r>
            <a:r>
              <a:rPr lang="en-US" dirty="0" smtClean="0"/>
              <a:t> operations:</a:t>
            </a:r>
          </a:p>
          <a:p>
            <a:pPr lvl="1">
              <a:lnSpc>
                <a:spcPct val="97000"/>
              </a:lnSpc>
            </a:pPr>
            <a:r>
              <a:rPr lang="en-US" i="1" dirty="0"/>
              <a:t>P(s</a:t>
            </a:r>
            <a:r>
              <a:rPr lang="en-US" i="1" dirty="0" smtClean="0"/>
              <a:t>):</a:t>
            </a:r>
            <a:r>
              <a:rPr lang="en-US" dirty="0" smtClean="0"/>
              <a:t>  </a:t>
            </a:r>
            <a:r>
              <a:rPr lang="en-US" dirty="0"/>
              <a:t>[ </a:t>
            </a:r>
            <a:r>
              <a:rPr lang="en-US" dirty="0" smtClean="0"/>
              <a:t> </a:t>
            </a:r>
            <a:r>
              <a:rPr lang="en-US" b="1" dirty="0" smtClean="0">
                <a:latin typeface="Courier New" pitchFamily="49" charset="0"/>
              </a:rPr>
              <a:t>while </a:t>
            </a:r>
            <a:r>
              <a:rPr lang="en-US" b="1" dirty="0">
                <a:latin typeface="Courier New" pitchFamily="49" charset="0"/>
              </a:rPr>
              <a:t>(s == 0) wait(); s--; </a:t>
            </a:r>
            <a:r>
              <a:rPr lang="en-US" dirty="0"/>
              <a:t>]</a:t>
            </a:r>
          </a:p>
          <a:p>
            <a:pPr lvl="2">
              <a:lnSpc>
                <a:spcPct val="90000"/>
              </a:lnSpc>
            </a:pPr>
            <a:r>
              <a:rPr lang="en-US" dirty="0"/>
              <a:t>Dutch for "</a:t>
            </a:r>
            <a:r>
              <a:rPr lang="en-US" dirty="0" err="1"/>
              <a:t>Proberen</a:t>
            </a:r>
            <a:r>
              <a:rPr lang="en-US" dirty="0"/>
              <a:t>" (test</a:t>
            </a:r>
            <a:r>
              <a:rPr lang="en-US" dirty="0" smtClean="0"/>
              <a:t>)</a:t>
            </a:r>
          </a:p>
          <a:p>
            <a:pPr lvl="1">
              <a:lnSpc>
                <a:spcPct val="97000"/>
              </a:lnSpc>
            </a:pPr>
            <a:r>
              <a:rPr lang="en-US" i="1" dirty="0"/>
              <a:t>V(s):</a:t>
            </a:r>
            <a:r>
              <a:rPr lang="en-US" dirty="0"/>
              <a:t> </a:t>
            </a:r>
            <a:r>
              <a:rPr lang="en-US" dirty="0" smtClean="0"/>
              <a:t> [  </a:t>
            </a:r>
            <a:r>
              <a:rPr lang="en-US" b="1" dirty="0" smtClean="0">
                <a:latin typeface="Courier New" pitchFamily="49" charset="0"/>
              </a:rPr>
              <a:t>s</a:t>
            </a:r>
            <a:r>
              <a:rPr lang="en-US" b="1" dirty="0">
                <a:latin typeface="Courier New" pitchFamily="49" charset="0"/>
              </a:rPr>
              <a:t>++; </a:t>
            </a:r>
            <a:r>
              <a:rPr lang="en-US" dirty="0"/>
              <a:t>]</a:t>
            </a:r>
          </a:p>
          <a:p>
            <a:pPr lvl="2">
              <a:lnSpc>
                <a:spcPct val="90000"/>
              </a:lnSpc>
            </a:pPr>
            <a:r>
              <a:rPr lang="en-US" dirty="0"/>
              <a:t>Dutch for "</a:t>
            </a:r>
            <a:r>
              <a:rPr lang="en-US" dirty="0" err="1"/>
              <a:t>Verhogen</a:t>
            </a:r>
            <a:r>
              <a:rPr lang="en-US" dirty="0"/>
              <a:t>" (increment)</a:t>
            </a:r>
            <a:endParaRPr lang="en-US" dirty="0" smtClean="0"/>
          </a:p>
          <a:p>
            <a:pPr>
              <a:lnSpc>
                <a:spcPct val="90000"/>
              </a:lnSpc>
            </a:pPr>
            <a:endParaRPr lang="en-US" dirty="0" smtClean="0">
              <a:solidFill>
                <a:schemeClr val="tx2"/>
              </a:solidFill>
            </a:endParaRPr>
          </a:p>
          <a:p>
            <a:pPr>
              <a:lnSpc>
                <a:spcPct val="90000"/>
              </a:lnSpc>
            </a:pPr>
            <a:r>
              <a:rPr lang="en-US" dirty="0" smtClean="0">
                <a:solidFill>
                  <a:schemeClr val="tx2"/>
                </a:solidFill>
              </a:rPr>
              <a:t>OS kernel guarantees </a:t>
            </a:r>
            <a:r>
              <a:rPr lang="en-US" dirty="0">
                <a:solidFill>
                  <a:schemeClr val="tx2"/>
                </a:solidFill>
              </a:rPr>
              <a:t>that operations between brackets [ ] are </a:t>
            </a:r>
            <a:r>
              <a:rPr lang="en-US" dirty="0" smtClean="0">
                <a:solidFill>
                  <a:schemeClr val="tx2"/>
                </a:solidFill>
              </a:rPr>
              <a:t>executed indivisibly</a:t>
            </a:r>
            <a:endParaRPr lang="en-US" dirty="0">
              <a:solidFill>
                <a:schemeClr val="tx2"/>
              </a:solidFill>
            </a:endParaRPr>
          </a:p>
          <a:p>
            <a:pPr lvl="2">
              <a:lnSpc>
                <a:spcPct val="97000"/>
              </a:lnSpc>
            </a:pPr>
            <a:r>
              <a:rPr lang="en-US" dirty="0"/>
              <a:t>Only one </a:t>
            </a:r>
            <a:r>
              <a:rPr lang="en-US" i="1" dirty="0"/>
              <a:t>P</a:t>
            </a:r>
            <a:r>
              <a:rPr lang="en-US" dirty="0"/>
              <a:t> or </a:t>
            </a:r>
            <a:r>
              <a:rPr lang="en-US" i="1" dirty="0"/>
              <a:t>V</a:t>
            </a:r>
            <a:r>
              <a:rPr lang="en-US" dirty="0"/>
              <a:t> operation at a time can modify s.</a:t>
            </a:r>
          </a:p>
          <a:p>
            <a:pPr lvl="2">
              <a:lnSpc>
                <a:spcPct val="97000"/>
              </a:lnSpc>
            </a:pPr>
            <a:r>
              <a:rPr lang="en-US" dirty="0"/>
              <a:t>When </a:t>
            </a:r>
            <a:r>
              <a:rPr lang="en-US" b="1" dirty="0">
                <a:latin typeface="Courier New" pitchFamily="49" charset="0"/>
              </a:rPr>
              <a:t>while</a:t>
            </a:r>
            <a:r>
              <a:rPr lang="en-US" dirty="0"/>
              <a:t> loop in </a:t>
            </a:r>
            <a:r>
              <a:rPr lang="en-US" i="1" dirty="0"/>
              <a:t>P</a:t>
            </a:r>
            <a:r>
              <a:rPr lang="en-US" dirty="0"/>
              <a:t> terminates, only</a:t>
            </a:r>
            <a:r>
              <a:rPr lang="en-US" dirty="0" smtClean="0"/>
              <a:t> that  </a:t>
            </a:r>
            <a:r>
              <a:rPr lang="en-US" i="1" dirty="0"/>
              <a:t>P</a:t>
            </a:r>
            <a:r>
              <a:rPr lang="en-US" dirty="0"/>
              <a:t> can decrement </a:t>
            </a:r>
            <a:r>
              <a:rPr lang="en-US" b="1" dirty="0" smtClean="0">
                <a:latin typeface="Courier New" pitchFamily="49" charset="0"/>
              </a:rPr>
              <a:t>s</a:t>
            </a:r>
            <a:endParaRPr lang="en-US" dirty="0" smtClean="0">
              <a:solidFill>
                <a:srgbClr val="C00000"/>
              </a:solidFill>
            </a:endParaRPr>
          </a:p>
          <a:p>
            <a:pPr>
              <a:lnSpc>
                <a:spcPct val="85000"/>
              </a:lnSpc>
            </a:pPr>
            <a:endParaRPr lang="en-US" dirty="0" smtClean="0">
              <a:solidFill>
                <a:srgbClr val="C00000"/>
              </a:solidFill>
            </a:endParaRPr>
          </a:p>
          <a:p>
            <a:pPr>
              <a:lnSpc>
                <a:spcPct val="85000"/>
              </a:lnSpc>
            </a:pPr>
            <a:r>
              <a:rPr lang="en-US" dirty="0" smtClean="0">
                <a:solidFill>
                  <a:srgbClr val="C00000"/>
                </a:solidFill>
              </a:rPr>
              <a:t>Semaphore </a:t>
            </a:r>
            <a:r>
              <a:rPr lang="en-US" dirty="0">
                <a:solidFill>
                  <a:srgbClr val="C00000"/>
                </a:solidFill>
              </a:rPr>
              <a:t>invariant: </a:t>
            </a:r>
            <a:r>
              <a:rPr lang="en-US" i="1" dirty="0">
                <a:solidFill>
                  <a:srgbClr val="C00000"/>
                </a:solidFill>
              </a:rPr>
              <a:t>(s &gt;= 0</a:t>
            </a:r>
            <a:r>
              <a:rPr lang="en-US" i="1" dirty="0" smtClean="0">
                <a:solidFill>
                  <a:srgbClr val="C00000"/>
                </a:solidFill>
              </a:rPr>
              <a:t>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 Semaphore Operations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416754"/>
            <a:ext cx="7896225" cy="542122"/>
          </a:xfrm>
        </p:spPr>
        <p:txBody>
          <a:bodyPr/>
          <a:lstStyle/>
          <a:p>
            <a:pPr>
              <a:buNone/>
            </a:pPr>
            <a:r>
              <a:rPr lang="en-US" dirty="0" err="1" smtClean="0"/>
              <a:t>Pthreads</a:t>
            </a:r>
            <a:r>
              <a:rPr lang="en-US" dirty="0" smtClean="0"/>
              <a:t> functions: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204692" y="1958876"/>
            <a:ext cx="8634508" cy="1754327"/>
          </a:xfrm>
          <a:prstGeom prst="rect">
            <a:avLst/>
          </a:prstGeom>
          <a:solidFill>
            <a:srgbClr val="F6F5BD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ourier New"/>
                <a:cs typeface="Courier New"/>
              </a:rPr>
              <a:t>#include &lt;</a:t>
            </a:r>
            <a:r>
              <a:rPr lang="en-US" sz="1800" dirty="0" err="1" smtClean="0">
                <a:latin typeface="Courier New"/>
                <a:cs typeface="Courier New"/>
              </a:rPr>
              <a:t>semaphore.h</a:t>
            </a:r>
            <a:r>
              <a:rPr lang="en-US" sz="1800" dirty="0" smtClean="0">
                <a:latin typeface="Courier New"/>
                <a:cs typeface="Courier New"/>
              </a:rPr>
              <a:t>&gt;</a:t>
            </a:r>
          </a:p>
          <a:p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</a:t>
            </a:r>
            <a:r>
              <a:rPr lang="en-US" sz="1800" dirty="0" err="1" smtClean="0">
                <a:latin typeface="Courier New"/>
                <a:cs typeface="Courier New"/>
              </a:rPr>
              <a:t>sem_init(sem_t</a:t>
            </a:r>
            <a:r>
              <a:rPr lang="en-US" sz="1800" dirty="0" smtClean="0">
                <a:latin typeface="Courier New"/>
                <a:cs typeface="Courier New"/>
              </a:rPr>
              <a:t> *</a:t>
            </a:r>
            <a:r>
              <a:rPr lang="en-US" sz="1800" dirty="0" err="1" smtClean="0">
                <a:latin typeface="Courier New"/>
                <a:cs typeface="Courier New"/>
              </a:rPr>
              <a:t>sem</a:t>
            </a:r>
            <a:r>
              <a:rPr lang="en-US" sz="1800" dirty="0" smtClean="0">
                <a:latin typeface="Courier New"/>
                <a:cs typeface="Courier New"/>
              </a:rPr>
              <a:t>, 0, unsigned </a:t>
            </a:r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</a:t>
            </a:r>
            <a:r>
              <a:rPr lang="en-US" sz="1800" dirty="0" err="1" smtClean="0">
                <a:latin typeface="Courier New"/>
                <a:cs typeface="Courier New"/>
              </a:rPr>
              <a:t>val</a:t>
            </a:r>
            <a:r>
              <a:rPr lang="en-US" sz="1800" dirty="0" smtClean="0">
                <a:latin typeface="Courier New"/>
                <a:cs typeface="Courier New"/>
              </a:rPr>
              <a:t>);} /* </a:t>
            </a:r>
            <a:r>
              <a:rPr lang="en-US" sz="1800" dirty="0" err="1" smtClean="0">
                <a:latin typeface="Courier New"/>
                <a:cs typeface="Courier New"/>
              </a:rPr>
              <a:t>s</a:t>
            </a:r>
            <a:r>
              <a:rPr lang="en-US" sz="1800" dirty="0" smtClean="0">
                <a:latin typeface="Courier New"/>
                <a:cs typeface="Courier New"/>
              </a:rPr>
              <a:t> = </a:t>
            </a:r>
            <a:r>
              <a:rPr lang="en-US" sz="1800" dirty="0" err="1" smtClean="0">
                <a:latin typeface="Courier New"/>
                <a:cs typeface="Courier New"/>
              </a:rPr>
              <a:t>val</a:t>
            </a:r>
            <a:r>
              <a:rPr lang="en-US" sz="1800" dirty="0" smtClean="0">
                <a:latin typeface="Courier New"/>
                <a:cs typeface="Courier New"/>
              </a:rPr>
              <a:t> */</a:t>
            </a:r>
          </a:p>
          <a:p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</a:t>
            </a:r>
            <a:r>
              <a:rPr lang="en-US" sz="1800" dirty="0" err="1" smtClean="0">
                <a:latin typeface="Courier New"/>
                <a:cs typeface="Courier New"/>
              </a:rPr>
              <a:t>sem_wait(sem_t</a:t>
            </a:r>
            <a:r>
              <a:rPr lang="en-US" sz="1800" dirty="0" smtClean="0">
                <a:latin typeface="Courier New"/>
                <a:cs typeface="Courier New"/>
              </a:rPr>
              <a:t> *</a:t>
            </a:r>
            <a:r>
              <a:rPr lang="en-US" sz="1800" dirty="0" err="1" smtClean="0">
                <a:latin typeface="Courier New"/>
                <a:cs typeface="Courier New"/>
              </a:rPr>
              <a:t>s</a:t>
            </a:r>
            <a:r>
              <a:rPr lang="en-US" sz="1800" dirty="0" smtClean="0">
                <a:latin typeface="Courier New"/>
                <a:cs typeface="Courier New"/>
              </a:rPr>
              <a:t>);  /* </a:t>
            </a:r>
            <a:r>
              <a:rPr lang="en-US" sz="1800" dirty="0" err="1" smtClean="0">
                <a:latin typeface="Courier New"/>
                <a:cs typeface="Courier New"/>
              </a:rPr>
              <a:t>P(s</a:t>
            </a:r>
            <a:r>
              <a:rPr lang="en-US" sz="1800" dirty="0" smtClean="0">
                <a:latin typeface="Courier New"/>
                <a:cs typeface="Courier New"/>
              </a:rPr>
              <a:t>) */</a:t>
            </a:r>
          </a:p>
          <a:p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</a:t>
            </a:r>
            <a:r>
              <a:rPr lang="en-US" sz="1800" dirty="0" err="1" smtClean="0">
                <a:latin typeface="Courier New"/>
                <a:cs typeface="Courier New"/>
              </a:rPr>
              <a:t>sem_post(sem_t</a:t>
            </a:r>
            <a:r>
              <a:rPr lang="en-US" sz="1800" dirty="0" smtClean="0">
                <a:latin typeface="Courier New"/>
                <a:cs typeface="Courier New"/>
              </a:rPr>
              <a:t> *</a:t>
            </a:r>
            <a:r>
              <a:rPr lang="en-US" sz="1800" dirty="0" err="1" smtClean="0">
                <a:latin typeface="Courier New"/>
                <a:cs typeface="Courier New"/>
              </a:rPr>
              <a:t>s</a:t>
            </a:r>
            <a:r>
              <a:rPr lang="en-US" sz="1800" dirty="0" smtClean="0">
                <a:latin typeface="Courier New"/>
                <a:cs typeface="Courier New"/>
              </a:rPr>
              <a:t>);  /* </a:t>
            </a:r>
            <a:r>
              <a:rPr lang="en-US" sz="1800" dirty="0" err="1" smtClean="0">
                <a:latin typeface="Courier New"/>
                <a:cs typeface="Courier New"/>
              </a:rPr>
              <a:t>V(s</a:t>
            </a:r>
            <a:r>
              <a:rPr lang="en-US" sz="1800" dirty="0" smtClean="0">
                <a:latin typeface="Courier New"/>
                <a:cs typeface="Courier New"/>
              </a:rPr>
              <a:t>) */</a:t>
            </a:r>
          </a:p>
        </p:txBody>
      </p:sp>
      <p:sp>
        <p:nvSpPr>
          <p:cNvPr id="5" name="Content Placeholder 2"/>
          <p:cNvSpPr txBox="1">
            <a:spLocks/>
          </p:cNvSpPr>
          <p:nvPr/>
        </p:nvSpPr>
        <p:spPr bwMode="auto">
          <a:xfrm>
            <a:off x="228600" y="4191000"/>
            <a:ext cx="7896225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342900" marR="0" lvl="0" indent="-342900" algn="l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990000"/>
              </a:buClr>
              <a:buSzPct val="60000"/>
              <a:buFont typeface="Wingdings 2" pitchFamily="18" charset="2"/>
              <a:buNone/>
              <a:tabLst/>
              <a:defRPr/>
            </a:pPr>
            <a:r>
              <a:rPr kumimoji="0" lang="en-US" sz="2400" b="1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pitchFamily="34" charset="0"/>
                <a:ea typeface="+mn-ea"/>
                <a:cs typeface="+mn-cs"/>
              </a:rPr>
              <a:t>CS:APP wrapper functions:</a:t>
            </a:r>
          </a:p>
          <a:p>
            <a:pPr marL="342900" marR="0" lvl="0" indent="-342900" algn="l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990000"/>
              </a:buClr>
              <a:buSzPct val="60000"/>
              <a:buFont typeface="Wingdings 2" pitchFamily="18" charset="2"/>
              <a:buNone/>
              <a:tabLst/>
              <a:defRPr/>
            </a:pPr>
            <a:endParaRPr kumimoji="0" lang="en-US" sz="2400" b="1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Calibri" pitchFamily="34" charset="0"/>
              <a:ea typeface="+mn-ea"/>
              <a:cs typeface="+mn-cs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28600" y="4724400"/>
            <a:ext cx="7664854" cy="1200329"/>
          </a:xfrm>
          <a:prstGeom prst="rect">
            <a:avLst/>
          </a:prstGeom>
          <a:solidFill>
            <a:srgbClr val="F6F5BD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ourier New"/>
                <a:cs typeface="Courier New"/>
              </a:rPr>
              <a:t>#include "</a:t>
            </a:r>
            <a:r>
              <a:rPr lang="en-US" sz="1800" dirty="0" err="1" smtClean="0">
                <a:latin typeface="Courier New"/>
                <a:cs typeface="Courier New"/>
              </a:rPr>
              <a:t>csapp.h</a:t>
            </a:r>
            <a:r>
              <a:rPr lang="en-US" sz="1800" dirty="0" smtClean="0">
                <a:latin typeface="Courier New"/>
                <a:cs typeface="Courier New"/>
              </a:rPr>
              <a:t>”</a:t>
            </a:r>
          </a:p>
          <a:p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smtClean="0">
                <a:latin typeface="Courier New"/>
                <a:cs typeface="Courier New"/>
              </a:rPr>
              <a:t>void </a:t>
            </a:r>
            <a:r>
              <a:rPr lang="en-US" sz="1800" dirty="0" err="1" smtClean="0">
                <a:latin typeface="Courier New"/>
                <a:cs typeface="Courier New"/>
              </a:rPr>
              <a:t>P(sem_t</a:t>
            </a:r>
            <a:r>
              <a:rPr lang="en-US" sz="1800" dirty="0" smtClean="0">
                <a:latin typeface="Courier New"/>
                <a:cs typeface="Courier New"/>
              </a:rPr>
              <a:t> *</a:t>
            </a:r>
            <a:r>
              <a:rPr lang="en-US" sz="1800" dirty="0" err="1" smtClean="0">
                <a:latin typeface="Courier New"/>
                <a:cs typeface="Courier New"/>
              </a:rPr>
              <a:t>s</a:t>
            </a:r>
            <a:r>
              <a:rPr lang="en-US" sz="1800" dirty="0" smtClean="0">
                <a:latin typeface="Courier New"/>
                <a:cs typeface="Courier New"/>
              </a:rPr>
              <a:t>); /* Wrapper function for </a:t>
            </a:r>
            <a:r>
              <a:rPr lang="en-US" sz="1800" dirty="0" err="1" smtClean="0">
                <a:latin typeface="Courier New"/>
                <a:cs typeface="Courier New"/>
              </a:rPr>
              <a:t>sem_wait</a:t>
            </a:r>
            <a:r>
              <a:rPr lang="en-US" sz="1800" dirty="0" smtClean="0">
                <a:latin typeface="Courier New"/>
                <a:cs typeface="Courier New"/>
              </a:rPr>
              <a:t> */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void </a:t>
            </a:r>
            <a:r>
              <a:rPr lang="en-US" sz="1800" dirty="0" err="1" smtClean="0">
                <a:latin typeface="Courier New"/>
                <a:cs typeface="Courier New"/>
              </a:rPr>
              <a:t>V(sem_t</a:t>
            </a:r>
            <a:r>
              <a:rPr lang="en-US" sz="1800" dirty="0" smtClean="0">
                <a:latin typeface="Courier New"/>
                <a:cs typeface="Courier New"/>
              </a:rPr>
              <a:t> *</a:t>
            </a:r>
            <a:r>
              <a:rPr lang="en-US" sz="1800" dirty="0" err="1" smtClean="0">
                <a:latin typeface="Courier New"/>
                <a:cs typeface="Courier New"/>
              </a:rPr>
              <a:t>s</a:t>
            </a:r>
            <a:r>
              <a:rPr lang="en-US" sz="1800" dirty="0" smtClean="0">
                <a:latin typeface="Courier New"/>
                <a:cs typeface="Courier New"/>
              </a:rPr>
              <a:t>); /* Wrapper function for </a:t>
            </a:r>
            <a:r>
              <a:rPr lang="en-US" sz="1800" dirty="0" err="1" smtClean="0">
                <a:latin typeface="Courier New"/>
                <a:cs typeface="Courier New"/>
              </a:rPr>
              <a:t>sem_post</a:t>
            </a:r>
            <a:r>
              <a:rPr lang="en-US" sz="1800" dirty="0" smtClean="0">
                <a:latin typeface="Courier New"/>
                <a:cs typeface="Courier New"/>
              </a:rPr>
              <a:t> */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5938" name="Rectangle 2"/>
          <p:cNvSpPr>
            <a:spLocks noGrp="1" noChangeArrowheads="1"/>
          </p:cNvSpPr>
          <p:nvPr>
            <p:ph type="title"/>
          </p:nvPr>
        </p:nvSpPr>
        <p:spPr>
          <a:xfrm>
            <a:off x="366007" y="152400"/>
            <a:ext cx="8775700" cy="1095375"/>
          </a:xfrm>
        </p:spPr>
        <p:txBody>
          <a:bodyPr/>
          <a:lstStyle/>
          <a:p>
            <a:r>
              <a:rPr lang="en-US" dirty="0" err="1">
                <a:latin typeface="Courier New" pitchFamily="49" charset="0"/>
              </a:rPr>
              <a:t>badcnt.c</a:t>
            </a:r>
            <a:r>
              <a:rPr lang="en-US" dirty="0"/>
              <a:t>: </a:t>
            </a:r>
            <a:r>
              <a:rPr lang="en-US" dirty="0" smtClean="0"/>
              <a:t>Improper Synchronization</a:t>
            </a:r>
            <a:endParaRPr lang="en-US" dirty="0"/>
          </a:p>
        </p:txBody>
      </p:sp>
      <p:sp>
        <p:nvSpPr>
          <p:cNvPr id="935939" name="Rectangle 3"/>
          <p:cNvSpPr>
            <a:spLocks noChangeArrowheads="1"/>
          </p:cNvSpPr>
          <p:nvPr/>
        </p:nvSpPr>
        <p:spPr bwMode="auto">
          <a:xfrm>
            <a:off x="152400" y="1066800"/>
            <a:ext cx="4419600" cy="5755423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anchor="ctr">
            <a:noAutofit/>
          </a:bodyPr>
          <a:lstStyle/>
          <a:p>
            <a:r>
              <a:rPr lang="en-US" sz="1600" dirty="0" smtClean="0">
                <a:latin typeface="Courier New" pitchFamily="49" charset="0"/>
              </a:rPr>
              <a:t>volatile </a:t>
            </a:r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cnt</a:t>
            </a:r>
            <a:r>
              <a:rPr lang="en-US" sz="1600" dirty="0" smtClean="0">
                <a:latin typeface="Courier New" pitchFamily="49" charset="0"/>
              </a:rPr>
              <a:t> = 0; </a:t>
            </a:r>
            <a:r>
              <a:rPr lang="en-US" sz="1600" dirty="0" smtClean="0">
                <a:solidFill>
                  <a:srgbClr val="9D3E40"/>
                </a:solidFill>
                <a:latin typeface="Courier New" pitchFamily="49" charset="0"/>
              </a:rPr>
              <a:t>/* global */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main(int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argc</a:t>
            </a:r>
            <a:r>
              <a:rPr lang="en-US" sz="1600" dirty="0" smtClean="0">
                <a:latin typeface="Courier New" pitchFamily="49" charset="0"/>
              </a:rPr>
              <a:t>, char **</a:t>
            </a:r>
            <a:r>
              <a:rPr lang="en-US" sz="1600" dirty="0" err="1" smtClean="0">
                <a:latin typeface="Courier New" pitchFamily="49" charset="0"/>
              </a:rPr>
              <a:t>argv</a:t>
            </a:r>
            <a:r>
              <a:rPr lang="en-US" sz="1600" dirty="0" smtClean="0">
                <a:latin typeface="Courier New" pitchFamily="49" charset="0"/>
              </a:rPr>
              <a:t>)</a:t>
            </a:r>
          </a:p>
          <a:p>
            <a:r>
              <a:rPr lang="en-US" sz="1600" dirty="0" smtClean="0">
                <a:latin typeface="Courier New" pitchFamily="49" charset="0"/>
              </a:rPr>
              <a:t>{</a:t>
            </a:r>
          </a:p>
          <a:p>
            <a:r>
              <a:rPr lang="en-US" sz="1600" dirty="0" smtClean="0">
                <a:latin typeface="Courier New" pitchFamily="49" charset="0"/>
              </a:rPr>
              <a:t>  </a:t>
            </a:r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niters = atoi(argv[1]);</a:t>
            </a:r>
          </a:p>
          <a:p>
            <a:r>
              <a:rPr lang="en-US" sz="1600" dirty="0" smtClean="0">
                <a:latin typeface="Courier New" pitchFamily="49" charset="0"/>
              </a:rPr>
              <a:t>  </a:t>
            </a:r>
            <a:r>
              <a:rPr lang="en-US" sz="1600" dirty="0" err="1" smtClean="0">
                <a:latin typeface="Courier New" pitchFamily="49" charset="0"/>
              </a:rPr>
              <a:t>pthread_t</a:t>
            </a:r>
            <a:r>
              <a:rPr lang="en-US" sz="1600" dirty="0" smtClean="0">
                <a:latin typeface="Courier New" pitchFamily="49" charset="0"/>
              </a:rPr>
              <a:t> tid1, tid2;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Pthread_create(&amp;tid1, NULL,          </a:t>
            </a:r>
          </a:p>
          <a:p>
            <a:r>
              <a:rPr lang="en-US" sz="1600" dirty="0" smtClean="0">
                <a:latin typeface="Courier New" pitchFamily="49" charset="0"/>
              </a:rPr>
              <a:t>                 thread, &amp;niters);</a:t>
            </a:r>
          </a:p>
          <a:p>
            <a:r>
              <a:rPr lang="en-US" sz="1600" dirty="0" smtClean="0">
                <a:latin typeface="Courier New" pitchFamily="49" charset="0"/>
              </a:rPr>
              <a:t>  Pthread_create(&amp;tid2, NULL, </a:t>
            </a:r>
          </a:p>
          <a:p>
            <a:r>
              <a:rPr lang="en-US" sz="1600" dirty="0" smtClean="0">
                <a:latin typeface="Courier New" pitchFamily="49" charset="0"/>
              </a:rPr>
              <a:t>                 thread, &amp;niters);</a:t>
            </a:r>
          </a:p>
          <a:p>
            <a:r>
              <a:rPr lang="en-US" sz="1600" dirty="0" smtClean="0">
                <a:latin typeface="Courier New" pitchFamily="49" charset="0"/>
              </a:rPr>
              <a:t>  Pthread_join(tid1, NULL);</a:t>
            </a:r>
          </a:p>
          <a:p>
            <a:r>
              <a:rPr lang="en-US" sz="1600" dirty="0" smtClean="0">
                <a:latin typeface="Courier New" pitchFamily="49" charset="0"/>
              </a:rPr>
              <a:t>  Pthread_join(tid2, NULL);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/* Check result */</a:t>
            </a:r>
          </a:p>
          <a:p>
            <a:r>
              <a:rPr lang="en-US" sz="1600" dirty="0" smtClean="0">
                <a:latin typeface="Courier New" pitchFamily="49" charset="0"/>
              </a:rPr>
              <a:t>  if (</a:t>
            </a:r>
            <a:r>
              <a:rPr lang="en-US" sz="1600" dirty="0" err="1" smtClean="0">
                <a:latin typeface="Courier New" pitchFamily="49" charset="0"/>
              </a:rPr>
              <a:t>cnt</a:t>
            </a:r>
            <a:r>
              <a:rPr lang="en-US" sz="1600" dirty="0" smtClean="0">
                <a:latin typeface="Courier New" pitchFamily="49" charset="0"/>
              </a:rPr>
              <a:t> != (2 * niters))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printf("BOOM</a:t>
            </a:r>
            <a:r>
              <a:rPr lang="en-US" sz="1600" dirty="0" smtClean="0">
                <a:latin typeface="Courier New" pitchFamily="49" charset="0"/>
              </a:rPr>
              <a:t>! </a:t>
            </a:r>
            <a:r>
              <a:rPr lang="en-US" sz="1600" dirty="0" err="1" smtClean="0">
                <a:latin typeface="Courier New" pitchFamily="49" charset="0"/>
              </a:rPr>
              <a:t>cnt</a:t>
            </a:r>
            <a:r>
              <a:rPr lang="en-US" sz="1600" dirty="0" smtClean="0">
                <a:latin typeface="Courier New" pitchFamily="49" charset="0"/>
              </a:rPr>
              <a:t>=%</a:t>
            </a:r>
            <a:r>
              <a:rPr lang="en-US" sz="1600" dirty="0" err="1" smtClean="0">
                <a:latin typeface="Courier New" pitchFamily="49" charset="0"/>
              </a:rPr>
              <a:t>d\n</a:t>
            </a:r>
            <a:r>
              <a:rPr lang="en-US" sz="1600" dirty="0" smtClean="0">
                <a:latin typeface="Courier New" pitchFamily="49" charset="0"/>
              </a:rPr>
              <a:t>”, </a:t>
            </a:r>
            <a:r>
              <a:rPr lang="en-US" sz="1600" dirty="0" err="1" smtClean="0">
                <a:latin typeface="Courier New" pitchFamily="49" charset="0"/>
              </a:rPr>
              <a:t>cnt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r>
              <a:rPr lang="en-US" sz="1600" dirty="0" smtClean="0">
                <a:latin typeface="Courier New" pitchFamily="49" charset="0"/>
              </a:rPr>
              <a:t>  else</a:t>
            </a: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printf("OK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cnt</a:t>
            </a:r>
            <a:r>
              <a:rPr lang="en-US" sz="1600" dirty="0" smtClean="0">
                <a:latin typeface="Courier New" pitchFamily="49" charset="0"/>
              </a:rPr>
              <a:t>=%</a:t>
            </a:r>
            <a:r>
              <a:rPr lang="en-US" sz="1600" dirty="0" err="1" smtClean="0">
                <a:latin typeface="Courier New" pitchFamily="49" charset="0"/>
              </a:rPr>
              <a:t>d\n</a:t>
            </a:r>
            <a:r>
              <a:rPr lang="en-US" sz="1600" dirty="0" smtClean="0">
                <a:latin typeface="Courier New" pitchFamily="49" charset="0"/>
              </a:rPr>
              <a:t>", </a:t>
            </a:r>
            <a:r>
              <a:rPr lang="en-US" sz="1600" dirty="0" err="1" smtClean="0">
                <a:latin typeface="Courier New" pitchFamily="49" charset="0"/>
              </a:rPr>
              <a:t>cnt</a:t>
            </a:r>
            <a:r>
              <a:rPr lang="en-US" sz="1600" dirty="0" smtClean="0">
                <a:latin typeface="Courier New" pitchFamily="49" charset="0"/>
              </a:rPr>
              <a:t>);</a:t>
            </a:r>
          </a:p>
          <a:p>
            <a:r>
              <a:rPr lang="en-US" sz="1600" dirty="0" smtClean="0">
                <a:latin typeface="Courier New" pitchFamily="49" charset="0"/>
              </a:rPr>
              <a:t>  exit(0);</a:t>
            </a:r>
          </a:p>
          <a:p>
            <a:r>
              <a:rPr lang="en-US" sz="1600" dirty="0" smtClean="0">
                <a:latin typeface="Courier New" pitchFamily="49" charset="0"/>
              </a:rPr>
              <a:t>}</a:t>
            </a:r>
          </a:p>
        </p:txBody>
      </p:sp>
      <p:sp>
        <p:nvSpPr>
          <p:cNvPr id="935940" name="Rectangle 4"/>
          <p:cNvSpPr>
            <a:spLocks noChangeArrowheads="1"/>
          </p:cNvSpPr>
          <p:nvPr/>
        </p:nvSpPr>
        <p:spPr bwMode="auto">
          <a:xfrm>
            <a:off x="4800600" y="1189910"/>
            <a:ext cx="4371109" cy="2554545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600" dirty="0" smtClean="0">
                <a:solidFill>
                  <a:srgbClr val="9D3E40"/>
                </a:solidFill>
                <a:latin typeface="Courier New" pitchFamily="49" charset="0"/>
              </a:rPr>
              <a:t>/* Thread routine */</a:t>
            </a:r>
          </a:p>
          <a:p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void *</a:t>
            </a:r>
            <a:r>
              <a:rPr lang="en-US" sz="1600" dirty="0" err="1" smtClean="0">
                <a:solidFill>
                  <a:srgbClr val="000000"/>
                </a:solidFill>
                <a:latin typeface="Courier New" pitchFamily="49" charset="0"/>
              </a:rPr>
              <a:t>thread(void</a:t>
            </a:r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 *</a:t>
            </a:r>
            <a:r>
              <a:rPr lang="en-US" sz="1600" dirty="0" err="1" smtClean="0">
                <a:solidFill>
                  <a:srgbClr val="000000"/>
                </a:solidFill>
                <a:latin typeface="Courier New" pitchFamily="49" charset="0"/>
              </a:rPr>
              <a:t>vargp</a:t>
            </a:r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)</a:t>
            </a:r>
          </a:p>
          <a:p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{</a:t>
            </a:r>
          </a:p>
          <a:p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  </a:t>
            </a:r>
            <a:r>
              <a:rPr lang="en-US" sz="1600" dirty="0" err="1" smtClean="0">
                <a:solidFill>
                  <a:srgbClr val="000000"/>
                </a:solidFill>
                <a:latin typeface="Courier New" pitchFamily="49" charset="0"/>
              </a:rPr>
              <a:t>int</a:t>
            </a:r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 </a:t>
            </a:r>
            <a:r>
              <a:rPr lang="en-US" sz="1600" dirty="0" err="1" smtClean="0">
                <a:solidFill>
                  <a:srgbClr val="000000"/>
                </a:solidFill>
                <a:latin typeface="Courier New" pitchFamily="49" charset="0"/>
              </a:rPr>
              <a:t>i</a:t>
            </a:r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, niters = *((</a:t>
            </a:r>
            <a:r>
              <a:rPr lang="en-US" sz="1600" dirty="0" err="1" smtClean="0">
                <a:solidFill>
                  <a:srgbClr val="000000"/>
                </a:solidFill>
                <a:latin typeface="Courier New" pitchFamily="49" charset="0"/>
              </a:rPr>
              <a:t>int</a:t>
            </a:r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 *)</a:t>
            </a:r>
            <a:r>
              <a:rPr lang="en-US" sz="1600" dirty="0" err="1" smtClean="0">
                <a:solidFill>
                  <a:srgbClr val="000000"/>
                </a:solidFill>
                <a:latin typeface="Courier New" pitchFamily="49" charset="0"/>
              </a:rPr>
              <a:t>vargp</a:t>
            </a:r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);</a:t>
            </a:r>
          </a:p>
          <a:p>
            <a:endParaRPr lang="en-US" sz="1600" dirty="0" smtClean="0">
              <a:solidFill>
                <a:srgbClr val="000000"/>
              </a:solidFill>
              <a:latin typeface="Courier New" pitchFamily="49" charset="0"/>
            </a:endParaRPr>
          </a:p>
          <a:p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  for (</a:t>
            </a:r>
            <a:r>
              <a:rPr lang="en-US" sz="1600" dirty="0" err="1" smtClean="0">
                <a:solidFill>
                  <a:srgbClr val="000000"/>
                </a:solidFill>
                <a:latin typeface="Courier New" pitchFamily="49" charset="0"/>
              </a:rPr>
              <a:t>i</a:t>
            </a:r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 = 0; </a:t>
            </a:r>
            <a:r>
              <a:rPr lang="en-US" sz="1600" dirty="0" err="1" smtClean="0">
                <a:solidFill>
                  <a:srgbClr val="000000"/>
                </a:solidFill>
                <a:latin typeface="Courier New" pitchFamily="49" charset="0"/>
              </a:rPr>
              <a:t>i</a:t>
            </a:r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 &lt; niters; </a:t>
            </a:r>
            <a:r>
              <a:rPr lang="en-US" sz="1600" dirty="0" err="1" smtClean="0">
                <a:solidFill>
                  <a:srgbClr val="000000"/>
                </a:solidFill>
                <a:latin typeface="Courier New" pitchFamily="49" charset="0"/>
              </a:rPr>
              <a:t>i</a:t>
            </a:r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++)</a:t>
            </a:r>
          </a:p>
          <a:p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    </a:t>
            </a:r>
            <a:r>
              <a:rPr lang="en-US" sz="1600" dirty="0" err="1" smtClean="0">
                <a:solidFill>
                  <a:srgbClr val="000000"/>
                </a:solidFill>
                <a:latin typeface="Courier New" pitchFamily="49" charset="0"/>
              </a:rPr>
              <a:t>cnt</a:t>
            </a:r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++;                   </a:t>
            </a:r>
          </a:p>
          <a:p>
            <a:endParaRPr lang="en-US" sz="1600" dirty="0" smtClean="0">
              <a:solidFill>
                <a:srgbClr val="000000"/>
              </a:solidFill>
              <a:latin typeface="Courier New" pitchFamily="49" charset="0"/>
            </a:endParaRPr>
          </a:p>
          <a:p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  return NULL;</a:t>
            </a:r>
          </a:p>
          <a:p>
            <a:r>
              <a:rPr lang="en-US" sz="1600" dirty="0" smtClean="0">
                <a:solidFill>
                  <a:srgbClr val="000000"/>
                </a:solidFill>
                <a:latin typeface="Courier New" pitchFamily="49" charset="0"/>
              </a:rPr>
              <a:t>}</a:t>
            </a:r>
            <a:endParaRPr lang="en-US" sz="1600" dirty="0">
              <a:solidFill>
                <a:srgbClr val="000000"/>
              </a:solidFill>
              <a:latin typeface="Courier New" pitchFamily="49" charset="0"/>
            </a:endParaRPr>
          </a:p>
        </p:txBody>
      </p:sp>
      <p:sp>
        <p:nvSpPr>
          <p:cNvPr id="7" name="Text Box 6"/>
          <p:cNvSpPr txBox="1">
            <a:spLocks noChangeArrowheads="1"/>
          </p:cNvSpPr>
          <p:nvPr/>
        </p:nvSpPr>
        <p:spPr bwMode="auto">
          <a:xfrm>
            <a:off x="4965700" y="4884003"/>
            <a:ext cx="3959747" cy="830997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r>
              <a:rPr lang="en-US" dirty="0" smtClean="0">
                <a:latin typeface="+mn-lt"/>
              </a:rPr>
              <a:t>How can we fix this using semaphores?</a:t>
            </a:r>
            <a:endParaRPr lang="en-US" dirty="0"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936082" cy="762000"/>
          </a:xfrm>
        </p:spPr>
        <p:txBody>
          <a:bodyPr/>
          <a:lstStyle/>
          <a:p>
            <a:r>
              <a:rPr lang="en-US" dirty="0" smtClean="0"/>
              <a:t>Using Semaphores for Mutual Exclusion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6875" y="1362075"/>
            <a:ext cx="7896225" cy="4972050"/>
          </a:xfrm>
        </p:spPr>
        <p:txBody>
          <a:bodyPr/>
          <a:lstStyle/>
          <a:p>
            <a:r>
              <a:rPr lang="en-US" dirty="0" smtClean="0"/>
              <a:t>Basic idea:</a:t>
            </a:r>
          </a:p>
          <a:p>
            <a:pPr lvl="1"/>
            <a:r>
              <a:rPr lang="en-US" dirty="0" smtClean="0"/>
              <a:t>Associate a unique semaphore </a:t>
            </a:r>
            <a:r>
              <a:rPr lang="en-US" i="1" dirty="0" smtClean="0"/>
              <a:t>mutex</a:t>
            </a:r>
            <a:r>
              <a:rPr lang="en-US" dirty="0" smtClean="0"/>
              <a:t>, initially 1, with each shared variable (or related set of shared variables).</a:t>
            </a:r>
          </a:p>
          <a:p>
            <a:pPr lvl="1"/>
            <a:r>
              <a:rPr lang="en-US" dirty="0" smtClean="0"/>
              <a:t>Surround corresponding critical sections with </a:t>
            </a:r>
            <a:r>
              <a:rPr lang="en-US" i="1" dirty="0" err="1" smtClean="0"/>
              <a:t>P(mutex</a:t>
            </a:r>
            <a:r>
              <a:rPr lang="en-US" i="1" dirty="0" smtClean="0"/>
              <a:t>)</a:t>
            </a:r>
            <a:r>
              <a:rPr lang="en-US" dirty="0" smtClean="0"/>
              <a:t> and </a:t>
            </a:r>
          </a:p>
          <a:p>
            <a:pPr lvl="1">
              <a:buNone/>
            </a:pPr>
            <a:r>
              <a:rPr lang="en-US" i="1" dirty="0" smtClean="0"/>
              <a:t>	</a:t>
            </a:r>
            <a:r>
              <a:rPr lang="en-US" i="1" dirty="0" err="1" smtClean="0"/>
              <a:t>V(mutex</a:t>
            </a:r>
            <a:r>
              <a:rPr lang="en-US" i="1" dirty="0" smtClean="0"/>
              <a:t>)</a:t>
            </a:r>
            <a:r>
              <a:rPr lang="en-US" dirty="0" smtClean="0"/>
              <a:t> operations.</a:t>
            </a:r>
          </a:p>
          <a:p>
            <a:endParaRPr lang="en-US" dirty="0" smtClean="0"/>
          </a:p>
          <a:p>
            <a:r>
              <a:rPr lang="en-US" dirty="0" smtClean="0"/>
              <a:t>Terminology:</a:t>
            </a:r>
          </a:p>
          <a:p>
            <a:pPr lvl="1"/>
            <a:r>
              <a:rPr lang="en-US" i="1" dirty="0" smtClean="0">
                <a:solidFill>
                  <a:srgbClr val="FF0000"/>
                </a:solidFill>
              </a:rPr>
              <a:t>Binary semaphore</a:t>
            </a:r>
            <a:r>
              <a:rPr lang="en-US" dirty="0" smtClean="0"/>
              <a:t>: semaphore whose value is always 0 or 1</a:t>
            </a:r>
          </a:p>
          <a:p>
            <a:pPr lvl="1"/>
            <a:r>
              <a:rPr lang="en-US" i="1" dirty="0" smtClean="0">
                <a:solidFill>
                  <a:srgbClr val="FF0000"/>
                </a:solidFill>
              </a:rPr>
              <a:t>Mutex:</a:t>
            </a:r>
            <a:r>
              <a:rPr lang="en-US" dirty="0" smtClean="0">
                <a:solidFill>
                  <a:srgbClr val="FF0000"/>
                </a:solidFill>
              </a:rPr>
              <a:t> </a:t>
            </a:r>
            <a:r>
              <a:rPr lang="en-US" dirty="0" smtClean="0"/>
              <a:t>binary semaphore used for mutual exclusion</a:t>
            </a:r>
          </a:p>
          <a:p>
            <a:pPr lvl="2"/>
            <a:r>
              <a:rPr lang="en-US" dirty="0" smtClean="0"/>
              <a:t>P operation: </a:t>
            </a:r>
            <a:r>
              <a:rPr lang="en-US" dirty="0" smtClean="0">
                <a:solidFill>
                  <a:srgbClr val="FF0000"/>
                </a:solidFill>
              </a:rPr>
              <a:t>“locking” </a:t>
            </a:r>
            <a:r>
              <a:rPr lang="en-US" dirty="0" smtClean="0"/>
              <a:t>the mutex</a:t>
            </a:r>
          </a:p>
          <a:p>
            <a:pPr lvl="2"/>
            <a:r>
              <a:rPr lang="en-US" dirty="0" smtClean="0"/>
              <a:t>V operation: </a:t>
            </a:r>
            <a:r>
              <a:rPr lang="en-US" dirty="0" smtClean="0">
                <a:solidFill>
                  <a:srgbClr val="FF0000"/>
                </a:solidFill>
              </a:rPr>
              <a:t>“unlocking” </a:t>
            </a:r>
            <a:r>
              <a:rPr lang="en-US" dirty="0" smtClean="0"/>
              <a:t>or </a:t>
            </a:r>
            <a:r>
              <a:rPr lang="en-US" dirty="0" smtClean="0">
                <a:solidFill>
                  <a:srgbClr val="FF0000"/>
                </a:solidFill>
              </a:rPr>
              <a:t>“releasing” </a:t>
            </a:r>
            <a:r>
              <a:rPr lang="en-US" dirty="0" smtClean="0"/>
              <a:t>the mutex</a:t>
            </a:r>
          </a:p>
          <a:p>
            <a:pPr lvl="2"/>
            <a:r>
              <a:rPr lang="en-US" i="1" dirty="0" smtClean="0">
                <a:solidFill>
                  <a:srgbClr val="FF0000"/>
                </a:solidFill>
              </a:rPr>
              <a:t>“Holding” </a:t>
            </a:r>
            <a:r>
              <a:rPr lang="en-US" dirty="0" smtClean="0"/>
              <a:t>a mutex: locked and not yet unlocked. </a:t>
            </a:r>
          </a:p>
          <a:p>
            <a:pPr lvl="1"/>
            <a:r>
              <a:rPr lang="en-US" i="1" dirty="0" smtClean="0">
                <a:solidFill>
                  <a:srgbClr val="FF0000"/>
                </a:solidFill>
              </a:rPr>
              <a:t>Counting semaphore</a:t>
            </a:r>
            <a:r>
              <a:rPr lang="en-US" dirty="0" smtClean="0"/>
              <a:t>: used as a counter for set of available resources.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6418" name="Rectangle 2"/>
          <p:cNvSpPr>
            <a:spLocks noGrp="1" noChangeArrowheads="1"/>
          </p:cNvSpPr>
          <p:nvPr>
            <p:ph type="title"/>
          </p:nvPr>
        </p:nvSpPr>
        <p:spPr>
          <a:xfrm>
            <a:off x="357018" y="381000"/>
            <a:ext cx="7592093" cy="762000"/>
          </a:xfrm>
        </p:spPr>
        <p:txBody>
          <a:bodyPr/>
          <a:lstStyle/>
          <a:p>
            <a:r>
              <a:rPr lang="en-US" dirty="0" err="1" smtClean="0">
                <a:latin typeface="Courier New"/>
                <a:cs typeface="Courier New"/>
              </a:rPr>
              <a:t>goodcnt.c</a:t>
            </a:r>
            <a:r>
              <a:rPr lang="en-US" dirty="0" smtClean="0">
                <a:latin typeface="Courier New"/>
                <a:cs typeface="Courier New"/>
              </a:rPr>
              <a:t>:</a:t>
            </a:r>
            <a:r>
              <a:rPr lang="en-US" dirty="0" smtClean="0"/>
              <a:t> Proper Synchronization</a:t>
            </a:r>
            <a:endParaRPr lang="en-US" dirty="0"/>
          </a:p>
        </p:txBody>
      </p:sp>
      <p:sp>
        <p:nvSpPr>
          <p:cNvPr id="9564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1215904"/>
            <a:ext cx="8307388" cy="460496"/>
          </a:xfrm>
        </p:spPr>
        <p:txBody>
          <a:bodyPr/>
          <a:lstStyle/>
          <a:p>
            <a:r>
              <a:rPr lang="en-US" dirty="0" smtClean="0"/>
              <a:t>Define and initialize a mutex for the shared variable </a:t>
            </a:r>
            <a:r>
              <a:rPr lang="en-US" dirty="0" err="1" smtClean="0">
                <a:latin typeface="Courier New"/>
                <a:cs typeface="Courier New"/>
              </a:rPr>
              <a:t>cnt</a:t>
            </a:r>
            <a:r>
              <a:rPr lang="en-US" dirty="0" smtClean="0">
                <a:latin typeface="Courier New"/>
                <a:cs typeface="Courier New"/>
              </a:rPr>
              <a:t>:</a:t>
            </a:r>
          </a:p>
          <a:p>
            <a:pPr lvl="1"/>
            <a:endParaRPr lang="en-US" dirty="0" smtClean="0"/>
          </a:p>
          <a:p>
            <a:endParaRPr lang="en-US" dirty="0" smtClean="0"/>
          </a:p>
        </p:txBody>
      </p:sp>
      <p:sp>
        <p:nvSpPr>
          <p:cNvPr id="956420" name="Rectangle 4"/>
          <p:cNvSpPr>
            <a:spLocks noChangeArrowheads="1"/>
          </p:cNvSpPr>
          <p:nvPr/>
        </p:nvSpPr>
        <p:spPr bwMode="auto">
          <a:xfrm>
            <a:off x="353367" y="1796622"/>
            <a:ext cx="8485833" cy="1251378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tIns="0" bIns="0" anchor="t" anchorCtr="0">
            <a:noAutofit/>
          </a:bodyPr>
          <a:lstStyle/>
          <a:p>
            <a:r>
              <a:rPr lang="en-US" sz="1800" dirty="0" smtClean="0">
                <a:solidFill>
                  <a:srgbClr val="000000"/>
                </a:solidFill>
                <a:latin typeface="Courier New" pitchFamily="49" charset="0"/>
              </a:rPr>
              <a:t> volatile </a:t>
            </a:r>
            <a:r>
              <a:rPr lang="en-US" sz="1800" dirty="0" err="1" smtClean="0">
                <a:solidFill>
                  <a:srgbClr val="000000"/>
                </a:solidFill>
                <a:latin typeface="Courier New" pitchFamily="49" charset="0"/>
              </a:rPr>
              <a:t>int</a:t>
            </a:r>
            <a:r>
              <a:rPr lang="en-US" sz="1800" dirty="0" smtClean="0">
                <a:solidFill>
                  <a:srgbClr val="000000"/>
                </a:solidFill>
                <a:latin typeface="Courier New" pitchFamily="49" charset="0"/>
              </a:rPr>
              <a:t> </a:t>
            </a:r>
            <a:r>
              <a:rPr lang="en-US" sz="1800" dirty="0" err="1" smtClean="0">
                <a:solidFill>
                  <a:srgbClr val="000000"/>
                </a:solidFill>
                <a:latin typeface="Courier New" pitchFamily="49" charset="0"/>
              </a:rPr>
              <a:t>cnt</a:t>
            </a:r>
            <a:r>
              <a:rPr lang="en-US" sz="1800" dirty="0" smtClean="0">
                <a:solidFill>
                  <a:srgbClr val="000000"/>
                </a:solidFill>
                <a:latin typeface="Courier New" pitchFamily="49" charset="0"/>
              </a:rPr>
              <a:t> = 0;    </a:t>
            </a:r>
            <a:r>
              <a:rPr lang="en-US" sz="1800" dirty="0" smtClean="0">
                <a:solidFill>
                  <a:srgbClr val="990000"/>
                </a:solidFill>
                <a:latin typeface="Courier New" pitchFamily="49" charset="0"/>
              </a:rPr>
              <a:t>/* Counter */</a:t>
            </a:r>
          </a:p>
          <a:p>
            <a:r>
              <a:rPr lang="en-US" sz="1800" dirty="0" smtClean="0">
                <a:solidFill>
                  <a:srgbClr val="000000"/>
                </a:solidFill>
                <a:latin typeface="Courier New" pitchFamily="49" charset="0"/>
              </a:rPr>
              <a:t> </a:t>
            </a:r>
            <a:r>
              <a:rPr lang="en-US" sz="1800" dirty="0" err="1" smtClean="0">
                <a:solidFill>
                  <a:srgbClr val="000000"/>
                </a:solidFill>
                <a:latin typeface="Courier New" pitchFamily="49" charset="0"/>
              </a:rPr>
              <a:t>sem_t</a:t>
            </a:r>
            <a:r>
              <a:rPr lang="en-US" sz="1800" dirty="0" smtClean="0">
                <a:solidFill>
                  <a:srgbClr val="000000"/>
                </a:solidFill>
                <a:latin typeface="Courier New" pitchFamily="49" charset="0"/>
              </a:rPr>
              <a:t> mutex;             </a:t>
            </a:r>
            <a:r>
              <a:rPr lang="en-US" sz="1800" dirty="0" smtClean="0">
                <a:solidFill>
                  <a:srgbClr val="990000"/>
                </a:solidFill>
                <a:latin typeface="Courier New" pitchFamily="49" charset="0"/>
              </a:rPr>
              <a:t>/* Semaphore that protects </a:t>
            </a:r>
            <a:r>
              <a:rPr lang="en-US" sz="1800" dirty="0" err="1" smtClean="0">
                <a:solidFill>
                  <a:srgbClr val="990000"/>
                </a:solidFill>
                <a:latin typeface="Courier New" pitchFamily="49" charset="0"/>
              </a:rPr>
              <a:t>cnt</a:t>
            </a:r>
            <a:r>
              <a:rPr lang="en-US" sz="1800" dirty="0" smtClean="0">
                <a:solidFill>
                  <a:srgbClr val="990000"/>
                </a:solidFill>
                <a:latin typeface="Courier New" pitchFamily="49" charset="0"/>
              </a:rPr>
              <a:t> */</a:t>
            </a:r>
          </a:p>
          <a:p>
            <a:endParaRPr lang="en-US" sz="1800" dirty="0" smtClean="0">
              <a:solidFill>
                <a:srgbClr val="000000"/>
              </a:solidFill>
              <a:latin typeface="Courier New" pitchFamily="49" charset="0"/>
            </a:endParaRPr>
          </a:p>
          <a:p>
            <a:r>
              <a:rPr lang="en-US" sz="1800" dirty="0" smtClean="0">
                <a:solidFill>
                  <a:srgbClr val="000000"/>
                </a:solidFill>
                <a:latin typeface="Courier New" pitchFamily="49" charset="0"/>
              </a:rPr>
              <a:t> </a:t>
            </a:r>
            <a:r>
              <a:rPr lang="en-US" sz="1800" dirty="0" err="1" smtClean="0">
                <a:solidFill>
                  <a:srgbClr val="000000"/>
                </a:solidFill>
                <a:latin typeface="Courier New" pitchFamily="49" charset="0"/>
              </a:rPr>
              <a:t>Sem_init(&amp;mutex</a:t>
            </a:r>
            <a:r>
              <a:rPr lang="en-US" sz="1800" dirty="0" smtClean="0">
                <a:solidFill>
                  <a:srgbClr val="000000"/>
                </a:solidFill>
                <a:latin typeface="Courier New" pitchFamily="49" charset="0"/>
              </a:rPr>
              <a:t>, 0, 1);  </a:t>
            </a:r>
            <a:r>
              <a:rPr lang="en-US" sz="1800" dirty="0" smtClean="0">
                <a:solidFill>
                  <a:srgbClr val="990000"/>
                </a:solidFill>
                <a:latin typeface="Courier New" pitchFamily="49" charset="0"/>
              </a:rPr>
              <a:t>/* mutex = 1 */</a:t>
            </a:r>
          </a:p>
          <a:p>
            <a:endParaRPr lang="en-US" sz="1800" dirty="0">
              <a:solidFill>
                <a:srgbClr val="000000"/>
              </a:solidFill>
              <a:latin typeface="Courier New" pitchFamily="49" charset="0"/>
            </a:endParaRP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 bwMode="auto">
          <a:xfrm>
            <a:off x="357018" y="3352800"/>
            <a:ext cx="8307388" cy="46049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342900" marR="0" lvl="0" indent="-342900" algn="l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990000"/>
              </a:buClr>
              <a:buSzPct val="60000"/>
              <a:buFont typeface="Wingdings 2" pitchFamily="18" charset="2"/>
              <a:buChar char="¢"/>
              <a:tabLst/>
              <a:defRPr/>
            </a:pPr>
            <a:r>
              <a:rPr kumimoji="0" lang="en-US" sz="2400" b="1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pitchFamily="34" charset="0"/>
                <a:ea typeface="+mn-ea"/>
                <a:cs typeface="+mn-cs"/>
              </a:rPr>
              <a:t>Surround </a:t>
            </a:r>
            <a:r>
              <a:rPr lang="en-US" kern="0" dirty="0" smtClean="0">
                <a:latin typeface="Calibri" pitchFamily="34" charset="0"/>
              </a:rPr>
              <a:t>critical section with </a:t>
            </a:r>
            <a:r>
              <a:rPr lang="en-US" i="1" kern="0" dirty="0" smtClean="0">
                <a:latin typeface="Calibri" pitchFamily="34" charset="0"/>
              </a:rPr>
              <a:t>P</a:t>
            </a:r>
            <a:r>
              <a:rPr lang="en-US" kern="0" dirty="0" smtClean="0">
                <a:latin typeface="Calibri" pitchFamily="34" charset="0"/>
              </a:rPr>
              <a:t> and </a:t>
            </a:r>
            <a:r>
              <a:rPr lang="en-US" i="1" kern="0" dirty="0" smtClean="0">
                <a:latin typeface="Calibri" pitchFamily="34" charset="0"/>
              </a:rPr>
              <a:t>V</a:t>
            </a:r>
            <a:r>
              <a:rPr lang="en-US" kern="0" dirty="0" smtClean="0">
                <a:latin typeface="Calibri" pitchFamily="34" charset="0"/>
              </a:rPr>
              <a:t>:</a:t>
            </a:r>
            <a:endParaRPr kumimoji="0" lang="en-US" sz="2400" b="1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Calibri" pitchFamily="34" charset="0"/>
              <a:ea typeface="+mn-ea"/>
              <a:cs typeface="+mn-cs"/>
            </a:endParaRPr>
          </a:p>
          <a:p>
            <a:pPr marL="742950" marR="0" lvl="1" indent="-285750" algn="l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990000"/>
              </a:buClr>
              <a:buSzPct val="110000"/>
              <a:buFont typeface="Wingdings" pitchFamily="2" charset="2"/>
              <a:buChar char="§"/>
              <a:tabLst/>
              <a:defRPr/>
            </a:pPr>
            <a:endParaRPr kumimoji="0" lang="en-US" sz="20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Calibri" pitchFamily="34" charset="0"/>
            </a:endParaRPr>
          </a:p>
          <a:p>
            <a:pPr marL="342900" marR="0" lvl="0" indent="-342900" algn="l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990000"/>
              </a:buClr>
              <a:buSzPct val="60000"/>
              <a:buFont typeface="Wingdings 2" pitchFamily="18" charset="2"/>
              <a:buChar char="¢"/>
              <a:tabLst/>
              <a:defRPr/>
            </a:pPr>
            <a:endParaRPr kumimoji="0" lang="en-US" sz="2400" b="1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Calibri" pitchFamily="34" charset="0"/>
              <a:ea typeface="+mn-ea"/>
              <a:cs typeface="+mn-cs"/>
            </a:endParaRPr>
          </a:p>
        </p:txBody>
      </p:sp>
      <p:sp>
        <p:nvSpPr>
          <p:cNvPr id="6" name="Rectangle 4"/>
          <p:cNvSpPr>
            <a:spLocks noChangeArrowheads="1"/>
          </p:cNvSpPr>
          <p:nvPr/>
        </p:nvSpPr>
        <p:spPr bwMode="auto">
          <a:xfrm>
            <a:off x="483373" y="3962400"/>
            <a:ext cx="4774427" cy="1524000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tIns="0" bIns="0" anchor="t" anchorCtr="0">
            <a:noAutofit/>
          </a:bodyPr>
          <a:lstStyle/>
          <a:p>
            <a:r>
              <a:rPr lang="en-US" sz="1800" dirty="0" smtClean="0">
                <a:latin typeface="Courier New" pitchFamily="49" charset="0"/>
              </a:rPr>
              <a:t> for (</a:t>
            </a:r>
            <a:r>
              <a:rPr lang="en-US" sz="1800" dirty="0" err="1" smtClean="0">
                <a:latin typeface="Courier New" pitchFamily="49" charset="0"/>
              </a:rPr>
              <a:t>i</a:t>
            </a:r>
            <a:r>
              <a:rPr lang="en-US" sz="1800" dirty="0" smtClean="0">
                <a:latin typeface="Courier New" pitchFamily="49" charset="0"/>
              </a:rPr>
              <a:t> = 0; </a:t>
            </a:r>
            <a:r>
              <a:rPr lang="en-US" sz="1800" dirty="0" err="1" smtClean="0">
                <a:latin typeface="Courier New" pitchFamily="49" charset="0"/>
              </a:rPr>
              <a:t>i</a:t>
            </a:r>
            <a:r>
              <a:rPr lang="en-US" sz="1800" dirty="0" smtClean="0">
                <a:latin typeface="Courier New" pitchFamily="49" charset="0"/>
              </a:rPr>
              <a:t> &lt; niters; </a:t>
            </a:r>
            <a:r>
              <a:rPr lang="en-US" sz="1800" dirty="0" err="1" smtClean="0">
                <a:latin typeface="Courier New" pitchFamily="49" charset="0"/>
              </a:rPr>
              <a:t>i</a:t>
            </a:r>
            <a:r>
              <a:rPr lang="en-US" sz="1800" dirty="0" smtClean="0">
                <a:latin typeface="Courier New" pitchFamily="49" charset="0"/>
              </a:rPr>
              <a:t>++) {</a:t>
            </a:r>
          </a:p>
          <a:p>
            <a:r>
              <a:rPr lang="en-US" sz="1800" dirty="0" smtClean="0">
                <a:latin typeface="Courier New" pitchFamily="49" charset="0"/>
              </a:rPr>
              <a:t>     </a:t>
            </a:r>
            <a:r>
              <a:rPr lang="en-US" sz="1800" dirty="0" err="1" smtClean="0">
                <a:latin typeface="Courier New" pitchFamily="49" charset="0"/>
              </a:rPr>
              <a:t>P(&amp;mutex</a:t>
            </a:r>
            <a:r>
              <a:rPr lang="en-US" sz="1800" dirty="0" smtClean="0">
                <a:latin typeface="Courier New" pitchFamily="49" charset="0"/>
              </a:rPr>
              <a:t>);</a:t>
            </a:r>
          </a:p>
          <a:p>
            <a:r>
              <a:rPr lang="en-US" sz="1800" dirty="0" smtClean="0">
                <a:latin typeface="Courier New" pitchFamily="49" charset="0"/>
              </a:rPr>
              <a:t>     </a:t>
            </a:r>
            <a:r>
              <a:rPr lang="en-US" sz="1800" dirty="0" err="1" smtClean="0">
                <a:latin typeface="Courier New" pitchFamily="49" charset="0"/>
              </a:rPr>
              <a:t>cnt</a:t>
            </a:r>
            <a:r>
              <a:rPr lang="en-US" sz="1800" dirty="0" smtClean="0">
                <a:latin typeface="Courier New" pitchFamily="49" charset="0"/>
              </a:rPr>
              <a:t>++;</a:t>
            </a:r>
          </a:p>
          <a:p>
            <a:r>
              <a:rPr lang="en-US" sz="1800" dirty="0" smtClean="0">
                <a:latin typeface="Courier New" pitchFamily="49" charset="0"/>
              </a:rPr>
              <a:t>     </a:t>
            </a:r>
            <a:r>
              <a:rPr lang="en-US" sz="1800" dirty="0" err="1" smtClean="0">
                <a:latin typeface="Courier New" pitchFamily="49" charset="0"/>
              </a:rPr>
              <a:t>V(&amp;mutex</a:t>
            </a:r>
            <a:r>
              <a:rPr lang="en-US" sz="1800" dirty="0" smtClean="0">
                <a:latin typeface="Courier New" pitchFamily="49" charset="0"/>
              </a:rPr>
              <a:t>);</a:t>
            </a:r>
          </a:p>
          <a:p>
            <a:r>
              <a:rPr lang="en-US" sz="1800" dirty="0" smtClean="0">
                <a:latin typeface="Courier New" pitchFamily="49" charset="0"/>
              </a:rPr>
              <a:t> }</a:t>
            </a:r>
            <a:endParaRPr lang="en-US" sz="1800" dirty="0">
              <a:latin typeface="Courier New" pitchFamily="49" charset="0"/>
            </a:endParaRPr>
          </a:p>
        </p:txBody>
      </p:sp>
      <p:sp>
        <p:nvSpPr>
          <p:cNvPr id="7" name="Text Box 5"/>
          <p:cNvSpPr txBox="1">
            <a:spLocks noChangeArrowheads="1"/>
          </p:cNvSpPr>
          <p:nvPr/>
        </p:nvSpPr>
        <p:spPr bwMode="auto">
          <a:xfrm>
            <a:off x="5638800" y="4038600"/>
            <a:ext cx="2893540" cy="1323439"/>
          </a:xfrm>
          <a:prstGeom prst="rect">
            <a:avLst/>
          </a:prstGeom>
          <a:solidFill>
            <a:schemeClr val="bg1">
              <a:lumMod val="85000"/>
            </a:schemeClr>
          </a:solidFill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600" dirty="0" err="1" smtClean="0">
                <a:latin typeface="Courier New" pitchFamily="49" charset="0"/>
              </a:rPr>
              <a:t>linux</a:t>
            </a:r>
            <a:r>
              <a:rPr lang="en-US" sz="1600" dirty="0" smtClean="0">
                <a:latin typeface="Courier New" pitchFamily="49" charset="0"/>
              </a:rPr>
              <a:t>&gt; ./</a:t>
            </a:r>
            <a:r>
              <a:rPr lang="en-US" sz="1600" dirty="0" err="1" smtClean="0">
                <a:latin typeface="Courier New" pitchFamily="49" charset="0"/>
              </a:rPr>
              <a:t>goodcnt</a:t>
            </a:r>
            <a:r>
              <a:rPr lang="en-US" sz="1600" dirty="0" smtClean="0">
                <a:latin typeface="Courier New" pitchFamily="49" charset="0"/>
              </a:rPr>
              <a:t> 10000</a:t>
            </a:r>
          </a:p>
          <a:p>
            <a:r>
              <a:rPr lang="en-US" sz="1600" dirty="0" smtClean="0">
                <a:latin typeface="Courier New" pitchFamily="49" charset="0"/>
              </a:rPr>
              <a:t>OK </a:t>
            </a:r>
            <a:r>
              <a:rPr lang="en-US" sz="1600" dirty="0" err="1" smtClean="0">
                <a:latin typeface="Courier New" pitchFamily="49" charset="0"/>
              </a:rPr>
              <a:t>cnt</a:t>
            </a:r>
            <a:r>
              <a:rPr lang="en-US" sz="1600" dirty="0" smtClean="0">
                <a:latin typeface="Courier New" pitchFamily="49" charset="0"/>
              </a:rPr>
              <a:t>=20000</a:t>
            </a:r>
          </a:p>
          <a:p>
            <a:r>
              <a:rPr lang="en-US" sz="1600" dirty="0" err="1" smtClean="0">
                <a:latin typeface="Courier New" pitchFamily="49" charset="0"/>
              </a:rPr>
              <a:t>linux</a:t>
            </a:r>
            <a:r>
              <a:rPr lang="en-US" sz="1600" dirty="0" smtClean="0">
                <a:latin typeface="Courier New" pitchFamily="49" charset="0"/>
              </a:rPr>
              <a:t>&gt; ./</a:t>
            </a:r>
            <a:r>
              <a:rPr lang="en-US" sz="1600" dirty="0" err="1" smtClean="0">
                <a:latin typeface="Courier New" pitchFamily="49" charset="0"/>
              </a:rPr>
              <a:t>goodcnt</a:t>
            </a:r>
            <a:r>
              <a:rPr lang="en-US" sz="1600" dirty="0" smtClean="0">
                <a:latin typeface="Courier New" pitchFamily="49" charset="0"/>
              </a:rPr>
              <a:t> 10000</a:t>
            </a:r>
          </a:p>
          <a:p>
            <a:r>
              <a:rPr lang="en-US" sz="1600" dirty="0" smtClean="0">
                <a:latin typeface="Courier New" pitchFamily="49" charset="0"/>
              </a:rPr>
              <a:t>OK </a:t>
            </a:r>
            <a:r>
              <a:rPr lang="en-US" sz="1600" dirty="0" err="1" smtClean="0">
                <a:latin typeface="Courier New" pitchFamily="49" charset="0"/>
              </a:rPr>
              <a:t>cnt</a:t>
            </a:r>
            <a:r>
              <a:rPr lang="en-US" sz="1600" dirty="0" smtClean="0">
                <a:latin typeface="Courier New" pitchFamily="49" charset="0"/>
              </a:rPr>
              <a:t>=20000</a:t>
            </a:r>
          </a:p>
          <a:p>
            <a:r>
              <a:rPr lang="en-US" sz="1600" dirty="0" err="1" smtClean="0">
                <a:latin typeface="Courier New" pitchFamily="49" charset="0"/>
              </a:rPr>
              <a:t>linux</a:t>
            </a:r>
            <a:r>
              <a:rPr lang="en-US" sz="1600" dirty="0" smtClean="0">
                <a:latin typeface="Courier New" pitchFamily="49" charset="0"/>
              </a:rPr>
              <a:t>&gt;</a:t>
            </a:r>
            <a:endParaRPr lang="en-US" sz="1600" dirty="0">
              <a:latin typeface="Courier New" pitchFamily="49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417537" y="5802868"/>
            <a:ext cx="354788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latin typeface="Calibri" pitchFamily="34" charset="0"/>
              </a:rPr>
              <a:t>Warning: It’s much slower than </a:t>
            </a:r>
            <a:r>
              <a:rPr lang="en-US" dirty="0" err="1" smtClean="0">
                <a:latin typeface="Courier New"/>
                <a:cs typeface="Courier New"/>
              </a:rPr>
              <a:t>badcnt.c</a:t>
            </a:r>
            <a:r>
              <a:rPr lang="en-US" dirty="0" smtClean="0">
                <a:latin typeface="Courier New"/>
                <a:cs typeface="Courier New"/>
              </a:rPr>
              <a:t>.</a:t>
            </a:r>
            <a:r>
              <a:rPr lang="en-US" dirty="0" smtClean="0">
                <a:latin typeface="Calibri" pitchFamily="34" charset="0"/>
              </a:rPr>
              <a:t> 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8" name="Rectangle 317"/>
          <p:cNvSpPr>
            <a:spLocks noChangeAspect="1"/>
          </p:cNvSpPr>
          <p:nvPr/>
        </p:nvSpPr>
        <p:spPr bwMode="auto">
          <a:xfrm>
            <a:off x="1941445" y="2835302"/>
            <a:ext cx="2011680" cy="1939512"/>
          </a:xfrm>
          <a:prstGeom prst="rect">
            <a:avLst/>
          </a:prstGeom>
          <a:solidFill>
            <a:srgbClr val="E49494"/>
          </a:solidFill>
          <a:ln w="25400">
            <a:noFill/>
            <a:round/>
            <a:headEnd/>
            <a:tailEnd/>
          </a:ln>
          <a:effectLst/>
        </p:spPr>
        <p:txBody>
          <a:bodyPr wrap="none" rtlCol="0" anchor="ctr">
            <a:spAutoFit/>
          </a:bodyPr>
          <a:lstStyle/>
          <a:p>
            <a:pPr algn="ctr"/>
            <a:endParaRPr lang="en-US"/>
          </a:p>
        </p:txBody>
      </p:sp>
      <p:sp>
        <p:nvSpPr>
          <p:cNvPr id="316" name="Rectangle 315"/>
          <p:cNvSpPr>
            <a:spLocks noChangeAspect="1"/>
          </p:cNvSpPr>
          <p:nvPr/>
        </p:nvSpPr>
        <p:spPr bwMode="auto">
          <a:xfrm>
            <a:off x="2081253" y="2985061"/>
            <a:ext cx="1737360" cy="1675032"/>
          </a:xfrm>
          <a:prstGeom prst="rect">
            <a:avLst/>
          </a:prstGeom>
          <a:solidFill>
            <a:srgbClr val="F1C7C7"/>
          </a:solidFill>
          <a:ln w="25400">
            <a:noFill/>
            <a:round/>
            <a:headEnd/>
            <a:tailEnd/>
          </a:ln>
          <a:effectLst/>
        </p:spPr>
        <p:txBody>
          <a:bodyPr wrap="none" rtlCol="0" anchor="ctr">
            <a:spAutoFit/>
          </a:bodyPr>
          <a:lstStyle/>
          <a:p>
            <a:pPr algn="ctr"/>
            <a:endParaRPr lang="en-US"/>
          </a:p>
        </p:txBody>
      </p:sp>
      <p:sp>
        <p:nvSpPr>
          <p:cNvPr id="317" name="TextBox 316"/>
          <p:cNvSpPr txBox="1"/>
          <p:nvPr/>
        </p:nvSpPr>
        <p:spPr>
          <a:xfrm>
            <a:off x="2233653" y="3619798"/>
            <a:ext cx="152528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i="1" dirty="0" smtClean="0">
                <a:solidFill>
                  <a:srgbClr val="DB6F6F"/>
                </a:solidFill>
                <a:latin typeface="Calibri" pitchFamily="34" charset="0"/>
              </a:rPr>
              <a:t>Unsafe region</a:t>
            </a:r>
          </a:p>
        </p:txBody>
      </p:sp>
      <p:sp>
        <p:nvSpPr>
          <p:cNvPr id="958467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Why </a:t>
            </a:r>
            <a:r>
              <a:rPr lang="en-US" dirty="0" err="1" smtClean="0"/>
              <a:t>Mutexes</a:t>
            </a:r>
            <a:r>
              <a:rPr lang="en-US" dirty="0" smtClean="0"/>
              <a:t> Work</a:t>
            </a:r>
            <a:endParaRPr lang="en-US" dirty="0"/>
          </a:p>
        </p:txBody>
      </p:sp>
      <p:sp>
        <p:nvSpPr>
          <p:cNvPr id="958468" name="Text Box 4"/>
          <p:cNvSpPr txBox="1">
            <a:spLocks noChangeArrowheads="1"/>
          </p:cNvSpPr>
          <p:nvPr/>
        </p:nvSpPr>
        <p:spPr bwMode="auto">
          <a:xfrm>
            <a:off x="5810250" y="1381125"/>
            <a:ext cx="3105150" cy="3323987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tIns="0" bIns="0">
            <a:spAutoFit/>
          </a:bodyPr>
          <a:lstStyle/>
          <a:p>
            <a:r>
              <a:rPr lang="en-US" sz="1800" dirty="0">
                <a:latin typeface="Calibri" pitchFamily="34" charset="0"/>
              </a:rPr>
              <a:t>Provide mutually exclusive access to shared variable by surrounding critical section with  </a:t>
            </a:r>
            <a:r>
              <a:rPr lang="en-US" sz="1800" i="1" dirty="0">
                <a:latin typeface="Calibri" pitchFamily="34" charset="0"/>
              </a:rPr>
              <a:t>P</a:t>
            </a:r>
            <a:r>
              <a:rPr lang="en-US" sz="1800" dirty="0">
                <a:latin typeface="Calibri" pitchFamily="34" charset="0"/>
              </a:rPr>
              <a:t> and </a:t>
            </a:r>
            <a:r>
              <a:rPr lang="en-US" sz="1800" i="1" dirty="0">
                <a:latin typeface="Calibri" pitchFamily="34" charset="0"/>
              </a:rPr>
              <a:t>V</a:t>
            </a:r>
            <a:r>
              <a:rPr lang="en-US" sz="1800" dirty="0">
                <a:latin typeface="Calibri" pitchFamily="34" charset="0"/>
              </a:rPr>
              <a:t> operations on </a:t>
            </a:r>
            <a:r>
              <a:rPr lang="en-US" sz="1800" dirty="0" smtClean="0">
                <a:latin typeface="Calibri" pitchFamily="34" charset="0"/>
              </a:rPr>
              <a:t>semaphore </a:t>
            </a:r>
            <a:r>
              <a:rPr lang="en-US" sz="1800" dirty="0" smtClean="0">
                <a:latin typeface="Courier New" pitchFamily="49" charset="0"/>
              </a:rPr>
              <a:t>s</a:t>
            </a:r>
            <a:r>
              <a:rPr lang="en-US" sz="1800" dirty="0" smtClean="0">
                <a:latin typeface="Calibri" pitchFamily="34" charset="0"/>
              </a:rPr>
              <a:t> </a:t>
            </a:r>
            <a:r>
              <a:rPr lang="en-US" sz="1800" dirty="0">
                <a:latin typeface="Calibri" pitchFamily="34" charset="0"/>
              </a:rPr>
              <a:t>(initially set to 1</a:t>
            </a:r>
            <a:r>
              <a:rPr lang="en-US" sz="1800" dirty="0" smtClean="0">
                <a:latin typeface="Calibri" pitchFamily="34" charset="0"/>
              </a:rPr>
              <a:t>)</a:t>
            </a:r>
            <a:endParaRPr lang="en-US" sz="1800" dirty="0">
              <a:latin typeface="Calibri" pitchFamily="34" charset="0"/>
            </a:endParaRPr>
          </a:p>
          <a:p>
            <a:endParaRPr lang="en-US" sz="1800" dirty="0">
              <a:latin typeface="Calibri" pitchFamily="34" charset="0"/>
            </a:endParaRPr>
          </a:p>
          <a:p>
            <a:r>
              <a:rPr lang="en-US" sz="1800" dirty="0">
                <a:latin typeface="Calibri" pitchFamily="34" charset="0"/>
              </a:rPr>
              <a:t>Semaphore invariant </a:t>
            </a:r>
          </a:p>
          <a:p>
            <a:r>
              <a:rPr lang="en-US" sz="1800" dirty="0">
                <a:latin typeface="Calibri" pitchFamily="34" charset="0"/>
              </a:rPr>
              <a:t>creates a </a:t>
            </a:r>
            <a:r>
              <a:rPr lang="en-US" sz="1800" i="1" dirty="0">
                <a:solidFill>
                  <a:srgbClr val="FF0000"/>
                </a:solidFill>
                <a:latin typeface="Calibri" pitchFamily="34" charset="0"/>
              </a:rPr>
              <a:t>forbidden region</a:t>
            </a:r>
          </a:p>
          <a:p>
            <a:r>
              <a:rPr lang="en-US" sz="1800" dirty="0">
                <a:latin typeface="Calibri" pitchFamily="34" charset="0"/>
              </a:rPr>
              <a:t>that encloses unsafe region</a:t>
            </a:r>
            <a:r>
              <a:rPr lang="en-US" sz="1800" dirty="0" smtClean="0">
                <a:latin typeface="Calibri" pitchFamily="34" charset="0"/>
              </a:rPr>
              <a:t> that cannot be entered by </a:t>
            </a:r>
            <a:r>
              <a:rPr lang="en-US" sz="1800" dirty="0">
                <a:latin typeface="Calibri" pitchFamily="34" charset="0"/>
              </a:rPr>
              <a:t>any </a:t>
            </a:r>
            <a:r>
              <a:rPr lang="en-US" sz="1800" dirty="0" smtClean="0">
                <a:latin typeface="Calibri" pitchFamily="34" charset="0"/>
              </a:rPr>
              <a:t>trajectory.</a:t>
            </a:r>
          </a:p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162" name="Line 6"/>
          <p:cNvSpPr>
            <a:spLocks noChangeAspect="1" noChangeShapeType="1"/>
          </p:cNvSpPr>
          <p:nvPr/>
        </p:nvSpPr>
        <p:spPr bwMode="auto">
          <a:xfrm flipV="1">
            <a:off x="817563" y="5888038"/>
            <a:ext cx="45910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63" name="Line 7"/>
          <p:cNvSpPr>
            <a:spLocks noChangeAspect="1" noChangeShapeType="1"/>
          </p:cNvSpPr>
          <p:nvPr/>
        </p:nvSpPr>
        <p:spPr bwMode="auto">
          <a:xfrm flipH="1" flipV="1">
            <a:off x="827088" y="1533525"/>
            <a:ext cx="0" cy="43545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64" name="Text Box 8"/>
          <p:cNvSpPr txBox="1">
            <a:spLocks noChangeAspect="1" noChangeArrowheads="1"/>
          </p:cNvSpPr>
          <p:nvPr/>
        </p:nvSpPr>
        <p:spPr bwMode="auto">
          <a:xfrm>
            <a:off x="956393" y="5865813"/>
            <a:ext cx="409086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H</a:t>
            </a:r>
            <a:r>
              <a:rPr lang="en-US" sz="1800" baseline="-25000">
                <a:latin typeface="+mn-lt"/>
              </a:rPr>
              <a:t>1</a:t>
            </a:r>
            <a:endParaRPr lang="en-US" sz="1800">
              <a:latin typeface="+mn-lt"/>
            </a:endParaRPr>
          </a:p>
        </p:txBody>
      </p:sp>
      <p:sp>
        <p:nvSpPr>
          <p:cNvPr id="165" name="Text Box 9"/>
          <p:cNvSpPr txBox="1">
            <a:spLocks noChangeAspect="1" noChangeArrowheads="1"/>
          </p:cNvSpPr>
          <p:nvPr/>
        </p:nvSpPr>
        <p:spPr bwMode="auto">
          <a:xfrm>
            <a:off x="1472331" y="5865813"/>
            <a:ext cx="543739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solidFill>
                  <a:srgbClr val="C00000"/>
                </a:solidFill>
                <a:latin typeface="+mn-lt"/>
              </a:rPr>
              <a:t>P(s)</a:t>
            </a:r>
          </a:p>
        </p:txBody>
      </p:sp>
      <p:sp>
        <p:nvSpPr>
          <p:cNvPr id="166" name="Text Box 10"/>
          <p:cNvSpPr txBox="1">
            <a:spLocks noChangeAspect="1" noChangeArrowheads="1"/>
          </p:cNvSpPr>
          <p:nvPr/>
        </p:nvSpPr>
        <p:spPr bwMode="auto">
          <a:xfrm>
            <a:off x="3923431" y="5865813"/>
            <a:ext cx="556563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solidFill>
                  <a:srgbClr val="C00000"/>
                </a:solidFill>
                <a:latin typeface="+mn-lt"/>
              </a:rPr>
              <a:t>V(s)</a:t>
            </a:r>
          </a:p>
        </p:txBody>
      </p:sp>
      <p:sp>
        <p:nvSpPr>
          <p:cNvPr id="167" name="Text Box 11"/>
          <p:cNvSpPr txBox="1">
            <a:spLocks noChangeAspect="1" noChangeArrowheads="1"/>
          </p:cNvSpPr>
          <p:nvPr/>
        </p:nvSpPr>
        <p:spPr bwMode="auto">
          <a:xfrm>
            <a:off x="4604468" y="5865813"/>
            <a:ext cx="377026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T</a:t>
            </a:r>
            <a:r>
              <a:rPr lang="en-US" sz="1800" baseline="-25000">
                <a:latin typeface="+mn-lt"/>
              </a:rPr>
              <a:t>1</a:t>
            </a:r>
            <a:endParaRPr lang="en-US" sz="1800">
              <a:latin typeface="+mn-lt"/>
            </a:endParaRPr>
          </a:p>
        </p:txBody>
      </p:sp>
      <p:sp>
        <p:nvSpPr>
          <p:cNvPr id="168" name="Text Box 12"/>
          <p:cNvSpPr txBox="1">
            <a:spLocks noChangeAspect="1" noChangeArrowheads="1"/>
          </p:cNvSpPr>
          <p:nvPr/>
        </p:nvSpPr>
        <p:spPr bwMode="auto">
          <a:xfrm>
            <a:off x="5486400" y="5690223"/>
            <a:ext cx="1023678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800">
                <a:latin typeface="+mn-lt"/>
              </a:rPr>
              <a:t>Thread 1</a:t>
            </a:r>
          </a:p>
        </p:txBody>
      </p:sp>
      <p:sp>
        <p:nvSpPr>
          <p:cNvPr id="169" name="Text Box 13"/>
          <p:cNvSpPr txBox="1">
            <a:spLocks noChangeAspect="1" noChangeArrowheads="1"/>
          </p:cNvSpPr>
          <p:nvPr/>
        </p:nvSpPr>
        <p:spPr bwMode="auto">
          <a:xfrm>
            <a:off x="304800" y="1078468"/>
            <a:ext cx="1023678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800" dirty="0">
                <a:latin typeface="+mn-lt"/>
              </a:rPr>
              <a:t>Thread 2</a:t>
            </a:r>
          </a:p>
        </p:txBody>
      </p:sp>
      <p:sp>
        <p:nvSpPr>
          <p:cNvPr id="170" name="Oval 14"/>
          <p:cNvSpPr>
            <a:spLocks noChangeAspect="1" noChangeArrowheads="1"/>
          </p:cNvSpPr>
          <p:nvPr/>
        </p:nvSpPr>
        <p:spPr bwMode="auto">
          <a:xfrm>
            <a:off x="1420813" y="5273675"/>
            <a:ext cx="33337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71" name="Oval 15"/>
          <p:cNvSpPr>
            <a:spLocks noChangeAspect="1" noChangeArrowheads="1"/>
          </p:cNvSpPr>
          <p:nvPr/>
        </p:nvSpPr>
        <p:spPr bwMode="auto">
          <a:xfrm>
            <a:off x="2024063" y="5273675"/>
            <a:ext cx="34925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72" name="Oval 16"/>
          <p:cNvSpPr>
            <a:spLocks noChangeAspect="1" noChangeArrowheads="1"/>
          </p:cNvSpPr>
          <p:nvPr/>
        </p:nvSpPr>
        <p:spPr bwMode="auto">
          <a:xfrm>
            <a:off x="2630488" y="5273675"/>
            <a:ext cx="33337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73" name="Oval 17"/>
          <p:cNvSpPr>
            <a:spLocks noChangeAspect="1" noChangeArrowheads="1"/>
          </p:cNvSpPr>
          <p:nvPr/>
        </p:nvSpPr>
        <p:spPr bwMode="auto">
          <a:xfrm>
            <a:off x="3235325" y="5273675"/>
            <a:ext cx="31750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74" name="Oval 18"/>
          <p:cNvSpPr>
            <a:spLocks noChangeAspect="1" noChangeArrowheads="1"/>
          </p:cNvSpPr>
          <p:nvPr/>
        </p:nvSpPr>
        <p:spPr bwMode="auto">
          <a:xfrm>
            <a:off x="3840163" y="5273675"/>
            <a:ext cx="33337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75" name="Oval 19"/>
          <p:cNvSpPr>
            <a:spLocks noChangeAspect="1" noChangeArrowheads="1"/>
          </p:cNvSpPr>
          <p:nvPr/>
        </p:nvSpPr>
        <p:spPr bwMode="auto">
          <a:xfrm>
            <a:off x="817563" y="5273675"/>
            <a:ext cx="31750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76" name="Oval 20"/>
          <p:cNvSpPr>
            <a:spLocks noChangeAspect="1" noChangeArrowheads="1"/>
          </p:cNvSpPr>
          <p:nvPr/>
        </p:nvSpPr>
        <p:spPr bwMode="auto">
          <a:xfrm>
            <a:off x="4443413" y="5273675"/>
            <a:ext cx="33337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77" name="Oval 21"/>
          <p:cNvSpPr>
            <a:spLocks noChangeAspect="1" noChangeArrowheads="1"/>
          </p:cNvSpPr>
          <p:nvPr/>
        </p:nvSpPr>
        <p:spPr bwMode="auto">
          <a:xfrm>
            <a:off x="5049838" y="5273675"/>
            <a:ext cx="31750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78" name="Oval 22"/>
          <p:cNvSpPr>
            <a:spLocks noChangeAspect="1" noChangeArrowheads="1"/>
          </p:cNvSpPr>
          <p:nvPr/>
        </p:nvSpPr>
        <p:spPr bwMode="auto">
          <a:xfrm>
            <a:off x="1420813" y="4684713"/>
            <a:ext cx="33337" cy="31750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79" name="Oval 23"/>
          <p:cNvSpPr>
            <a:spLocks noChangeAspect="1" noChangeArrowheads="1"/>
          </p:cNvSpPr>
          <p:nvPr/>
        </p:nvSpPr>
        <p:spPr bwMode="auto">
          <a:xfrm>
            <a:off x="2024063" y="4684713"/>
            <a:ext cx="34925" cy="31750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80" name="Oval 24"/>
          <p:cNvSpPr>
            <a:spLocks noChangeAspect="1" noChangeArrowheads="1"/>
          </p:cNvSpPr>
          <p:nvPr/>
        </p:nvSpPr>
        <p:spPr bwMode="auto">
          <a:xfrm>
            <a:off x="2630488" y="4684713"/>
            <a:ext cx="33337" cy="31750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81" name="Oval 25"/>
          <p:cNvSpPr>
            <a:spLocks noChangeAspect="1" noChangeArrowheads="1"/>
          </p:cNvSpPr>
          <p:nvPr/>
        </p:nvSpPr>
        <p:spPr bwMode="auto">
          <a:xfrm>
            <a:off x="3235325" y="4684713"/>
            <a:ext cx="31750" cy="31750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82" name="Oval 26"/>
          <p:cNvSpPr>
            <a:spLocks noChangeAspect="1" noChangeArrowheads="1"/>
          </p:cNvSpPr>
          <p:nvPr/>
        </p:nvSpPr>
        <p:spPr bwMode="auto">
          <a:xfrm>
            <a:off x="3840163" y="4684713"/>
            <a:ext cx="33337" cy="31750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83" name="Oval 27"/>
          <p:cNvSpPr>
            <a:spLocks noChangeAspect="1" noChangeArrowheads="1"/>
          </p:cNvSpPr>
          <p:nvPr/>
        </p:nvSpPr>
        <p:spPr bwMode="auto">
          <a:xfrm>
            <a:off x="817563" y="4684713"/>
            <a:ext cx="31750" cy="31750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84" name="Oval 28"/>
          <p:cNvSpPr>
            <a:spLocks noChangeAspect="1" noChangeArrowheads="1"/>
          </p:cNvSpPr>
          <p:nvPr/>
        </p:nvSpPr>
        <p:spPr bwMode="auto">
          <a:xfrm>
            <a:off x="4443413" y="4684713"/>
            <a:ext cx="33337" cy="31750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85" name="Oval 29"/>
          <p:cNvSpPr>
            <a:spLocks noChangeAspect="1" noChangeArrowheads="1"/>
          </p:cNvSpPr>
          <p:nvPr/>
        </p:nvSpPr>
        <p:spPr bwMode="auto">
          <a:xfrm>
            <a:off x="5049838" y="4684713"/>
            <a:ext cx="31750" cy="31750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86" name="Oval 30"/>
          <p:cNvSpPr>
            <a:spLocks noChangeAspect="1" noChangeArrowheads="1"/>
          </p:cNvSpPr>
          <p:nvPr/>
        </p:nvSpPr>
        <p:spPr bwMode="auto">
          <a:xfrm>
            <a:off x="1420813" y="4094163"/>
            <a:ext cx="33337" cy="33337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87" name="Oval 31"/>
          <p:cNvSpPr>
            <a:spLocks noChangeAspect="1" noChangeArrowheads="1"/>
          </p:cNvSpPr>
          <p:nvPr/>
        </p:nvSpPr>
        <p:spPr bwMode="auto">
          <a:xfrm>
            <a:off x="2024063" y="4094163"/>
            <a:ext cx="34925" cy="33337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88" name="Oval 32"/>
          <p:cNvSpPr>
            <a:spLocks noChangeAspect="1" noChangeArrowheads="1"/>
          </p:cNvSpPr>
          <p:nvPr/>
        </p:nvSpPr>
        <p:spPr bwMode="auto">
          <a:xfrm>
            <a:off x="2630488" y="4094163"/>
            <a:ext cx="33337" cy="33337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89" name="Oval 33"/>
          <p:cNvSpPr>
            <a:spLocks noChangeAspect="1" noChangeArrowheads="1"/>
          </p:cNvSpPr>
          <p:nvPr/>
        </p:nvSpPr>
        <p:spPr bwMode="auto">
          <a:xfrm>
            <a:off x="3235325" y="4094163"/>
            <a:ext cx="31750" cy="33337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90" name="Oval 34"/>
          <p:cNvSpPr>
            <a:spLocks noChangeAspect="1" noChangeArrowheads="1"/>
          </p:cNvSpPr>
          <p:nvPr/>
        </p:nvSpPr>
        <p:spPr bwMode="auto">
          <a:xfrm>
            <a:off x="3840163" y="4094163"/>
            <a:ext cx="33337" cy="33337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91" name="Oval 35"/>
          <p:cNvSpPr>
            <a:spLocks noChangeAspect="1" noChangeArrowheads="1"/>
          </p:cNvSpPr>
          <p:nvPr/>
        </p:nvSpPr>
        <p:spPr bwMode="auto">
          <a:xfrm>
            <a:off x="817563" y="4094163"/>
            <a:ext cx="31750" cy="33337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92" name="Oval 36"/>
          <p:cNvSpPr>
            <a:spLocks noChangeAspect="1" noChangeArrowheads="1"/>
          </p:cNvSpPr>
          <p:nvPr/>
        </p:nvSpPr>
        <p:spPr bwMode="auto">
          <a:xfrm>
            <a:off x="4443413" y="4094163"/>
            <a:ext cx="33337" cy="33337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93" name="Oval 37"/>
          <p:cNvSpPr>
            <a:spLocks noChangeAspect="1" noChangeArrowheads="1"/>
          </p:cNvSpPr>
          <p:nvPr/>
        </p:nvSpPr>
        <p:spPr bwMode="auto">
          <a:xfrm>
            <a:off x="5049838" y="4094163"/>
            <a:ext cx="31750" cy="33337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94" name="Oval 38"/>
          <p:cNvSpPr>
            <a:spLocks noChangeAspect="1" noChangeArrowheads="1"/>
          </p:cNvSpPr>
          <p:nvPr/>
        </p:nvSpPr>
        <p:spPr bwMode="auto">
          <a:xfrm>
            <a:off x="1420813" y="3505200"/>
            <a:ext cx="33337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95" name="Oval 39"/>
          <p:cNvSpPr>
            <a:spLocks noChangeAspect="1" noChangeArrowheads="1"/>
          </p:cNvSpPr>
          <p:nvPr/>
        </p:nvSpPr>
        <p:spPr bwMode="auto">
          <a:xfrm>
            <a:off x="2024063" y="3505200"/>
            <a:ext cx="34925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96" name="Oval 40"/>
          <p:cNvSpPr>
            <a:spLocks noChangeAspect="1" noChangeArrowheads="1"/>
          </p:cNvSpPr>
          <p:nvPr/>
        </p:nvSpPr>
        <p:spPr bwMode="auto">
          <a:xfrm>
            <a:off x="2630488" y="3505200"/>
            <a:ext cx="33337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97" name="Oval 41"/>
          <p:cNvSpPr>
            <a:spLocks noChangeAspect="1" noChangeArrowheads="1"/>
          </p:cNvSpPr>
          <p:nvPr/>
        </p:nvSpPr>
        <p:spPr bwMode="auto">
          <a:xfrm>
            <a:off x="3235325" y="3505200"/>
            <a:ext cx="31750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98" name="Oval 42"/>
          <p:cNvSpPr>
            <a:spLocks noChangeAspect="1" noChangeArrowheads="1"/>
          </p:cNvSpPr>
          <p:nvPr/>
        </p:nvSpPr>
        <p:spPr bwMode="auto">
          <a:xfrm>
            <a:off x="3840163" y="3505200"/>
            <a:ext cx="33337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99" name="Oval 43"/>
          <p:cNvSpPr>
            <a:spLocks noChangeAspect="1" noChangeArrowheads="1"/>
          </p:cNvSpPr>
          <p:nvPr/>
        </p:nvSpPr>
        <p:spPr bwMode="auto">
          <a:xfrm>
            <a:off x="817563" y="3505200"/>
            <a:ext cx="31750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00" name="Oval 44"/>
          <p:cNvSpPr>
            <a:spLocks noChangeAspect="1" noChangeArrowheads="1"/>
          </p:cNvSpPr>
          <p:nvPr/>
        </p:nvSpPr>
        <p:spPr bwMode="auto">
          <a:xfrm>
            <a:off x="4443413" y="3505200"/>
            <a:ext cx="33337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01" name="Oval 45"/>
          <p:cNvSpPr>
            <a:spLocks noChangeAspect="1" noChangeArrowheads="1"/>
          </p:cNvSpPr>
          <p:nvPr/>
        </p:nvSpPr>
        <p:spPr bwMode="auto">
          <a:xfrm>
            <a:off x="5049838" y="3505200"/>
            <a:ext cx="31750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02" name="Oval 46"/>
          <p:cNvSpPr>
            <a:spLocks noChangeAspect="1" noChangeArrowheads="1"/>
          </p:cNvSpPr>
          <p:nvPr/>
        </p:nvSpPr>
        <p:spPr bwMode="auto">
          <a:xfrm>
            <a:off x="1420813" y="2916238"/>
            <a:ext cx="33337" cy="31750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03" name="Oval 47"/>
          <p:cNvSpPr>
            <a:spLocks noChangeAspect="1" noChangeArrowheads="1"/>
          </p:cNvSpPr>
          <p:nvPr/>
        </p:nvSpPr>
        <p:spPr bwMode="auto">
          <a:xfrm>
            <a:off x="2024063" y="2916238"/>
            <a:ext cx="34925" cy="31750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04" name="Oval 48"/>
          <p:cNvSpPr>
            <a:spLocks noChangeAspect="1" noChangeArrowheads="1"/>
          </p:cNvSpPr>
          <p:nvPr/>
        </p:nvSpPr>
        <p:spPr bwMode="auto">
          <a:xfrm>
            <a:off x="2630488" y="2916238"/>
            <a:ext cx="33337" cy="31750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05" name="Oval 49"/>
          <p:cNvSpPr>
            <a:spLocks noChangeAspect="1" noChangeArrowheads="1"/>
          </p:cNvSpPr>
          <p:nvPr/>
        </p:nvSpPr>
        <p:spPr bwMode="auto">
          <a:xfrm>
            <a:off x="3235325" y="2916238"/>
            <a:ext cx="31750" cy="31750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06" name="Oval 50"/>
          <p:cNvSpPr>
            <a:spLocks noChangeAspect="1" noChangeArrowheads="1"/>
          </p:cNvSpPr>
          <p:nvPr/>
        </p:nvSpPr>
        <p:spPr bwMode="auto">
          <a:xfrm>
            <a:off x="3840163" y="2916238"/>
            <a:ext cx="33337" cy="31750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07" name="Oval 51"/>
          <p:cNvSpPr>
            <a:spLocks noChangeAspect="1" noChangeArrowheads="1"/>
          </p:cNvSpPr>
          <p:nvPr/>
        </p:nvSpPr>
        <p:spPr bwMode="auto">
          <a:xfrm>
            <a:off x="817563" y="2916238"/>
            <a:ext cx="31750" cy="31750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08" name="Oval 52"/>
          <p:cNvSpPr>
            <a:spLocks noChangeAspect="1" noChangeArrowheads="1"/>
          </p:cNvSpPr>
          <p:nvPr/>
        </p:nvSpPr>
        <p:spPr bwMode="auto">
          <a:xfrm>
            <a:off x="4443413" y="2916238"/>
            <a:ext cx="33337" cy="31750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09" name="Oval 53"/>
          <p:cNvSpPr>
            <a:spLocks noChangeAspect="1" noChangeArrowheads="1"/>
          </p:cNvSpPr>
          <p:nvPr/>
        </p:nvSpPr>
        <p:spPr bwMode="auto">
          <a:xfrm>
            <a:off x="5049838" y="2916238"/>
            <a:ext cx="31750" cy="31750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10" name="Oval 54"/>
          <p:cNvSpPr>
            <a:spLocks noChangeAspect="1" noChangeArrowheads="1"/>
          </p:cNvSpPr>
          <p:nvPr/>
        </p:nvSpPr>
        <p:spPr bwMode="auto">
          <a:xfrm>
            <a:off x="1420813" y="5865813"/>
            <a:ext cx="33337" cy="33337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11" name="Oval 55"/>
          <p:cNvSpPr>
            <a:spLocks noChangeAspect="1" noChangeArrowheads="1"/>
          </p:cNvSpPr>
          <p:nvPr/>
        </p:nvSpPr>
        <p:spPr bwMode="auto">
          <a:xfrm>
            <a:off x="2024063" y="5864225"/>
            <a:ext cx="34925" cy="34925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12" name="Oval 56"/>
          <p:cNvSpPr>
            <a:spLocks noChangeAspect="1" noChangeArrowheads="1"/>
          </p:cNvSpPr>
          <p:nvPr/>
        </p:nvSpPr>
        <p:spPr bwMode="auto">
          <a:xfrm>
            <a:off x="2628900" y="5864225"/>
            <a:ext cx="33338" cy="34925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13" name="Oval 57"/>
          <p:cNvSpPr>
            <a:spLocks noChangeAspect="1" noChangeArrowheads="1"/>
          </p:cNvSpPr>
          <p:nvPr/>
        </p:nvSpPr>
        <p:spPr bwMode="auto">
          <a:xfrm>
            <a:off x="3233738" y="5864225"/>
            <a:ext cx="33337" cy="34925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14" name="Oval 58"/>
          <p:cNvSpPr>
            <a:spLocks noChangeAspect="1" noChangeArrowheads="1"/>
          </p:cNvSpPr>
          <p:nvPr/>
        </p:nvSpPr>
        <p:spPr bwMode="auto">
          <a:xfrm>
            <a:off x="3836988" y="5864225"/>
            <a:ext cx="34925" cy="34925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15" name="Oval 59"/>
          <p:cNvSpPr>
            <a:spLocks noChangeAspect="1" noChangeArrowheads="1"/>
          </p:cNvSpPr>
          <p:nvPr/>
        </p:nvSpPr>
        <p:spPr bwMode="auto">
          <a:xfrm>
            <a:off x="817563" y="5864225"/>
            <a:ext cx="31750" cy="34925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16" name="Oval 60"/>
          <p:cNvSpPr>
            <a:spLocks noChangeAspect="1" noChangeArrowheads="1"/>
          </p:cNvSpPr>
          <p:nvPr/>
        </p:nvSpPr>
        <p:spPr bwMode="auto">
          <a:xfrm>
            <a:off x="4441825" y="5864225"/>
            <a:ext cx="34925" cy="34925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17" name="Oval 61"/>
          <p:cNvSpPr>
            <a:spLocks noChangeAspect="1" noChangeArrowheads="1"/>
          </p:cNvSpPr>
          <p:nvPr/>
        </p:nvSpPr>
        <p:spPr bwMode="auto">
          <a:xfrm>
            <a:off x="5048250" y="5864225"/>
            <a:ext cx="33338" cy="34925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18" name="Oval 62"/>
          <p:cNvSpPr>
            <a:spLocks noChangeAspect="1" noChangeArrowheads="1"/>
          </p:cNvSpPr>
          <p:nvPr/>
        </p:nvSpPr>
        <p:spPr bwMode="auto">
          <a:xfrm>
            <a:off x="1420813" y="2325688"/>
            <a:ext cx="33337" cy="33337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19" name="Oval 63"/>
          <p:cNvSpPr>
            <a:spLocks noChangeAspect="1" noChangeArrowheads="1"/>
          </p:cNvSpPr>
          <p:nvPr/>
        </p:nvSpPr>
        <p:spPr bwMode="auto">
          <a:xfrm>
            <a:off x="2024063" y="2325688"/>
            <a:ext cx="34925" cy="33337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20" name="Oval 64"/>
          <p:cNvSpPr>
            <a:spLocks noChangeAspect="1" noChangeArrowheads="1"/>
          </p:cNvSpPr>
          <p:nvPr/>
        </p:nvSpPr>
        <p:spPr bwMode="auto">
          <a:xfrm>
            <a:off x="2628900" y="2325688"/>
            <a:ext cx="33338" cy="33337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21" name="Oval 65"/>
          <p:cNvSpPr>
            <a:spLocks noChangeAspect="1" noChangeArrowheads="1"/>
          </p:cNvSpPr>
          <p:nvPr/>
        </p:nvSpPr>
        <p:spPr bwMode="auto">
          <a:xfrm>
            <a:off x="3235325" y="2325688"/>
            <a:ext cx="31750" cy="33337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22" name="Oval 66"/>
          <p:cNvSpPr>
            <a:spLocks noChangeAspect="1" noChangeArrowheads="1"/>
          </p:cNvSpPr>
          <p:nvPr/>
        </p:nvSpPr>
        <p:spPr bwMode="auto">
          <a:xfrm>
            <a:off x="3838575" y="2325688"/>
            <a:ext cx="33338" cy="33337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23" name="Oval 67"/>
          <p:cNvSpPr>
            <a:spLocks noChangeAspect="1" noChangeArrowheads="1"/>
          </p:cNvSpPr>
          <p:nvPr/>
        </p:nvSpPr>
        <p:spPr bwMode="auto">
          <a:xfrm>
            <a:off x="817563" y="2325688"/>
            <a:ext cx="31750" cy="33337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24" name="Oval 68"/>
          <p:cNvSpPr>
            <a:spLocks noChangeAspect="1" noChangeArrowheads="1"/>
          </p:cNvSpPr>
          <p:nvPr/>
        </p:nvSpPr>
        <p:spPr bwMode="auto">
          <a:xfrm>
            <a:off x="4441825" y="2325688"/>
            <a:ext cx="33338" cy="33337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25" name="Oval 69"/>
          <p:cNvSpPr>
            <a:spLocks noChangeAspect="1" noChangeArrowheads="1"/>
          </p:cNvSpPr>
          <p:nvPr/>
        </p:nvSpPr>
        <p:spPr bwMode="auto">
          <a:xfrm>
            <a:off x="5048250" y="2325688"/>
            <a:ext cx="31750" cy="33337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26" name="Oval 70"/>
          <p:cNvSpPr>
            <a:spLocks noChangeAspect="1" noChangeArrowheads="1"/>
          </p:cNvSpPr>
          <p:nvPr/>
        </p:nvSpPr>
        <p:spPr bwMode="auto">
          <a:xfrm>
            <a:off x="1420813" y="1736725"/>
            <a:ext cx="33337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27" name="Oval 71"/>
          <p:cNvSpPr>
            <a:spLocks noChangeAspect="1" noChangeArrowheads="1"/>
          </p:cNvSpPr>
          <p:nvPr/>
        </p:nvSpPr>
        <p:spPr bwMode="auto">
          <a:xfrm>
            <a:off x="2024063" y="1736725"/>
            <a:ext cx="34925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28" name="Oval 72"/>
          <p:cNvSpPr>
            <a:spLocks noChangeAspect="1" noChangeArrowheads="1"/>
          </p:cNvSpPr>
          <p:nvPr/>
        </p:nvSpPr>
        <p:spPr bwMode="auto">
          <a:xfrm>
            <a:off x="2628900" y="1736725"/>
            <a:ext cx="33338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29" name="Oval 73"/>
          <p:cNvSpPr>
            <a:spLocks noChangeAspect="1" noChangeArrowheads="1"/>
          </p:cNvSpPr>
          <p:nvPr/>
        </p:nvSpPr>
        <p:spPr bwMode="auto">
          <a:xfrm>
            <a:off x="3235325" y="1736725"/>
            <a:ext cx="31750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30" name="Oval 74"/>
          <p:cNvSpPr>
            <a:spLocks noChangeAspect="1" noChangeArrowheads="1"/>
          </p:cNvSpPr>
          <p:nvPr/>
        </p:nvSpPr>
        <p:spPr bwMode="auto">
          <a:xfrm>
            <a:off x="3838575" y="1736725"/>
            <a:ext cx="33338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31" name="Oval 75"/>
          <p:cNvSpPr>
            <a:spLocks noChangeAspect="1" noChangeArrowheads="1"/>
          </p:cNvSpPr>
          <p:nvPr/>
        </p:nvSpPr>
        <p:spPr bwMode="auto">
          <a:xfrm>
            <a:off x="817563" y="1736725"/>
            <a:ext cx="31750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32" name="Oval 76"/>
          <p:cNvSpPr>
            <a:spLocks noChangeAspect="1" noChangeArrowheads="1"/>
          </p:cNvSpPr>
          <p:nvPr/>
        </p:nvSpPr>
        <p:spPr bwMode="auto">
          <a:xfrm>
            <a:off x="4441825" y="1736725"/>
            <a:ext cx="33338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33" name="Oval 77"/>
          <p:cNvSpPr>
            <a:spLocks noChangeAspect="1" noChangeArrowheads="1"/>
          </p:cNvSpPr>
          <p:nvPr/>
        </p:nvSpPr>
        <p:spPr bwMode="auto">
          <a:xfrm>
            <a:off x="5048250" y="1736725"/>
            <a:ext cx="31750" cy="33338"/>
          </a:xfrm>
          <a:prstGeom prst="ellipse">
            <a:avLst/>
          </a:prstGeom>
          <a:solidFill>
            <a:schemeClr val="tx1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234" name="Text Box 78"/>
          <p:cNvSpPr txBox="1">
            <a:spLocks noChangeAspect="1" noChangeArrowheads="1"/>
          </p:cNvSpPr>
          <p:nvPr/>
        </p:nvSpPr>
        <p:spPr bwMode="auto">
          <a:xfrm>
            <a:off x="2191468" y="5865813"/>
            <a:ext cx="360996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L</a:t>
            </a:r>
            <a:r>
              <a:rPr lang="en-US" sz="1800" baseline="-25000">
                <a:latin typeface="+mn-lt"/>
              </a:rPr>
              <a:t>1</a:t>
            </a:r>
            <a:endParaRPr lang="en-US" sz="1800">
              <a:latin typeface="+mn-lt"/>
            </a:endParaRPr>
          </a:p>
        </p:txBody>
      </p:sp>
      <p:sp>
        <p:nvSpPr>
          <p:cNvPr id="235" name="Text Box 79"/>
          <p:cNvSpPr txBox="1">
            <a:spLocks noChangeAspect="1" noChangeArrowheads="1"/>
          </p:cNvSpPr>
          <p:nvPr/>
        </p:nvSpPr>
        <p:spPr bwMode="auto">
          <a:xfrm>
            <a:off x="2775668" y="5865813"/>
            <a:ext cx="413896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U</a:t>
            </a:r>
            <a:r>
              <a:rPr lang="en-US" sz="1800" baseline="-25000">
                <a:latin typeface="+mn-lt"/>
              </a:rPr>
              <a:t>1</a:t>
            </a:r>
            <a:endParaRPr lang="en-US" sz="1800">
              <a:latin typeface="+mn-lt"/>
            </a:endParaRPr>
          </a:p>
        </p:txBody>
      </p:sp>
      <p:sp>
        <p:nvSpPr>
          <p:cNvPr id="236" name="Text Box 80"/>
          <p:cNvSpPr txBox="1">
            <a:spLocks noChangeAspect="1" noChangeArrowheads="1"/>
          </p:cNvSpPr>
          <p:nvPr/>
        </p:nvSpPr>
        <p:spPr bwMode="auto">
          <a:xfrm>
            <a:off x="3388443" y="5865813"/>
            <a:ext cx="372218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S</a:t>
            </a:r>
            <a:r>
              <a:rPr lang="en-US" sz="1800" baseline="-25000">
                <a:latin typeface="+mn-lt"/>
              </a:rPr>
              <a:t>1</a:t>
            </a:r>
            <a:endParaRPr lang="en-US" sz="1800">
              <a:latin typeface="+mn-lt"/>
            </a:endParaRPr>
          </a:p>
        </p:txBody>
      </p:sp>
      <p:sp>
        <p:nvSpPr>
          <p:cNvPr id="237" name="Text Box 81"/>
          <p:cNvSpPr txBox="1">
            <a:spLocks noChangeAspect="1" noChangeArrowheads="1"/>
          </p:cNvSpPr>
          <p:nvPr/>
        </p:nvSpPr>
        <p:spPr bwMode="auto">
          <a:xfrm>
            <a:off x="444500" y="5384800"/>
            <a:ext cx="409086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H</a:t>
            </a:r>
            <a:r>
              <a:rPr lang="en-US" sz="1800" baseline="-25000">
                <a:latin typeface="+mn-lt"/>
              </a:rPr>
              <a:t>2</a:t>
            </a:r>
            <a:endParaRPr lang="en-US" sz="1800">
              <a:latin typeface="+mn-lt"/>
            </a:endParaRPr>
          </a:p>
        </p:txBody>
      </p:sp>
      <p:sp>
        <p:nvSpPr>
          <p:cNvPr id="238" name="Text Box 82"/>
          <p:cNvSpPr txBox="1">
            <a:spLocks noChangeAspect="1" noChangeArrowheads="1"/>
          </p:cNvSpPr>
          <p:nvPr/>
        </p:nvSpPr>
        <p:spPr bwMode="auto">
          <a:xfrm>
            <a:off x="298450" y="4813300"/>
            <a:ext cx="543739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solidFill>
                  <a:srgbClr val="C00000"/>
                </a:solidFill>
                <a:latin typeface="+mn-lt"/>
              </a:rPr>
              <a:t>P(s)</a:t>
            </a:r>
          </a:p>
        </p:txBody>
      </p:sp>
      <p:sp>
        <p:nvSpPr>
          <p:cNvPr id="239" name="Text Box 83"/>
          <p:cNvSpPr txBox="1">
            <a:spLocks noChangeAspect="1" noChangeArrowheads="1"/>
          </p:cNvSpPr>
          <p:nvPr/>
        </p:nvSpPr>
        <p:spPr bwMode="auto">
          <a:xfrm>
            <a:off x="298450" y="2466975"/>
            <a:ext cx="556563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solidFill>
                  <a:srgbClr val="C00000"/>
                </a:solidFill>
                <a:latin typeface="+mn-lt"/>
              </a:rPr>
              <a:t>V(s)</a:t>
            </a:r>
          </a:p>
        </p:txBody>
      </p:sp>
      <p:sp>
        <p:nvSpPr>
          <p:cNvPr id="240" name="Text Box 84"/>
          <p:cNvSpPr txBox="1">
            <a:spLocks noChangeAspect="1" noChangeArrowheads="1"/>
          </p:cNvSpPr>
          <p:nvPr/>
        </p:nvSpPr>
        <p:spPr bwMode="auto">
          <a:xfrm>
            <a:off x="465138" y="1847850"/>
            <a:ext cx="377026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T</a:t>
            </a:r>
            <a:r>
              <a:rPr lang="en-US" sz="1800" baseline="-25000">
                <a:latin typeface="+mn-lt"/>
              </a:rPr>
              <a:t>2</a:t>
            </a:r>
            <a:endParaRPr lang="en-US" sz="1800">
              <a:latin typeface="+mn-lt"/>
            </a:endParaRPr>
          </a:p>
        </p:txBody>
      </p:sp>
      <p:sp>
        <p:nvSpPr>
          <p:cNvPr id="241" name="Text Box 85"/>
          <p:cNvSpPr txBox="1">
            <a:spLocks noChangeAspect="1" noChangeArrowheads="1"/>
          </p:cNvSpPr>
          <p:nvPr/>
        </p:nvSpPr>
        <p:spPr bwMode="auto">
          <a:xfrm>
            <a:off x="471488" y="4217988"/>
            <a:ext cx="360996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L</a:t>
            </a:r>
            <a:r>
              <a:rPr lang="en-US" sz="1800" baseline="-25000">
                <a:latin typeface="+mn-lt"/>
              </a:rPr>
              <a:t>2</a:t>
            </a:r>
            <a:endParaRPr lang="en-US" sz="1800">
              <a:latin typeface="+mn-lt"/>
            </a:endParaRPr>
          </a:p>
        </p:txBody>
      </p:sp>
      <p:sp>
        <p:nvSpPr>
          <p:cNvPr id="242" name="Text Box 86"/>
          <p:cNvSpPr txBox="1">
            <a:spLocks noChangeAspect="1" noChangeArrowheads="1"/>
          </p:cNvSpPr>
          <p:nvPr/>
        </p:nvSpPr>
        <p:spPr bwMode="auto">
          <a:xfrm>
            <a:off x="444500" y="3656013"/>
            <a:ext cx="413896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U</a:t>
            </a:r>
            <a:r>
              <a:rPr lang="en-US" sz="1800" baseline="-25000">
                <a:latin typeface="+mn-lt"/>
              </a:rPr>
              <a:t>2</a:t>
            </a:r>
            <a:endParaRPr lang="en-US" sz="1800">
              <a:latin typeface="+mn-lt"/>
            </a:endParaRPr>
          </a:p>
        </p:txBody>
      </p:sp>
      <p:sp>
        <p:nvSpPr>
          <p:cNvPr id="243" name="Text Box 87"/>
          <p:cNvSpPr txBox="1">
            <a:spLocks noChangeAspect="1" noChangeArrowheads="1"/>
          </p:cNvSpPr>
          <p:nvPr/>
        </p:nvSpPr>
        <p:spPr bwMode="auto">
          <a:xfrm>
            <a:off x="455613" y="3049588"/>
            <a:ext cx="372218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latin typeface="+mn-lt"/>
              </a:rPr>
              <a:t>S</a:t>
            </a:r>
            <a:r>
              <a:rPr lang="en-US" sz="1800" baseline="-25000">
                <a:latin typeface="+mn-lt"/>
              </a:rPr>
              <a:t>2</a:t>
            </a:r>
            <a:endParaRPr lang="en-US" sz="1800">
              <a:latin typeface="+mn-lt"/>
            </a:endParaRPr>
          </a:p>
        </p:txBody>
      </p:sp>
      <p:grpSp>
        <p:nvGrpSpPr>
          <p:cNvPr id="247" name="Group 90"/>
          <p:cNvGrpSpPr>
            <a:grpSpLocks noChangeAspect="1"/>
          </p:cNvGrpSpPr>
          <p:nvPr/>
        </p:nvGrpSpPr>
        <p:grpSpPr bwMode="auto">
          <a:xfrm>
            <a:off x="793750" y="5638800"/>
            <a:ext cx="4562475" cy="274638"/>
            <a:chOff x="638" y="3130"/>
            <a:chExt cx="3189" cy="192"/>
          </a:xfrm>
        </p:grpSpPr>
        <p:sp>
          <p:nvSpPr>
            <p:cNvPr id="248" name="Text Box 91"/>
            <p:cNvSpPr txBox="1">
              <a:spLocks noChangeAspect="1" noChangeArrowheads="1"/>
            </p:cNvSpPr>
            <p:nvPr/>
          </p:nvSpPr>
          <p:spPr bwMode="auto">
            <a:xfrm>
              <a:off x="638" y="3130"/>
              <a:ext cx="188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1</a:t>
              </a:r>
            </a:p>
          </p:txBody>
        </p:sp>
        <p:sp>
          <p:nvSpPr>
            <p:cNvPr id="249" name="Text Box 92"/>
            <p:cNvSpPr txBox="1">
              <a:spLocks noChangeAspect="1" noChangeArrowheads="1"/>
            </p:cNvSpPr>
            <p:nvPr/>
          </p:nvSpPr>
          <p:spPr bwMode="auto">
            <a:xfrm>
              <a:off x="1095" y="3130"/>
              <a:ext cx="188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1</a:t>
              </a:r>
            </a:p>
          </p:txBody>
        </p:sp>
        <p:sp>
          <p:nvSpPr>
            <p:cNvPr id="250" name="Text Box 93"/>
            <p:cNvSpPr txBox="1">
              <a:spLocks noChangeAspect="1" noChangeArrowheads="1"/>
            </p:cNvSpPr>
            <p:nvPr/>
          </p:nvSpPr>
          <p:spPr bwMode="auto">
            <a:xfrm>
              <a:off x="1527" y="3130"/>
              <a:ext cx="187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0</a:t>
              </a:r>
            </a:p>
          </p:txBody>
        </p:sp>
        <p:sp>
          <p:nvSpPr>
            <p:cNvPr id="251" name="Text Box 94"/>
            <p:cNvSpPr txBox="1">
              <a:spLocks noChangeAspect="1" noChangeArrowheads="1"/>
            </p:cNvSpPr>
            <p:nvPr/>
          </p:nvSpPr>
          <p:spPr bwMode="auto">
            <a:xfrm>
              <a:off x="1911" y="3130"/>
              <a:ext cx="187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0</a:t>
              </a:r>
            </a:p>
          </p:txBody>
        </p:sp>
        <p:sp>
          <p:nvSpPr>
            <p:cNvPr id="252" name="Text Box 95"/>
            <p:cNvSpPr txBox="1">
              <a:spLocks noChangeAspect="1" noChangeArrowheads="1"/>
            </p:cNvSpPr>
            <p:nvPr/>
          </p:nvSpPr>
          <p:spPr bwMode="auto">
            <a:xfrm>
              <a:off x="2343" y="3130"/>
              <a:ext cx="188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0</a:t>
              </a:r>
            </a:p>
          </p:txBody>
        </p:sp>
        <p:sp>
          <p:nvSpPr>
            <p:cNvPr id="253" name="Text Box 96"/>
            <p:cNvSpPr txBox="1">
              <a:spLocks noChangeAspect="1" noChangeArrowheads="1"/>
            </p:cNvSpPr>
            <p:nvPr/>
          </p:nvSpPr>
          <p:spPr bwMode="auto">
            <a:xfrm>
              <a:off x="2775" y="3130"/>
              <a:ext cx="188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0</a:t>
              </a:r>
            </a:p>
          </p:txBody>
        </p:sp>
        <p:sp>
          <p:nvSpPr>
            <p:cNvPr id="254" name="Text Box 97"/>
            <p:cNvSpPr txBox="1">
              <a:spLocks noChangeAspect="1" noChangeArrowheads="1"/>
            </p:cNvSpPr>
            <p:nvPr/>
          </p:nvSpPr>
          <p:spPr bwMode="auto">
            <a:xfrm>
              <a:off x="3207" y="3130"/>
              <a:ext cx="187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1</a:t>
              </a:r>
            </a:p>
          </p:txBody>
        </p:sp>
        <p:sp>
          <p:nvSpPr>
            <p:cNvPr id="255" name="Text Box 98"/>
            <p:cNvSpPr txBox="1">
              <a:spLocks noChangeAspect="1" noChangeArrowheads="1"/>
            </p:cNvSpPr>
            <p:nvPr/>
          </p:nvSpPr>
          <p:spPr bwMode="auto">
            <a:xfrm>
              <a:off x="3639" y="3130"/>
              <a:ext cx="188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1</a:t>
              </a:r>
            </a:p>
          </p:txBody>
        </p:sp>
      </p:grpSp>
      <p:grpSp>
        <p:nvGrpSpPr>
          <p:cNvPr id="256" name="Group 99"/>
          <p:cNvGrpSpPr>
            <a:grpSpLocks noChangeAspect="1"/>
          </p:cNvGrpSpPr>
          <p:nvPr/>
        </p:nvGrpSpPr>
        <p:grpSpPr bwMode="auto">
          <a:xfrm>
            <a:off x="827088" y="4992688"/>
            <a:ext cx="4562475" cy="274637"/>
            <a:chOff x="615" y="2679"/>
            <a:chExt cx="3189" cy="192"/>
          </a:xfrm>
        </p:grpSpPr>
        <p:sp>
          <p:nvSpPr>
            <p:cNvPr id="257" name="Text Box 100"/>
            <p:cNvSpPr txBox="1">
              <a:spLocks noChangeAspect="1" noChangeArrowheads="1"/>
            </p:cNvSpPr>
            <p:nvPr/>
          </p:nvSpPr>
          <p:spPr bwMode="auto">
            <a:xfrm>
              <a:off x="615" y="2679"/>
              <a:ext cx="188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1</a:t>
              </a:r>
            </a:p>
          </p:txBody>
        </p:sp>
        <p:sp>
          <p:nvSpPr>
            <p:cNvPr id="258" name="Text Box 101"/>
            <p:cNvSpPr txBox="1">
              <a:spLocks noChangeAspect="1" noChangeArrowheads="1"/>
            </p:cNvSpPr>
            <p:nvPr/>
          </p:nvSpPr>
          <p:spPr bwMode="auto">
            <a:xfrm>
              <a:off x="1072" y="2679"/>
              <a:ext cx="188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1</a:t>
              </a:r>
            </a:p>
          </p:txBody>
        </p:sp>
        <p:sp>
          <p:nvSpPr>
            <p:cNvPr id="259" name="Text Box 102"/>
            <p:cNvSpPr txBox="1">
              <a:spLocks noChangeAspect="1" noChangeArrowheads="1"/>
            </p:cNvSpPr>
            <p:nvPr/>
          </p:nvSpPr>
          <p:spPr bwMode="auto">
            <a:xfrm>
              <a:off x="1504" y="2679"/>
              <a:ext cx="187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0</a:t>
              </a:r>
            </a:p>
          </p:txBody>
        </p:sp>
        <p:sp>
          <p:nvSpPr>
            <p:cNvPr id="260" name="Text Box 103"/>
            <p:cNvSpPr txBox="1">
              <a:spLocks noChangeAspect="1" noChangeArrowheads="1"/>
            </p:cNvSpPr>
            <p:nvPr/>
          </p:nvSpPr>
          <p:spPr bwMode="auto">
            <a:xfrm>
              <a:off x="1888" y="2679"/>
              <a:ext cx="187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0</a:t>
              </a:r>
            </a:p>
          </p:txBody>
        </p:sp>
        <p:sp>
          <p:nvSpPr>
            <p:cNvPr id="261" name="Text Box 104"/>
            <p:cNvSpPr txBox="1">
              <a:spLocks noChangeAspect="1" noChangeArrowheads="1"/>
            </p:cNvSpPr>
            <p:nvPr/>
          </p:nvSpPr>
          <p:spPr bwMode="auto">
            <a:xfrm>
              <a:off x="2321" y="2679"/>
              <a:ext cx="187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0</a:t>
              </a:r>
            </a:p>
          </p:txBody>
        </p:sp>
        <p:sp>
          <p:nvSpPr>
            <p:cNvPr id="262" name="Text Box 105"/>
            <p:cNvSpPr txBox="1">
              <a:spLocks noChangeAspect="1" noChangeArrowheads="1"/>
            </p:cNvSpPr>
            <p:nvPr/>
          </p:nvSpPr>
          <p:spPr bwMode="auto">
            <a:xfrm>
              <a:off x="2752" y="2679"/>
              <a:ext cx="188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0</a:t>
              </a:r>
            </a:p>
          </p:txBody>
        </p:sp>
        <p:sp>
          <p:nvSpPr>
            <p:cNvPr id="263" name="Text Box 106"/>
            <p:cNvSpPr txBox="1">
              <a:spLocks noChangeAspect="1" noChangeArrowheads="1"/>
            </p:cNvSpPr>
            <p:nvPr/>
          </p:nvSpPr>
          <p:spPr bwMode="auto">
            <a:xfrm>
              <a:off x="3184" y="2679"/>
              <a:ext cx="187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1</a:t>
              </a:r>
            </a:p>
          </p:txBody>
        </p:sp>
        <p:sp>
          <p:nvSpPr>
            <p:cNvPr id="264" name="Text Box 107"/>
            <p:cNvSpPr txBox="1">
              <a:spLocks noChangeAspect="1" noChangeArrowheads="1"/>
            </p:cNvSpPr>
            <p:nvPr/>
          </p:nvSpPr>
          <p:spPr bwMode="auto">
            <a:xfrm>
              <a:off x="3617" y="2679"/>
              <a:ext cx="187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1</a:t>
              </a:r>
            </a:p>
          </p:txBody>
        </p:sp>
      </p:grpSp>
      <p:sp>
        <p:nvSpPr>
          <p:cNvPr id="265" name="Text Box 108"/>
          <p:cNvSpPr txBox="1">
            <a:spLocks noChangeAspect="1" noChangeArrowheads="1"/>
          </p:cNvSpPr>
          <p:nvPr/>
        </p:nvSpPr>
        <p:spPr bwMode="auto">
          <a:xfrm>
            <a:off x="827088" y="4443413"/>
            <a:ext cx="268287" cy="2746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0</a:t>
            </a:r>
          </a:p>
        </p:txBody>
      </p:sp>
      <p:sp>
        <p:nvSpPr>
          <p:cNvPr id="266" name="Text Box 109"/>
          <p:cNvSpPr txBox="1">
            <a:spLocks noChangeAspect="1" noChangeArrowheads="1"/>
          </p:cNvSpPr>
          <p:nvPr/>
        </p:nvSpPr>
        <p:spPr bwMode="auto">
          <a:xfrm>
            <a:off x="1481138" y="4443413"/>
            <a:ext cx="268287" cy="2746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0</a:t>
            </a:r>
          </a:p>
        </p:txBody>
      </p:sp>
      <p:sp>
        <p:nvSpPr>
          <p:cNvPr id="267" name="Text Box 110"/>
          <p:cNvSpPr txBox="1">
            <a:spLocks noChangeAspect="1" noChangeArrowheads="1"/>
          </p:cNvSpPr>
          <p:nvPr/>
        </p:nvSpPr>
        <p:spPr bwMode="auto">
          <a:xfrm>
            <a:off x="2043112" y="4402138"/>
            <a:ext cx="319088" cy="2746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-1</a:t>
            </a:r>
          </a:p>
        </p:txBody>
      </p:sp>
      <p:sp>
        <p:nvSpPr>
          <p:cNvPr id="268" name="Text Box 111"/>
          <p:cNvSpPr txBox="1">
            <a:spLocks noChangeAspect="1" noChangeArrowheads="1"/>
          </p:cNvSpPr>
          <p:nvPr/>
        </p:nvSpPr>
        <p:spPr bwMode="auto">
          <a:xfrm>
            <a:off x="2625726" y="4402138"/>
            <a:ext cx="319087" cy="2746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-1</a:t>
            </a:r>
          </a:p>
        </p:txBody>
      </p:sp>
      <p:sp>
        <p:nvSpPr>
          <p:cNvPr id="269" name="Text Box 112"/>
          <p:cNvSpPr txBox="1">
            <a:spLocks noChangeAspect="1" noChangeArrowheads="1"/>
          </p:cNvSpPr>
          <p:nvPr/>
        </p:nvSpPr>
        <p:spPr bwMode="auto">
          <a:xfrm>
            <a:off x="3243262" y="4402138"/>
            <a:ext cx="319088" cy="2746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-1</a:t>
            </a:r>
          </a:p>
        </p:txBody>
      </p:sp>
      <p:sp>
        <p:nvSpPr>
          <p:cNvPr id="270" name="Text Box 113"/>
          <p:cNvSpPr txBox="1">
            <a:spLocks noChangeAspect="1" noChangeArrowheads="1"/>
          </p:cNvSpPr>
          <p:nvPr/>
        </p:nvSpPr>
        <p:spPr bwMode="auto">
          <a:xfrm>
            <a:off x="3560763" y="4402138"/>
            <a:ext cx="319087" cy="2746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-1</a:t>
            </a:r>
          </a:p>
        </p:txBody>
      </p:sp>
      <p:sp>
        <p:nvSpPr>
          <p:cNvPr id="271" name="Text Box 114"/>
          <p:cNvSpPr txBox="1">
            <a:spLocks noChangeAspect="1" noChangeArrowheads="1"/>
          </p:cNvSpPr>
          <p:nvPr/>
        </p:nvSpPr>
        <p:spPr bwMode="auto">
          <a:xfrm>
            <a:off x="4502150" y="4443413"/>
            <a:ext cx="268288" cy="2746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0</a:t>
            </a:r>
          </a:p>
        </p:txBody>
      </p:sp>
      <p:sp>
        <p:nvSpPr>
          <p:cNvPr id="272" name="Text Box 115"/>
          <p:cNvSpPr txBox="1">
            <a:spLocks noChangeAspect="1" noChangeArrowheads="1"/>
          </p:cNvSpPr>
          <p:nvPr/>
        </p:nvSpPr>
        <p:spPr bwMode="auto">
          <a:xfrm>
            <a:off x="5121275" y="4443413"/>
            <a:ext cx="268288" cy="2746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0</a:t>
            </a:r>
          </a:p>
        </p:txBody>
      </p:sp>
      <p:sp>
        <p:nvSpPr>
          <p:cNvPr id="273" name="Text Box 116"/>
          <p:cNvSpPr txBox="1">
            <a:spLocks noChangeAspect="1" noChangeArrowheads="1"/>
          </p:cNvSpPr>
          <p:nvPr/>
        </p:nvSpPr>
        <p:spPr bwMode="auto">
          <a:xfrm>
            <a:off x="831850" y="3825875"/>
            <a:ext cx="268288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0</a:t>
            </a:r>
          </a:p>
        </p:txBody>
      </p:sp>
      <p:sp>
        <p:nvSpPr>
          <p:cNvPr id="274" name="Text Box 117"/>
          <p:cNvSpPr txBox="1">
            <a:spLocks noChangeAspect="1" noChangeArrowheads="1"/>
          </p:cNvSpPr>
          <p:nvPr/>
        </p:nvSpPr>
        <p:spPr bwMode="auto">
          <a:xfrm>
            <a:off x="1484313" y="3825875"/>
            <a:ext cx="268287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0</a:t>
            </a:r>
          </a:p>
        </p:txBody>
      </p:sp>
      <p:sp>
        <p:nvSpPr>
          <p:cNvPr id="275" name="Text Box 118"/>
          <p:cNvSpPr txBox="1">
            <a:spLocks noChangeAspect="1" noChangeArrowheads="1"/>
          </p:cNvSpPr>
          <p:nvPr/>
        </p:nvSpPr>
        <p:spPr bwMode="auto">
          <a:xfrm>
            <a:off x="2043113" y="3962400"/>
            <a:ext cx="319087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-1</a:t>
            </a:r>
          </a:p>
        </p:txBody>
      </p:sp>
      <p:sp>
        <p:nvSpPr>
          <p:cNvPr id="276" name="Text Box 119"/>
          <p:cNvSpPr txBox="1">
            <a:spLocks noChangeAspect="1" noChangeArrowheads="1"/>
          </p:cNvSpPr>
          <p:nvPr/>
        </p:nvSpPr>
        <p:spPr bwMode="auto">
          <a:xfrm>
            <a:off x="2625725" y="3962400"/>
            <a:ext cx="319088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-1</a:t>
            </a:r>
          </a:p>
        </p:txBody>
      </p:sp>
      <p:sp>
        <p:nvSpPr>
          <p:cNvPr id="277" name="Text Box 120"/>
          <p:cNvSpPr txBox="1">
            <a:spLocks noChangeAspect="1" noChangeArrowheads="1"/>
          </p:cNvSpPr>
          <p:nvPr/>
        </p:nvSpPr>
        <p:spPr bwMode="auto">
          <a:xfrm>
            <a:off x="3243263" y="3962400"/>
            <a:ext cx="319087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-1</a:t>
            </a:r>
          </a:p>
        </p:txBody>
      </p:sp>
      <p:sp>
        <p:nvSpPr>
          <p:cNvPr id="278" name="Text Box 121"/>
          <p:cNvSpPr txBox="1">
            <a:spLocks noChangeAspect="1" noChangeArrowheads="1"/>
          </p:cNvSpPr>
          <p:nvPr/>
        </p:nvSpPr>
        <p:spPr bwMode="auto">
          <a:xfrm>
            <a:off x="3560763" y="3962400"/>
            <a:ext cx="319087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-1</a:t>
            </a:r>
          </a:p>
        </p:txBody>
      </p:sp>
      <p:sp>
        <p:nvSpPr>
          <p:cNvPr id="279" name="Text Box 122"/>
          <p:cNvSpPr txBox="1">
            <a:spLocks noChangeAspect="1" noChangeArrowheads="1"/>
          </p:cNvSpPr>
          <p:nvPr/>
        </p:nvSpPr>
        <p:spPr bwMode="auto">
          <a:xfrm>
            <a:off x="4505325" y="3825875"/>
            <a:ext cx="268288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0</a:t>
            </a:r>
          </a:p>
        </p:txBody>
      </p:sp>
      <p:sp>
        <p:nvSpPr>
          <p:cNvPr id="280" name="Text Box 123"/>
          <p:cNvSpPr txBox="1">
            <a:spLocks noChangeAspect="1" noChangeArrowheads="1"/>
          </p:cNvSpPr>
          <p:nvPr/>
        </p:nvSpPr>
        <p:spPr bwMode="auto">
          <a:xfrm>
            <a:off x="5122863" y="3825875"/>
            <a:ext cx="268287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0</a:t>
            </a:r>
          </a:p>
        </p:txBody>
      </p:sp>
      <p:sp>
        <p:nvSpPr>
          <p:cNvPr id="281" name="Text Box 124"/>
          <p:cNvSpPr txBox="1">
            <a:spLocks noChangeAspect="1" noChangeArrowheads="1"/>
          </p:cNvSpPr>
          <p:nvPr/>
        </p:nvSpPr>
        <p:spPr bwMode="auto">
          <a:xfrm>
            <a:off x="831850" y="3276600"/>
            <a:ext cx="268288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0</a:t>
            </a:r>
          </a:p>
        </p:txBody>
      </p:sp>
      <p:sp>
        <p:nvSpPr>
          <p:cNvPr id="282" name="Text Box 125"/>
          <p:cNvSpPr txBox="1">
            <a:spLocks noChangeAspect="1" noChangeArrowheads="1"/>
          </p:cNvSpPr>
          <p:nvPr/>
        </p:nvSpPr>
        <p:spPr bwMode="auto">
          <a:xfrm>
            <a:off x="1484313" y="3276600"/>
            <a:ext cx="268287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0</a:t>
            </a:r>
          </a:p>
        </p:txBody>
      </p:sp>
      <p:sp>
        <p:nvSpPr>
          <p:cNvPr id="283" name="Text Box 126"/>
          <p:cNvSpPr txBox="1">
            <a:spLocks noChangeAspect="1" noChangeArrowheads="1"/>
          </p:cNvSpPr>
          <p:nvPr/>
        </p:nvSpPr>
        <p:spPr bwMode="auto">
          <a:xfrm>
            <a:off x="2043113" y="3371850"/>
            <a:ext cx="319087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-1</a:t>
            </a:r>
          </a:p>
        </p:txBody>
      </p:sp>
      <p:sp>
        <p:nvSpPr>
          <p:cNvPr id="284" name="Text Box 127"/>
          <p:cNvSpPr txBox="1">
            <a:spLocks noChangeAspect="1" noChangeArrowheads="1"/>
          </p:cNvSpPr>
          <p:nvPr/>
        </p:nvSpPr>
        <p:spPr bwMode="auto">
          <a:xfrm>
            <a:off x="2625725" y="3371850"/>
            <a:ext cx="319088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-1</a:t>
            </a:r>
          </a:p>
        </p:txBody>
      </p:sp>
      <p:sp>
        <p:nvSpPr>
          <p:cNvPr id="285" name="Text Box 128"/>
          <p:cNvSpPr txBox="1">
            <a:spLocks noChangeAspect="1" noChangeArrowheads="1"/>
          </p:cNvSpPr>
          <p:nvPr/>
        </p:nvSpPr>
        <p:spPr bwMode="auto">
          <a:xfrm>
            <a:off x="3243263" y="3371850"/>
            <a:ext cx="319087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-1</a:t>
            </a:r>
          </a:p>
        </p:txBody>
      </p:sp>
      <p:sp>
        <p:nvSpPr>
          <p:cNvPr id="286" name="Text Box 129"/>
          <p:cNvSpPr txBox="1">
            <a:spLocks noChangeAspect="1" noChangeArrowheads="1"/>
          </p:cNvSpPr>
          <p:nvPr/>
        </p:nvSpPr>
        <p:spPr bwMode="auto">
          <a:xfrm>
            <a:off x="3560763" y="3371850"/>
            <a:ext cx="319087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-1</a:t>
            </a:r>
          </a:p>
        </p:txBody>
      </p:sp>
      <p:sp>
        <p:nvSpPr>
          <p:cNvPr id="287" name="Text Box 130"/>
          <p:cNvSpPr txBox="1">
            <a:spLocks noChangeAspect="1" noChangeArrowheads="1"/>
          </p:cNvSpPr>
          <p:nvPr/>
        </p:nvSpPr>
        <p:spPr bwMode="auto">
          <a:xfrm>
            <a:off x="4505325" y="3276600"/>
            <a:ext cx="268288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0</a:t>
            </a:r>
          </a:p>
        </p:txBody>
      </p:sp>
      <p:sp>
        <p:nvSpPr>
          <p:cNvPr id="288" name="Text Box 131"/>
          <p:cNvSpPr txBox="1">
            <a:spLocks noChangeAspect="1" noChangeArrowheads="1"/>
          </p:cNvSpPr>
          <p:nvPr/>
        </p:nvSpPr>
        <p:spPr bwMode="auto">
          <a:xfrm>
            <a:off x="5122863" y="3276600"/>
            <a:ext cx="268287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0</a:t>
            </a:r>
          </a:p>
        </p:txBody>
      </p:sp>
      <p:sp>
        <p:nvSpPr>
          <p:cNvPr id="289" name="Text Box 132"/>
          <p:cNvSpPr txBox="1">
            <a:spLocks noChangeAspect="1" noChangeArrowheads="1"/>
          </p:cNvSpPr>
          <p:nvPr/>
        </p:nvSpPr>
        <p:spPr bwMode="auto">
          <a:xfrm>
            <a:off x="827088" y="2686050"/>
            <a:ext cx="268287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0</a:t>
            </a:r>
          </a:p>
        </p:txBody>
      </p:sp>
      <p:sp>
        <p:nvSpPr>
          <p:cNvPr id="290" name="Text Box 133"/>
          <p:cNvSpPr txBox="1">
            <a:spLocks noChangeAspect="1" noChangeArrowheads="1"/>
          </p:cNvSpPr>
          <p:nvPr/>
        </p:nvSpPr>
        <p:spPr bwMode="auto">
          <a:xfrm>
            <a:off x="1481138" y="2686050"/>
            <a:ext cx="268287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0</a:t>
            </a:r>
          </a:p>
        </p:txBody>
      </p:sp>
      <p:sp>
        <p:nvSpPr>
          <p:cNvPr id="291" name="Text Box 134"/>
          <p:cNvSpPr txBox="1">
            <a:spLocks noChangeAspect="1" noChangeArrowheads="1"/>
          </p:cNvSpPr>
          <p:nvPr/>
        </p:nvSpPr>
        <p:spPr bwMode="auto">
          <a:xfrm>
            <a:off x="2043113" y="2932113"/>
            <a:ext cx="319087" cy="2746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-1</a:t>
            </a:r>
          </a:p>
        </p:txBody>
      </p:sp>
      <p:sp>
        <p:nvSpPr>
          <p:cNvPr id="292" name="Text Box 135"/>
          <p:cNvSpPr txBox="1">
            <a:spLocks noChangeAspect="1" noChangeArrowheads="1"/>
          </p:cNvSpPr>
          <p:nvPr/>
        </p:nvSpPr>
        <p:spPr bwMode="auto">
          <a:xfrm>
            <a:off x="2625726" y="2932113"/>
            <a:ext cx="319087" cy="2746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-1</a:t>
            </a:r>
          </a:p>
        </p:txBody>
      </p:sp>
      <p:sp>
        <p:nvSpPr>
          <p:cNvPr id="293" name="Text Box 136"/>
          <p:cNvSpPr txBox="1">
            <a:spLocks noChangeAspect="1" noChangeArrowheads="1"/>
          </p:cNvSpPr>
          <p:nvPr/>
        </p:nvSpPr>
        <p:spPr bwMode="auto">
          <a:xfrm>
            <a:off x="3243262" y="2932113"/>
            <a:ext cx="319088" cy="2746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-1</a:t>
            </a:r>
          </a:p>
        </p:txBody>
      </p:sp>
      <p:sp>
        <p:nvSpPr>
          <p:cNvPr id="294" name="Text Box 137"/>
          <p:cNvSpPr txBox="1">
            <a:spLocks noChangeAspect="1" noChangeArrowheads="1"/>
          </p:cNvSpPr>
          <p:nvPr/>
        </p:nvSpPr>
        <p:spPr bwMode="auto">
          <a:xfrm>
            <a:off x="3560763" y="2932113"/>
            <a:ext cx="319087" cy="2746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-1</a:t>
            </a:r>
          </a:p>
        </p:txBody>
      </p:sp>
      <p:sp>
        <p:nvSpPr>
          <p:cNvPr id="295" name="Text Box 138"/>
          <p:cNvSpPr txBox="1">
            <a:spLocks noChangeAspect="1" noChangeArrowheads="1"/>
          </p:cNvSpPr>
          <p:nvPr/>
        </p:nvSpPr>
        <p:spPr bwMode="auto">
          <a:xfrm>
            <a:off x="4502150" y="2686050"/>
            <a:ext cx="268288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0</a:t>
            </a:r>
          </a:p>
        </p:txBody>
      </p:sp>
      <p:sp>
        <p:nvSpPr>
          <p:cNvPr id="296" name="Text Box 139"/>
          <p:cNvSpPr txBox="1">
            <a:spLocks noChangeAspect="1" noChangeArrowheads="1"/>
          </p:cNvSpPr>
          <p:nvPr/>
        </p:nvSpPr>
        <p:spPr bwMode="auto">
          <a:xfrm>
            <a:off x="5121275" y="2686050"/>
            <a:ext cx="268288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200"/>
              <a:t>0</a:t>
            </a:r>
          </a:p>
        </p:txBody>
      </p:sp>
      <p:grpSp>
        <p:nvGrpSpPr>
          <p:cNvPr id="297" name="Group 140"/>
          <p:cNvGrpSpPr>
            <a:grpSpLocks noChangeAspect="1"/>
          </p:cNvGrpSpPr>
          <p:nvPr/>
        </p:nvGrpSpPr>
        <p:grpSpPr bwMode="auto">
          <a:xfrm>
            <a:off x="827088" y="2108200"/>
            <a:ext cx="4562475" cy="274638"/>
            <a:chOff x="661" y="663"/>
            <a:chExt cx="3189" cy="192"/>
          </a:xfrm>
        </p:grpSpPr>
        <p:sp>
          <p:nvSpPr>
            <p:cNvPr id="298" name="Text Box 141"/>
            <p:cNvSpPr txBox="1">
              <a:spLocks noChangeAspect="1" noChangeArrowheads="1"/>
            </p:cNvSpPr>
            <p:nvPr/>
          </p:nvSpPr>
          <p:spPr bwMode="auto">
            <a:xfrm>
              <a:off x="661" y="663"/>
              <a:ext cx="188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1</a:t>
              </a:r>
            </a:p>
          </p:txBody>
        </p:sp>
        <p:sp>
          <p:nvSpPr>
            <p:cNvPr id="299" name="Text Box 142"/>
            <p:cNvSpPr txBox="1">
              <a:spLocks noChangeAspect="1" noChangeArrowheads="1"/>
            </p:cNvSpPr>
            <p:nvPr/>
          </p:nvSpPr>
          <p:spPr bwMode="auto">
            <a:xfrm>
              <a:off x="1118" y="663"/>
              <a:ext cx="188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1</a:t>
              </a:r>
            </a:p>
          </p:txBody>
        </p:sp>
        <p:sp>
          <p:nvSpPr>
            <p:cNvPr id="300" name="Text Box 143"/>
            <p:cNvSpPr txBox="1">
              <a:spLocks noChangeAspect="1" noChangeArrowheads="1"/>
            </p:cNvSpPr>
            <p:nvPr/>
          </p:nvSpPr>
          <p:spPr bwMode="auto">
            <a:xfrm>
              <a:off x="1550" y="663"/>
              <a:ext cx="187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0</a:t>
              </a:r>
            </a:p>
          </p:txBody>
        </p:sp>
        <p:sp>
          <p:nvSpPr>
            <p:cNvPr id="301" name="Text Box 144"/>
            <p:cNvSpPr txBox="1">
              <a:spLocks noChangeAspect="1" noChangeArrowheads="1"/>
            </p:cNvSpPr>
            <p:nvPr/>
          </p:nvSpPr>
          <p:spPr bwMode="auto">
            <a:xfrm>
              <a:off x="1934" y="663"/>
              <a:ext cx="187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0</a:t>
              </a:r>
            </a:p>
          </p:txBody>
        </p:sp>
        <p:sp>
          <p:nvSpPr>
            <p:cNvPr id="302" name="Text Box 145"/>
            <p:cNvSpPr txBox="1">
              <a:spLocks noChangeAspect="1" noChangeArrowheads="1"/>
            </p:cNvSpPr>
            <p:nvPr/>
          </p:nvSpPr>
          <p:spPr bwMode="auto">
            <a:xfrm>
              <a:off x="2367" y="663"/>
              <a:ext cx="187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0</a:t>
              </a:r>
            </a:p>
          </p:txBody>
        </p:sp>
        <p:sp>
          <p:nvSpPr>
            <p:cNvPr id="303" name="Text Box 146"/>
            <p:cNvSpPr txBox="1">
              <a:spLocks noChangeAspect="1" noChangeArrowheads="1"/>
            </p:cNvSpPr>
            <p:nvPr/>
          </p:nvSpPr>
          <p:spPr bwMode="auto">
            <a:xfrm>
              <a:off x="2798" y="663"/>
              <a:ext cx="188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0</a:t>
              </a:r>
            </a:p>
          </p:txBody>
        </p:sp>
        <p:sp>
          <p:nvSpPr>
            <p:cNvPr id="304" name="Text Box 147"/>
            <p:cNvSpPr txBox="1">
              <a:spLocks noChangeAspect="1" noChangeArrowheads="1"/>
            </p:cNvSpPr>
            <p:nvPr/>
          </p:nvSpPr>
          <p:spPr bwMode="auto">
            <a:xfrm>
              <a:off x="3230" y="663"/>
              <a:ext cx="187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1</a:t>
              </a:r>
            </a:p>
          </p:txBody>
        </p:sp>
        <p:sp>
          <p:nvSpPr>
            <p:cNvPr id="305" name="Text Box 148"/>
            <p:cNvSpPr txBox="1">
              <a:spLocks noChangeAspect="1" noChangeArrowheads="1"/>
            </p:cNvSpPr>
            <p:nvPr/>
          </p:nvSpPr>
          <p:spPr bwMode="auto">
            <a:xfrm>
              <a:off x="3663" y="663"/>
              <a:ext cx="187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1</a:t>
              </a:r>
            </a:p>
          </p:txBody>
        </p:sp>
      </p:grpSp>
      <p:grpSp>
        <p:nvGrpSpPr>
          <p:cNvPr id="306" name="Group 149"/>
          <p:cNvGrpSpPr>
            <a:grpSpLocks noChangeAspect="1"/>
          </p:cNvGrpSpPr>
          <p:nvPr/>
        </p:nvGrpSpPr>
        <p:grpSpPr bwMode="auto">
          <a:xfrm>
            <a:off x="827088" y="1490663"/>
            <a:ext cx="4562475" cy="274637"/>
            <a:chOff x="661" y="231"/>
            <a:chExt cx="3189" cy="192"/>
          </a:xfrm>
        </p:grpSpPr>
        <p:sp>
          <p:nvSpPr>
            <p:cNvPr id="307" name="Text Box 150"/>
            <p:cNvSpPr txBox="1">
              <a:spLocks noChangeAspect="1" noChangeArrowheads="1"/>
            </p:cNvSpPr>
            <p:nvPr/>
          </p:nvSpPr>
          <p:spPr bwMode="auto">
            <a:xfrm>
              <a:off x="661" y="231"/>
              <a:ext cx="188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1</a:t>
              </a:r>
            </a:p>
          </p:txBody>
        </p:sp>
        <p:sp>
          <p:nvSpPr>
            <p:cNvPr id="308" name="Text Box 151"/>
            <p:cNvSpPr txBox="1">
              <a:spLocks noChangeAspect="1" noChangeArrowheads="1"/>
            </p:cNvSpPr>
            <p:nvPr/>
          </p:nvSpPr>
          <p:spPr bwMode="auto">
            <a:xfrm>
              <a:off x="1118" y="231"/>
              <a:ext cx="188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1</a:t>
              </a:r>
            </a:p>
          </p:txBody>
        </p:sp>
        <p:sp>
          <p:nvSpPr>
            <p:cNvPr id="309" name="Text Box 152"/>
            <p:cNvSpPr txBox="1">
              <a:spLocks noChangeAspect="1" noChangeArrowheads="1"/>
            </p:cNvSpPr>
            <p:nvPr/>
          </p:nvSpPr>
          <p:spPr bwMode="auto">
            <a:xfrm>
              <a:off x="1550" y="231"/>
              <a:ext cx="187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0</a:t>
              </a:r>
            </a:p>
          </p:txBody>
        </p:sp>
        <p:sp>
          <p:nvSpPr>
            <p:cNvPr id="310" name="Text Box 153"/>
            <p:cNvSpPr txBox="1">
              <a:spLocks noChangeAspect="1" noChangeArrowheads="1"/>
            </p:cNvSpPr>
            <p:nvPr/>
          </p:nvSpPr>
          <p:spPr bwMode="auto">
            <a:xfrm>
              <a:off x="1934" y="231"/>
              <a:ext cx="187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0</a:t>
              </a:r>
            </a:p>
          </p:txBody>
        </p:sp>
        <p:sp>
          <p:nvSpPr>
            <p:cNvPr id="311" name="Text Box 154"/>
            <p:cNvSpPr txBox="1">
              <a:spLocks noChangeAspect="1" noChangeArrowheads="1"/>
            </p:cNvSpPr>
            <p:nvPr/>
          </p:nvSpPr>
          <p:spPr bwMode="auto">
            <a:xfrm>
              <a:off x="2367" y="231"/>
              <a:ext cx="187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0</a:t>
              </a:r>
            </a:p>
          </p:txBody>
        </p:sp>
        <p:sp>
          <p:nvSpPr>
            <p:cNvPr id="312" name="Text Box 155"/>
            <p:cNvSpPr txBox="1">
              <a:spLocks noChangeAspect="1" noChangeArrowheads="1"/>
            </p:cNvSpPr>
            <p:nvPr/>
          </p:nvSpPr>
          <p:spPr bwMode="auto">
            <a:xfrm>
              <a:off x="2798" y="231"/>
              <a:ext cx="188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0</a:t>
              </a:r>
            </a:p>
          </p:txBody>
        </p:sp>
        <p:sp>
          <p:nvSpPr>
            <p:cNvPr id="313" name="Text Box 156"/>
            <p:cNvSpPr txBox="1">
              <a:spLocks noChangeAspect="1" noChangeArrowheads="1"/>
            </p:cNvSpPr>
            <p:nvPr/>
          </p:nvSpPr>
          <p:spPr bwMode="auto">
            <a:xfrm>
              <a:off x="3230" y="231"/>
              <a:ext cx="187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1</a:t>
              </a:r>
            </a:p>
          </p:txBody>
        </p:sp>
        <p:sp>
          <p:nvSpPr>
            <p:cNvPr id="314" name="Text Box 157"/>
            <p:cNvSpPr txBox="1">
              <a:spLocks noChangeAspect="1" noChangeArrowheads="1"/>
            </p:cNvSpPr>
            <p:nvPr/>
          </p:nvSpPr>
          <p:spPr bwMode="auto">
            <a:xfrm>
              <a:off x="3663" y="231"/>
              <a:ext cx="187" cy="19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>
              <a:spAutoFit/>
            </a:bodyPr>
            <a:lstStyle/>
            <a:p>
              <a:r>
                <a:rPr lang="en-US" sz="1200"/>
                <a:t>1</a:t>
              </a:r>
            </a:p>
          </p:txBody>
        </p:sp>
      </p:grpSp>
      <p:sp>
        <p:nvSpPr>
          <p:cNvPr id="315" name="Text Box 158"/>
          <p:cNvSpPr txBox="1">
            <a:spLocks noChangeArrowheads="1"/>
          </p:cNvSpPr>
          <p:nvPr/>
        </p:nvSpPr>
        <p:spPr bwMode="auto">
          <a:xfrm>
            <a:off x="152400" y="6188075"/>
            <a:ext cx="896399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>
                <a:latin typeface="+mn-lt"/>
              </a:rPr>
              <a:t>Initially</a:t>
            </a:r>
          </a:p>
          <a:p>
            <a:pPr algn="ctr"/>
            <a:r>
              <a:rPr lang="en-US" sz="1800" dirty="0">
                <a:latin typeface="+mn-lt"/>
              </a:rPr>
              <a:t>s = 1</a:t>
            </a:r>
          </a:p>
        </p:txBody>
      </p:sp>
      <p:sp>
        <p:nvSpPr>
          <p:cNvPr id="319" name="TextBox 318"/>
          <p:cNvSpPr txBox="1"/>
          <p:nvPr/>
        </p:nvSpPr>
        <p:spPr>
          <a:xfrm>
            <a:off x="2057400" y="2514600"/>
            <a:ext cx="18178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i="1" dirty="0" smtClean="0">
                <a:solidFill>
                  <a:srgbClr val="990000"/>
                </a:solidFill>
                <a:latin typeface="Calibri" pitchFamily="34" charset="0"/>
              </a:rPr>
              <a:t>Forbidden region</a:t>
            </a:r>
          </a:p>
        </p:txBody>
      </p:sp>
      <p:cxnSp>
        <p:nvCxnSpPr>
          <p:cNvPr id="321" name="Straight Arrow Connector 320"/>
          <p:cNvCxnSpPr>
            <a:stCxn id="315" idx="0"/>
          </p:cNvCxnSpPr>
          <p:nvPr/>
        </p:nvCxnSpPr>
        <p:spPr bwMode="auto">
          <a:xfrm rot="5400000" flipH="1" flipV="1">
            <a:off x="571763" y="5942276"/>
            <a:ext cx="274637" cy="216963"/>
          </a:xfrm>
          <a:prstGeom prst="straightConnector1">
            <a:avLst/>
          </a:prstGeom>
          <a:noFill/>
          <a:ln w="38100">
            <a:solidFill>
              <a:srgbClr val="C00000"/>
            </a:solidFill>
            <a:miter lim="800000"/>
            <a:headEnd type="none" w="med" len="med"/>
            <a:tailEnd type="arrow"/>
          </a:ln>
          <a:effectLst/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1188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Summary</a:t>
            </a:r>
            <a:endParaRPr lang="en-US" dirty="0"/>
          </a:p>
        </p:txBody>
      </p:sp>
      <p:sp>
        <p:nvSpPr>
          <p:cNvPr id="861189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Programmers need a clear model of how variables are shared by threads. </a:t>
            </a:r>
          </a:p>
          <a:p>
            <a:endParaRPr lang="en-US" dirty="0" smtClean="0"/>
          </a:p>
          <a:p>
            <a:r>
              <a:rPr lang="en-US" dirty="0" smtClean="0"/>
              <a:t>Variables shared by multiple threads must be protected to ensure mutually exclusive access.</a:t>
            </a:r>
          </a:p>
          <a:p>
            <a:endParaRPr lang="en-US" dirty="0" smtClean="0"/>
          </a:p>
          <a:p>
            <a:r>
              <a:rPr lang="en-US" dirty="0" smtClean="0"/>
              <a:t>Semaphores are a fundamental mechanism for enforcing mutual exclusion.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Rectangle 41"/>
          <p:cNvSpPr/>
          <p:nvPr/>
        </p:nvSpPr>
        <p:spPr bwMode="auto">
          <a:xfrm>
            <a:off x="820032" y="2071954"/>
            <a:ext cx="3605389" cy="279373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28575">
            <a:noFill/>
            <a:miter lim="800000"/>
            <a:headEnd type="none" w="med" len="med"/>
            <a:tailEnd type="none" w="med" len="med"/>
          </a:ln>
          <a:effectLst/>
        </p:spPr>
        <p:txBody>
          <a:bodyPr rtlCol="0" anchor="ctr"/>
          <a:lstStyle/>
          <a:p>
            <a:pPr algn="ctr"/>
            <a:endParaRPr lang="en-US" dirty="0">
              <a:latin typeface="Calibri" pitchFamily="34" charset="0"/>
            </a:endParaRPr>
          </a:p>
        </p:txBody>
      </p:sp>
      <p:sp>
        <p:nvSpPr>
          <p:cNvPr id="802839" name="Rectangle 2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Process: Alternative View</a:t>
            </a:r>
            <a:endParaRPr lang="en-US" dirty="0"/>
          </a:p>
        </p:txBody>
      </p:sp>
      <p:sp>
        <p:nvSpPr>
          <p:cNvPr id="802840" name="Rectangle 24"/>
          <p:cNvSpPr>
            <a:spLocks noGrp="1" noChangeArrowheads="1"/>
          </p:cNvSpPr>
          <p:nvPr>
            <p:ph type="body" idx="1"/>
          </p:nvPr>
        </p:nvSpPr>
        <p:spPr>
          <a:xfrm>
            <a:off x="360539" y="1362075"/>
            <a:ext cx="7896225" cy="4972050"/>
          </a:xfrm>
        </p:spPr>
        <p:txBody>
          <a:bodyPr/>
          <a:lstStyle/>
          <a:p>
            <a:r>
              <a:rPr lang="en-US"/>
              <a:t>Process = thread + code, data, and kernel context</a:t>
            </a:r>
          </a:p>
        </p:txBody>
      </p:sp>
      <p:sp>
        <p:nvSpPr>
          <p:cNvPr id="23" name="Rectangle 3"/>
          <p:cNvSpPr>
            <a:spLocks noChangeAspect="1" noChangeArrowheads="1"/>
          </p:cNvSpPr>
          <p:nvPr/>
        </p:nvSpPr>
        <p:spPr bwMode="auto">
          <a:xfrm>
            <a:off x="5469996" y="2440842"/>
            <a:ext cx="2230438" cy="319087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b="0" dirty="0">
                <a:latin typeface="Calibri" pitchFamily="34" charset="0"/>
              </a:rPr>
              <a:t>shared libraries</a:t>
            </a:r>
          </a:p>
        </p:txBody>
      </p:sp>
      <p:sp>
        <p:nvSpPr>
          <p:cNvPr id="24" name="Rectangle 4"/>
          <p:cNvSpPr>
            <a:spLocks noChangeAspect="1" noChangeArrowheads="1"/>
          </p:cNvSpPr>
          <p:nvPr/>
        </p:nvSpPr>
        <p:spPr bwMode="auto">
          <a:xfrm>
            <a:off x="5469996" y="2759929"/>
            <a:ext cx="2230438" cy="254000"/>
          </a:xfrm>
          <a:prstGeom prst="rect">
            <a:avLst/>
          </a:prstGeom>
          <a:solidFill>
            <a:srgbClr val="C0C0C0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 sz="1800" b="0" dirty="0">
              <a:latin typeface="Calibri" pitchFamily="34" charset="0"/>
            </a:endParaRPr>
          </a:p>
        </p:txBody>
      </p:sp>
      <p:sp>
        <p:nvSpPr>
          <p:cNvPr id="25" name="Rectangle 5"/>
          <p:cNvSpPr>
            <a:spLocks noChangeAspect="1" noChangeArrowheads="1"/>
          </p:cNvSpPr>
          <p:nvPr/>
        </p:nvSpPr>
        <p:spPr bwMode="auto">
          <a:xfrm>
            <a:off x="5469996" y="3013929"/>
            <a:ext cx="2230438" cy="28892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b="0" dirty="0">
                <a:latin typeface="Calibri" pitchFamily="34" charset="0"/>
              </a:rPr>
              <a:t>run-time heap</a:t>
            </a:r>
          </a:p>
        </p:txBody>
      </p:sp>
      <p:sp>
        <p:nvSpPr>
          <p:cNvPr id="26" name="Text Box 6"/>
          <p:cNvSpPr txBox="1">
            <a:spLocks noChangeAspect="1" noChangeArrowheads="1"/>
          </p:cNvSpPr>
          <p:nvPr/>
        </p:nvSpPr>
        <p:spPr bwMode="auto">
          <a:xfrm>
            <a:off x="5241396" y="4080729"/>
            <a:ext cx="301686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800" dirty="0">
                <a:latin typeface="Calibri" pitchFamily="34" charset="0"/>
              </a:rPr>
              <a:t>0</a:t>
            </a:r>
          </a:p>
        </p:txBody>
      </p:sp>
      <p:sp>
        <p:nvSpPr>
          <p:cNvPr id="27" name="Rectangle 7"/>
          <p:cNvSpPr>
            <a:spLocks noChangeAspect="1" noChangeArrowheads="1"/>
          </p:cNvSpPr>
          <p:nvPr/>
        </p:nvSpPr>
        <p:spPr bwMode="auto">
          <a:xfrm>
            <a:off x="5469996" y="3302854"/>
            <a:ext cx="2232025" cy="32067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b="0" dirty="0">
                <a:latin typeface="Calibri" pitchFamily="34" charset="0"/>
              </a:rPr>
              <a:t>read/write data</a:t>
            </a:r>
          </a:p>
        </p:txBody>
      </p:sp>
      <p:sp>
        <p:nvSpPr>
          <p:cNvPr id="28" name="Text Box 9"/>
          <p:cNvSpPr txBox="1">
            <a:spLocks noChangeArrowheads="1"/>
          </p:cNvSpPr>
          <p:nvPr/>
        </p:nvSpPr>
        <p:spPr bwMode="auto">
          <a:xfrm>
            <a:off x="1538464" y="2447103"/>
            <a:ext cx="2440540" cy="1477328"/>
          </a:xfrm>
          <a:prstGeom prst="rect">
            <a:avLst/>
          </a:prstGeom>
          <a:solidFill>
            <a:srgbClr val="D5F1CF"/>
          </a:solidFill>
          <a:ln w="1905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Program context:</a:t>
            </a:r>
          </a:p>
          <a:p>
            <a:r>
              <a:rPr lang="en-US" sz="1800" b="0" dirty="0" smtClean="0">
                <a:latin typeface="Calibri" pitchFamily="34" charset="0"/>
              </a:rPr>
              <a:t>    Data registers</a:t>
            </a:r>
          </a:p>
          <a:p>
            <a:r>
              <a:rPr lang="en-US" sz="1800" b="0" dirty="0" smtClean="0">
                <a:latin typeface="Calibri" pitchFamily="34" charset="0"/>
              </a:rPr>
              <a:t>    Condition codes</a:t>
            </a:r>
          </a:p>
          <a:p>
            <a:r>
              <a:rPr lang="en-US" sz="1800" b="0" dirty="0" smtClean="0">
                <a:latin typeface="Calibri" pitchFamily="34" charset="0"/>
              </a:rPr>
              <a:t>    Stack pointer (SP)</a:t>
            </a:r>
          </a:p>
          <a:p>
            <a:r>
              <a:rPr lang="en-US" sz="1800" b="0" dirty="0" smtClean="0">
                <a:latin typeface="Calibri" pitchFamily="34" charset="0"/>
              </a:rPr>
              <a:t>    Program counter (PC)</a:t>
            </a:r>
          </a:p>
        </p:txBody>
      </p:sp>
      <p:sp>
        <p:nvSpPr>
          <p:cNvPr id="29" name="Text Box 10"/>
          <p:cNvSpPr txBox="1">
            <a:spLocks noChangeArrowheads="1"/>
          </p:cNvSpPr>
          <p:nvPr/>
        </p:nvSpPr>
        <p:spPr bwMode="auto">
          <a:xfrm>
            <a:off x="5374025" y="2059842"/>
            <a:ext cx="3098925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Code, data, </a:t>
            </a:r>
            <a:r>
              <a:rPr lang="en-US" sz="1800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and kernel context</a:t>
            </a:r>
            <a:endParaRPr lang="en-US" sz="1800" i="1" dirty="0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30" name="Rectangle 11"/>
          <p:cNvSpPr>
            <a:spLocks noChangeAspect="1" noChangeArrowheads="1"/>
          </p:cNvSpPr>
          <p:nvPr/>
        </p:nvSpPr>
        <p:spPr bwMode="auto">
          <a:xfrm>
            <a:off x="5469996" y="3623529"/>
            <a:ext cx="2232025" cy="32067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b="0" dirty="0">
                <a:latin typeface="Calibri" pitchFamily="34" charset="0"/>
              </a:rPr>
              <a:t>read-only code/data</a:t>
            </a:r>
          </a:p>
        </p:txBody>
      </p:sp>
      <p:sp>
        <p:nvSpPr>
          <p:cNvPr id="31" name="Rectangle 12"/>
          <p:cNvSpPr>
            <a:spLocks noChangeAspect="1" noChangeArrowheads="1"/>
          </p:cNvSpPr>
          <p:nvPr/>
        </p:nvSpPr>
        <p:spPr bwMode="auto">
          <a:xfrm>
            <a:off x="5469996" y="3928329"/>
            <a:ext cx="2232025" cy="320675"/>
          </a:xfrm>
          <a:prstGeom prst="rect">
            <a:avLst/>
          </a:prstGeom>
          <a:solidFill>
            <a:srgbClr val="C0C0C0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 sz="1800" b="0" dirty="0">
              <a:latin typeface="Calibri" pitchFamily="34" charset="0"/>
            </a:endParaRPr>
          </a:p>
        </p:txBody>
      </p:sp>
      <p:sp>
        <p:nvSpPr>
          <p:cNvPr id="33" name="Rectangle 14"/>
          <p:cNvSpPr>
            <a:spLocks noChangeAspect="1" noChangeArrowheads="1"/>
          </p:cNvSpPr>
          <p:nvPr/>
        </p:nvSpPr>
        <p:spPr bwMode="auto">
          <a:xfrm>
            <a:off x="1538464" y="4345842"/>
            <a:ext cx="2435813" cy="319087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b="0" dirty="0">
                <a:latin typeface="Calibri" pitchFamily="34" charset="0"/>
              </a:rPr>
              <a:t>stack</a:t>
            </a:r>
          </a:p>
        </p:txBody>
      </p:sp>
      <p:sp>
        <p:nvSpPr>
          <p:cNvPr id="34" name="Text Box 15"/>
          <p:cNvSpPr txBox="1">
            <a:spLocks noChangeArrowheads="1"/>
          </p:cNvSpPr>
          <p:nvPr/>
        </p:nvSpPr>
        <p:spPr bwMode="auto">
          <a:xfrm>
            <a:off x="820032" y="4484248"/>
            <a:ext cx="417101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>
                <a:latin typeface="Calibri" pitchFamily="34" charset="0"/>
              </a:rPr>
              <a:t>SP</a:t>
            </a:r>
          </a:p>
        </p:txBody>
      </p:sp>
      <p:sp>
        <p:nvSpPr>
          <p:cNvPr id="35" name="Line 16"/>
          <p:cNvSpPr>
            <a:spLocks noChangeShapeType="1"/>
          </p:cNvSpPr>
          <p:nvPr/>
        </p:nvSpPr>
        <p:spPr bwMode="auto">
          <a:xfrm>
            <a:off x="1198445" y="4671279"/>
            <a:ext cx="355600" cy="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36" name="Text Box 17"/>
          <p:cNvSpPr txBox="1">
            <a:spLocks noChangeArrowheads="1"/>
          </p:cNvSpPr>
          <p:nvPr/>
        </p:nvSpPr>
        <p:spPr bwMode="auto">
          <a:xfrm>
            <a:off x="4732684" y="3588898"/>
            <a:ext cx="429925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>
                <a:latin typeface="Calibri" pitchFamily="34" charset="0"/>
              </a:rPr>
              <a:t>PC</a:t>
            </a:r>
          </a:p>
        </p:txBody>
      </p:sp>
      <p:sp>
        <p:nvSpPr>
          <p:cNvPr id="37" name="Line 18"/>
          <p:cNvSpPr>
            <a:spLocks noChangeShapeType="1"/>
          </p:cNvSpPr>
          <p:nvPr/>
        </p:nvSpPr>
        <p:spPr bwMode="auto">
          <a:xfrm>
            <a:off x="5123921" y="3775929"/>
            <a:ext cx="355600" cy="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38" name="Text Box 19"/>
          <p:cNvSpPr txBox="1">
            <a:spLocks noChangeArrowheads="1"/>
          </p:cNvSpPr>
          <p:nvPr/>
        </p:nvSpPr>
        <p:spPr bwMode="auto">
          <a:xfrm>
            <a:off x="4662151" y="2821430"/>
            <a:ext cx="500458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 err="1">
                <a:latin typeface="Calibri" pitchFamily="34" charset="0"/>
              </a:rPr>
              <a:t>brk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39" name="Line 20"/>
          <p:cNvSpPr>
            <a:spLocks noChangeShapeType="1"/>
          </p:cNvSpPr>
          <p:nvPr/>
        </p:nvSpPr>
        <p:spPr bwMode="auto">
          <a:xfrm>
            <a:off x="5123921" y="3013929"/>
            <a:ext cx="355600" cy="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40" name="Text Box 21"/>
          <p:cNvSpPr txBox="1">
            <a:spLocks noChangeArrowheads="1"/>
          </p:cNvSpPr>
          <p:nvPr/>
        </p:nvSpPr>
        <p:spPr bwMode="auto">
          <a:xfrm>
            <a:off x="1453621" y="2057400"/>
            <a:ext cx="931665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2000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Thread</a:t>
            </a:r>
            <a:endParaRPr lang="en-US" sz="2000" i="1" dirty="0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41" name="Rectangle 40"/>
          <p:cNvSpPr/>
          <p:nvPr/>
        </p:nvSpPr>
        <p:spPr>
          <a:xfrm>
            <a:off x="5469996" y="4574997"/>
            <a:ext cx="2232025" cy="1200329"/>
          </a:xfrm>
          <a:prstGeom prst="rect">
            <a:avLst/>
          </a:prstGeom>
          <a:solidFill>
            <a:srgbClr val="F1C7C7"/>
          </a:solidFill>
          <a:ln w="1905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Kernel context:</a:t>
            </a:r>
          </a:p>
          <a:p>
            <a:r>
              <a:rPr lang="en-US" sz="1800" dirty="0" smtClean="0">
                <a:latin typeface="Calibri" pitchFamily="34" charset="0"/>
              </a:rPr>
              <a:t>    </a:t>
            </a:r>
            <a:r>
              <a:rPr lang="en-US" sz="1800" b="0" dirty="0" smtClean="0">
                <a:latin typeface="Calibri" pitchFamily="34" charset="0"/>
              </a:rPr>
              <a:t>VM structures</a:t>
            </a:r>
          </a:p>
          <a:p>
            <a:r>
              <a:rPr lang="en-US" sz="1800" b="0" dirty="0" smtClean="0">
                <a:latin typeface="Calibri" pitchFamily="34" charset="0"/>
              </a:rPr>
              <a:t>    Descriptor table</a:t>
            </a:r>
          </a:p>
          <a:p>
            <a:r>
              <a:rPr lang="en-US" sz="1800" b="0" dirty="0" smtClean="0">
                <a:latin typeface="Calibri" pitchFamily="34" charset="0"/>
              </a:rPr>
              <a:t>    </a:t>
            </a:r>
            <a:r>
              <a:rPr lang="en-US" sz="1800" b="0" dirty="0" err="1" smtClean="0">
                <a:latin typeface="Calibri" pitchFamily="34" charset="0"/>
              </a:rPr>
              <a:t>brk</a:t>
            </a:r>
            <a:r>
              <a:rPr lang="en-US" sz="1800" b="0" dirty="0" smtClean="0">
                <a:latin typeface="Calibri" pitchFamily="34" charset="0"/>
              </a:rPr>
              <a:t> pointer</a:t>
            </a:r>
            <a:endParaRPr lang="en-US" sz="1800" b="0" dirty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Rectangle 41"/>
          <p:cNvSpPr/>
          <p:nvPr/>
        </p:nvSpPr>
        <p:spPr bwMode="auto">
          <a:xfrm>
            <a:off x="482956" y="1233754"/>
            <a:ext cx="3605389" cy="2542175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28575">
            <a:noFill/>
            <a:miter lim="800000"/>
            <a:headEnd type="none" w="med" len="med"/>
            <a:tailEnd type="none" w="med" len="med"/>
          </a:ln>
          <a:effectLst/>
        </p:spPr>
        <p:txBody>
          <a:bodyPr rtlCol="0" anchor="ctr"/>
          <a:lstStyle/>
          <a:p>
            <a:pPr algn="ctr"/>
            <a:endParaRPr lang="en-US" dirty="0">
              <a:latin typeface="Calibri" pitchFamily="34" charset="0"/>
            </a:endParaRPr>
          </a:p>
        </p:txBody>
      </p:sp>
      <p:sp>
        <p:nvSpPr>
          <p:cNvPr id="802839" name="Rectangle 2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Process with Two Threads</a:t>
            </a:r>
            <a:endParaRPr lang="en-US" dirty="0"/>
          </a:p>
        </p:txBody>
      </p:sp>
      <p:sp>
        <p:nvSpPr>
          <p:cNvPr id="23" name="Rectangle 3"/>
          <p:cNvSpPr>
            <a:spLocks noChangeAspect="1" noChangeArrowheads="1"/>
          </p:cNvSpPr>
          <p:nvPr/>
        </p:nvSpPr>
        <p:spPr bwMode="auto">
          <a:xfrm>
            <a:off x="5684645" y="2209800"/>
            <a:ext cx="2230438" cy="319087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b="0" dirty="0">
                <a:latin typeface="Calibri" pitchFamily="34" charset="0"/>
              </a:rPr>
              <a:t>shared libraries</a:t>
            </a:r>
          </a:p>
        </p:txBody>
      </p:sp>
      <p:sp>
        <p:nvSpPr>
          <p:cNvPr id="24" name="Rectangle 4"/>
          <p:cNvSpPr>
            <a:spLocks noChangeAspect="1" noChangeArrowheads="1"/>
          </p:cNvSpPr>
          <p:nvPr/>
        </p:nvSpPr>
        <p:spPr bwMode="auto">
          <a:xfrm>
            <a:off x="5684645" y="2528887"/>
            <a:ext cx="2230438" cy="254000"/>
          </a:xfrm>
          <a:prstGeom prst="rect">
            <a:avLst/>
          </a:prstGeom>
          <a:solidFill>
            <a:srgbClr val="C0C0C0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 sz="1800" b="0" dirty="0">
              <a:latin typeface="Calibri" pitchFamily="34" charset="0"/>
            </a:endParaRPr>
          </a:p>
        </p:txBody>
      </p:sp>
      <p:sp>
        <p:nvSpPr>
          <p:cNvPr id="25" name="Rectangle 5"/>
          <p:cNvSpPr>
            <a:spLocks noChangeAspect="1" noChangeArrowheads="1"/>
          </p:cNvSpPr>
          <p:nvPr/>
        </p:nvSpPr>
        <p:spPr bwMode="auto">
          <a:xfrm>
            <a:off x="5684645" y="2782887"/>
            <a:ext cx="2230438" cy="28892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b="0" dirty="0">
                <a:latin typeface="Calibri" pitchFamily="34" charset="0"/>
              </a:rPr>
              <a:t>run-time heap</a:t>
            </a:r>
          </a:p>
        </p:txBody>
      </p:sp>
      <p:sp>
        <p:nvSpPr>
          <p:cNvPr id="26" name="Text Box 6"/>
          <p:cNvSpPr txBox="1">
            <a:spLocks noChangeAspect="1" noChangeArrowheads="1"/>
          </p:cNvSpPr>
          <p:nvPr/>
        </p:nvSpPr>
        <p:spPr bwMode="auto">
          <a:xfrm>
            <a:off x="5456045" y="3849687"/>
            <a:ext cx="301686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800" dirty="0">
                <a:latin typeface="Calibri" pitchFamily="34" charset="0"/>
              </a:rPr>
              <a:t>0</a:t>
            </a:r>
          </a:p>
        </p:txBody>
      </p:sp>
      <p:sp>
        <p:nvSpPr>
          <p:cNvPr id="27" name="Rectangle 7"/>
          <p:cNvSpPr>
            <a:spLocks noChangeAspect="1" noChangeArrowheads="1"/>
          </p:cNvSpPr>
          <p:nvPr/>
        </p:nvSpPr>
        <p:spPr bwMode="auto">
          <a:xfrm>
            <a:off x="5684645" y="3071812"/>
            <a:ext cx="2232025" cy="32067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b="0" dirty="0">
                <a:latin typeface="Calibri" pitchFamily="34" charset="0"/>
              </a:rPr>
              <a:t>read/write data</a:t>
            </a:r>
          </a:p>
        </p:txBody>
      </p:sp>
      <p:sp>
        <p:nvSpPr>
          <p:cNvPr id="28" name="Text Box 9"/>
          <p:cNvSpPr txBox="1">
            <a:spLocks noChangeArrowheads="1"/>
          </p:cNvSpPr>
          <p:nvPr/>
        </p:nvSpPr>
        <p:spPr bwMode="auto">
          <a:xfrm>
            <a:off x="1201388" y="1608903"/>
            <a:ext cx="2440540" cy="1477328"/>
          </a:xfrm>
          <a:prstGeom prst="rect">
            <a:avLst/>
          </a:prstGeom>
          <a:solidFill>
            <a:srgbClr val="D5F1CF"/>
          </a:solidFill>
          <a:ln w="1905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Program context:</a:t>
            </a:r>
          </a:p>
          <a:p>
            <a:r>
              <a:rPr lang="en-US" sz="1800" b="0" dirty="0" smtClean="0">
                <a:latin typeface="Calibri" pitchFamily="34" charset="0"/>
              </a:rPr>
              <a:t>    Data registers</a:t>
            </a:r>
          </a:p>
          <a:p>
            <a:r>
              <a:rPr lang="en-US" sz="1800" b="0" dirty="0" smtClean="0">
                <a:latin typeface="Calibri" pitchFamily="34" charset="0"/>
              </a:rPr>
              <a:t>    Condition codes</a:t>
            </a:r>
          </a:p>
          <a:p>
            <a:r>
              <a:rPr lang="en-US" sz="1800" b="0" dirty="0" smtClean="0">
                <a:latin typeface="Calibri" pitchFamily="34" charset="0"/>
              </a:rPr>
              <a:t>    Stack pointer (SP)</a:t>
            </a:r>
          </a:p>
          <a:p>
            <a:r>
              <a:rPr lang="en-US" sz="1800" b="0" dirty="0" smtClean="0">
                <a:latin typeface="Calibri" pitchFamily="34" charset="0"/>
              </a:rPr>
              <a:t>    Program counter (PC)</a:t>
            </a:r>
          </a:p>
        </p:txBody>
      </p:sp>
      <p:sp>
        <p:nvSpPr>
          <p:cNvPr id="29" name="Text Box 10"/>
          <p:cNvSpPr txBox="1">
            <a:spLocks noChangeArrowheads="1"/>
          </p:cNvSpPr>
          <p:nvPr/>
        </p:nvSpPr>
        <p:spPr bwMode="auto">
          <a:xfrm>
            <a:off x="5588674" y="1828800"/>
            <a:ext cx="3098925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Code, data, </a:t>
            </a:r>
            <a:r>
              <a:rPr lang="en-US" sz="1800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and kernel context</a:t>
            </a:r>
            <a:endParaRPr lang="en-US" sz="1800" i="1" dirty="0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30" name="Rectangle 11"/>
          <p:cNvSpPr>
            <a:spLocks noChangeAspect="1" noChangeArrowheads="1"/>
          </p:cNvSpPr>
          <p:nvPr/>
        </p:nvSpPr>
        <p:spPr bwMode="auto">
          <a:xfrm>
            <a:off x="5684645" y="3392487"/>
            <a:ext cx="2232025" cy="32067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b="0" dirty="0">
                <a:latin typeface="Calibri" pitchFamily="34" charset="0"/>
              </a:rPr>
              <a:t>read-only code/data</a:t>
            </a:r>
          </a:p>
        </p:txBody>
      </p:sp>
      <p:sp>
        <p:nvSpPr>
          <p:cNvPr id="31" name="Rectangle 12"/>
          <p:cNvSpPr>
            <a:spLocks noChangeAspect="1" noChangeArrowheads="1"/>
          </p:cNvSpPr>
          <p:nvPr/>
        </p:nvSpPr>
        <p:spPr bwMode="auto">
          <a:xfrm>
            <a:off x="5684645" y="3697287"/>
            <a:ext cx="2232025" cy="320675"/>
          </a:xfrm>
          <a:prstGeom prst="rect">
            <a:avLst/>
          </a:prstGeom>
          <a:solidFill>
            <a:srgbClr val="C0C0C0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 sz="1800" b="0" dirty="0">
              <a:latin typeface="Calibri" pitchFamily="34" charset="0"/>
            </a:endParaRPr>
          </a:p>
        </p:txBody>
      </p:sp>
      <p:sp>
        <p:nvSpPr>
          <p:cNvPr id="33" name="Rectangle 14"/>
          <p:cNvSpPr>
            <a:spLocks noChangeAspect="1" noChangeArrowheads="1"/>
          </p:cNvSpPr>
          <p:nvPr/>
        </p:nvSpPr>
        <p:spPr bwMode="auto">
          <a:xfrm>
            <a:off x="1201388" y="3276600"/>
            <a:ext cx="2435813" cy="319087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b="0" dirty="0">
                <a:latin typeface="Calibri" pitchFamily="34" charset="0"/>
              </a:rPr>
              <a:t>stack</a:t>
            </a:r>
          </a:p>
        </p:txBody>
      </p:sp>
      <p:sp>
        <p:nvSpPr>
          <p:cNvPr id="34" name="Text Box 15"/>
          <p:cNvSpPr txBox="1">
            <a:spLocks noChangeArrowheads="1"/>
          </p:cNvSpPr>
          <p:nvPr/>
        </p:nvSpPr>
        <p:spPr bwMode="auto">
          <a:xfrm>
            <a:off x="482956" y="3415006"/>
            <a:ext cx="417101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>
                <a:latin typeface="Calibri" pitchFamily="34" charset="0"/>
              </a:rPr>
              <a:t>SP</a:t>
            </a:r>
          </a:p>
        </p:txBody>
      </p:sp>
      <p:sp>
        <p:nvSpPr>
          <p:cNvPr id="35" name="Line 16"/>
          <p:cNvSpPr>
            <a:spLocks noChangeShapeType="1"/>
          </p:cNvSpPr>
          <p:nvPr/>
        </p:nvSpPr>
        <p:spPr bwMode="auto">
          <a:xfrm>
            <a:off x="861369" y="3602037"/>
            <a:ext cx="355600" cy="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36" name="Text Box 17"/>
          <p:cNvSpPr txBox="1">
            <a:spLocks noChangeArrowheads="1"/>
          </p:cNvSpPr>
          <p:nvPr/>
        </p:nvSpPr>
        <p:spPr bwMode="auto">
          <a:xfrm>
            <a:off x="4947333" y="3357856"/>
            <a:ext cx="429925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>
                <a:latin typeface="Calibri" pitchFamily="34" charset="0"/>
              </a:rPr>
              <a:t>PC</a:t>
            </a:r>
          </a:p>
        </p:txBody>
      </p:sp>
      <p:sp>
        <p:nvSpPr>
          <p:cNvPr id="37" name="Line 18"/>
          <p:cNvSpPr>
            <a:spLocks noChangeShapeType="1"/>
          </p:cNvSpPr>
          <p:nvPr/>
        </p:nvSpPr>
        <p:spPr bwMode="auto">
          <a:xfrm>
            <a:off x="5338570" y="3544887"/>
            <a:ext cx="355600" cy="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38" name="Text Box 19"/>
          <p:cNvSpPr txBox="1">
            <a:spLocks noChangeArrowheads="1"/>
          </p:cNvSpPr>
          <p:nvPr/>
        </p:nvSpPr>
        <p:spPr bwMode="auto">
          <a:xfrm>
            <a:off x="4876800" y="2590388"/>
            <a:ext cx="500458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 err="1">
                <a:latin typeface="Calibri" pitchFamily="34" charset="0"/>
              </a:rPr>
              <a:t>brk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39" name="Line 20"/>
          <p:cNvSpPr>
            <a:spLocks noChangeShapeType="1"/>
          </p:cNvSpPr>
          <p:nvPr/>
        </p:nvSpPr>
        <p:spPr bwMode="auto">
          <a:xfrm>
            <a:off x="5338570" y="2782887"/>
            <a:ext cx="355600" cy="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40" name="Text Box 21"/>
          <p:cNvSpPr txBox="1">
            <a:spLocks noChangeArrowheads="1"/>
          </p:cNvSpPr>
          <p:nvPr/>
        </p:nvSpPr>
        <p:spPr bwMode="auto">
          <a:xfrm>
            <a:off x="1116545" y="1219200"/>
            <a:ext cx="1119217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2000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Thread 1</a:t>
            </a:r>
            <a:endParaRPr lang="en-US" sz="2000" i="1" dirty="0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41" name="Rectangle 40"/>
          <p:cNvSpPr/>
          <p:nvPr/>
        </p:nvSpPr>
        <p:spPr>
          <a:xfrm>
            <a:off x="5684645" y="4343955"/>
            <a:ext cx="2232025" cy="1200329"/>
          </a:xfrm>
          <a:prstGeom prst="rect">
            <a:avLst/>
          </a:prstGeom>
          <a:solidFill>
            <a:srgbClr val="F1C7C7"/>
          </a:solidFill>
          <a:ln w="1905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Kernel context:</a:t>
            </a:r>
          </a:p>
          <a:p>
            <a:r>
              <a:rPr lang="en-US" sz="1800" dirty="0" smtClean="0">
                <a:latin typeface="Calibri" pitchFamily="34" charset="0"/>
              </a:rPr>
              <a:t>    </a:t>
            </a:r>
            <a:r>
              <a:rPr lang="en-US" sz="1800" b="0" dirty="0" smtClean="0">
                <a:latin typeface="Calibri" pitchFamily="34" charset="0"/>
              </a:rPr>
              <a:t>VM structures</a:t>
            </a:r>
          </a:p>
          <a:p>
            <a:r>
              <a:rPr lang="en-US" sz="1800" b="0" dirty="0" smtClean="0">
                <a:latin typeface="Calibri" pitchFamily="34" charset="0"/>
              </a:rPr>
              <a:t>    Descriptor table</a:t>
            </a:r>
          </a:p>
          <a:p>
            <a:r>
              <a:rPr lang="en-US" sz="1800" b="0" dirty="0" smtClean="0">
                <a:latin typeface="Calibri" pitchFamily="34" charset="0"/>
              </a:rPr>
              <a:t>    </a:t>
            </a:r>
            <a:r>
              <a:rPr lang="en-US" sz="1800" b="0" dirty="0" err="1" smtClean="0">
                <a:latin typeface="Calibri" pitchFamily="34" charset="0"/>
              </a:rPr>
              <a:t>brk</a:t>
            </a:r>
            <a:r>
              <a:rPr lang="en-US" sz="1800" b="0" dirty="0" smtClean="0">
                <a:latin typeface="Calibri" pitchFamily="34" charset="0"/>
              </a:rPr>
              <a:t> pointer</a:t>
            </a:r>
            <a:endParaRPr lang="en-US" sz="1800" b="0" dirty="0">
              <a:latin typeface="Calibri" pitchFamily="34" charset="0"/>
            </a:endParaRPr>
          </a:p>
        </p:txBody>
      </p:sp>
      <p:sp>
        <p:nvSpPr>
          <p:cNvPr id="49" name="Rectangle 48"/>
          <p:cNvSpPr/>
          <p:nvPr/>
        </p:nvSpPr>
        <p:spPr bwMode="auto">
          <a:xfrm>
            <a:off x="482956" y="4053154"/>
            <a:ext cx="3605389" cy="2542175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28575">
            <a:noFill/>
            <a:miter lim="800000"/>
            <a:headEnd type="none" w="med" len="med"/>
            <a:tailEnd type="none" w="med" len="med"/>
          </a:ln>
          <a:effectLst/>
        </p:spPr>
        <p:txBody>
          <a:bodyPr rtlCol="0" anchor="ctr"/>
          <a:lstStyle/>
          <a:p>
            <a:pPr algn="ctr"/>
            <a:endParaRPr lang="en-US" dirty="0">
              <a:latin typeface="Calibri" pitchFamily="34" charset="0"/>
            </a:endParaRPr>
          </a:p>
        </p:txBody>
      </p:sp>
      <p:sp>
        <p:nvSpPr>
          <p:cNvPr id="50" name="Text Box 9"/>
          <p:cNvSpPr txBox="1">
            <a:spLocks noChangeArrowheads="1"/>
          </p:cNvSpPr>
          <p:nvPr/>
        </p:nvSpPr>
        <p:spPr bwMode="auto">
          <a:xfrm>
            <a:off x="1201388" y="4428303"/>
            <a:ext cx="2440540" cy="1477328"/>
          </a:xfrm>
          <a:prstGeom prst="rect">
            <a:avLst/>
          </a:prstGeom>
          <a:solidFill>
            <a:srgbClr val="D5F1CF"/>
          </a:solidFill>
          <a:ln w="1905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Program context:</a:t>
            </a:r>
          </a:p>
          <a:p>
            <a:r>
              <a:rPr lang="en-US" sz="1800" b="0" dirty="0" smtClean="0">
                <a:latin typeface="Calibri" pitchFamily="34" charset="0"/>
              </a:rPr>
              <a:t>    Data registers</a:t>
            </a:r>
          </a:p>
          <a:p>
            <a:r>
              <a:rPr lang="en-US" sz="1800" b="0" dirty="0" smtClean="0">
                <a:latin typeface="Calibri" pitchFamily="34" charset="0"/>
              </a:rPr>
              <a:t>    Condition codes</a:t>
            </a:r>
          </a:p>
          <a:p>
            <a:r>
              <a:rPr lang="en-US" sz="1800" b="0" dirty="0" smtClean="0">
                <a:latin typeface="Calibri" pitchFamily="34" charset="0"/>
              </a:rPr>
              <a:t>    Stack pointer (SP)</a:t>
            </a:r>
          </a:p>
          <a:p>
            <a:r>
              <a:rPr lang="en-US" sz="1800" b="0" dirty="0" smtClean="0">
                <a:latin typeface="Calibri" pitchFamily="34" charset="0"/>
              </a:rPr>
              <a:t>    Program counter (PC)</a:t>
            </a:r>
          </a:p>
        </p:txBody>
      </p:sp>
      <p:sp>
        <p:nvSpPr>
          <p:cNvPr id="51" name="Rectangle 14"/>
          <p:cNvSpPr>
            <a:spLocks noChangeAspect="1" noChangeArrowheads="1"/>
          </p:cNvSpPr>
          <p:nvPr/>
        </p:nvSpPr>
        <p:spPr bwMode="auto">
          <a:xfrm>
            <a:off x="1201388" y="6096000"/>
            <a:ext cx="2435813" cy="319087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b="0" dirty="0">
                <a:latin typeface="Calibri" pitchFamily="34" charset="0"/>
              </a:rPr>
              <a:t>stack</a:t>
            </a:r>
          </a:p>
        </p:txBody>
      </p:sp>
      <p:sp>
        <p:nvSpPr>
          <p:cNvPr id="52" name="Text Box 15"/>
          <p:cNvSpPr txBox="1">
            <a:spLocks noChangeArrowheads="1"/>
          </p:cNvSpPr>
          <p:nvPr/>
        </p:nvSpPr>
        <p:spPr bwMode="auto">
          <a:xfrm>
            <a:off x="482956" y="6234406"/>
            <a:ext cx="417101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dirty="0">
                <a:latin typeface="Calibri" pitchFamily="34" charset="0"/>
              </a:rPr>
              <a:t>SP</a:t>
            </a:r>
          </a:p>
        </p:txBody>
      </p:sp>
      <p:sp>
        <p:nvSpPr>
          <p:cNvPr id="53" name="Line 16"/>
          <p:cNvSpPr>
            <a:spLocks noChangeShapeType="1"/>
          </p:cNvSpPr>
          <p:nvPr/>
        </p:nvSpPr>
        <p:spPr bwMode="auto">
          <a:xfrm>
            <a:off x="861369" y="6421437"/>
            <a:ext cx="355600" cy="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54" name="Text Box 21"/>
          <p:cNvSpPr txBox="1">
            <a:spLocks noChangeArrowheads="1"/>
          </p:cNvSpPr>
          <p:nvPr/>
        </p:nvSpPr>
        <p:spPr bwMode="auto">
          <a:xfrm>
            <a:off x="1116545" y="4038600"/>
            <a:ext cx="1119217" cy="40011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2000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Thread 2</a:t>
            </a:r>
            <a:endParaRPr lang="en-US" sz="2000" i="1" dirty="0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691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Threads vs. Processes</a:t>
            </a:r>
            <a:endParaRPr lang="en-US"/>
          </a:p>
        </p:txBody>
      </p:sp>
      <p:sp>
        <p:nvSpPr>
          <p:cNvPr id="806917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Threads and processes: similarities</a:t>
            </a:r>
          </a:p>
          <a:p>
            <a:pPr lvl="1"/>
            <a:r>
              <a:rPr lang="en-US" dirty="0" smtClean="0"/>
              <a:t>Each has its own logical control flow</a:t>
            </a:r>
          </a:p>
          <a:p>
            <a:pPr lvl="1"/>
            <a:r>
              <a:rPr lang="en-US" dirty="0" smtClean="0"/>
              <a:t>Each can run concurrently with others</a:t>
            </a:r>
          </a:p>
          <a:p>
            <a:pPr lvl="1"/>
            <a:r>
              <a:rPr lang="en-US" dirty="0" smtClean="0"/>
              <a:t>Each is context switched (scheduled) by the kernel</a:t>
            </a:r>
          </a:p>
          <a:p>
            <a:endParaRPr lang="en-US" dirty="0" smtClean="0"/>
          </a:p>
          <a:p>
            <a:r>
              <a:rPr lang="en-US" dirty="0" smtClean="0"/>
              <a:t>Threads and processes: differences</a:t>
            </a:r>
          </a:p>
          <a:p>
            <a:pPr lvl="1"/>
            <a:r>
              <a:rPr lang="en-US" dirty="0" smtClean="0"/>
              <a:t>Threads share code and data, processes (typically) do not</a:t>
            </a:r>
          </a:p>
          <a:p>
            <a:pPr lvl="1"/>
            <a:r>
              <a:rPr lang="en-US" dirty="0" smtClean="0"/>
              <a:t>Threads are less expensive than processes</a:t>
            </a:r>
          </a:p>
          <a:p>
            <a:pPr lvl="2"/>
            <a:r>
              <a:rPr lang="en-US" dirty="0" smtClean="0"/>
              <a:t>Process control (creating and reaping) is more expensive as thread control</a:t>
            </a:r>
          </a:p>
          <a:p>
            <a:pPr lvl="2"/>
            <a:r>
              <a:rPr lang="en-US" dirty="0" smtClean="0"/>
              <a:t>Context switches for processes more expensive than for threads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691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691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691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691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691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4883" name="Rectangle 19"/>
          <p:cNvSpPr>
            <a:spLocks noChangeArrowheads="1"/>
          </p:cNvSpPr>
          <p:nvPr/>
        </p:nvSpPr>
        <p:spPr bwMode="auto">
          <a:xfrm>
            <a:off x="4404779" y="3809801"/>
            <a:ext cx="3810000" cy="28194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12700">
            <a:solidFill>
              <a:schemeClr val="tx1"/>
            </a:solidFill>
            <a:prstDash val="dash"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804895" name="Rectangle 31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Threads vs. Processes (cont.)</a:t>
            </a:r>
            <a:endParaRPr lang="en-US" dirty="0"/>
          </a:p>
        </p:txBody>
      </p:sp>
      <p:sp>
        <p:nvSpPr>
          <p:cNvPr id="804896" name="Rectangle 32"/>
          <p:cNvSpPr>
            <a:spLocks noGrp="1" noChangeArrowheads="1"/>
          </p:cNvSpPr>
          <p:nvPr>
            <p:ph type="body" idx="1"/>
          </p:nvPr>
        </p:nvSpPr>
        <p:spPr>
          <a:xfrm>
            <a:off x="364680" y="1276350"/>
            <a:ext cx="7896225" cy="4972050"/>
          </a:xfrm>
        </p:spPr>
        <p:txBody>
          <a:bodyPr/>
          <a:lstStyle/>
          <a:p>
            <a:pPr marL="342900" lvl="1" indent="-342900">
              <a:buSzPct val="60000"/>
              <a:buFont typeface="Wingdings 2" pitchFamily="18" charset="2"/>
              <a:buChar char="¢"/>
            </a:pPr>
            <a:r>
              <a:rPr lang="en-US" sz="2400" b="1" dirty="0" smtClean="0">
                <a:ea typeface="+mn-ea"/>
                <a:cs typeface="+mn-cs"/>
              </a:rPr>
              <a:t>Processes form a tree hierarchy</a:t>
            </a:r>
          </a:p>
          <a:p>
            <a:r>
              <a:rPr lang="en-US" dirty="0" smtClean="0"/>
              <a:t>Threads form </a:t>
            </a:r>
            <a:r>
              <a:rPr lang="en-US" dirty="0"/>
              <a:t>a pool of </a:t>
            </a:r>
            <a:r>
              <a:rPr lang="en-US" dirty="0" smtClean="0"/>
              <a:t>peers</a:t>
            </a:r>
          </a:p>
          <a:p>
            <a:pPr lvl="1"/>
            <a:r>
              <a:rPr lang="en-US" dirty="0" smtClean="0"/>
              <a:t>Each thread can kill any other</a:t>
            </a:r>
          </a:p>
          <a:p>
            <a:pPr lvl="1"/>
            <a:r>
              <a:rPr lang="en-US" dirty="0" smtClean="0"/>
              <a:t>Each thread can wait for any other thread to terminate</a:t>
            </a:r>
          </a:p>
          <a:p>
            <a:pPr lvl="1"/>
            <a:r>
              <a:rPr lang="en-US" dirty="0" smtClean="0"/>
              <a:t>Main thread: first thread to run in a process</a:t>
            </a:r>
            <a:endParaRPr lang="en-US" dirty="0"/>
          </a:p>
        </p:txBody>
      </p:sp>
      <p:sp>
        <p:nvSpPr>
          <p:cNvPr id="804868" name="Oval 4"/>
          <p:cNvSpPr>
            <a:spLocks noChangeArrowheads="1"/>
          </p:cNvSpPr>
          <p:nvPr/>
        </p:nvSpPr>
        <p:spPr bwMode="auto">
          <a:xfrm>
            <a:off x="1547722" y="3886200"/>
            <a:ext cx="457200" cy="457200"/>
          </a:xfrm>
          <a:prstGeom prst="ellipse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dirty="0">
                <a:latin typeface="Calibri" pitchFamily="34" charset="0"/>
              </a:rPr>
              <a:t>P0</a:t>
            </a:r>
          </a:p>
        </p:txBody>
      </p:sp>
      <p:sp>
        <p:nvSpPr>
          <p:cNvPr id="804869" name="Oval 5"/>
          <p:cNvSpPr>
            <a:spLocks noChangeArrowheads="1"/>
          </p:cNvSpPr>
          <p:nvPr/>
        </p:nvSpPr>
        <p:spPr bwMode="auto">
          <a:xfrm>
            <a:off x="1547722" y="4724400"/>
            <a:ext cx="457200" cy="457200"/>
          </a:xfrm>
          <a:prstGeom prst="ellipse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dirty="0">
                <a:latin typeface="Calibri" pitchFamily="34" charset="0"/>
              </a:rPr>
              <a:t>P1</a:t>
            </a:r>
          </a:p>
        </p:txBody>
      </p:sp>
      <p:sp>
        <p:nvSpPr>
          <p:cNvPr id="804870" name="Oval 6"/>
          <p:cNvSpPr>
            <a:spLocks noChangeArrowheads="1"/>
          </p:cNvSpPr>
          <p:nvPr/>
        </p:nvSpPr>
        <p:spPr bwMode="auto">
          <a:xfrm>
            <a:off x="861922" y="5486400"/>
            <a:ext cx="457200" cy="457200"/>
          </a:xfrm>
          <a:prstGeom prst="ellipse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dirty="0" err="1">
                <a:latin typeface="Calibri" pitchFamily="34" charset="0"/>
              </a:rPr>
              <a:t>sh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804871" name="Line 7"/>
          <p:cNvSpPr>
            <a:spLocks noChangeShapeType="1"/>
          </p:cNvSpPr>
          <p:nvPr/>
        </p:nvSpPr>
        <p:spPr bwMode="auto">
          <a:xfrm>
            <a:off x="1776322" y="4343400"/>
            <a:ext cx="0" cy="3810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804872" name="Line 8"/>
          <p:cNvSpPr>
            <a:spLocks noChangeShapeType="1"/>
          </p:cNvSpPr>
          <p:nvPr/>
        </p:nvSpPr>
        <p:spPr bwMode="auto">
          <a:xfrm flipH="1">
            <a:off x="1242922" y="5105400"/>
            <a:ext cx="381000" cy="3810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804873" name="Oval 9"/>
          <p:cNvSpPr>
            <a:spLocks noChangeArrowheads="1"/>
          </p:cNvSpPr>
          <p:nvPr/>
        </p:nvSpPr>
        <p:spPr bwMode="auto">
          <a:xfrm>
            <a:off x="1547722" y="5486400"/>
            <a:ext cx="457200" cy="457200"/>
          </a:xfrm>
          <a:prstGeom prst="ellipse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dirty="0" err="1">
                <a:latin typeface="Calibri" pitchFamily="34" charset="0"/>
              </a:rPr>
              <a:t>sh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804874" name="Oval 10"/>
          <p:cNvSpPr>
            <a:spLocks noChangeArrowheads="1"/>
          </p:cNvSpPr>
          <p:nvPr/>
        </p:nvSpPr>
        <p:spPr bwMode="auto">
          <a:xfrm>
            <a:off x="2233522" y="5486400"/>
            <a:ext cx="457200" cy="457200"/>
          </a:xfrm>
          <a:prstGeom prst="ellipse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dirty="0" err="1">
                <a:latin typeface="Calibri" pitchFamily="34" charset="0"/>
              </a:rPr>
              <a:t>sh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804875" name="Line 11"/>
          <p:cNvSpPr>
            <a:spLocks noChangeShapeType="1"/>
          </p:cNvSpPr>
          <p:nvPr/>
        </p:nvSpPr>
        <p:spPr bwMode="auto">
          <a:xfrm>
            <a:off x="1776322" y="5181600"/>
            <a:ext cx="0" cy="3048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804876" name="Line 12"/>
          <p:cNvSpPr>
            <a:spLocks noChangeShapeType="1"/>
          </p:cNvSpPr>
          <p:nvPr/>
        </p:nvSpPr>
        <p:spPr bwMode="auto">
          <a:xfrm>
            <a:off x="1928722" y="5105400"/>
            <a:ext cx="381000" cy="3810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804877" name="Oval 13"/>
          <p:cNvSpPr>
            <a:spLocks noChangeArrowheads="1"/>
          </p:cNvSpPr>
          <p:nvPr/>
        </p:nvSpPr>
        <p:spPr bwMode="auto">
          <a:xfrm>
            <a:off x="1547722" y="6248400"/>
            <a:ext cx="457200" cy="457200"/>
          </a:xfrm>
          <a:prstGeom prst="ellipse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dirty="0" err="1">
                <a:latin typeface="Calibri" pitchFamily="34" charset="0"/>
              </a:rPr>
              <a:t>foo</a:t>
            </a:r>
            <a:endParaRPr lang="en-US" sz="1800" dirty="0">
              <a:latin typeface="Calibri" pitchFamily="34" charset="0"/>
            </a:endParaRPr>
          </a:p>
        </p:txBody>
      </p:sp>
      <p:sp>
        <p:nvSpPr>
          <p:cNvPr id="804878" name="Line 14"/>
          <p:cNvSpPr>
            <a:spLocks noChangeShapeType="1"/>
          </p:cNvSpPr>
          <p:nvPr/>
        </p:nvSpPr>
        <p:spPr bwMode="auto">
          <a:xfrm>
            <a:off x="1776322" y="5943600"/>
            <a:ext cx="0" cy="3048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804881" name="Oval 17"/>
          <p:cNvSpPr>
            <a:spLocks noChangeArrowheads="1"/>
          </p:cNvSpPr>
          <p:nvPr/>
        </p:nvSpPr>
        <p:spPr bwMode="auto">
          <a:xfrm>
            <a:off x="4557179" y="4419401"/>
            <a:ext cx="457200" cy="457200"/>
          </a:xfrm>
          <a:prstGeom prst="ellipse">
            <a:avLst/>
          </a:prstGeom>
          <a:solidFill>
            <a:srgbClr val="D5F1CF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dirty="0">
                <a:latin typeface="Calibri" pitchFamily="34" charset="0"/>
              </a:rPr>
              <a:t>T1</a:t>
            </a:r>
          </a:p>
        </p:txBody>
      </p:sp>
      <p:sp>
        <p:nvSpPr>
          <p:cNvPr id="804882" name="Text Box 18"/>
          <p:cNvSpPr txBox="1">
            <a:spLocks noChangeArrowheads="1"/>
          </p:cNvSpPr>
          <p:nvPr/>
        </p:nvSpPr>
        <p:spPr bwMode="auto">
          <a:xfrm>
            <a:off x="838200" y="3459162"/>
            <a:ext cx="1846083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Process hierarchy</a:t>
            </a:r>
          </a:p>
        </p:txBody>
      </p:sp>
      <p:sp>
        <p:nvSpPr>
          <p:cNvPr id="804884" name="Text Box 20"/>
          <p:cNvSpPr txBox="1">
            <a:spLocks noChangeArrowheads="1"/>
          </p:cNvSpPr>
          <p:nvPr/>
        </p:nvSpPr>
        <p:spPr bwMode="auto">
          <a:xfrm>
            <a:off x="4290922" y="3429000"/>
            <a:ext cx="1333057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Thread pool</a:t>
            </a:r>
            <a:endParaRPr lang="en-US" sz="1800" i="1" dirty="0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804885" name="Oval 21"/>
          <p:cNvSpPr>
            <a:spLocks noChangeArrowheads="1"/>
          </p:cNvSpPr>
          <p:nvPr/>
        </p:nvSpPr>
        <p:spPr bwMode="auto">
          <a:xfrm>
            <a:off x="5700179" y="3886001"/>
            <a:ext cx="457200" cy="457200"/>
          </a:xfrm>
          <a:prstGeom prst="ellipse">
            <a:avLst/>
          </a:prstGeom>
          <a:solidFill>
            <a:srgbClr val="D5F1CF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dirty="0">
                <a:latin typeface="Calibri" pitchFamily="34" charset="0"/>
              </a:rPr>
              <a:t>T2</a:t>
            </a:r>
          </a:p>
        </p:txBody>
      </p:sp>
      <p:sp>
        <p:nvSpPr>
          <p:cNvPr id="804886" name="Oval 22"/>
          <p:cNvSpPr>
            <a:spLocks noChangeArrowheads="1"/>
          </p:cNvSpPr>
          <p:nvPr/>
        </p:nvSpPr>
        <p:spPr bwMode="auto">
          <a:xfrm>
            <a:off x="7528979" y="4114601"/>
            <a:ext cx="457200" cy="457200"/>
          </a:xfrm>
          <a:prstGeom prst="ellipse">
            <a:avLst/>
          </a:prstGeom>
          <a:solidFill>
            <a:srgbClr val="D5F1CF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dirty="0">
                <a:latin typeface="Calibri" pitchFamily="34" charset="0"/>
              </a:rPr>
              <a:t>T4</a:t>
            </a:r>
          </a:p>
        </p:txBody>
      </p:sp>
      <p:sp>
        <p:nvSpPr>
          <p:cNvPr id="804887" name="Oval 23"/>
          <p:cNvSpPr>
            <a:spLocks noChangeArrowheads="1"/>
          </p:cNvSpPr>
          <p:nvPr/>
        </p:nvSpPr>
        <p:spPr bwMode="auto">
          <a:xfrm>
            <a:off x="5090579" y="6019601"/>
            <a:ext cx="457200" cy="457200"/>
          </a:xfrm>
          <a:prstGeom prst="ellipse">
            <a:avLst/>
          </a:prstGeom>
          <a:solidFill>
            <a:srgbClr val="D5F1CF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dirty="0">
                <a:latin typeface="Calibri" pitchFamily="34" charset="0"/>
              </a:rPr>
              <a:t>T5</a:t>
            </a:r>
          </a:p>
        </p:txBody>
      </p:sp>
      <p:sp>
        <p:nvSpPr>
          <p:cNvPr id="804888" name="Oval 24"/>
          <p:cNvSpPr>
            <a:spLocks noChangeArrowheads="1"/>
          </p:cNvSpPr>
          <p:nvPr/>
        </p:nvSpPr>
        <p:spPr bwMode="auto">
          <a:xfrm>
            <a:off x="6919379" y="5943401"/>
            <a:ext cx="457200" cy="457200"/>
          </a:xfrm>
          <a:prstGeom prst="ellipse">
            <a:avLst/>
          </a:prstGeom>
          <a:solidFill>
            <a:srgbClr val="D5F1CF"/>
          </a:solidFill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dirty="0">
                <a:latin typeface="Calibri" pitchFamily="34" charset="0"/>
              </a:rPr>
              <a:t>T3</a:t>
            </a:r>
          </a:p>
        </p:txBody>
      </p:sp>
      <p:sp>
        <p:nvSpPr>
          <p:cNvPr id="804889" name="Rectangle 25"/>
          <p:cNvSpPr>
            <a:spLocks noChangeArrowheads="1"/>
          </p:cNvSpPr>
          <p:nvPr/>
        </p:nvSpPr>
        <p:spPr bwMode="auto">
          <a:xfrm>
            <a:off x="5471579" y="4876601"/>
            <a:ext cx="1905000" cy="609600"/>
          </a:xfrm>
          <a:prstGeom prst="rect">
            <a:avLst/>
          </a:prstGeom>
          <a:solidFill>
            <a:srgbClr val="F1C7C7"/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800" dirty="0">
                <a:latin typeface="Calibri" pitchFamily="34" charset="0"/>
              </a:rPr>
              <a:t>shared code, data</a:t>
            </a:r>
          </a:p>
          <a:p>
            <a:pPr algn="ctr"/>
            <a:r>
              <a:rPr lang="en-US" sz="1800" dirty="0">
                <a:latin typeface="Calibri" pitchFamily="34" charset="0"/>
              </a:rPr>
              <a:t>and kernel context</a:t>
            </a:r>
          </a:p>
        </p:txBody>
      </p:sp>
      <p:sp>
        <p:nvSpPr>
          <p:cNvPr id="804890" name="Line 26"/>
          <p:cNvSpPr>
            <a:spLocks noChangeShapeType="1"/>
          </p:cNvSpPr>
          <p:nvPr/>
        </p:nvSpPr>
        <p:spPr bwMode="auto">
          <a:xfrm flipV="1">
            <a:off x="5395379" y="5486201"/>
            <a:ext cx="304800" cy="533400"/>
          </a:xfrm>
          <a:prstGeom prst="line">
            <a:avLst/>
          </a:prstGeom>
          <a:noFill/>
          <a:ln w="25400">
            <a:solidFill>
              <a:schemeClr val="tx1"/>
            </a:solidFill>
            <a:prstDash val="sysDot"/>
            <a:round/>
            <a:headEnd type="triangle" w="med" len="med"/>
            <a:tailEnd type="triangle" w="med" len="med"/>
          </a:ln>
          <a:effectLst/>
        </p:spPr>
        <p:txBody>
          <a:bodyPr wrap="none" anchor="ctr"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804891" name="Line 27"/>
          <p:cNvSpPr>
            <a:spLocks noChangeShapeType="1"/>
          </p:cNvSpPr>
          <p:nvPr/>
        </p:nvSpPr>
        <p:spPr bwMode="auto">
          <a:xfrm flipH="1" flipV="1">
            <a:off x="6843179" y="5486201"/>
            <a:ext cx="228600" cy="457200"/>
          </a:xfrm>
          <a:prstGeom prst="line">
            <a:avLst/>
          </a:prstGeom>
          <a:noFill/>
          <a:ln w="25400">
            <a:solidFill>
              <a:schemeClr val="tx1"/>
            </a:solidFill>
            <a:prstDash val="sysDot"/>
            <a:round/>
            <a:headEnd type="triangle" w="med" len="med"/>
            <a:tailEnd type="triangle" w="med" len="med"/>
          </a:ln>
          <a:effectLst/>
        </p:spPr>
        <p:txBody>
          <a:bodyPr wrap="none" anchor="ctr"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804892" name="Line 28"/>
          <p:cNvSpPr>
            <a:spLocks noChangeShapeType="1"/>
          </p:cNvSpPr>
          <p:nvPr/>
        </p:nvSpPr>
        <p:spPr bwMode="auto">
          <a:xfrm flipH="1" flipV="1">
            <a:off x="5014379" y="4800401"/>
            <a:ext cx="457200" cy="304800"/>
          </a:xfrm>
          <a:prstGeom prst="line">
            <a:avLst/>
          </a:prstGeom>
          <a:noFill/>
          <a:ln w="25400">
            <a:solidFill>
              <a:schemeClr val="tx1"/>
            </a:solidFill>
            <a:prstDash val="sysDot"/>
            <a:round/>
            <a:headEnd type="triangle" w="med" len="med"/>
            <a:tailEnd type="triangle" w="med" len="med"/>
          </a:ln>
          <a:effectLst/>
        </p:spPr>
        <p:txBody>
          <a:bodyPr wrap="none" anchor="ctr"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804893" name="Line 29"/>
          <p:cNvSpPr>
            <a:spLocks noChangeShapeType="1"/>
          </p:cNvSpPr>
          <p:nvPr/>
        </p:nvSpPr>
        <p:spPr bwMode="auto">
          <a:xfrm flipH="1" flipV="1">
            <a:off x="5928779" y="4343201"/>
            <a:ext cx="0" cy="533400"/>
          </a:xfrm>
          <a:prstGeom prst="line">
            <a:avLst/>
          </a:prstGeom>
          <a:noFill/>
          <a:ln w="25400">
            <a:solidFill>
              <a:schemeClr val="tx1"/>
            </a:solidFill>
            <a:prstDash val="sysDot"/>
            <a:round/>
            <a:headEnd type="triangle" w="med" len="med"/>
            <a:tailEnd type="triangle" w="med" len="med"/>
          </a:ln>
          <a:effectLst/>
        </p:spPr>
        <p:txBody>
          <a:bodyPr wrap="none" anchor="ctr"/>
          <a:lstStyle/>
          <a:p>
            <a:endParaRPr lang="en-US" sz="1800" dirty="0">
              <a:latin typeface="Calibri" pitchFamily="34" charset="0"/>
            </a:endParaRPr>
          </a:p>
        </p:txBody>
      </p:sp>
      <p:sp>
        <p:nvSpPr>
          <p:cNvPr id="804894" name="Line 30"/>
          <p:cNvSpPr>
            <a:spLocks noChangeShapeType="1"/>
          </p:cNvSpPr>
          <p:nvPr/>
        </p:nvSpPr>
        <p:spPr bwMode="auto">
          <a:xfrm flipV="1">
            <a:off x="7147979" y="4495601"/>
            <a:ext cx="457200" cy="381000"/>
          </a:xfrm>
          <a:prstGeom prst="line">
            <a:avLst/>
          </a:prstGeom>
          <a:noFill/>
          <a:ln w="25400">
            <a:solidFill>
              <a:schemeClr val="tx1"/>
            </a:solidFill>
            <a:prstDash val="sysDot"/>
            <a:round/>
            <a:headEnd type="triangle" w="med" len="med"/>
            <a:tailEnd type="triangle" w="med" len="med"/>
          </a:ln>
          <a:effectLst/>
        </p:spPr>
        <p:txBody>
          <a:bodyPr wrap="none" anchor="ctr"/>
          <a:lstStyle/>
          <a:p>
            <a:endParaRPr lang="en-US" sz="1800" dirty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793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457200"/>
            <a:ext cx="7962900" cy="573088"/>
          </a:xfrm>
        </p:spPr>
        <p:txBody>
          <a:bodyPr/>
          <a:lstStyle/>
          <a:p>
            <a:r>
              <a:rPr lang="en-US"/>
              <a:t>Posix Threads (Pthreads) Interface</a:t>
            </a:r>
          </a:p>
        </p:txBody>
      </p:sp>
      <p:sp>
        <p:nvSpPr>
          <p:cNvPr id="8079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19852" y="1143000"/>
            <a:ext cx="8671748" cy="5181600"/>
          </a:xfrm>
        </p:spPr>
        <p:txBody>
          <a:bodyPr/>
          <a:lstStyle/>
          <a:p>
            <a:r>
              <a:rPr lang="en-US" i="1" dirty="0" err="1">
                <a:solidFill>
                  <a:srgbClr val="C00000"/>
                </a:solidFill>
              </a:rPr>
              <a:t>Pthreads</a:t>
            </a:r>
            <a:r>
              <a:rPr lang="en-US" i="1" dirty="0">
                <a:solidFill>
                  <a:srgbClr val="C00000"/>
                </a:solidFill>
              </a:rPr>
              <a:t>:</a:t>
            </a:r>
            <a:r>
              <a:rPr lang="en-US" dirty="0"/>
              <a:t> Standard interface for ~60 functions that manipulate threads from C </a:t>
            </a:r>
            <a:r>
              <a:rPr lang="en-US" dirty="0" smtClean="0"/>
              <a:t>programs</a:t>
            </a:r>
          </a:p>
          <a:p>
            <a:pPr lvl="1"/>
            <a:r>
              <a:rPr lang="en-US" dirty="0" smtClean="0"/>
              <a:t>Threads run thread routines:</a:t>
            </a:r>
          </a:p>
          <a:p>
            <a:pPr lvl="2"/>
            <a:r>
              <a:rPr lang="en-US" sz="1800" b="1" dirty="0" smtClean="0">
                <a:latin typeface="Courier New" pitchFamily="49" charset="0"/>
              </a:rPr>
              <a:t>void *</a:t>
            </a:r>
            <a:r>
              <a:rPr lang="en-US" sz="1800" b="1" dirty="0" err="1" smtClean="0">
                <a:latin typeface="Courier New" pitchFamily="49" charset="0"/>
              </a:rPr>
              <a:t>threadroutine</a:t>
            </a:r>
            <a:r>
              <a:rPr lang="en-US" sz="1800" b="1" dirty="0" smtClean="0">
                <a:latin typeface="Courier New" pitchFamily="49" charset="0"/>
              </a:rPr>
              <a:t>(void *</a:t>
            </a:r>
            <a:r>
              <a:rPr lang="en-US" sz="1800" b="1" dirty="0" err="1" smtClean="0">
                <a:latin typeface="Courier New" pitchFamily="49" charset="0"/>
              </a:rPr>
              <a:t>vargp</a:t>
            </a:r>
            <a:r>
              <a:rPr lang="en-US" sz="1800" b="1" dirty="0" smtClean="0">
                <a:latin typeface="Courier New" pitchFamily="49" charset="0"/>
              </a:rPr>
              <a:t>)</a:t>
            </a:r>
            <a:endParaRPr lang="en-US" sz="1800" b="1" dirty="0">
              <a:latin typeface="Courier New" pitchFamily="49" charset="0"/>
            </a:endParaRPr>
          </a:p>
          <a:p>
            <a:pPr lvl="1"/>
            <a:r>
              <a:rPr lang="en-US" dirty="0"/>
              <a:t>Creating and reaping threads</a:t>
            </a:r>
          </a:p>
          <a:p>
            <a:pPr lvl="2"/>
            <a:r>
              <a:rPr lang="en-US" sz="1800" b="1" dirty="0" err="1" smtClean="0">
                <a:latin typeface="Courier New" pitchFamily="49" charset="0"/>
              </a:rPr>
              <a:t>pthread_create</a:t>
            </a:r>
            <a:r>
              <a:rPr lang="en-US" sz="1800" b="1" dirty="0" smtClean="0">
                <a:latin typeface="Courier New" pitchFamily="49" charset="0"/>
              </a:rPr>
              <a:t>(</a:t>
            </a:r>
            <a:r>
              <a:rPr lang="en-US" sz="1800" b="1" dirty="0" err="1" smtClean="0">
                <a:latin typeface="Courier New" pitchFamily="49" charset="0"/>
              </a:rPr>
              <a:t>pthread_t</a:t>
            </a:r>
            <a:r>
              <a:rPr lang="en-US" sz="1800" b="1" dirty="0" smtClean="0">
                <a:latin typeface="Courier New" pitchFamily="49" charset="0"/>
              </a:rPr>
              <a:t> *</a:t>
            </a:r>
            <a:r>
              <a:rPr lang="en-US" sz="1800" b="1" dirty="0" err="1" smtClean="0">
                <a:latin typeface="Courier New" pitchFamily="49" charset="0"/>
              </a:rPr>
              <a:t>tid</a:t>
            </a:r>
            <a:r>
              <a:rPr lang="en-US" sz="1800" b="1" dirty="0" smtClean="0">
                <a:latin typeface="Courier New" pitchFamily="49" charset="0"/>
              </a:rPr>
              <a:t>, …, </a:t>
            </a:r>
            <a:r>
              <a:rPr lang="en-US" sz="1800" b="1" dirty="0" err="1" smtClean="0">
                <a:latin typeface="Courier New" pitchFamily="49" charset="0"/>
              </a:rPr>
              <a:t>func</a:t>
            </a:r>
            <a:r>
              <a:rPr lang="en-US" sz="1800" b="1" dirty="0" smtClean="0">
                <a:latin typeface="Courier New" pitchFamily="49" charset="0"/>
              </a:rPr>
              <a:t> *f, void *</a:t>
            </a:r>
            <a:r>
              <a:rPr lang="en-US" sz="1800" b="1" dirty="0" err="1" smtClean="0">
                <a:latin typeface="Courier New" pitchFamily="49" charset="0"/>
              </a:rPr>
              <a:t>arg</a:t>
            </a:r>
            <a:r>
              <a:rPr lang="en-US" sz="1800" b="1" dirty="0" smtClean="0">
                <a:latin typeface="Courier New" pitchFamily="49" charset="0"/>
              </a:rPr>
              <a:t>)</a:t>
            </a:r>
            <a:endParaRPr lang="en-US" sz="1800" b="1" dirty="0">
              <a:latin typeface="Courier New" pitchFamily="49" charset="0"/>
            </a:endParaRPr>
          </a:p>
          <a:p>
            <a:pPr lvl="2"/>
            <a:r>
              <a:rPr lang="en-US" sz="1800" b="1" dirty="0" err="1" smtClean="0">
                <a:latin typeface="Courier New" pitchFamily="49" charset="0"/>
              </a:rPr>
              <a:t>pthread_join</a:t>
            </a:r>
            <a:r>
              <a:rPr lang="en-US" sz="1800" b="1" dirty="0" smtClean="0">
                <a:latin typeface="Courier New" pitchFamily="49" charset="0"/>
              </a:rPr>
              <a:t>(</a:t>
            </a:r>
            <a:r>
              <a:rPr lang="en-US" sz="1800" b="1" dirty="0" err="1" smtClean="0">
                <a:latin typeface="Courier New" pitchFamily="49" charset="0"/>
              </a:rPr>
              <a:t>pthread_t</a:t>
            </a:r>
            <a:r>
              <a:rPr lang="en-US" sz="1800" b="1" dirty="0" smtClean="0">
                <a:latin typeface="Courier New" pitchFamily="49" charset="0"/>
              </a:rPr>
              <a:t> </a:t>
            </a:r>
            <a:r>
              <a:rPr lang="en-US" sz="1800" b="1" dirty="0" err="1" smtClean="0">
                <a:latin typeface="Courier New" pitchFamily="49" charset="0"/>
              </a:rPr>
              <a:t>tid</a:t>
            </a:r>
            <a:r>
              <a:rPr lang="en-US" sz="1800" b="1" dirty="0" smtClean="0">
                <a:latin typeface="Courier New" pitchFamily="49" charset="0"/>
              </a:rPr>
              <a:t>, void **</a:t>
            </a:r>
            <a:r>
              <a:rPr lang="en-US" sz="1800" b="1" dirty="0" err="1" smtClean="0">
                <a:latin typeface="Courier New" pitchFamily="49" charset="0"/>
              </a:rPr>
              <a:t>thread_return</a:t>
            </a:r>
            <a:r>
              <a:rPr lang="en-US" sz="1800" b="1" dirty="0" smtClean="0">
                <a:latin typeface="Courier New" pitchFamily="49" charset="0"/>
              </a:rPr>
              <a:t>)</a:t>
            </a:r>
            <a:endParaRPr lang="en-US" sz="1800" b="1" dirty="0">
              <a:latin typeface="Courier New" pitchFamily="49" charset="0"/>
            </a:endParaRPr>
          </a:p>
          <a:p>
            <a:pPr lvl="1"/>
            <a:r>
              <a:rPr lang="en-US" dirty="0"/>
              <a:t>Determining your thread ID</a:t>
            </a:r>
          </a:p>
          <a:p>
            <a:pPr lvl="2"/>
            <a:r>
              <a:rPr lang="en-US" sz="1800" b="1" dirty="0" err="1">
                <a:latin typeface="Courier New" pitchFamily="49" charset="0"/>
              </a:rPr>
              <a:t>pthread_self</a:t>
            </a:r>
            <a:r>
              <a:rPr lang="en-US" sz="1800" b="1" dirty="0">
                <a:latin typeface="Courier New" pitchFamily="49" charset="0"/>
              </a:rPr>
              <a:t>()</a:t>
            </a:r>
          </a:p>
          <a:p>
            <a:pPr lvl="1"/>
            <a:r>
              <a:rPr lang="en-US" dirty="0">
                <a:solidFill>
                  <a:schemeClr val="tx2"/>
                </a:solidFill>
              </a:rPr>
              <a:t>Terminating threads</a:t>
            </a:r>
          </a:p>
          <a:p>
            <a:pPr lvl="2"/>
            <a:r>
              <a:rPr lang="en-US" sz="1800" b="1" dirty="0" err="1" smtClean="0">
                <a:latin typeface="Courier New" pitchFamily="49" charset="0"/>
              </a:rPr>
              <a:t>pthread_cancel</a:t>
            </a:r>
            <a:r>
              <a:rPr lang="en-US" sz="1800" b="1" dirty="0" smtClean="0">
                <a:latin typeface="Courier New" pitchFamily="49" charset="0"/>
              </a:rPr>
              <a:t>(</a:t>
            </a:r>
            <a:r>
              <a:rPr lang="en-US" sz="1800" b="1" dirty="0" err="1" smtClean="0">
                <a:latin typeface="Courier New" pitchFamily="49" charset="0"/>
              </a:rPr>
              <a:t>pthread_t</a:t>
            </a:r>
            <a:r>
              <a:rPr lang="en-US" sz="1800" b="1" dirty="0" smtClean="0">
                <a:latin typeface="Courier New" pitchFamily="49" charset="0"/>
              </a:rPr>
              <a:t> </a:t>
            </a:r>
            <a:r>
              <a:rPr lang="en-US" sz="1800" b="1" dirty="0" err="1" smtClean="0">
                <a:latin typeface="Courier New" pitchFamily="49" charset="0"/>
              </a:rPr>
              <a:t>tid</a:t>
            </a:r>
            <a:r>
              <a:rPr lang="en-US" sz="1800" b="1" dirty="0" smtClean="0">
                <a:latin typeface="Courier New" pitchFamily="49" charset="0"/>
              </a:rPr>
              <a:t>)</a:t>
            </a:r>
            <a:endParaRPr lang="en-US" sz="1800" b="1" dirty="0">
              <a:latin typeface="Courier New" pitchFamily="49" charset="0"/>
            </a:endParaRPr>
          </a:p>
          <a:p>
            <a:pPr lvl="2"/>
            <a:r>
              <a:rPr lang="en-US" sz="1800" b="1" dirty="0" err="1" smtClean="0">
                <a:latin typeface="Courier New" pitchFamily="49" charset="0"/>
              </a:rPr>
              <a:t>pthread_exit</a:t>
            </a:r>
            <a:r>
              <a:rPr lang="en-US" sz="1800" b="1" dirty="0" smtClean="0">
                <a:latin typeface="Courier New" pitchFamily="49" charset="0"/>
              </a:rPr>
              <a:t>(void *</a:t>
            </a:r>
            <a:r>
              <a:rPr lang="en-US" sz="1800" b="1" dirty="0" err="1" smtClean="0">
                <a:latin typeface="Courier New" pitchFamily="49" charset="0"/>
              </a:rPr>
              <a:t>tread_return</a:t>
            </a:r>
            <a:r>
              <a:rPr lang="en-US" sz="1800" b="1" dirty="0" smtClean="0">
                <a:latin typeface="Courier New" pitchFamily="49" charset="0"/>
              </a:rPr>
              <a:t>)</a:t>
            </a:r>
            <a:endParaRPr lang="en-US" sz="1800" b="1" dirty="0"/>
          </a:p>
          <a:p>
            <a:pPr lvl="2"/>
            <a:r>
              <a:rPr lang="en-US" sz="1800" b="1" dirty="0" smtClean="0">
                <a:latin typeface="Courier New" pitchFamily="49" charset="0"/>
              </a:rPr>
              <a:t>return</a:t>
            </a:r>
            <a:r>
              <a:rPr lang="en-US" dirty="0" smtClean="0">
                <a:latin typeface="Courier New" pitchFamily="49" charset="0"/>
              </a:rPr>
              <a:t> </a:t>
            </a:r>
            <a:r>
              <a:rPr lang="en-US" dirty="0" smtClean="0"/>
              <a:t>(in primary thread routine terminates the thread)</a:t>
            </a:r>
          </a:p>
          <a:p>
            <a:pPr lvl="2"/>
            <a:r>
              <a:rPr lang="en-US" sz="1800" b="1" dirty="0" smtClean="0">
                <a:latin typeface="Courier New" pitchFamily="49" charset="0"/>
              </a:rPr>
              <a:t>exit</a:t>
            </a:r>
            <a:r>
              <a:rPr lang="en-US" sz="1800" b="1" dirty="0" smtClean="0"/>
              <a:t> </a:t>
            </a:r>
            <a:r>
              <a:rPr lang="en-US" dirty="0" smtClean="0"/>
              <a:t>(terminates all threads)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793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793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793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793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793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793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793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793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793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7939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7939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7939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70" name="Rectangle 10"/>
          <p:cNvSpPr>
            <a:spLocks noGrp="1" noChangeArrowheads="1"/>
          </p:cNvSpPr>
          <p:nvPr>
            <p:ph type="title"/>
          </p:nvPr>
        </p:nvSpPr>
        <p:spPr>
          <a:xfrm>
            <a:off x="357018" y="381000"/>
            <a:ext cx="7592093" cy="762000"/>
          </a:xfrm>
        </p:spPr>
        <p:txBody>
          <a:bodyPr/>
          <a:lstStyle/>
          <a:p>
            <a:r>
              <a:rPr lang="en-US" dirty="0"/>
              <a:t>The </a:t>
            </a:r>
            <a:r>
              <a:rPr lang="en-US" dirty="0" err="1"/>
              <a:t>Pthreads</a:t>
            </a:r>
            <a:r>
              <a:rPr lang="en-US" dirty="0"/>
              <a:t> </a:t>
            </a:r>
            <a:r>
              <a:rPr lang="en-US" dirty="0" smtClean="0"/>
              <a:t>“Hello</a:t>
            </a:r>
            <a:r>
              <a:rPr lang="en-US" dirty="0"/>
              <a:t>, world" Program</a:t>
            </a:r>
          </a:p>
        </p:txBody>
      </p:sp>
      <p:sp>
        <p:nvSpPr>
          <p:cNvPr id="808963" name="Rectangle 3"/>
          <p:cNvSpPr>
            <a:spLocks noChangeArrowheads="1"/>
          </p:cNvSpPr>
          <p:nvPr/>
        </p:nvSpPr>
        <p:spPr bwMode="auto">
          <a:xfrm>
            <a:off x="481424" y="1295400"/>
            <a:ext cx="5739072" cy="5016758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</a:t>
            </a:r>
          </a:p>
          <a:p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 *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hello.c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 -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Pthreads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 "hello, world" program </a:t>
            </a:r>
          </a:p>
          <a:p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 */</a:t>
            </a:r>
          </a:p>
          <a:p>
            <a:r>
              <a:rPr lang="en-US" sz="1600" dirty="0">
                <a:latin typeface="Courier New" pitchFamily="49" charset="0"/>
              </a:rPr>
              <a:t>#include "</a:t>
            </a:r>
            <a:r>
              <a:rPr lang="en-US" sz="1600" dirty="0" err="1">
                <a:latin typeface="Courier New" pitchFamily="49" charset="0"/>
              </a:rPr>
              <a:t>csapp.h</a:t>
            </a:r>
            <a:r>
              <a:rPr lang="en-US" sz="1600" dirty="0">
                <a:latin typeface="Courier New" pitchFamily="49" charset="0"/>
              </a:rPr>
              <a:t>"</a:t>
            </a:r>
          </a:p>
          <a:p>
            <a:endParaRPr lang="en-US" sz="1600" dirty="0">
              <a:latin typeface="Courier New" pitchFamily="49" charset="0"/>
            </a:endParaRPr>
          </a:p>
          <a:p>
            <a:r>
              <a:rPr lang="en-US" sz="1600" dirty="0">
                <a:latin typeface="Courier New" pitchFamily="49" charset="0"/>
              </a:rPr>
              <a:t>void *thread(void *</a:t>
            </a:r>
            <a:r>
              <a:rPr lang="en-US" sz="1600" dirty="0" err="1">
                <a:latin typeface="Courier New" pitchFamily="49" charset="0"/>
              </a:rPr>
              <a:t>vargp</a:t>
            </a:r>
            <a:r>
              <a:rPr lang="en-US" sz="1600" dirty="0">
                <a:latin typeface="Courier New" pitchFamily="49" charset="0"/>
              </a:rPr>
              <a:t>);</a:t>
            </a:r>
          </a:p>
          <a:p>
            <a:endParaRPr lang="en-US" sz="1600" dirty="0">
              <a:latin typeface="Courier New" pitchFamily="49" charset="0"/>
            </a:endParaRPr>
          </a:p>
          <a:p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main() {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</a:t>
            </a:r>
            <a:r>
              <a:rPr lang="en-US" sz="1600" dirty="0" err="1" smtClean="0">
                <a:latin typeface="Courier New" pitchFamily="49" charset="0"/>
              </a:rPr>
              <a:t>pthread_t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tid</a:t>
            </a:r>
            <a:r>
              <a:rPr lang="en-US" sz="1600" dirty="0">
                <a:latin typeface="Courier New" pitchFamily="49" charset="0"/>
              </a:rPr>
              <a:t>;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</a:t>
            </a:r>
            <a:r>
              <a:rPr lang="en-US" sz="1600" dirty="0" err="1" smtClean="0">
                <a:latin typeface="Courier New" pitchFamily="49" charset="0"/>
              </a:rPr>
              <a:t>Pthread_create</a:t>
            </a:r>
            <a:r>
              <a:rPr lang="en-US" sz="1600" dirty="0" err="1">
                <a:latin typeface="Courier New" pitchFamily="49" charset="0"/>
              </a:rPr>
              <a:t>(&amp;tid</a:t>
            </a:r>
            <a:r>
              <a:rPr lang="en-US" sz="1600" dirty="0">
                <a:latin typeface="Courier New" pitchFamily="49" charset="0"/>
              </a:rPr>
              <a:t>, NULL, thread, NULL);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</a:t>
            </a:r>
            <a:r>
              <a:rPr lang="en-US" sz="1600" dirty="0" err="1" smtClean="0">
                <a:latin typeface="Courier New" pitchFamily="49" charset="0"/>
              </a:rPr>
              <a:t>Pthread_join</a:t>
            </a:r>
            <a:r>
              <a:rPr lang="en-US" sz="1600" dirty="0" err="1">
                <a:latin typeface="Courier New" pitchFamily="49" charset="0"/>
              </a:rPr>
              <a:t>(tid</a:t>
            </a:r>
            <a:r>
              <a:rPr lang="en-US" sz="1600" dirty="0">
                <a:latin typeface="Courier New" pitchFamily="49" charset="0"/>
              </a:rPr>
              <a:t>, NULL);</a:t>
            </a:r>
          </a:p>
          <a:p>
            <a:r>
              <a:rPr lang="en-US" sz="1600" dirty="0">
                <a:latin typeface="Courier New" pitchFamily="49" charset="0"/>
              </a:rPr>
              <a:t>  exit(0);</a:t>
            </a:r>
          </a:p>
          <a:p>
            <a:r>
              <a:rPr lang="en-US" sz="1600" dirty="0">
                <a:latin typeface="Courier New" pitchFamily="49" charset="0"/>
              </a:rPr>
              <a:t>}</a:t>
            </a:r>
          </a:p>
          <a:p>
            <a:endParaRPr lang="en-US" sz="1600" dirty="0">
              <a:latin typeface="Courier New" pitchFamily="49" charset="0"/>
            </a:endParaRPr>
          </a:p>
          <a:p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thread routine */</a:t>
            </a:r>
          </a:p>
          <a:p>
            <a:r>
              <a:rPr lang="en-US" sz="1600" dirty="0">
                <a:latin typeface="Courier New" pitchFamily="49" charset="0"/>
              </a:rPr>
              <a:t>void *thread(void *</a:t>
            </a:r>
            <a:r>
              <a:rPr lang="en-US" sz="1600" dirty="0" err="1">
                <a:latin typeface="Courier New" pitchFamily="49" charset="0"/>
              </a:rPr>
              <a:t>vargp</a:t>
            </a:r>
            <a:r>
              <a:rPr lang="en-US" sz="1600" dirty="0">
                <a:latin typeface="Courier New" pitchFamily="49" charset="0"/>
              </a:rPr>
              <a:t>) {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</a:t>
            </a:r>
            <a:r>
              <a:rPr lang="en-US" sz="1600" dirty="0" err="1" smtClean="0">
                <a:latin typeface="Courier New" pitchFamily="49" charset="0"/>
              </a:rPr>
              <a:t>printf</a:t>
            </a:r>
            <a:r>
              <a:rPr lang="en-US" sz="1600" dirty="0" err="1">
                <a:latin typeface="Courier New" pitchFamily="49" charset="0"/>
              </a:rPr>
              <a:t>("Hello</a:t>
            </a:r>
            <a:r>
              <a:rPr lang="en-US" sz="1600" dirty="0">
                <a:latin typeface="Courier New" pitchFamily="49" charset="0"/>
              </a:rPr>
              <a:t>, world!\n"); </a:t>
            </a:r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return </a:t>
            </a:r>
            <a:r>
              <a:rPr lang="en-US" sz="1600" dirty="0">
                <a:latin typeface="Courier New" pitchFamily="49" charset="0"/>
              </a:rPr>
              <a:t>NULL;</a:t>
            </a:r>
          </a:p>
          <a:p>
            <a:r>
              <a:rPr lang="en-US" sz="1600" dirty="0">
                <a:latin typeface="Courier New" pitchFamily="49" charset="0"/>
              </a:rPr>
              <a:t>}</a:t>
            </a:r>
          </a:p>
        </p:txBody>
      </p:sp>
      <p:sp>
        <p:nvSpPr>
          <p:cNvPr id="808964" name="Text Box 4"/>
          <p:cNvSpPr txBox="1">
            <a:spLocks noChangeArrowheads="1"/>
          </p:cNvSpPr>
          <p:nvPr/>
        </p:nvSpPr>
        <p:spPr bwMode="auto">
          <a:xfrm>
            <a:off x="6477000" y="1981200"/>
            <a:ext cx="1911036" cy="646331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b="0" i="1" dirty="0" smtClean="0">
                <a:latin typeface="+mn-lt"/>
              </a:rPr>
              <a:t>Thread attributes </a:t>
            </a:r>
          </a:p>
          <a:p>
            <a:pPr algn="ctr"/>
            <a:r>
              <a:rPr lang="en-US" sz="1800" b="0" i="1" dirty="0" smtClean="0">
                <a:latin typeface="+mn-lt"/>
              </a:rPr>
              <a:t>(usually NULL)</a:t>
            </a:r>
          </a:p>
        </p:txBody>
      </p:sp>
      <p:sp>
        <p:nvSpPr>
          <p:cNvPr id="808965" name="Text Box 5"/>
          <p:cNvSpPr txBox="1">
            <a:spLocks noChangeArrowheads="1"/>
          </p:cNvSpPr>
          <p:nvPr/>
        </p:nvSpPr>
        <p:spPr bwMode="auto">
          <a:xfrm>
            <a:off x="6477000" y="2971800"/>
            <a:ext cx="1950662" cy="646331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b="0" i="1" dirty="0" smtClean="0">
                <a:latin typeface="+mn-lt"/>
              </a:rPr>
              <a:t>Thread arguments</a:t>
            </a:r>
          </a:p>
          <a:p>
            <a:pPr algn="ctr"/>
            <a:r>
              <a:rPr lang="en-US" sz="1800" b="0" i="1" dirty="0" smtClean="0">
                <a:latin typeface="+mn-lt"/>
              </a:rPr>
              <a:t>(void *p) </a:t>
            </a:r>
          </a:p>
        </p:txBody>
      </p:sp>
      <p:sp>
        <p:nvSpPr>
          <p:cNvPr id="808966" name="Text Box 6"/>
          <p:cNvSpPr txBox="1">
            <a:spLocks noChangeArrowheads="1"/>
          </p:cNvSpPr>
          <p:nvPr/>
        </p:nvSpPr>
        <p:spPr bwMode="auto">
          <a:xfrm>
            <a:off x="6475413" y="4483100"/>
            <a:ext cx="2108269" cy="646331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en-US" sz="1800" b="0" i="1" dirty="0" smtClean="0">
                <a:latin typeface="+mn-lt"/>
              </a:rPr>
              <a:t>assigns return </a:t>
            </a:r>
            <a:r>
              <a:rPr lang="en-US" sz="1800" b="0" i="1" dirty="0">
                <a:latin typeface="+mn-lt"/>
              </a:rPr>
              <a:t>value</a:t>
            </a:r>
          </a:p>
          <a:p>
            <a:pPr algn="ctr"/>
            <a:r>
              <a:rPr lang="en-US" sz="1800" b="0" i="1" dirty="0">
                <a:latin typeface="+mn-lt"/>
              </a:rPr>
              <a:t>(void **p)</a:t>
            </a:r>
          </a:p>
        </p:txBody>
      </p:sp>
      <p:sp>
        <p:nvSpPr>
          <p:cNvPr id="808967" name="Line 7"/>
          <p:cNvSpPr>
            <a:spLocks noChangeShapeType="1"/>
          </p:cNvSpPr>
          <p:nvPr/>
        </p:nvSpPr>
        <p:spPr bwMode="auto">
          <a:xfrm flipH="1">
            <a:off x="3657600" y="2362200"/>
            <a:ext cx="2819400" cy="14478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808968" name="Line 8"/>
          <p:cNvSpPr>
            <a:spLocks noChangeShapeType="1"/>
          </p:cNvSpPr>
          <p:nvPr/>
        </p:nvSpPr>
        <p:spPr bwMode="auto">
          <a:xfrm flipH="1">
            <a:off x="5410200" y="3276600"/>
            <a:ext cx="1066800" cy="5334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808969" name="Line 9"/>
          <p:cNvSpPr>
            <a:spLocks noChangeShapeType="1"/>
          </p:cNvSpPr>
          <p:nvPr/>
        </p:nvSpPr>
        <p:spPr bwMode="auto">
          <a:xfrm flipH="1" flipV="1">
            <a:off x="3352800" y="4267200"/>
            <a:ext cx="3124200" cy="5334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89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89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89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89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89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89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08964" grpId="0" animBg="1"/>
      <p:bldP spid="808965" grpId="0" animBg="1"/>
      <p:bldP spid="808966" grpId="0" animBg="1"/>
      <p:bldP spid="808967" grpId="0" animBg="1"/>
      <p:bldP spid="808968" grpId="0" animBg="1"/>
      <p:bldP spid="808969" grpId="0" animBg="1"/>
    </p:bldLst>
  </p:timing>
</p:sld>
</file>

<file path=ppt/tags/tag1.xml><?xml version="1.0" encoding="utf-8"?>
<p:tagLs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tag name="TEXPOINTINIT" val=""/>
  <p:tag name="USEAMSFONTS" val="True"/>
  <p:tag name="EMBEDFONTS" val="False"/>
  <p:tag name="USEBOLDAMS" val="False"/>
  <p:tag name="DEFAULTDISPLAYSOURCE" val="\documentclass{slides}\pagestyle{empty}&#10;\begin{document}&#10;&#10;\end{document}&#10;"/>
  <p:tag name="TEX2PS" val="latex $(base).tex; dvips -D $(res) -E -o $(base).ps $(base).dvi"/>
  <p:tag name="EXTERNALEDITCOMMAND" val="notepad %"/>
  <p:tag name="GHOSTSCRIPTCOMMAND" val="gswin32c"/>
  <p:tag name="DEFAULTBITMAP" val="pngmono"/>
  <p:tag name="DEFAULTBLEND" val="False"/>
  <p:tag name="DEFAULTTRANSPARENT" val="False"/>
  <p:tag name="DEFAULTWORKAROUNDTRANSPARENCYBUG" val="False"/>
  <p:tag name="DEFAULTRESOLUTION" val="1200"/>
  <p:tag name="DEFAULTMAGNIFICATION" val="0.8"/>
  <p:tag name="DEFAULTFONTSIZE" val="10"/>
  <p:tag name="DEFAULTWIDTH" val="418"/>
  <p:tag name="DEFAULTHEIGHT" val="316"/>
</p:tagLst>
</file>

<file path=ppt/theme/theme1.xml><?xml version="1.0" encoding="utf-8"?>
<a:theme xmlns:a="http://schemas.openxmlformats.org/drawingml/2006/main" name="template2007">
  <a:themeElements>
    <a:clrScheme name="Custom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00000"/>
      </a:hlink>
      <a:folHlink>
        <a:srgbClr val="C000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tx1"/>
        </a:solidFill>
        <a:ln w="25400">
          <a:solidFill>
            <a:schemeClr val="tx1"/>
          </a:solidFill>
          <a:round/>
          <a:headEnd/>
          <a:tailEnd/>
        </a:ln>
        <a:effectLst/>
      </a:spPr>
      <a:bodyPr wrap="none" anchor="ctr">
        <a:spAutoFit/>
      </a:bodyPr>
      <a:lstStyle>
        <a:defPPr>
          <a:defRPr/>
        </a:defPPr>
      </a:lstStyle>
    </a:spDef>
    <a:lnDef>
      <a:spPr bwMode="auto">
        <a:noFill/>
        <a:ln w="12700">
          <a:solidFill>
            <a:srgbClr val="000000"/>
          </a:solidFill>
          <a:miter lim="800000"/>
          <a:headEnd type="none" w="med" len="med"/>
          <a:tailEnd type="triangle" w="med" len="med"/>
        </a:ln>
        <a:effectLst/>
      </a:spPr>
      <a:bodyPr/>
      <a:lstStyle/>
    </a:lnDef>
    <a:txDef>
      <a:spPr>
        <a:noFill/>
      </a:spPr>
      <a:bodyPr wrap="none" rtlCol="0">
        <a:spAutoFit/>
      </a:bodyPr>
      <a:lstStyle>
        <a:defPPr>
          <a:defRPr sz="1800" dirty="0" smtClean="0">
            <a:latin typeface="Calibri" pitchFamily="34" charset="0"/>
          </a:defRPr>
        </a:defPPr>
      </a:lstStyle>
    </a:txDef>
  </a:objectDefaults>
  <a:extraClrSchemeLst>
    <a:extraClrScheme>
      <a:clrScheme name="class1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ass1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template2007</Template>
  <TotalTime>15398</TotalTime>
  <Words>3365</Words>
  <Application>Microsoft Macintosh PowerPoint</Application>
  <PresentationFormat>On-screen Show (4:3)</PresentationFormat>
  <Paragraphs>838</Paragraphs>
  <Slides>36</Slides>
  <Notes>33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36</vt:i4>
      </vt:variant>
    </vt:vector>
  </HeadingPairs>
  <TitlesOfParts>
    <vt:vector size="37" baseType="lpstr">
      <vt:lpstr>template2007</vt:lpstr>
      <vt:lpstr>Synchronization: Basics  15-213: Introduction to Computer Systems 23rd Lecture, Nov. 16, 2010</vt:lpstr>
      <vt:lpstr>Today</vt:lpstr>
      <vt:lpstr>Process: Traditional View</vt:lpstr>
      <vt:lpstr>Process: Alternative View</vt:lpstr>
      <vt:lpstr>Process with Two Threads</vt:lpstr>
      <vt:lpstr>Threads vs. Processes</vt:lpstr>
      <vt:lpstr>Threads vs. Processes (cont.)</vt:lpstr>
      <vt:lpstr>Posix Threads (Pthreads) Interface</vt:lpstr>
      <vt:lpstr>The Pthreads “Hello, world" Program</vt:lpstr>
      <vt:lpstr>Pros and Cons of Thread-Based Designs</vt:lpstr>
      <vt:lpstr>Today</vt:lpstr>
      <vt:lpstr>Shared Variables in Threaded C Programs</vt:lpstr>
      <vt:lpstr>Threads Memory Model</vt:lpstr>
      <vt:lpstr>Example Program to Illustrate Sharing</vt:lpstr>
      <vt:lpstr>Mapping Variable Instances to Memory</vt:lpstr>
      <vt:lpstr>Mapping Variable Instances to Memory</vt:lpstr>
      <vt:lpstr>Shared Variable Analysis</vt:lpstr>
      <vt:lpstr>Today</vt:lpstr>
      <vt:lpstr>badcnt.c: Improper Synchronization</vt:lpstr>
      <vt:lpstr>Assembly Code for Counter Loop</vt:lpstr>
      <vt:lpstr>Concurrent Execution</vt:lpstr>
      <vt:lpstr>Concurrent Execution (cont)</vt:lpstr>
      <vt:lpstr>Concurrent Execution (cont)</vt:lpstr>
      <vt:lpstr>Progress Graphs</vt:lpstr>
      <vt:lpstr>Trajectories in Progress Graphs</vt:lpstr>
      <vt:lpstr>Critical Sections and Unsafe Regions</vt:lpstr>
      <vt:lpstr>Critical Sections and Unsafe Regions</vt:lpstr>
      <vt:lpstr>Enforcing Mutual Exclusion</vt:lpstr>
      <vt:lpstr>Today</vt:lpstr>
      <vt:lpstr>Semaphores</vt:lpstr>
      <vt:lpstr>C Semaphore Operations</vt:lpstr>
      <vt:lpstr>badcnt.c: Improper Synchronization</vt:lpstr>
      <vt:lpstr>Using Semaphores for Mutual Exclusion</vt:lpstr>
      <vt:lpstr>goodcnt.c: Proper Synchronization</vt:lpstr>
      <vt:lpstr>Why Mutexes Work</vt:lpstr>
      <vt:lpstr>Summary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Computer Systems 15-213/18-243, spring 2009</dc:title>
  <dc:creator>Markus Pueschel</dc:creator>
  <dc:description>Redesign of slides created by Randal E. Bryant and David R. O'Hallaron</dc:description>
  <cp:lastModifiedBy>David O'Hallaron</cp:lastModifiedBy>
  <cp:revision>808</cp:revision>
  <cp:lastPrinted>1999-09-20T15:19:18Z</cp:lastPrinted>
  <dcterms:created xsi:type="dcterms:W3CDTF">2011-01-05T23:56:20Z</dcterms:created>
  <dcterms:modified xsi:type="dcterms:W3CDTF">2011-01-05T23:57:11Z</dcterms:modified>
</cp:coreProperties>
</file>

<file path=docProps/thumbnail.jpeg>
</file>