
<file path=[Content_Types].xml><?xml version="1.0" encoding="utf-8"?>
<Types xmlns="http://schemas.openxmlformats.org/package/2006/content-types">
  <Override PartName="/ppt/slides/slide41.xml" ContentType="application/vnd.openxmlformats-officedocument.presentationml.slide+xml"/>
  <Override PartName="/ppt/notesSlides/notesSlide16.xml" ContentType="application/vnd.openxmlformats-officedocument.presentationml.notesSlide+xml"/>
  <Override PartName="/ppt/slides/slide18.xml" ContentType="application/vnd.openxmlformats-officedocument.presentationml.slide+xml"/>
  <Override PartName="/ppt/notesSlides/notesSlide26.xml" ContentType="application/vnd.openxmlformats-officedocument.presentationml.notesSlide+xml"/>
  <Override PartName="/ppt/slides/slide28.xml" ContentType="application/vnd.openxmlformats-officedocument.presentationml.slide+xml"/>
  <Override PartName="/ppt/slides/slide37.xml" ContentType="application/vnd.openxmlformats-officedocument.presentationml.slide+xml"/>
  <Override PartName="/ppt/slides/slide9.xml" ContentType="application/vnd.openxmlformats-officedocument.presentationml.slide+xml"/>
  <Override PartName="/ppt/notesSlides/notesSlide45.xml" ContentType="application/vnd.openxmlformats-officedocument.presentationml.notes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5.xml" ContentType="application/vnd.openxmlformats-officedocument.presentationml.slideLayout+xml"/>
  <Override PartName="/ppt/theme/theme1.xml" ContentType="application/vnd.openxmlformats-officedocument.theme+xml"/>
  <Override PartName="/ppt/notesSlides/notesSlide2.xml" ContentType="application/vnd.openxmlformats-officedocument.presentationml.notesSlide+xml"/>
  <Override PartName="/ppt/slideLayouts/slideLayout24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notesSlides/notesSlide11.xml" ContentType="application/vnd.openxmlformats-officedocument.presentationml.notesSlide+xml"/>
  <Override PartName="/ppt/slides/slide13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23.xml" ContentType="application/vnd.openxmlformats-officedocument.presentationml.slide+xml"/>
  <Override PartName="/ppt/slideLayouts/slideLayout49.xml" ContentType="application/vnd.openxmlformats-officedocument.presentationml.slideLayout+xml"/>
  <Override PartName="/ppt/notesSlides/notesSlide31.xml" ContentType="application/vnd.openxmlformats-officedocument.presentationml.notes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notesSlides/notesSlide40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42.xml" ContentType="application/vnd.openxmlformats-officedocument.presentationml.slide+xml"/>
  <Override PartName="/ppt/notesSlides/notesSlide17.xml" ContentType="application/vnd.openxmlformats-officedocument.presentationml.notesSlide+xml"/>
  <Override PartName="/ppt/slides/slide19.xml" ContentType="application/vnd.openxmlformats-officedocument.presentationml.slide+xml"/>
  <Override PartName="/ppt/notesSlides/notesSlide27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29.xml" ContentType="application/vnd.openxmlformats-officedocument.presentationml.slide+xml"/>
  <Override PartName="/ppt/notesSlides/notesSlide36.xml" ContentType="application/vnd.openxmlformats-officedocument.presentationml.notesSlide+xml"/>
  <Override PartName="/ppt/slides/slide38.xml" ContentType="application/vnd.openxmlformats-officedocument.presentationml.slide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3.xml" ContentType="application/vnd.openxmlformats-officedocument.presentationml.notesSlide+xml"/>
  <Override PartName="/ppt/slideLayouts/slideLayout2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2.xml" ContentType="application/vnd.openxmlformats-officedocument.presentationml.notesSlide+xml"/>
  <Override PartName="/ppt/slides/slide14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24.xml" ContentType="application/vnd.openxmlformats-officedocument.presentationml.slide+xml"/>
  <Default Extension="bin" ContentType="application/vnd.openxmlformats-officedocument.presentationml.printerSettings"/>
  <Override PartName="/ppt/notesSlides/notesSlide32.xml" ContentType="application/vnd.openxmlformats-officedocument.presentationml.notesSlide+xml"/>
  <Override PartName="/ppt/slides/slide33.xml" ContentType="application/vnd.openxmlformats-officedocument.presentationml.slide+xml"/>
  <Override PartName="/ppt/slides/slide5.xml" ContentType="application/vnd.openxmlformats-officedocument.presentationml.slide+xml"/>
  <Default Extension="xml" ContentType="application/xml"/>
  <Override PartName="/ppt/slideLayouts/slideLayout6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s/slide43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8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28.xml" ContentType="application/vnd.openxmlformats-officedocument.presentationml.notesSlide+xml"/>
  <Override PartName="/ppt/slideLayouts/slideLayout11.xml" ContentType="application/vnd.openxmlformats-officedocument.presentationml.slideLayout+xml"/>
  <Override PartName="/ppt/notesSlides/notesSlide37.xml" ContentType="application/vnd.openxmlformats-officedocument.presentationml.notesSlide+xml"/>
  <Override PartName="/ppt/slideLayouts/slideLayout20.xml" ContentType="application/vnd.openxmlformats-officedocument.presentationml.slideLayout+xml"/>
  <Override PartName="/docProps/app.xml" ContentType="application/vnd.openxmlformats-officedocument.extended-properties+xml"/>
  <Override PartName="/ppt/slides/slide39.xml" ContentType="application/vnd.openxmlformats-officedocument.presentationml.slide+xml"/>
  <Override PartName="/ppt/slideLayouts/slideLayout30.xml" ContentType="application/vnd.openxmlformats-officedocument.presentationml.slideLayout+xml"/>
  <Override PartName="/docProps/core.xml" ContentType="application/vnd.openxmlformats-package.core-properties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notesSlides/notesSlide4.xml" ContentType="application/vnd.openxmlformats-officedocument.presentationml.notesSlide+xml"/>
  <Override PartName="/ppt/slideLayouts/slideLayout2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3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33.xml" ContentType="application/vnd.openxmlformats-officedocument.presentationml.notesSlide+xml"/>
  <Override PartName="/ppt/slides/slide34.xml" ContentType="application/vnd.openxmlformats-officedocument.presentationml.slide+xml"/>
  <Override PartName="/ppt/slides/slide6.xml" ContentType="application/vnd.openxmlformats-officedocument.presentationml.slide+xml"/>
  <Override PartName="/ppt/notesSlides/notesSlide4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44.xml" ContentType="application/vnd.openxmlformats-officedocument.presentationml.slide+xml"/>
  <Override PartName="/ppt/notesSlides/notesSlide19.xml" ContentType="application/vnd.openxmlformats-officedocument.presentationml.notesSlide+xml"/>
  <Override PartName="/ppt/notesSlides/notesSlide29.xml" ContentType="application/vnd.openxmlformats-officedocument.presentationml.notesSlide+xml"/>
  <Override PartName="/ppt/slideLayouts/slideLayout12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Layouts/slideLayout21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notesSlides/notesSlide5.xml" ContentType="application/vnd.openxmlformats-officedocument.presentationml.notesSlide+xml"/>
  <Override PartName="/ppt/slideLayouts/slideLayout27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37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4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4.xml" ContentType="application/vnd.openxmlformats-officedocument.presentationml.notesSlide+xml"/>
  <Override PartName="/ppt/viewProps.xml" ContentType="application/vnd.openxmlformats-officedocument.presentationml.viewProps+xml"/>
  <Default Extension="rels" ContentType="application/vnd.openxmlformats-package.relationships+xml"/>
  <Override PartName="/ppt/slides/slide26.xml" ContentType="application/vnd.openxmlformats-officedocument.presentationml.slide+xml"/>
  <Override PartName="/ppt/notesSlides/notesSlide34.xml" ContentType="application/vnd.openxmlformats-officedocument.presentationml.notesSlide+xml"/>
  <Override PartName="/ppt/slides/slide35.xml" ContentType="application/vnd.openxmlformats-officedocument.presentationml.slide+xml"/>
  <Override PartName="/ppt/slides/slide7.xml" ContentType="application/vnd.openxmlformats-officedocument.presentationml.slide+xml"/>
  <Override PartName="/ppt/notesSlides/notesSlide43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s/slide45.xml" ContentType="application/vnd.openxmlformats-officedocument.presentationml.slide+xml"/>
  <Override PartName="/ppt/slideLayouts/slideLayout13.xml" ContentType="application/vnd.openxmlformats-officedocument.presentationml.slideLayout+xml"/>
  <Override PartName="/ppt/presProps.xml" ContentType="application/vnd.openxmlformats-officedocument.presentationml.presProps+xml"/>
  <Override PartName="/ppt/notesSlides/notesSlide39.xml" ContentType="application/vnd.openxmlformats-officedocument.presentationml.notesSlide+xml"/>
  <Override PartName="/ppt/slideLayouts/slideLayout2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6.xml" ContentType="application/vnd.openxmlformats-officedocument.presentationml.notesSlide+xml"/>
  <Override PartName="/ppt/slideLayouts/slideLayout28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11.xml" ContentType="application/vnd.openxmlformats-officedocument.presentationml.slide+xml"/>
  <Override PartName="/ppt/slideLayouts/slideLayout38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47.xml" ContentType="application/vnd.openxmlformats-officedocument.presentationml.slideLayout+xml"/>
  <Override PartName="/ppt/slides/slide30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3.xml" ContentType="application/vnd.openxmlformats-officedocument.presentationml.slideLayout+xml"/>
  <Override PartName="/ppt/slides/slide40.xml" ContentType="application/vnd.openxmlformats-officedocument.presentationml.slide+xml"/>
  <Override PartName="/ppt/notesSlides/notesSlide15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27.xml" ContentType="application/vnd.openxmlformats-officedocument.presentationml.slide+xml"/>
  <Override PartName="/ppt/notesSlides/notesSlide35.xml" ContentType="application/vnd.openxmlformats-officedocument.presentationml.notesSlide+xml"/>
  <Override PartName="/ppt/slides/slide36.xml" ContentType="application/vnd.openxmlformats-officedocument.presentationml.slide+xml"/>
  <Override PartName="/ppt/slides/slide8.xml" ContentType="application/vnd.openxmlformats-officedocument.presentationml.slide+xml"/>
  <Override PartName="/ppt/notesSlides/notesSlide44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23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6.xml" ContentType="application/vnd.openxmlformats-officedocument.theme+xml"/>
  <Override PartName="/ppt/notesSlides/notesSlide7.xml" ContentType="application/vnd.openxmlformats-officedocument.presentationml.notesSlide+xml"/>
  <Override PartName="/ppt/slideLayouts/slideLayout29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20.xml" ContentType="application/vnd.openxmlformats-officedocument.presentationml.notesSlide+xml"/>
  <Override PartName="/ppt/slideLayouts/slideLayout39.xml" ContentType="application/vnd.openxmlformats-officedocument.presentationml.slideLayout+xml"/>
  <Override PartName="/ppt/slides/slide22.xml" ContentType="application/vnd.openxmlformats-officedocument.presentationml.slide+xml"/>
  <Override PartName="/ppt/slideLayouts/slideLayout48.xml" ContentType="application/vnd.openxmlformats-officedocument.presentationml.slideLayout+xml"/>
  <Override PartName="/ppt/notesSlides/notesSlide30.xml" ContentType="application/vnd.openxmlformats-officedocument.presentationml.notesSlide+xml"/>
  <Override PartName="/ppt/slides/slide31.xml" ContentType="application/vnd.openxmlformats-officedocument.presentationml.slide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  <p:sldMasterId id="2147483690" r:id="rId2"/>
    <p:sldMasterId id="2147483662" r:id="rId3"/>
    <p:sldMasterId id="2147483676" r:id="rId4"/>
  </p:sldMasterIdLst>
  <p:notesMasterIdLst>
    <p:notesMasterId r:id="rId50"/>
  </p:notesMasterIdLst>
  <p:handoutMasterIdLst>
    <p:handoutMasterId r:id="rId51"/>
  </p:handoutMasterIdLst>
  <p:sldIdLst>
    <p:sldId id="1473" r:id="rId5"/>
    <p:sldId id="1474" r:id="rId6"/>
    <p:sldId id="1467" r:id="rId7"/>
    <p:sldId id="1428" r:id="rId8"/>
    <p:sldId id="1468" r:id="rId9"/>
    <p:sldId id="1429" r:id="rId10"/>
    <p:sldId id="1430" r:id="rId11"/>
    <p:sldId id="1431" r:id="rId12"/>
    <p:sldId id="1432" r:id="rId13"/>
    <p:sldId id="1433" r:id="rId14"/>
    <p:sldId id="1434" r:id="rId15"/>
    <p:sldId id="1435" r:id="rId16"/>
    <p:sldId id="1469" r:id="rId17"/>
    <p:sldId id="1496" r:id="rId18"/>
    <p:sldId id="1437" r:id="rId19"/>
    <p:sldId id="1438" r:id="rId20"/>
    <p:sldId id="1439" r:id="rId21"/>
    <p:sldId id="1440" r:id="rId22"/>
    <p:sldId id="1497" r:id="rId23"/>
    <p:sldId id="1441" r:id="rId24"/>
    <p:sldId id="1442" r:id="rId25"/>
    <p:sldId id="1443" r:id="rId26"/>
    <p:sldId id="1444" r:id="rId27"/>
    <p:sldId id="1446" r:id="rId28"/>
    <p:sldId id="1445" r:id="rId29"/>
    <p:sldId id="1447" r:id="rId30"/>
    <p:sldId id="1448" r:id="rId31"/>
    <p:sldId id="1498" r:id="rId32"/>
    <p:sldId id="1475" r:id="rId33"/>
    <p:sldId id="1493" r:id="rId34"/>
    <p:sldId id="1495" r:id="rId35"/>
    <p:sldId id="1476" r:id="rId36"/>
    <p:sldId id="1477" r:id="rId37"/>
    <p:sldId id="1478" r:id="rId38"/>
    <p:sldId id="1479" r:id="rId39"/>
    <p:sldId id="1480" r:id="rId40"/>
    <p:sldId id="1481" r:id="rId41"/>
    <p:sldId id="1491" r:id="rId42"/>
    <p:sldId id="1482" r:id="rId43"/>
    <p:sldId id="1483" r:id="rId44"/>
    <p:sldId id="1484" r:id="rId45"/>
    <p:sldId id="1485" r:id="rId46"/>
    <p:sldId id="1486" r:id="rId47"/>
    <p:sldId id="1487" r:id="rId48"/>
    <p:sldId id="1488" r:id="rId49"/>
  </p:sldIdLst>
  <p:sldSz cx="9144000" cy="6858000" type="screen4x3"/>
  <p:notesSz cx="7302500" cy="9586913"/>
  <p:custDataLst>
    <p:tags r:id="rId53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990000"/>
    <a:srgbClr val="F6F5BD"/>
    <a:srgbClr val="F1C7C7"/>
    <a:srgbClr val="EBAFAF"/>
    <a:srgbClr val="ACE3A1"/>
    <a:srgbClr val="D5F1CF"/>
    <a:srgbClr val="CCCCCC"/>
    <a:srgbClr val="8DBA84"/>
    <a:srgbClr val="8AD87A"/>
    <a:srgbClr val="BFBFB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584" autoAdjust="0"/>
    <p:restoredTop sz="94649" autoAdjust="0"/>
  </p:normalViewPr>
  <p:slideViewPr>
    <p:cSldViewPr snapToObjects="1">
      <p:cViewPr varScale="1">
        <p:scale>
          <a:sx n="99" d="100"/>
          <a:sy n="99" d="100"/>
        </p:scale>
        <p:origin x="-5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50" Type="http://schemas.openxmlformats.org/officeDocument/2006/relationships/notesMaster" Target="notesMasters/notesMaster1.xml"/><Relationship Id="rId51" Type="http://schemas.openxmlformats.org/officeDocument/2006/relationships/handoutMaster" Target="handoutMasters/handoutMaster1.xml"/><Relationship Id="rId52" Type="http://schemas.openxmlformats.org/officeDocument/2006/relationships/printerSettings" Target="printerSettings/printerSettings1.bin"/><Relationship Id="rId53" Type="http://schemas.openxmlformats.org/officeDocument/2006/relationships/tags" Target="tags/tag1.xml"/><Relationship Id="rId54" Type="http://schemas.openxmlformats.org/officeDocument/2006/relationships/presProps" Target="presProps.xml"/><Relationship Id="rId55" Type="http://schemas.openxmlformats.org/officeDocument/2006/relationships/viewProps" Target="viewProps.xml"/><Relationship Id="rId56" Type="http://schemas.openxmlformats.org/officeDocument/2006/relationships/theme" Target="theme/theme1.xml"/><Relationship Id="rId57" Type="http://schemas.openxmlformats.org/officeDocument/2006/relationships/tableStyles" Target="tableStyles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DAC 2001 Tutorial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©R.A. Rutenbar, 2001</a:t>
            </a:r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5222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5325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ChangeArrowheads="1"/>
          </p:cNvSpPr>
          <p:nvPr/>
        </p:nvSpPr>
        <p:spPr bwMode="auto">
          <a:xfrm>
            <a:off x="1179610" y="724518"/>
            <a:ext cx="4955028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5427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5632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5734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5837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ext Box 1"/>
          <p:cNvSpPr txBox="1">
            <a:spLocks noChangeArrowheads="1"/>
          </p:cNvSpPr>
          <p:nvPr/>
        </p:nvSpPr>
        <p:spPr bwMode="auto">
          <a:xfrm>
            <a:off x="1179610" y="724518"/>
            <a:ext cx="4955028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5939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6041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614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6246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634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6553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645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6656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6758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61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2063" y="723900"/>
            <a:ext cx="4778375" cy="3582988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219" y="4555725"/>
            <a:ext cx="5356062" cy="4313140"/>
          </a:xfrm>
          <a:noFill/>
          <a:ln w="9525"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63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065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168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27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373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475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8499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7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1181287" y="726135"/>
            <a:ext cx="4953350" cy="35805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471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24461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680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782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885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987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8089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8192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1181287" y="726135"/>
            <a:ext cx="4953350" cy="35805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471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24461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4813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4915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501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5120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39.xml"/><Relationship Id="rId14" Type="http://schemas.openxmlformats.org/officeDocument/2006/relationships/theme" Target="../theme/theme3.xml"/><Relationship Id="rId1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9.xml"/><Relationship Id="rId4" Type="http://schemas.openxmlformats.org/officeDocument/2006/relationships/slideLayout" Target="../slideLayouts/slideLayout30.xml"/><Relationship Id="rId5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2.xml"/><Relationship Id="rId14" Type="http://schemas.openxmlformats.org/officeDocument/2006/relationships/theme" Target="../theme/theme4.xml"/><Relationship Id="rId1" Type="http://schemas.openxmlformats.org/officeDocument/2006/relationships/slideLayout" Target="../slideLayouts/slideLayout40.xml"/><Relationship Id="rId2" Type="http://schemas.openxmlformats.org/officeDocument/2006/relationships/slideLayout" Target="../slideLayouts/slideLayout41.xml"/><Relationship Id="rId3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6.xml"/><Relationship Id="rId8" Type="http://schemas.openxmlformats.org/officeDocument/2006/relationships/slideLayout" Target="../slideLayouts/slideLayout47.xml"/><Relationship Id="rId9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timing>
    <p:tnLst>
      <p:par>
        <p:cTn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iming>
    <p:tnLst>
      <p:par>
        <p:cTn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</p:sldLayoutIdLst>
  <p:timing>
    <p:tnLst>
      <p:par>
        <p:cTn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720850"/>
          </a:xfrm>
        </p:spPr>
        <p:txBody>
          <a:bodyPr/>
          <a:lstStyle/>
          <a:p>
            <a:pPr marL="0" indent="0"/>
            <a:r>
              <a:rPr lang="en-US" dirty="0" smtClean="0"/>
              <a:t>Dynamic Memory Allocation: </a:t>
            </a:r>
            <a:br>
              <a:rPr lang="en-US" dirty="0" smtClean="0"/>
            </a:br>
            <a:r>
              <a:rPr lang="en-US" dirty="0" smtClean="0"/>
              <a:t>Advanced Concepts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</a:t>
            </a:r>
            <a:r>
              <a:rPr lang="en-US" sz="2000" b="0" dirty="0" smtClean="0"/>
              <a:t>213: </a:t>
            </a:r>
            <a:r>
              <a:rPr lang="en-US" sz="2000" b="0" dirty="0" smtClean="0"/>
              <a:t>Introduction to Computer Systems	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18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Lecture, Oct. 26, 2010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Randy Bryant and Dave </a:t>
            </a:r>
            <a:r>
              <a:rPr lang="en-US" dirty="0" err="1" smtClean="0"/>
              <a:t>O’Hallaron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0" name="Rectangle 96"/>
          <p:cNvSpPr>
            <a:spLocks noChangeArrowheads="1"/>
          </p:cNvSpPr>
          <p:nvPr/>
        </p:nvSpPr>
        <p:spPr bwMode="auto">
          <a:xfrm>
            <a:off x="397476" y="4575175"/>
            <a:ext cx="8151812" cy="21304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59" name="Rectangle 95"/>
          <p:cNvSpPr>
            <a:spLocks noChangeArrowheads="1"/>
          </p:cNvSpPr>
          <p:nvPr/>
        </p:nvSpPr>
        <p:spPr bwMode="auto">
          <a:xfrm>
            <a:off x="397476" y="1263650"/>
            <a:ext cx="8151812" cy="21304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4012213" y="2209800"/>
            <a:ext cx="1219200" cy="457200"/>
          </a:xfrm>
          <a:prstGeom prst="rect">
            <a:avLst/>
          </a:prstGeom>
          <a:solidFill>
            <a:srgbClr val="F6F5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231413" y="6137275"/>
            <a:ext cx="1065213" cy="455613"/>
            <a:chOff x="3216" y="3782"/>
            <a:chExt cx="671" cy="287"/>
          </a:xfrm>
        </p:grpSpPr>
        <p:sp>
          <p:nvSpPr>
            <p:cNvPr id="11267" name="Rectangle 3"/>
            <p:cNvSpPr>
              <a:spLocks noChangeArrowheads="1"/>
            </p:cNvSpPr>
            <p:nvPr/>
          </p:nvSpPr>
          <p:spPr bwMode="auto">
            <a:xfrm>
              <a:off x="3216" y="3830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68" name="Rectangle 4"/>
            <p:cNvSpPr>
              <a:spLocks noChangeArrowheads="1"/>
            </p:cNvSpPr>
            <p:nvPr/>
          </p:nvSpPr>
          <p:spPr bwMode="auto">
            <a:xfrm>
              <a:off x="3408" y="3830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3600" y="3830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3696" y="3782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271" name="Line 7"/>
          <p:cNvSpPr>
            <a:spLocks noChangeShapeType="1"/>
          </p:cNvSpPr>
          <p:nvPr/>
        </p:nvSpPr>
        <p:spPr bwMode="auto">
          <a:xfrm flipV="1">
            <a:off x="5688613" y="5145088"/>
            <a:ext cx="1588" cy="1222375"/>
          </a:xfrm>
          <a:prstGeom prst="line">
            <a:avLst/>
          </a:prstGeom>
          <a:noFill/>
          <a:ln w="57240">
            <a:solidFill>
              <a:srgbClr val="C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72" name="Freeform 8"/>
          <p:cNvSpPr>
            <a:spLocks/>
          </p:cNvSpPr>
          <p:nvPr/>
        </p:nvSpPr>
        <p:spPr bwMode="auto">
          <a:xfrm>
            <a:off x="1489676" y="2049463"/>
            <a:ext cx="5862637" cy="388937"/>
          </a:xfrm>
          <a:custGeom>
            <a:avLst/>
            <a:gdLst/>
            <a:ahLst/>
            <a:cxnLst>
              <a:cxn ang="0">
                <a:pos x="0" y="245"/>
              </a:cxn>
              <a:cxn ang="0">
                <a:pos x="677" y="33"/>
              </a:cxn>
              <a:cxn ang="0">
                <a:pos x="3057" y="48"/>
              </a:cxn>
              <a:cxn ang="0">
                <a:pos x="3693" y="245"/>
              </a:cxn>
            </a:cxnLst>
            <a:rect l="0" t="0" r="r" b="b"/>
            <a:pathLst>
              <a:path w="3693" h="245">
                <a:moveTo>
                  <a:pt x="0" y="245"/>
                </a:moveTo>
                <a:cubicBezTo>
                  <a:pt x="113" y="210"/>
                  <a:pt x="168" y="66"/>
                  <a:pt x="677" y="33"/>
                </a:cubicBezTo>
                <a:cubicBezTo>
                  <a:pt x="1186" y="0"/>
                  <a:pt x="2554" y="13"/>
                  <a:pt x="3057" y="48"/>
                </a:cubicBezTo>
                <a:cubicBezTo>
                  <a:pt x="3560" y="83"/>
                  <a:pt x="3560" y="204"/>
                  <a:pt x="3693" y="245"/>
                </a:cubicBezTo>
              </a:path>
            </a:pathLst>
          </a:custGeom>
          <a:noFill/>
          <a:ln w="57240">
            <a:solidFill>
              <a:srgbClr val="00B05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73" name="Rectangle 9"/>
          <p:cNvSpPr>
            <a:spLocks noGrp="1" noChangeArrowheads="1"/>
          </p:cNvSpPr>
          <p:nvPr>
            <p:ph type="title" idx="4294967295"/>
          </p:nvPr>
        </p:nvSpPr>
        <p:spPr>
          <a:xfrm>
            <a:off x="274638" y="360362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Freeing With a LIFO Policy (Case 3)</a:t>
            </a:r>
          </a:p>
        </p:txBody>
      </p:sp>
      <p:sp>
        <p:nvSpPr>
          <p:cNvPr id="11274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288324" y="3692525"/>
            <a:ext cx="8307387" cy="784225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Splice out successor block, coalesce both memory blocks and insert the new block at the root of the list</a:t>
            </a: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4012213" y="22860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4317013" y="22860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4621813" y="22860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4926613" y="22860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5841013" y="22860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80" name="Rectangle 16"/>
          <p:cNvSpPr>
            <a:spLocks noChangeArrowheads="1"/>
          </p:cNvSpPr>
          <p:nvPr/>
        </p:nvSpPr>
        <p:spPr bwMode="auto">
          <a:xfrm>
            <a:off x="6145813" y="22860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81" name="Rectangle 17"/>
          <p:cNvSpPr>
            <a:spLocks noChangeArrowheads="1"/>
          </p:cNvSpPr>
          <p:nvPr/>
        </p:nvSpPr>
        <p:spPr bwMode="auto">
          <a:xfrm>
            <a:off x="2793013" y="22860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3097813" y="22860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83" name="Rectangle 19"/>
          <p:cNvSpPr>
            <a:spLocks noChangeArrowheads="1"/>
          </p:cNvSpPr>
          <p:nvPr/>
        </p:nvSpPr>
        <p:spPr bwMode="auto">
          <a:xfrm>
            <a:off x="3402613" y="22860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84" name="Rectangle 20"/>
          <p:cNvSpPr>
            <a:spLocks noChangeArrowheads="1"/>
          </p:cNvSpPr>
          <p:nvPr/>
        </p:nvSpPr>
        <p:spPr bwMode="auto">
          <a:xfrm>
            <a:off x="3707413" y="22860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85" name="Rectangle 21"/>
          <p:cNvSpPr>
            <a:spLocks noChangeArrowheads="1"/>
          </p:cNvSpPr>
          <p:nvPr/>
        </p:nvSpPr>
        <p:spPr bwMode="auto">
          <a:xfrm>
            <a:off x="5231413" y="22860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86" name="Rectangle 22"/>
          <p:cNvSpPr>
            <a:spLocks noChangeArrowheads="1"/>
          </p:cNvSpPr>
          <p:nvPr/>
        </p:nvSpPr>
        <p:spPr bwMode="auto">
          <a:xfrm>
            <a:off x="5536213" y="22860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5231413" y="1524000"/>
            <a:ext cx="1065213" cy="455613"/>
            <a:chOff x="3216" y="876"/>
            <a:chExt cx="671" cy="287"/>
          </a:xfrm>
        </p:grpSpPr>
        <p:sp>
          <p:nvSpPr>
            <p:cNvPr id="11288" name="Rectangle 24"/>
            <p:cNvSpPr>
              <a:spLocks noChangeArrowheads="1"/>
            </p:cNvSpPr>
            <p:nvPr/>
          </p:nvSpPr>
          <p:spPr bwMode="auto">
            <a:xfrm>
              <a:off x="3216" y="924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9" name="Rectangle 25"/>
            <p:cNvSpPr>
              <a:spLocks noChangeArrowheads="1"/>
            </p:cNvSpPr>
            <p:nvPr/>
          </p:nvSpPr>
          <p:spPr bwMode="auto">
            <a:xfrm>
              <a:off x="3408" y="924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0" name="Rectangle 26"/>
            <p:cNvSpPr>
              <a:spLocks noChangeArrowheads="1"/>
            </p:cNvSpPr>
            <p:nvPr/>
          </p:nvSpPr>
          <p:spPr bwMode="auto">
            <a:xfrm>
              <a:off x="3600" y="924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1" name="Rectangle 27"/>
            <p:cNvSpPr>
              <a:spLocks noChangeArrowheads="1"/>
            </p:cNvSpPr>
            <p:nvPr/>
          </p:nvSpPr>
          <p:spPr bwMode="auto">
            <a:xfrm>
              <a:off x="3696" y="876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5231413" y="2895600"/>
            <a:ext cx="1065213" cy="455613"/>
            <a:chOff x="3216" y="1740"/>
            <a:chExt cx="671" cy="287"/>
          </a:xfrm>
        </p:grpSpPr>
        <p:sp>
          <p:nvSpPr>
            <p:cNvPr id="11293" name="Rectangle 29"/>
            <p:cNvSpPr>
              <a:spLocks noChangeArrowheads="1"/>
            </p:cNvSpPr>
            <p:nvPr/>
          </p:nvSpPr>
          <p:spPr bwMode="auto">
            <a:xfrm>
              <a:off x="3216" y="1788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4" name="Rectangle 30"/>
            <p:cNvSpPr>
              <a:spLocks noChangeArrowheads="1"/>
            </p:cNvSpPr>
            <p:nvPr/>
          </p:nvSpPr>
          <p:spPr bwMode="auto">
            <a:xfrm>
              <a:off x="3408" y="1788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5" name="Rectangle 31"/>
            <p:cNvSpPr>
              <a:spLocks noChangeArrowheads="1"/>
            </p:cNvSpPr>
            <p:nvPr/>
          </p:nvSpPr>
          <p:spPr bwMode="auto">
            <a:xfrm>
              <a:off x="3600" y="1788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6" name="Rectangle 32"/>
            <p:cNvSpPr>
              <a:spLocks noChangeArrowheads="1"/>
            </p:cNvSpPr>
            <p:nvPr/>
          </p:nvSpPr>
          <p:spPr bwMode="auto">
            <a:xfrm>
              <a:off x="3696" y="1740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297" name="Oval 33"/>
          <p:cNvSpPr>
            <a:spLocks noChangeArrowheads="1"/>
          </p:cNvSpPr>
          <p:nvPr/>
        </p:nvSpPr>
        <p:spPr bwMode="auto">
          <a:xfrm>
            <a:off x="5307613" y="23622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98" name="Line 34"/>
          <p:cNvSpPr>
            <a:spLocks noChangeShapeType="1"/>
          </p:cNvSpPr>
          <p:nvPr/>
        </p:nvSpPr>
        <p:spPr bwMode="auto">
          <a:xfrm>
            <a:off x="5383813" y="2438400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99" name="Oval 35"/>
          <p:cNvSpPr>
            <a:spLocks noChangeArrowheads="1"/>
          </p:cNvSpPr>
          <p:nvPr/>
        </p:nvSpPr>
        <p:spPr bwMode="auto">
          <a:xfrm>
            <a:off x="5307613" y="16764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00" name="Line 36"/>
          <p:cNvSpPr>
            <a:spLocks noChangeShapeType="1"/>
          </p:cNvSpPr>
          <p:nvPr/>
        </p:nvSpPr>
        <p:spPr bwMode="auto">
          <a:xfrm>
            <a:off x="5383813" y="1752600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01" name="Oval 37"/>
          <p:cNvSpPr>
            <a:spLocks noChangeArrowheads="1"/>
          </p:cNvSpPr>
          <p:nvPr/>
        </p:nvSpPr>
        <p:spPr bwMode="auto">
          <a:xfrm flipV="1">
            <a:off x="5612413" y="3048000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02" name="Line 38"/>
          <p:cNvSpPr>
            <a:spLocks noChangeShapeType="1"/>
          </p:cNvSpPr>
          <p:nvPr/>
        </p:nvSpPr>
        <p:spPr bwMode="auto">
          <a:xfrm flipV="1">
            <a:off x="5688613" y="2589213"/>
            <a:ext cx="1588" cy="536575"/>
          </a:xfrm>
          <a:prstGeom prst="line">
            <a:avLst/>
          </a:prstGeom>
          <a:noFill/>
          <a:ln w="57240">
            <a:solidFill>
              <a:srgbClr val="C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03" name="Oval 39"/>
          <p:cNvSpPr>
            <a:spLocks noChangeArrowheads="1"/>
          </p:cNvSpPr>
          <p:nvPr/>
        </p:nvSpPr>
        <p:spPr bwMode="auto">
          <a:xfrm flipV="1">
            <a:off x="5612413" y="2362200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04" name="Line 40"/>
          <p:cNvSpPr>
            <a:spLocks noChangeShapeType="1"/>
          </p:cNvSpPr>
          <p:nvPr/>
        </p:nvSpPr>
        <p:spPr bwMode="auto">
          <a:xfrm flipV="1">
            <a:off x="5688613" y="1903413"/>
            <a:ext cx="1588" cy="536575"/>
          </a:xfrm>
          <a:prstGeom prst="line">
            <a:avLst/>
          </a:prstGeom>
          <a:noFill/>
          <a:ln w="57240">
            <a:solidFill>
              <a:srgbClr val="C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05" name="Rectangle 41"/>
          <p:cNvSpPr>
            <a:spLocks noChangeArrowheads="1"/>
          </p:cNvSpPr>
          <p:nvPr/>
        </p:nvSpPr>
        <p:spPr bwMode="auto">
          <a:xfrm>
            <a:off x="1192813" y="2286000"/>
            <a:ext cx="304800" cy="304800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" name="Group 42"/>
          <p:cNvGrpSpPr>
            <a:grpSpLocks/>
          </p:cNvGrpSpPr>
          <p:nvPr/>
        </p:nvGrpSpPr>
        <p:grpSpPr bwMode="auto">
          <a:xfrm>
            <a:off x="7365013" y="2209800"/>
            <a:ext cx="1065213" cy="455613"/>
            <a:chOff x="4560" y="1308"/>
            <a:chExt cx="671" cy="287"/>
          </a:xfrm>
        </p:grpSpPr>
        <p:sp>
          <p:nvSpPr>
            <p:cNvPr id="11307" name="Rectangle 43"/>
            <p:cNvSpPr>
              <a:spLocks noChangeArrowheads="1"/>
            </p:cNvSpPr>
            <p:nvPr/>
          </p:nvSpPr>
          <p:spPr bwMode="auto">
            <a:xfrm>
              <a:off x="4560" y="1356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08" name="Rectangle 44"/>
            <p:cNvSpPr>
              <a:spLocks noChangeArrowheads="1"/>
            </p:cNvSpPr>
            <p:nvPr/>
          </p:nvSpPr>
          <p:spPr bwMode="auto">
            <a:xfrm>
              <a:off x="4752" y="1356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09" name="Rectangle 45"/>
            <p:cNvSpPr>
              <a:spLocks noChangeArrowheads="1"/>
            </p:cNvSpPr>
            <p:nvPr/>
          </p:nvSpPr>
          <p:spPr bwMode="auto">
            <a:xfrm>
              <a:off x="4944" y="1356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0" name="Rectangle 46"/>
            <p:cNvSpPr>
              <a:spLocks noChangeArrowheads="1"/>
            </p:cNvSpPr>
            <p:nvPr/>
          </p:nvSpPr>
          <p:spPr bwMode="auto">
            <a:xfrm>
              <a:off x="5040" y="1308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311" name="Oval 47"/>
          <p:cNvSpPr>
            <a:spLocks noChangeArrowheads="1"/>
          </p:cNvSpPr>
          <p:nvPr/>
        </p:nvSpPr>
        <p:spPr bwMode="auto">
          <a:xfrm>
            <a:off x="7441213" y="23622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12" name="Line 48"/>
          <p:cNvSpPr>
            <a:spLocks noChangeShapeType="1"/>
          </p:cNvSpPr>
          <p:nvPr/>
        </p:nvSpPr>
        <p:spPr bwMode="auto">
          <a:xfrm>
            <a:off x="7517413" y="2438400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13" name="Oval 49"/>
          <p:cNvSpPr>
            <a:spLocks noChangeArrowheads="1"/>
          </p:cNvSpPr>
          <p:nvPr/>
        </p:nvSpPr>
        <p:spPr bwMode="auto">
          <a:xfrm>
            <a:off x="7746013" y="2362200"/>
            <a:ext cx="152400" cy="152400"/>
          </a:xfrm>
          <a:prstGeom prst="ellipse">
            <a:avLst/>
          </a:prstGeom>
          <a:noFill/>
          <a:ln w="2844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14" name="Text Box 50"/>
          <p:cNvSpPr txBox="1">
            <a:spLocks noChangeArrowheads="1"/>
          </p:cNvSpPr>
          <p:nvPr/>
        </p:nvSpPr>
        <p:spPr bwMode="auto">
          <a:xfrm>
            <a:off x="3640738" y="1371600"/>
            <a:ext cx="1382751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>
                <a:latin typeface="Courier New" pitchFamily="49" charset="0"/>
                <a:ea typeface="msgothic" charset="0"/>
                <a:cs typeface="msgothic" charset="0"/>
              </a:rPr>
              <a:t>free( )</a:t>
            </a:r>
          </a:p>
        </p:txBody>
      </p:sp>
      <p:sp>
        <p:nvSpPr>
          <p:cNvPr id="11315" name="Oval 51"/>
          <p:cNvSpPr>
            <a:spLocks noChangeArrowheads="1"/>
          </p:cNvSpPr>
          <p:nvPr/>
        </p:nvSpPr>
        <p:spPr bwMode="auto">
          <a:xfrm>
            <a:off x="4621813" y="152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16" name="Line 52"/>
          <p:cNvSpPr>
            <a:spLocks noChangeShapeType="1"/>
          </p:cNvSpPr>
          <p:nvPr/>
        </p:nvSpPr>
        <p:spPr bwMode="auto">
          <a:xfrm flipH="1">
            <a:off x="4163026" y="1600200"/>
            <a:ext cx="536575" cy="685800"/>
          </a:xfrm>
          <a:prstGeom prst="line">
            <a:avLst/>
          </a:prstGeom>
          <a:noFill/>
          <a:ln w="5724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17" name="Rectangle 53"/>
          <p:cNvSpPr>
            <a:spLocks noChangeArrowheads="1"/>
          </p:cNvSpPr>
          <p:nvPr/>
        </p:nvSpPr>
        <p:spPr bwMode="auto">
          <a:xfrm>
            <a:off x="4012213" y="5527675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18" name="Rectangle 54"/>
          <p:cNvSpPr>
            <a:spLocks noChangeArrowheads="1"/>
          </p:cNvSpPr>
          <p:nvPr/>
        </p:nvSpPr>
        <p:spPr bwMode="auto">
          <a:xfrm>
            <a:off x="4317013" y="5527675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19" name="Rectangle 55"/>
          <p:cNvSpPr>
            <a:spLocks noChangeArrowheads="1"/>
          </p:cNvSpPr>
          <p:nvPr/>
        </p:nvSpPr>
        <p:spPr bwMode="auto">
          <a:xfrm>
            <a:off x="4621813" y="5527675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20" name="Rectangle 56"/>
          <p:cNvSpPr>
            <a:spLocks noChangeArrowheads="1"/>
          </p:cNvSpPr>
          <p:nvPr/>
        </p:nvSpPr>
        <p:spPr bwMode="auto">
          <a:xfrm>
            <a:off x="4926613" y="5527675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21" name="Rectangle 57"/>
          <p:cNvSpPr>
            <a:spLocks noChangeArrowheads="1"/>
          </p:cNvSpPr>
          <p:nvPr/>
        </p:nvSpPr>
        <p:spPr bwMode="auto">
          <a:xfrm>
            <a:off x="5841013" y="5527675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22" name="Rectangle 58"/>
          <p:cNvSpPr>
            <a:spLocks noChangeArrowheads="1"/>
          </p:cNvSpPr>
          <p:nvPr/>
        </p:nvSpPr>
        <p:spPr bwMode="auto">
          <a:xfrm>
            <a:off x="6145813" y="5527675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23" name="Rectangle 59"/>
          <p:cNvSpPr>
            <a:spLocks noChangeArrowheads="1"/>
          </p:cNvSpPr>
          <p:nvPr/>
        </p:nvSpPr>
        <p:spPr bwMode="auto">
          <a:xfrm>
            <a:off x="2793013" y="5527675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24" name="Rectangle 60"/>
          <p:cNvSpPr>
            <a:spLocks noChangeArrowheads="1"/>
          </p:cNvSpPr>
          <p:nvPr/>
        </p:nvSpPr>
        <p:spPr bwMode="auto">
          <a:xfrm>
            <a:off x="3097813" y="5527675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25" name="Rectangle 61"/>
          <p:cNvSpPr>
            <a:spLocks noChangeArrowheads="1"/>
          </p:cNvSpPr>
          <p:nvPr/>
        </p:nvSpPr>
        <p:spPr bwMode="auto">
          <a:xfrm>
            <a:off x="3402613" y="5527675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26" name="Rectangle 62"/>
          <p:cNvSpPr>
            <a:spLocks noChangeArrowheads="1"/>
          </p:cNvSpPr>
          <p:nvPr/>
        </p:nvSpPr>
        <p:spPr bwMode="auto">
          <a:xfrm>
            <a:off x="3707413" y="5527675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27" name="Oval 63"/>
          <p:cNvSpPr>
            <a:spLocks noChangeArrowheads="1"/>
          </p:cNvSpPr>
          <p:nvPr/>
        </p:nvSpPr>
        <p:spPr bwMode="auto">
          <a:xfrm>
            <a:off x="4088413" y="5603875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28" name="Rectangle 64"/>
          <p:cNvSpPr>
            <a:spLocks noChangeArrowheads="1"/>
          </p:cNvSpPr>
          <p:nvPr/>
        </p:nvSpPr>
        <p:spPr bwMode="auto">
          <a:xfrm>
            <a:off x="5536213" y="5527675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" name="Group 65"/>
          <p:cNvGrpSpPr>
            <a:grpSpLocks/>
          </p:cNvGrpSpPr>
          <p:nvPr/>
        </p:nvGrpSpPr>
        <p:grpSpPr bwMode="auto">
          <a:xfrm>
            <a:off x="5231413" y="4765675"/>
            <a:ext cx="1065213" cy="455613"/>
            <a:chOff x="3216" y="2918"/>
            <a:chExt cx="671" cy="287"/>
          </a:xfrm>
        </p:grpSpPr>
        <p:sp>
          <p:nvSpPr>
            <p:cNvPr id="11330" name="Rectangle 66"/>
            <p:cNvSpPr>
              <a:spLocks noChangeArrowheads="1"/>
            </p:cNvSpPr>
            <p:nvPr/>
          </p:nvSpPr>
          <p:spPr bwMode="auto">
            <a:xfrm>
              <a:off x="3216" y="2966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31" name="Rectangle 67"/>
            <p:cNvSpPr>
              <a:spLocks noChangeArrowheads="1"/>
            </p:cNvSpPr>
            <p:nvPr/>
          </p:nvSpPr>
          <p:spPr bwMode="auto">
            <a:xfrm>
              <a:off x="3408" y="2966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32" name="Rectangle 68"/>
            <p:cNvSpPr>
              <a:spLocks noChangeArrowheads="1"/>
            </p:cNvSpPr>
            <p:nvPr/>
          </p:nvSpPr>
          <p:spPr bwMode="auto">
            <a:xfrm>
              <a:off x="3600" y="2966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33" name="Rectangle 69"/>
            <p:cNvSpPr>
              <a:spLocks noChangeArrowheads="1"/>
            </p:cNvSpPr>
            <p:nvPr/>
          </p:nvSpPr>
          <p:spPr bwMode="auto">
            <a:xfrm>
              <a:off x="3696" y="2918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334" name="Oval 70"/>
          <p:cNvSpPr>
            <a:spLocks noChangeArrowheads="1"/>
          </p:cNvSpPr>
          <p:nvPr/>
        </p:nvSpPr>
        <p:spPr bwMode="auto">
          <a:xfrm>
            <a:off x="5307613" y="4918075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35" name="Line 71"/>
          <p:cNvSpPr>
            <a:spLocks noChangeShapeType="1"/>
          </p:cNvSpPr>
          <p:nvPr/>
        </p:nvSpPr>
        <p:spPr bwMode="auto">
          <a:xfrm>
            <a:off x="5383813" y="4994275"/>
            <a:ext cx="1588" cy="12192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36" name="Oval 72"/>
          <p:cNvSpPr>
            <a:spLocks noChangeArrowheads="1"/>
          </p:cNvSpPr>
          <p:nvPr/>
        </p:nvSpPr>
        <p:spPr bwMode="auto">
          <a:xfrm flipV="1">
            <a:off x="5612413" y="6288088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37" name="Rectangle 73"/>
          <p:cNvSpPr>
            <a:spLocks noChangeArrowheads="1"/>
          </p:cNvSpPr>
          <p:nvPr/>
        </p:nvSpPr>
        <p:spPr bwMode="auto">
          <a:xfrm>
            <a:off x="1192813" y="5527675"/>
            <a:ext cx="304800" cy="304800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" name="Group 74"/>
          <p:cNvGrpSpPr>
            <a:grpSpLocks/>
          </p:cNvGrpSpPr>
          <p:nvPr/>
        </p:nvGrpSpPr>
        <p:grpSpPr bwMode="auto">
          <a:xfrm>
            <a:off x="7365013" y="5451475"/>
            <a:ext cx="1065213" cy="455613"/>
            <a:chOff x="4560" y="3350"/>
            <a:chExt cx="671" cy="287"/>
          </a:xfrm>
        </p:grpSpPr>
        <p:sp>
          <p:nvSpPr>
            <p:cNvPr id="11339" name="Rectangle 75"/>
            <p:cNvSpPr>
              <a:spLocks noChangeArrowheads="1"/>
            </p:cNvSpPr>
            <p:nvPr/>
          </p:nvSpPr>
          <p:spPr bwMode="auto">
            <a:xfrm>
              <a:off x="4560" y="3398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40" name="Rectangle 76"/>
            <p:cNvSpPr>
              <a:spLocks noChangeArrowheads="1"/>
            </p:cNvSpPr>
            <p:nvPr/>
          </p:nvSpPr>
          <p:spPr bwMode="auto">
            <a:xfrm>
              <a:off x="4752" y="3398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41" name="Rectangle 77"/>
            <p:cNvSpPr>
              <a:spLocks noChangeArrowheads="1"/>
            </p:cNvSpPr>
            <p:nvPr/>
          </p:nvSpPr>
          <p:spPr bwMode="auto">
            <a:xfrm>
              <a:off x="4944" y="3398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42" name="Rectangle 78"/>
            <p:cNvSpPr>
              <a:spLocks noChangeArrowheads="1"/>
            </p:cNvSpPr>
            <p:nvPr/>
          </p:nvSpPr>
          <p:spPr bwMode="auto">
            <a:xfrm>
              <a:off x="5040" y="3350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343" name="Oval 79"/>
          <p:cNvSpPr>
            <a:spLocks noChangeArrowheads="1"/>
          </p:cNvSpPr>
          <p:nvPr/>
        </p:nvSpPr>
        <p:spPr bwMode="auto">
          <a:xfrm>
            <a:off x="7441213" y="5603875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44" name="Line 80"/>
          <p:cNvSpPr>
            <a:spLocks noChangeShapeType="1"/>
          </p:cNvSpPr>
          <p:nvPr/>
        </p:nvSpPr>
        <p:spPr bwMode="auto">
          <a:xfrm>
            <a:off x="7517413" y="5680075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45" name="Oval 81"/>
          <p:cNvSpPr>
            <a:spLocks noChangeArrowheads="1"/>
          </p:cNvSpPr>
          <p:nvPr/>
        </p:nvSpPr>
        <p:spPr bwMode="auto">
          <a:xfrm>
            <a:off x="7746013" y="5603875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46" name="Rectangle 82"/>
          <p:cNvSpPr>
            <a:spLocks noChangeArrowheads="1"/>
          </p:cNvSpPr>
          <p:nvPr/>
        </p:nvSpPr>
        <p:spPr bwMode="auto">
          <a:xfrm>
            <a:off x="5231413" y="5527675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47" name="Oval 83"/>
          <p:cNvSpPr>
            <a:spLocks noChangeArrowheads="1"/>
          </p:cNvSpPr>
          <p:nvPr/>
        </p:nvSpPr>
        <p:spPr bwMode="auto">
          <a:xfrm>
            <a:off x="4393213" y="5603875"/>
            <a:ext cx="152400" cy="152400"/>
          </a:xfrm>
          <a:prstGeom prst="ellipse">
            <a:avLst/>
          </a:prstGeom>
          <a:noFill/>
          <a:ln w="2844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48" name="Freeform 84"/>
          <p:cNvSpPr>
            <a:spLocks/>
          </p:cNvSpPr>
          <p:nvPr/>
        </p:nvSpPr>
        <p:spPr bwMode="auto">
          <a:xfrm>
            <a:off x="4151913" y="5326063"/>
            <a:ext cx="3213100" cy="354012"/>
          </a:xfrm>
          <a:custGeom>
            <a:avLst/>
            <a:gdLst/>
            <a:ahLst/>
            <a:cxnLst>
              <a:cxn ang="0">
                <a:pos x="0" y="223"/>
              </a:cxn>
              <a:cxn ang="0">
                <a:pos x="288" y="31"/>
              </a:cxn>
              <a:cxn ang="0">
                <a:pos x="1349" y="36"/>
              </a:cxn>
              <a:cxn ang="0">
                <a:pos x="2024" y="223"/>
              </a:cxn>
            </a:cxnLst>
            <a:rect l="0" t="0" r="r" b="b"/>
            <a:pathLst>
              <a:path w="2024" h="223">
                <a:moveTo>
                  <a:pt x="0" y="223"/>
                </a:moveTo>
                <a:cubicBezTo>
                  <a:pt x="48" y="191"/>
                  <a:pt x="63" y="62"/>
                  <a:pt x="288" y="31"/>
                </a:cubicBezTo>
                <a:cubicBezTo>
                  <a:pt x="513" y="0"/>
                  <a:pt x="1060" y="4"/>
                  <a:pt x="1349" y="36"/>
                </a:cubicBezTo>
                <a:cubicBezTo>
                  <a:pt x="1638" y="68"/>
                  <a:pt x="1884" y="184"/>
                  <a:pt x="2024" y="223"/>
                </a:cubicBezTo>
              </a:path>
            </a:pathLst>
          </a:custGeom>
          <a:noFill/>
          <a:ln w="57240">
            <a:solidFill>
              <a:srgbClr val="00B05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49" name="Freeform 85"/>
          <p:cNvSpPr>
            <a:spLocks/>
          </p:cNvSpPr>
          <p:nvPr/>
        </p:nvSpPr>
        <p:spPr bwMode="auto">
          <a:xfrm>
            <a:off x="6450613" y="5656263"/>
            <a:ext cx="1371600" cy="365125"/>
          </a:xfrm>
          <a:custGeom>
            <a:avLst/>
            <a:gdLst/>
            <a:ahLst/>
            <a:cxnLst>
              <a:cxn ang="0">
                <a:pos x="864" y="15"/>
              </a:cxn>
              <a:cxn ang="0">
                <a:pos x="745" y="227"/>
              </a:cxn>
              <a:cxn ang="0">
                <a:pos x="210" y="35"/>
              </a:cxn>
              <a:cxn ang="0">
                <a:pos x="0" y="15"/>
              </a:cxn>
            </a:cxnLst>
            <a:rect l="0" t="0" r="r" b="b"/>
            <a:pathLst>
              <a:path w="864" h="230">
                <a:moveTo>
                  <a:pt x="864" y="15"/>
                </a:moveTo>
                <a:cubicBezTo>
                  <a:pt x="844" y="50"/>
                  <a:pt x="854" y="224"/>
                  <a:pt x="745" y="227"/>
                </a:cubicBezTo>
                <a:cubicBezTo>
                  <a:pt x="636" y="230"/>
                  <a:pt x="334" y="70"/>
                  <a:pt x="210" y="35"/>
                </a:cubicBezTo>
                <a:cubicBezTo>
                  <a:pt x="86" y="0"/>
                  <a:pt x="44" y="19"/>
                  <a:pt x="0" y="15"/>
                </a:cubicBezTo>
              </a:path>
            </a:pathLst>
          </a:custGeom>
          <a:noFill/>
          <a:ln w="5724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50" name="Oval 86"/>
          <p:cNvSpPr>
            <a:spLocks noChangeArrowheads="1"/>
          </p:cNvSpPr>
          <p:nvPr/>
        </p:nvSpPr>
        <p:spPr bwMode="auto">
          <a:xfrm>
            <a:off x="5307613" y="30480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51" name="Oval 87"/>
          <p:cNvSpPr>
            <a:spLocks noChangeArrowheads="1"/>
          </p:cNvSpPr>
          <p:nvPr/>
        </p:nvSpPr>
        <p:spPr bwMode="auto">
          <a:xfrm>
            <a:off x="5307613" y="6289675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52" name="Oval 88"/>
          <p:cNvSpPr>
            <a:spLocks noChangeArrowheads="1"/>
          </p:cNvSpPr>
          <p:nvPr/>
        </p:nvSpPr>
        <p:spPr bwMode="auto">
          <a:xfrm flipV="1">
            <a:off x="5612413" y="4916488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53" name="Oval 89"/>
          <p:cNvSpPr>
            <a:spLocks noChangeArrowheads="1"/>
          </p:cNvSpPr>
          <p:nvPr/>
        </p:nvSpPr>
        <p:spPr bwMode="auto">
          <a:xfrm flipV="1">
            <a:off x="5612413" y="1676400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54" name="Text Box 90"/>
          <p:cNvSpPr txBox="1">
            <a:spLocks noChangeArrowheads="1"/>
          </p:cNvSpPr>
          <p:nvPr/>
        </p:nvSpPr>
        <p:spPr bwMode="auto">
          <a:xfrm>
            <a:off x="414938" y="2233613"/>
            <a:ext cx="697692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latin typeface="Calibri" pitchFamily="34" charset="0"/>
                <a:ea typeface="msgothic" charset="0"/>
                <a:cs typeface="msgothic" charset="0"/>
              </a:rPr>
              <a:t>Root</a:t>
            </a:r>
          </a:p>
        </p:txBody>
      </p:sp>
      <p:sp>
        <p:nvSpPr>
          <p:cNvPr id="11355" name="Text Box 91"/>
          <p:cNvSpPr txBox="1">
            <a:spLocks noChangeArrowheads="1"/>
          </p:cNvSpPr>
          <p:nvPr/>
        </p:nvSpPr>
        <p:spPr bwMode="auto">
          <a:xfrm>
            <a:off x="430813" y="5476875"/>
            <a:ext cx="697692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latin typeface="Calibri" pitchFamily="34" charset="0"/>
                <a:ea typeface="msgothic" charset="0"/>
                <a:cs typeface="msgothic" charset="0"/>
              </a:rPr>
              <a:t>Root</a:t>
            </a:r>
          </a:p>
        </p:txBody>
      </p:sp>
      <p:sp>
        <p:nvSpPr>
          <p:cNvPr id="11356" name="Text Box 92"/>
          <p:cNvSpPr txBox="1">
            <a:spLocks noChangeArrowheads="1"/>
          </p:cNvSpPr>
          <p:nvPr/>
        </p:nvSpPr>
        <p:spPr bwMode="auto">
          <a:xfrm>
            <a:off x="430813" y="1276350"/>
            <a:ext cx="937949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msgothic" charset="0"/>
                <a:cs typeface="msgothic" charset="0"/>
              </a:rPr>
              <a:t>Before</a:t>
            </a:r>
            <a:endParaRPr lang="en-GB" b="1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11357" name="Text Box 93"/>
          <p:cNvSpPr txBox="1">
            <a:spLocks noChangeArrowheads="1"/>
          </p:cNvSpPr>
          <p:nvPr/>
        </p:nvSpPr>
        <p:spPr bwMode="auto">
          <a:xfrm>
            <a:off x="448635" y="4583237"/>
            <a:ext cx="744178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msgothic" charset="0"/>
                <a:cs typeface="msgothic" charset="0"/>
              </a:rPr>
              <a:t>After</a:t>
            </a:r>
            <a:endParaRPr lang="en-GB" b="1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11358" name="Freeform 94"/>
          <p:cNvSpPr>
            <a:spLocks/>
          </p:cNvSpPr>
          <p:nvPr/>
        </p:nvSpPr>
        <p:spPr bwMode="auto">
          <a:xfrm>
            <a:off x="1481738" y="5235575"/>
            <a:ext cx="2662238" cy="436563"/>
          </a:xfrm>
          <a:custGeom>
            <a:avLst/>
            <a:gdLst/>
            <a:ahLst/>
            <a:cxnLst>
              <a:cxn ang="0">
                <a:pos x="0" y="275"/>
              </a:cxn>
              <a:cxn ang="0">
                <a:pos x="515" y="43"/>
              </a:cxn>
              <a:cxn ang="0">
                <a:pos x="1389" y="22"/>
              </a:cxn>
              <a:cxn ang="0">
                <a:pos x="1677" y="174"/>
              </a:cxn>
            </a:cxnLst>
            <a:rect l="0" t="0" r="r" b="b"/>
            <a:pathLst>
              <a:path w="1677" h="275">
                <a:moveTo>
                  <a:pt x="0" y="275"/>
                </a:moveTo>
                <a:cubicBezTo>
                  <a:pt x="86" y="236"/>
                  <a:pt x="284" y="85"/>
                  <a:pt x="515" y="43"/>
                </a:cubicBezTo>
                <a:cubicBezTo>
                  <a:pt x="746" y="1"/>
                  <a:pt x="1195" y="0"/>
                  <a:pt x="1389" y="22"/>
                </a:cubicBezTo>
                <a:cubicBezTo>
                  <a:pt x="1583" y="44"/>
                  <a:pt x="1617" y="142"/>
                  <a:pt x="1677" y="174"/>
                </a:cubicBezTo>
              </a:path>
            </a:pathLst>
          </a:custGeom>
          <a:noFill/>
          <a:ln w="57240">
            <a:solidFill>
              <a:srgbClr val="00B05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" name="TextBox 97"/>
          <p:cNvSpPr txBox="1"/>
          <p:nvPr/>
        </p:nvSpPr>
        <p:spPr>
          <a:xfrm>
            <a:off x="6676350" y="895350"/>
            <a:ext cx="1985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conceptual graphic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20" name="Rectangle 132"/>
          <p:cNvSpPr>
            <a:spLocks noChangeArrowheads="1"/>
          </p:cNvSpPr>
          <p:nvPr/>
        </p:nvSpPr>
        <p:spPr bwMode="auto">
          <a:xfrm>
            <a:off x="405329" y="4498975"/>
            <a:ext cx="8151812" cy="21304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19" name="Rectangle 131"/>
          <p:cNvSpPr>
            <a:spLocks noChangeArrowheads="1"/>
          </p:cNvSpPr>
          <p:nvPr/>
        </p:nvSpPr>
        <p:spPr bwMode="auto">
          <a:xfrm>
            <a:off x="405329" y="1277937"/>
            <a:ext cx="8151812" cy="21304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4020066" y="2224087"/>
            <a:ext cx="1219200" cy="457200"/>
          </a:xfrm>
          <a:prstGeom prst="rect">
            <a:avLst/>
          </a:prstGeom>
          <a:solidFill>
            <a:srgbClr val="F6F5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800866" y="6096000"/>
            <a:ext cx="1065213" cy="455612"/>
            <a:chOff x="1680" y="3827"/>
            <a:chExt cx="671" cy="287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auto">
            <a:xfrm>
              <a:off x="1680" y="3875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2" name="Rectangle 4"/>
            <p:cNvSpPr>
              <a:spLocks noChangeArrowheads="1"/>
            </p:cNvSpPr>
            <p:nvPr/>
          </p:nvSpPr>
          <p:spPr bwMode="auto">
            <a:xfrm>
              <a:off x="1872" y="3875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3" name="Rectangle 5"/>
            <p:cNvSpPr>
              <a:spLocks noChangeArrowheads="1"/>
            </p:cNvSpPr>
            <p:nvPr/>
          </p:nvSpPr>
          <p:spPr bwMode="auto">
            <a:xfrm>
              <a:off x="2064" y="3875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4" name="Rectangle 6"/>
            <p:cNvSpPr>
              <a:spLocks noChangeArrowheads="1"/>
            </p:cNvSpPr>
            <p:nvPr/>
          </p:nvSpPr>
          <p:spPr bwMode="auto">
            <a:xfrm>
              <a:off x="2160" y="3827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295" name="Line 7"/>
          <p:cNvSpPr>
            <a:spLocks noChangeShapeType="1"/>
          </p:cNvSpPr>
          <p:nvPr/>
        </p:nvSpPr>
        <p:spPr bwMode="auto">
          <a:xfrm flipV="1">
            <a:off x="3258066" y="5103812"/>
            <a:ext cx="1588" cy="1222375"/>
          </a:xfrm>
          <a:prstGeom prst="line">
            <a:avLst/>
          </a:prstGeom>
          <a:noFill/>
          <a:ln w="57240">
            <a:solidFill>
              <a:srgbClr val="C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2800866" y="4724400"/>
            <a:ext cx="1065213" cy="455612"/>
            <a:chOff x="1680" y="2963"/>
            <a:chExt cx="671" cy="287"/>
          </a:xfrm>
        </p:grpSpPr>
        <p:sp>
          <p:nvSpPr>
            <p:cNvPr id="12297" name="Rectangle 9"/>
            <p:cNvSpPr>
              <a:spLocks noChangeArrowheads="1"/>
            </p:cNvSpPr>
            <p:nvPr/>
          </p:nvSpPr>
          <p:spPr bwMode="auto">
            <a:xfrm>
              <a:off x="1680" y="3011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8" name="Rectangle 10"/>
            <p:cNvSpPr>
              <a:spLocks noChangeArrowheads="1"/>
            </p:cNvSpPr>
            <p:nvPr/>
          </p:nvSpPr>
          <p:spPr bwMode="auto">
            <a:xfrm>
              <a:off x="1872" y="3011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9" name="Rectangle 11"/>
            <p:cNvSpPr>
              <a:spLocks noChangeArrowheads="1"/>
            </p:cNvSpPr>
            <p:nvPr/>
          </p:nvSpPr>
          <p:spPr bwMode="auto">
            <a:xfrm>
              <a:off x="2064" y="3011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0" name="Rectangle 12"/>
            <p:cNvSpPr>
              <a:spLocks noChangeArrowheads="1"/>
            </p:cNvSpPr>
            <p:nvPr/>
          </p:nvSpPr>
          <p:spPr bwMode="auto">
            <a:xfrm>
              <a:off x="2160" y="2963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301" name="Line 13"/>
          <p:cNvSpPr>
            <a:spLocks noChangeShapeType="1"/>
          </p:cNvSpPr>
          <p:nvPr/>
        </p:nvSpPr>
        <p:spPr bwMode="auto">
          <a:xfrm>
            <a:off x="2953266" y="4953000"/>
            <a:ext cx="1588" cy="12192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5239266" y="6096000"/>
            <a:ext cx="1065213" cy="455612"/>
            <a:chOff x="3216" y="3827"/>
            <a:chExt cx="671" cy="287"/>
          </a:xfrm>
        </p:grpSpPr>
        <p:sp>
          <p:nvSpPr>
            <p:cNvPr id="12303" name="Rectangle 15"/>
            <p:cNvSpPr>
              <a:spLocks noChangeArrowheads="1"/>
            </p:cNvSpPr>
            <p:nvPr/>
          </p:nvSpPr>
          <p:spPr bwMode="auto">
            <a:xfrm>
              <a:off x="3216" y="3875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4" name="Rectangle 16"/>
            <p:cNvSpPr>
              <a:spLocks noChangeArrowheads="1"/>
            </p:cNvSpPr>
            <p:nvPr/>
          </p:nvSpPr>
          <p:spPr bwMode="auto">
            <a:xfrm>
              <a:off x="3408" y="3875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5" name="Rectangle 17"/>
            <p:cNvSpPr>
              <a:spLocks noChangeArrowheads="1"/>
            </p:cNvSpPr>
            <p:nvPr/>
          </p:nvSpPr>
          <p:spPr bwMode="auto">
            <a:xfrm>
              <a:off x="3600" y="3875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6" name="Rectangle 18"/>
            <p:cNvSpPr>
              <a:spLocks noChangeArrowheads="1"/>
            </p:cNvSpPr>
            <p:nvPr/>
          </p:nvSpPr>
          <p:spPr bwMode="auto">
            <a:xfrm>
              <a:off x="3696" y="3827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307" name="Line 19"/>
          <p:cNvSpPr>
            <a:spLocks noChangeShapeType="1"/>
          </p:cNvSpPr>
          <p:nvPr/>
        </p:nvSpPr>
        <p:spPr bwMode="auto">
          <a:xfrm flipV="1">
            <a:off x="5696466" y="5103812"/>
            <a:ext cx="1588" cy="1222375"/>
          </a:xfrm>
          <a:prstGeom prst="line">
            <a:avLst/>
          </a:prstGeom>
          <a:noFill/>
          <a:ln w="57240">
            <a:solidFill>
              <a:srgbClr val="C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08" name="Freeform 20"/>
          <p:cNvSpPr>
            <a:spLocks/>
          </p:cNvSpPr>
          <p:nvPr/>
        </p:nvSpPr>
        <p:spPr bwMode="auto">
          <a:xfrm>
            <a:off x="1497529" y="2063749"/>
            <a:ext cx="5862637" cy="388938"/>
          </a:xfrm>
          <a:custGeom>
            <a:avLst/>
            <a:gdLst/>
            <a:ahLst/>
            <a:cxnLst>
              <a:cxn ang="0">
                <a:pos x="0" y="245"/>
              </a:cxn>
              <a:cxn ang="0">
                <a:pos x="677" y="33"/>
              </a:cxn>
              <a:cxn ang="0">
                <a:pos x="3057" y="48"/>
              </a:cxn>
              <a:cxn ang="0">
                <a:pos x="3693" y="245"/>
              </a:cxn>
            </a:cxnLst>
            <a:rect l="0" t="0" r="r" b="b"/>
            <a:pathLst>
              <a:path w="3693" h="245">
                <a:moveTo>
                  <a:pt x="0" y="245"/>
                </a:moveTo>
                <a:cubicBezTo>
                  <a:pt x="113" y="210"/>
                  <a:pt x="168" y="66"/>
                  <a:pt x="677" y="33"/>
                </a:cubicBezTo>
                <a:cubicBezTo>
                  <a:pt x="1186" y="0"/>
                  <a:pt x="2554" y="13"/>
                  <a:pt x="3057" y="48"/>
                </a:cubicBezTo>
                <a:cubicBezTo>
                  <a:pt x="3560" y="83"/>
                  <a:pt x="3560" y="204"/>
                  <a:pt x="3693" y="245"/>
                </a:cubicBezTo>
              </a:path>
            </a:pathLst>
          </a:custGeom>
          <a:noFill/>
          <a:ln w="57240">
            <a:solidFill>
              <a:srgbClr val="00B05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09" name="Rectangle 21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360362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Freeing With a LIFO Policy (Case 4)</a:t>
            </a:r>
          </a:p>
        </p:txBody>
      </p:sp>
      <p:sp>
        <p:nvSpPr>
          <p:cNvPr id="12310" name="Rectangle 22"/>
          <p:cNvSpPr>
            <a:spLocks noGrp="1" noChangeArrowheads="1"/>
          </p:cNvSpPr>
          <p:nvPr>
            <p:ph type="body" idx="1"/>
          </p:nvPr>
        </p:nvSpPr>
        <p:spPr>
          <a:xfrm>
            <a:off x="304800" y="3613149"/>
            <a:ext cx="8472487" cy="1131888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Splice out predecessor and successor blocks, coalesce all 3 memory blocks and insert the new block at the root of the list</a:t>
            </a:r>
          </a:p>
        </p:txBody>
      </p:sp>
      <p:sp>
        <p:nvSpPr>
          <p:cNvPr id="12311" name="Rectangle 23"/>
          <p:cNvSpPr>
            <a:spLocks noChangeArrowheads="1"/>
          </p:cNvSpPr>
          <p:nvPr/>
        </p:nvSpPr>
        <p:spPr bwMode="auto">
          <a:xfrm>
            <a:off x="4020066" y="2300287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12" name="Rectangle 24"/>
          <p:cNvSpPr>
            <a:spLocks noChangeArrowheads="1"/>
          </p:cNvSpPr>
          <p:nvPr/>
        </p:nvSpPr>
        <p:spPr bwMode="auto">
          <a:xfrm>
            <a:off x="4324866" y="2300287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13" name="Rectangle 25"/>
          <p:cNvSpPr>
            <a:spLocks noChangeArrowheads="1"/>
          </p:cNvSpPr>
          <p:nvPr/>
        </p:nvSpPr>
        <p:spPr bwMode="auto">
          <a:xfrm>
            <a:off x="4629666" y="2300287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14" name="Rectangle 26"/>
          <p:cNvSpPr>
            <a:spLocks noChangeArrowheads="1"/>
          </p:cNvSpPr>
          <p:nvPr/>
        </p:nvSpPr>
        <p:spPr bwMode="auto">
          <a:xfrm>
            <a:off x="4934466" y="2300287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15" name="Rectangle 27"/>
          <p:cNvSpPr>
            <a:spLocks noChangeArrowheads="1"/>
          </p:cNvSpPr>
          <p:nvPr/>
        </p:nvSpPr>
        <p:spPr bwMode="auto">
          <a:xfrm>
            <a:off x="5848866" y="23002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16" name="Rectangle 28"/>
          <p:cNvSpPr>
            <a:spLocks noChangeArrowheads="1"/>
          </p:cNvSpPr>
          <p:nvPr/>
        </p:nvSpPr>
        <p:spPr bwMode="auto">
          <a:xfrm>
            <a:off x="6153666" y="23002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17" name="Rectangle 29"/>
          <p:cNvSpPr>
            <a:spLocks noChangeArrowheads="1"/>
          </p:cNvSpPr>
          <p:nvPr/>
        </p:nvSpPr>
        <p:spPr bwMode="auto">
          <a:xfrm>
            <a:off x="2800866" y="23002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18" name="Rectangle 30"/>
          <p:cNvSpPr>
            <a:spLocks noChangeArrowheads="1"/>
          </p:cNvSpPr>
          <p:nvPr/>
        </p:nvSpPr>
        <p:spPr bwMode="auto">
          <a:xfrm>
            <a:off x="3105666" y="23002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19" name="Rectangle 31"/>
          <p:cNvSpPr>
            <a:spLocks noChangeArrowheads="1"/>
          </p:cNvSpPr>
          <p:nvPr/>
        </p:nvSpPr>
        <p:spPr bwMode="auto">
          <a:xfrm>
            <a:off x="3410466" y="23002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20" name="Rectangle 32"/>
          <p:cNvSpPr>
            <a:spLocks noChangeArrowheads="1"/>
          </p:cNvSpPr>
          <p:nvPr/>
        </p:nvSpPr>
        <p:spPr bwMode="auto">
          <a:xfrm>
            <a:off x="3715266" y="23002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" name="Group 33"/>
          <p:cNvGrpSpPr>
            <a:grpSpLocks/>
          </p:cNvGrpSpPr>
          <p:nvPr/>
        </p:nvGrpSpPr>
        <p:grpSpPr bwMode="auto">
          <a:xfrm>
            <a:off x="2800866" y="1538287"/>
            <a:ext cx="1065213" cy="455612"/>
            <a:chOff x="1680" y="853"/>
            <a:chExt cx="671" cy="287"/>
          </a:xfrm>
        </p:grpSpPr>
        <p:sp>
          <p:nvSpPr>
            <p:cNvPr id="12322" name="Rectangle 34"/>
            <p:cNvSpPr>
              <a:spLocks noChangeArrowheads="1"/>
            </p:cNvSpPr>
            <p:nvPr/>
          </p:nvSpPr>
          <p:spPr bwMode="auto">
            <a:xfrm>
              <a:off x="1680" y="901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3" name="Rectangle 35"/>
            <p:cNvSpPr>
              <a:spLocks noChangeArrowheads="1"/>
            </p:cNvSpPr>
            <p:nvPr/>
          </p:nvSpPr>
          <p:spPr bwMode="auto">
            <a:xfrm>
              <a:off x="1872" y="901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4" name="Rectangle 36"/>
            <p:cNvSpPr>
              <a:spLocks noChangeArrowheads="1"/>
            </p:cNvSpPr>
            <p:nvPr/>
          </p:nvSpPr>
          <p:spPr bwMode="auto">
            <a:xfrm>
              <a:off x="2064" y="901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5" name="Rectangle 37"/>
            <p:cNvSpPr>
              <a:spLocks noChangeArrowheads="1"/>
            </p:cNvSpPr>
            <p:nvPr/>
          </p:nvSpPr>
          <p:spPr bwMode="auto">
            <a:xfrm>
              <a:off x="2160" y="853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" name="Group 38"/>
          <p:cNvGrpSpPr>
            <a:grpSpLocks/>
          </p:cNvGrpSpPr>
          <p:nvPr/>
        </p:nvGrpSpPr>
        <p:grpSpPr bwMode="auto">
          <a:xfrm>
            <a:off x="2800866" y="2909887"/>
            <a:ext cx="1065213" cy="455612"/>
            <a:chOff x="1680" y="1717"/>
            <a:chExt cx="671" cy="287"/>
          </a:xfrm>
        </p:grpSpPr>
        <p:sp>
          <p:nvSpPr>
            <p:cNvPr id="12327" name="Rectangle 39"/>
            <p:cNvSpPr>
              <a:spLocks noChangeArrowheads="1"/>
            </p:cNvSpPr>
            <p:nvPr/>
          </p:nvSpPr>
          <p:spPr bwMode="auto">
            <a:xfrm>
              <a:off x="1680" y="1765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8" name="Rectangle 40"/>
            <p:cNvSpPr>
              <a:spLocks noChangeArrowheads="1"/>
            </p:cNvSpPr>
            <p:nvPr/>
          </p:nvSpPr>
          <p:spPr bwMode="auto">
            <a:xfrm>
              <a:off x="1872" y="1765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9" name="Rectangle 41"/>
            <p:cNvSpPr>
              <a:spLocks noChangeArrowheads="1"/>
            </p:cNvSpPr>
            <p:nvPr/>
          </p:nvSpPr>
          <p:spPr bwMode="auto">
            <a:xfrm>
              <a:off x="2064" y="1765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30" name="Rectangle 42"/>
            <p:cNvSpPr>
              <a:spLocks noChangeArrowheads="1"/>
            </p:cNvSpPr>
            <p:nvPr/>
          </p:nvSpPr>
          <p:spPr bwMode="auto">
            <a:xfrm>
              <a:off x="2160" y="1717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331" name="Oval 43"/>
          <p:cNvSpPr>
            <a:spLocks noChangeArrowheads="1"/>
          </p:cNvSpPr>
          <p:nvPr/>
        </p:nvSpPr>
        <p:spPr bwMode="auto">
          <a:xfrm>
            <a:off x="2877066" y="2376487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32" name="Line 44"/>
          <p:cNvSpPr>
            <a:spLocks noChangeShapeType="1"/>
          </p:cNvSpPr>
          <p:nvPr/>
        </p:nvSpPr>
        <p:spPr bwMode="auto">
          <a:xfrm>
            <a:off x="2953266" y="2452687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33" name="Oval 45"/>
          <p:cNvSpPr>
            <a:spLocks noChangeArrowheads="1"/>
          </p:cNvSpPr>
          <p:nvPr/>
        </p:nvSpPr>
        <p:spPr bwMode="auto">
          <a:xfrm>
            <a:off x="2877066" y="1690687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34" name="Line 46"/>
          <p:cNvSpPr>
            <a:spLocks noChangeShapeType="1"/>
          </p:cNvSpPr>
          <p:nvPr/>
        </p:nvSpPr>
        <p:spPr bwMode="auto">
          <a:xfrm>
            <a:off x="2953266" y="1766887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35" name="Oval 47"/>
          <p:cNvSpPr>
            <a:spLocks noChangeArrowheads="1"/>
          </p:cNvSpPr>
          <p:nvPr/>
        </p:nvSpPr>
        <p:spPr bwMode="auto">
          <a:xfrm flipV="1">
            <a:off x="3181866" y="3062287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36" name="Line 48"/>
          <p:cNvSpPr>
            <a:spLocks noChangeShapeType="1"/>
          </p:cNvSpPr>
          <p:nvPr/>
        </p:nvSpPr>
        <p:spPr bwMode="auto">
          <a:xfrm flipV="1">
            <a:off x="3258066" y="2603499"/>
            <a:ext cx="1588" cy="536575"/>
          </a:xfrm>
          <a:prstGeom prst="line">
            <a:avLst/>
          </a:prstGeom>
          <a:noFill/>
          <a:ln w="57240">
            <a:solidFill>
              <a:srgbClr val="C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37" name="Oval 49"/>
          <p:cNvSpPr>
            <a:spLocks noChangeArrowheads="1"/>
          </p:cNvSpPr>
          <p:nvPr/>
        </p:nvSpPr>
        <p:spPr bwMode="auto">
          <a:xfrm flipV="1">
            <a:off x="3181866" y="2376487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38" name="Line 50"/>
          <p:cNvSpPr>
            <a:spLocks noChangeShapeType="1"/>
          </p:cNvSpPr>
          <p:nvPr/>
        </p:nvSpPr>
        <p:spPr bwMode="auto">
          <a:xfrm flipV="1">
            <a:off x="3258066" y="1917699"/>
            <a:ext cx="1588" cy="536575"/>
          </a:xfrm>
          <a:prstGeom prst="line">
            <a:avLst/>
          </a:prstGeom>
          <a:noFill/>
          <a:ln w="57240">
            <a:solidFill>
              <a:srgbClr val="C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39" name="Rectangle 51"/>
          <p:cNvSpPr>
            <a:spLocks noChangeArrowheads="1"/>
          </p:cNvSpPr>
          <p:nvPr/>
        </p:nvSpPr>
        <p:spPr bwMode="auto">
          <a:xfrm>
            <a:off x="5239266" y="23002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40" name="Rectangle 52"/>
          <p:cNvSpPr>
            <a:spLocks noChangeArrowheads="1"/>
          </p:cNvSpPr>
          <p:nvPr/>
        </p:nvSpPr>
        <p:spPr bwMode="auto">
          <a:xfrm>
            <a:off x="5544066" y="23002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" name="Group 53"/>
          <p:cNvGrpSpPr>
            <a:grpSpLocks/>
          </p:cNvGrpSpPr>
          <p:nvPr/>
        </p:nvGrpSpPr>
        <p:grpSpPr bwMode="auto">
          <a:xfrm>
            <a:off x="5239266" y="1538287"/>
            <a:ext cx="1065213" cy="455612"/>
            <a:chOff x="3216" y="853"/>
            <a:chExt cx="671" cy="287"/>
          </a:xfrm>
        </p:grpSpPr>
        <p:sp>
          <p:nvSpPr>
            <p:cNvPr id="12342" name="Rectangle 54"/>
            <p:cNvSpPr>
              <a:spLocks noChangeArrowheads="1"/>
            </p:cNvSpPr>
            <p:nvPr/>
          </p:nvSpPr>
          <p:spPr bwMode="auto">
            <a:xfrm>
              <a:off x="3216" y="901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43" name="Rectangle 55"/>
            <p:cNvSpPr>
              <a:spLocks noChangeArrowheads="1"/>
            </p:cNvSpPr>
            <p:nvPr/>
          </p:nvSpPr>
          <p:spPr bwMode="auto">
            <a:xfrm>
              <a:off x="3408" y="901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44" name="Rectangle 56"/>
            <p:cNvSpPr>
              <a:spLocks noChangeArrowheads="1"/>
            </p:cNvSpPr>
            <p:nvPr/>
          </p:nvSpPr>
          <p:spPr bwMode="auto">
            <a:xfrm>
              <a:off x="3600" y="901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45" name="Rectangle 57"/>
            <p:cNvSpPr>
              <a:spLocks noChangeArrowheads="1"/>
            </p:cNvSpPr>
            <p:nvPr/>
          </p:nvSpPr>
          <p:spPr bwMode="auto">
            <a:xfrm>
              <a:off x="3696" y="853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" name="Group 58"/>
          <p:cNvGrpSpPr>
            <a:grpSpLocks/>
          </p:cNvGrpSpPr>
          <p:nvPr/>
        </p:nvGrpSpPr>
        <p:grpSpPr bwMode="auto">
          <a:xfrm>
            <a:off x="5239266" y="2909887"/>
            <a:ext cx="1065213" cy="455612"/>
            <a:chOff x="3216" y="1717"/>
            <a:chExt cx="671" cy="287"/>
          </a:xfrm>
        </p:grpSpPr>
        <p:sp>
          <p:nvSpPr>
            <p:cNvPr id="12347" name="Rectangle 59"/>
            <p:cNvSpPr>
              <a:spLocks noChangeArrowheads="1"/>
            </p:cNvSpPr>
            <p:nvPr/>
          </p:nvSpPr>
          <p:spPr bwMode="auto">
            <a:xfrm>
              <a:off x="3216" y="1765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48" name="Rectangle 60"/>
            <p:cNvSpPr>
              <a:spLocks noChangeArrowheads="1"/>
            </p:cNvSpPr>
            <p:nvPr/>
          </p:nvSpPr>
          <p:spPr bwMode="auto">
            <a:xfrm>
              <a:off x="3408" y="1765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49" name="Rectangle 61"/>
            <p:cNvSpPr>
              <a:spLocks noChangeArrowheads="1"/>
            </p:cNvSpPr>
            <p:nvPr/>
          </p:nvSpPr>
          <p:spPr bwMode="auto">
            <a:xfrm>
              <a:off x="3600" y="1765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50" name="Rectangle 62"/>
            <p:cNvSpPr>
              <a:spLocks noChangeArrowheads="1"/>
            </p:cNvSpPr>
            <p:nvPr/>
          </p:nvSpPr>
          <p:spPr bwMode="auto">
            <a:xfrm>
              <a:off x="3696" y="1717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351" name="Oval 63"/>
          <p:cNvSpPr>
            <a:spLocks noChangeArrowheads="1"/>
          </p:cNvSpPr>
          <p:nvPr/>
        </p:nvSpPr>
        <p:spPr bwMode="auto">
          <a:xfrm>
            <a:off x="5315466" y="2376487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52" name="Line 64"/>
          <p:cNvSpPr>
            <a:spLocks noChangeShapeType="1"/>
          </p:cNvSpPr>
          <p:nvPr/>
        </p:nvSpPr>
        <p:spPr bwMode="auto">
          <a:xfrm>
            <a:off x="5391666" y="2452687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53" name="Oval 65"/>
          <p:cNvSpPr>
            <a:spLocks noChangeArrowheads="1"/>
          </p:cNvSpPr>
          <p:nvPr/>
        </p:nvSpPr>
        <p:spPr bwMode="auto">
          <a:xfrm>
            <a:off x="5315466" y="1690687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54" name="Line 66"/>
          <p:cNvSpPr>
            <a:spLocks noChangeShapeType="1"/>
          </p:cNvSpPr>
          <p:nvPr/>
        </p:nvSpPr>
        <p:spPr bwMode="auto">
          <a:xfrm>
            <a:off x="5391666" y="1766887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55" name="Oval 67"/>
          <p:cNvSpPr>
            <a:spLocks noChangeArrowheads="1"/>
          </p:cNvSpPr>
          <p:nvPr/>
        </p:nvSpPr>
        <p:spPr bwMode="auto">
          <a:xfrm flipV="1">
            <a:off x="5620266" y="3062287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56" name="Line 68"/>
          <p:cNvSpPr>
            <a:spLocks noChangeShapeType="1"/>
          </p:cNvSpPr>
          <p:nvPr/>
        </p:nvSpPr>
        <p:spPr bwMode="auto">
          <a:xfrm flipV="1">
            <a:off x="5696466" y="2603499"/>
            <a:ext cx="1588" cy="536575"/>
          </a:xfrm>
          <a:prstGeom prst="line">
            <a:avLst/>
          </a:prstGeom>
          <a:noFill/>
          <a:ln w="57240">
            <a:solidFill>
              <a:srgbClr val="C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57" name="Oval 69"/>
          <p:cNvSpPr>
            <a:spLocks noChangeArrowheads="1"/>
          </p:cNvSpPr>
          <p:nvPr/>
        </p:nvSpPr>
        <p:spPr bwMode="auto">
          <a:xfrm flipV="1">
            <a:off x="5620266" y="2376487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58" name="Line 70"/>
          <p:cNvSpPr>
            <a:spLocks noChangeShapeType="1"/>
          </p:cNvSpPr>
          <p:nvPr/>
        </p:nvSpPr>
        <p:spPr bwMode="auto">
          <a:xfrm flipV="1">
            <a:off x="5696466" y="1917699"/>
            <a:ext cx="1588" cy="536575"/>
          </a:xfrm>
          <a:prstGeom prst="line">
            <a:avLst/>
          </a:prstGeom>
          <a:noFill/>
          <a:ln w="57240">
            <a:solidFill>
              <a:srgbClr val="C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59" name="Rectangle 71"/>
          <p:cNvSpPr>
            <a:spLocks noChangeArrowheads="1"/>
          </p:cNvSpPr>
          <p:nvPr/>
        </p:nvSpPr>
        <p:spPr bwMode="auto">
          <a:xfrm>
            <a:off x="1200666" y="2300287"/>
            <a:ext cx="304800" cy="304800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" name="Group 72"/>
          <p:cNvGrpSpPr>
            <a:grpSpLocks/>
          </p:cNvGrpSpPr>
          <p:nvPr/>
        </p:nvGrpSpPr>
        <p:grpSpPr bwMode="auto">
          <a:xfrm>
            <a:off x="7372866" y="2224087"/>
            <a:ext cx="1065213" cy="455612"/>
            <a:chOff x="4560" y="1285"/>
            <a:chExt cx="671" cy="287"/>
          </a:xfrm>
        </p:grpSpPr>
        <p:sp>
          <p:nvSpPr>
            <p:cNvPr id="12361" name="Rectangle 73"/>
            <p:cNvSpPr>
              <a:spLocks noChangeArrowheads="1"/>
            </p:cNvSpPr>
            <p:nvPr/>
          </p:nvSpPr>
          <p:spPr bwMode="auto">
            <a:xfrm>
              <a:off x="4560" y="1333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62" name="Rectangle 74"/>
            <p:cNvSpPr>
              <a:spLocks noChangeArrowheads="1"/>
            </p:cNvSpPr>
            <p:nvPr/>
          </p:nvSpPr>
          <p:spPr bwMode="auto">
            <a:xfrm>
              <a:off x="4752" y="1333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63" name="Rectangle 75"/>
            <p:cNvSpPr>
              <a:spLocks noChangeArrowheads="1"/>
            </p:cNvSpPr>
            <p:nvPr/>
          </p:nvSpPr>
          <p:spPr bwMode="auto">
            <a:xfrm>
              <a:off x="4944" y="1333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64" name="Rectangle 76"/>
            <p:cNvSpPr>
              <a:spLocks noChangeArrowheads="1"/>
            </p:cNvSpPr>
            <p:nvPr/>
          </p:nvSpPr>
          <p:spPr bwMode="auto">
            <a:xfrm>
              <a:off x="5040" y="1285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365" name="Oval 77"/>
          <p:cNvSpPr>
            <a:spLocks noChangeArrowheads="1"/>
          </p:cNvSpPr>
          <p:nvPr/>
        </p:nvSpPr>
        <p:spPr bwMode="auto">
          <a:xfrm>
            <a:off x="7449066" y="2376487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66" name="Line 78"/>
          <p:cNvSpPr>
            <a:spLocks noChangeShapeType="1"/>
          </p:cNvSpPr>
          <p:nvPr/>
        </p:nvSpPr>
        <p:spPr bwMode="auto">
          <a:xfrm>
            <a:off x="7525266" y="2452687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67" name="Oval 79"/>
          <p:cNvSpPr>
            <a:spLocks noChangeArrowheads="1"/>
          </p:cNvSpPr>
          <p:nvPr/>
        </p:nvSpPr>
        <p:spPr bwMode="auto">
          <a:xfrm>
            <a:off x="7753866" y="2376487"/>
            <a:ext cx="152400" cy="152400"/>
          </a:xfrm>
          <a:prstGeom prst="ellipse">
            <a:avLst/>
          </a:prstGeom>
          <a:noFill/>
          <a:ln w="2844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68" name="Text Box 80"/>
          <p:cNvSpPr txBox="1">
            <a:spLocks noChangeArrowheads="1"/>
          </p:cNvSpPr>
          <p:nvPr/>
        </p:nvSpPr>
        <p:spPr bwMode="auto">
          <a:xfrm>
            <a:off x="3648591" y="1385887"/>
            <a:ext cx="1382751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>
                <a:latin typeface="Courier New" pitchFamily="49" charset="0"/>
                <a:ea typeface="msgothic" charset="0"/>
                <a:cs typeface="msgothic" charset="0"/>
              </a:rPr>
              <a:t>free( )</a:t>
            </a:r>
          </a:p>
        </p:txBody>
      </p:sp>
      <p:sp>
        <p:nvSpPr>
          <p:cNvPr id="12369" name="Oval 81"/>
          <p:cNvSpPr>
            <a:spLocks noChangeArrowheads="1"/>
          </p:cNvSpPr>
          <p:nvPr/>
        </p:nvSpPr>
        <p:spPr bwMode="auto">
          <a:xfrm>
            <a:off x="4629666" y="1538287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70" name="Line 82"/>
          <p:cNvSpPr>
            <a:spLocks noChangeShapeType="1"/>
          </p:cNvSpPr>
          <p:nvPr/>
        </p:nvSpPr>
        <p:spPr bwMode="auto">
          <a:xfrm flipH="1">
            <a:off x="4170879" y="1614487"/>
            <a:ext cx="536575" cy="685800"/>
          </a:xfrm>
          <a:prstGeom prst="line">
            <a:avLst/>
          </a:prstGeom>
          <a:noFill/>
          <a:ln w="5724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71" name="Rectangle 83"/>
          <p:cNvSpPr>
            <a:spLocks noChangeArrowheads="1"/>
          </p:cNvSpPr>
          <p:nvPr/>
        </p:nvSpPr>
        <p:spPr bwMode="auto">
          <a:xfrm>
            <a:off x="4020066" y="5486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72" name="Rectangle 84"/>
          <p:cNvSpPr>
            <a:spLocks noChangeArrowheads="1"/>
          </p:cNvSpPr>
          <p:nvPr/>
        </p:nvSpPr>
        <p:spPr bwMode="auto">
          <a:xfrm>
            <a:off x="4324866" y="5486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73" name="Rectangle 85"/>
          <p:cNvSpPr>
            <a:spLocks noChangeArrowheads="1"/>
          </p:cNvSpPr>
          <p:nvPr/>
        </p:nvSpPr>
        <p:spPr bwMode="auto">
          <a:xfrm>
            <a:off x="4629666" y="5486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74" name="Rectangle 86"/>
          <p:cNvSpPr>
            <a:spLocks noChangeArrowheads="1"/>
          </p:cNvSpPr>
          <p:nvPr/>
        </p:nvSpPr>
        <p:spPr bwMode="auto">
          <a:xfrm>
            <a:off x="4934466" y="5486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75" name="Rectangle 87"/>
          <p:cNvSpPr>
            <a:spLocks noChangeArrowheads="1"/>
          </p:cNvSpPr>
          <p:nvPr/>
        </p:nvSpPr>
        <p:spPr bwMode="auto">
          <a:xfrm>
            <a:off x="5848866" y="5486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76" name="Rectangle 88"/>
          <p:cNvSpPr>
            <a:spLocks noChangeArrowheads="1"/>
          </p:cNvSpPr>
          <p:nvPr/>
        </p:nvSpPr>
        <p:spPr bwMode="auto">
          <a:xfrm>
            <a:off x="6153666" y="5486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77" name="Rectangle 89"/>
          <p:cNvSpPr>
            <a:spLocks noChangeArrowheads="1"/>
          </p:cNvSpPr>
          <p:nvPr/>
        </p:nvSpPr>
        <p:spPr bwMode="auto">
          <a:xfrm>
            <a:off x="2800866" y="5486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78" name="Rectangle 90"/>
          <p:cNvSpPr>
            <a:spLocks noChangeArrowheads="1"/>
          </p:cNvSpPr>
          <p:nvPr/>
        </p:nvSpPr>
        <p:spPr bwMode="auto">
          <a:xfrm>
            <a:off x="3105666" y="5486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79" name="Rectangle 91"/>
          <p:cNvSpPr>
            <a:spLocks noChangeArrowheads="1"/>
          </p:cNvSpPr>
          <p:nvPr/>
        </p:nvSpPr>
        <p:spPr bwMode="auto">
          <a:xfrm>
            <a:off x="3410466" y="5486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80" name="Rectangle 92"/>
          <p:cNvSpPr>
            <a:spLocks noChangeArrowheads="1"/>
          </p:cNvSpPr>
          <p:nvPr/>
        </p:nvSpPr>
        <p:spPr bwMode="auto">
          <a:xfrm>
            <a:off x="3715266" y="5486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81" name="Oval 93"/>
          <p:cNvSpPr>
            <a:spLocks noChangeArrowheads="1"/>
          </p:cNvSpPr>
          <p:nvPr/>
        </p:nvSpPr>
        <p:spPr bwMode="auto">
          <a:xfrm>
            <a:off x="2877066" y="55626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82" name="Oval 94"/>
          <p:cNvSpPr>
            <a:spLocks noChangeArrowheads="1"/>
          </p:cNvSpPr>
          <p:nvPr/>
        </p:nvSpPr>
        <p:spPr bwMode="auto">
          <a:xfrm>
            <a:off x="2877066" y="48768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83" name="Oval 95"/>
          <p:cNvSpPr>
            <a:spLocks noChangeArrowheads="1"/>
          </p:cNvSpPr>
          <p:nvPr/>
        </p:nvSpPr>
        <p:spPr bwMode="auto">
          <a:xfrm flipV="1">
            <a:off x="3181866" y="6248400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84" name="Rectangle 96"/>
          <p:cNvSpPr>
            <a:spLocks noChangeArrowheads="1"/>
          </p:cNvSpPr>
          <p:nvPr/>
        </p:nvSpPr>
        <p:spPr bwMode="auto">
          <a:xfrm>
            <a:off x="5544066" y="5486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" name="Group 97"/>
          <p:cNvGrpSpPr>
            <a:grpSpLocks/>
          </p:cNvGrpSpPr>
          <p:nvPr/>
        </p:nvGrpSpPr>
        <p:grpSpPr bwMode="auto">
          <a:xfrm>
            <a:off x="5239266" y="4724400"/>
            <a:ext cx="1065213" cy="455612"/>
            <a:chOff x="3216" y="2963"/>
            <a:chExt cx="671" cy="287"/>
          </a:xfrm>
        </p:grpSpPr>
        <p:sp>
          <p:nvSpPr>
            <p:cNvPr id="12386" name="Rectangle 98"/>
            <p:cNvSpPr>
              <a:spLocks noChangeArrowheads="1"/>
            </p:cNvSpPr>
            <p:nvPr/>
          </p:nvSpPr>
          <p:spPr bwMode="auto">
            <a:xfrm>
              <a:off x="3216" y="3011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87" name="Rectangle 99"/>
            <p:cNvSpPr>
              <a:spLocks noChangeArrowheads="1"/>
            </p:cNvSpPr>
            <p:nvPr/>
          </p:nvSpPr>
          <p:spPr bwMode="auto">
            <a:xfrm>
              <a:off x="3408" y="3011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88" name="Rectangle 100"/>
            <p:cNvSpPr>
              <a:spLocks noChangeArrowheads="1"/>
            </p:cNvSpPr>
            <p:nvPr/>
          </p:nvSpPr>
          <p:spPr bwMode="auto">
            <a:xfrm>
              <a:off x="3600" y="3011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89" name="Rectangle 101"/>
            <p:cNvSpPr>
              <a:spLocks noChangeArrowheads="1"/>
            </p:cNvSpPr>
            <p:nvPr/>
          </p:nvSpPr>
          <p:spPr bwMode="auto">
            <a:xfrm>
              <a:off x="3696" y="2963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390" name="Oval 102"/>
          <p:cNvSpPr>
            <a:spLocks noChangeArrowheads="1"/>
          </p:cNvSpPr>
          <p:nvPr/>
        </p:nvSpPr>
        <p:spPr bwMode="auto">
          <a:xfrm>
            <a:off x="5315466" y="48768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91" name="Line 103"/>
          <p:cNvSpPr>
            <a:spLocks noChangeShapeType="1"/>
          </p:cNvSpPr>
          <p:nvPr/>
        </p:nvSpPr>
        <p:spPr bwMode="auto">
          <a:xfrm>
            <a:off x="5391666" y="4953000"/>
            <a:ext cx="1588" cy="12192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92" name="Oval 104"/>
          <p:cNvSpPr>
            <a:spLocks noChangeArrowheads="1"/>
          </p:cNvSpPr>
          <p:nvPr/>
        </p:nvSpPr>
        <p:spPr bwMode="auto">
          <a:xfrm flipV="1">
            <a:off x="5620266" y="6248400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93" name="Rectangle 105"/>
          <p:cNvSpPr>
            <a:spLocks noChangeArrowheads="1"/>
          </p:cNvSpPr>
          <p:nvPr/>
        </p:nvSpPr>
        <p:spPr bwMode="auto">
          <a:xfrm>
            <a:off x="1200666" y="5486400"/>
            <a:ext cx="304800" cy="304800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1" name="Group 106"/>
          <p:cNvGrpSpPr>
            <a:grpSpLocks/>
          </p:cNvGrpSpPr>
          <p:nvPr/>
        </p:nvGrpSpPr>
        <p:grpSpPr bwMode="auto">
          <a:xfrm>
            <a:off x="7372866" y="5410200"/>
            <a:ext cx="1065213" cy="455612"/>
            <a:chOff x="4560" y="3395"/>
            <a:chExt cx="671" cy="287"/>
          </a:xfrm>
        </p:grpSpPr>
        <p:sp>
          <p:nvSpPr>
            <p:cNvPr id="12395" name="Rectangle 107"/>
            <p:cNvSpPr>
              <a:spLocks noChangeArrowheads="1"/>
            </p:cNvSpPr>
            <p:nvPr/>
          </p:nvSpPr>
          <p:spPr bwMode="auto">
            <a:xfrm>
              <a:off x="4560" y="3443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96" name="Rectangle 108"/>
            <p:cNvSpPr>
              <a:spLocks noChangeArrowheads="1"/>
            </p:cNvSpPr>
            <p:nvPr/>
          </p:nvSpPr>
          <p:spPr bwMode="auto">
            <a:xfrm>
              <a:off x="4752" y="3443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97" name="Rectangle 109"/>
            <p:cNvSpPr>
              <a:spLocks noChangeArrowheads="1"/>
            </p:cNvSpPr>
            <p:nvPr/>
          </p:nvSpPr>
          <p:spPr bwMode="auto">
            <a:xfrm>
              <a:off x="4944" y="3443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98" name="Rectangle 110"/>
            <p:cNvSpPr>
              <a:spLocks noChangeArrowheads="1"/>
            </p:cNvSpPr>
            <p:nvPr/>
          </p:nvSpPr>
          <p:spPr bwMode="auto">
            <a:xfrm>
              <a:off x="5040" y="3395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399" name="Oval 111"/>
          <p:cNvSpPr>
            <a:spLocks noChangeArrowheads="1"/>
          </p:cNvSpPr>
          <p:nvPr/>
        </p:nvSpPr>
        <p:spPr bwMode="auto">
          <a:xfrm>
            <a:off x="7449066" y="55626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00" name="Line 112"/>
          <p:cNvSpPr>
            <a:spLocks noChangeShapeType="1"/>
          </p:cNvSpPr>
          <p:nvPr/>
        </p:nvSpPr>
        <p:spPr bwMode="auto">
          <a:xfrm>
            <a:off x="7525266" y="5638800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401" name="Oval 113"/>
          <p:cNvSpPr>
            <a:spLocks noChangeArrowheads="1"/>
          </p:cNvSpPr>
          <p:nvPr/>
        </p:nvSpPr>
        <p:spPr bwMode="auto">
          <a:xfrm>
            <a:off x="7753866" y="5562600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02" name="Line 114"/>
          <p:cNvSpPr>
            <a:spLocks noChangeShapeType="1"/>
          </p:cNvSpPr>
          <p:nvPr/>
        </p:nvSpPr>
        <p:spPr bwMode="auto">
          <a:xfrm>
            <a:off x="1429266" y="5638800"/>
            <a:ext cx="1371600" cy="1587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403" name="Rectangle 115"/>
          <p:cNvSpPr>
            <a:spLocks noChangeArrowheads="1"/>
          </p:cNvSpPr>
          <p:nvPr/>
        </p:nvSpPr>
        <p:spPr bwMode="auto">
          <a:xfrm>
            <a:off x="5239266" y="5486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04" name="Oval 116"/>
          <p:cNvSpPr>
            <a:spLocks noChangeArrowheads="1"/>
          </p:cNvSpPr>
          <p:nvPr/>
        </p:nvSpPr>
        <p:spPr bwMode="auto">
          <a:xfrm>
            <a:off x="3181866" y="5562600"/>
            <a:ext cx="152400" cy="152400"/>
          </a:xfrm>
          <a:prstGeom prst="ellipse">
            <a:avLst/>
          </a:prstGeom>
          <a:noFill/>
          <a:ln w="2844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05" name="Freeform 117"/>
          <p:cNvSpPr>
            <a:spLocks/>
          </p:cNvSpPr>
          <p:nvPr/>
        </p:nvSpPr>
        <p:spPr bwMode="auto">
          <a:xfrm>
            <a:off x="2953266" y="5292725"/>
            <a:ext cx="4419600" cy="346075"/>
          </a:xfrm>
          <a:custGeom>
            <a:avLst/>
            <a:gdLst/>
            <a:ahLst/>
            <a:cxnLst>
              <a:cxn ang="0">
                <a:pos x="0" y="218"/>
              </a:cxn>
              <a:cxn ang="0">
                <a:pos x="472" y="31"/>
              </a:cxn>
              <a:cxn ang="0">
                <a:pos x="2109" y="31"/>
              </a:cxn>
              <a:cxn ang="0">
                <a:pos x="2784" y="218"/>
              </a:cxn>
            </a:cxnLst>
            <a:rect l="0" t="0" r="r" b="b"/>
            <a:pathLst>
              <a:path w="2784" h="218">
                <a:moveTo>
                  <a:pt x="0" y="218"/>
                </a:moveTo>
                <a:cubicBezTo>
                  <a:pt x="79" y="187"/>
                  <a:pt x="121" y="62"/>
                  <a:pt x="472" y="31"/>
                </a:cubicBezTo>
                <a:cubicBezTo>
                  <a:pt x="823" y="0"/>
                  <a:pt x="1724" y="0"/>
                  <a:pt x="2109" y="31"/>
                </a:cubicBezTo>
                <a:cubicBezTo>
                  <a:pt x="2494" y="62"/>
                  <a:pt x="2644" y="179"/>
                  <a:pt x="2784" y="218"/>
                </a:cubicBezTo>
              </a:path>
            </a:pathLst>
          </a:custGeom>
          <a:noFill/>
          <a:ln w="57240">
            <a:solidFill>
              <a:srgbClr val="00B05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06" name="Freeform 118"/>
          <p:cNvSpPr>
            <a:spLocks/>
          </p:cNvSpPr>
          <p:nvPr/>
        </p:nvSpPr>
        <p:spPr bwMode="auto">
          <a:xfrm>
            <a:off x="6458466" y="5614987"/>
            <a:ext cx="1371600" cy="365125"/>
          </a:xfrm>
          <a:custGeom>
            <a:avLst/>
            <a:gdLst/>
            <a:ahLst/>
            <a:cxnLst>
              <a:cxn ang="0">
                <a:pos x="864" y="15"/>
              </a:cxn>
              <a:cxn ang="0">
                <a:pos x="745" y="227"/>
              </a:cxn>
              <a:cxn ang="0">
                <a:pos x="210" y="35"/>
              </a:cxn>
              <a:cxn ang="0">
                <a:pos x="0" y="15"/>
              </a:cxn>
            </a:cxnLst>
            <a:rect l="0" t="0" r="r" b="b"/>
            <a:pathLst>
              <a:path w="864" h="230">
                <a:moveTo>
                  <a:pt x="864" y="15"/>
                </a:moveTo>
                <a:cubicBezTo>
                  <a:pt x="844" y="50"/>
                  <a:pt x="854" y="224"/>
                  <a:pt x="745" y="227"/>
                </a:cubicBezTo>
                <a:cubicBezTo>
                  <a:pt x="636" y="230"/>
                  <a:pt x="334" y="70"/>
                  <a:pt x="210" y="35"/>
                </a:cubicBezTo>
                <a:cubicBezTo>
                  <a:pt x="86" y="0"/>
                  <a:pt x="44" y="19"/>
                  <a:pt x="0" y="15"/>
                </a:cubicBezTo>
              </a:path>
            </a:pathLst>
          </a:custGeom>
          <a:noFill/>
          <a:ln w="5724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07" name="Oval 119"/>
          <p:cNvSpPr>
            <a:spLocks noChangeArrowheads="1"/>
          </p:cNvSpPr>
          <p:nvPr/>
        </p:nvSpPr>
        <p:spPr bwMode="auto">
          <a:xfrm>
            <a:off x="5315466" y="3062287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08" name="Oval 120"/>
          <p:cNvSpPr>
            <a:spLocks noChangeArrowheads="1"/>
          </p:cNvSpPr>
          <p:nvPr/>
        </p:nvSpPr>
        <p:spPr bwMode="auto">
          <a:xfrm>
            <a:off x="2877066" y="3062287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09" name="Oval 121"/>
          <p:cNvSpPr>
            <a:spLocks noChangeArrowheads="1"/>
          </p:cNvSpPr>
          <p:nvPr/>
        </p:nvSpPr>
        <p:spPr bwMode="auto">
          <a:xfrm>
            <a:off x="2877066" y="62484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10" name="Oval 122"/>
          <p:cNvSpPr>
            <a:spLocks noChangeArrowheads="1"/>
          </p:cNvSpPr>
          <p:nvPr/>
        </p:nvSpPr>
        <p:spPr bwMode="auto">
          <a:xfrm>
            <a:off x="5315466" y="62484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11" name="Oval 123"/>
          <p:cNvSpPr>
            <a:spLocks noChangeArrowheads="1"/>
          </p:cNvSpPr>
          <p:nvPr/>
        </p:nvSpPr>
        <p:spPr bwMode="auto">
          <a:xfrm flipV="1">
            <a:off x="5620266" y="4876800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12" name="Oval 124"/>
          <p:cNvSpPr>
            <a:spLocks noChangeArrowheads="1"/>
          </p:cNvSpPr>
          <p:nvPr/>
        </p:nvSpPr>
        <p:spPr bwMode="auto">
          <a:xfrm flipV="1">
            <a:off x="5620266" y="1690687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13" name="Oval 125"/>
          <p:cNvSpPr>
            <a:spLocks noChangeArrowheads="1"/>
          </p:cNvSpPr>
          <p:nvPr/>
        </p:nvSpPr>
        <p:spPr bwMode="auto">
          <a:xfrm flipV="1">
            <a:off x="3181866" y="4876800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14" name="Oval 126"/>
          <p:cNvSpPr>
            <a:spLocks noChangeArrowheads="1"/>
          </p:cNvSpPr>
          <p:nvPr/>
        </p:nvSpPr>
        <p:spPr bwMode="auto">
          <a:xfrm flipV="1">
            <a:off x="3181866" y="1690687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15" name="Text Box 127"/>
          <p:cNvSpPr txBox="1">
            <a:spLocks noChangeArrowheads="1"/>
          </p:cNvSpPr>
          <p:nvPr/>
        </p:nvSpPr>
        <p:spPr bwMode="auto">
          <a:xfrm>
            <a:off x="422791" y="2247899"/>
            <a:ext cx="697692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latin typeface="Calibri" pitchFamily="34" charset="0"/>
                <a:ea typeface="msgothic" charset="0"/>
                <a:cs typeface="msgothic" charset="0"/>
              </a:rPr>
              <a:t>Root</a:t>
            </a:r>
          </a:p>
        </p:txBody>
      </p:sp>
      <p:sp>
        <p:nvSpPr>
          <p:cNvPr id="12416" name="Text Box 128"/>
          <p:cNvSpPr txBox="1">
            <a:spLocks noChangeArrowheads="1"/>
          </p:cNvSpPr>
          <p:nvPr/>
        </p:nvSpPr>
        <p:spPr bwMode="auto">
          <a:xfrm>
            <a:off x="438666" y="5435600"/>
            <a:ext cx="697692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latin typeface="Calibri" pitchFamily="34" charset="0"/>
                <a:ea typeface="msgothic" charset="0"/>
                <a:cs typeface="msgothic" charset="0"/>
              </a:rPr>
              <a:t>Root</a:t>
            </a:r>
          </a:p>
        </p:txBody>
      </p:sp>
      <p:sp>
        <p:nvSpPr>
          <p:cNvPr id="12417" name="Text Box 129"/>
          <p:cNvSpPr txBox="1">
            <a:spLocks noChangeArrowheads="1"/>
          </p:cNvSpPr>
          <p:nvPr/>
        </p:nvSpPr>
        <p:spPr bwMode="auto">
          <a:xfrm>
            <a:off x="438666" y="1290637"/>
            <a:ext cx="937949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msgothic" charset="0"/>
                <a:cs typeface="msgothic" charset="0"/>
              </a:rPr>
              <a:t>Before</a:t>
            </a:r>
            <a:endParaRPr lang="en-GB" b="1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12418" name="Text Box 130"/>
          <p:cNvSpPr txBox="1">
            <a:spLocks noChangeArrowheads="1"/>
          </p:cNvSpPr>
          <p:nvPr/>
        </p:nvSpPr>
        <p:spPr bwMode="auto">
          <a:xfrm>
            <a:off x="443429" y="4516437"/>
            <a:ext cx="744178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msgothic" charset="0"/>
                <a:cs typeface="msgothic" charset="0"/>
              </a:rPr>
              <a:t>After</a:t>
            </a:r>
            <a:endParaRPr lang="en-GB" b="1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6701064" y="939114"/>
            <a:ext cx="1985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conceptual graphic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17500" y="493713"/>
            <a:ext cx="6540500" cy="57308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Explicit List Summary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35080" y="1220788"/>
            <a:ext cx="8307387" cy="5475287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Comparison to implicit list: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Allocate is linear time in number of </a:t>
            </a:r>
            <a:r>
              <a:rPr lang="en-GB" b="1" i="1" dirty="0">
                <a:solidFill>
                  <a:srgbClr val="C00000"/>
                </a:solidFill>
              </a:rPr>
              <a:t>free</a:t>
            </a:r>
            <a:r>
              <a:rPr lang="en-GB" dirty="0"/>
              <a:t> blocks instead of </a:t>
            </a:r>
            <a:r>
              <a:rPr lang="en-GB" b="1" i="1" dirty="0" smtClean="0">
                <a:solidFill>
                  <a:srgbClr val="C00000"/>
                </a:solidFill>
              </a:rPr>
              <a:t>all</a:t>
            </a:r>
            <a:r>
              <a:rPr lang="en-GB" dirty="0" smtClean="0"/>
              <a:t> blocks</a:t>
            </a:r>
            <a:endParaRPr lang="en-GB" dirty="0"/>
          </a:p>
          <a:p>
            <a:pPr lvl="2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i="1" dirty="0" smtClean="0">
                <a:solidFill>
                  <a:srgbClr val="C00000"/>
                </a:solidFill>
              </a:rPr>
              <a:t>Much </a:t>
            </a:r>
            <a:r>
              <a:rPr lang="en-GB" b="1" i="1" dirty="0">
                <a:solidFill>
                  <a:srgbClr val="C00000"/>
                </a:solidFill>
              </a:rPr>
              <a:t>faster </a:t>
            </a:r>
            <a:r>
              <a:rPr lang="en-GB" dirty="0"/>
              <a:t>when most of the memory is full 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Slightly more complicated allocate and free since needs to splice blocks in and out of the list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Some extra space for the links (2 extra  words needed for each block</a:t>
            </a:r>
            <a:r>
              <a:rPr lang="en-GB" dirty="0" smtClean="0"/>
              <a:t>)</a:t>
            </a:r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Does this increase internal fragmentation?</a:t>
            </a:r>
            <a:endParaRPr lang="en-GB" dirty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Most common use of linked lists is in conjunction with segregated free lists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Keep multiple linked lists of different size classes, or possibly for different types of objects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 bwMode="auto">
          <a:xfrm>
            <a:off x="396875" y="4535664"/>
            <a:ext cx="8061325" cy="1066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Keeping Track of Free Blocks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254210"/>
            <a:ext cx="8289925" cy="5375190"/>
          </a:xfrm>
        </p:spPr>
        <p:txBody>
          <a:bodyPr/>
          <a:lstStyle/>
          <a:p>
            <a:r>
              <a:rPr lang="en-US" dirty="0" smtClean="0"/>
              <a:t>Method 1: </a:t>
            </a:r>
            <a:r>
              <a:rPr lang="en-US" i="1" dirty="0" smtClean="0">
                <a:solidFill>
                  <a:srgbClr val="C00000"/>
                </a:solidFill>
              </a:rPr>
              <a:t>Implicit list </a:t>
            </a:r>
            <a:r>
              <a:rPr lang="en-US" dirty="0" smtClean="0"/>
              <a:t>using length—links all blocks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Method 2: </a:t>
            </a:r>
            <a:r>
              <a:rPr lang="en-GB" i="1" dirty="0" smtClean="0">
                <a:solidFill>
                  <a:srgbClr val="C00000"/>
                </a:solidFill>
              </a:rPr>
              <a:t>Explicit list</a:t>
            </a:r>
            <a:r>
              <a:rPr lang="en-GB" dirty="0" smtClean="0">
                <a:solidFill>
                  <a:srgbClr val="C00000"/>
                </a:solidFill>
              </a:rPr>
              <a:t> </a:t>
            </a:r>
            <a:r>
              <a:rPr lang="en-GB" dirty="0" smtClean="0"/>
              <a:t>among the free blocks using pointers</a:t>
            </a:r>
          </a:p>
          <a:p>
            <a:endParaRPr lang="en-GB" dirty="0" smtClean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83000"/>
              </a:lnSpc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Method 3: </a:t>
            </a:r>
            <a:r>
              <a:rPr lang="en-GB" i="1" dirty="0" smtClean="0">
                <a:solidFill>
                  <a:srgbClr val="C00000"/>
                </a:solidFill>
              </a:rPr>
              <a:t>Segregated free list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Different free lists for different size classes</a:t>
            </a:r>
            <a:endParaRPr lang="en-US" dirty="0" smtClean="0"/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US" dirty="0" smtClean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US" dirty="0" smtClean="0"/>
              <a:t>Method 4: </a:t>
            </a:r>
            <a:r>
              <a:rPr lang="en-GB" i="1" dirty="0" smtClean="0">
                <a:solidFill>
                  <a:srgbClr val="C00000"/>
                </a:solidFill>
              </a:rPr>
              <a:t>Blocks sorted by size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Can use a balanced tree (e.g. Red-Black tree) with pointers within each free block, and the length used as a key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6002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</a:rPr>
              <a:t>5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9050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2098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5146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8194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1242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4</a:t>
            </a: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34290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37338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40386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46482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49530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52578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55626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58674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61722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2</a:t>
            </a: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64770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43434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6</a:t>
            </a:r>
          </a:p>
        </p:txBody>
      </p:sp>
      <p:sp>
        <p:nvSpPr>
          <p:cNvPr id="21" name="Freeform 39"/>
          <p:cNvSpPr>
            <a:spLocks/>
          </p:cNvSpPr>
          <p:nvPr/>
        </p:nvSpPr>
        <p:spPr bwMode="auto">
          <a:xfrm>
            <a:off x="1752600" y="1972962"/>
            <a:ext cx="15240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528" y="0"/>
              </a:cxn>
              <a:cxn ang="0">
                <a:pos x="960" y="144"/>
              </a:cxn>
            </a:cxnLst>
            <a:rect l="0" t="0" r="r" b="b"/>
            <a:pathLst>
              <a:path w="960" h="144">
                <a:moveTo>
                  <a:pt x="0" y="144"/>
                </a:moveTo>
                <a:cubicBezTo>
                  <a:pt x="184" y="72"/>
                  <a:pt x="368" y="0"/>
                  <a:pt x="528" y="0"/>
                </a:cubicBezTo>
                <a:cubicBezTo>
                  <a:pt x="688" y="0"/>
                  <a:pt x="824" y="72"/>
                  <a:pt x="960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reeform 40"/>
          <p:cNvSpPr>
            <a:spLocks/>
          </p:cNvSpPr>
          <p:nvPr/>
        </p:nvSpPr>
        <p:spPr bwMode="auto">
          <a:xfrm>
            <a:off x="3276600" y="1972962"/>
            <a:ext cx="12192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384" y="0"/>
              </a:cxn>
              <a:cxn ang="0">
                <a:pos x="768" y="144"/>
              </a:cxn>
            </a:cxnLst>
            <a:rect l="0" t="0" r="r" b="b"/>
            <a:pathLst>
              <a:path w="768" h="144">
                <a:moveTo>
                  <a:pt x="0" y="144"/>
                </a:moveTo>
                <a:cubicBezTo>
                  <a:pt x="128" y="72"/>
                  <a:pt x="256" y="0"/>
                  <a:pt x="384" y="0"/>
                </a:cubicBezTo>
                <a:cubicBezTo>
                  <a:pt x="512" y="0"/>
                  <a:pt x="640" y="72"/>
                  <a:pt x="768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Freeform 41"/>
          <p:cNvSpPr>
            <a:spLocks/>
          </p:cNvSpPr>
          <p:nvPr/>
        </p:nvSpPr>
        <p:spPr bwMode="auto">
          <a:xfrm>
            <a:off x="4495800" y="1972962"/>
            <a:ext cx="18288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576" y="0"/>
              </a:cxn>
              <a:cxn ang="0">
                <a:pos x="1152" y="144"/>
              </a:cxn>
            </a:cxnLst>
            <a:rect l="0" t="0" r="r" b="b"/>
            <a:pathLst>
              <a:path w="1152" h="144">
                <a:moveTo>
                  <a:pt x="0" y="144"/>
                </a:moveTo>
                <a:cubicBezTo>
                  <a:pt x="192" y="72"/>
                  <a:pt x="384" y="0"/>
                  <a:pt x="576" y="0"/>
                </a:cubicBezTo>
                <a:cubicBezTo>
                  <a:pt x="768" y="0"/>
                  <a:pt x="960" y="72"/>
                  <a:pt x="1152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Rectangle 21"/>
          <p:cNvSpPr>
            <a:spLocks noChangeArrowheads="1"/>
          </p:cNvSpPr>
          <p:nvPr/>
        </p:nvSpPr>
        <p:spPr bwMode="auto">
          <a:xfrm>
            <a:off x="16002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</a:rPr>
              <a:t>5</a:t>
            </a:r>
          </a:p>
        </p:txBody>
      </p:sp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19050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22098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25146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28194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3124200" y="39624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4</a:t>
            </a:r>
          </a:p>
        </p:txBody>
      </p:sp>
      <p:sp>
        <p:nvSpPr>
          <p:cNvPr id="30" name="Rectangle 27"/>
          <p:cNvSpPr>
            <a:spLocks noChangeArrowheads="1"/>
          </p:cNvSpPr>
          <p:nvPr/>
        </p:nvSpPr>
        <p:spPr bwMode="auto">
          <a:xfrm>
            <a:off x="3429000" y="39624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Rectangle 28"/>
          <p:cNvSpPr>
            <a:spLocks noChangeArrowheads="1"/>
          </p:cNvSpPr>
          <p:nvPr/>
        </p:nvSpPr>
        <p:spPr bwMode="auto">
          <a:xfrm>
            <a:off x="3733800" y="39624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Rectangle 29"/>
          <p:cNvSpPr>
            <a:spLocks noChangeArrowheads="1"/>
          </p:cNvSpPr>
          <p:nvPr/>
        </p:nvSpPr>
        <p:spPr bwMode="auto">
          <a:xfrm>
            <a:off x="4038600" y="39624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Rectangle 30"/>
          <p:cNvSpPr>
            <a:spLocks noChangeArrowheads="1"/>
          </p:cNvSpPr>
          <p:nvPr/>
        </p:nvSpPr>
        <p:spPr bwMode="auto">
          <a:xfrm>
            <a:off x="46482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Rectangle 31"/>
          <p:cNvSpPr>
            <a:spLocks noChangeArrowheads="1"/>
          </p:cNvSpPr>
          <p:nvPr/>
        </p:nvSpPr>
        <p:spPr bwMode="auto">
          <a:xfrm>
            <a:off x="49530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Rectangle 32"/>
          <p:cNvSpPr>
            <a:spLocks noChangeArrowheads="1"/>
          </p:cNvSpPr>
          <p:nvPr/>
        </p:nvSpPr>
        <p:spPr bwMode="auto">
          <a:xfrm>
            <a:off x="52578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Rectangle 33"/>
          <p:cNvSpPr>
            <a:spLocks noChangeArrowheads="1"/>
          </p:cNvSpPr>
          <p:nvPr/>
        </p:nvSpPr>
        <p:spPr bwMode="auto">
          <a:xfrm>
            <a:off x="55626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Rectangle 34"/>
          <p:cNvSpPr>
            <a:spLocks noChangeArrowheads="1"/>
          </p:cNvSpPr>
          <p:nvPr/>
        </p:nvSpPr>
        <p:spPr bwMode="auto">
          <a:xfrm>
            <a:off x="58674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Rectangle 35"/>
          <p:cNvSpPr>
            <a:spLocks noChangeArrowheads="1"/>
          </p:cNvSpPr>
          <p:nvPr/>
        </p:nvSpPr>
        <p:spPr bwMode="auto">
          <a:xfrm>
            <a:off x="6172200" y="39624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2</a:t>
            </a:r>
          </a:p>
        </p:txBody>
      </p:sp>
      <p:sp>
        <p:nvSpPr>
          <p:cNvPr id="39" name="Rectangle 36"/>
          <p:cNvSpPr>
            <a:spLocks noChangeArrowheads="1"/>
          </p:cNvSpPr>
          <p:nvPr/>
        </p:nvSpPr>
        <p:spPr bwMode="auto">
          <a:xfrm>
            <a:off x="6477000" y="39624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Rectangle 37"/>
          <p:cNvSpPr>
            <a:spLocks noChangeArrowheads="1"/>
          </p:cNvSpPr>
          <p:nvPr/>
        </p:nvSpPr>
        <p:spPr bwMode="auto">
          <a:xfrm>
            <a:off x="43434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6</a:t>
            </a:r>
          </a:p>
        </p:txBody>
      </p:sp>
      <p:sp>
        <p:nvSpPr>
          <p:cNvPr id="41" name="Freeform 38"/>
          <p:cNvSpPr>
            <a:spLocks/>
          </p:cNvSpPr>
          <p:nvPr/>
        </p:nvSpPr>
        <p:spPr bwMode="auto">
          <a:xfrm>
            <a:off x="2057400" y="3632200"/>
            <a:ext cx="2438400" cy="482600"/>
          </a:xfrm>
          <a:custGeom>
            <a:avLst/>
            <a:gdLst/>
            <a:ahLst/>
            <a:cxnLst>
              <a:cxn ang="0">
                <a:pos x="0" y="304"/>
              </a:cxn>
              <a:cxn ang="0">
                <a:pos x="912" y="16"/>
              </a:cxn>
              <a:cxn ang="0">
                <a:pos x="1536" y="208"/>
              </a:cxn>
            </a:cxnLst>
            <a:rect l="0" t="0" r="r" b="b"/>
            <a:pathLst>
              <a:path w="1536" h="304">
                <a:moveTo>
                  <a:pt x="0" y="304"/>
                </a:moveTo>
                <a:cubicBezTo>
                  <a:pt x="328" y="167"/>
                  <a:pt x="656" y="31"/>
                  <a:pt x="912" y="16"/>
                </a:cubicBezTo>
                <a:cubicBezTo>
                  <a:pt x="1167" y="0"/>
                  <a:pt x="1351" y="104"/>
                  <a:pt x="1536" y="208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Explicit free lists</a:t>
            </a:r>
            <a:r>
              <a:rPr lang="en-US" dirty="0" smtClean="0"/>
              <a:t>	</a:t>
            </a:r>
          </a:p>
          <a:p>
            <a:r>
              <a:rPr lang="en-US" dirty="0" smtClean="0"/>
              <a:t>Segregated free lists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Garbage collection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Memory-related perils and pitfalls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493713"/>
            <a:ext cx="8229600" cy="57308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Segregated List (Seglist) Allocators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2625" y="1220788"/>
            <a:ext cx="8307387" cy="5256212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Each </a:t>
            </a:r>
            <a:r>
              <a:rPr lang="en-GB" i="1" dirty="0">
                <a:solidFill>
                  <a:srgbClr val="C00000"/>
                </a:solidFill>
              </a:rPr>
              <a:t>size class</a:t>
            </a:r>
            <a:r>
              <a:rPr lang="en-GB" dirty="0">
                <a:solidFill>
                  <a:srgbClr val="C00000"/>
                </a:solidFill>
              </a:rPr>
              <a:t> </a:t>
            </a:r>
            <a:r>
              <a:rPr lang="en-GB" dirty="0"/>
              <a:t>of blocks has its own free </a:t>
            </a:r>
            <a:r>
              <a:rPr lang="en-GB" dirty="0" smtClean="0"/>
              <a:t>list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Often have separate classes for each small size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For larger sizes: One class for each two-power size</a:t>
            </a:r>
            <a:endParaRPr lang="en-GB" dirty="0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447800" y="19494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1752600" y="19494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2362200" y="19494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2667000" y="19494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3276600" y="19494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3581400" y="19494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4191000" y="19494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4495800" y="19494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1447800" y="26352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1752600" y="26352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2057400" y="26352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2667000" y="26352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2971800" y="26352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6" name="Rectangle 16"/>
          <p:cNvSpPr>
            <a:spLocks noChangeArrowheads="1"/>
          </p:cNvSpPr>
          <p:nvPr/>
        </p:nvSpPr>
        <p:spPr bwMode="auto">
          <a:xfrm>
            <a:off x="3276600" y="26352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3886200" y="26352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4191000" y="26352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4495800" y="26352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80" name="Rectangle 20"/>
          <p:cNvSpPr>
            <a:spLocks noChangeArrowheads="1"/>
          </p:cNvSpPr>
          <p:nvPr/>
        </p:nvSpPr>
        <p:spPr bwMode="auto">
          <a:xfrm>
            <a:off x="5105400" y="26352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81" name="Rectangle 21"/>
          <p:cNvSpPr>
            <a:spLocks noChangeArrowheads="1"/>
          </p:cNvSpPr>
          <p:nvPr/>
        </p:nvSpPr>
        <p:spPr bwMode="auto">
          <a:xfrm>
            <a:off x="5410200" y="26352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82" name="Rectangle 22"/>
          <p:cNvSpPr>
            <a:spLocks noChangeArrowheads="1"/>
          </p:cNvSpPr>
          <p:nvPr/>
        </p:nvSpPr>
        <p:spPr bwMode="auto">
          <a:xfrm>
            <a:off x="5715000" y="26352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83" name="Rectangle 23"/>
          <p:cNvSpPr>
            <a:spLocks noChangeArrowheads="1"/>
          </p:cNvSpPr>
          <p:nvPr/>
        </p:nvSpPr>
        <p:spPr bwMode="auto">
          <a:xfrm>
            <a:off x="1447800" y="33210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84" name="Rectangle 24"/>
          <p:cNvSpPr>
            <a:spLocks noChangeArrowheads="1"/>
          </p:cNvSpPr>
          <p:nvPr/>
        </p:nvSpPr>
        <p:spPr bwMode="auto">
          <a:xfrm>
            <a:off x="1752600" y="33210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85" name="Rectangle 25"/>
          <p:cNvSpPr>
            <a:spLocks noChangeArrowheads="1"/>
          </p:cNvSpPr>
          <p:nvPr/>
        </p:nvSpPr>
        <p:spPr bwMode="auto">
          <a:xfrm>
            <a:off x="2057400" y="33210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86" name="Rectangle 26"/>
          <p:cNvSpPr>
            <a:spLocks noChangeArrowheads="1"/>
          </p:cNvSpPr>
          <p:nvPr/>
        </p:nvSpPr>
        <p:spPr bwMode="auto">
          <a:xfrm>
            <a:off x="2362200" y="33210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87" name="Rectangle 27"/>
          <p:cNvSpPr>
            <a:spLocks noChangeArrowheads="1"/>
          </p:cNvSpPr>
          <p:nvPr/>
        </p:nvSpPr>
        <p:spPr bwMode="auto">
          <a:xfrm>
            <a:off x="2971800" y="33210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88" name="Rectangle 28"/>
          <p:cNvSpPr>
            <a:spLocks noChangeArrowheads="1"/>
          </p:cNvSpPr>
          <p:nvPr/>
        </p:nvSpPr>
        <p:spPr bwMode="auto">
          <a:xfrm>
            <a:off x="3276600" y="33210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89" name="Rectangle 29"/>
          <p:cNvSpPr>
            <a:spLocks noChangeArrowheads="1"/>
          </p:cNvSpPr>
          <p:nvPr/>
        </p:nvSpPr>
        <p:spPr bwMode="auto">
          <a:xfrm>
            <a:off x="3581400" y="33210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90" name="Rectangle 30"/>
          <p:cNvSpPr>
            <a:spLocks noChangeArrowheads="1"/>
          </p:cNvSpPr>
          <p:nvPr/>
        </p:nvSpPr>
        <p:spPr bwMode="auto">
          <a:xfrm>
            <a:off x="3886200" y="33210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91" name="Rectangle 31"/>
          <p:cNvSpPr>
            <a:spLocks noChangeArrowheads="1"/>
          </p:cNvSpPr>
          <p:nvPr/>
        </p:nvSpPr>
        <p:spPr bwMode="auto">
          <a:xfrm>
            <a:off x="4495800" y="33210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92" name="Rectangle 32"/>
          <p:cNvSpPr>
            <a:spLocks noChangeArrowheads="1"/>
          </p:cNvSpPr>
          <p:nvPr/>
        </p:nvSpPr>
        <p:spPr bwMode="auto">
          <a:xfrm>
            <a:off x="4800600" y="33210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93" name="Rectangle 33"/>
          <p:cNvSpPr>
            <a:spLocks noChangeArrowheads="1"/>
          </p:cNvSpPr>
          <p:nvPr/>
        </p:nvSpPr>
        <p:spPr bwMode="auto">
          <a:xfrm>
            <a:off x="5105400" y="33210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94" name="Rectangle 34"/>
          <p:cNvSpPr>
            <a:spLocks noChangeArrowheads="1"/>
          </p:cNvSpPr>
          <p:nvPr/>
        </p:nvSpPr>
        <p:spPr bwMode="auto">
          <a:xfrm>
            <a:off x="5410200" y="33210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95" name="Rectangle 35"/>
          <p:cNvSpPr>
            <a:spLocks noChangeArrowheads="1"/>
          </p:cNvSpPr>
          <p:nvPr/>
        </p:nvSpPr>
        <p:spPr bwMode="auto">
          <a:xfrm>
            <a:off x="1447800" y="40068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96" name="Rectangle 36"/>
          <p:cNvSpPr>
            <a:spLocks noChangeArrowheads="1"/>
          </p:cNvSpPr>
          <p:nvPr/>
        </p:nvSpPr>
        <p:spPr bwMode="auto">
          <a:xfrm>
            <a:off x="1752600" y="40068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97" name="Rectangle 37"/>
          <p:cNvSpPr>
            <a:spLocks noChangeArrowheads="1"/>
          </p:cNvSpPr>
          <p:nvPr/>
        </p:nvSpPr>
        <p:spPr bwMode="auto">
          <a:xfrm>
            <a:off x="2057400" y="40068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98" name="Rectangle 38"/>
          <p:cNvSpPr>
            <a:spLocks noChangeArrowheads="1"/>
          </p:cNvSpPr>
          <p:nvPr/>
        </p:nvSpPr>
        <p:spPr bwMode="auto">
          <a:xfrm>
            <a:off x="2362200" y="40068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99" name="Rectangle 39"/>
          <p:cNvSpPr>
            <a:spLocks noChangeArrowheads="1"/>
          </p:cNvSpPr>
          <p:nvPr/>
        </p:nvSpPr>
        <p:spPr bwMode="auto">
          <a:xfrm>
            <a:off x="2667000" y="40068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00" name="Rectangle 40"/>
          <p:cNvSpPr>
            <a:spLocks noChangeArrowheads="1"/>
          </p:cNvSpPr>
          <p:nvPr/>
        </p:nvSpPr>
        <p:spPr bwMode="auto">
          <a:xfrm>
            <a:off x="2971800" y="40068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01" name="Rectangle 41"/>
          <p:cNvSpPr>
            <a:spLocks noChangeArrowheads="1"/>
          </p:cNvSpPr>
          <p:nvPr/>
        </p:nvSpPr>
        <p:spPr bwMode="auto">
          <a:xfrm>
            <a:off x="3276600" y="40068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02" name="Rectangle 42"/>
          <p:cNvSpPr>
            <a:spLocks noChangeArrowheads="1"/>
          </p:cNvSpPr>
          <p:nvPr/>
        </p:nvSpPr>
        <p:spPr bwMode="auto">
          <a:xfrm>
            <a:off x="3581400" y="40068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03" name="Rectangle 43"/>
          <p:cNvSpPr>
            <a:spLocks noChangeArrowheads="1"/>
          </p:cNvSpPr>
          <p:nvPr/>
        </p:nvSpPr>
        <p:spPr bwMode="auto">
          <a:xfrm>
            <a:off x="4191000" y="40068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04" name="Rectangle 44"/>
          <p:cNvSpPr>
            <a:spLocks noChangeArrowheads="1"/>
          </p:cNvSpPr>
          <p:nvPr/>
        </p:nvSpPr>
        <p:spPr bwMode="auto">
          <a:xfrm>
            <a:off x="4495800" y="40068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05" name="Rectangle 45"/>
          <p:cNvSpPr>
            <a:spLocks noChangeArrowheads="1"/>
          </p:cNvSpPr>
          <p:nvPr/>
        </p:nvSpPr>
        <p:spPr bwMode="auto">
          <a:xfrm>
            <a:off x="4800600" y="40068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06" name="Rectangle 46"/>
          <p:cNvSpPr>
            <a:spLocks noChangeArrowheads="1"/>
          </p:cNvSpPr>
          <p:nvPr/>
        </p:nvSpPr>
        <p:spPr bwMode="auto">
          <a:xfrm>
            <a:off x="5105400" y="40068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07" name="Rectangle 47"/>
          <p:cNvSpPr>
            <a:spLocks noChangeArrowheads="1"/>
          </p:cNvSpPr>
          <p:nvPr/>
        </p:nvSpPr>
        <p:spPr bwMode="auto">
          <a:xfrm>
            <a:off x="5410200" y="40068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08" name="Rectangle 48"/>
          <p:cNvSpPr>
            <a:spLocks noChangeArrowheads="1"/>
          </p:cNvSpPr>
          <p:nvPr/>
        </p:nvSpPr>
        <p:spPr bwMode="auto">
          <a:xfrm>
            <a:off x="5715000" y="40068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09" name="Rectangle 49"/>
          <p:cNvSpPr>
            <a:spLocks noChangeArrowheads="1"/>
          </p:cNvSpPr>
          <p:nvPr/>
        </p:nvSpPr>
        <p:spPr bwMode="auto">
          <a:xfrm>
            <a:off x="6324600" y="26352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10" name="Rectangle 50"/>
          <p:cNvSpPr>
            <a:spLocks noChangeArrowheads="1"/>
          </p:cNvSpPr>
          <p:nvPr/>
        </p:nvSpPr>
        <p:spPr bwMode="auto">
          <a:xfrm>
            <a:off x="6629400" y="26352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11" name="Rectangle 51"/>
          <p:cNvSpPr>
            <a:spLocks noChangeArrowheads="1"/>
          </p:cNvSpPr>
          <p:nvPr/>
        </p:nvSpPr>
        <p:spPr bwMode="auto">
          <a:xfrm>
            <a:off x="6934200" y="26352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12" name="Rectangle 52"/>
          <p:cNvSpPr>
            <a:spLocks noChangeArrowheads="1"/>
          </p:cNvSpPr>
          <p:nvPr/>
        </p:nvSpPr>
        <p:spPr bwMode="auto">
          <a:xfrm>
            <a:off x="1447800" y="46926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13" name="Rectangle 53"/>
          <p:cNvSpPr>
            <a:spLocks noChangeArrowheads="1"/>
          </p:cNvSpPr>
          <p:nvPr/>
        </p:nvSpPr>
        <p:spPr bwMode="auto">
          <a:xfrm>
            <a:off x="1752600" y="46926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14" name="Rectangle 54"/>
          <p:cNvSpPr>
            <a:spLocks noChangeArrowheads="1"/>
          </p:cNvSpPr>
          <p:nvPr/>
        </p:nvSpPr>
        <p:spPr bwMode="auto">
          <a:xfrm>
            <a:off x="2057400" y="46926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15" name="Rectangle 55"/>
          <p:cNvSpPr>
            <a:spLocks noChangeArrowheads="1"/>
          </p:cNvSpPr>
          <p:nvPr/>
        </p:nvSpPr>
        <p:spPr bwMode="auto">
          <a:xfrm>
            <a:off x="2362200" y="46926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2667000" y="46926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2971800" y="46926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3276600" y="46926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3581400" y="46926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3886200" y="46926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21" name="Rectangle 61"/>
          <p:cNvSpPr>
            <a:spLocks noChangeArrowheads="1"/>
          </p:cNvSpPr>
          <p:nvPr/>
        </p:nvSpPr>
        <p:spPr bwMode="auto">
          <a:xfrm>
            <a:off x="4191000" y="46926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22" name="Rectangle 62"/>
          <p:cNvSpPr>
            <a:spLocks noChangeArrowheads="1"/>
          </p:cNvSpPr>
          <p:nvPr/>
        </p:nvSpPr>
        <p:spPr bwMode="auto">
          <a:xfrm>
            <a:off x="4495800" y="46926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23" name="Rectangle 63"/>
          <p:cNvSpPr>
            <a:spLocks noChangeArrowheads="1"/>
          </p:cNvSpPr>
          <p:nvPr/>
        </p:nvSpPr>
        <p:spPr bwMode="auto">
          <a:xfrm>
            <a:off x="4800600" y="46926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24" name="Rectangle 64"/>
          <p:cNvSpPr>
            <a:spLocks noChangeArrowheads="1"/>
          </p:cNvSpPr>
          <p:nvPr/>
        </p:nvSpPr>
        <p:spPr bwMode="auto">
          <a:xfrm>
            <a:off x="5105400" y="46926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25" name="Rectangle 65"/>
          <p:cNvSpPr>
            <a:spLocks noChangeArrowheads="1"/>
          </p:cNvSpPr>
          <p:nvPr/>
        </p:nvSpPr>
        <p:spPr bwMode="auto">
          <a:xfrm>
            <a:off x="5410200" y="46926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26" name="Rectangle 66"/>
          <p:cNvSpPr>
            <a:spLocks noChangeArrowheads="1"/>
          </p:cNvSpPr>
          <p:nvPr/>
        </p:nvSpPr>
        <p:spPr bwMode="auto">
          <a:xfrm>
            <a:off x="5715000" y="46926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27" name="Rectangle 67"/>
          <p:cNvSpPr>
            <a:spLocks noChangeArrowheads="1"/>
          </p:cNvSpPr>
          <p:nvPr/>
        </p:nvSpPr>
        <p:spPr bwMode="auto">
          <a:xfrm>
            <a:off x="6019800" y="46926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28" name="Text Box 68"/>
          <p:cNvSpPr txBox="1">
            <a:spLocks noChangeArrowheads="1"/>
          </p:cNvSpPr>
          <p:nvPr/>
        </p:nvSpPr>
        <p:spPr bwMode="auto">
          <a:xfrm>
            <a:off x="915988" y="1949450"/>
            <a:ext cx="452666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1-2</a:t>
            </a:r>
          </a:p>
        </p:txBody>
      </p:sp>
      <p:sp>
        <p:nvSpPr>
          <p:cNvPr id="15429" name="Text Box 69"/>
          <p:cNvSpPr txBox="1">
            <a:spLocks noChangeArrowheads="1"/>
          </p:cNvSpPr>
          <p:nvPr/>
        </p:nvSpPr>
        <p:spPr bwMode="auto">
          <a:xfrm>
            <a:off x="1068388" y="2635250"/>
            <a:ext cx="293687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3</a:t>
            </a:r>
          </a:p>
        </p:txBody>
      </p:sp>
      <p:sp>
        <p:nvSpPr>
          <p:cNvPr id="15430" name="Text Box 70"/>
          <p:cNvSpPr txBox="1">
            <a:spLocks noChangeArrowheads="1"/>
          </p:cNvSpPr>
          <p:nvPr/>
        </p:nvSpPr>
        <p:spPr bwMode="auto">
          <a:xfrm>
            <a:off x="1050925" y="3305175"/>
            <a:ext cx="295275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4</a:t>
            </a:r>
          </a:p>
        </p:txBody>
      </p:sp>
      <p:sp>
        <p:nvSpPr>
          <p:cNvPr id="15431" name="Text Box 71"/>
          <p:cNvSpPr txBox="1">
            <a:spLocks noChangeArrowheads="1"/>
          </p:cNvSpPr>
          <p:nvPr/>
        </p:nvSpPr>
        <p:spPr bwMode="auto">
          <a:xfrm>
            <a:off x="915988" y="4006850"/>
            <a:ext cx="452666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5-8</a:t>
            </a:r>
          </a:p>
        </p:txBody>
      </p:sp>
      <p:sp>
        <p:nvSpPr>
          <p:cNvPr id="15432" name="Text Box 72"/>
          <p:cNvSpPr txBox="1">
            <a:spLocks noChangeArrowheads="1"/>
          </p:cNvSpPr>
          <p:nvPr/>
        </p:nvSpPr>
        <p:spPr bwMode="auto">
          <a:xfrm>
            <a:off x="763588" y="4692650"/>
            <a:ext cx="573403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9-inf</a:t>
            </a:r>
          </a:p>
        </p:txBody>
      </p:sp>
      <p:sp>
        <p:nvSpPr>
          <p:cNvPr id="15433" name="Line 73"/>
          <p:cNvSpPr>
            <a:spLocks noChangeShapeType="1"/>
          </p:cNvSpPr>
          <p:nvPr/>
        </p:nvSpPr>
        <p:spPr bwMode="auto">
          <a:xfrm>
            <a:off x="2057400" y="2101850"/>
            <a:ext cx="304800" cy="15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34" name="Line 74"/>
          <p:cNvSpPr>
            <a:spLocks noChangeShapeType="1"/>
          </p:cNvSpPr>
          <p:nvPr/>
        </p:nvSpPr>
        <p:spPr bwMode="auto">
          <a:xfrm>
            <a:off x="2971800" y="2101850"/>
            <a:ext cx="304800" cy="15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35" name="Line 75"/>
          <p:cNvSpPr>
            <a:spLocks noChangeShapeType="1"/>
          </p:cNvSpPr>
          <p:nvPr/>
        </p:nvSpPr>
        <p:spPr bwMode="auto">
          <a:xfrm>
            <a:off x="3886200" y="4159250"/>
            <a:ext cx="304800" cy="15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36" name="Line 76"/>
          <p:cNvSpPr>
            <a:spLocks noChangeShapeType="1"/>
          </p:cNvSpPr>
          <p:nvPr/>
        </p:nvSpPr>
        <p:spPr bwMode="auto">
          <a:xfrm>
            <a:off x="3886200" y="2101850"/>
            <a:ext cx="304800" cy="15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37" name="Line 77"/>
          <p:cNvSpPr>
            <a:spLocks noChangeShapeType="1"/>
          </p:cNvSpPr>
          <p:nvPr/>
        </p:nvSpPr>
        <p:spPr bwMode="auto">
          <a:xfrm>
            <a:off x="2362200" y="2787650"/>
            <a:ext cx="304800" cy="15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38" name="Line 78"/>
          <p:cNvSpPr>
            <a:spLocks noChangeShapeType="1"/>
          </p:cNvSpPr>
          <p:nvPr/>
        </p:nvSpPr>
        <p:spPr bwMode="auto">
          <a:xfrm>
            <a:off x="4800600" y="2787650"/>
            <a:ext cx="304800" cy="15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39" name="Line 79"/>
          <p:cNvSpPr>
            <a:spLocks noChangeShapeType="1"/>
          </p:cNvSpPr>
          <p:nvPr/>
        </p:nvSpPr>
        <p:spPr bwMode="auto">
          <a:xfrm>
            <a:off x="3581400" y="2787650"/>
            <a:ext cx="304800" cy="15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40" name="Line 80"/>
          <p:cNvSpPr>
            <a:spLocks noChangeShapeType="1"/>
          </p:cNvSpPr>
          <p:nvPr/>
        </p:nvSpPr>
        <p:spPr bwMode="auto">
          <a:xfrm>
            <a:off x="2667000" y="3473450"/>
            <a:ext cx="304800" cy="15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41" name="Line 81"/>
          <p:cNvSpPr>
            <a:spLocks noChangeShapeType="1"/>
          </p:cNvSpPr>
          <p:nvPr/>
        </p:nvSpPr>
        <p:spPr bwMode="auto">
          <a:xfrm>
            <a:off x="6019800" y="2787650"/>
            <a:ext cx="304800" cy="15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42" name="Line 82"/>
          <p:cNvSpPr>
            <a:spLocks noChangeShapeType="1"/>
          </p:cNvSpPr>
          <p:nvPr/>
        </p:nvSpPr>
        <p:spPr bwMode="auto">
          <a:xfrm>
            <a:off x="4191000" y="3473450"/>
            <a:ext cx="304800" cy="15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43" name="Line 83"/>
          <p:cNvSpPr>
            <a:spLocks noChangeShapeType="1"/>
          </p:cNvSpPr>
          <p:nvPr/>
        </p:nvSpPr>
        <p:spPr bwMode="auto">
          <a:xfrm>
            <a:off x="4800600" y="2101850"/>
            <a:ext cx="304800" cy="15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44" name="Line 84"/>
          <p:cNvSpPr>
            <a:spLocks noChangeShapeType="1"/>
          </p:cNvSpPr>
          <p:nvPr/>
        </p:nvSpPr>
        <p:spPr bwMode="auto">
          <a:xfrm>
            <a:off x="7239000" y="2787650"/>
            <a:ext cx="304800" cy="15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45" name="Line 85"/>
          <p:cNvSpPr>
            <a:spLocks noChangeShapeType="1"/>
          </p:cNvSpPr>
          <p:nvPr/>
        </p:nvSpPr>
        <p:spPr bwMode="auto">
          <a:xfrm>
            <a:off x="6019800" y="4159250"/>
            <a:ext cx="304800" cy="15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46" name="Line 86"/>
          <p:cNvSpPr>
            <a:spLocks noChangeShapeType="1"/>
          </p:cNvSpPr>
          <p:nvPr/>
        </p:nvSpPr>
        <p:spPr bwMode="auto">
          <a:xfrm>
            <a:off x="5715000" y="3473450"/>
            <a:ext cx="304800" cy="15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47" name="Line 87"/>
          <p:cNvSpPr>
            <a:spLocks noChangeShapeType="1"/>
          </p:cNvSpPr>
          <p:nvPr/>
        </p:nvSpPr>
        <p:spPr bwMode="auto">
          <a:xfrm>
            <a:off x="6324600" y="4845050"/>
            <a:ext cx="304800" cy="15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48" name="Rectangle 88"/>
          <p:cNvSpPr>
            <a:spLocks noChangeArrowheads="1"/>
          </p:cNvSpPr>
          <p:nvPr/>
        </p:nvSpPr>
        <p:spPr bwMode="auto">
          <a:xfrm>
            <a:off x="457200" y="5410200"/>
            <a:ext cx="8534400" cy="1295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marL="742950" lvl="1" indent="-246063" eaLnBrk="1" hangingPunct="1">
              <a:lnSpc>
                <a:spcPct val="100000"/>
              </a:lnSpc>
              <a:spcBef>
                <a:spcPts val="625"/>
              </a:spcBef>
              <a:buClr>
                <a:srgbClr val="660033"/>
              </a:buClr>
              <a:buSzPct val="75000"/>
              <a:buFont typeface="Wingdings" charset="2"/>
              <a:buNone/>
              <a:tabLst>
                <a:tab pos="742950" algn="l"/>
                <a:tab pos="1657350" algn="l"/>
                <a:tab pos="2571750" algn="l"/>
                <a:tab pos="3486150" algn="l"/>
                <a:tab pos="4400550" algn="l"/>
                <a:tab pos="5314950" algn="l"/>
                <a:tab pos="6229350" algn="l"/>
                <a:tab pos="7143750" algn="l"/>
                <a:tab pos="8058150" algn="l"/>
                <a:tab pos="8972550" algn="l"/>
                <a:tab pos="9886950" algn="l"/>
                <a:tab pos="10801350" algn="l"/>
              </a:tabLst>
            </a:pPr>
            <a:endParaRPr lang="en-GB" sz="2000" dirty="0">
              <a:solidFill>
                <a:srgbClr val="000066"/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0838" y="381000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Seglist Allocator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37021" y="1220788"/>
            <a:ext cx="8307387" cy="5224462"/>
          </a:xfrm>
          <a:ln/>
        </p:spPr>
        <p:txBody>
          <a:bodyPr/>
          <a:lstStyle/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Given an array of free lists, each one for some size class</a:t>
            </a:r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To </a:t>
            </a:r>
            <a:r>
              <a:rPr lang="en-GB" dirty="0"/>
              <a:t>allocate a block of size </a:t>
            </a:r>
            <a:r>
              <a:rPr lang="en-GB" i="1" dirty="0"/>
              <a:t>n</a:t>
            </a:r>
            <a:r>
              <a:rPr lang="en-GB" dirty="0"/>
              <a:t>:</a:t>
            </a:r>
          </a:p>
          <a:p>
            <a:pPr lvl="1">
              <a:lnSpc>
                <a:spcPct val="9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Search appropriate free list for block of size </a:t>
            </a:r>
            <a:r>
              <a:rPr lang="en-GB" i="1" dirty="0"/>
              <a:t>m &gt; n</a:t>
            </a:r>
          </a:p>
          <a:p>
            <a:pPr lvl="1">
              <a:lnSpc>
                <a:spcPct val="9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If an appropriate block is found:</a:t>
            </a:r>
          </a:p>
          <a:p>
            <a:pPr lvl="2">
              <a:lnSpc>
                <a:spcPct val="9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Split block and place fragment on appropriate list (optional)</a:t>
            </a:r>
          </a:p>
          <a:p>
            <a:pPr lvl="1">
              <a:lnSpc>
                <a:spcPct val="9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If no block is found, try next larger class</a:t>
            </a:r>
          </a:p>
          <a:p>
            <a:pPr lvl="1">
              <a:lnSpc>
                <a:spcPct val="9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Repeat until block is found</a:t>
            </a:r>
          </a:p>
          <a:p>
            <a:pPr lvl="1">
              <a:lnSpc>
                <a:spcPct val="90000"/>
              </a:lnSpc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If no block is found:</a:t>
            </a:r>
          </a:p>
          <a:p>
            <a:pPr lvl="1">
              <a:lnSpc>
                <a:spcPct val="9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Request additional heap memory from OS (using </a:t>
            </a:r>
            <a:r>
              <a:rPr lang="en-GB" b="1" dirty="0" err="1" smtClean="0">
                <a:latin typeface="Courier New" pitchFamily="49" charset="0"/>
              </a:rPr>
              <a:t>sbrk</a:t>
            </a:r>
            <a:r>
              <a:rPr lang="en-GB" b="1" dirty="0" smtClean="0">
                <a:latin typeface="Courier New" pitchFamily="49" charset="0"/>
              </a:rPr>
              <a:t>()</a:t>
            </a:r>
            <a:r>
              <a:rPr lang="en-GB" dirty="0" smtClean="0"/>
              <a:t>)</a:t>
            </a:r>
            <a:endParaRPr lang="en-GB" dirty="0"/>
          </a:p>
          <a:p>
            <a:pPr lvl="1">
              <a:lnSpc>
                <a:spcPct val="9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Allocate block of </a:t>
            </a:r>
            <a:r>
              <a:rPr lang="en-GB" i="1" dirty="0"/>
              <a:t>n</a:t>
            </a:r>
            <a:r>
              <a:rPr lang="en-GB" dirty="0"/>
              <a:t> bytes from this new memory</a:t>
            </a:r>
          </a:p>
          <a:p>
            <a:pPr lvl="1">
              <a:lnSpc>
                <a:spcPct val="9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Place remainder as a single free block in largest size class.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0838" y="381000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err="1"/>
              <a:t>Seglist</a:t>
            </a:r>
            <a:r>
              <a:rPr lang="en-GB" dirty="0"/>
              <a:t> Allocator (</a:t>
            </a:r>
            <a:r>
              <a:rPr lang="en-GB" dirty="0" smtClean="0"/>
              <a:t>cont.)</a:t>
            </a:r>
            <a:endParaRPr lang="en-GB" dirty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5189" y="1220788"/>
            <a:ext cx="8307387" cy="5224462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To free </a:t>
            </a:r>
            <a:r>
              <a:rPr lang="en-GB" dirty="0"/>
              <a:t>a block: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Coalesce and place on appropriate list (optional)</a:t>
            </a:r>
          </a:p>
          <a:p>
            <a:pPr lvl="1">
              <a:lnSpc>
                <a:spcPct val="100000"/>
              </a:lnSpc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Advantages of </a:t>
            </a:r>
            <a:r>
              <a:rPr lang="en-GB" dirty="0" err="1"/>
              <a:t>seglist</a:t>
            </a:r>
            <a:r>
              <a:rPr lang="en-GB" dirty="0"/>
              <a:t> allocators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Higher throughput</a:t>
            </a:r>
          </a:p>
          <a:p>
            <a:pPr lvl="2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 </a:t>
            </a:r>
            <a:r>
              <a:rPr lang="en-GB" dirty="0" smtClean="0"/>
              <a:t>log </a:t>
            </a:r>
            <a:r>
              <a:rPr lang="en-GB" dirty="0"/>
              <a:t>time for power-of-two size classes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Better memory utilization</a:t>
            </a:r>
          </a:p>
          <a:p>
            <a:pPr lvl="2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First-fit search of segregated free list approximates a best-fit search of entire heap.</a:t>
            </a:r>
          </a:p>
          <a:p>
            <a:pPr lvl="2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Extreme case: Giving each block its own size class is equivalent to best-fit.</a:t>
            </a:r>
          </a:p>
          <a:p>
            <a:pPr lvl="1">
              <a:lnSpc>
                <a:spcPct val="100000"/>
              </a:lnSpc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30200" y="304800"/>
            <a:ext cx="7899400" cy="1096963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More </a:t>
            </a:r>
            <a:r>
              <a:rPr lang="en-GB" dirty="0"/>
              <a:t>Info on Allocators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47192" y="1447800"/>
            <a:ext cx="8535987" cy="487680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D. Knuth, “</a:t>
            </a:r>
            <a:r>
              <a:rPr lang="en-GB" i="1" dirty="0"/>
              <a:t>The Art of Computer </a:t>
            </a:r>
            <a:r>
              <a:rPr lang="en-GB" i="1" dirty="0" smtClean="0"/>
              <a:t>Programming</a:t>
            </a:r>
            <a:r>
              <a:rPr lang="en-GB" dirty="0" smtClean="0"/>
              <a:t>”, 2</a:t>
            </a:r>
            <a:r>
              <a:rPr lang="en-GB" baseline="30000" dirty="0" smtClean="0"/>
              <a:t>nd</a:t>
            </a:r>
            <a:r>
              <a:rPr lang="en-GB" dirty="0" smtClean="0"/>
              <a:t> edition, Addison </a:t>
            </a:r>
            <a:r>
              <a:rPr lang="en-GB" dirty="0"/>
              <a:t>Wesley, 1973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The classic reference on dynamic storage allocation</a:t>
            </a:r>
          </a:p>
          <a:p>
            <a:pPr lvl="1">
              <a:lnSpc>
                <a:spcPct val="100000"/>
              </a:lnSpc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Wilson et al, “</a:t>
            </a:r>
            <a:r>
              <a:rPr lang="en-GB" i="1" dirty="0"/>
              <a:t>Dynamic Storage Allocation: A Survey and Critical Review</a:t>
            </a:r>
            <a:r>
              <a:rPr lang="en-GB" dirty="0"/>
              <a:t>”, Proc. 1995 Int’l Workshop on Memory Management, Kinross, Scotland, Sept, 1995.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Comprehensive survey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Available from CS:APP student site (csapp.cs.cmu.edu)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Explicit free lists</a:t>
            </a:r>
            <a:r>
              <a:rPr lang="en-US" dirty="0" smtClean="0"/>
              <a:t>	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Segregated free lists</a:t>
            </a:r>
          </a:p>
          <a:p>
            <a:r>
              <a:rPr lang="en-US" dirty="0" smtClean="0"/>
              <a:t>Garbage collection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Memory-related perils and pitfalls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Explicit free lists	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Segregated free lists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Garbage collection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Memory-related perils and pitfalls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457200"/>
            <a:ext cx="7302500" cy="1096963"/>
          </a:xfrm>
          <a:ln/>
        </p:spPr>
        <p:txBody>
          <a:bodyPr/>
          <a:lstStyle/>
          <a:p>
            <a:pPr marL="0" indent="0"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Implicit Memory Management:</a:t>
            </a:r>
            <a:br>
              <a:rPr lang="en-GB" dirty="0"/>
            </a:br>
            <a:r>
              <a:rPr lang="en-GB" dirty="0"/>
              <a:t>Garbage Collection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534400" cy="487680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i="1" dirty="0">
                <a:solidFill>
                  <a:srgbClr val="C00000"/>
                </a:solidFill>
              </a:rPr>
              <a:t>Garbage collection: </a:t>
            </a:r>
            <a:r>
              <a:rPr lang="en-GB" dirty="0"/>
              <a:t>automatic reclamation of heap-allocated </a:t>
            </a:r>
            <a:r>
              <a:rPr lang="en-GB" dirty="0" smtClean="0"/>
              <a:t>storage—application </a:t>
            </a:r>
            <a:r>
              <a:rPr lang="en-GB" dirty="0"/>
              <a:t>never has to </a:t>
            </a:r>
            <a:r>
              <a:rPr lang="en-GB" dirty="0" smtClean="0"/>
              <a:t>free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>
                <a:ea typeface="msgothic" charset="0"/>
                <a:cs typeface="msgothic" charset="0"/>
              </a:rPr>
              <a:t>Common in functional languages, scripting languages, and modern object oriented languages:</a:t>
            </a:r>
          </a:p>
          <a:p>
            <a:pPr lvl="1"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>
                <a:ea typeface="msgothic" charset="0"/>
                <a:cs typeface="msgothic" charset="0"/>
              </a:rPr>
              <a:t>Lisp, ML, Java, Perl, </a:t>
            </a:r>
            <a:r>
              <a:rPr lang="en-GB" dirty="0" err="1" smtClean="0">
                <a:ea typeface="msgothic" charset="0"/>
                <a:cs typeface="msgothic" charset="0"/>
              </a:rPr>
              <a:t>Mathematica</a:t>
            </a:r>
            <a:endParaRPr lang="en-GB" dirty="0" smtClean="0">
              <a:ea typeface="msgothic" charset="0"/>
              <a:cs typeface="msgothic" charset="0"/>
            </a:endParaRP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>
              <a:ea typeface="msgothic" charset="0"/>
              <a:cs typeface="msgothic" charset="0"/>
            </a:endParaRP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>
                <a:ea typeface="msgothic" charset="0"/>
                <a:cs typeface="msgothic" charset="0"/>
              </a:rPr>
              <a:t>Variants (“conservative” garbage collectors) exist for C and C++</a:t>
            </a:r>
          </a:p>
          <a:p>
            <a:pPr lvl="1"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>
                <a:ea typeface="msgothic" charset="0"/>
                <a:cs typeface="msgothic" charset="0"/>
              </a:rPr>
              <a:t>However, cannot necessarily collect all garbage</a:t>
            </a:r>
          </a:p>
          <a:p>
            <a:pPr>
              <a:lnSpc>
                <a:spcPct val="95000"/>
              </a:lnSpc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>
              <a:solidFill>
                <a:srgbClr val="003300"/>
              </a:solidFill>
              <a:ea typeface="msgothic" charset="0"/>
              <a:cs typeface="msgothic" charset="0"/>
            </a:endParaRP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>
              <a:solidFill>
                <a:srgbClr val="003300"/>
              </a:solidFill>
              <a:ea typeface="msgothic" charset="0"/>
              <a:cs typeface="msgothic" charset="0"/>
            </a:endParaRP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838200" y="2667000"/>
            <a:ext cx="4995576" cy="1079399"/>
          </a:xfrm>
          <a:prstGeom prst="rect">
            <a:avLst/>
          </a:prstGeom>
          <a:solidFill>
            <a:srgbClr val="F6F5BD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void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foo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() {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*p =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malloc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(128);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return; </a:t>
            </a:r>
            <a:r>
              <a:rPr lang="en-GB" sz="1600" b="1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/* p block is now garbage */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}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49544" y="533400"/>
            <a:ext cx="6350000" cy="57308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Garbage Collection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5600" y="1371600"/>
            <a:ext cx="8483600" cy="4953000"/>
          </a:xfrm>
          <a:ln/>
        </p:spPr>
        <p:txBody>
          <a:bodyPr/>
          <a:lstStyle/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How does </a:t>
            </a:r>
            <a:r>
              <a:rPr lang="en-GB" dirty="0" smtClean="0"/>
              <a:t>the memory </a:t>
            </a:r>
            <a:r>
              <a:rPr lang="en-GB" dirty="0"/>
              <a:t>manager know when memory can be freed?</a:t>
            </a:r>
          </a:p>
          <a:p>
            <a:pPr lvl="1">
              <a:lnSpc>
                <a:spcPct val="9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In general we cannot know what is going to be used in the future since it depends on conditionals</a:t>
            </a:r>
          </a:p>
          <a:p>
            <a:pPr lvl="1">
              <a:lnSpc>
                <a:spcPct val="9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But we can tell that certain blocks cannot be used if there are no pointers to them</a:t>
            </a:r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Must make certain assumptions about pointers</a:t>
            </a:r>
          </a:p>
          <a:p>
            <a:pPr lvl="1">
              <a:lnSpc>
                <a:spcPct val="90000"/>
              </a:lnSpc>
              <a:buSzPct val="100000"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Memory manager can distinguish pointers from non-pointers</a:t>
            </a:r>
          </a:p>
          <a:p>
            <a:pPr lvl="1">
              <a:lnSpc>
                <a:spcPct val="90000"/>
              </a:lnSpc>
              <a:buSzPct val="100000"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All pointers point to the start of a block </a:t>
            </a:r>
          </a:p>
          <a:p>
            <a:pPr lvl="1">
              <a:lnSpc>
                <a:spcPct val="90000"/>
              </a:lnSpc>
              <a:buSzPct val="100000"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Cannot hide pointers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dirty="0"/>
              <a:t>e.g., by coercing them to an </a:t>
            </a:r>
            <a:r>
              <a:rPr lang="en-GB" b="1" dirty="0" err="1">
                <a:latin typeface="Courier New" pitchFamily="49" charset="0"/>
              </a:rPr>
              <a:t>int</a:t>
            </a:r>
            <a:r>
              <a:rPr lang="en-GB" dirty="0"/>
              <a:t>, and then back again)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457200"/>
            <a:ext cx="6883400" cy="57308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Classical GC Algorithms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166812"/>
            <a:ext cx="8318500" cy="5462588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Mark-and-sweep collection (McCarthy, 1960)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Does not move blocks (unless you also “compact”)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Reference counting (Collins, 1960)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Does not move blocks (not discussed)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Copying collection (</a:t>
            </a:r>
            <a:r>
              <a:rPr lang="en-GB" dirty="0" err="1"/>
              <a:t>Minsky</a:t>
            </a:r>
            <a:r>
              <a:rPr lang="en-GB" dirty="0"/>
              <a:t>, 1963)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Moves blocks (not discussed)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Generational Collectors (Lieberman and Hewitt, 1983)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Collection based on lifetimes</a:t>
            </a:r>
          </a:p>
          <a:p>
            <a:pPr lvl="2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Most allocations become garbage very soon</a:t>
            </a:r>
          </a:p>
          <a:p>
            <a:pPr lvl="2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So focus reclamation work on zones of memory recently allocated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For more </a:t>
            </a:r>
            <a:r>
              <a:rPr lang="en-GB" dirty="0" smtClean="0"/>
              <a:t>information: </a:t>
            </a:r>
            <a:br>
              <a:rPr lang="en-GB" dirty="0" smtClean="0"/>
            </a:br>
            <a:r>
              <a:rPr lang="en-GB" dirty="0" smtClean="0"/>
              <a:t>Jones </a:t>
            </a:r>
            <a:r>
              <a:rPr lang="en-GB" dirty="0"/>
              <a:t>and Lin, “</a:t>
            </a:r>
            <a:r>
              <a:rPr lang="en-GB" i="1" dirty="0"/>
              <a:t>Garbage Collection: Algorithms for Automatic Dynamic Memory</a:t>
            </a:r>
            <a:r>
              <a:rPr lang="en-GB" dirty="0"/>
              <a:t>”, John Wiley &amp; Sons, 1996.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932851" y="3803944"/>
            <a:ext cx="5984875" cy="2057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68300" y="457200"/>
            <a:ext cx="6337300" cy="57308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Memory as a Graph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470900" cy="1547813"/>
          </a:xfrm>
          <a:ln/>
        </p:spPr>
        <p:txBody>
          <a:bodyPr/>
          <a:lstStyle/>
          <a:p>
            <a:pPr>
              <a:lnSpc>
                <a:spcPct val="85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We view memory as a directed graph</a:t>
            </a:r>
          </a:p>
          <a:p>
            <a:pPr lvl="1">
              <a:lnSpc>
                <a:spcPct val="90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Each block is a node in the graph </a:t>
            </a:r>
          </a:p>
          <a:p>
            <a:pPr lvl="1">
              <a:lnSpc>
                <a:spcPct val="90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Each pointer is an edge in the graph</a:t>
            </a:r>
          </a:p>
          <a:p>
            <a:pPr lvl="1">
              <a:lnSpc>
                <a:spcPct val="90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Locations not in the heap that contain pointers into the heap are called </a:t>
            </a:r>
            <a:r>
              <a:rPr lang="en-GB" b="1" i="1" dirty="0">
                <a:solidFill>
                  <a:srgbClr val="C00000"/>
                </a:solidFill>
              </a:rPr>
              <a:t>root</a:t>
            </a:r>
            <a:r>
              <a:rPr lang="en-GB" dirty="0"/>
              <a:t>  nodes  (e.g. registers, locations on the stack, global variables)</a:t>
            </a:r>
          </a:p>
        </p:txBody>
      </p:sp>
      <p:sp>
        <p:nvSpPr>
          <p:cNvPr id="22532" name="Oval 4"/>
          <p:cNvSpPr>
            <a:spLocks noChangeArrowheads="1"/>
          </p:cNvSpPr>
          <p:nvPr/>
        </p:nvSpPr>
        <p:spPr bwMode="auto">
          <a:xfrm>
            <a:off x="2644176" y="3118144"/>
            <a:ext cx="304800" cy="304800"/>
          </a:xfrm>
          <a:prstGeom prst="ellipse">
            <a:avLst/>
          </a:prstGeom>
          <a:solidFill>
            <a:srgbClr val="ACE3A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33" name="Oval 5"/>
          <p:cNvSpPr>
            <a:spLocks noChangeArrowheads="1"/>
          </p:cNvSpPr>
          <p:nvPr/>
        </p:nvSpPr>
        <p:spPr bwMode="auto">
          <a:xfrm>
            <a:off x="3710976" y="3118144"/>
            <a:ext cx="304800" cy="304800"/>
          </a:xfrm>
          <a:prstGeom prst="ellipse">
            <a:avLst/>
          </a:prstGeom>
          <a:solidFill>
            <a:srgbClr val="ACE3A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34" name="Oval 6"/>
          <p:cNvSpPr>
            <a:spLocks noChangeArrowheads="1"/>
          </p:cNvSpPr>
          <p:nvPr/>
        </p:nvSpPr>
        <p:spPr bwMode="auto">
          <a:xfrm>
            <a:off x="4853976" y="3118144"/>
            <a:ext cx="304800" cy="304800"/>
          </a:xfrm>
          <a:prstGeom prst="ellipse">
            <a:avLst/>
          </a:prstGeom>
          <a:solidFill>
            <a:srgbClr val="ACE3A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 flipH="1">
            <a:off x="2337789" y="3422944"/>
            <a:ext cx="384175" cy="9144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932851" y="3082209"/>
            <a:ext cx="1147984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msgothic" charset="0"/>
                <a:cs typeface="msgothic" charset="0"/>
              </a:rPr>
              <a:t>Root nodes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939383" y="3803944"/>
            <a:ext cx="1188444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msgothic" charset="0"/>
                <a:cs typeface="msgothic" charset="0"/>
              </a:rPr>
              <a:t>Heap nodes</a:t>
            </a:r>
          </a:p>
        </p:txBody>
      </p:sp>
      <p:sp>
        <p:nvSpPr>
          <p:cNvPr id="22538" name="Line 10"/>
          <p:cNvSpPr>
            <a:spLocks noChangeShapeType="1"/>
          </p:cNvSpPr>
          <p:nvPr/>
        </p:nvSpPr>
        <p:spPr bwMode="auto">
          <a:xfrm>
            <a:off x="3863376" y="3422944"/>
            <a:ext cx="1588" cy="9144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39" name="Line 11"/>
          <p:cNvSpPr>
            <a:spLocks noChangeShapeType="1"/>
          </p:cNvSpPr>
          <p:nvPr/>
        </p:nvSpPr>
        <p:spPr bwMode="auto">
          <a:xfrm>
            <a:off x="5082576" y="3422944"/>
            <a:ext cx="533400" cy="9652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40" name="Oval 12"/>
          <p:cNvSpPr>
            <a:spLocks noChangeArrowheads="1"/>
          </p:cNvSpPr>
          <p:nvPr/>
        </p:nvSpPr>
        <p:spPr bwMode="auto">
          <a:xfrm>
            <a:off x="2186976" y="4337344"/>
            <a:ext cx="304800" cy="304800"/>
          </a:xfrm>
          <a:prstGeom prst="ellipse">
            <a:avLst/>
          </a:prstGeom>
          <a:solidFill>
            <a:srgbClr val="ACE3A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41" name="Oval 13"/>
          <p:cNvSpPr>
            <a:spLocks noChangeArrowheads="1"/>
          </p:cNvSpPr>
          <p:nvPr/>
        </p:nvSpPr>
        <p:spPr bwMode="auto">
          <a:xfrm>
            <a:off x="3710976" y="4337344"/>
            <a:ext cx="304800" cy="304800"/>
          </a:xfrm>
          <a:prstGeom prst="ellipse">
            <a:avLst/>
          </a:prstGeom>
          <a:solidFill>
            <a:srgbClr val="ACE3A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42" name="Oval 14"/>
          <p:cNvSpPr>
            <a:spLocks noChangeArrowheads="1"/>
          </p:cNvSpPr>
          <p:nvPr/>
        </p:nvSpPr>
        <p:spPr bwMode="auto">
          <a:xfrm>
            <a:off x="5539776" y="4337344"/>
            <a:ext cx="304800" cy="304800"/>
          </a:xfrm>
          <a:prstGeom prst="ellipse">
            <a:avLst/>
          </a:prstGeom>
          <a:solidFill>
            <a:srgbClr val="ACE3A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43" name="Line 15"/>
          <p:cNvSpPr>
            <a:spLocks noChangeShapeType="1"/>
          </p:cNvSpPr>
          <p:nvPr/>
        </p:nvSpPr>
        <p:spPr bwMode="auto">
          <a:xfrm flipH="1">
            <a:off x="1651989" y="4565944"/>
            <a:ext cx="536575" cy="6858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44" name="Oval 16"/>
          <p:cNvSpPr>
            <a:spLocks noChangeArrowheads="1"/>
          </p:cNvSpPr>
          <p:nvPr/>
        </p:nvSpPr>
        <p:spPr bwMode="auto">
          <a:xfrm>
            <a:off x="1501176" y="5251744"/>
            <a:ext cx="304800" cy="304800"/>
          </a:xfrm>
          <a:prstGeom prst="ellipse">
            <a:avLst/>
          </a:prstGeom>
          <a:solidFill>
            <a:srgbClr val="ACE3A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45" name="Line 17"/>
          <p:cNvSpPr>
            <a:spLocks noChangeShapeType="1"/>
          </p:cNvSpPr>
          <p:nvPr/>
        </p:nvSpPr>
        <p:spPr bwMode="auto">
          <a:xfrm>
            <a:off x="2491776" y="4565944"/>
            <a:ext cx="533400" cy="6858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46" name="Oval 18"/>
          <p:cNvSpPr>
            <a:spLocks noChangeArrowheads="1"/>
          </p:cNvSpPr>
          <p:nvPr/>
        </p:nvSpPr>
        <p:spPr bwMode="auto">
          <a:xfrm>
            <a:off x="2872776" y="5251744"/>
            <a:ext cx="304800" cy="304800"/>
          </a:xfrm>
          <a:prstGeom prst="ellipse">
            <a:avLst/>
          </a:prstGeom>
          <a:solidFill>
            <a:srgbClr val="ACE3A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47" name="Line 19"/>
          <p:cNvSpPr>
            <a:spLocks noChangeShapeType="1"/>
          </p:cNvSpPr>
          <p:nvPr/>
        </p:nvSpPr>
        <p:spPr bwMode="auto">
          <a:xfrm>
            <a:off x="5692176" y="4642144"/>
            <a:ext cx="1588" cy="6096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48" name="Oval 20"/>
          <p:cNvSpPr>
            <a:spLocks noChangeArrowheads="1"/>
          </p:cNvSpPr>
          <p:nvPr/>
        </p:nvSpPr>
        <p:spPr bwMode="auto">
          <a:xfrm>
            <a:off x="5539776" y="5251744"/>
            <a:ext cx="304800" cy="304800"/>
          </a:xfrm>
          <a:prstGeom prst="ellipse">
            <a:avLst/>
          </a:prstGeom>
          <a:solidFill>
            <a:srgbClr val="ACE3A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49" name="Oval 21"/>
          <p:cNvSpPr>
            <a:spLocks noChangeArrowheads="1"/>
          </p:cNvSpPr>
          <p:nvPr/>
        </p:nvSpPr>
        <p:spPr bwMode="auto">
          <a:xfrm>
            <a:off x="4590451" y="4642144"/>
            <a:ext cx="304800" cy="304800"/>
          </a:xfrm>
          <a:prstGeom prst="ellipse">
            <a:avLst/>
          </a:prstGeom>
          <a:solidFill>
            <a:srgbClr val="EBAFA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50" name="Oval 22"/>
          <p:cNvSpPr>
            <a:spLocks noChangeArrowheads="1"/>
          </p:cNvSpPr>
          <p:nvPr/>
        </p:nvSpPr>
        <p:spPr bwMode="auto">
          <a:xfrm>
            <a:off x="4590451" y="5404144"/>
            <a:ext cx="304800" cy="304800"/>
          </a:xfrm>
          <a:prstGeom prst="ellipse">
            <a:avLst/>
          </a:prstGeom>
          <a:solidFill>
            <a:srgbClr val="EBAFA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51" name="Line 23"/>
          <p:cNvSpPr>
            <a:spLocks noChangeShapeType="1"/>
          </p:cNvSpPr>
          <p:nvPr/>
        </p:nvSpPr>
        <p:spPr bwMode="auto">
          <a:xfrm>
            <a:off x="4742851" y="4946944"/>
            <a:ext cx="1588" cy="4572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52" name="Oval 24"/>
          <p:cNvSpPr>
            <a:spLocks noChangeArrowheads="1"/>
          </p:cNvSpPr>
          <p:nvPr/>
        </p:nvSpPr>
        <p:spPr bwMode="auto">
          <a:xfrm>
            <a:off x="3828451" y="5099344"/>
            <a:ext cx="304800" cy="304800"/>
          </a:xfrm>
          <a:prstGeom prst="ellipse">
            <a:avLst/>
          </a:prstGeom>
          <a:solidFill>
            <a:srgbClr val="EBAFA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53" name="Line 25"/>
          <p:cNvSpPr>
            <a:spLocks noChangeShapeType="1"/>
          </p:cNvSpPr>
          <p:nvPr/>
        </p:nvSpPr>
        <p:spPr bwMode="auto">
          <a:xfrm flipH="1" flipV="1">
            <a:off x="4131664" y="5326357"/>
            <a:ext cx="460375" cy="155575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54" name="Line 26"/>
          <p:cNvSpPr>
            <a:spLocks noChangeShapeType="1"/>
          </p:cNvSpPr>
          <p:nvPr/>
        </p:nvSpPr>
        <p:spPr bwMode="auto">
          <a:xfrm flipV="1">
            <a:off x="4145432" y="4901024"/>
            <a:ext cx="460376" cy="254418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55" name="Oval 27"/>
          <p:cNvSpPr>
            <a:spLocks noChangeArrowheads="1"/>
          </p:cNvSpPr>
          <p:nvPr/>
        </p:nvSpPr>
        <p:spPr bwMode="auto">
          <a:xfrm>
            <a:off x="6266851" y="4794544"/>
            <a:ext cx="304800" cy="304800"/>
          </a:xfrm>
          <a:prstGeom prst="ellipse">
            <a:avLst/>
          </a:prstGeom>
          <a:solidFill>
            <a:srgbClr val="EBAFA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56" name="Oval 28"/>
          <p:cNvSpPr>
            <a:spLocks noChangeArrowheads="1"/>
          </p:cNvSpPr>
          <p:nvPr/>
        </p:nvSpPr>
        <p:spPr bwMode="auto">
          <a:xfrm>
            <a:off x="7170139" y="3930944"/>
            <a:ext cx="304800" cy="304800"/>
          </a:xfrm>
          <a:prstGeom prst="ellipse">
            <a:avLst/>
          </a:prstGeom>
          <a:solidFill>
            <a:srgbClr val="ACE3A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57" name="Oval 29"/>
          <p:cNvSpPr>
            <a:spLocks noChangeArrowheads="1"/>
          </p:cNvSpPr>
          <p:nvPr/>
        </p:nvSpPr>
        <p:spPr bwMode="auto">
          <a:xfrm>
            <a:off x="7170139" y="4388144"/>
            <a:ext cx="304800" cy="304800"/>
          </a:xfrm>
          <a:prstGeom prst="ellipse">
            <a:avLst/>
          </a:prstGeom>
          <a:solidFill>
            <a:srgbClr val="EBAFA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58" name="Text Box 30"/>
          <p:cNvSpPr txBox="1">
            <a:spLocks noChangeArrowheads="1"/>
          </p:cNvSpPr>
          <p:nvPr/>
        </p:nvSpPr>
        <p:spPr bwMode="auto">
          <a:xfrm>
            <a:off x="7549551" y="4337344"/>
            <a:ext cx="1396129" cy="5869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Not-reachable</a:t>
            </a:r>
            <a:b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</a:b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(garbage)</a:t>
            </a:r>
          </a:p>
        </p:txBody>
      </p:sp>
      <p:sp>
        <p:nvSpPr>
          <p:cNvPr id="22559" name="Text Box 31"/>
          <p:cNvSpPr txBox="1">
            <a:spLocks noChangeArrowheads="1"/>
          </p:cNvSpPr>
          <p:nvPr/>
        </p:nvSpPr>
        <p:spPr bwMode="auto">
          <a:xfrm>
            <a:off x="7560664" y="3880144"/>
            <a:ext cx="1017821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reachable</a:t>
            </a:r>
          </a:p>
        </p:txBody>
      </p:sp>
      <p:sp>
        <p:nvSpPr>
          <p:cNvPr id="22560" name="Rectangle 32"/>
          <p:cNvSpPr>
            <a:spLocks noChangeArrowheads="1"/>
          </p:cNvSpPr>
          <p:nvPr/>
        </p:nvSpPr>
        <p:spPr bwMode="auto">
          <a:xfrm>
            <a:off x="843951" y="5943600"/>
            <a:ext cx="7404100" cy="83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marL="384175" indent="-384175" eaLnBrk="1" hangingPunct="1">
              <a:lnSpc>
                <a:spcPct val="95000"/>
              </a:lnSpc>
              <a:spcBef>
                <a:spcPts val="1125"/>
              </a:spcBef>
              <a:buClr>
                <a:srgbClr val="660033"/>
              </a:buClr>
              <a:buFont typeface="Wingdings" charset="2"/>
              <a:buNone/>
              <a:tabLst>
                <a:tab pos="384175" algn="l"/>
                <a:tab pos="1298575" algn="l"/>
                <a:tab pos="2212975" algn="l"/>
                <a:tab pos="3127375" algn="l"/>
                <a:tab pos="4041775" algn="l"/>
                <a:tab pos="4956175" algn="l"/>
                <a:tab pos="5870575" algn="l"/>
                <a:tab pos="6784975" algn="l"/>
                <a:tab pos="7699375" algn="l"/>
                <a:tab pos="8613775" algn="l"/>
                <a:tab pos="9528175" algn="l"/>
                <a:tab pos="10442575" algn="l"/>
              </a:tabLst>
            </a:pPr>
            <a:r>
              <a:rPr lang="en-GB" sz="1800" dirty="0">
                <a:latin typeface="Calibri" pitchFamily="34" charset="0"/>
                <a:ea typeface="msgothic" charset="0"/>
                <a:cs typeface="msgothic" charset="0"/>
              </a:rPr>
              <a:t>A node (block) is </a:t>
            </a:r>
            <a:r>
              <a:rPr lang="en-GB" sz="1800" i="1" dirty="0">
                <a:solidFill>
                  <a:srgbClr val="C00000"/>
                </a:solidFill>
                <a:latin typeface="Calibri" pitchFamily="34" charset="0"/>
                <a:ea typeface="msgothic" charset="0"/>
                <a:cs typeface="msgothic" charset="0"/>
              </a:rPr>
              <a:t>reachable</a:t>
            </a:r>
            <a:r>
              <a:rPr lang="en-GB" sz="1800" dirty="0">
                <a:latin typeface="Calibri" pitchFamily="34" charset="0"/>
                <a:ea typeface="msgothic" charset="0"/>
                <a:cs typeface="msgothic" charset="0"/>
              </a:rPr>
              <a:t>  if there is a path from any root to that node.</a:t>
            </a:r>
          </a:p>
          <a:p>
            <a:pPr marL="384175" indent="-384175" eaLnBrk="1" hangingPunct="1">
              <a:lnSpc>
                <a:spcPct val="95000"/>
              </a:lnSpc>
              <a:spcBef>
                <a:spcPts val="1125"/>
              </a:spcBef>
              <a:buClr>
                <a:srgbClr val="660033"/>
              </a:buClr>
              <a:buFont typeface="Wingdings" charset="2"/>
              <a:buNone/>
              <a:tabLst>
                <a:tab pos="384175" algn="l"/>
                <a:tab pos="1298575" algn="l"/>
                <a:tab pos="2212975" algn="l"/>
                <a:tab pos="3127375" algn="l"/>
                <a:tab pos="4041775" algn="l"/>
                <a:tab pos="4956175" algn="l"/>
                <a:tab pos="5870575" algn="l"/>
                <a:tab pos="6784975" algn="l"/>
                <a:tab pos="7699375" algn="l"/>
                <a:tab pos="8613775" algn="l"/>
                <a:tab pos="9528175" algn="l"/>
                <a:tab pos="10442575" algn="l"/>
              </a:tabLst>
            </a:pPr>
            <a:r>
              <a:rPr lang="en-GB" sz="1800" dirty="0">
                <a:latin typeface="Calibri" pitchFamily="34" charset="0"/>
                <a:ea typeface="msgothic" charset="0"/>
                <a:cs typeface="msgothic" charset="0"/>
              </a:rPr>
              <a:t>Non-reachable nodes are </a:t>
            </a:r>
            <a:r>
              <a:rPr lang="en-GB" sz="1800" i="1" dirty="0">
                <a:solidFill>
                  <a:srgbClr val="C00000"/>
                </a:solidFill>
                <a:latin typeface="Calibri" pitchFamily="34" charset="0"/>
                <a:ea typeface="msgothic" charset="0"/>
                <a:cs typeface="msgothic" charset="0"/>
              </a:rPr>
              <a:t>garbage</a:t>
            </a:r>
            <a:r>
              <a:rPr lang="en-GB" sz="1800" i="1" dirty="0">
                <a:latin typeface="Calibri" pitchFamily="34" charset="0"/>
                <a:ea typeface="msgothic" charset="0"/>
                <a:cs typeface="msgothic" charset="0"/>
              </a:rPr>
              <a:t> </a:t>
            </a:r>
            <a:r>
              <a:rPr lang="en-GB" sz="1800" dirty="0">
                <a:latin typeface="Calibri" pitchFamily="34" charset="0"/>
                <a:ea typeface="msgothic" charset="0"/>
                <a:cs typeface="msgothic" charset="0"/>
              </a:rPr>
              <a:t>(cannot be needed by the application)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457200"/>
            <a:ext cx="7150100" cy="57308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Mark and Sweep Collecting</a:t>
            </a: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79413" y="1174750"/>
            <a:ext cx="8307387" cy="240665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Can build on top of </a:t>
            </a:r>
            <a:r>
              <a:rPr lang="en-GB" dirty="0" err="1"/>
              <a:t>malloc</a:t>
            </a:r>
            <a:r>
              <a:rPr lang="en-GB" dirty="0"/>
              <a:t>/free package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0" dirty="0"/>
              <a:t>Allocate using </a:t>
            </a:r>
            <a:r>
              <a:rPr lang="en-GB" dirty="0" err="1">
                <a:latin typeface="Courier New"/>
                <a:cs typeface="Courier New"/>
              </a:rPr>
              <a:t>malloc</a:t>
            </a:r>
            <a:r>
              <a:rPr lang="en-GB" b="0" dirty="0"/>
              <a:t> until you “run out of space”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When out of space: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0" dirty="0"/>
              <a:t>Use extra </a:t>
            </a:r>
            <a:r>
              <a:rPr lang="en-GB" b="1" i="1" dirty="0">
                <a:solidFill>
                  <a:srgbClr val="C00000"/>
                </a:solidFill>
              </a:rPr>
              <a:t>mark bit</a:t>
            </a:r>
            <a:r>
              <a:rPr lang="en-GB" b="1" dirty="0">
                <a:solidFill>
                  <a:srgbClr val="C00000"/>
                </a:solidFill>
              </a:rPr>
              <a:t> </a:t>
            </a:r>
            <a:r>
              <a:rPr lang="en-GB" b="0" dirty="0"/>
              <a:t>in the head of each block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i="1" dirty="0">
                <a:solidFill>
                  <a:srgbClr val="C00000"/>
                </a:solidFill>
              </a:rPr>
              <a:t>Mark:</a:t>
            </a:r>
            <a:r>
              <a:rPr lang="en-GB" dirty="0"/>
              <a:t> </a:t>
            </a:r>
            <a:r>
              <a:rPr lang="en-GB" b="0" dirty="0"/>
              <a:t>Start at roots and set </a:t>
            </a:r>
            <a:r>
              <a:rPr lang="en-GB" dirty="0"/>
              <a:t>mark bit</a:t>
            </a:r>
            <a:r>
              <a:rPr lang="en-GB" b="0" dirty="0"/>
              <a:t> on each reachable block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i="1" dirty="0">
                <a:solidFill>
                  <a:srgbClr val="C00000"/>
                </a:solidFill>
              </a:rPr>
              <a:t>Sweep:</a:t>
            </a:r>
            <a:r>
              <a:rPr lang="en-GB" dirty="0"/>
              <a:t> </a:t>
            </a:r>
            <a:r>
              <a:rPr lang="en-GB" b="0" dirty="0"/>
              <a:t>Scan all blocks and </a:t>
            </a:r>
            <a:r>
              <a:rPr lang="en-GB" dirty="0"/>
              <a:t>free</a:t>
            </a:r>
            <a:r>
              <a:rPr lang="en-GB" b="0" dirty="0"/>
              <a:t> blocks that are </a:t>
            </a:r>
            <a:r>
              <a:rPr lang="en-GB" dirty="0"/>
              <a:t>not marked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</p:txBody>
      </p:sp>
      <p:grpSp>
        <p:nvGrpSpPr>
          <p:cNvPr id="78" name="Group 77"/>
          <p:cNvGrpSpPr/>
          <p:nvPr/>
        </p:nvGrpSpPr>
        <p:grpSpPr>
          <a:xfrm>
            <a:off x="377825" y="4724400"/>
            <a:ext cx="8551679" cy="939800"/>
            <a:chOff x="377825" y="4724400"/>
            <a:chExt cx="8551679" cy="939800"/>
          </a:xfrm>
        </p:grpSpPr>
        <p:sp>
          <p:nvSpPr>
            <p:cNvPr id="24577" name="Rectangle 1"/>
            <p:cNvSpPr>
              <a:spLocks noChangeArrowheads="1"/>
            </p:cNvSpPr>
            <p:nvPr/>
          </p:nvSpPr>
          <p:spPr bwMode="auto">
            <a:xfrm>
              <a:off x="6019800" y="5130800"/>
              <a:ext cx="304800" cy="304800"/>
            </a:xfrm>
            <a:prstGeom prst="rect">
              <a:avLst/>
            </a:prstGeom>
            <a:solidFill>
              <a:srgbClr val="EBAFA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78" name="Rectangle 2"/>
            <p:cNvSpPr>
              <a:spLocks noChangeArrowheads="1"/>
            </p:cNvSpPr>
            <p:nvPr/>
          </p:nvSpPr>
          <p:spPr bwMode="auto">
            <a:xfrm>
              <a:off x="3886200" y="5130800"/>
              <a:ext cx="304800" cy="304800"/>
            </a:xfrm>
            <a:prstGeom prst="rect">
              <a:avLst/>
            </a:prstGeom>
            <a:solidFill>
              <a:srgbClr val="EBAFA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79" name="Rectangle 3"/>
            <p:cNvSpPr>
              <a:spLocks noChangeArrowheads="1"/>
            </p:cNvSpPr>
            <p:nvPr/>
          </p:nvSpPr>
          <p:spPr bwMode="auto">
            <a:xfrm>
              <a:off x="3276600" y="5130800"/>
              <a:ext cx="304800" cy="304800"/>
            </a:xfrm>
            <a:prstGeom prst="rect">
              <a:avLst/>
            </a:prstGeom>
            <a:solidFill>
              <a:srgbClr val="EBAFA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4" name="Freeform 28"/>
            <p:cNvSpPr>
              <a:spLocks/>
            </p:cNvSpPr>
            <p:nvPr/>
          </p:nvSpPr>
          <p:spPr bwMode="auto">
            <a:xfrm>
              <a:off x="3657600" y="4749800"/>
              <a:ext cx="685800" cy="482600"/>
            </a:xfrm>
            <a:custGeom>
              <a:avLst/>
              <a:gdLst/>
              <a:ahLst/>
              <a:cxnLst>
                <a:cxn ang="0">
                  <a:pos x="768" y="304"/>
                </a:cxn>
                <a:cxn ang="0">
                  <a:pos x="384" y="16"/>
                </a:cxn>
                <a:cxn ang="0">
                  <a:pos x="0" y="208"/>
                </a:cxn>
              </a:cxnLst>
              <a:rect l="0" t="0" r="r" b="b"/>
              <a:pathLst>
                <a:path w="768" h="304">
                  <a:moveTo>
                    <a:pt x="768" y="304"/>
                  </a:moveTo>
                  <a:cubicBezTo>
                    <a:pt x="640" y="168"/>
                    <a:pt x="512" y="32"/>
                    <a:pt x="384" y="16"/>
                  </a:cubicBezTo>
                  <a:cubicBezTo>
                    <a:pt x="256" y="0"/>
                    <a:pt x="128" y="104"/>
                    <a:pt x="0" y="208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 type="oval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5" name="Freeform 29"/>
            <p:cNvSpPr>
              <a:spLocks/>
            </p:cNvSpPr>
            <p:nvPr/>
          </p:nvSpPr>
          <p:spPr bwMode="auto">
            <a:xfrm>
              <a:off x="4648200" y="4724400"/>
              <a:ext cx="1752600" cy="558800"/>
            </a:xfrm>
            <a:custGeom>
              <a:avLst/>
              <a:gdLst/>
              <a:ahLst/>
              <a:cxnLst>
                <a:cxn ang="0">
                  <a:pos x="0" y="352"/>
                </a:cxn>
                <a:cxn ang="0">
                  <a:pos x="432" y="16"/>
                </a:cxn>
                <a:cxn ang="0">
                  <a:pos x="960" y="256"/>
                </a:cxn>
              </a:cxnLst>
              <a:rect l="0" t="0" r="r" b="b"/>
              <a:pathLst>
                <a:path w="960" h="352">
                  <a:moveTo>
                    <a:pt x="0" y="352"/>
                  </a:moveTo>
                  <a:cubicBezTo>
                    <a:pt x="136" y="192"/>
                    <a:pt x="272" y="32"/>
                    <a:pt x="432" y="16"/>
                  </a:cubicBezTo>
                  <a:cubicBezTo>
                    <a:pt x="592" y="0"/>
                    <a:pt x="776" y="128"/>
                    <a:pt x="960" y="256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 type="oval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6" name="Freeform 30"/>
            <p:cNvSpPr>
              <a:spLocks/>
            </p:cNvSpPr>
            <p:nvPr/>
          </p:nvSpPr>
          <p:spPr bwMode="auto">
            <a:xfrm>
              <a:off x="2514600" y="5283200"/>
              <a:ext cx="1219200" cy="381000"/>
            </a:xfrm>
            <a:custGeom>
              <a:avLst/>
              <a:gdLst/>
              <a:ahLst/>
              <a:cxnLst>
                <a:cxn ang="0">
                  <a:pos x="768" y="0"/>
                </a:cxn>
                <a:cxn ang="0">
                  <a:pos x="384" y="240"/>
                </a:cxn>
                <a:cxn ang="0">
                  <a:pos x="0" y="96"/>
                </a:cxn>
              </a:cxnLst>
              <a:rect l="0" t="0" r="r" b="b"/>
              <a:pathLst>
                <a:path w="768" h="256">
                  <a:moveTo>
                    <a:pt x="768" y="0"/>
                  </a:moveTo>
                  <a:cubicBezTo>
                    <a:pt x="640" y="112"/>
                    <a:pt x="512" y="224"/>
                    <a:pt x="384" y="240"/>
                  </a:cubicBezTo>
                  <a:cubicBezTo>
                    <a:pt x="256" y="256"/>
                    <a:pt x="128" y="176"/>
                    <a:pt x="0" y="96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 type="oval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7" name="Text Box 31"/>
            <p:cNvSpPr txBox="1">
              <a:spLocks noChangeArrowheads="1"/>
            </p:cNvSpPr>
            <p:nvPr/>
          </p:nvSpPr>
          <p:spPr bwMode="auto">
            <a:xfrm>
              <a:off x="377825" y="5086866"/>
              <a:ext cx="1332779" cy="40229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 b="1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ea typeface="msgothic" charset="0"/>
                  <a:cs typeface="msgothic" charset="0"/>
                </a:rPr>
                <a:t>After mark</a:t>
              </a:r>
            </a:p>
          </p:txBody>
        </p:sp>
        <p:sp>
          <p:nvSpPr>
            <p:cNvPr id="24608" name="Line 32"/>
            <p:cNvSpPr>
              <a:spLocks noChangeShapeType="1"/>
            </p:cNvSpPr>
            <p:nvPr/>
          </p:nvSpPr>
          <p:spPr bwMode="auto">
            <a:xfrm>
              <a:off x="4343400" y="4876800"/>
              <a:ext cx="1588" cy="228600"/>
            </a:xfrm>
            <a:prstGeom prst="line">
              <a:avLst/>
            </a:prstGeom>
            <a:noFill/>
            <a:ln w="57150">
              <a:solidFill>
                <a:srgbClr val="C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609" name="Rectangle 33"/>
            <p:cNvSpPr>
              <a:spLocks noChangeArrowheads="1"/>
            </p:cNvSpPr>
            <p:nvPr/>
          </p:nvSpPr>
          <p:spPr bwMode="auto">
            <a:xfrm>
              <a:off x="2057400" y="5130800"/>
              <a:ext cx="609600" cy="304800"/>
            </a:xfrm>
            <a:prstGeom prst="rect">
              <a:avLst/>
            </a:prstGeom>
            <a:noFill/>
            <a:ln w="381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0" name="Rectangle 34"/>
            <p:cNvSpPr>
              <a:spLocks noChangeArrowheads="1"/>
            </p:cNvSpPr>
            <p:nvPr/>
          </p:nvSpPr>
          <p:spPr bwMode="auto">
            <a:xfrm>
              <a:off x="2667000" y="5130800"/>
              <a:ext cx="609600" cy="304800"/>
            </a:xfrm>
            <a:prstGeom prst="rect">
              <a:avLst/>
            </a:prstGeom>
            <a:noFill/>
            <a:ln w="381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1" name="Rectangle 35"/>
            <p:cNvSpPr>
              <a:spLocks noChangeArrowheads="1"/>
            </p:cNvSpPr>
            <p:nvPr/>
          </p:nvSpPr>
          <p:spPr bwMode="auto">
            <a:xfrm>
              <a:off x="3276600" y="5130800"/>
              <a:ext cx="609600" cy="304800"/>
            </a:xfrm>
            <a:prstGeom prst="rect">
              <a:avLst/>
            </a:prstGeom>
            <a:noFill/>
            <a:ln w="381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2" name="Rectangle 36"/>
            <p:cNvSpPr>
              <a:spLocks noChangeArrowheads="1"/>
            </p:cNvSpPr>
            <p:nvPr/>
          </p:nvSpPr>
          <p:spPr bwMode="auto">
            <a:xfrm>
              <a:off x="3886200" y="5130800"/>
              <a:ext cx="914400" cy="304800"/>
            </a:xfrm>
            <a:prstGeom prst="rect">
              <a:avLst/>
            </a:prstGeom>
            <a:noFill/>
            <a:ln w="381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3" name="Rectangle 37"/>
            <p:cNvSpPr>
              <a:spLocks noChangeArrowheads="1"/>
            </p:cNvSpPr>
            <p:nvPr/>
          </p:nvSpPr>
          <p:spPr bwMode="auto">
            <a:xfrm>
              <a:off x="4800600" y="5130800"/>
              <a:ext cx="1219200" cy="304800"/>
            </a:xfrm>
            <a:prstGeom prst="rect">
              <a:avLst/>
            </a:prstGeom>
            <a:noFill/>
            <a:ln w="381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4" name="Rectangle 38"/>
            <p:cNvSpPr>
              <a:spLocks noChangeArrowheads="1"/>
            </p:cNvSpPr>
            <p:nvPr/>
          </p:nvSpPr>
          <p:spPr bwMode="auto">
            <a:xfrm>
              <a:off x="6019800" y="5130800"/>
              <a:ext cx="914400" cy="304800"/>
            </a:xfrm>
            <a:prstGeom prst="rect">
              <a:avLst/>
            </a:prstGeom>
            <a:noFill/>
            <a:ln w="381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5" name="Line 39"/>
            <p:cNvSpPr>
              <a:spLocks noChangeShapeType="1"/>
            </p:cNvSpPr>
            <p:nvPr/>
          </p:nvSpPr>
          <p:spPr bwMode="auto">
            <a:xfrm>
              <a:off x="2971800" y="5130800"/>
              <a:ext cx="1588" cy="30480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616" name="Line 40"/>
            <p:cNvSpPr>
              <a:spLocks noChangeShapeType="1"/>
            </p:cNvSpPr>
            <p:nvPr/>
          </p:nvSpPr>
          <p:spPr bwMode="auto">
            <a:xfrm>
              <a:off x="2362200" y="5130800"/>
              <a:ext cx="1588" cy="304800"/>
            </a:xfrm>
            <a:prstGeom prst="line">
              <a:avLst/>
            </a:prstGeom>
            <a:noFill/>
            <a:ln w="126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617" name="Line 41"/>
            <p:cNvSpPr>
              <a:spLocks noChangeShapeType="1"/>
            </p:cNvSpPr>
            <p:nvPr/>
          </p:nvSpPr>
          <p:spPr bwMode="auto">
            <a:xfrm>
              <a:off x="3581400" y="5130800"/>
              <a:ext cx="1588" cy="304800"/>
            </a:xfrm>
            <a:prstGeom prst="line">
              <a:avLst/>
            </a:prstGeom>
            <a:noFill/>
            <a:ln w="126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618" name="Line 42"/>
            <p:cNvSpPr>
              <a:spLocks noChangeShapeType="1"/>
            </p:cNvSpPr>
            <p:nvPr/>
          </p:nvSpPr>
          <p:spPr bwMode="auto">
            <a:xfrm>
              <a:off x="4191000" y="5130800"/>
              <a:ext cx="1588" cy="304800"/>
            </a:xfrm>
            <a:prstGeom prst="line">
              <a:avLst/>
            </a:prstGeom>
            <a:noFill/>
            <a:ln w="126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619" name="Line 43"/>
            <p:cNvSpPr>
              <a:spLocks noChangeShapeType="1"/>
            </p:cNvSpPr>
            <p:nvPr/>
          </p:nvSpPr>
          <p:spPr bwMode="auto">
            <a:xfrm>
              <a:off x="4495800" y="5130800"/>
              <a:ext cx="1588" cy="30480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620" name="Line 44"/>
            <p:cNvSpPr>
              <a:spLocks noChangeShapeType="1"/>
            </p:cNvSpPr>
            <p:nvPr/>
          </p:nvSpPr>
          <p:spPr bwMode="auto">
            <a:xfrm>
              <a:off x="5105400" y="5130800"/>
              <a:ext cx="1588" cy="30480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621" name="Line 45"/>
            <p:cNvSpPr>
              <a:spLocks noChangeShapeType="1"/>
            </p:cNvSpPr>
            <p:nvPr/>
          </p:nvSpPr>
          <p:spPr bwMode="auto">
            <a:xfrm>
              <a:off x="5410200" y="5130800"/>
              <a:ext cx="1588" cy="30480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622" name="Line 46"/>
            <p:cNvSpPr>
              <a:spLocks noChangeShapeType="1"/>
            </p:cNvSpPr>
            <p:nvPr/>
          </p:nvSpPr>
          <p:spPr bwMode="auto">
            <a:xfrm>
              <a:off x="5715000" y="5130800"/>
              <a:ext cx="1588" cy="30480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623" name="Line 47"/>
            <p:cNvSpPr>
              <a:spLocks noChangeShapeType="1"/>
            </p:cNvSpPr>
            <p:nvPr/>
          </p:nvSpPr>
          <p:spPr bwMode="auto">
            <a:xfrm>
              <a:off x="6324600" y="5130800"/>
              <a:ext cx="1588" cy="304800"/>
            </a:xfrm>
            <a:prstGeom prst="line">
              <a:avLst/>
            </a:prstGeom>
            <a:noFill/>
            <a:ln w="126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624" name="Line 48"/>
            <p:cNvSpPr>
              <a:spLocks noChangeShapeType="1"/>
            </p:cNvSpPr>
            <p:nvPr/>
          </p:nvSpPr>
          <p:spPr bwMode="auto">
            <a:xfrm>
              <a:off x="6629400" y="5130800"/>
              <a:ext cx="1588" cy="30480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625" name="Rectangle 49"/>
            <p:cNvSpPr>
              <a:spLocks noChangeArrowheads="1"/>
            </p:cNvSpPr>
            <p:nvPr/>
          </p:nvSpPr>
          <p:spPr bwMode="auto">
            <a:xfrm>
              <a:off x="2057400" y="5130800"/>
              <a:ext cx="304800" cy="304800"/>
            </a:xfrm>
            <a:prstGeom prst="rect">
              <a:avLst/>
            </a:prstGeom>
            <a:solidFill>
              <a:srgbClr val="EBAFA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48" name="Rectangle 72"/>
            <p:cNvSpPr>
              <a:spLocks noChangeArrowheads="1"/>
            </p:cNvSpPr>
            <p:nvPr/>
          </p:nvSpPr>
          <p:spPr bwMode="auto">
            <a:xfrm>
              <a:off x="7391400" y="5111341"/>
              <a:ext cx="304800" cy="304800"/>
            </a:xfrm>
            <a:prstGeom prst="rect">
              <a:avLst/>
            </a:prstGeom>
            <a:solidFill>
              <a:srgbClr val="EBAFAF"/>
            </a:solidFill>
            <a:ln w="255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49" name="Text Box 73"/>
            <p:cNvSpPr txBox="1">
              <a:spLocks noChangeArrowheads="1"/>
            </p:cNvSpPr>
            <p:nvPr/>
          </p:nvSpPr>
          <p:spPr bwMode="auto">
            <a:xfrm>
              <a:off x="7718425" y="5111341"/>
              <a:ext cx="1211079" cy="34073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  <a:ea typeface="msgothic" charset="0"/>
                  <a:cs typeface="msgothic" charset="0"/>
                </a:rPr>
                <a:t>Mark bit set</a:t>
              </a: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382588" y="5842000"/>
            <a:ext cx="6551612" cy="939800"/>
            <a:chOff x="382588" y="5842000"/>
            <a:chExt cx="6551612" cy="939800"/>
          </a:xfrm>
        </p:grpSpPr>
        <p:sp>
          <p:nvSpPr>
            <p:cNvPr id="24628" name="Freeform 52"/>
            <p:cNvSpPr>
              <a:spLocks/>
            </p:cNvSpPr>
            <p:nvPr/>
          </p:nvSpPr>
          <p:spPr bwMode="auto">
            <a:xfrm>
              <a:off x="2514600" y="6400800"/>
              <a:ext cx="1219200" cy="381000"/>
            </a:xfrm>
            <a:custGeom>
              <a:avLst/>
              <a:gdLst/>
              <a:ahLst/>
              <a:cxnLst>
                <a:cxn ang="0">
                  <a:pos x="768" y="0"/>
                </a:cxn>
                <a:cxn ang="0">
                  <a:pos x="384" y="240"/>
                </a:cxn>
                <a:cxn ang="0">
                  <a:pos x="0" y="96"/>
                </a:cxn>
              </a:cxnLst>
              <a:rect l="0" t="0" r="r" b="b"/>
              <a:pathLst>
                <a:path w="768" h="256">
                  <a:moveTo>
                    <a:pt x="768" y="0"/>
                  </a:moveTo>
                  <a:cubicBezTo>
                    <a:pt x="640" y="112"/>
                    <a:pt x="512" y="224"/>
                    <a:pt x="384" y="240"/>
                  </a:cubicBezTo>
                  <a:cubicBezTo>
                    <a:pt x="256" y="256"/>
                    <a:pt x="128" y="176"/>
                    <a:pt x="0" y="96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 type="oval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9" name="Group 78"/>
            <p:cNvGrpSpPr/>
            <p:nvPr/>
          </p:nvGrpSpPr>
          <p:grpSpPr>
            <a:xfrm>
              <a:off x="382588" y="5842000"/>
              <a:ext cx="6551612" cy="762686"/>
              <a:chOff x="382588" y="5842000"/>
              <a:chExt cx="6551612" cy="762686"/>
            </a:xfrm>
          </p:grpSpPr>
          <p:sp>
            <p:nvSpPr>
              <p:cNvPr id="24626" name="Freeform 50"/>
              <p:cNvSpPr>
                <a:spLocks/>
              </p:cNvSpPr>
              <p:nvPr/>
            </p:nvSpPr>
            <p:spPr bwMode="auto">
              <a:xfrm>
                <a:off x="3657600" y="5867400"/>
                <a:ext cx="685800" cy="482600"/>
              </a:xfrm>
              <a:custGeom>
                <a:avLst/>
                <a:gdLst/>
                <a:ahLst/>
                <a:cxnLst>
                  <a:cxn ang="0">
                    <a:pos x="768" y="304"/>
                  </a:cxn>
                  <a:cxn ang="0">
                    <a:pos x="384" y="16"/>
                  </a:cxn>
                  <a:cxn ang="0">
                    <a:pos x="0" y="208"/>
                  </a:cxn>
                </a:cxnLst>
                <a:rect l="0" t="0" r="r" b="b"/>
                <a:pathLst>
                  <a:path w="768" h="304">
                    <a:moveTo>
                      <a:pt x="768" y="304"/>
                    </a:moveTo>
                    <a:cubicBezTo>
                      <a:pt x="640" y="168"/>
                      <a:pt x="512" y="32"/>
                      <a:pt x="384" y="16"/>
                    </a:cubicBezTo>
                    <a:cubicBezTo>
                      <a:pt x="256" y="0"/>
                      <a:pt x="128" y="104"/>
                      <a:pt x="0" y="208"/>
                    </a:cubicBezTo>
                  </a:path>
                </a:pathLst>
              </a:custGeom>
              <a:noFill/>
              <a:ln w="25560">
                <a:solidFill>
                  <a:schemeClr val="tx1"/>
                </a:solidFill>
                <a:round/>
                <a:headEnd type="oval" w="med" len="med"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27" name="Freeform 51"/>
              <p:cNvSpPr>
                <a:spLocks/>
              </p:cNvSpPr>
              <p:nvPr/>
            </p:nvSpPr>
            <p:spPr bwMode="auto">
              <a:xfrm>
                <a:off x="4648200" y="5842000"/>
                <a:ext cx="1752600" cy="558800"/>
              </a:xfrm>
              <a:custGeom>
                <a:avLst/>
                <a:gdLst/>
                <a:ahLst/>
                <a:cxnLst>
                  <a:cxn ang="0">
                    <a:pos x="0" y="352"/>
                  </a:cxn>
                  <a:cxn ang="0">
                    <a:pos x="432" y="16"/>
                  </a:cxn>
                  <a:cxn ang="0">
                    <a:pos x="960" y="256"/>
                  </a:cxn>
                </a:cxnLst>
                <a:rect l="0" t="0" r="r" b="b"/>
                <a:pathLst>
                  <a:path w="960" h="352">
                    <a:moveTo>
                      <a:pt x="0" y="352"/>
                    </a:moveTo>
                    <a:cubicBezTo>
                      <a:pt x="136" y="192"/>
                      <a:pt x="272" y="32"/>
                      <a:pt x="432" y="16"/>
                    </a:cubicBezTo>
                    <a:cubicBezTo>
                      <a:pt x="592" y="0"/>
                      <a:pt x="776" y="128"/>
                      <a:pt x="960" y="256"/>
                    </a:cubicBezTo>
                  </a:path>
                </a:pathLst>
              </a:custGeom>
              <a:noFill/>
              <a:ln w="25560">
                <a:solidFill>
                  <a:schemeClr val="tx1"/>
                </a:solidFill>
                <a:round/>
                <a:headEnd type="oval" w="med" len="med"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29" name="Text Box 53"/>
              <p:cNvSpPr txBox="1">
                <a:spLocks noChangeArrowheads="1"/>
              </p:cNvSpPr>
              <p:nvPr/>
            </p:nvSpPr>
            <p:spPr bwMode="auto">
              <a:xfrm>
                <a:off x="382588" y="6202395"/>
                <a:ext cx="1470572" cy="402291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lnSpc>
                    <a:spcPct val="100000"/>
                  </a:lnSpc>
                  <a:buFont typeface="Helvetica" pitchFamily="32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000" b="1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ea typeface="msgothic" charset="0"/>
                    <a:cs typeface="msgothic" charset="0"/>
                  </a:rPr>
                  <a:t>After sweep</a:t>
                </a:r>
              </a:p>
            </p:txBody>
          </p:sp>
          <p:sp>
            <p:nvSpPr>
              <p:cNvPr id="24630" name="Line 54"/>
              <p:cNvSpPr>
                <a:spLocks noChangeShapeType="1"/>
              </p:cNvSpPr>
              <p:nvPr/>
            </p:nvSpPr>
            <p:spPr bwMode="auto">
              <a:xfrm>
                <a:off x="4343400" y="5994400"/>
                <a:ext cx="1588" cy="228600"/>
              </a:xfrm>
              <a:prstGeom prst="line">
                <a:avLst/>
              </a:prstGeom>
              <a:noFill/>
              <a:ln w="57150">
                <a:solidFill>
                  <a:srgbClr val="C00000"/>
                </a:solidFill>
                <a:miter lim="800000"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31" name="Rectangle 55"/>
              <p:cNvSpPr>
                <a:spLocks noChangeArrowheads="1"/>
              </p:cNvSpPr>
              <p:nvPr/>
            </p:nvSpPr>
            <p:spPr bwMode="auto">
              <a:xfrm>
                <a:off x="2057400" y="6248400"/>
                <a:ext cx="609600" cy="304800"/>
              </a:xfrm>
              <a:prstGeom prst="rect">
                <a:avLst/>
              </a:prstGeom>
              <a:noFill/>
              <a:ln w="381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32" name="Rectangle 56"/>
              <p:cNvSpPr>
                <a:spLocks noChangeArrowheads="1"/>
              </p:cNvSpPr>
              <p:nvPr/>
            </p:nvSpPr>
            <p:spPr bwMode="auto">
              <a:xfrm>
                <a:off x="2667000" y="6248400"/>
                <a:ext cx="609600" cy="304800"/>
              </a:xfrm>
              <a:prstGeom prst="rect">
                <a:avLst/>
              </a:prstGeom>
              <a:noFill/>
              <a:ln w="381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33" name="Rectangle 57"/>
              <p:cNvSpPr>
                <a:spLocks noChangeArrowheads="1"/>
              </p:cNvSpPr>
              <p:nvPr/>
            </p:nvSpPr>
            <p:spPr bwMode="auto">
              <a:xfrm>
                <a:off x="3276600" y="6248400"/>
                <a:ext cx="609600" cy="304800"/>
              </a:xfrm>
              <a:prstGeom prst="rect">
                <a:avLst/>
              </a:prstGeom>
              <a:noFill/>
              <a:ln w="381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34" name="Rectangle 58"/>
              <p:cNvSpPr>
                <a:spLocks noChangeArrowheads="1"/>
              </p:cNvSpPr>
              <p:nvPr/>
            </p:nvSpPr>
            <p:spPr bwMode="auto">
              <a:xfrm>
                <a:off x="3886200" y="6248400"/>
                <a:ext cx="914400" cy="304800"/>
              </a:xfrm>
              <a:prstGeom prst="rect">
                <a:avLst/>
              </a:prstGeom>
              <a:noFill/>
              <a:ln w="381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35" name="Rectangle 59"/>
              <p:cNvSpPr>
                <a:spLocks noChangeArrowheads="1"/>
              </p:cNvSpPr>
              <p:nvPr/>
            </p:nvSpPr>
            <p:spPr bwMode="auto">
              <a:xfrm>
                <a:off x="4800600" y="6248400"/>
                <a:ext cx="1219200" cy="304800"/>
              </a:xfrm>
              <a:prstGeom prst="rect">
                <a:avLst/>
              </a:prstGeom>
              <a:noFill/>
              <a:ln w="381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36" name="Rectangle 60"/>
              <p:cNvSpPr>
                <a:spLocks noChangeArrowheads="1"/>
              </p:cNvSpPr>
              <p:nvPr/>
            </p:nvSpPr>
            <p:spPr bwMode="auto">
              <a:xfrm>
                <a:off x="6019800" y="6248400"/>
                <a:ext cx="914400" cy="304800"/>
              </a:xfrm>
              <a:prstGeom prst="rect">
                <a:avLst/>
              </a:prstGeom>
              <a:noFill/>
              <a:ln w="381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37" name="Line 61"/>
              <p:cNvSpPr>
                <a:spLocks noChangeShapeType="1"/>
              </p:cNvSpPr>
              <p:nvPr/>
            </p:nvSpPr>
            <p:spPr bwMode="auto">
              <a:xfrm>
                <a:off x="2971800" y="6248400"/>
                <a:ext cx="1588" cy="304800"/>
              </a:xfrm>
              <a:prstGeom prst="line">
                <a:avLst/>
              </a:prstGeom>
              <a:noFill/>
              <a:ln w="255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38" name="Line 62"/>
              <p:cNvSpPr>
                <a:spLocks noChangeShapeType="1"/>
              </p:cNvSpPr>
              <p:nvPr/>
            </p:nvSpPr>
            <p:spPr bwMode="auto">
              <a:xfrm>
                <a:off x="2362200" y="6248400"/>
                <a:ext cx="1588" cy="3048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39" name="Line 63"/>
              <p:cNvSpPr>
                <a:spLocks noChangeShapeType="1"/>
              </p:cNvSpPr>
              <p:nvPr/>
            </p:nvSpPr>
            <p:spPr bwMode="auto">
              <a:xfrm>
                <a:off x="3581400" y="6248400"/>
                <a:ext cx="1588" cy="3048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40" name="Line 64"/>
              <p:cNvSpPr>
                <a:spLocks noChangeShapeType="1"/>
              </p:cNvSpPr>
              <p:nvPr/>
            </p:nvSpPr>
            <p:spPr bwMode="auto">
              <a:xfrm>
                <a:off x="4191000" y="6248400"/>
                <a:ext cx="1588" cy="3048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41" name="Line 65"/>
              <p:cNvSpPr>
                <a:spLocks noChangeShapeType="1"/>
              </p:cNvSpPr>
              <p:nvPr/>
            </p:nvSpPr>
            <p:spPr bwMode="auto">
              <a:xfrm>
                <a:off x="4495800" y="6248400"/>
                <a:ext cx="1588" cy="3048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42" name="Line 66"/>
              <p:cNvSpPr>
                <a:spLocks noChangeShapeType="1"/>
              </p:cNvSpPr>
              <p:nvPr/>
            </p:nvSpPr>
            <p:spPr bwMode="auto">
              <a:xfrm>
                <a:off x="5105400" y="6248400"/>
                <a:ext cx="1588" cy="304800"/>
              </a:xfrm>
              <a:prstGeom prst="line">
                <a:avLst/>
              </a:prstGeom>
              <a:noFill/>
              <a:ln w="255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43" name="Line 67"/>
              <p:cNvSpPr>
                <a:spLocks noChangeShapeType="1"/>
              </p:cNvSpPr>
              <p:nvPr/>
            </p:nvSpPr>
            <p:spPr bwMode="auto">
              <a:xfrm>
                <a:off x="5410200" y="6248400"/>
                <a:ext cx="1588" cy="304800"/>
              </a:xfrm>
              <a:prstGeom prst="line">
                <a:avLst/>
              </a:prstGeom>
              <a:noFill/>
              <a:ln w="255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44" name="Line 68"/>
              <p:cNvSpPr>
                <a:spLocks noChangeShapeType="1"/>
              </p:cNvSpPr>
              <p:nvPr/>
            </p:nvSpPr>
            <p:spPr bwMode="auto">
              <a:xfrm>
                <a:off x="5715000" y="6248400"/>
                <a:ext cx="1588" cy="304800"/>
              </a:xfrm>
              <a:prstGeom prst="line">
                <a:avLst/>
              </a:prstGeom>
              <a:noFill/>
              <a:ln w="255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45" name="Line 69"/>
              <p:cNvSpPr>
                <a:spLocks noChangeShapeType="1"/>
              </p:cNvSpPr>
              <p:nvPr/>
            </p:nvSpPr>
            <p:spPr bwMode="auto">
              <a:xfrm>
                <a:off x="6324600" y="6248400"/>
                <a:ext cx="1588" cy="3048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46" name="Line 70"/>
              <p:cNvSpPr>
                <a:spLocks noChangeShapeType="1"/>
              </p:cNvSpPr>
              <p:nvPr/>
            </p:nvSpPr>
            <p:spPr bwMode="auto">
              <a:xfrm>
                <a:off x="6629400" y="6248400"/>
                <a:ext cx="1588" cy="3048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47" name="Rectangle 71"/>
              <p:cNvSpPr>
                <a:spLocks noChangeArrowheads="1"/>
              </p:cNvSpPr>
              <p:nvPr/>
            </p:nvSpPr>
            <p:spPr bwMode="auto">
              <a:xfrm>
                <a:off x="4800600" y="6248400"/>
                <a:ext cx="1219200" cy="304800"/>
              </a:xfrm>
              <a:prstGeom prst="rect">
                <a:avLst/>
              </a:prstGeom>
              <a:solidFill>
                <a:srgbClr val="F6F5BD"/>
              </a:solidFill>
              <a:ln w="255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00000"/>
                  </a:lnSpc>
                  <a:buFont typeface="Helvetica" pitchFamily="32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600" b="1" dirty="0">
                    <a:latin typeface="Calibri" pitchFamily="34" charset="0"/>
                    <a:ea typeface="msgothic" charset="0"/>
                    <a:cs typeface="msgothic" charset="0"/>
                  </a:rPr>
                  <a:t>free</a:t>
                </a:r>
              </a:p>
            </p:txBody>
          </p:sp>
          <p:sp>
            <p:nvSpPr>
              <p:cNvPr id="24650" name="Rectangle 74"/>
              <p:cNvSpPr>
                <a:spLocks noChangeArrowheads="1"/>
              </p:cNvSpPr>
              <p:nvPr/>
            </p:nvSpPr>
            <p:spPr bwMode="auto">
              <a:xfrm>
                <a:off x="2667000" y="6248400"/>
                <a:ext cx="609600" cy="304800"/>
              </a:xfrm>
              <a:prstGeom prst="rect">
                <a:avLst/>
              </a:prstGeom>
              <a:solidFill>
                <a:srgbClr val="F6F5BD"/>
              </a:solidFill>
              <a:ln w="255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00000"/>
                  </a:lnSpc>
                  <a:buFont typeface="Helvetica" pitchFamily="32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600" b="1" dirty="0">
                    <a:latin typeface="Calibri" pitchFamily="34" charset="0"/>
                    <a:ea typeface="msgothic" charset="0"/>
                    <a:cs typeface="msgothic" charset="0"/>
                  </a:rPr>
                  <a:t>free</a:t>
                </a:r>
              </a:p>
            </p:txBody>
          </p:sp>
        </p:grpSp>
      </p:grpSp>
      <p:grpSp>
        <p:nvGrpSpPr>
          <p:cNvPr id="81" name="Group 80"/>
          <p:cNvGrpSpPr/>
          <p:nvPr/>
        </p:nvGrpSpPr>
        <p:grpSpPr>
          <a:xfrm>
            <a:off x="379413" y="3461952"/>
            <a:ext cx="8764587" cy="1141798"/>
            <a:chOff x="379413" y="3461952"/>
            <a:chExt cx="8764587" cy="1141798"/>
          </a:xfrm>
        </p:grpSpPr>
        <p:sp>
          <p:nvSpPr>
            <p:cNvPr id="24587" name="Text Box 11"/>
            <p:cNvSpPr txBox="1">
              <a:spLocks noChangeArrowheads="1"/>
            </p:cNvSpPr>
            <p:nvPr/>
          </p:nvSpPr>
          <p:spPr bwMode="auto">
            <a:xfrm>
              <a:off x="4030807" y="3461952"/>
              <a:ext cx="633869" cy="40229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 b="1" dirty="0">
                  <a:solidFill>
                    <a:srgbClr val="C00000"/>
                  </a:solidFill>
                  <a:latin typeface="Calibri" pitchFamily="34" charset="0"/>
                  <a:ea typeface="msgothic" charset="0"/>
                  <a:cs typeface="msgothic" charset="0"/>
                </a:rPr>
                <a:t>root</a:t>
              </a:r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379413" y="3617893"/>
              <a:ext cx="8764587" cy="985857"/>
              <a:chOff x="379413" y="3617893"/>
              <a:chExt cx="8764587" cy="985857"/>
            </a:xfrm>
          </p:grpSpPr>
          <p:sp>
            <p:nvSpPr>
              <p:cNvPr id="24582" name="Freeform 6"/>
              <p:cNvSpPr>
                <a:spLocks/>
              </p:cNvSpPr>
              <p:nvPr/>
            </p:nvSpPr>
            <p:spPr bwMode="auto">
              <a:xfrm>
                <a:off x="3657600" y="3689350"/>
                <a:ext cx="685800" cy="482600"/>
              </a:xfrm>
              <a:custGeom>
                <a:avLst/>
                <a:gdLst/>
                <a:ahLst/>
                <a:cxnLst>
                  <a:cxn ang="0">
                    <a:pos x="768" y="304"/>
                  </a:cxn>
                  <a:cxn ang="0">
                    <a:pos x="384" y="16"/>
                  </a:cxn>
                  <a:cxn ang="0">
                    <a:pos x="0" y="208"/>
                  </a:cxn>
                </a:cxnLst>
                <a:rect l="0" t="0" r="r" b="b"/>
                <a:pathLst>
                  <a:path w="768" h="304">
                    <a:moveTo>
                      <a:pt x="768" y="304"/>
                    </a:moveTo>
                    <a:cubicBezTo>
                      <a:pt x="640" y="168"/>
                      <a:pt x="512" y="32"/>
                      <a:pt x="384" y="16"/>
                    </a:cubicBezTo>
                    <a:cubicBezTo>
                      <a:pt x="256" y="0"/>
                      <a:pt x="128" y="104"/>
                      <a:pt x="0" y="208"/>
                    </a:cubicBezTo>
                  </a:path>
                </a:pathLst>
              </a:custGeom>
              <a:noFill/>
              <a:ln w="25560">
                <a:solidFill>
                  <a:schemeClr val="tx1"/>
                </a:solidFill>
                <a:round/>
                <a:headEnd type="oval" w="med" len="med"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83" name="Freeform 7"/>
              <p:cNvSpPr>
                <a:spLocks/>
              </p:cNvSpPr>
              <p:nvPr/>
            </p:nvSpPr>
            <p:spPr bwMode="auto">
              <a:xfrm>
                <a:off x="4648200" y="3663950"/>
                <a:ext cx="1752600" cy="558800"/>
              </a:xfrm>
              <a:custGeom>
                <a:avLst/>
                <a:gdLst/>
                <a:ahLst/>
                <a:cxnLst>
                  <a:cxn ang="0">
                    <a:pos x="0" y="352"/>
                  </a:cxn>
                  <a:cxn ang="0">
                    <a:pos x="432" y="16"/>
                  </a:cxn>
                  <a:cxn ang="0">
                    <a:pos x="960" y="256"/>
                  </a:cxn>
                </a:cxnLst>
                <a:rect l="0" t="0" r="r" b="b"/>
                <a:pathLst>
                  <a:path w="960" h="352">
                    <a:moveTo>
                      <a:pt x="0" y="352"/>
                    </a:moveTo>
                    <a:cubicBezTo>
                      <a:pt x="136" y="192"/>
                      <a:pt x="272" y="32"/>
                      <a:pt x="432" y="16"/>
                    </a:cubicBezTo>
                    <a:cubicBezTo>
                      <a:pt x="592" y="0"/>
                      <a:pt x="776" y="128"/>
                      <a:pt x="960" y="256"/>
                    </a:cubicBezTo>
                  </a:path>
                </a:pathLst>
              </a:custGeom>
              <a:noFill/>
              <a:ln w="25560">
                <a:solidFill>
                  <a:schemeClr val="tx1"/>
                </a:solidFill>
                <a:round/>
                <a:headEnd type="oval" w="med" len="med"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84" name="Freeform 8"/>
              <p:cNvSpPr>
                <a:spLocks/>
              </p:cNvSpPr>
              <p:nvPr/>
            </p:nvSpPr>
            <p:spPr bwMode="auto">
              <a:xfrm>
                <a:off x="2362200" y="4222750"/>
                <a:ext cx="1371600" cy="381000"/>
              </a:xfrm>
              <a:custGeom>
                <a:avLst/>
                <a:gdLst/>
                <a:ahLst/>
                <a:cxnLst>
                  <a:cxn ang="0">
                    <a:pos x="768" y="0"/>
                  </a:cxn>
                  <a:cxn ang="0">
                    <a:pos x="384" y="240"/>
                  </a:cxn>
                  <a:cxn ang="0">
                    <a:pos x="0" y="96"/>
                  </a:cxn>
                </a:cxnLst>
                <a:rect l="0" t="0" r="r" b="b"/>
                <a:pathLst>
                  <a:path w="768" h="256">
                    <a:moveTo>
                      <a:pt x="768" y="0"/>
                    </a:moveTo>
                    <a:cubicBezTo>
                      <a:pt x="640" y="112"/>
                      <a:pt x="512" y="224"/>
                      <a:pt x="384" y="240"/>
                    </a:cubicBezTo>
                    <a:cubicBezTo>
                      <a:pt x="256" y="256"/>
                      <a:pt x="128" y="176"/>
                      <a:pt x="0" y="96"/>
                    </a:cubicBezTo>
                  </a:path>
                </a:pathLst>
              </a:custGeom>
              <a:noFill/>
              <a:ln w="25560">
                <a:solidFill>
                  <a:schemeClr val="tx1"/>
                </a:solidFill>
                <a:round/>
                <a:headEnd type="oval" w="med" len="med"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85" name="Text Box 9"/>
              <p:cNvSpPr txBox="1">
                <a:spLocks noChangeArrowheads="1"/>
              </p:cNvSpPr>
              <p:nvPr/>
            </p:nvSpPr>
            <p:spPr bwMode="auto">
              <a:xfrm>
                <a:off x="379413" y="4035340"/>
                <a:ext cx="1495579" cy="402291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lnSpc>
                    <a:spcPct val="100000"/>
                  </a:lnSpc>
                  <a:buFont typeface="Helvetica" pitchFamily="32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000" b="1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ea typeface="msgothic" charset="0"/>
                    <a:cs typeface="msgothic" charset="0"/>
                  </a:rPr>
                  <a:t>Before mark</a:t>
                </a:r>
              </a:p>
            </p:txBody>
          </p:sp>
          <p:sp>
            <p:nvSpPr>
              <p:cNvPr id="24586" name="Line 10"/>
              <p:cNvSpPr>
                <a:spLocks noChangeShapeType="1"/>
              </p:cNvSpPr>
              <p:nvPr/>
            </p:nvSpPr>
            <p:spPr bwMode="auto">
              <a:xfrm>
                <a:off x="4343400" y="3816350"/>
                <a:ext cx="1588" cy="228600"/>
              </a:xfrm>
              <a:prstGeom prst="line">
                <a:avLst/>
              </a:prstGeom>
              <a:noFill/>
              <a:ln w="57150">
                <a:solidFill>
                  <a:srgbClr val="C00000"/>
                </a:solidFill>
                <a:miter lim="800000"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88" name="Rectangle 12"/>
              <p:cNvSpPr>
                <a:spLocks noChangeArrowheads="1"/>
              </p:cNvSpPr>
              <p:nvPr/>
            </p:nvSpPr>
            <p:spPr bwMode="auto">
              <a:xfrm>
                <a:off x="2057400" y="4070350"/>
                <a:ext cx="609600" cy="304800"/>
              </a:xfrm>
              <a:prstGeom prst="rect">
                <a:avLst/>
              </a:prstGeom>
              <a:noFill/>
              <a:ln w="381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89" name="Rectangle 13"/>
              <p:cNvSpPr>
                <a:spLocks noChangeArrowheads="1"/>
              </p:cNvSpPr>
              <p:nvPr/>
            </p:nvSpPr>
            <p:spPr bwMode="auto">
              <a:xfrm>
                <a:off x="2667000" y="4070350"/>
                <a:ext cx="609600" cy="304800"/>
              </a:xfrm>
              <a:prstGeom prst="rect">
                <a:avLst/>
              </a:prstGeom>
              <a:noFill/>
              <a:ln w="381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90" name="Rectangle 14"/>
              <p:cNvSpPr>
                <a:spLocks noChangeArrowheads="1"/>
              </p:cNvSpPr>
              <p:nvPr/>
            </p:nvSpPr>
            <p:spPr bwMode="auto">
              <a:xfrm>
                <a:off x="3276600" y="4070350"/>
                <a:ext cx="609600" cy="304800"/>
              </a:xfrm>
              <a:prstGeom prst="rect">
                <a:avLst/>
              </a:prstGeom>
              <a:noFill/>
              <a:ln w="381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91" name="Rectangle 15"/>
              <p:cNvSpPr>
                <a:spLocks noChangeArrowheads="1"/>
              </p:cNvSpPr>
              <p:nvPr/>
            </p:nvSpPr>
            <p:spPr bwMode="auto">
              <a:xfrm>
                <a:off x="3886200" y="4070350"/>
                <a:ext cx="914400" cy="304800"/>
              </a:xfrm>
              <a:prstGeom prst="rect">
                <a:avLst/>
              </a:prstGeom>
              <a:noFill/>
              <a:ln w="381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92" name="Rectangle 16"/>
              <p:cNvSpPr>
                <a:spLocks noChangeArrowheads="1"/>
              </p:cNvSpPr>
              <p:nvPr/>
            </p:nvSpPr>
            <p:spPr bwMode="auto">
              <a:xfrm>
                <a:off x="4800600" y="4070350"/>
                <a:ext cx="1219200" cy="304800"/>
              </a:xfrm>
              <a:prstGeom prst="rect">
                <a:avLst/>
              </a:prstGeom>
              <a:noFill/>
              <a:ln w="381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93" name="Rectangle 17"/>
              <p:cNvSpPr>
                <a:spLocks noChangeArrowheads="1"/>
              </p:cNvSpPr>
              <p:nvPr/>
            </p:nvSpPr>
            <p:spPr bwMode="auto">
              <a:xfrm>
                <a:off x="6019800" y="4070350"/>
                <a:ext cx="914400" cy="304800"/>
              </a:xfrm>
              <a:prstGeom prst="rect">
                <a:avLst/>
              </a:prstGeom>
              <a:noFill/>
              <a:ln w="381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94" name="Line 18"/>
              <p:cNvSpPr>
                <a:spLocks noChangeShapeType="1"/>
              </p:cNvSpPr>
              <p:nvPr/>
            </p:nvSpPr>
            <p:spPr bwMode="auto">
              <a:xfrm>
                <a:off x="2971800" y="4070350"/>
                <a:ext cx="1588" cy="3048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5" name="Line 19"/>
              <p:cNvSpPr>
                <a:spLocks noChangeShapeType="1"/>
              </p:cNvSpPr>
              <p:nvPr/>
            </p:nvSpPr>
            <p:spPr bwMode="auto">
              <a:xfrm>
                <a:off x="2362200" y="4070350"/>
                <a:ext cx="1588" cy="3048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6" name="Line 20"/>
              <p:cNvSpPr>
                <a:spLocks noChangeShapeType="1"/>
              </p:cNvSpPr>
              <p:nvPr/>
            </p:nvSpPr>
            <p:spPr bwMode="auto">
              <a:xfrm>
                <a:off x="3581400" y="4070350"/>
                <a:ext cx="1588" cy="3048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7" name="Line 21"/>
              <p:cNvSpPr>
                <a:spLocks noChangeShapeType="1"/>
              </p:cNvSpPr>
              <p:nvPr/>
            </p:nvSpPr>
            <p:spPr bwMode="auto">
              <a:xfrm>
                <a:off x="4191000" y="4070350"/>
                <a:ext cx="1588" cy="3048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8" name="Line 22"/>
              <p:cNvSpPr>
                <a:spLocks noChangeShapeType="1"/>
              </p:cNvSpPr>
              <p:nvPr/>
            </p:nvSpPr>
            <p:spPr bwMode="auto">
              <a:xfrm>
                <a:off x="4495800" y="4070350"/>
                <a:ext cx="1588" cy="3048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9" name="Line 23"/>
              <p:cNvSpPr>
                <a:spLocks noChangeShapeType="1"/>
              </p:cNvSpPr>
              <p:nvPr/>
            </p:nvSpPr>
            <p:spPr bwMode="auto">
              <a:xfrm>
                <a:off x="5105400" y="4070350"/>
                <a:ext cx="1588" cy="3048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00" name="Line 24"/>
              <p:cNvSpPr>
                <a:spLocks noChangeShapeType="1"/>
              </p:cNvSpPr>
              <p:nvPr/>
            </p:nvSpPr>
            <p:spPr bwMode="auto">
              <a:xfrm>
                <a:off x="5410200" y="4070350"/>
                <a:ext cx="1588" cy="3048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01" name="Line 25"/>
              <p:cNvSpPr>
                <a:spLocks noChangeShapeType="1"/>
              </p:cNvSpPr>
              <p:nvPr/>
            </p:nvSpPr>
            <p:spPr bwMode="auto">
              <a:xfrm>
                <a:off x="5715000" y="4070350"/>
                <a:ext cx="1588" cy="3048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02" name="Line 26"/>
              <p:cNvSpPr>
                <a:spLocks noChangeShapeType="1"/>
              </p:cNvSpPr>
              <p:nvPr/>
            </p:nvSpPr>
            <p:spPr bwMode="auto">
              <a:xfrm>
                <a:off x="6324600" y="4070350"/>
                <a:ext cx="1588" cy="3048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03" name="Line 27"/>
              <p:cNvSpPr>
                <a:spLocks noChangeShapeType="1"/>
              </p:cNvSpPr>
              <p:nvPr/>
            </p:nvSpPr>
            <p:spPr bwMode="auto">
              <a:xfrm>
                <a:off x="6629400" y="4070350"/>
                <a:ext cx="1588" cy="3048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7696200" y="3617893"/>
                <a:ext cx="144780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0" i="1" dirty="0" smtClean="0">
                    <a:latin typeface="Calibri" pitchFamily="34" charset="0"/>
                  </a:rPr>
                  <a:t>Note: arrows here denote memory refs, not free list </a:t>
                </a:r>
                <a:r>
                  <a:rPr lang="en-US" sz="1400" b="0" i="1" dirty="0" err="1" smtClean="0">
                    <a:latin typeface="Calibri" pitchFamily="34" charset="0"/>
                  </a:rPr>
                  <a:t>ptrs</a:t>
                </a:r>
                <a:r>
                  <a:rPr lang="en-US" sz="1400" b="0" i="1" dirty="0" smtClean="0">
                    <a:latin typeface="Calibri" pitchFamily="34" charset="0"/>
                  </a:rPr>
                  <a:t>. </a:t>
                </a:r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493713"/>
            <a:ext cx="8458200" cy="57308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Assumptions For a Simple Implementation</a:t>
            </a:r>
            <a:endParaRPr lang="en-GB" dirty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174750"/>
            <a:ext cx="8701087" cy="5378450"/>
          </a:xfrm>
          <a:ln/>
        </p:spPr>
        <p:txBody>
          <a:bodyPr/>
          <a:lstStyle/>
          <a:p>
            <a:pPr marL="288925" indent="-288925">
              <a:lnSpc>
                <a:spcPct val="95000"/>
              </a:lnSpc>
              <a:tabLst>
                <a:tab pos="288925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dirty="0"/>
              <a:t>Application</a:t>
            </a:r>
          </a:p>
          <a:p>
            <a:pPr marL="568325" lvl="1" indent="-279400">
              <a:lnSpc>
                <a:spcPct val="100000"/>
              </a:lnSpc>
              <a:buClr>
                <a:srgbClr val="000000"/>
              </a:buClr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b="1" dirty="0">
                <a:latin typeface="Courier New" pitchFamily="49" charset="0"/>
              </a:rPr>
              <a:t>new(n)</a:t>
            </a:r>
            <a:r>
              <a:rPr lang="en-GB" b="1" dirty="0"/>
              <a:t>: </a:t>
            </a:r>
            <a:r>
              <a:rPr lang="en-GB" b="1" dirty="0" smtClean="0"/>
              <a:t> </a:t>
            </a:r>
            <a:r>
              <a:rPr lang="en-GB" dirty="0" smtClean="0"/>
              <a:t>returns </a:t>
            </a:r>
            <a:r>
              <a:rPr lang="en-GB" dirty="0"/>
              <a:t>pointer to new block with all locations cleared</a:t>
            </a:r>
          </a:p>
          <a:p>
            <a:pPr marL="568325" lvl="1" indent="-279400">
              <a:lnSpc>
                <a:spcPct val="100000"/>
              </a:lnSpc>
              <a:buClr>
                <a:srgbClr val="000000"/>
              </a:buClr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b="1" dirty="0">
                <a:latin typeface="Courier New" pitchFamily="49" charset="0"/>
              </a:rPr>
              <a:t>read(</a:t>
            </a:r>
            <a:r>
              <a:rPr lang="en-GB" b="1" dirty="0" err="1">
                <a:latin typeface="Courier New" pitchFamily="49" charset="0"/>
              </a:rPr>
              <a:t>b,i</a:t>
            </a:r>
            <a:r>
              <a:rPr lang="en-GB" b="1" dirty="0">
                <a:latin typeface="Courier New" pitchFamily="49" charset="0"/>
              </a:rPr>
              <a:t>):</a:t>
            </a:r>
            <a:r>
              <a:rPr lang="en-GB" b="1" dirty="0"/>
              <a:t> </a:t>
            </a:r>
            <a:r>
              <a:rPr lang="en-GB" dirty="0"/>
              <a:t>read location </a:t>
            </a:r>
            <a:r>
              <a:rPr lang="en-GB" b="1" dirty="0" err="1">
                <a:latin typeface="Courier New" pitchFamily="49" charset="0"/>
              </a:rPr>
              <a:t>i</a:t>
            </a:r>
            <a:r>
              <a:rPr lang="en-GB" dirty="0"/>
              <a:t> of block </a:t>
            </a:r>
            <a:r>
              <a:rPr lang="en-GB" b="1" dirty="0">
                <a:latin typeface="Courier New" pitchFamily="49" charset="0"/>
              </a:rPr>
              <a:t>b</a:t>
            </a:r>
            <a:r>
              <a:rPr lang="en-GB" dirty="0"/>
              <a:t> into register</a:t>
            </a:r>
          </a:p>
          <a:p>
            <a:pPr marL="568325" lvl="1" indent="-279400">
              <a:lnSpc>
                <a:spcPct val="100000"/>
              </a:lnSpc>
              <a:buClr>
                <a:srgbClr val="000000"/>
              </a:buClr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b="1" dirty="0">
                <a:latin typeface="Courier New" pitchFamily="49" charset="0"/>
              </a:rPr>
              <a:t>write(</a:t>
            </a:r>
            <a:r>
              <a:rPr lang="en-GB" b="1" dirty="0" err="1">
                <a:latin typeface="Courier New" pitchFamily="49" charset="0"/>
              </a:rPr>
              <a:t>b,i,v</a:t>
            </a:r>
            <a:r>
              <a:rPr lang="en-GB" b="1" dirty="0">
                <a:latin typeface="Courier New" pitchFamily="49" charset="0"/>
              </a:rPr>
              <a:t>): </a:t>
            </a:r>
            <a:r>
              <a:rPr lang="en-GB" dirty="0"/>
              <a:t>write </a:t>
            </a:r>
            <a:r>
              <a:rPr lang="en-GB" b="1" dirty="0">
                <a:latin typeface="Courier New" pitchFamily="49" charset="0"/>
              </a:rPr>
              <a:t>v</a:t>
            </a:r>
            <a:r>
              <a:rPr lang="en-GB" dirty="0"/>
              <a:t> into location </a:t>
            </a:r>
            <a:r>
              <a:rPr lang="en-GB" b="1" dirty="0" err="1">
                <a:latin typeface="Courier New" pitchFamily="49" charset="0"/>
              </a:rPr>
              <a:t>i</a:t>
            </a:r>
            <a:r>
              <a:rPr lang="en-GB" dirty="0"/>
              <a:t> of block </a:t>
            </a:r>
            <a:r>
              <a:rPr lang="en-GB" b="1" dirty="0">
                <a:latin typeface="Courier New" pitchFamily="49" charset="0"/>
              </a:rPr>
              <a:t>b</a:t>
            </a:r>
          </a:p>
          <a:p>
            <a:pPr marL="0" indent="0">
              <a:lnSpc>
                <a:spcPct val="95000"/>
              </a:lnSpc>
              <a:spcBef>
                <a:spcPts val="1125"/>
              </a:spcBef>
              <a:buSzPct val="100000"/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endParaRPr lang="en-GB" sz="1800" dirty="0">
              <a:solidFill>
                <a:srgbClr val="000066"/>
              </a:solidFill>
            </a:endParaRPr>
          </a:p>
          <a:p>
            <a:pPr marL="288925" indent="-288925">
              <a:lnSpc>
                <a:spcPct val="95000"/>
              </a:lnSpc>
              <a:tabLst>
                <a:tab pos="288925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dirty="0"/>
              <a:t>Each block will have a header word</a:t>
            </a:r>
          </a:p>
          <a:p>
            <a:pPr marL="568325" lvl="1" indent="-279400">
              <a:lnSpc>
                <a:spcPct val="100000"/>
              </a:lnSpc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dirty="0"/>
              <a:t>addressed as </a:t>
            </a:r>
            <a:r>
              <a:rPr lang="en-GB" b="1" dirty="0">
                <a:latin typeface="Courier New" pitchFamily="49" charset="0"/>
              </a:rPr>
              <a:t>b[-1]</a:t>
            </a:r>
            <a:r>
              <a:rPr lang="en-GB" dirty="0"/>
              <a:t>, for a block </a:t>
            </a:r>
            <a:r>
              <a:rPr lang="en-GB" b="1" dirty="0">
                <a:latin typeface="Courier New" pitchFamily="49" charset="0"/>
              </a:rPr>
              <a:t>b</a:t>
            </a:r>
          </a:p>
          <a:p>
            <a:pPr marL="568325" lvl="1" indent="-279400">
              <a:lnSpc>
                <a:spcPct val="100000"/>
              </a:lnSpc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dirty="0"/>
              <a:t>Used for different purposes in different collectors</a:t>
            </a:r>
          </a:p>
          <a:p>
            <a:pPr marL="431800" lvl="1" indent="-215900">
              <a:lnSpc>
                <a:spcPct val="100000"/>
              </a:lnSpc>
              <a:buSzPct val="75000"/>
              <a:buFont typeface="Wingdings" charset="2"/>
              <a:buNone/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endParaRPr lang="en-GB" dirty="0"/>
          </a:p>
          <a:p>
            <a:pPr marL="288925" indent="-288925">
              <a:lnSpc>
                <a:spcPct val="95000"/>
              </a:lnSpc>
              <a:tabLst>
                <a:tab pos="288925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dirty="0"/>
              <a:t>Instructions used by the Garbage Collector</a:t>
            </a:r>
          </a:p>
          <a:p>
            <a:pPr marL="568325" lvl="1" indent="-279400">
              <a:lnSpc>
                <a:spcPct val="100000"/>
              </a:lnSpc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b="1" dirty="0" err="1">
                <a:solidFill>
                  <a:srgbClr val="990000"/>
                </a:solidFill>
                <a:latin typeface="Courier New" pitchFamily="49" charset="0"/>
              </a:rPr>
              <a:t>is_ptr</a:t>
            </a:r>
            <a:r>
              <a:rPr lang="en-GB" b="1" dirty="0">
                <a:solidFill>
                  <a:srgbClr val="990000"/>
                </a:solidFill>
                <a:latin typeface="Courier New" pitchFamily="49" charset="0"/>
              </a:rPr>
              <a:t>(p):</a:t>
            </a:r>
            <a:r>
              <a:rPr lang="en-GB" dirty="0">
                <a:solidFill>
                  <a:srgbClr val="990000"/>
                </a:solidFill>
              </a:rPr>
              <a:t> determines whether </a:t>
            </a:r>
            <a:r>
              <a:rPr lang="en-GB" b="1" dirty="0">
                <a:solidFill>
                  <a:srgbClr val="990000"/>
                </a:solidFill>
                <a:latin typeface="Courier New" pitchFamily="49" charset="0"/>
              </a:rPr>
              <a:t>p</a:t>
            </a:r>
            <a:r>
              <a:rPr lang="en-GB" dirty="0">
                <a:solidFill>
                  <a:srgbClr val="990000"/>
                </a:solidFill>
              </a:rPr>
              <a:t> is a pointer</a:t>
            </a:r>
          </a:p>
          <a:p>
            <a:pPr marL="568325" lvl="1" indent="-279400">
              <a:lnSpc>
                <a:spcPct val="100000"/>
              </a:lnSpc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b="1" dirty="0">
                <a:solidFill>
                  <a:srgbClr val="990000"/>
                </a:solidFill>
                <a:latin typeface="Courier New" pitchFamily="49" charset="0"/>
              </a:rPr>
              <a:t>length(b</a:t>
            </a:r>
            <a:r>
              <a:rPr lang="en-GB" b="1" dirty="0">
                <a:solidFill>
                  <a:srgbClr val="990000"/>
                </a:solidFill>
              </a:rPr>
              <a:t>): </a:t>
            </a:r>
            <a:r>
              <a:rPr lang="en-GB" b="1" dirty="0" smtClean="0">
                <a:solidFill>
                  <a:srgbClr val="990000"/>
                </a:solidFill>
              </a:rPr>
              <a:t> </a:t>
            </a:r>
            <a:r>
              <a:rPr lang="en-GB" dirty="0" smtClean="0">
                <a:solidFill>
                  <a:srgbClr val="990000"/>
                </a:solidFill>
              </a:rPr>
              <a:t>returns </a:t>
            </a:r>
            <a:r>
              <a:rPr lang="en-GB" dirty="0">
                <a:solidFill>
                  <a:srgbClr val="990000"/>
                </a:solidFill>
              </a:rPr>
              <a:t>the length of block </a:t>
            </a:r>
            <a:r>
              <a:rPr lang="en-GB" b="1" dirty="0">
                <a:solidFill>
                  <a:srgbClr val="990000"/>
                </a:solidFill>
                <a:latin typeface="Courier New" pitchFamily="49" charset="0"/>
              </a:rPr>
              <a:t>b</a:t>
            </a:r>
            <a:r>
              <a:rPr lang="en-GB" dirty="0">
                <a:solidFill>
                  <a:srgbClr val="990000"/>
                </a:solidFill>
              </a:rPr>
              <a:t>, not including the header</a:t>
            </a:r>
          </a:p>
          <a:p>
            <a:pPr marL="568325" lvl="1" indent="-279400">
              <a:lnSpc>
                <a:spcPct val="100000"/>
              </a:lnSpc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b="1" dirty="0" err="1">
                <a:latin typeface="Courier New" pitchFamily="49" charset="0"/>
              </a:rPr>
              <a:t>get_roots</a:t>
            </a:r>
            <a:r>
              <a:rPr lang="en-GB" b="1" dirty="0">
                <a:latin typeface="Courier New" pitchFamily="49" charset="0"/>
              </a:rPr>
              <a:t>()</a:t>
            </a:r>
            <a:r>
              <a:rPr lang="en-GB" b="1" dirty="0"/>
              <a:t>: </a:t>
            </a:r>
            <a:r>
              <a:rPr lang="en-GB" b="1" dirty="0" smtClean="0"/>
              <a:t> </a:t>
            </a:r>
            <a:r>
              <a:rPr lang="en-GB" dirty="0" smtClean="0"/>
              <a:t>returns </a:t>
            </a:r>
            <a:r>
              <a:rPr lang="en-GB" dirty="0"/>
              <a:t>all the roots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48048" y="490152"/>
            <a:ext cx="6781800" cy="57308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Mark and Sweep (cont.)</a:t>
            </a: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471306" y="1593316"/>
            <a:ext cx="7834494" cy="2064284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ptr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mark(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ptr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p) {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if (!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is_ptr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(p)) return;        </a:t>
            </a:r>
            <a:r>
              <a:rPr lang="en-GB" sz="1600" b="1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// do nothing if not pointer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if (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markBitSet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(p)) return;     </a:t>
            </a:r>
            <a:r>
              <a:rPr lang="en-GB" sz="1600" b="1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// check if already marked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setMarkBit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(p);                 </a:t>
            </a:r>
            <a:r>
              <a:rPr lang="en-GB" sz="1600" b="1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// set the mark bit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for (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i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=0;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i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&lt; length(p);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i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++)  </a:t>
            </a:r>
            <a:r>
              <a:rPr lang="en-GB" sz="1600" b="1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// </a:t>
            </a:r>
            <a:r>
              <a:rPr lang="en-GB" sz="1600" b="1" dirty="0" smtClean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call mark on all words</a:t>
            </a:r>
            <a:endParaRPr lang="en-GB" sz="1600" b="1" dirty="0">
              <a:solidFill>
                <a:srgbClr val="990000"/>
              </a:solidFill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  mark(p[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i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]); </a:t>
            </a:r>
            <a:r>
              <a:rPr lang="en-GB" sz="1600" b="1" dirty="0" smtClean="0">
                <a:latin typeface="Courier New" pitchFamily="49" charset="0"/>
                <a:ea typeface="msgothic" charset="0"/>
                <a:cs typeface="msgothic" charset="0"/>
              </a:rPr>
              <a:t>		    </a:t>
            </a:r>
            <a:r>
              <a:rPr lang="en-GB" sz="1600" dirty="0" smtClean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//   in the block</a:t>
            </a:r>
            <a:endParaRPr lang="en-GB" sz="1600" dirty="0">
              <a:solidFill>
                <a:srgbClr val="990000"/>
              </a:solidFill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return;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}      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62154" y="1212316"/>
            <a:ext cx="7696200" cy="398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dirty="0">
                <a:latin typeface="Calibri" pitchFamily="34" charset="0"/>
                <a:ea typeface="msgothic" charset="0"/>
                <a:cs typeface="msgothic" charset="0"/>
              </a:rPr>
              <a:t>Mark using depth-first traversal of the memory graph 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81000" y="3946525"/>
            <a:ext cx="7696200" cy="398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dirty="0">
                <a:latin typeface="Calibri" pitchFamily="34" charset="0"/>
                <a:ea typeface="msgothic" charset="0"/>
                <a:cs typeface="msgothic" charset="0"/>
              </a:rPr>
              <a:t>Sweep using lengths to find next block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471306" y="4337050"/>
            <a:ext cx="4378419" cy="2064284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ptr sweep(ptr p, ptr end) {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   while (p &lt; end) {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      if markBitSet(p)</a:t>
            </a:r>
            <a:b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</a:b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         clearMarkBit();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      else if (allocateBitSet(p)) 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         free(p);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      p += length(p);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}   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  <p:bldP spid="2560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373063"/>
            <a:ext cx="8001000" cy="76993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Conservative Mark &amp; Sweep in C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9413" y="1220788"/>
            <a:ext cx="8307387" cy="4498975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A “conservative </a:t>
            </a:r>
            <a:r>
              <a:rPr lang="en-GB" dirty="0" smtClean="0"/>
              <a:t>garbage collector</a:t>
            </a:r>
            <a:r>
              <a:rPr lang="en-GB" dirty="0"/>
              <a:t>” for C programs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dirty="0" err="1">
                <a:latin typeface="Courier New" pitchFamily="49" charset="0"/>
              </a:rPr>
              <a:t>is_ptr</a:t>
            </a:r>
            <a:r>
              <a:rPr lang="en-GB" b="1" dirty="0">
                <a:latin typeface="Courier New" pitchFamily="49" charset="0"/>
              </a:rPr>
              <a:t>()</a:t>
            </a:r>
            <a:r>
              <a:rPr lang="en-GB" b="1" dirty="0"/>
              <a:t> </a:t>
            </a:r>
            <a:r>
              <a:rPr lang="en-GB" dirty="0"/>
              <a:t>determines if a word is a pointer by checking if it points to an allocated block of </a:t>
            </a:r>
            <a:r>
              <a:rPr lang="en-GB" dirty="0" smtClean="0"/>
              <a:t>memory</a:t>
            </a:r>
            <a:endParaRPr lang="en-GB" dirty="0"/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But, in C </a:t>
            </a:r>
            <a:r>
              <a:rPr lang="en-GB" dirty="0" smtClean="0"/>
              <a:t>pointers </a:t>
            </a:r>
            <a:r>
              <a:rPr lang="en-GB" dirty="0"/>
              <a:t>can point to the middle of a </a:t>
            </a:r>
            <a:r>
              <a:rPr lang="en-GB" dirty="0" smtClean="0"/>
              <a:t>block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  <a:p>
            <a:pPr lvl="1">
              <a:lnSpc>
                <a:spcPct val="100000"/>
              </a:lnSpc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 lvl="1">
              <a:lnSpc>
                <a:spcPct val="100000"/>
              </a:lnSpc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95000"/>
              </a:lnSpc>
              <a:spcBef>
                <a:spcPts val="180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So how </a:t>
            </a:r>
            <a:r>
              <a:rPr lang="en-GB" dirty="0" smtClean="0"/>
              <a:t>to find </a:t>
            </a:r>
            <a:r>
              <a:rPr lang="en-GB" dirty="0"/>
              <a:t>the beginning of the block?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Can use a balanced </a:t>
            </a:r>
            <a:r>
              <a:rPr lang="en-GB" dirty="0" smtClean="0"/>
              <a:t>binary tree </a:t>
            </a:r>
            <a:r>
              <a:rPr lang="en-GB" dirty="0"/>
              <a:t>to keep track of all allocated blocks (key is start-of-block)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Balanced-tree pointers can be stored in header (use two additional words)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607276" y="3216275"/>
            <a:ext cx="32004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2607276" y="3216275"/>
            <a:ext cx="304800" cy="304800"/>
          </a:xfrm>
          <a:prstGeom prst="rect">
            <a:avLst/>
          </a:prstGeom>
          <a:solidFill>
            <a:srgbClr val="F1C7C7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2360820" y="2886761"/>
            <a:ext cx="802120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Header</a:t>
            </a:r>
            <a:endParaRPr lang="en-GB" sz="16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3829651" y="2590800"/>
            <a:ext cx="452438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  <a:ea typeface="msgothic" charset="0"/>
                <a:cs typeface="msgothic" charset="0"/>
              </a:rPr>
              <a:t>ptr</a:t>
            </a:r>
            <a:endParaRPr lang="en-GB" sz="16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4055076" y="2911475"/>
            <a:ext cx="1588" cy="3048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1235676" y="3216275"/>
            <a:ext cx="13716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1235676" y="3216275"/>
            <a:ext cx="304800" cy="304800"/>
          </a:xfrm>
          <a:prstGeom prst="rect">
            <a:avLst/>
          </a:prstGeom>
          <a:solidFill>
            <a:srgbClr val="F1C7C7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4969476" y="3216275"/>
            <a:ext cx="304800" cy="304800"/>
          </a:xfrm>
          <a:prstGeom prst="rect">
            <a:avLst/>
          </a:prstGeom>
          <a:solidFill>
            <a:srgbClr val="F1C7C7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2879725" y="5759450"/>
            <a:ext cx="1097280" cy="335358"/>
          </a:xfrm>
          <a:prstGeom prst="rect">
            <a:avLst/>
          </a:prstGeom>
          <a:solidFill>
            <a:srgbClr val="F1C7C7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3962400" y="5759450"/>
            <a:ext cx="1828800" cy="335358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3074845" y="5438775"/>
            <a:ext cx="625890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Head</a:t>
            </a:r>
            <a:endParaRPr lang="en-GB" sz="16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4400104" y="5438775"/>
            <a:ext cx="580906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  <a:ea typeface="msgothic" charset="0"/>
                <a:cs typeface="msgothic" charset="0"/>
              </a:rPr>
              <a:t>D</a:t>
            </a: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ata</a:t>
            </a:r>
            <a:endParaRPr lang="en-GB" sz="16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26642" name="Line 18"/>
          <p:cNvSpPr>
            <a:spLocks noChangeShapeType="1"/>
          </p:cNvSpPr>
          <p:nvPr/>
        </p:nvSpPr>
        <p:spPr bwMode="auto">
          <a:xfrm>
            <a:off x="3794125" y="5988050"/>
            <a:ext cx="228600" cy="4572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43" name="Text Box 19"/>
          <p:cNvSpPr txBox="1">
            <a:spLocks noChangeArrowheads="1"/>
          </p:cNvSpPr>
          <p:nvPr/>
        </p:nvSpPr>
        <p:spPr bwMode="auto">
          <a:xfrm>
            <a:off x="2888110" y="6369050"/>
            <a:ext cx="500755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  <a:ea typeface="msgothic" charset="0"/>
                <a:cs typeface="msgothic" charset="0"/>
              </a:rPr>
              <a:t>L</a:t>
            </a: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eft</a:t>
            </a:r>
            <a:endParaRPr lang="en-GB" sz="16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26644" name="Text Box 20"/>
          <p:cNvSpPr txBox="1">
            <a:spLocks noChangeArrowheads="1"/>
          </p:cNvSpPr>
          <p:nvPr/>
        </p:nvSpPr>
        <p:spPr bwMode="auto">
          <a:xfrm>
            <a:off x="3698464" y="6369050"/>
            <a:ext cx="624287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  <a:ea typeface="msgothic" charset="0"/>
                <a:cs typeface="msgothic" charset="0"/>
              </a:rPr>
              <a:t>R</a:t>
            </a: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ight</a:t>
            </a:r>
            <a:endParaRPr lang="en-GB" sz="16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26645" name="Text Box 21"/>
          <p:cNvSpPr txBox="1">
            <a:spLocks noChangeArrowheads="1"/>
          </p:cNvSpPr>
          <p:nvPr/>
        </p:nvSpPr>
        <p:spPr bwMode="auto">
          <a:xfrm>
            <a:off x="2838227" y="5784850"/>
            <a:ext cx="469121" cy="30995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  <a:ea typeface="msgothic" charset="0"/>
                <a:cs typeface="msgothic" charset="0"/>
              </a:rPr>
              <a:t>S</a:t>
            </a:r>
            <a:r>
              <a:rPr lang="en-GB" sz="1400" b="1" dirty="0" smtClean="0">
                <a:latin typeface="Calibri" pitchFamily="34" charset="0"/>
                <a:ea typeface="msgothic" charset="0"/>
                <a:cs typeface="msgothic" charset="0"/>
              </a:rPr>
              <a:t>ize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3276600" y="5756190"/>
            <a:ext cx="338618" cy="338618"/>
          </a:xfrm>
          <a:prstGeom prst="rect">
            <a:avLst/>
          </a:prstGeom>
          <a:solidFill>
            <a:srgbClr val="F1C7C7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41" name="Line 17"/>
          <p:cNvSpPr>
            <a:spLocks noChangeShapeType="1"/>
          </p:cNvSpPr>
          <p:nvPr/>
        </p:nvSpPr>
        <p:spPr bwMode="auto">
          <a:xfrm flipH="1">
            <a:off x="3106738" y="5988050"/>
            <a:ext cx="307975" cy="4572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6400800" y="5943600"/>
            <a:ext cx="2366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Left:</a:t>
            </a:r>
            <a:r>
              <a:rPr lang="en-US" sz="1800" b="0" dirty="0" smtClean="0">
                <a:latin typeface="Calibri" pitchFamily="34" charset="0"/>
              </a:rPr>
              <a:t> smaller addresses</a:t>
            </a:r>
          </a:p>
          <a:p>
            <a:r>
              <a:rPr lang="en-US" sz="1800" dirty="0" smtClean="0">
                <a:latin typeface="Calibri" pitchFamily="34" charset="0"/>
              </a:rPr>
              <a:t>Right:</a:t>
            </a:r>
            <a:r>
              <a:rPr lang="en-US" sz="1800" b="0" dirty="0" smtClean="0">
                <a:latin typeface="Calibri" pitchFamily="34" charset="0"/>
              </a:rPr>
              <a:t> larger addresses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5" grpId="0" animBg="1"/>
      <p:bldP spid="26638" grpId="0" animBg="1"/>
      <p:bldP spid="26639" grpId="0"/>
      <p:bldP spid="26640" grpId="0"/>
      <p:bldP spid="26642" grpId="0" animBg="1"/>
      <p:bldP spid="26643" grpId="0"/>
      <p:bldP spid="26644" grpId="0"/>
      <p:bldP spid="26645" grpId="0"/>
      <p:bldP spid="23" grpId="0" animBg="1"/>
      <p:bldP spid="26641" grpId="0" animBg="1"/>
      <p:bldP spid="2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Explicit free lists</a:t>
            </a:r>
            <a:r>
              <a:rPr lang="en-US" dirty="0" smtClean="0"/>
              <a:t>	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Segregated free lists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Garbage collection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Memory-related perils and pitfalls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6286" y="493713"/>
            <a:ext cx="8001000" cy="57308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Memory-Related Perils and Pitfalls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252538"/>
            <a:ext cx="8307387" cy="5224462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Dereferencing bad pointers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Reading uninitialized memory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Overwriting memory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Referencing nonexistent variables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Freeing blocks multiple times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Referencing freed blocks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Failing to free blocks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 bwMode="auto">
          <a:xfrm>
            <a:off x="396875" y="2941520"/>
            <a:ext cx="8594725" cy="162172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Keeping Track of Free Blocks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254210"/>
            <a:ext cx="8594725" cy="5375190"/>
          </a:xfrm>
        </p:spPr>
        <p:txBody>
          <a:bodyPr/>
          <a:lstStyle/>
          <a:p>
            <a:r>
              <a:rPr lang="en-US" dirty="0" smtClean="0"/>
              <a:t>Method 1: </a:t>
            </a:r>
            <a:r>
              <a:rPr lang="en-US" i="1" dirty="0" smtClean="0">
                <a:solidFill>
                  <a:srgbClr val="C00000"/>
                </a:solidFill>
              </a:rPr>
              <a:t>Implicit free list </a:t>
            </a:r>
            <a:r>
              <a:rPr lang="en-US" dirty="0" smtClean="0"/>
              <a:t>using length—links all blocks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Method 2: </a:t>
            </a:r>
            <a:r>
              <a:rPr lang="en-GB" i="1" dirty="0" smtClean="0">
                <a:solidFill>
                  <a:srgbClr val="C00000"/>
                </a:solidFill>
              </a:rPr>
              <a:t>Explicit free list</a:t>
            </a:r>
            <a:r>
              <a:rPr lang="en-GB" dirty="0" smtClean="0">
                <a:solidFill>
                  <a:srgbClr val="C00000"/>
                </a:solidFill>
              </a:rPr>
              <a:t> </a:t>
            </a:r>
            <a:r>
              <a:rPr lang="en-GB" dirty="0" smtClean="0"/>
              <a:t>among the free blocks using pointers</a:t>
            </a:r>
          </a:p>
          <a:p>
            <a:endParaRPr lang="en-GB" dirty="0" smtClean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83000"/>
              </a:lnSpc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Method 3: </a:t>
            </a:r>
            <a:r>
              <a:rPr lang="en-GB" i="1" dirty="0" smtClean="0">
                <a:solidFill>
                  <a:srgbClr val="C00000"/>
                </a:solidFill>
              </a:rPr>
              <a:t>Segregated free list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Different free lists for different size classes</a:t>
            </a:r>
            <a:endParaRPr lang="en-US" dirty="0" smtClean="0"/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US" dirty="0" smtClean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US" dirty="0" smtClean="0"/>
              <a:t>Method 4: </a:t>
            </a:r>
            <a:r>
              <a:rPr lang="en-GB" i="1" dirty="0" smtClean="0">
                <a:solidFill>
                  <a:srgbClr val="C00000"/>
                </a:solidFill>
              </a:rPr>
              <a:t>Blocks sorted by size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Can use a balanced tree (e.g. Red-Black tree) with pointers within each free block, and the length used as a key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6002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</a:rPr>
              <a:t>5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9050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2098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5146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8194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1242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4</a:t>
            </a: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34290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37338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40386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46482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49530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52578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55626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58674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61722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2</a:t>
            </a: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64770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43434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6</a:t>
            </a:r>
          </a:p>
        </p:txBody>
      </p:sp>
      <p:sp>
        <p:nvSpPr>
          <p:cNvPr id="21" name="Freeform 39"/>
          <p:cNvSpPr>
            <a:spLocks/>
          </p:cNvSpPr>
          <p:nvPr/>
        </p:nvSpPr>
        <p:spPr bwMode="auto">
          <a:xfrm>
            <a:off x="1752600" y="1972962"/>
            <a:ext cx="15240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528" y="0"/>
              </a:cxn>
              <a:cxn ang="0">
                <a:pos x="960" y="144"/>
              </a:cxn>
            </a:cxnLst>
            <a:rect l="0" t="0" r="r" b="b"/>
            <a:pathLst>
              <a:path w="960" h="144">
                <a:moveTo>
                  <a:pt x="0" y="144"/>
                </a:moveTo>
                <a:cubicBezTo>
                  <a:pt x="184" y="72"/>
                  <a:pt x="368" y="0"/>
                  <a:pt x="528" y="0"/>
                </a:cubicBezTo>
                <a:cubicBezTo>
                  <a:pt x="688" y="0"/>
                  <a:pt x="824" y="72"/>
                  <a:pt x="960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reeform 40"/>
          <p:cNvSpPr>
            <a:spLocks/>
          </p:cNvSpPr>
          <p:nvPr/>
        </p:nvSpPr>
        <p:spPr bwMode="auto">
          <a:xfrm>
            <a:off x="3276600" y="1972962"/>
            <a:ext cx="12192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384" y="0"/>
              </a:cxn>
              <a:cxn ang="0">
                <a:pos x="768" y="144"/>
              </a:cxn>
            </a:cxnLst>
            <a:rect l="0" t="0" r="r" b="b"/>
            <a:pathLst>
              <a:path w="768" h="144">
                <a:moveTo>
                  <a:pt x="0" y="144"/>
                </a:moveTo>
                <a:cubicBezTo>
                  <a:pt x="128" y="72"/>
                  <a:pt x="256" y="0"/>
                  <a:pt x="384" y="0"/>
                </a:cubicBezTo>
                <a:cubicBezTo>
                  <a:pt x="512" y="0"/>
                  <a:pt x="640" y="72"/>
                  <a:pt x="768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Freeform 41"/>
          <p:cNvSpPr>
            <a:spLocks/>
          </p:cNvSpPr>
          <p:nvPr/>
        </p:nvSpPr>
        <p:spPr bwMode="auto">
          <a:xfrm>
            <a:off x="4495800" y="1972962"/>
            <a:ext cx="18288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576" y="0"/>
              </a:cxn>
              <a:cxn ang="0">
                <a:pos x="1152" y="144"/>
              </a:cxn>
            </a:cxnLst>
            <a:rect l="0" t="0" r="r" b="b"/>
            <a:pathLst>
              <a:path w="1152" h="144">
                <a:moveTo>
                  <a:pt x="0" y="144"/>
                </a:moveTo>
                <a:cubicBezTo>
                  <a:pt x="192" y="72"/>
                  <a:pt x="384" y="0"/>
                  <a:pt x="576" y="0"/>
                </a:cubicBezTo>
                <a:cubicBezTo>
                  <a:pt x="768" y="0"/>
                  <a:pt x="960" y="72"/>
                  <a:pt x="1152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Rectangle 21"/>
          <p:cNvSpPr>
            <a:spLocks noChangeArrowheads="1"/>
          </p:cNvSpPr>
          <p:nvPr/>
        </p:nvSpPr>
        <p:spPr bwMode="auto">
          <a:xfrm>
            <a:off x="1600200" y="3962400"/>
            <a:ext cx="324968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</a:rPr>
              <a:t>5</a:t>
            </a:r>
          </a:p>
        </p:txBody>
      </p:sp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1905000" y="3962400"/>
            <a:ext cx="324968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2209800" y="3962400"/>
            <a:ext cx="324968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2514600" y="3962400"/>
            <a:ext cx="324968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2819400" y="3962400"/>
            <a:ext cx="324968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3124200" y="3962400"/>
            <a:ext cx="324968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4</a:t>
            </a:r>
          </a:p>
        </p:txBody>
      </p:sp>
      <p:sp>
        <p:nvSpPr>
          <p:cNvPr id="30" name="Rectangle 27"/>
          <p:cNvSpPr>
            <a:spLocks noChangeArrowheads="1"/>
          </p:cNvSpPr>
          <p:nvPr/>
        </p:nvSpPr>
        <p:spPr bwMode="auto">
          <a:xfrm>
            <a:off x="3429000" y="3962400"/>
            <a:ext cx="324968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Rectangle 28"/>
          <p:cNvSpPr>
            <a:spLocks noChangeArrowheads="1"/>
          </p:cNvSpPr>
          <p:nvPr/>
        </p:nvSpPr>
        <p:spPr bwMode="auto">
          <a:xfrm>
            <a:off x="3733800" y="3962400"/>
            <a:ext cx="324968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Rectangle 29"/>
          <p:cNvSpPr>
            <a:spLocks noChangeArrowheads="1"/>
          </p:cNvSpPr>
          <p:nvPr/>
        </p:nvSpPr>
        <p:spPr bwMode="auto">
          <a:xfrm>
            <a:off x="4038600" y="3962400"/>
            <a:ext cx="324968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Rectangle 30"/>
          <p:cNvSpPr>
            <a:spLocks noChangeArrowheads="1"/>
          </p:cNvSpPr>
          <p:nvPr/>
        </p:nvSpPr>
        <p:spPr bwMode="auto">
          <a:xfrm>
            <a:off x="4648200" y="3962400"/>
            <a:ext cx="324968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Rectangle 31"/>
          <p:cNvSpPr>
            <a:spLocks noChangeArrowheads="1"/>
          </p:cNvSpPr>
          <p:nvPr/>
        </p:nvSpPr>
        <p:spPr bwMode="auto">
          <a:xfrm>
            <a:off x="4953000" y="3962400"/>
            <a:ext cx="324968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Rectangle 32"/>
          <p:cNvSpPr>
            <a:spLocks noChangeArrowheads="1"/>
          </p:cNvSpPr>
          <p:nvPr/>
        </p:nvSpPr>
        <p:spPr bwMode="auto">
          <a:xfrm>
            <a:off x="5257800" y="3962400"/>
            <a:ext cx="324968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Rectangle 33"/>
          <p:cNvSpPr>
            <a:spLocks noChangeArrowheads="1"/>
          </p:cNvSpPr>
          <p:nvPr/>
        </p:nvSpPr>
        <p:spPr bwMode="auto">
          <a:xfrm>
            <a:off x="5562600" y="3962400"/>
            <a:ext cx="324968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Rectangle 34"/>
          <p:cNvSpPr>
            <a:spLocks noChangeArrowheads="1"/>
          </p:cNvSpPr>
          <p:nvPr/>
        </p:nvSpPr>
        <p:spPr bwMode="auto">
          <a:xfrm>
            <a:off x="5867400" y="3962400"/>
            <a:ext cx="324968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Rectangle 35"/>
          <p:cNvSpPr>
            <a:spLocks noChangeArrowheads="1"/>
          </p:cNvSpPr>
          <p:nvPr/>
        </p:nvSpPr>
        <p:spPr bwMode="auto">
          <a:xfrm>
            <a:off x="6172200" y="3962400"/>
            <a:ext cx="324968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2</a:t>
            </a:r>
          </a:p>
        </p:txBody>
      </p:sp>
      <p:sp>
        <p:nvSpPr>
          <p:cNvPr id="39" name="Rectangle 36"/>
          <p:cNvSpPr>
            <a:spLocks noChangeArrowheads="1"/>
          </p:cNvSpPr>
          <p:nvPr/>
        </p:nvSpPr>
        <p:spPr bwMode="auto">
          <a:xfrm>
            <a:off x="6477000" y="3962400"/>
            <a:ext cx="324968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Rectangle 37"/>
          <p:cNvSpPr>
            <a:spLocks noChangeArrowheads="1"/>
          </p:cNvSpPr>
          <p:nvPr/>
        </p:nvSpPr>
        <p:spPr bwMode="auto">
          <a:xfrm>
            <a:off x="4343400" y="3962400"/>
            <a:ext cx="324968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6</a:t>
            </a:r>
          </a:p>
        </p:txBody>
      </p:sp>
      <p:sp>
        <p:nvSpPr>
          <p:cNvPr id="41" name="Freeform 38"/>
          <p:cNvSpPr>
            <a:spLocks/>
          </p:cNvSpPr>
          <p:nvPr/>
        </p:nvSpPr>
        <p:spPr bwMode="auto">
          <a:xfrm>
            <a:off x="2057400" y="3632200"/>
            <a:ext cx="2599744" cy="482600"/>
          </a:xfrm>
          <a:custGeom>
            <a:avLst/>
            <a:gdLst/>
            <a:ahLst/>
            <a:cxnLst>
              <a:cxn ang="0">
                <a:pos x="0" y="304"/>
              </a:cxn>
              <a:cxn ang="0">
                <a:pos x="912" y="16"/>
              </a:cxn>
              <a:cxn ang="0">
                <a:pos x="1536" y="208"/>
              </a:cxn>
            </a:cxnLst>
            <a:rect l="0" t="0" r="r" b="b"/>
            <a:pathLst>
              <a:path w="1536" h="304">
                <a:moveTo>
                  <a:pt x="0" y="304"/>
                </a:moveTo>
                <a:cubicBezTo>
                  <a:pt x="328" y="167"/>
                  <a:pt x="656" y="31"/>
                  <a:pt x="912" y="16"/>
                </a:cubicBezTo>
                <a:cubicBezTo>
                  <a:pt x="1167" y="0"/>
                  <a:pt x="1351" y="104"/>
                  <a:pt x="1536" y="208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533400" y="1295400"/>
            <a:ext cx="6705600" cy="411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354306" name="Rectangle 2"/>
          <p:cNvSpPr>
            <a:spLocks noGrp="1" noChangeArrowheads="1"/>
          </p:cNvSpPr>
          <p:nvPr>
            <p:ph type="title"/>
          </p:nvPr>
        </p:nvSpPr>
        <p:spPr>
          <a:xfrm>
            <a:off x="431799" y="341312"/>
            <a:ext cx="5080000" cy="573088"/>
          </a:xfrm>
        </p:spPr>
        <p:txBody>
          <a:bodyPr/>
          <a:lstStyle/>
          <a:p>
            <a:r>
              <a:rPr lang="en-US" dirty="0"/>
              <a:t>C operators</a:t>
            </a:r>
          </a:p>
        </p:txBody>
      </p:sp>
      <p:sp>
        <p:nvSpPr>
          <p:cNvPr id="354307" name="Text Box 3"/>
          <p:cNvSpPr txBox="1">
            <a:spLocks noChangeArrowheads="1"/>
          </p:cNvSpPr>
          <p:nvPr/>
        </p:nvSpPr>
        <p:spPr bwMode="auto">
          <a:xfrm>
            <a:off x="466619" y="962085"/>
            <a:ext cx="6924781" cy="452431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Operators					</a:t>
            </a:r>
            <a:r>
              <a:rPr lang="en-US" sz="1800" i="1" dirty="0" err="1">
                <a:solidFill>
                  <a:srgbClr val="C00000"/>
                </a:solidFill>
                <a:latin typeface="Calibri" pitchFamily="34" charset="0"/>
              </a:rPr>
              <a:t>Associativity</a:t>
            </a:r>
            <a:endParaRPr lang="en-US" sz="1800" i="1" dirty="0">
              <a:solidFill>
                <a:srgbClr val="C00000"/>
              </a:solidFill>
              <a:latin typeface="Calibri" pitchFamily="34" charset="0"/>
            </a:endParaRPr>
          </a:p>
          <a:p>
            <a:pPr algn="l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ourier New" pitchFamily="49" charset="0"/>
              </a:rPr>
              <a:t>()  []  -&gt;  </a:t>
            </a:r>
            <a:r>
              <a:rPr lang="en-US" sz="1800" dirty="0">
                <a:latin typeface="Courier New" pitchFamily="49" charset="0"/>
              </a:rPr>
              <a:t>.					</a:t>
            </a:r>
            <a:r>
              <a:rPr lang="en-US" sz="1800" b="0" dirty="0">
                <a:latin typeface="Calibri" pitchFamily="34" charset="0"/>
              </a:rPr>
              <a:t>left to right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!  ~  ++  --  +  -  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</a:rPr>
              <a:t>*  &amp;</a:t>
            </a:r>
            <a:r>
              <a:rPr lang="en-US" sz="1800" dirty="0">
                <a:latin typeface="Courier New" pitchFamily="49" charset="0"/>
              </a:rPr>
              <a:t> (type) </a:t>
            </a:r>
            <a:r>
              <a:rPr lang="en-US" sz="1800" dirty="0" err="1">
                <a:latin typeface="Courier New" pitchFamily="49" charset="0"/>
              </a:rPr>
              <a:t>sizeof</a:t>
            </a: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b="0" dirty="0">
                <a:latin typeface="Calibri" pitchFamily="34" charset="0"/>
              </a:rPr>
              <a:t>right to left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*  /  %					</a:t>
            </a:r>
            <a:r>
              <a:rPr lang="en-US" sz="1800" b="0" dirty="0">
                <a:latin typeface="Calibri" pitchFamily="34" charset="0"/>
              </a:rPr>
              <a:t>left to right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+  -						</a:t>
            </a:r>
            <a:r>
              <a:rPr lang="en-US" sz="1800" b="0" dirty="0">
                <a:latin typeface="Calibri" pitchFamily="34" charset="0"/>
              </a:rPr>
              <a:t>left to right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&lt;&lt;  &gt;&gt;						</a:t>
            </a:r>
            <a:r>
              <a:rPr lang="en-US" sz="1800" b="0" dirty="0">
                <a:latin typeface="Calibri" pitchFamily="34" charset="0"/>
              </a:rPr>
              <a:t>left to right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&lt;  &lt;=  &gt;  &gt;=					</a:t>
            </a:r>
            <a:r>
              <a:rPr lang="en-US" sz="1800" b="0" dirty="0">
                <a:latin typeface="Calibri" pitchFamily="34" charset="0"/>
              </a:rPr>
              <a:t>left to right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==  !=						</a:t>
            </a:r>
            <a:r>
              <a:rPr lang="en-US" sz="1800" b="0" dirty="0">
                <a:latin typeface="Calibri" pitchFamily="34" charset="0"/>
              </a:rPr>
              <a:t>left to right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&amp;						</a:t>
            </a:r>
            <a:r>
              <a:rPr lang="en-US" sz="1800" b="0" dirty="0">
                <a:latin typeface="Calibri" pitchFamily="34" charset="0"/>
              </a:rPr>
              <a:t>left to right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^						</a:t>
            </a:r>
            <a:r>
              <a:rPr lang="en-US" sz="1800" b="0" dirty="0">
                <a:latin typeface="Calibri" pitchFamily="34" charset="0"/>
              </a:rPr>
              <a:t>left to right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|						</a:t>
            </a:r>
            <a:r>
              <a:rPr lang="en-US" sz="1800" b="0" dirty="0">
                <a:latin typeface="Calibri" pitchFamily="34" charset="0"/>
              </a:rPr>
              <a:t>left to right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&amp;&amp;						</a:t>
            </a:r>
            <a:r>
              <a:rPr lang="en-US" sz="1800" b="0" dirty="0">
                <a:latin typeface="Calibri" pitchFamily="34" charset="0"/>
              </a:rPr>
              <a:t>left to right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||						</a:t>
            </a:r>
            <a:r>
              <a:rPr lang="en-US" sz="1800" b="0" dirty="0">
                <a:latin typeface="Calibri" pitchFamily="34" charset="0"/>
              </a:rPr>
              <a:t>left to right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?:						</a:t>
            </a:r>
            <a:r>
              <a:rPr lang="en-US" sz="1800" b="0" dirty="0">
                <a:latin typeface="Calibri" pitchFamily="34" charset="0"/>
              </a:rPr>
              <a:t>right to left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= += -= *= /= %= &amp;= ^= != &lt;&lt;= &gt;&gt;=		</a:t>
            </a:r>
            <a:r>
              <a:rPr lang="en-US" sz="1800" b="0" dirty="0">
                <a:latin typeface="Calibri" pitchFamily="34" charset="0"/>
              </a:rPr>
              <a:t>right to left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,						</a:t>
            </a:r>
            <a:r>
              <a:rPr lang="en-US" sz="1800" b="0" dirty="0">
                <a:latin typeface="Calibri" pitchFamily="34" charset="0"/>
              </a:rPr>
              <a:t>left to right</a:t>
            </a:r>
          </a:p>
        </p:txBody>
      </p:sp>
      <p:sp>
        <p:nvSpPr>
          <p:cNvPr id="3543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5638800"/>
            <a:ext cx="7162800" cy="1143000"/>
          </a:xfrm>
          <a:noFill/>
          <a:ln/>
        </p:spPr>
        <p:txBody>
          <a:bodyPr/>
          <a:lstStyle/>
          <a:p>
            <a:pPr marL="63500" indent="-238125"/>
            <a:r>
              <a:rPr lang="en-US" sz="2000" dirty="0"/>
              <a:t> </a:t>
            </a:r>
            <a:r>
              <a:rPr lang="en-US" sz="2000" dirty="0">
                <a:latin typeface="Courier New" pitchFamily="49" charset="0"/>
              </a:rPr>
              <a:t>-</a:t>
            </a:r>
            <a:r>
              <a:rPr lang="en-US" sz="2000" dirty="0" smtClean="0">
                <a:latin typeface="Courier New" pitchFamily="49" charset="0"/>
              </a:rPr>
              <a:t>&gt;</a:t>
            </a:r>
            <a:r>
              <a:rPr lang="en-US" sz="2000" dirty="0" smtClean="0"/>
              <a:t>, </a:t>
            </a:r>
            <a:r>
              <a:rPr lang="en-US" sz="2000" dirty="0" smtClean="0">
                <a:latin typeface="Courier New"/>
                <a:cs typeface="Courier New"/>
              </a:rPr>
              <a:t>()</a:t>
            </a:r>
            <a:r>
              <a:rPr lang="en-US" sz="2000" dirty="0" smtClean="0"/>
              <a:t>, and </a:t>
            </a:r>
            <a:r>
              <a:rPr lang="en-US" sz="2000" dirty="0" smtClean="0">
                <a:latin typeface="Courier New"/>
                <a:cs typeface="Courier New"/>
              </a:rPr>
              <a:t>[]</a:t>
            </a:r>
            <a:r>
              <a:rPr lang="en-US" sz="2000" dirty="0" smtClean="0"/>
              <a:t> have high precedence, with </a:t>
            </a:r>
            <a:r>
              <a:rPr lang="en-US" sz="2000" dirty="0" smtClean="0">
                <a:latin typeface="Courier New"/>
                <a:cs typeface="Courier New"/>
              </a:rPr>
              <a:t>*</a:t>
            </a:r>
            <a:r>
              <a:rPr lang="en-US" sz="2000" dirty="0" smtClean="0"/>
              <a:t> and </a:t>
            </a:r>
            <a:r>
              <a:rPr lang="en-US" sz="2000" dirty="0" smtClean="0">
                <a:latin typeface="Courier New"/>
                <a:cs typeface="Courier New"/>
              </a:rPr>
              <a:t>&amp;</a:t>
            </a:r>
            <a:r>
              <a:rPr lang="en-US" sz="2000" dirty="0" smtClean="0"/>
              <a:t> just below</a:t>
            </a:r>
          </a:p>
          <a:p>
            <a:pPr marL="63500" indent="-238125"/>
            <a:r>
              <a:rPr lang="en-US" sz="2000" dirty="0" smtClean="0"/>
              <a:t>Unary </a:t>
            </a:r>
            <a:r>
              <a:rPr lang="en-US" sz="2000" dirty="0" smtClean="0">
                <a:latin typeface="Courier New"/>
                <a:cs typeface="Courier New"/>
              </a:rPr>
              <a:t>+</a:t>
            </a:r>
            <a:r>
              <a:rPr lang="en-US" sz="2000" dirty="0" smtClean="0">
                <a:latin typeface="+mn-lt"/>
                <a:cs typeface="Courier New"/>
              </a:rPr>
              <a:t>,</a:t>
            </a:r>
            <a:r>
              <a:rPr lang="en-US" sz="2000" dirty="0" smtClean="0">
                <a:latin typeface="Courier New"/>
                <a:cs typeface="Courier New"/>
              </a:rPr>
              <a:t> -</a:t>
            </a:r>
            <a:r>
              <a:rPr lang="en-US" sz="2000" dirty="0" smtClean="0"/>
              <a:t>, and </a:t>
            </a:r>
            <a:r>
              <a:rPr lang="en-US" sz="2000" dirty="0" smtClean="0">
                <a:latin typeface="Courier New"/>
                <a:cs typeface="Courier New"/>
              </a:rPr>
              <a:t>*</a:t>
            </a:r>
            <a:r>
              <a:rPr lang="en-US" sz="2000" dirty="0" smtClean="0"/>
              <a:t> have higher precedence than binary forms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671832" y="6477000"/>
            <a:ext cx="2167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Source: K&amp;R page 53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17513"/>
            <a:ext cx="7924800" cy="573087"/>
          </a:xfrm>
        </p:spPr>
        <p:txBody>
          <a:bodyPr/>
          <a:lstStyle/>
          <a:p>
            <a:pPr eaLnBrk="1" hangingPunct="1"/>
            <a:r>
              <a:rPr lang="en-US" dirty="0" smtClean="0"/>
              <a:t>C </a:t>
            </a:r>
            <a:r>
              <a:rPr lang="en-US" dirty="0"/>
              <a:t>Pointer </a:t>
            </a:r>
            <a:r>
              <a:rPr lang="en-US" dirty="0" smtClean="0"/>
              <a:t>Declarations: Test Yourself!</a:t>
            </a:r>
            <a:endParaRPr lang="en-US" dirty="0"/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381000" y="1143000"/>
            <a:ext cx="2971800" cy="53101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dirty="0" err="1">
                <a:latin typeface="Courier New" charset="0"/>
              </a:rPr>
              <a:t>int</a:t>
            </a:r>
            <a:r>
              <a:rPr lang="en-US" sz="1800" dirty="0">
                <a:latin typeface="Courier New" charset="0"/>
              </a:rPr>
              <a:t> *</a:t>
            </a:r>
            <a:r>
              <a:rPr lang="en-US" sz="1800" dirty="0" err="1">
                <a:latin typeface="Courier New" charset="0"/>
              </a:rPr>
              <a:t>p</a:t>
            </a:r>
            <a:r>
              <a:rPr lang="en-US" sz="1800" dirty="0">
                <a:latin typeface="Courier New" charset="0"/>
              </a:rPr>
              <a:t>	</a:t>
            </a:r>
          </a:p>
          <a:p>
            <a:pPr algn="l">
              <a:lnSpc>
                <a:spcPct val="100000"/>
              </a:lnSpc>
            </a:pPr>
            <a:endParaRPr lang="en-US" sz="1800" dirty="0">
              <a:latin typeface="Courier New" charset="0"/>
            </a:endParaRPr>
          </a:p>
          <a:p>
            <a:pPr algn="l">
              <a:lnSpc>
                <a:spcPct val="100000"/>
              </a:lnSpc>
            </a:pPr>
            <a:r>
              <a:rPr lang="en-US" sz="1800" dirty="0" err="1">
                <a:latin typeface="Courier New" charset="0"/>
              </a:rPr>
              <a:t>int</a:t>
            </a:r>
            <a:r>
              <a:rPr lang="en-US" sz="1800" dirty="0">
                <a:latin typeface="Courier New" charset="0"/>
              </a:rPr>
              <a:t> *p[13]	</a:t>
            </a:r>
          </a:p>
          <a:p>
            <a:pPr algn="l">
              <a:lnSpc>
                <a:spcPct val="100000"/>
              </a:lnSpc>
            </a:pPr>
            <a:endParaRPr lang="en-US" sz="1800" dirty="0">
              <a:latin typeface="Courier New" charset="0"/>
            </a:endParaRPr>
          </a:p>
          <a:p>
            <a:pPr algn="l">
              <a:lnSpc>
                <a:spcPct val="100000"/>
              </a:lnSpc>
            </a:pPr>
            <a:r>
              <a:rPr lang="en-US" sz="1800" dirty="0" err="1">
                <a:latin typeface="Courier New" charset="0"/>
              </a:rPr>
              <a:t>int</a:t>
            </a:r>
            <a:r>
              <a:rPr lang="en-US" sz="1800" dirty="0">
                <a:latin typeface="Courier New" charset="0"/>
              </a:rPr>
              <a:t> *(p[13])	</a:t>
            </a:r>
          </a:p>
          <a:p>
            <a:pPr algn="l">
              <a:lnSpc>
                <a:spcPct val="100000"/>
              </a:lnSpc>
            </a:pPr>
            <a:endParaRPr lang="en-US" sz="1800" dirty="0">
              <a:latin typeface="Courier New" charset="0"/>
            </a:endParaRPr>
          </a:p>
          <a:p>
            <a:pPr algn="l">
              <a:lnSpc>
                <a:spcPct val="100000"/>
              </a:lnSpc>
            </a:pPr>
            <a:r>
              <a:rPr lang="en-US" sz="1800" dirty="0" err="1">
                <a:latin typeface="Courier New" charset="0"/>
              </a:rPr>
              <a:t>int</a:t>
            </a:r>
            <a:r>
              <a:rPr lang="en-US" sz="1800" dirty="0">
                <a:latin typeface="Courier New" charset="0"/>
              </a:rPr>
              <a:t> **</a:t>
            </a:r>
            <a:r>
              <a:rPr lang="en-US" sz="1800" dirty="0" err="1">
                <a:latin typeface="Courier New" charset="0"/>
              </a:rPr>
              <a:t>p</a:t>
            </a:r>
            <a:r>
              <a:rPr lang="en-US" sz="1800" dirty="0">
                <a:latin typeface="Courier New" charset="0"/>
              </a:rPr>
              <a:t>	</a:t>
            </a:r>
          </a:p>
          <a:p>
            <a:pPr algn="l">
              <a:lnSpc>
                <a:spcPct val="100000"/>
              </a:lnSpc>
            </a:pPr>
            <a:endParaRPr lang="en-US" sz="1800" dirty="0"/>
          </a:p>
          <a:p>
            <a:pPr algn="l">
              <a:lnSpc>
                <a:spcPct val="100000"/>
              </a:lnSpc>
            </a:pPr>
            <a:r>
              <a:rPr lang="en-US" sz="1800" dirty="0" err="1">
                <a:latin typeface="Courier New" charset="0"/>
              </a:rPr>
              <a:t>int</a:t>
            </a:r>
            <a:r>
              <a:rPr lang="en-US" sz="1800" dirty="0">
                <a:latin typeface="Courier New" charset="0"/>
              </a:rPr>
              <a:t> (*p)[13]		</a:t>
            </a:r>
            <a:endParaRPr lang="en-US" sz="1800" dirty="0"/>
          </a:p>
          <a:p>
            <a:pPr algn="l">
              <a:lnSpc>
                <a:spcPct val="100000"/>
              </a:lnSpc>
            </a:pPr>
            <a:endParaRPr lang="en-US" sz="1800" dirty="0"/>
          </a:p>
          <a:p>
            <a:pPr algn="l">
              <a:lnSpc>
                <a:spcPct val="100000"/>
              </a:lnSpc>
            </a:pPr>
            <a:r>
              <a:rPr lang="en-US" sz="1800" dirty="0" err="1">
                <a:latin typeface="Courier New" charset="0"/>
              </a:rPr>
              <a:t>int</a:t>
            </a:r>
            <a:r>
              <a:rPr lang="en-US" sz="1800" dirty="0">
                <a:latin typeface="Courier New" charset="0"/>
              </a:rPr>
              <a:t> *</a:t>
            </a:r>
            <a:r>
              <a:rPr lang="en-US" sz="1800" dirty="0" err="1">
                <a:latin typeface="Courier New" charset="0"/>
              </a:rPr>
              <a:t>f</a:t>
            </a:r>
            <a:r>
              <a:rPr lang="en-US" sz="1800" dirty="0">
                <a:latin typeface="Courier New" charset="0"/>
              </a:rPr>
              <a:t>()		</a:t>
            </a:r>
          </a:p>
          <a:p>
            <a:pPr algn="l">
              <a:lnSpc>
                <a:spcPct val="100000"/>
              </a:lnSpc>
            </a:pPr>
            <a:endParaRPr lang="en-US" sz="1800" dirty="0"/>
          </a:p>
          <a:p>
            <a:pPr algn="l">
              <a:lnSpc>
                <a:spcPct val="100000"/>
              </a:lnSpc>
            </a:pPr>
            <a:r>
              <a:rPr lang="en-US" sz="1800" dirty="0" err="1">
                <a:latin typeface="Courier New" charset="0"/>
              </a:rPr>
              <a:t>int</a:t>
            </a:r>
            <a:r>
              <a:rPr lang="en-US" sz="1800" dirty="0">
                <a:latin typeface="Courier New" charset="0"/>
              </a:rPr>
              <a:t> (*</a:t>
            </a:r>
            <a:r>
              <a:rPr lang="en-US" sz="1800" dirty="0" err="1">
                <a:latin typeface="Courier New" charset="0"/>
              </a:rPr>
              <a:t>f</a:t>
            </a:r>
            <a:r>
              <a:rPr lang="en-US" sz="1800" dirty="0">
                <a:latin typeface="Courier New" charset="0"/>
              </a:rPr>
              <a:t>)()		</a:t>
            </a:r>
          </a:p>
          <a:p>
            <a:pPr algn="l">
              <a:lnSpc>
                <a:spcPct val="100000"/>
              </a:lnSpc>
            </a:pPr>
            <a:endParaRPr lang="en-US" sz="1800" dirty="0">
              <a:latin typeface="Courier New" charset="0"/>
            </a:endParaRPr>
          </a:p>
          <a:p>
            <a:pPr algn="l">
              <a:lnSpc>
                <a:spcPct val="100000"/>
              </a:lnSpc>
            </a:pPr>
            <a:r>
              <a:rPr lang="en-US" sz="1800" dirty="0" err="1">
                <a:latin typeface="Courier New" charset="0"/>
              </a:rPr>
              <a:t>int</a:t>
            </a:r>
            <a:r>
              <a:rPr lang="en-US" sz="1800" dirty="0">
                <a:latin typeface="Courier New" charset="0"/>
              </a:rPr>
              <a:t> (*(*f())[13])()	</a:t>
            </a:r>
          </a:p>
          <a:p>
            <a:pPr algn="l">
              <a:lnSpc>
                <a:spcPct val="100000"/>
              </a:lnSpc>
            </a:pPr>
            <a:endParaRPr lang="en-US" sz="1800" dirty="0">
              <a:latin typeface="Courier New" charset="0"/>
            </a:endParaRPr>
          </a:p>
          <a:p>
            <a:pPr algn="l">
              <a:lnSpc>
                <a:spcPct val="100000"/>
              </a:lnSpc>
            </a:pPr>
            <a:endParaRPr lang="en-US" sz="1800" dirty="0">
              <a:latin typeface="Courier New" charset="0"/>
            </a:endParaRPr>
          </a:p>
          <a:p>
            <a:pPr algn="l">
              <a:lnSpc>
                <a:spcPct val="100000"/>
              </a:lnSpc>
            </a:pPr>
            <a:r>
              <a:rPr lang="en-US" sz="1800" dirty="0" err="1">
                <a:latin typeface="Courier New" charset="0"/>
              </a:rPr>
              <a:t>int</a:t>
            </a:r>
            <a:r>
              <a:rPr lang="en-US" sz="1800" dirty="0">
                <a:latin typeface="Courier New" charset="0"/>
              </a:rPr>
              <a:t> (*(*x[3])())[5]</a:t>
            </a:r>
          </a:p>
          <a:p>
            <a:pPr algn="l">
              <a:lnSpc>
                <a:spcPct val="100000"/>
              </a:lnSpc>
            </a:pPr>
            <a:endParaRPr lang="en-US" sz="1800" dirty="0"/>
          </a:p>
        </p:txBody>
      </p:sp>
      <p:sp>
        <p:nvSpPr>
          <p:cNvPr id="681988" name="Text Box 4"/>
          <p:cNvSpPr txBox="1">
            <a:spLocks noChangeArrowheads="1"/>
          </p:cNvSpPr>
          <p:nvPr/>
        </p:nvSpPr>
        <p:spPr bwMode="auto">
          <a:xfrm>
            <a:off x="3733800" y="1143000"/>
            <a:ext cx="1902023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b="0" dirty="0" err="1">
                <a:latin typeface="+mn-lt"/>
              </a:rPr>
              <a:t>p</a:t>
            </a:r>
            <a:r>
              <a:rPr lang="en-US" sz="1800" b="0" dirty="0">
                <a:latin typeface="+mn-lt"/>
              </a:rPr>
              <a:t> is a pointer to </a:t>
            </a:r>
            <a:r>
              <a:rPr lang="en-US" sz="1800" b="0" dirty="0" err="1">
                <a:latin typeface="+mn-lt"/>
              </a:rPr>
              <a:t>int</a:t>
            </a:r>
            <a:endParaRPr lang="en-US" sz="1800" b="0" dirty="0">
              <a:latin typeface="+mn-lt"/>
            </a:endParaRPr>
          </a:p>
        </p:txBody>
      </p:sp>
      <p:sp>
        <p:nvSpPr>
          <p:cNvPr id="681989" name="Text Box 5"/>
          <p:cNvSpPr txBox="1">
            <a:spLocks noChangeArrowheads="1"/>
          </p:cNvSpPr>
          <p:nvPr/>
        </p:nvSpPr>
        <p:spPr bwMode="auto">
          <a:xfrm>
            <a:off x="3733800" y="1676400"/>
            <a:ext cx="3203386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 dirty="0" err="1">
                <a:latin typeface="+mn-lt"/>
              </a:rPr>
              <a:t>p</a:t>
            </a:r>
            <a:r>
              <a:rPr lang="en-US" sz="1800" b="0" dirty="0">
                <a:latin typeface="+mn-lt"/>
              </a:rPr>
              <a:t> is an array[13] of pointer to </a:t>
            </a:r>
            <a:r>
              <a:rPr lang="en-US" sz="1800" b="0" dirty="0" err="1">
                <a:latin typeface="+mn-lt"/>
              </a:rPr>
              <a:t>int</a:t>
            </a:r>
            <a:endParaRPr lang="en-US" sz="1800" b="0" dirty="0">
              <a:latin typeface="+mn-lt"/>
            </a:endParaRPr>
          </a:p>
        </p:txBody>
      </p:sp>
      <p:sp>
        <p:nvSpPr>
          <p:cNvPr id="681990" name="Text Box 6"/>
          <p:cNvSpPr txBox="1">
            <a:spLocks noChangeArrowheads="1"/>
          </p:cNvSpPr>
          <p:nvPr/>
        </p:nvSpPr>
        <p:spPr bwMode="auto">
          <a:xfrm>
            <a:off x="3733800" y="2224088"/>
            <a:ext cx="3203386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>
                <a:latin typeface="+mn-lt"/>
              </a:rPr>
              <a:t>p is an array[13] of pointer to int</a:t>
            </a:r>
          </a:p>
        </p:txBody>
      </p:sp>
      <p:sp>
        <p:nvSpPr>
          <p:cNvPr id="681991" name="Text Box 7"/>
          <p:cNvSpPr txBox="1">
            <a:spLocks noChangeArrowheads="1"/>
          </p:cNvSpPr>
          <p:nvPr/>
        </p:nvSpPr>
        <p:spPr bwMode="auto">
          <a:xfrm>
            <a:off x="3733800" y="2757488"/>
            <a:ext cx="3366254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>
                <a:latin typeface="+mn-lt"/>
              </a:rPr>
              <a:t>p is a pointer to a pointer to an int</a:t>
            </a:r>
          </a:p>
        </p:txBody>
      </p:sp>
      <p:sp>
        <p:nvSpPr>
          <p:cNvPr id="681992" name="Text Box 8"/>
          <p:cNvSpPr txBox="1">
            <a:spLocks noChangeArrowheads="1"/>
          </p:cNvSpPr>
          <p:nvPr/>
        </p:nvSpPr>
        <p:spPr bwMode="auto">
          <a:xfrm>
            <a:off x="3733800" y="3352800"/>
            <a:ext cx="3369522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b="0" dirty="0" err="1">
                <a:latin typeface="+mn-lt"/>
              </a:rPr>
              <a:t>p</a:t>
            </a:r>
            <a:r>
              <a:rPr lang="en-US" sz="1800" b="0" dirty="0">
                <a:latin typeface="+mn-lt"/>
              </a:rPr>
              <a:t> is a pointer to an array[13] of </a:t>
            </a:r>
            <a:r>
              <a:rPr lang="en-US" sz="1800" b="0" dirty="0" err="1">
                <a:latin typeface="+mn-lt"/>
              </a:rPr>
              <a:t>int</a:t>
            </a:r>
            <a:endParaRPr lang="en-US" sz="1800" b="0" dirty="0">
              <a:latin typeface="+mn-lt"/>
            </a:endParaRPr>
          </a:p>
        </p:txBody>
      </p:sp>
      <p:sp>
        <p:nvSpPr>
          <p:cNvPr id="681993" name="Text Box 9"/>
          <p:cNvSpPr txBox="1">
            <a:spLocks noChangeArrowheads="1"/>
          </p:cNvSpPr>
          <p:nvPr/>
        </p:nvSpPr>
        <p:spPr bwMode="auto">
          <a:xfrm>
            <a:off x="3733800" y="3844925"/>
            <a:ext cx="3816084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 dirty="0" err="1">
                <a:latin typeface="+mn-lt"/>
              </a:rPr>
              <a:t>f</a:t>
            </a:r>
            <a:r>
              <a:rPr lang="en-US" sz="1800" b="0" dirty="0">
                <a:latin typeface="+mn-lt"/>
              </a:rPr>
              <a:t> is a function returning a pointer to </a:t>
            </a:r>
            <a:r>
              <a:rPr lang="en-US" sz="1800" b="0" dirty="0" err="1">
                <a:latin typeface="+mn-lt"/>
              </a:rPr>
              <a:t>int</a:t>
            </a:r>
            <a:endParaRPr lang="en-US" sz="1800" b="0" dirty="0">
              <a:latin typeface="+mn-lt"/>
            </a:endParaRPr>
          </a:p>
        </p:txBody>
      </p:sp>
      <p:sp>
        <p:nvSpPr>
          <p:cNvPr id="681994" name="Text Box 10"/>
          <p:cNvSpPr txBox="1">
            <a:spLocks noChangeArrowheads="1"/>
          </p:cNvSpPr>
          <p:nvPr/>
        </p:nvSpPr>
        <p:spPr bwMode="auto">
          <a:xfrm>
            <a:off x="3733800" y="4419600"/>
            <a:ext cx="3816084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b="0" dirty="0" err="1">
                <a:latin typeface="+mn-lt"/>
              </a:rPr>
              <a:t>f</a:t>
            </a:r>
            <a:r>
              <a:rPr lang="en-US" sz="1800" b="0" dirty="0">
                <a:latin typeface="+mn-lt"/>
              </a:rPr>
              <a:t> is a pointer to a function returning </a:t>
            </a:r>
            <a:r>
              <a:rPr lang="en-US" sz="1800" b="0" dirty="0" err="1">
                <a:latin typeface="+mn-lt"/>
              </a:rPr>
              <a:t>int</a:t>
            </a:r>
            <a:endParaRPr lang="en-US" sz="1800" b="0" dirty="0">
              <a:latin typeface="+mn-lt"/>
            </a:endParaRPr>
          </a:p>
        </p:txBody>
      </p:sp>
      <p:sp>
        <p:nvSpPr>
          <p:cNvPr id="681995" name="Text Box 11"/>
          <p:cNvSpPr txBox="1">
            <a:spLocks noChangeArrowheads="1"/>
          </p:cNvSpPr>
          <p:nvPr/>
        </p:nvSpPr>
        <p:spPr bwMode="auto">
          <a:xfrm>
            <a:off x="3733800" y="4921250"/>
            <a:ext cx="4140692" cy="646331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>
                <a:latin typeface="+mn-lt"/>
              </a:rPr>
              <a:t>f is a function returning ptr to an array[13]</a:t>
            </a:r>
          </a:p>
          <a:p>
            <a:pPr algn="l">
              <a:lnSpc>
                <a:spcPct val="100000"/>
              </a:lnSpc>
            </a:pPr>
            <a:r>
              <a:rPr lang="en-US" sz="1800" b="0">
                <a:latin typeface="+mn-lt"/>
              </a:rPr>
              <a:t>of pointers to functions returning int</a:t>
            </a:r>
          </a:p>
        </p:txBody>
      </p:sp>
      <p:sp>
        <p:nvSpPr>
          <p:cNvPr id="681996" name="Text Box 12"/>
          <p:cNvSpPr txBox="1">
            <a:spLocks noChangeArrowheads="1"/>
          </p:cNvSpPr>
          <p:nvPr/>
        </p:nvSpPr>
        <p:spPr bwMode="auto">
          <a:xfrm>
            <a:off x="3733800" y="5715000"/>
            <a:ext cx="3844149" cy="646331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>
                <a:latin typeface="+mn-lt"/>
              </a:rPr>
              <a:t>x is an array[3] of pointers  to functions </a:t>
            </a:r>
          </a:p>
          <a:p>
            <a:pPr algn="l">
              <a:lnSpc>
                <a:spcPct val="100000"/>
              </a:lnSpc>
            </a:pPr>
            <a:r>
              <a:rPr lang="en-US" sz="1800" b="0">
                <a:latin typeface="+mn-lt"/>
              </a:rPr>
              <a:t>returning pointers to array[5] of ints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00800" y="6444734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Source: K&amp;R Sec 5.12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1988" grpId="0" autoUpdateAnimBg="0"/>
      <p:bldP spid="681989" grpId="0" autoUpdateAnimBg="0"/>
      <p:bldP spid="681990" grpId="0" autoUpdateAnimBg="0"/>
      <p:bldP spid="681991" grpId="0" autoUpdateAnimBg="0"/>
      <p:bldP spid="681992" grpId="0" autoUpdateAnimBg="0"/>
      <p:bldP spid="681993" grpId="0" autoUpdateAnimBg="0"/>
      <p:bldP spid="681994" grpId="0" autoUpdateAnimBg="0"/>
      <p:bldP spid="681995" grpId="0" autoUpdateAnimBg="0"/>
      <p:bldP spid="681996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74638" y="436562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Dereferencing Bad Pointers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307387" cy="5224462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The classic </a:t>
            </a:r>
            <a:r>
              <a:rPr lang="en-GB">
                <a:latin typeface="Courier New" pitchFamily="49" charset="0"/>
              </a:rPr>
              <a:t>scanf</a:t>
            </a:r>
            <a:r>
              <a:rPr lang="en-GB"/>
              <a:t> bug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762000" y="1948003"/>
            <a:ext cx="2797859" cy="1633397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2000" b="1" dirty="0" err="1">
                <a:latin typeface="Courier New" pitchFamily="49" charset="0"/>
                <a:ea typeface="msgothic" charset="0"/>
                <a:cs typeface="msgothic" charset="0"/>
              </a:rPr>
              <a:t>val</a:t>
            </a:r>
            <a:r>
              <a:rPr lang="en-GB" sz="2000" b="1" dirty="0">
                <a:latin typeface="Courier New" pitchFamily="49" charset="0"/>
                <a:ea typeface="msgothic" charset="0"/>
                <a:cs typeface="msgothic" charset="0"/>
              </a:rPr>
              <a:t>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000" b="1" dirty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dirty="0">
                <a:latin typeface="Courier New" pitchFamily="49" charset="0"/>
                <a:ea typeface="msgothic" charset="0"/>
                <a:cs typeface="msgothic" charset="0"/>
              </a:rPr>
              <a:t>...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000" b="1" dirty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dirty="0" err="1">
                <a:latin typeface="Courier New" pitchFamily="49" charset="0"/>
                <a:ea typeface="msgothic" charset="0"/>
                <a:cs typeface="msgothic" charset="0"/>
              </a:rPr>
              <a:t>scanf</a:t>
            </a:r>
            <a:r>
              <a:rPr lang="en-GB" sz="2000" b="1" dirty="0">
                <a:latin typeface="Courier New" pitchFamily="49" charset="0"/>
                <a:ea typeface="msgothic" charset="0"/>
                <a:cs typeface="msgothic" charset="0"/>
              </a:rPr>
              <a:t>(“%d”, </a:t>
            </a:r>
            <a:r>
              <a:rPr lang="en-GB" sz="2000" b="1" dirty="0" err="1">
                <a:latin typeface="Courier New" pitchFamily="49" charset="0"/>
                <a:ea typeface="msgothic" charset="0"/>
                <a:cs typeface="msgothic" charset="0"/>
              </a:rPr>
              <a:t>val</a:t>
            </a:r>
            <a:r>
              <a:rPr lang="en-GB" sz="2000" b="1" dirty="0">
                <a:latin typeface="Courier New" pitchFamily="49" charset="0"/>
                <a:ea typeface="msgothic" charset="0"/>
                <a:cs typeface="msgothic" charset="0"/>
              </a:rPr>
              <a:t>);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0838" y="381000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Reading Uninitialized Memory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9413" y="1220788"/>
            <a:ext cx="8307387" cy="5224462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Assuming that heap data is initialized to zero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809727" y="1930144"/>
            <a:ext cx="5413959" cy="3480056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/* return y = </a:t>
            </a:r>
            <a:r>
              <a:rPr lang="en-GB" sz="2000" dirty="0" err="1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Ax</a:t>
            </a:r>
            <a:r>
              <a:rPr lang="en-GB" sz="2000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 */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*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matvec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(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**A,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*x) {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*y =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malloc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(N*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sizeof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(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));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, j;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000" dirty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for (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=0;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&lt;N;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++)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   for (j=0; j&lt;N; j++)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      y[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] += A[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][j]*x[j];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return y;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}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000" dirty="0"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0838" y="436562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Overwriting Memory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9413" y="1295400"/>
            <a:ext cx="8307387" cy="5224462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Allocating the (possibly) wrong sized object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812703" y="2133600"/>
            <a:ext cx="5106183" cy="224895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int **p;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00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p = malloc(N*sizeof(int));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00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for (i=0; i&lt;N; i++) {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   p[i] = malloc(M*sizeof(int));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}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0838" y="457200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Overwriting Memory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9413" y="1252538"/>
            <a:ext cx="8307387" cy="5224462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Off-by-one error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838200" y="1981200"/>
            <a:ext cx="5106183" cy="224895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int **p;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00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p = malloc(N*sizeof(int *));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00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for (i=0; i&lt;=N; i++) {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   p[i] = malloc(M*sizeof(int));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}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0838" y="436562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Overwriting Memory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1175" y="1220788"/>
            <a:ext cx="8307387" cy="4494212"/>
          </a:xfrm>
          <a:ln/>
        </p:spPr>
        <p:txBody>
          <a:bodyPr/>
          <a:lstStyle/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Not checking the max string size</a:t>
            </a:r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Basis </a:t>
            </a:r>
            <a:r>
              <a:rPr lang="en-GB" dirty="0"/>
              <a:t>for classic buffer overflow </a:t>
            </a:r>
            <a:r>
              <a:rPr lang="en-GB" dirty="0" smtClean="0"/>
              <a:t>attacks</a:t>
            </a:r>
            <a:endParaRPr lang="en-GB" dirty="0"/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821724" y="1871803"/>
            <a:ext cx="7106730" cy="1633397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char s[8];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000" dirty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gets(s);  </a:t>
            </a:r>
            <a:r>
              <a:rPr lang="en-GB" sz="2000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/* reads “123456789” from </a:t>
            </a:r>
            <a:r>
              <a:rPr lang="en-GB" sz="2000" dirty="0" err="1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stdin</a:t>
            </a:r>
            <a:r>
              <a:rPr lang="en-GB" sz="2000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 */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000" dirty="0"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0838" y="457200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Overwriting Memory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1175" y="1252538"/>
            <a:ext cx="8307387" cy="5224462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Misunderstanding pointer arithmetic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823918" y="2018250"/>
            <a:ext cx="4798406" cy="224895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*search(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*p,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val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) {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while (*p &amp;&amp; *p !=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val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)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   p +=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sizeof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(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);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000" dirty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return p;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}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0838" y="436562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Overwriting Memory</a:t>
            </a:r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9413" y="1252538"/>
            <a:ext cx="8307387" cy="5224462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Referencing a pointer instead of the object it points to</a:t>
            </a: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838200" y="2015273"/>
            <a:ext cx="7260619" cy="2556727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*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BinheapDelete(int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**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binheap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,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*size) {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*packet;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packet = binheap[0];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binheap[0] =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binheap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[*size - 1];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*size--;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Heapify(binheap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, *size, 0);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return(packet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);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}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27038" y="436562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Referencing Nonexistent Variables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7375" y="1252538"/>
            <a:ext cx="8307387" cy="5224462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Forgetting that local variables disappear when a function returns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914400" y="2310714"/>
            <a:ext cx="2490082" cy="1633397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int *foo () {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   int val;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00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   return &amp;val;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}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292688" y="481601"/>
            <a:ext cx="6070600" cy="57308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Explicit Free Lists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90513" y="4710113"/>
            <a:ext cx="8307387" cy="1843087"/>
          </a:xfrm>
          <a:ln/>
        </p:spPr>
        <p:txBody>
          <a:bodyPr/>
          <a:lstStyle/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Maintain list(s) of </a:t>
            </a:r>
            <a:r>
              <a:rPr lang="en-GB" i="1" dirty="0">
                <a:solidFill>
                  <a:srgbClr val="C00000"/>
                </a:solidFill>
              </a:rPr>
              <a:t>free</a:t>
            </a:r>
            <a:r>
              <a:rPr lang="en-GB" dirty="0"/>
              <a:t> blocks, not </a:t>
            </a:r>
            <a:r>
              <a:rPr lang="en-GB" i="1" dirty="0">
                <a:solidFill>
                  <a:srgbClr val="C00000"/>
                </a:solidFill>
              </a:rPr>
              <a:t>all</a:t>
            </a:r>
            <a:r>
              <a:rPr lang="en-GB" dirty="0"/>
              <a:t> blocks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The “next” free block could be anywhere</a:t>
            </a:r>
          </a:p>
          <a:p>
            <a:pPr lvl="2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So we need to store forward/back pointers, not just sizes</a:t>
            </a:r>
          </a:p>
          <a:p>
            <a:pPr lvl="1">
              <a:lnSpc>
                <a:spcPct val="9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Still need boundary tags for coalescing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Luckily we track only free blocks, so we can use payload area</a:t>
            </a:r>
          </a:p>
        </p:txBody>
      </p:sp>
      <p:sp>
        <p:nvSpPr>
          <p:cNvPr id="48" name="Rectangle 3"/>
          <p:cNvSpPr>
            <a:spLocks noChangeArrowheads="1"/>
          </p:cNvSpPr>
          <p:nvPr/>
        </p:nvSpPr>
        <p:spPr bwMode="auto">
          <a:xfrm>
            <a:off x="1600200" y="1752600"/>
            <a:ext cx="1370013" cy="381000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alibri" pitchFamily="34" charset="0"/>
              </a:rPr>
              <a:t>S</a:t>
            </a:r>
            <a:r>
              <a:rPr lang="en-GB" sz="1600" b="1" dirty="0" smtClean="0">
                <a:latin typeface="Calibri" pitchFamily="34" charset="0"/>
              </a:rPr>
              <a:t>ize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49" name="Rectangle 6"/>
          <p:cNvSpPr>
            <a:spLocks noChangeArrowheads="1"/>
          </p:cNvSpPr>
          <p:nvPr/>
        </p:nvSpPr>
        <p:spPr bwMode="auto">
          <a:xfrm>
            <a:off x="1600200" y="2133600"/>
            <a:ext cx="1676400" cy="1524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</a:t>
            </a:r>
            <a:r>
              <a:rPr lang="en-GB" sz="1600" b="1" dirty="0" smtClean="0">
                <a:latin typeface="Calibri" pitchFamily="34" charset="0"/>
              </a:rPr>
              <a:t>ayload </a:t>
            </a:r>
            <a:r>
              <a:rPr lang="en-GB" sz="1600" b="1" dirty="0">
                <a:latin typeface="Calibri" pitchFamily="34" charset="0"/>
              </a:rPr>
              <a:t>and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padding</a:t>
            </a:r>
          </a:p>
        </p:txBody>
      </p:sp>
      <p:sp>
        <p:nvSpPr>
          <p:cNvPr id="51" name="Rectangle 8"/>
          <p:cNvSpPr>
            <a:spLocks noChangeArrowheads="1"/>
          </p:cNvSpPr>
          <p:nvPr/>
        </p:nvSpPr>
        <p:spPr bwMode="auto">
          <a:xfrm>
            <a:off x="2971800" y="1752600"/>
            <a:ext cx="304800" cy="381000"/>
          </a:xfrm>
          <a:prstGeom prst="rect">
            <a:avLst/>
          </a:prstGeom>
          <a:solidFill>
            <a:srgbClr val="EBAFA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</a:t>
            </a:r>
          </a:p>
        </p:txBody>
      </p:sp>
      <p:sp>
        <p:nvSpPr>
          <p:cNvPr id="52" name="Rectangle 9"/>
          <p:cNvSpPr>
            <a:spLocks noChangeArrowheads="1"/>
          </p:cNvSpPr>
          <p:nvPr/>
        </p:nvSpPr>
        <p:spPr bwMode="auto">
          <a:xfrm>
            <a:off x="1598612" y="3657600"/>
            <a:ext cx="1373187" cy="381000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S</a:t>
            </a:r>
            <a:r>
              <a:rPr lang="en-GB" sz="1600" b="1" dirty="0" smtClean="0">
                <a:latin typeface="Calibri" pitchFamily="34" charset="0"/>
              </a:rPr>
              <a:t>ize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53" name="Rectangle 10"/>
          <p:cNvSpPr>
            <a:spLocks noChangeArrowheads="1"/>
          </p:cNvSpPr>
          <p:nvPr/>
        </p:nvSpPr>
        <p:spPr bwMode="auto">
          <a:xfrm>
            <a:off x="2971800" y="3657600"/>
            <a:ext cx="304800" cy="381000"/>
          </a:xfrm>
          <a:prstGeom prst="rect">
            <a:avLst/>
          </a:prstGeom>
          <a:solidFill>
            <a:srgbClr val="EBAFA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</a:t>
            </a:r>
          </a:p>
        </p:txBody>
      </p:sp>
      <p:sp>
        <p:nvSpPr>
          <p:cNvPr id="59" name="Rectangle 3"/>
          <p:cNvSpPr>
            <a:spLocks noChangeArrowheads="1"/>
          </p:cNvSpPr>
          <p:nvPr/>
        </p:nvSpPr>
        <p:spPr bwMode="auto">
          <a:xfrm>
            <a:off x="5105400" y="1752600"/>
            <a:ext cx="1370013" cy="381000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S</a:t>
            </a:r>
            <a:r>
              <a:rPr lang="en-GB" sz="1600" b="1" dirty="0" smtClean="0">
                <a:latin typeface="Calibri" pitchFamily="34" charset="0"/>
              </a:rPr>
              <a:t>ize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60" name="Rectangle 6"/>
          <p:cNvSpPr>
            <a:spLocks noChangeArrowheads="1"/>
          </p:cNvSpPr>
          <p:nvPr/>
        </p:nvSpPr>
        <p:spPr bwMode="auto">
          <a:xfrm>
            <a:off x="5105400" y="2895600"/>
            <a:ext cx="1676400" cy="76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 dirty="0">
              <a:latin typeface="Calibri" pitchFamily="34" charset="0"/>
            </a:endParaRPr>
          </a:p>
        </p:txBody>
      </p:sp>
      <p:sp>
        <p:nvSpPr>
          <p:cNvPr id="61" name="Rectangle 8"/>
          <p:cNvSpPr>
            <a:spLocks noChangeArrowheads="1"/>
          </p:cNvSpPr>
          <p:nvPr/>
        </p:nvSpPr>
        <p:spPr bwMode="auto">
          <a:xfrm>
            <a:off x="6477000" y="1752600"/>
            <a:ext cx="304800" cy="381000"/>
          </a:xfrm>
          <a:prstGeom prst="rect">
            <a:avLst/>
          </a:prstGeom>
          <a:solidFill>
            <a:srgbClr val="EBAFA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</a:t>
            </a:r>
          </a:p>
        </p:txBody>
      </p:sp>
      <p:sp>
        <p:nvSpPr>
          <p:cNvPr id="62" name="Rectangle 9"/>
          <p:cNvSpPr>
            <a:spLocks noChangeArrowheads="1"/>
          </p:cNvSpPr>
          <p:nvPr/>
        </p:nvSpPr>
        <p:spPr bwMode="auto">
          <a:xfrm>
            <a:off x="5103812" y="3657600"/>
            <a:ext cx="1373187" cy="381000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S</a:t>
            </a:r>
            <a:r>
              <a:rPr lang="en-GB" sz="1600" b="1" dirty="0" smtClean="0">
                <a:latin typeface="Calibri" pitchFamily="34" charset="0"/>
              </a:rPr>
              <a:t>ize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63" name="Rectangle 10"/>
          <p:cNvSpPr>
            <a:spLocks noChangeArrowheads="1"/>
          </p:cNvSpPr>
          <p:nvPr/>
        </p:nvSpPr>
        <p:spPr bwMode="auto">
          <a:xfrm>
            <a:off x="6477000" y="3657600"/>
            <a:ext cx="304800" cy="381000"/>
          </a:xfrm>
          <a:prstGeom prst="rect">
            <a:avLst/>
          </a:prstGeom>
          <a:solidFill>
            <a:srgbClr val="EBAFA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</a:t>
            </a:r>
          </a:p>
        </p:txBody>
      </p:sp>
      <p:sp>
        <p:nvSpPr>
          <p:cNvPr id="64" name="Rectangle 3"/>
          <p:cNvSpPr>
            <a:spLocks noChangeArrowheads="1"/>
          </p:cNvSpPr>
          <p:nvPr/>
        </p:nvSpPr>
        <p:spPr bwMode="auto">
          <a:xfrm>
            <a:off x="5105400" y="2133600"/>
            <a:ext cx="16764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alibri" pitchFamily="34" charset="0"/>
              </a:rPr>
              <a:t>N</a:t>
            </a:r>
            <a:r>
              <a:rPr lang="en-GB" sz="1600" b="1" dirty="0" smtClean="0">
                <a:latin typeface="Calibri" pitchFamily="34" charset="0"/>
              </a:rPr>
              <a:t>ext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65" name="Rectangle 3"/>
          <p:cNvSpPr>
            <a:spLocks noChangeArrowheads="1"/>
          </p:cNvSpPr>
          <p:nvPr/>
        </p:nvSpPr>
        <p:spPr bwMode="auto">
          <a:xfrm>
            <a:off x="5105400" y="2514600"/>
            <a:ext cx="16764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err="1" smtClean="0">
                <a:latin typeface="Calibri" pitchFamily="34" charset="0"/>
              </a:rPr>
              <a:t>P</a:t>
            </a:r>
            <a:r>
              <a:rPr lang="en-GB" sz="1600" b="1" dirty="0" err="1" smtClean="0">
                <a:latin typeface="Calibri" pitchFamily="34" charset="0"/>
              </a:rPr>
              <a:t>rev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371600" y="1307068"/>
            <a:ext cx="2163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Allocated (as before)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638800" y="1295400"/>
            <a:ext cx="600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Free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0838" y="436562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Freeing Blocks Multiple Times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62937" y="1252538"/>
            <a:ext cx="8307387" cy="5224462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Nasty!</a:t>
            </a: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805248" y="1981200"/>
            <a:ext cx="4343400" cy="222885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x =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malloc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(N*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sizeof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(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));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     </a:t>
            </a:r>
            <a:r>
              <a:rPr lang="en-GB" sz="2000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&lt;manipulate x&gt;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free(x);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000" dirty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y =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malloc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(M*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sizeof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(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));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     </a:t>
            </a:r>
            <a:r>
              <a:rPr lang="en-GB" sz="2000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&lt;manipulate y&gt;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free(x);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457200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Referencing Freed Blocks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7651" y="1252538"/>
            <a:ext cx="8307387" cy="5224462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Evil! 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838200" y="1905000"/>
            <a:ext cx="4343400" cy="222885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x =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malloc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(N*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sizeof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(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));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</a:t>
            </a:r>
            <a:r>
              <a:rPr lang="en-GB" sz="2000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&lt;manipulate x&gt;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free(x);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...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y =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malloc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(M*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sizeof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(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));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for (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=0;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&lt;M;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++)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y[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] = x[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]++;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0838" y="287338"/>
            <a:ext cx="8716962" cy="1008062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Failing to Free </a:t>
            </a:r>
            <a:r>
              <a:rPr lang="en-GB" dirty="0" smtClean="0"/>
              <a:t>Blocks (Memory </a:t>
            </a:r>
            <a:r>
              <a:rPr lang="en-GB" dirty="0"/>
              <a:t>Leaks)</a:t>
            </a: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0838" y="1252538"/>
            <a:ext cx="8307387" cy="5224462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Slow, long-term killer! </a:t>
            </a: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786714" y="2009775"/>
            <a:ext cx="5486400" cy="161925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foo() {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   int *x = malloc(N*sizeof(int));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   ...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   return;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}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0838" y="287338"/>
            <a:ext cx="8716962" cy="1008062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Failing to Free </a:t>
            </a:r>
            <a:r>
              <a:rPr lang="en-GB" dirty="0" smtClean="0"/>
              <a:t>Blocks (Memory </a:t>
            </a:r>
            <a:r>
              <a:rPr lang="en-GB" dirty="0"/>
              <a:t>Leaks)</a:t>
            </a:r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62937" y="1220788"/>
            <a:ext cx="8307387" cy="5224462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Freeing only part of a data structure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457200" y="1885950"/>
            <a:ext cx="8077200" cy="436245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struct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list {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val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struct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list *next;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};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000" dirty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foo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() {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struct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list *head =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malloc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(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sizeof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(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struct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list));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head-&gt;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val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= 0;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head-&gt;next = NULL;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</a:t>
            </a:r>
            <a:r>
              <a:rPr lang="en-GB" sz="2000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&lt;create and manipulate the rest of the list&gt;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 ...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free(head);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return;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}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436562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Dealing With Memory Bugs</a:t>
            </a:r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9413" y="1220788"/>
            <a:ext cx="8307387" cy="5224462"/>
          </a:xfrm>
          <a:ln/>
        </p:spPr>
        <p:txBody>
          <a:bodyPr/>
          <a:lstStyle/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Conventional debugger (</a:t>
            </a:r>
            <a:r>
              <a:rPr lang="en-GB" dirty="0" err="1">
                <a:latin typeface="Courier New" pitchFamily="49" charset="0"/>
              </a:rPr>
              <a:t>gdb</a:t>
            </a:r>
            <a:r>
              <a:rPr lang="en-GB" dirty="0"/>
              <a:t>)</a:t>
            </a:r>
          </a:p>
          <a:p>
            <a:pPr lvl="1">
              <a:lnSpc>
                <a:spcPct val="9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Good for finding  bad pointer dereferences</a:t>
            </a:r>
          </a:p>
          <a:p>
            <a:pPr lvl="1">
              <a:lnSpc>
                <a:spcPct val="9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Hard to detect the other memory bugs</a:t>
            </a:r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Debugging </a:t>
            </a:r>
            <a:r>
              <a:rPr lang="en-GB" dirty="0" err="1">
                <a:latin typeface="Courier New" pitchFamily="49" charset="0"/>
              </a:rPr>
              <a:t>malloc</a:t>
            </a:r>
            <a:r>
              <a:rPr lang="en-GB" dirty="0"/>
              <a:t> (</a:t>
            </a:r>
            <a:r>
              <a:rPr lang="en-GB" dirty="0" err="1"/>
              <a:t>UToronto</a:t>
            </a:r>
            <a:r>
              <a:rPr lang="en-GB" dirty="0"/>
              <a:t> CSRI </a:t>
            </a:r>
            <a:r>
              <a:rPr lang="en-GB" dirty="0" err="1">
                <a:latin typeface="Courier New" pitchFamily="49" charset="0"/>
              </a:rPr>
              <a:t>malloc</a:t>
            </a:r>
            <a:r>
              <a:rPr lang="en-GB" dirty="0"/>
              <a:t>)</a:t>
            </a:r>
          </a:p>
          <a:p>
            <a:pPr lvl="1">
              <a:lnSpc>
                <a:spcPct val="9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Wrapper around conventional </a:t>
            </a:r>
            <a:r>
              <a:rPr lang="en-GB" b="1" dirty="0" err="1">
                <a:latin typeface="Courier New" pitchFamily="49" charset="0"/>
              </a:rPr>
              <a:t>malloc</a:t>
            </a:r>
            <a:endParaRPr lang="en-GB" b="1" dirty="0">
              <a:latin typeface="Courier New" pitchFamily="49" charset="0"/>
            </a:endParaRPr>
          </a:p>
          <a:p>
            <a:pPr lvl="1">
              <a:lnSpc>
                <a:spcPct val="9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Detects memory bugs at </a:t>
            </a:r>
            <a:r>
              <a:rPr lang="en-GB" b="1" dirty="0" err="1">
                <a:latin typeface="Courier New" pitchFamily="49" charset="0"/>
              </a:rPr>
              <a:t>malloc</a:t>
            </a:r>
            <a:r>
              <a:rPr lang="en-GB" dirty="0"/>
              <a:t> and </a:t>
            </a:r>
            <a:r>
              <a:rPr lang="en-GB" b="1" dirty="0">
                <a:latin typeface="Courier New" pitchFamily="49" charset="0"/>
              </a:rPr>
              <a:t>free</a:t>
            </a:r>
            <a:r>
              <a:rPr lang="en-GB" dirty="0">
                <a:latin typeface="Courier New" pitchFamily="49" charset="0"/>
              </a:rPr>
              <a:t> </a:t>
            </a:r>
            <a:r>
              <a:rPr lang="en-GB" dirty="0"/>
              <a:t>boundaries</a:t>
            </a:r>
          </a:p>
          <a:p>
            <a:pPr lvl="2">
              <a:lnSpc>
                <a:spcPct val="9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Memory overwrites that corrupt heap structures</a:t>
            </a:r>
          </a:p>
          <a:p>
            <a:pPr lvl="2">
              <a:lnSpc>
                <a:spcPct val="9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Some instances of freeing blocks multiple times</a:t>
            </a:r>
          </a:p>
          <a:p>
            <a:pPr lvl="2">
              <a:lnSpc>
                <a:spcPct val="9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Memory leaks</a:t>
            </a:r>
          </a:p>
          <a:p>
            <a:pPr lvl="1">
              <a:lnSpc>
                <a:spcPct val="9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Cannot detect all memory bugs</a:t>
            </a:r>
          </a:p>
          <a:p>
            <a:pPr lvl="2">
              <a:lnSpc>
                <a:spcPct val="9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Overwrites into the middle of allocated blocks</a:t>
            </a:r>
          </a:p>
          <a:p>
            <a:pPr lvl="2">
              <a:lnSpc>
                <a:spcPct val="9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Freeing block twice that has been reallocated in the interim</a:t>
            </a:r>
          </a:p>
          <a:p>
            <a:pPr lvl="2">
              <a:lnSpc>
                <a:spcPct val="9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Referencing freed blocks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0838" y="436562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Dealing With Memory Bugs (cont.)</a:t>
            </a: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66713" y="1220788"/>
            <a:ext cx="8307387" cy="5224462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Some </a:t>
            </a:r>
            <a:r>
              <a:rPr lang="en-GB" dirty="0" err="1"/>
              <a:t>malloc</a:t>
            </a:r>
            <a:r>
              <a:rPr lang="en-GB" dirty="0"/>
              <a:t> implementations contain checking code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Linux </a:t>
            </a:r>
            <a:r>
              <a:rPr lang="en-GB" dirty="0" err="1"/>
              <a:t>glibc</a:t>
            </a:r>
            <a:r>
              <a:rPr lang="en-GB" dirty="0"/>
              <a:t> </a:t>
            </a:r>
            <a:r>
              <a:rPr lang="en-GB" dirty="0" err="1"/>
              <a:t>malloc</a:t>
            </a:r>
            <a:r>
              <a:rPr lang="en-GB" dirty="0"/>
              <a:t>: </a:t>
            </a:r>
            <a:r>
              <a:rPr lang="en-GB" b="1" dirty="0" err="1">
                <a:latin typeface="Courier New" pitchFamily="49" charset="0"/>
              </a:rPr>
              <a:t>setenv</a:t>
            </a:r>
            <a:r>
              <a:rPr lang="en-GB" b="1" dirty="0">
                <a:latin typeface="Courier New" pitchFamily="49" charset="0"/>
              </a:rPr>
              <a:t> MALLOC_CHECK_ 2</a:t>
            </a:r>
            <a:r>
              <a:rPr lang="en-GB" b="1" dirty="0"/>
              <a:t> 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FreeBSD: </a:t>
            </a:r>
            <a:r>
              <a:rPr lang="en-GB" b="1" dirty="0" err="1">
                <a:latin typeface="Courier New" pitchFamily="49" charset="0"/>
              </a:rPr>
              <a:t>setenv</a:t>
            </a:r>
            <a:r>
              <a:rPr lang="en-GB" b="1" dirty="0">
                <a:latin typeface="Courier New" pitchFamily="49" charset="0"/>
              </a:rPr>
              <a:t> MALLOC_OPTIONS AJR</a:t>
            </a:r>
            <a:r>
              <a:rPr lang="en-GB" b="1" dirty="0"/>
              <a:t> 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Binary translator:  </a:t>
            </a:r>
            <a:r>
              <a:rPr lang="en-GB" dirty="0" err="1"/>
              <a:t>valgrind</a:t>
            </a:r>
            <a:r>
              <a:rPr lang="en-GB" dirty="0"/>
              <a:t> (Linux), Purify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Powerful debugging and analysis technique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Rewrites text section of executable object file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Can detect all errors as debugging </a:t>
            </a:r>
            <a:r>
              <a:rPr lang="en-GB" b="1" dirty="0" err="1">
                <a:latin typeface="Courier New" pitchFamily="49" charset="0"/>
              </a:rPr>
              <a:t>malloc</a:t>
            </a:r>
            <a:endParaRPr lang="en-GB" b="1" dirty="0">
              <a:latin typeface="Courier New" pitchFamily="49" charset="0"/>
            </a:endParaRP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Can also check each individual reference at runtime</a:t>
            </a:r>
          </a:p>
          <a:p>
            <a:pPr lvl="2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Bad pointers</a:t>
            </a:r>
          </a:p>
          <a:p>
            <a:pPr lvl="2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Overwriting</a:t>
            </a:r>
          </a:p>
          <a:p>
            <a:pPr lvl="2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Referencing outside of allocated block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Garbage collection (Boehm-Weiser Conservative GC)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Let the system free blocks instead of the programmer.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Line 1"/>
          <p:cNvSpPr>
            <a:spLocks noChangeShapeType="1"/>
          </p:cNvSpPr>
          <p:nvPr/>
        </p:nvSpPr>
        <p:spPr bwMode="auto">
          <a:xfrm>
            <a:off x="3276600" y="2057399"/>
            <a:ext cx="457200" cy="0"/>
          </a:xfrm>
          <a:prstGeom prst="line">
            <a:avLst/>
          </a:prstGeom>
          <a:noFill/>
          <a:ln w="2556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6" name="Line 2"/>
          <p:cNvSpPr>
            <a:spLocks noChangeShapeType="1"/>
          </p:cNvSpPr>
          <p:nvPr/>
        </p:nvSpPr>
        <p:spPr bwMode="auto">
          <a:xfrm>
            <a:off x="4572000" y="2057399"/>
            <a:ext cx="381000" cy="0"/>
          </a:xfrm>
          <a:prstGeom prst="line">
            <a:avLst/>
          </a:prstGeom>
          <a:noFill/>
          <a:ln w="2556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7" name="Line 3"/>
          <p:cNvSpPr>
            <a:spLocks noChangeShapeType="1"/>
          </p:cNvSpPr>
          <p:nvPr/>
        </p:nvSpPr>
        <p:spPr bwMode="auto">
          <a:xfrm>
            <a:off x="6096000" y="2057399"/>
            <a:ext cx="381000" cy="0"/>
          </a:xfrm>
          <a:prstGeom prst="line">
            <a:avLst/>
          </a:prstGeom>
          <a:noFill/>
          <a:ln w="2556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292688" y="481601"/>
            <a:ext cx="6070600" cy="57308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Explicit Free Lists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8681" y="1269236"/>
            <a:ext cx="8307387" cy="2436812"/>
          </a:xfrm>
          <a:ln/>
        </p:spPr>
        <p:txBody>
          <a:bodyPr/>
          <a:lstStyle/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Logically:</a:t>
            </a:r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Physically: blocks can be in any order</a:t>
            </a:r>
            <a:endParaRPr lang="en-GB" dirty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2438400" y="1981200"/>
            <a:ext cx="8382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A</a:t>
            </a: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3733800" y="1981200"/>
            <a:ext cx="8382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B</a:t>
            </a: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4953000" y="1981200"/>
            <a:ext cx="11430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C</a:t>
            </a:r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 flipH="1">
            <a:off x="4570413" y="2209800"/>
            <a:ext cx="384175" cy="1587"/>
          </a:xfrm>
          <a:prstGeom prst="line">
            <a:avLst/>
          </a:prstGeom>
          <a:noFill/>
          <a:ln w="25560">
            <a:solidFill>
              <a:srgbClr val="C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 flipH="1">
            <a:off x="3275013" y="2209800"/>
            <a:ext cx="460375" cy="1587"/>
          </a:xfrm>
          <a:prstGeom prst="line">
            <a:avLst/>
          </a:prstGeom>
          <a:noFill/>
          <a:ln w="25560">
            <a:solidFill>
              <a:srgbClr val="C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 flipH="1">
            <a:off x="2132013" y="2209800"/>
            <a:ext cx="307975" cy="1587"/>
          </a:xfrm>
          <a:prstGeom prst="line">
            <a:avLst/>
          </a:prstGeom>
          <a:noFill/>
          <a:ln w="25560">
            <a:solidFill>
              <a:srgbClr val="C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1186389" y="48910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4</a:t>
            </a:r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1491189" y="48910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1795989" y="48910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2100789" y="48910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4</a:t>
            </a:r>
          </a:p>
        </p:txBody>
      </p:sp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2405589" y="4891087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4</a:t>
            </a:r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2710389" y="4891087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62" name="Rectangle 18"/>
          <p:cNvSpPr>
            <a:spLocks noChangeArrowheads="1"/>
          </p:cNvSpPr>
          <p:nvPr/>
        </p:nvSpPr>
        <p:spPr bwMode="auto">
          <a:xfrm>
            <a:off x="3015189" y="4891087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63" name="Rectangle 19"/>
          <p:cNvSpPr>
            <a:spLocks noChangeArrowheads="1"/>
          </p:cNvSpPr>
          <p:nvPr/>
        </p:nvSpPr>
        <p:spPr bwMode="auto">
          <a:xfrm>
            <a:off x="3319989" y="4891087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4</a:t>
            </a:r>
          </a:p>
        </p:txBody>
      </p:sp>
      <p:sp>
        <p:nvSpPr>
          <p:cNvPr id="6164" name="Rectangle 20"/>
          <p:cNvSpPr>
            <a:spLocks noChangeArrowheads="1"/>
          </p:cNvSpPr>
          <p:nvPr/>
        </p:nvSpPr>
        <p:spPr bwMode="auto">
          <a:xfrm>
            <a:off x="3929589" y="48910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65" name="Rectangle 21"/>
          <p:cNvSpPr>
            <a:spLocks noChangeArrowheads="1"/>
          </p:cNvSpPr>
          <p:nvPr/>
        </p:nvSpPr>
        <p:spPr bwMode="auto">
          <a:xfrm>
            <a:off x="4234389" y="48910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66" name="Rectangle 22"/>
          <p:cNvSpPr>
            <a:spLocks noChangeArrowheads="1"/>
          </p:cNvSpPr>
          <p:nvPr/>
        </p:nvSpPr>
        <p:spPr bwMode="auto">
          <a:xfrm>
            <a:off x="4539189" y="48910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67" name="Rectangle 23"/>
          <p:cNvSpPr>
            <a:spLocks noChangeArrowheads="1"/>
          </p:cNvSpPr>
          <p:nvPr/>
        </p:nvSpPr>
        <p:spPr bwMode="auto">
          <a:xfrm>
            <a:off x="4843989" y="48910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68" name="Rectangle 24"/>
          <p:cNvSpPr>
            <a:spLocks noChangeArrowheads="1"/>
          </p:cNvSpPr>
          <p:nvPr/>
        </p:nvSpPr>
        <p:spPr bwMode="auto">
          <a:xfrm>
            <a:off x="5148789" y="48910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6</a:t>
            </a:r>
          </a:p>
        </p:txBody>
      </p:sp>
      <p:sp>
        <p:nvSpPr>
          <p:cNvPr id="6169" name="Rectangle 25"/>
          <p:cNvSpPr>
            <a:spLocks noChangeArrowheads="1"/>
          </p:cNvSpPr>
          <p:nvPr/>
        </p:nvSpPr>
        <p:spPr bwMode="auto">
          <a:xfrm>
            <a:off x="5758389" y="4891087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70" name="Rectangle 26"/>
          <p:cNvSpPr>
            <a:spLocks noChangeArrowheads="1"/>
          </p:cNvSpPr>
          <p:nvPr/>
        </p:nvSpPr>
        <p:spPr bwMode="auto">
          <a:xfrm>
            <a:off x="3624789" y="48910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6</a:t>
            </a:r>
          </a:p>
        </p:txBody>
      </p:sp>
      <p:sp>
        <p:nvSpPr>
          <p:cNvPr id="6171" name="Rectangle 27"/>
          <p:cNvSpPr>
            <a:spLocks noChangeArrowheads="1"/>
          </p:cNvSpPr>
          <p:nvPr/>
        </p:nvSpPr>
        <p:spPr bwMode="auto">
          <a:xfrm>
            <a:off x="6672789" y="48910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4</a:t>
            </a:r>
          </a:p>
        </p:txBody>
      </p:sp>
      <p:sp>
        <p:nvSpPr>
          <p:cNvPr id="6172" name="Rectangle 28"/>
          <p:cNvSpPr>
            <a:spLocks noChangeArrowheads="1"/>
          </p:cNvSpPr>
          <p:nvPr/>
        </p:nvSpPr>
        <p:spPr bwMode="auto">
          <a:xfrm>
            <a:off x="5453589" y="4891087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4</a:t>
            </a:r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6063189" y="4891087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74" name="Rectangle 30"/>
          <p:cNvSpPr>
            <a:spLocks noChangeArrowheads="1"/>
          </p:cNvSpPr>
          <p:nvPr/>
        </p:nvSpPr>
        <p:spPr bwMode="auto">
          <a:xfrm>
            <a:off x="6367989" y="4891087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4</a:t>
            </a:r>
          </a:p>
        </p:txBody>
      </p:sp>
      <p:sp>
        <p:nvSpPr>
          <p:cNvPr id="6175" name="Rectangle 31"/>
          <p:cNvSpPr>
            <a:spLocks noChangeArrowheads="1"/>
          </p:cNvSpPr>
          <p:nvPr/>
        </p:nvSpPr>
        <p:spPr bwMode="auto">
          <a:xfrm>
            <a:off x="6977589" y="48910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76" name="Rectangle 32"/>
          <p:cNvSpPr>
            <a:spLocks noChangeArrowheads="1"/>
          </p:cNvSpPr>
          <p:nvPr/>
        </p:nvSpPr>
        <p:spPr bwMode="auto">
          <a:xfrm>
            <a:off x="7282389" y="48910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7587189" y="48910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4</a:t>
            </a:r>
          </a:p>
        </p:txBody>
      </p:sp>
      <p:sp>
        <p:nvSpPr>
          <p:cNvPr id="6178" name="Freeform 34"/>
          <p:cNvSpPr>
            <a:spLocks/>
          </p:cNvSpPr>
          <p:nvPr/>
        </p:nvSpPr>
        <p:spPr bwMode="auto">
          <a:xfrm>
            <a:off x="1643589" y="4484687"/>
            <a:ext cx="5181600" cy="558800"/>
          </a:xfrm>
          <a:custGeom>
            <a:avLst/>
            <a:gdLst/>
            <a:ahLst/>
            <a:cxnLst>
              <a:cxn ang="0">
                <a:pos x="0" y="352"/>
              </a:cxn>
              <a:cxn ang="0">
                <a:pos x="1968" y="16"/>
              </a:cxn>
              <a:cxn ang="0">
                <a:pos x="3264" y="256"/>
              </a:cxn>
            </a:cxnLst>
            <a:rect l="0" t="0" r="r" b="b"/>
            <a:pathLst>
              <a:path w="3264" h="352">
                <a:moveTo>
                  <a:pt x="0" y="352"/>
                </a:moveTo>
                <a:cubicBezTo>
                  <a:pt x="712" y="191"/>
                  <a:pt x="1424" y="31"/>
                  <a:pt x="1968" y="16"/>
                </a:cubicBezTo>
                <a:cubicBezTo>
                  <a:pt x="2511" y="0"/>
                  <a:pt x="2887" y="128"/>
                  <a:pt x="3264" y="256"/>
                </a:cubicBezTo>
              </a:path>
            </a:pathLst>
          </a:custGeom>
          <a:noFill/>
          <a:ln w="25560">
            <a:solidFill>
              <a:srgbClr val="00B05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79" name="Freeform 35"/>
          <p:cNvSpPr>
            <a:spLocks/>
          </p:cNvSpPr>
          <p:nvPr/>
        </p:nvSpPr>
        <p:spPr bwMode="auto">
          <a:xfrm>
            <a:off x="3777189" y="4408487"/>
            <a:ext cx="3352800" cy="635000"/>
          </a:xfrm>
          <a:custGeom>
            <a:avLst/>
            <a:gdLst/>
            <a:ahLst/>
            <a:cxnLst>
              <a:cxn ang="0">
                <a:pos x="2112" y="400"/>
              </a:cxn>
              <a:cxn ang="0">
                <a:pos x="1680" y="16"/>
              </a:cxn>
              <a:cxn ang="0">
                <a:pos x="0" y="304"/>
              </a:cxn>
            </a:cxnLst>
            <a:rect l="0" t="0" r="r" b="b"/>
            <a:pathLst>
              <a:path w="2112" h="400">
                <a:moveTo>
                  <a:pt x="2112" y="400"/>
                </a:moveTo>
                <a:cubicBezTo>
                  <a:pt x="2072" y="216"/>
                  <a:pt x="2032" y="32"/>
                  <a:pt x="1680" y="16"/>
                </a:cubicBezTo>
                <a:cubicBezTo>
                  <a:pt x="1328" y="0"/>
                  <a:pt x="280" y="256"/>
                  <a:pt x="0" y="304"/>
                </a:cubicBezTo>
              </a:path>
            </a:pathLst>
          </a:custGeom>
          <a:noFill/>
          <a:ln w="25560">
            <a:solidFill>
              <a:srgbClr val="00B050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80" name="Freeform 36"/>
          <p:cNvSpPr>
            <a:spLocks/>
          </p:cNvSpPr>
          <p:nvPr/>
        </p:nvSpPr>
        <p:spPr bwMode="auto">
          <a:xfrm>
            <a:off x="1338789" y="5043487"/>
            <a:ext cx="6096000" cy="671513"/>
          </a:xfrm>
          <a:custGeom>
            <a:avLst/>
            <a:gdLst/>
            <a:ahLst/>
            <a:cxnLst>
              <a:cxn ang="0">
                <a:pos x="3840" y="0"/>
              </a:cxn>
              <a:cxn ang="0">
                <a:pos x="3072" y="336"/>
              </a:cxn>
              <a:cxn ang="0">
                <a:pos x="672" y="384"/>
              </a:cxn>
              <a:cxn ang="0">
                <a:pos x="0" y="96"/>
              </a:cxn>
            </a:cxnLst>
            <a:rect l="0" t="0" r="r" b="b"/>
            <a:pathLst>
              <a:path w="3840" h="423">
                <a:moveTo>
                  <a:pt x="3840" y="0"/>
                </a:moveTo>
                <a:cubicBezTo>
                  <a:pt x="3719" y="136"/>
                  <a:pt x="3599" y="272"/>
                  <a:pt x="3072" y="336"/>
                </a:cubicBezTo>
                <a:cubicBezTo>
                  <a:pt x="2544" y="399"/>
                  <a:pt x="1183" y="423"/>
                  <a:pt x="672" y="384"/>
                </a:cubicBezTo>
                <a:cubicBezTo>
                  <a:pt x="160" y="344"/>
                  <a:pt x="80" y="220"/>
                  <a:pt x="0" y="96"/>
                </a:cubicBezTo>
              </a:path>
            </a:pathLst>
          </a:custGeom>
          <a:noFill/>
          <a:ln w="25560">
            <a:solidFill>
              <a:srgbClr val="C00000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81" name="Freeform 37"/>
          <p:cNvSpPr>
            <a:spLocks/>
          </p:cNvSpPr>
          <p:nvPr/>
        </p:nvSpPr>
        <p:spPr bwMode="auto">
          <a:xfrm>
            <a:off x="4386789" y="5043487"/>
            <a:ext cx="2438400" cy="4810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88"/>
              </a:cxn>
              <a:cxn ang="0">
                <a:pos x="1536" y="96"/>
              </a:cxn>
            </a:cxnLst>
            <a:rect l="0" t="0" r="r" b="b"/>
            <a:pathLst>
              <a:path w="1536" h="303">
                <a:moveTo>
                  <a:pt x="0" y="0"/>
                </a:moveTo>
                <a:cubicBezTo>
                  <a:pt x="280" y="136"/>
                  <a:pt x="560" y="272"/>
                  <a:pt x="816" y="288"/>
                </a:cubicBezTo>
                <a:cubicBezTo>
                  <a:pt x="1071" y="303"/>
                  <a:pt x="1303" y="199"/>
                  <a:pt x="1536" y="96"/>
                </a:cubicBezTo>
              </a:path>
            </a:pathLst>
          </a:custGeom>
          <a:noFill/>
          <a:ln w="25560">
            <a:solidFill>
              <a:srgbClr val="C00000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82" name="Text Box 38"/>
          <p:cNvSpPr txBox="1">
            <a:spLocks noChangeArrowheads="1"/>
          </p:cNvSpPr>
          <p:nvPr/>
        </p:nvSpPr>
        <p:spPr bwMode="auto">
          <a:xfrm>
            <a:off x="6826777" y="4205287"/>
            <a:ext cx="1876453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Clr>
                <a:srgbClr val="66FF66"/>
              </a:buClr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00B050"/>
                </a:solidFill>
                <a:latin typeface="Calibri" pitchFamily="34" charset="0"/>
                <a:ea typeface="msgothic" charset="0"/>
                <a:cs typeface="msgothic" charset="0"/>
              </a:rPr>
              <a:t>Forward </a:t>
            </a:r>
            <a:r>
              <a:rPr lang="en-GB" sz="1600" b="1" dirty="0" smtClean="0">
                <a:solidFill>
                  <a:srgbClr val="00B050"/>
                </a:solidFill>
                <a:latin typeface="Calibri" pitchFamily="34" charset="0"/>
                <a:ea typeface="msgothic" charset="0"/>
                <a:cs typeface="msgothic" charset="0"/>
              </a:rPr>
              <a:t>(next) links</a:t>
            </a:r>
            <a:endParaRPr lang="en-GB" sz="1600" b="1" dirty="0">
              <a:solidFill>
                <a:srgbClr val="00B050"/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6183" name="Text Box 39"/>
          <p:cNvSpPr txBox="1">
            <a:spLocks noChangeArrowheads="1"/>
          </p:cNvSpPr>
          <p:nvPr/>
        </p:nvSpPr>
        <p:spPr bwMode="auto">
          <a:xfrm>
            <a:off x="7112527" y="5341937"/>
            <a:ext cx="1572908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Clr>
                <a:srgbClr val="FF0066"/>
              </a:buClr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C00000"/>
                </a:solidFill>
                <a:latin typeface="Calibri" pitchFamily="34" charset="0"/>
                <a:ea typeface="msgothic" charset="0"/>
                <a:cs typeface="msgothic" charset="0"/>
              </a:rPr>
              <a:t>Back </a:t>
            </a:r>
            <a:r>
              <a:rPr lang="en-GB" sz="1600" b="1" dirty="0" smtClean="0">
                <a:solidFill>
                  <a:srgbClr val="C00000"/>
                </a:solidFill>
                <a:latin typeface="Calibri" pitchFamily="34" charset="0"/>
                <a:ea typeface="msgothic" charset="0"/>
                <a:cs typeface="msgothic" charset="0"/>
              </a:rPr>
              <a:t>(</a:t>
            </a:r>
            <a:r>
              <a:rPr lang="en-GB" sz="1600" b="1" dirty="0" err="1" smtClean="0">
                <a:solidFill>
                  <a:srgbClr val="C00000"/>
                </a:solidFill>
                <a:latin typeface="Calibri" pitchFamily="34" charset="0"/>
                <a:ea typeface="msgothic" charset="0"/>
                <a:cs typeface="msgothic" charset="0"/>
              </a:rPr>
              <a:t>prev</a:t>
            </a:r>
            <a:r>
              <a:rPr lang="en-GB" sz="1600" b="1" dirty="0" smtClean="0">
                <a:solidFill>
                  <a:srgbClr val="C00000"/>
                </a:solidFill>
                <a:latin typeface="Calibri" pitchFamily="34" charset="0"/>
                <a:ea typeface="msgothic" charset="0"/>
                <a:cs typeface="msgothic" charset="0"/>
              </a:rPr>
              <a:t>) links</a:t>
            </a:r>
            <a:endParaRPr lang="en-GB" sz="1600" b="1" dirty="0">
              <a:solidFill>
                <a:srgbClr val="C00000"/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6184" name="Text Box 40"/>
          <p:cNvSpPr txBox="1">
            <a:spLocks noChangeArrowheads="1"/>
          </p:cNvSpPr>
          <p:nvPr/>
        </p:nvSpPr>
        <p:spPr bwMode="auto">
          <a:xfrm>
            <a:off x="7647514" y="4960937"/>
            <a:ext cx="184150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85" name="Freeform 41"/>
          <p:cNvSpPr>
            <a:spLocks/>
          </p:cNvSpPr>
          <p:nvPr/>
        </p:nvSpPr>
        <p:spPr bwMode="auto">
          <a:xfrm>
            <a:off x="4081989" y="3986212"/>
            <a:ext cx="3495675" cy="1057275"/>
          </a:xfrm>
          <a:custGeom>
            <a:avLst/>
            <a:gdLst/>
            <a:ahLst/>
            <a:cxnLst>
              <a:cxn ang="0">
                <a:pos x="0" y="666"/>
              </a:cxn>
              <a:cxn ang="0">
                <a:pos x="422" y="178"/>
              </a:cxn>
              <a:cxn ang="0">
                <a:pos x="2202" y="0"/>
              </a:cxn>
            </a:cxnLst>
            <a:rect l="0" t="0" r="r" b="b"/>
            <a:pathLst>
              <a:path w="2202" h="666">
                <a:moveTo>
                  <a:pt x="0" y="666"/>
                </a:moveTo>
                <a:cubicBezTo>
                  <a:pt x="70" y="585"/>
                  <a:pt x="55" y="289"/>
                  <a:pt x="422" y="178"/>
                </a:cubicBezTo>
                <a:cubicBezTo>
                  <a:pt x="789" y="67"/>
                  <a:pt x="1831" y="37"/>
                  <a:pt x="2202" y="0"/>
                </a:cubicBezTo>
              </a:path>
            </a:pathLst>
          </a:custGeom>
          <a:noFill/>
          <a:ln w="25560">
            <a:solidFill>
              <a:srgbClr val="00B050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86" name="Freeform 42"/>
          <p:cNvSpPr>
            <a:spLocks/>
          </p:cNvSpPr>
          <p:nvPr/>
        </p:nvSpPr>
        <p:spPr bwMode="auto">
          <a:xfrm>
            <a:off x="1186389" y="5043487"/>
            <a:ext cx="762000" cy="457200"/>
          </a:xfrm>
          <a:custGeom>
            <a:avLst/>
            <a:gdLst/>
            <a:ahLst/>
            <a:cxnLst>
              <a:cxn ang="0">
                <a:pos x="480" y="0"/>
              </a:cxn>
              <a:cxn ang="0">
                <a:pos x="336" y="240"/>
              </a:cxn>
              <a:cxn ang="0">
                <a:pos x="0" y="288"/>
              </a:cxn>
            </a:cxnLst>
            <a:rect l="0" t="0" r="r" b="b"/>
            <a:pathLst>
              <a:path w="480" h="288">
                <a:moveTo>
                  <a:pt x="480" y="0"/>
                </a:moveTo>
                <a:cubicBezTo>
                  <a:pt x="448" y="96"/>
                  <a:pt x="416" y="192"/>
                  <a:pt x="336" y="240"/>
                </a:cubicBezTo>
                <a:cubicBezTo>
                  <a:pt x="256" y="288"/>
                  <a:pt x="128" y="288"/>
                  <a:pt x="0" y="288"/>
                </a:cubicBezTo>
              </a:path>
            </a:pathLst>
          </a:custGeom>
          <a:noFill/>
          <a:ln w="25560">
            <a:solidFill>
              <a:srgbClr val="C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87" name="Text Box 43"/>
          <p:cNvSpPr txBox="1">
            <a:spLocks noChangeArrowheads="1"/>
          </p:cNvSpPr>
          <p:nvPr/>
        </p:nvSpPr>
        <p:spPr bwMode="auto">
          <a:xfrm>
            <a:off x="1624539" y="4581525"/>
            <a:ext cx="306792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A</a:t>
            </a:r>
          </a:p>
        </p:txBody>
      </p:sp>
      <p:sp>
        <p:nvSpPr>
          <p:cNvPr id="6188" name="Text Box 44"/>
          <p:cNvSpPr txBox="1">
            <a:spLocks noChangeArrowheads="1"/>
          </p:cNvSpPr>
          <p:nvPr/>
        </p:nvSpPr>
        <p:spPr bwMode="auto">
          <a:xfrm>
            <a:off x="7207777" y="4586287"/>
            <a:ext cx="297174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B</a:t>
            </a:r>
          </a:p>
        </p:txBody>
      </p:sp>
      <p:sp>
        <p:nvSpPr>
          <p:cNvPr id="6189" name="Text Box 45"/>
          <p:cNvSpPr txBox="1">
            <a:spLocks noChangeArrowheads="1"/>
          </p:cNvSpPr>
          <p:nvPr/>
        </p:nvSpPr>
        <p:spPr bwMode="auto">
          <a:xfrm>
            <a:off x="4386789" y="5197475"/>
            <a:ext cx="290762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C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1" name="Rectangle 73"/>
          <p:cNvSpPr>
            <a:spLocks noChangeArrowheads="1"/>
          </p:cNvSpPr>
          <p:nvPr/>
        </p:nvSpPr>
        <p:spPr bwMode="auto">
          <a:xfrm>
            <a:off x="487480" y="3649663"/>
            <a:ext cx="7607300" cy="28289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40" name="Rectangle 72"/>
          <p:cNvSpPr>
            <a:spLocks noChangeArrowheads="1"/>
          </p:cNvSpPr>
          <p:nvPr/>
        </p:nvSpPr>
        <p:spPr bwMode="auto">
          <a:xfrm>
            <a:off x="487480" y="1377950"/>
            <a:ext cx="7607300" cy="20034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469312"/>
            <a:ext cx="8001000" cy="57308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Allocating From Explicit Free </a:t>
            </a:r>
            <a:r>
              <a:rPr lang="en-GB" dirty="0" smtClean="0"/>
              <a:t>Lists</a:t>
            </a:r>
            <a:endParaRPr lang="en-GB" dirty="0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567105" y="5181600"/>
            <a:ext cx="7620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2567104" y="3810000"/>
            <a:ext cx="761999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2567105" y="2227263"/>
            <a:ext cx="36576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91" name="Rectangle 23"/>
          <p:cNvSpPr>
            <a:spLocks noChangeArrowheads="1"/>
          </p:cNvSpPr>
          <p:nvPr/>
        </p:nvSpPr>
        <p:spPr bwMode="auto">
          <a:xfrm>
            <a:off x="2567103" y="1541465"/>
            <a:ext cx="762001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2567105" y="2913063"/>
            <a:ext cx="7620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00" name="Oval 32"/>
          <p:cNvSpPr>
            <a:spLocks noChangeArrowheads="1"/>
          </p:cNvSpPr>
          <p:nvPr/>
        </p:nvSpPr>
        <p:spPr bwMode="auto">
          <a:xfrm>
            <a:off x="2643305" y="2303463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2719505" y="2379663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02" name="Oval 34"/>
          <p:cNvSpPr>
            <a:spLocks noChangeArrowheads="1"/>
          </p:cNvSpPr>
          <p:nvPr/>
        </p:nvSpPr>
        <p:spPr bwMode="auto">
          <a:xfrm>
            <a:off x="2643305" y="1617663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03" name="Line 35"/>
          <p:cNvSpPr>
            <a:spLocks noChangeShapeType="1"/>
          </p:cNvSpPr>
          <p:nvPr/>
        </p:nvSpPr>
        <p:spPr bwMode="auto">
          <a:xfrm>
            <a:off x="2719505" y="1693863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04" name="Oval 36"/>
          <p:cNvSpPr>
            <a:spLocks noChangeArrowheads="1"/>
          </p:cNvSpPr>
          <p:nvPr/>
        </p:nvSpPr>
        <p:spPr bwMode="auto">
          <a:xfrm flipV="1">
            <a:off x="2948105" y="2987675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05" name="Line 37"/>
          <p:cNvSpPr>
            <a:spLocks noChangeShapeType="1"/>
          </p:cNvSpPr>
          <p:nvPr/>
        </p:nvSpPr>
        <p:spPr bwMode="auto">
          <a:xfrm flipV="1">
            <a:off x="3024305" y="2528888"/>
            <a:ext cx="1588" cy="536575"/>
          </a:xfrm>
          <a:prstGeom prst="line">
            <a:avLst/>
          </a:prstGeom>
          <a:noFill/>
          <a:ln w="57240">
            <a:solidFill>
              <a:srgbClr val="C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rgbClr val="C00000"/>
              </a:solidFill>
            </a:endParaRPr>
          </a:p>
        </p:txBody>
      </p:sp>
      <p:sp>
        <p:nvSpPr>
          <p:cNvPr id="7206" name="Oval 38"/>
          <p:cNvSpPr>
            <a:spLocks noChangeArrowheads="1"/>
          </p:cNvSpPr>
          <p:nvPr/>
        </p:nvSpPr>
        <p:spPr bwMode="auto">
          <a:xfrm flipV="1">
            <a:off x="2948105" y="2301875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07" name="Line 39"/>
          <p:cNvSpPr>
            <a:spLocks noChangeShapeType="1"/>
          </p:cNvSpPr>
          <p:nvPr/>
        </p:nvSpPr>
        <p:spPr bwMode="auto">
          <a:xfrm flipV="1">
            <a:off x="3024305" y="1843088"/>
            <a:ext cx="1588" cy="536575"/>
          </a:xfrm>
          <a:prstGeom prst="line">
            <a:avLst/>
          </a:prstGeom>
          <a:noFill/>
          <a:ln w="57240">
            <a:solidFill>
              <a:srgbClr val="C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rgbClr val="C00000"/>
              </a:solidFill>
            </a:endParaRPr>
          </a:p>
        </p:txBody>
      </p:sp>
      <p:sp>
        <p:nvSpPr>
          <p:cNvPr id="7210" name="Oval 42"/>
          <p:cNvSpPr>
            <a:spLocks noChangeArrowheads="1"/>
          </p:cNvSpPr>
          <p:nvPr/>
        </p:nvSpPr>
        <p:spPr bwMode="auto">
          <a:xfrm>
            <a:off x="1576505" y="6096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11" name="Line 43"/>
          <p:cNvSpPr>
            <a:spLocks noChangeShapeType="1"/>
          </p:cNvSpPr>
          <p:nvPr/>
        </p:nvSpPr>
        <p:spPr bwMode="auto">
          <a:xfrm flipV="1">
            <a:off x="1652705" y="4799013"/>
            <a:ext cx="914400" cy="1374775"/>
          </a:xfrm>
          <a:prstGeom prst="line">
            <a:avLst/>
          </a:prstGeom>
          <a:noFill/>
          <a:ln w="5724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14" name="Rectangle 46"/>
          <p:cNvSpPr>
            <a:spLocks noChangeArrowheads="1"/>
          </p:cNvSpPr>
          <p:nvPr/>
        </p:nvSpPr>
        <p:spPr bwMode="auto">
          <a:xfrm>
            <a:off x="4395905" y="4495800"/>
            <a:ext cx="1828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18" name="Rectangle 50"/>
          <p:cNvSpPr>
            <a:spLocks noChangeArrowheads="1"/>
          </p:cNvSpPr>
          <p:nvPr/>
        </p:nvSpPr>
        <p:spPr bwMode="auto">
          <a:xfrm>
            <a:off x="2567105" y="4495800"/>
            <a:ext cx="1828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22" name="Oval 54"/>
          <p:cNvSpPr>
            <a:spLocks noChangeArrowheads="1"/>
          </p:cNvSpPr>
          <p:nvPr/>
        </p:nvSpPr>
        <p:spPr bwMode="auto">
          <a:xfrm>
            <a:off x="4472105" y="45720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23" name="Oval 55"/>
          <p:cNvSpPr>
            <a:spLocks noChangeArrowheads="1"/>
          </p:cNvSpPr>
          <p:nvPr/>
        </p:nvSpPr>
        <p:spPr bwMode="auto">
          <a:xfrm>
            <a:off x="2643305" y="38862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24" name="Oval 56"/>
          <p:cNvSpPr>
            <a:spLocks noChangeArrowheads="1"/>
          </p:cNvSpPr>
          <p:nvPr/>
        </p:nvSpPr>
        <p:spPr bwMode="auto">
          <a:xfrm flipV="1">
            <a:off x="2948105" y="5257800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27" name="Oval 59"/>
          <p:cNvSpPr>
            <a:spLocks noChangeArrowheads="1"/>
          </p:cNvSpPr>
          <p:nvPr/>
        </p:nvSpPr>
        <p:spPr bwMode="auto">
          <a:xfrm>
            <a:off x="2643305" y="2989263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28" name="Oval 60"/>
          <p:cNvSpPr>
            <a:spLocks noChangeArrowheads="1"/>
          </p:cNvSpPr>
          <p:nvPr/>
        </p:nvSpPr>
        <p:spPr bwMode="auto">
          <a:xfrm>
            <a:off x="2643305" y="52578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29" name="Oval 61"/>
          <p:cNvSpPr>
            <a:spLocks noChangeArrowheads="1"/>
          </p:cNvSpPr>
          <p:nvPr/>
        </p:nvSpPr>
        <p:spPr bwMode="auto">
          <a:xfrm flipV="1">
            <a:off x="2948105" y="3886200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30" name="Oval 62"/>
          <p:cNvSpPr>
            <a:spLocks noChangeArrowheads="1"/>
          </p:cNvSpPr>
          <p:nvPr/>
        </p:nvSpPr>
        <p:spPr bwMode="auto">
          <a:xfrm flipV="1">
            <a:off x="2948105" y="1616075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31" name="Text Box 63"/>
          <p:cNvSpPr txBox="1">
            <a:spLocks noChangeArrowheads="1"/>
          </p:cNvSpPr>
          <p:nvPr/>
        </p:nvSpPr>
        <p:spPr bwMode="auto">
          <a:xfrm>
            <a:off x="552097" y="1371600"/>
            <a:ext cx="932498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msgothic" charset="0"/>
                <a:cs typeface="msgothic" charset="0"/>
              </a:rPr>
              <a:t>Before</a:t>
            </a:r>
            <a:endParaRPr lang="en-GB" b="1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7232" name="Text Box 64"/>
          <p:cNvSpPr txBox="1">
            <a:spLocks noChangeArrowheads="1"/>
          </p:cNvSpPr>
          <p:nvPr/>
        </p:nvSpPr>
        <p:spPr bwMode="auto">
          <a:xfrm>
            <a:off x="552097" y="3657600"/>
            <a:ext cx="740459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msgothic" charset="0"/>
                <a:cs typeface="msgothic" charset="0"/>
              </a:rPr>
              <a:t>After</a:t>
            </a:r>
            <a:endParaRPr lang="en-GB" b="1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7233" name="Oval 65"/>
          <p:cNvSpPr>
            <a:spLocks noChangeArrowheads="1"/>
          </p:cNvSpPr>
          <p:nvPr/>
        </p:nvSpPr>
        <p:spPr bwMode="auto">
          <a:xfrm flipV="1">
            <a:off x="4776905" y="4572000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34" name="Freeform 66"/>
          <p:cNvSpPr>
            <a:spLocks/>
          </p:cNvSpPr>
          <p:nvPr/>
        </p:nvSpPr>
        <p:spPr bwMode="auto">
          <a:xfrm>
            <a:off x="2719505" y="3962400"/>
            <a:ext cx="1828800" cy="533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03" y="197"/>
              </a:cxn>
              <a:cxn ang="0">
                <a:pos x="965" y="207"/>
              </a:cxn>
              <a:cxn ang="0">
                <a:pos x="1152" y="336"/>
              </a:cxn>
            </a:cxnLst>
            <a:rect l="0" t="0" r="r" b="b"/>
            <a:pathLst>
              <a:path w="1152" h="336">
                <a:moveTo>
                  <a:pt x="0" y="0"/>
                </a:moveTo>
                <a:cubicBezTo>
                  <a:pt x="50" y="33"/>
                  <a:pt x="142" y="163"/>
                  <a:pt x="303" y="197"/>
                </a:cubicBezTo>
                <a:cubicBezTo>
                  <a:pt x="464" y="231"/>
                  <a:pt x="824" y="184"/>
                  <a:pt x="965" y="207"/>
                </a:cubicBezTo>
                <a:cubicBezTo>
                  <a:pt x="1106" y="230"/>
                  <a:pt x="1113" y="309"/>
                  <a:pt x="1152" y="336"/>
                </a:cubicBezTo>
              </a:path>
            </a:pathLst>
          </a:custGeom>
          <a:noFill/>
          <a:ln w="57240">
            <a:solidFill>
              <a:srgbClr val="00B05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35" name="Freeform 67"/>
          <p:cNvSpPr>
            <a:spLocks/>
          </p:cNvSpPr>
          <p:nvPr/>
        </p:nvSpPr>
        <p:spPr bwMode="auto">
          <a:xfrm flipH="1">
            <a:off x="2719505" y="4648200"/>
            <a:ext cx="1828800" cy="533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03" y="197"/>
              </a:cxn>
              <a:cxn ang="0">
                <a:pos x="965" y="207"/>
              </a:cxn>
              <a:cxn ang="0">
                <a:pos x="1152" y="336"/>
              </a:cxn>
            </a:cxnLst>
            <a:rect l="0" t="0" r="r" b="b"/>
            <a:pathLst>
              <a:path w="1152" h="336">
                <a:moveTo>
                  <a:pt x="0" y="0"/>
                </a:moveTo>
                <a:cubicBezTo>
                  <a:pt x="50" y="33"/>
                  <a:pt x="142" y="163"/>
                  <a:pt x="303" y="197"/>
                </a:cubicBezTo>
                <a:cubicBezTo>
                  <a:pt x="464" y="231"/>
                  <a:pt x="824" y="184"/>
                  <a:pt x="965" y="207"/>
                </a:cubicBezTo>
                <a:cubicBezTo>
                  <a:pt x="1106" y="230"/>
                  <a:pt x="1113" y="309"/>
                  <a:pt x="1152" y="336"/>
                </a:cubicBezTo>
              </a:path>
            </a:pathLst>
          </a:custGeom>
          <a:noFill/>
          <a:ln w="57240">
            <a:solidFill>
              <a:srgbClr val="00B05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38" name="Text Box 70"/>
          <p:cNvSpPr txBox="1">
            <a:spLocks noChangeArrowheads="1"/>
          </p:cNvSpPr>
          <p:nvPr/>
        </p:nvSpPr>
        <p:spPr bwMode="auto">
          <a:xfrm>
            <a:off x="1762243" y="5972175"/>
            <a:ext cx="2120132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>
                <a:latin typeface="Courier New" pitchFamily="49" charset="0"/>
                <a:ea typeface="msgothic" charset="0"/>
                <a:cs typeface="msgothic" charset="0"/>
              </a:rPr>
              <a:t>= malloc(…)</a:t>
            </a:r>
          </a:p>
        </p:txBody>
      </p:sp>
      <p:sp>
        <p:nvSpPr>
          <p:cNvPr id="7239" name="Text Box 71"/>
          <p:cNvSpPr txBox="1">
            <a:spLocks noChangeArrowheads="1"/>
          </p:cNvSpPr>
          <p:nvPr/>
        </p:nvSpPr>
        <p:spPr bwMode="auto">
          <a:xfrm>
            <a:off x="6086043" y="3657600"/>
            <a:ext cx="1967462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msgothic" charset="0"/>
                <a:cs typeface="msgothic" charset="0"/>
              </a:rPr>
              <a:t>(with splitting)</a:t>
            </a:r>
          </a:p>
        </p:txBody>
      </p:sp>
      <p:sp>
        <p:nvSpPr>
          <p:cNvPr id="7194" name="Rectangle 26"/>
          <p:cNvSpPr>
            <a:spLocks noChangeArrowheads="1"/>
          </p:cNvSpPr>
          <p:nvPr/>
        </p:nvSpPr>
        <p:spPr bwMode="auto">
          <a:xfrm>
            <a:off x="3329104" y="1465265"/>
            <a:ext cx="304800" cy="4572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99" name="Rectangle 31"/>
          <p:cNvSpPr>
            <a:spLocks noChangeArrowheads="1"/>
          </p:cNvSpPr>
          <p:nvPr/>
        </p:nvSpPr>
        <p:spPr bwMode="auto">
          <a:xfrm>
            <a:off x="3329105" y="2836863"/>
            <a:ext cx="304800" cy="45719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3329105" y="3733800"/>
            <a:ext cx="304800" cy="45720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37" name="Freeform 69"/>
          <p:cNvSpPr>
            <a:spLocks/>
          </p:cNvSpPr>
          <p:nvPr/>
        </p:nvSpPr>
        <p:spPr bwMode="auto">
          <a:xfrm>
            <a:off x="3176704" y="4038600"/>
            <a:ext cx="1684339" cy="596900"/>
          </a:xfrm>
          <a:custGeom>
            <a:avLst/>
            <a:gdLst/>
            <a:ahLst/>
            <a:cxnLst>
              <a:cxn ang="0">
                <a:pos x="965" y="424"/>
              </a:cxn>
              <a:cxn ang="0">
                <a:pos x="758" y="126"/>
              </a:cxn>
              <a:cxn ang="0">
                <a:pos x="263" y="76"/>
              </a:cxn>
              <a:cxn ang="0">
                <a:pos x="0" y="0"/>
              </a:cxn>
            </a:cxnLst>
            <a:rect l="0" t="0" r="r" b="b"/>
            <a:pathLst>
              <a:path w="965" h="424">
                <a:moveTo>
                  <a:pt x="965" y="424"/>
                </a:moveTo>
                <a:cubicBezTo>
                  <a:pt x="930" y="374"/>
                  <a:pt x="875" y="184"/>
                  <a:pt x="758" y="126"/>
                </a:cubicBezTo>
                <a:cubicBezTo>
                  <a:pt x="641" y="68"/>
                  <a:pt x="389" y="97"/>
                  <a:pt x="263" y="76"/>
                </a:cubicBezTo>
                <a:cubicBezTo>
                  <a:pt x="137" y="55"/>
                  <a:pt x="55" y="16"/>
                  <a:pt x="0" y="0"/>
                </a:cubicBezTo>
              </a:path>
            </a:pathLst>
          </a:custGeom>
          <a:noFill/>
          <a:ln w="5724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>
              <a:solidFill>
                <a:srgbClr val="C00000"/>
              </a:solidFill>
            </a:endParaRP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3329105" y="5105400"/>
            <a:ext cx="304800" cy="45720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36" name="Freeform 68"/>
          <p:cNvSpPr>
            <a:spLocks/>
          </p:cNvSpPr>
          <p:nvPr/>
        </p:nvSpPr>
        <p:spPr bwMode="auto">
          <a:xfrm>
            <a:off x="3024305" y="4800600"/>
            <a:ext cx="1828800" cy="533400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318" y="184"/>
              </a:cxn>
              <a:cxn ang="0">
                <a:pos x="955" y="154"/>
              </a:cxn>
              <a:cxn ang="0">
                <a:pos x="1152" y="0"/>
              </a:cxn>
            </a:cxnLst>
            <a:rect l="0" t="0" r="r" b="b"/>
            <a:pathLst>
              <a:path w="1152" h="336">
                <a:moveTo>
                  <a:pt x="0" y="336"/>
                </a:moveTo>
                <a:cubicBezTo>
                  <a:pt x="53" y="311"/>
                  <a:pt x="159" y="214"/>
                  <a:pt x="318" y="184"/>
                </a:cubicBezTo>
                <a:cubicBezTo>
                  <a:pt x="477" y="154"/>
                  <a:pt x="816" y="185"/>
                  <a:pt x="955" y="154"/>
                </a:cubicBezTo>
                <a:cubicBezTo>
                  <a:pt x="1094" y="123"/>
                  <a:pt x="1111" y="32"/>
                  <a:pt x="1152" y="0"/>
                </a:cubicBezTo>
              </a:path>
            </a:pathLst>
          </a:custGeom>
          <a:noFill/>
          <a:ln w="5724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>
              <a:solidFill>
                <a:srgbClr val="C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243864" y="1066800"/>
            <a:ext cx="1985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conceptual graphic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17500" y="493713"/>
            <a:ext cx="7454900" cy="57308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Freeing With Explicit Free Lists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9024" y="1220788"/>
            <a:ext cx="8307387" cy="5224462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i="1" dirty="0">
                <a:solidFill>
                  <a:srgbClr val="C00000"/>
                </a:solidFill>
              </a:rPr>
              <a:t>Insertion policy</a:t>
            </a:r>
            <a:r>
              <a:rPr lang="en-GB" dirty="0">
                <a:solidFill>
                  <a:srgbClr val="C00000"/>
                </a:solidFill>
              </a:rPr>
              <a:t>: </a:t>
            </a:r>
            <a:r>
              <a:rPr lang="en-GB" dirty="0"/>
              <a:t>Where in the free list do you put a newly freed block?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dirty="0"/>
              <a:t>LIFO (last-in-first-out) policy</a:t>
            </a:r>
          </a:p>
          <a:p>
            <a:pPr lvl="2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Insert freed block at the beginning of the free list</a:t>
            </a:r>
          </a:p>
          <a:p>
            <a:pPr lvl="2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i="1" dirty="0">
                <a:solidFill>
                  <a:srgbClr val="C00000"/>
                </a:solidFill>
              </a:rPr>
              <a:t>Pro:</a:t>
            </a:r>
            <a:r>
              <a:rPr lang="en-GB" dirty="0"/>
              <a:t> simple and constant time</a:t>
            </a:r>
          </a:p>
          <a:p>
            <a:pPr lvl="2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i="1" dirty="0">
                <a:solidFill>
                  <a:srgbClr val="C00000"/>
                </a:solidFill>
              </a:rPr>
              <a:t>Con:</a:t>
            </a:r>
            <a:r>
              <a:rPr lang="en-GB" dirty="0"/>
              <a:t> studies suggest fragmentation is worse than address </a:t>
            </a:r>
            <a:r>
              <a:rPr lang="en-GB" dirty="0" smtClean="0"/>
              <a:t>ordered</a:t>
            </a:r>
          </a:p>
          <a:p>
            <a:pPr lvl="2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dirty="0"/>
              <a:t>Address-ordered policy</a:t>
            </a:r>
          </a:p>
          <a:p>
            <a:pPr lvl="2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Insert freed blocks so that free list blocks are always in address </a:t>
            </a:r>
            <a:r>
              <a:rPr lang="en-GB" dirty="0" smtClean="0"/>
              <a:t>order: </a:t>
            </a:r>
            <a:br>
              <a:rPr lang="en-GB" dirty="0" smtClean="0"/>
            </a:br>
            <a:r>
              <a:rPr lang="en-GB" dirty="0" smtClean="0"/>
              <a:t>	         </a:t>
            </a:r>
            <a:r>
              <a:rPr lang="en-GB" i="1" dirty="0" err="1" smtClean="0"/>
              <a:t>addr</a:t>
            </a:r>
            <a:r>
              <a:rPr lang="en-GB" i="1" dirty="0" smtClean="0"/>
              <a:t>(</a:t>
            </a:r>
            <a:r>
              <a:rPr lang="en-GB" i="1" dirty="0" err="1" smtClean="0"/>
              <a:t>prev</a:t>
            </a:r>
            <a:r>
              <a:rPr lang="en-GB" i="1" dirty="0" smtClean="0"/>
              <a:t>) </a:t>
            </a:r>
            <a:r>
              <a:rPr lang="en-GB" i="1" dirty="0"/>
              <a:t>&lt; </a:t>
            </a:r>
            <a:r>
              <a:rPr lang="en-GB" i="1" dirty="0" err="1"/>
              <a:t>addr</a:t>
            </a:r>
            <a:r>
              <a:rPr lang="en-GB" i="1" dirty="0"/>
              <a:t>(</a:t>
            </a:r>
            <a:r>
              <a:rPr lang="en-GB" i="1" dirty="0" err="1"/>
              <a:t>curr</a:t>
            </a:r>
            <a:r>
              <a:rPr lang="en-GB" i="1" dirty="0"/>
              <a:t>) </a:t>
            </a:r>
            <a:r>
              <a:rPr lang="en-GB" i="1" dirty="0" smtClean="0"/>
              <a:t>&lt; </a:t>
            </a:r>
            <a:r>
              <a:rPr lang="en-GB" i="1" dirty="0" err="1" smtClean="0"/>
              <a:t>addr</a:t>
            </a:r>
            <a:r>
              <a:rPr lang="en-GB" i="1" dirty="0" smtClean="0"/>
              <a:t>(next)</a:t>
            </a:r>
            <a:endParaRPr lang="en-GB" i="1" dirty="0"/>
          </a:p>
          <a:p>
            <a:pPr lvl="2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 </a:t>
            </a:r>
            <a:r>
              <a:rPr lang="en-GB" b="1" i="1" dirty="0">
                <a:solidFill>
                  <a:srgbClr val="C00000"/>
                </a:solidFill>
              </a:rPr>
              <a:t>Con:</a:t>
            </a:r>
            <a:r>
              <a:rPr lang="en-GB" dirty="0"/>
              <a:t> requires search</a:t>
            </a:r>
          </a:p>
          <a:p>
            <a:pPr lvl="2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 </a:t>
            </a:r>
            <a:r>
              <a:rPr lang="en-GB" b="1" i="1" dirty="0">
                <a:solidFill>
                  <a:srgbClr val="C00000"/>
                </a:solidFill>
              </a:rPr>
              <a:t>Pro:</a:t>
            </a:r>
            <a:r>
              <a:rPr lang="en-GB" dirty="0"/>
              <a:t> studies suggest fragmentation is lower than LIFO</a:t>
            </a:r>
          </a:p>
          <a:p>
            <a:pPr lvl="2">
              <a:lnSpc>
                <a:spcPct val="107000"/>
              </a:lnSpc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6" name="Rectangle 60"/>
          <p:cNvSpPr>
            <a:spLocks noChangeArrowheads="1"/>
          </p:cNvSpPr>
          <p:nvPr/>
        </p:nvSpPr>
        <p:spPr bwMode="auto">
          <a:xfrm>
            <a:off x="382588" y="4424363"/>
            <a:ext cx="8151812" cy="174783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75" name="Rectangle 59"/>
          <p:cNvSpPr>
            <a:spLocks noChangeArrowheads="1"/>
          </p:cNvSpPr>
          <p:nvPr/>
        </p:nvSpPr>
        <p:spPr bwMode="auto">
          <a:xfrm>
            <a:off x="382588" y="1452563"/>
            <a:ext cx="8151812" cy="20351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3997325" y="2616201"/>
            <a:ext cx="1219200" cy="457200"/>
          </a:xfrm>
          <a:prstGeom prst="rect">
            <a:avLst/>
          </a:prstGeom>
          <a:solidFill>
            <a:srgbClr val="F6F5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8" name="Freeform 2"/>
          <p:cNvSpPr>
            <a:spLocks/>
          </p:cNvSpPr>
          <p:nvPr/>
        </p:nvSpPr>
        <p:spPr bwMode="auto">
          <a:xfrm>
            <a:off x="1474788" y="2455863"/>
            <a:ext cx="5862637" cy="388938"/>
          </a:xfrm>
          <a:custGeom>
            <a:avLst/>
            <a:gdLst/>
            <a:ahLst/>
            <a:cxnLst>
              <a:cxn ang="0">
                <a:pos x="0" y="245"/>
              </a:cxn>
              <a:cxn ang="0">
                <a:pos x="677" y="33"/>
              </a:cxn>
              <a:cxn ang="0">
                <a:pos x="3057" y="48"/>
              </a:cxn>
              <a:cxn ang="0">
                <a:pos x="3693" y="245"/>
              </a:cxn>
            </a:cxnLst>
            <a:rect l="0" t="0" r="r" b="b"/>
            <a:pathLst>
              <a:path w="3693" h="245">
                <a:moveTo>
                  <a:pt x="0" y="245"/>
                </a:moveTo>
                <a:cubicBezTo>
                  <a:pt x="113" y="210"/>
                  <a:pt x="168" y="66"/>
                  <a:pt x="677" y="33"/>
                </a:cubicBezTo>
                <a:cubicBezTo>
                  <a:pt x="1186" y="0"/>
                  <a:pt x="2554" y="13"/>
                  <a:pt x="3057" y="48"/>
                </a:cubicBezTo>
                <a:cubicBezTo>
                  <a:pt x="3560" y="83"/>
                  <a:pt x="3560" y="204"/>
                  <a:pt x="3693" y="245"/>
                </a:cubicBezTo>
              </a:path>
            </a:pathLst>
          </a:custGeom>
          <a:noFill/>
          <a:ln w="57240">
            <a:solidFill>
              <a:srgbClr val="00B05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274638" y="457200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Freeing With a LIFO Policy (Case 1)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90513" y="3794125"/>
            <a:ext cx="8307387" cy="554038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Insert the freed block at the root of the list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3997325" y="2692401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4302125" y="2692401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4606925" y="2692401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4911725" y="2692401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5826125" y="2692401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6130925" y="2692401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2778125" y="2692401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3082925" y="2692401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9" name="Rectangle 13"/>
          <p:cNvSpPr>
            <a:spLocks noChangeArrowheads="1"/>
          </p:cNvSpPr>
          <p:nvPr/>
        </p:nvSpPr>
        <p:spPr bwMode="auto">
          <a:xfrm>
            <a:off x="3387725" y="2692401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0" name="Rectangle 14"/>
          <p:cNvSpPr>
            <a:spLocks noChangeArrowheads="1"/>
          </p:cNvSpPr>
          <p:nvPr/>
        </p:nvSpPr>
        <p:spPr bwMode="auto">
          <a:xfrm>
            <a:off x="3692525" y="2692401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1" name="Rectangle 15"/>
          <p:cNvSpPr>
            <a:spLocks noChangeArrowheads="1"/>
          </p:cNvSpPr>
          <p:nvPr/>
        </p:nvSpPr>
        <p:spPr bwMode="auto">
          <a:xfrm>
            <a:off x="5216525" y="2692401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2" name="Rectangle 16"/>
          <p:cNvSpPr>
            <a:spLocks noChangeArrowheads="1"/>
          </p:cNvSpPr>
          <p:nvPr/>
        </p:nvSpPr>
        <p:spPr bwMode="auto">
          <a:xfrm>
            <a:off x="5521325" y="2692401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1177925" y="2692401"/>
            <a:ext cx="304800" cy="304800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7350125" y="2616201"/>
            <a:ext cx="1065213" cy="455612"/>
            <a:chOff x="4560" y="1399"/>
            <a:chExt cx="671" cy="287"/>
          </a:xfrm>
        </p:grpSpPr>
        <p:sp>
          <p:nvSpPr>
            <p:cNvPr id="9235" name="Rectangle 19"/>
            <p:cNvSpPr>
              <a:spLocks noChangeArrowheads="1"/>
            </p:cNvSpPr>
            <p:nvPr/>
          </p:nvSpPr>
          <p:spPr bwMode="auto">
            <a:xfrm>
              <a:off x="4560" y="1447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6" name="Rectangle 20"/>
            <p:cNvSpPr>
              <a:spLocks noChangeArrowheads="1"/>
            </p:cNvSpPr>
            <p:nvPr/>
          </p:nvSpPr>
          <p:spPr bwMode="auto">
            <a:xfrm>
              <a:off x="4752" y="1447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7" name="Rectangle 21"/>
            <p:cNvSpPr>
              <a:spLocks noChangeArrowheads="1"/>
            </p:cNvSpPr>
            <p:nvPr/>
          </p:nvSpPr>
          <p:spPr bwMode="auto">
            <a:xfrm>
              <a:off x="4944" y="1447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8" name="Rectangle 22"/>
            <p:cNvSpPr>
              <a:spLocks noChangeArrowheads="1"/>
            </p:cNvSpPr>
            <p:nvPr/>
          </p:nvSpPr>
          <p:spPr bwMode="auto">
            <a:xfrm>
              <a:off x="5040" y="1399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239" name="Oval 23"/>
          <p:cNvSpPr>
            <a:spLocks noChangeArrowheads="1"/>
          </p:cNvSpPr>
          <p:nvPr/>
        </p:nvSpPr>
        <p:spPr bwMode="auto">
          <a:xfrm>
            <a:off x="7426325" y="2768601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40" name="Line 24"/>
          <p:cNvSpPr>
            <a:spLocks noChangeShapeType="1"/>
          </p:cNvSpPr>
          <p:nvPr/>
        </p:nvSpPr>
        <p:spPr bwMode="auto">
          <a:xfrm>
            <a:off x="7502525" y="2844801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41" name="Oval 25"/>
          <p:cNvSpPr>
            <a:spLocks noChangeArrowheads="1"/>
          </p:cNvSpPr>
          <p:nvPr/>
        </p:nvSpPr>
        <p:spPr bwMode="auto">
          <a:xfrm>
            <a:off x="7731125" y="2768601"/>
            <a:ext cx="152400" cy="152400"/>
          </a:xfrm>
          <a:prstGeom prst="ellipse">
            <a:avLst/>
          </a:prstGeom>
          <a:noFill/>
          <a:ln w="2844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42" name="Text Box 26"/>
          <p:cNvSpPr txBox="1">
            <a:spLocks noChangeArrowheads="1"/>
          </p:cNvSpPr>
          <p:nvPr/>
        </p:nvSpPr>
        <p:spPr bwMode="auto">
          <a:xfrm>
            <a:off x="3625850" y="1778001"/>
            <a:ext cx="1382751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latin typeface="Courier New" pitchFamily="49" charset="0"/>
                <a:ea typeface="msgothic" charset="0"/>
                <a:cs typeface="msgothic" charset="0"/>
              </a:rPr>
              <a:t>free( )</a:t>
            </a:r>
          </a:p>
        </p:txBody>
      </p:sp>
      <p:sp>
        <p:nvSpPr>
          <p:cNvPr id="9243" name="Oval 27"/>
          <p:cNvSpPr>
            <a:spLocks noChangeArrowheads="1"/>
          </p:cNvSpPr>
          <p:nvPr/>
        </p:nvSpPr>
        <p:spPr bwMode="auto">
          <a:xfrm>
            <a:off x="4606925" y="1930401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44" name="Line 28"/>
          <p:cNvSpPr>
            <a:spLocks noChangeShapeType="1"/>
          </p:cNvSpPr>
          <p:nvPr/>
        </p:nvSpPr>
        <p:spPr bwMode="auto">
          <a:xfrm flipH="1">
            <a:off x="4148138" y="2006601"/>
            <a:ext cx="536575" cy="685800"/>
          </a:xfrm>
          <a:prstGeom prst="line">
            <a:avLst/>
          </a:prstGeom>
          <a:noFill/>
          <a:ln w="5724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45" name="Rectangle 29"/>
          <p:cNvSpPr>
            <a:spLocks noChangeArrowheads="1"/>
          </p:cNvSpPr>
          <p:nvPr/>
        </p:nvSpPr>
        <p:spPr bwMode="auto">
          <a:xfrm>
            <a:off x="3997325" y="5303838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46" name="Rectangle 30"/>
          <p:cNvSpPr>
            <a:spLocks noChangeArrowheads="1"/>
          </p:cNvSpPr>
          <p:nvPr/>
        </p:nvSpPr>
        <p:spPr bwMode="auto">
          <a:xfrm>
            <a:off x="4302125" y="5303838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47" name="Rectangle 31"/>
          <p:cNvSpPr>
            <a:spLocks noChangeArrowheads="1"/>
          </p:cNvSpPr>
          <p:nvPr/>
        </p:nvSpPr>
        <p:spPr bwMode="auto">
          <a:xfrm>
            <a:off x="4606925" y="5303838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48" name="Rectangle 32"/>
          <p:cNvSpPr>
            <a:spLocks noChangeArrowheads="1"/>
          </p:cNvSpPr>
          <p:nvPr/>
        </p:nvSpPr>
        <p:spPr bwMode="auto">
          <a:xfrm>
            <a:off x="4911725" y="5303838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49" name="Rectangle 33"/>
          <p:cNvSpPr>
            <a:spLocks noChangeArrowheads="1"/>
          </p:cNvSpPr>
          <p:nvPr/>
        </p:nvSpPr>
        <p:spPr bwMode="auto">
          <a:xfrm>
            <a:off x="5826125" y="5303838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50" name="Rectangle 34"/>
          <p:cNvSpPr>
            <a:spLocks noChangeArrowheads="1"/>
          </p:cNvSpPr>
          <p:nvPr/>
        </p:nvSpPr>
        <p:spPr bwMode="auto">
          <a:xfrm>
            <a:off x="6130925" y="5303838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51" name="Rectangle 35"/>
          <p:cNvSpPr>
            <a:spLocks noChangeArrowheads="1"/>
          </p:cNvSpPr>
          <p:nvPr/>
        </p:nvSpPr>
        <p:spPr bwMode="auto">
          <a:xfrm>
            <a:off x="2778125" y="5303838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52" name="Rectangle 36"/>
          <p:cNvSpPr>
            <a:spLocks noChangeArrowheads="1"/>
          </p:cNvSpPr>
          <p:nvPr/>
        </p:nvSpPr>
        <p:spPr bwMode="auto">
          <a:xfrm>
            <a:off x="3082925" y="5303838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53" name="Rectangle 37"/>
          <p:cNvSpPr>
            <a:spLocks noChangeArrowheads="1"/>
          </p:cNvSpPr>
          <p:nvPr/>
        </p:nvSpPr>
        <p:spPr bwMode="auto">
          <a:xfrm>
            <a:off x="3387725" y="5303838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54" name="Rectangle 38"/>
          <p:cNvSpPr>
            <a:spLocks noChangeArrowheads="1"/>
          </p:cNvSpPr>
          <p:nvPr/>
        </p:nvSpPr>
        <p:spPr bwMode="auto">
          <a:xfrm>
            <a:off x="3692525" y="5303838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55" name="Oval 39"/>
          <p:cNvSpPr>
            <a:spLocks noChangeArrowheads="1"/>
          </p:cNvSpPr>
          <p:nvPr/>
        </p:nvSpPr>
        <p:spPr bwMode="auto">
          <a:xfrm>
            <a:off x="4073525" y="5380038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56" name="Rectangle 40"/>
          <p:cNvSpPr>
            <a:spLocks noChangeArrowheads="1"/>
          </p:cNvSpPr>
          <p:nvPr/>
        </p:nvSpPr>
        <p:spPr bwMode="auto">
          <a:xfrm>
            <a:off x="5521325" y="5303838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57" name="Rectangle 41"/>
          <p:cNvSpPr>
            <a:spLocks noChangeArrowheads="1"/>
          </p:cNvSpPr>
          <p:nvPr/>
        </p:nvSpPr>
        <p:spPr bwMode="auto">
          <a:xfrm>
            <a:off x="1202639" y="5303838"/>
            <a:ext cx="304800" cy="304800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7350125" y="5227638"/>
            <a:ext cx="1065213" cy="455612"/>
            <a:chOff x="4560" y="3395"/>
            <a:chExt cx="671" cy="287"/>
          </a:xfrm>
        </p:grpSpPr>
        <p:sp>
          <p:nvSpPr>
            <p:cNvPr id="9259" name="Rectangle 43"/>
            <p:cNvSpPr>
              <a:spLocks noChangeArrowheads="1"/>
            </p:cNvSpPr>
            <p:nvPr/>
          </p:nvSpPr>
          <p:spPr bwMode="auto">
            <a:xfrm>
              <a:off x="4560" y="3443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60" name="Rectangle 44"/>
            <p:cNvSpPr>
              <a:spLocks noChangeArrowheads="1"/>
            </p:cNvSpPr>
            <p:nvPr/>
          </p:nvSpPr>
          <p:spPr bwMode="auto">
            <a:xfrm>
              <a:off x="4752" y="3443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61" name="Rectangle 45"/>
            <p:cNvSpPr>
              <a:spLocks noChangeArrowheads="1"/>
            </p:cNvSpPr>
            <p:nvPr/>
          </p:nvSpPr>
          <p:spPr bwMode="auto">
            <a:xfrm>
              <a:off x="4944" y="3443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62" name="Rectangle 46"/>
            <p:cNvSpPr>
              <a:spLocks noChangeArrowheads="1"/>
            </p:cNvSpPr>
            <p:nvPr/>
          </p:nvSpPr>
          <p:spPr bwMode="auto">
            <a:xfrm>
              <a:off x="5040" y="3395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263" name="Oval 47"/>
          <p:cNvSpPr>
            <a:spLocks noChangeArrowheads="1"/>
          </p:cNvSpPr>
          <p:nvPr/>
        </p:nvSpPr>
        <p:spPr bwMode="auto">
          <a:xfrm>
            <a:off x="7426325" y="5380038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64" name="Line 48"/>
          <p:cNvSpPr>
            <a:spLocks noChangeShapeType="1"/>
          </p:cNvSpPr>
          <p:nvPr/>
        </p:nvSpPr>
        <p:spPr bwMode="auto">
          <a:xfrm>
            <a:off x="7502525" y="5456238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65" name="Oval 49"/>
          <p:cNvSpPr>
            <a:spLocks noChangeArrowheads="1"/>
          </p:cNvSpPr>
          <p:nvPr/>
        </p:nvSpPr>
        <p:spPr bwMode="auto">
          <a:xfrm>
            <a:off x="7731125" y="5380038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66" name="Rectangle 50"/>
          <p:cNvSpPr>
            <a:spLocks noChangeArrowheads="1"/>
          </p:cNvSpPr>
          <p:nvPr/>
        </p:nvSpPr>
        <p:spPr bwMode="auto">
          <a:xfrm>
            <a:off x="5216525" y="5303838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67" name="Freeform 51"/>
          <p:cNvSpPr>
            <a:spLocks/>
          </p:cNvSpPr>
          <p:nvPr/>
        </p:nvSpPr>
        <p:spPr bwMode="auto">
          <a:xfrm>
            <a:off x="4149725" y="5151438"/>
            <a:ext cx="3200400" cy="304800"/>
          </a:xfrm>
          <a:custGeom>
            <a:avLst/>
            <a:gdLst/>
            <a:ahLst/>
            <a:cxnLst>
              <a:cxn ang="0">
                <a:pos x="0" y="218"/>
              </a:cxn>
              <a:cxn ang="0">
                <a:pos x="472" y="31"/>
              </a:cxn>
              <a:cxn ang="0">
                <a:pos x="2109" y="31"/>
              </a:cxn>
              <a:cxn ang="0">
                <a:pos x="2784" y="218"/>
              </a:cxn>
            </a:cxnLst>
            <a:rect l="0" t="0" r="r" b="b"/>
            <a:pathLst>
              <a:path w="2784" h="218">
                <a:moveTo>
                  <a:pt x="0" y="218"/>
                </a:moveTo>
                <a:cubicBezTo>
                  <a:pt x="79" y="187"/>
                  <a:pt x="121" y="62"/>
                  <a:pt x="472" y="31"/>
                </a:cubicBezTo>
                <a:cubicBezTo>
                  <a:pt x="823" y="0"/>
                  <a:pt x="1724" y="0"/>
                  <a:pt x="2109" y="31"/>
                </a:cubicBezTo>
                <a:cubicBezTo>
                  <a:pt x="2494" y="62"/>
                  <a:pt x="2644" y="179"/>
                  <a:pt x="2784" y="218"/>
                </a:cubicBezTo>
              </a:path>
            </a:pathLst>
          </a:custGeom>
          <a:noFill/>
          <a:ln w="57240">
            <a:solidFill>
              <a:srgbClr val="00B05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68" name="Freeform 52"/>
          <p:cNvSpPr>
            <a:spLocks/>
          </p:cNvSpPr>
          <p:nvPr/>
        </p:nvSpPr>
        <p:spPr bwMode="auto">
          <a:xfrm>
            <a:off x="5059363" y="5464175"/>
            <a:ext cx="2752725" cy="371475"/>
          </a:xfrm>
          <a:custGeom>
            <a:avLst/>
            <a:gdLst/>
            <a:ahLst/>
            <a:cxnLst>
              <a:cxn ang="0">
                <a:pos x="1734" y="0"/>
              </a:cxn>
              <a:cxn ang="0">
                <a:pos x="1481" y="192"/>
              </a:cxn>
              <a:cxn ang="0">
                <a:pos x="304" y="217"/>
              </a:cxn>
              <a:cxn ang="0">
                <a:pos x="0" y="91"/>
              </a:cxn>
            </a:cxnLst>
            <a:rect l="0" t="0" r="r" b="b"/>
            <a:pathLst>
              <a:path w="1734" h="234">
                <a:moveTo>
                  <a:pt x="1734" y="0"/>
                </a:moveTo>
                <a:cubicBezTo>
                  <a:pt x="1692" y="32"/>
                  <a:pt x="1719" y="156"/>
                  <a:pt x="1481" y="192"/>
                </a:cubicBezTo>
                <a:cubicBezTo>
                  <a:pt x="1243" y="228"/>
                  <a:pt x="551" y="234"/>
                  <a:pt x="304" y="217"/>
                </a:cubicBezTo>
                <a:cubicBezTo>
                  <a:pt x="57" y="200"/>
                  <a:pt x="63" y="117"/>
                  <a:pt x="0" y="91"/>
                </a:cubicBezTo>
              </a:path>
            </a:pathLst>
          </a:custGeom>
          <a:noFill/>
          <a:ln w="5724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69" name="Text Box 53"/>
          <p:cNvSpPr txBox="1">
            <a:spLocks noChangeArrowheads="1"/>
          </p:cNvSpPr>
          <p:nvPr/>
        </p:nvSpPr>
        <p:spPr bwMode="auto">
          <a:xfrm>
            <a:off x="400050" y="2640013"/>
            <a:ext cx="697692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latin typeface="Calibri" pitchFamily="34" charset="0"/>
                <a:ea typeface="msgothic" charset="0"/>
                <a:cs typeface="msgothic" charset="0"/>
              </a:rPr>
              <a:t>Root</a:t>
            </a:r>
          </a:p>
        </p:txBody>
      </p:sp>
      <p:sp>
        <p:nvSpPr>
          <p:cNvPr id="9270" name="Text Box 54"/>
          <p:cNvSpPr txBox="1">
            <a:spLocks noChangeArrowheads="1"/>
          </p:cNvSpPr>
          <p:nvPr/>
        </p:nvSpPr>
        <p:spPr bwMode="auto">
          <a:xfrm>
            <a:off x="415925" y="5253038"/>
            <a:ext cx="697692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latin typeface="Calibri" pitchFamily="34" charset="0"/>
                <a:ea typeface="msgothic" charset="0"/>
                <a:cs typeface="msgothic" charset="0"/>
              </a:rPr>
              <a:t>Root</a:t>
            </a:r>
          </a:p>
        </p:txBody>
      </p:sp>
      <p:sp>
        <p:nvSpPr>
          <p:cNvPr id="9271" name="Text Box 55"/>
          <p:cNvSpPr txBox="1">
            <a:spLocks noChangeArrowheads="1"/>
          </p:cNvSpPr>
          <p:nvPr/>
        </p:nvSpPr>
        <p:spPr bwMode="auto">
          <a:xfrm>
            <a:off x="435624" y="1462088"/>
            <a:ext cx="937949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msgothic" charset="0"/>
                <a:cs typeface="msgothic" charset="0"/>
              </a:rPr>
              <a:t>Before</a:t>
            </a:r>
            <a:endParaRPr lang="en-GB" b="1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9272" name="Text Box 56"/>
          <p:cNvSpPr txBox="1">
            <a:spLocks noChangeArrowheads="1"/>
          </p:cNvSpPr>
          <p:nvPr/>
        </p:nvSpPr>
        <p:spPr bwMode="auto">
          <a:xfrm>
            <a:off x="420688" y="4424363"/>
            <a:ext cx="744178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msgothic" charset="0"/>
                <a:cs typeface="msgothic" charset="0"/>
              </a:rPr>
              <a:t>After</a:t>
            </a:r>
            <a:endParaRPr lang="en-GB" b="1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9273" name="Oval 57"/>
          <p:cNvSpPr>
            <a:spLocks noChangeArrowheads="1"/>
          </p:cNvSpPr>
          <p:nvPr/>
        </p:nvSpPr>
        <p:spPr bwMode="auto">
          <a:xfrm>
            <a:off x="4378325" y="5380038"/>
            <a:ext cx="152400" cy="152400"/>
          </a:xfrm>
          <a:prstGeom prst="ellipse">
            <a:avLst/>
          </a:prstGeom>
          <a:noFill/>
          <a:ln w="2844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74" name="Freeform 58"/>
          <p:cNvSpPr>
            <a:spLocks/>
          </p:cNvSpPr>
          <p:nvPr/>
        </p:nvSpPr>
        <p:spPr bwMode="auto">
          <a:xfrm>
            <a:off x="1482725" y="5014913"/>
            <a:ext cx="2671763" cy="441325"/>
          </a:xfrm>
          <a:custGeom>
            <a:avLst/>
            <a:gdLst/>
            <a:ahLst/>
            <a:cxnLst>
              <a:cxn ang="0">
                <a:pos x="0" y="278"/>
              </a:cxn>
              <a:cxn ang="0">
                <a:pos x="480" y="41"/>
              </a:cxn>
              <a:cxn ang="0">
                <a:pos x="1445" y="30"/>
              </a:cxn>
              <a:cxn ang="0">
                <a:pos x="1683" y="182"/>
              </a:cxn>
            </a:cxnLst>
            <a:rect l="0" t="0" r="r" b="b"/>
            <a:pathLst>
              <a:path w="1683" h="278">
                <a:moveTo>
                  <a:pt x="0" y="278"/>
                </a:moveTo>
                <a:cubicBezTo>
                  <a:pt x="80" y="238"/>
                  <a:pt x="239" y="82"/>
                  <a:pt x="480" y="41"/>
                </a:cubicBezTo>
                <a:cubicBezTo>
                  <a:pt x="721" y="0"/>
                  <a:pt x="1245" y="7"/>
                  <a:pt x="1445" y="30"/>
                </a:cubicBezTo>
                <a:cubicBezTo>
                  <a:pt x="1645" y="53"/>
                  <a:pt x="1634" y="150"/>
                  <a:pt x="1683" y="182"/>
                </a:cubicBezTo>
              </a:path>
            </a:pathLst>
          </a:custGeom>
          <a:noFill/>
          <a:ln w="57240">
            <a:solidFill>
              <a:srgbClr val="00B05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6676350" y="1104515"/>
            <a:ext cx="1985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conceptual graphic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76" grpId="0" animBg="1"/>
      <p:bldP spid="9245" grpId="0" animBg="1"/>
      <p:bldP spid="9246" grpId="0" animBg="1"/>
      <p:bldP spid="9247" grpId="0" animBg="1"/>
      <p:bldP spid="9248" grpId="0" animBg="1"/>
      <p:bldP spid="9249" grpId="0" animBg="1"/>
      <p:bldP spid="9250" grpId="0" animBg="1"/>
      <p:bldP spid="9251" grpId="0" animBg="1"/>
      <p:bldP spid="9252" grpId="0" animBg="1"/>
      <p:bldP spid="9253" grpId="0" animBg="1"/>
      <p:bldP spid="9254" grpId="0" animBg="1"/>
      <p:bldP spid="9255" grpId="0" animBg="1"/>
      <p:bldP spid="9256" grpId="0" animBg="1"/>
      <p:bldP spid="9257" grpId="0" animBg="1"/>
      <p:bldP spid="9263" grpId="0" animBg="1"/>
      <p:bldP spid="9264" grpId="0" animBg="1"/>
      <p:bldP spid="9265" grpId="0" animBg="1"/>
      <p:bldP spid="9266" grpId="0" animBg="1"/>
      <p:bldP spid="9267" grpId="0" animBg="1"/>
      <p:bldP spid="9268" grpId="0" animBg="1"/>
      <p:bldP spid="9270" grpId="0"/>
      <p:bldP spid="9272" grpId="0"/>
      <p:bldP spid="9273" grpId="0" animBg="1"/>
      <p:bldP spid="927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6" name="Rectangle 96"/>
          <p:cNvSpPr>
            <a:spLocks noChangeArrowheads="1"/>
          </p:cNvSpPr>
          <p:nvPr/>
        </p:nvSpPr>
        <p:spPr bwMode="auto">
          <a:xfrm>
            <a:off x="397476" y="4498975"/>
            <a:ext cx="8151812" cy="21304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35" name="Rectangle 95"/>
          <p:cNvSpPr>
            <a:spLocks noChangeArrowheads="1"/>
          </p:cNvSpPr>
          <p:nvPr/>
        </p:nvSpPr>
        <p:spPr bwMode="auto">
          <a:xfrm>
            <a:off x="397476" y="1295400"/>
            <a:ext cx="8151812" cy="21304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4012213" y="2206625"/>
            <a:ext cx="1219200" cy="457200"/>
          </a:xfrm>
          <a:prstGeom prst="rect">
            <a:avLst/>
          </a:prstGeom>
          <a:solidFill>
            <a:srgbClr val="F6F5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793013" y="6097587"/>
            <a:ext cx="1065213" cy="455613"/>
            <a:chOff x="1680" y="3714"/>
            <a:chExt cx="671" cy="287"/>
          </a:xfrm>
        </p:grpSpPr>
        <p:sp>
          <p:nvSpPr>
            <p:cNvPr id="10243" name="Rectangle 3"/>
            <p:cNvSpPr>
              <a:spLocks noChangeArrowheads="1"/>
            </p:cNvSpPr>
            <p:nvPr/>
          </p:nvSpPr>
          <p:spPr bwMode="auto">
            <a:xfrm>
              <a:off x="1680" y="3762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4" name="Rectangle 4"/>
            <p:cNvSpPr>
              <a:spLocks noChangeArrowheads="1"/>
            </p:cNvSpPr>
            <p:nvPr/>
          </p:nvSpPr>
          <p:spPr bwMode="auto">
            <a:xfrm>
              <a:off x="1872" y="3762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5" name="Rectangle 5"/>
            <p:cNvSpPr>
              <a:spLocks noChangeArrowheads="1"/>
            </p:cNvSpPr>
            <p:nvPr/>
          </p:nvSpPr>
          <p:spPr bwMode="auto">
            <a:xfrm>
              <a:off x="2064" y="3762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6" name="Rectangle 6"/>
            <p:cNvSpPr>
              <a:spLocks noChangeArrowheads="1"/>
            </p:cNvSpPr>
            <p:nvPr/>
          </p:nvSpPr>
          <p:spPr bwMode="auto">
            <a:xfrm>
              <a:off x="2160" y="3714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47" name="Line 7"/>
          <p:cNvSpPr>
            <a:spLocks noChangeShapeType="1"/>
          </p:cNvSpPr>
          <p:nvPr/>
        </p:nvSpPr>
        <p:spPr bwMode="auto">
          <a:xfrm flipV="1">
            <a:off x="3250213" y="5105400"/>
            <a:ext cx="1588" cy="1222375"/>
          </a:xfrm>
          <a:prstGeom prst="line">
            <a:avLst/>
          </a:prstGeom>
          <a:noFill/>
          <a:ln w="57240">
            <a:solidFill>
              <a:srgbClr val="C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2793013" y="4725987"/>
            <a:ext cx="1065213" cy="455613"/>
            <a:chOff x="1680" y="2850"/>
            <a:chExt cx="671" cy="287"/>
          </a:xfrm>
        </p:grpSpPr>
        <p:sp>
          <p:nvSpPr>
            <p:cNvPr id="10249" name="Rectangle 9"/>
            <p:cNvSpPr>
              <a:spLocks noChangeArrowheads="1"/>
            </p:cNvSpPr>
            <p:nvPr/>
          </p:nvSpPr>
          <p:spPr bwMode="auto">
            <a:xfrm>
              <a:off x="1680" y="2898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0" name="Rectangle 10"/>
            <p:cNvSpPr>
              <a:spLocks noChangeArrowheads="1"/>
            </p:cNvSpPr>
            <p:nvPr/>
          </p:nvSpPr>
          <p:spPr bwMode="auto">
            <a:xfrm>
              <a:off x="1872" y="2898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1" name="Rectangle 11"/>
            <p:cNvSpPr>
              <a:spLocks noChangeArrowheads="1"/>
            </p:cNvSpPr>
            <p:nvPr/>
          </p:nvSpPr>
          <p:spPr bwMode="auto">
            <a:xfrm>
              <a:off x="2064" y="2898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2" name="Rectangle 12"/>
            <p:cNvSpPr>
              <a:spLocks noChangeArrowheads="1"/>
            </p:cNvSpPr>
            <p:nvPr/>
          </p:nvSpPr>
          <p:spPr bwMode="auto">
            <a:xfrm>
              <a:off x="2160" y="2850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53" name="Line 13"/>
          <p:cNvSpPr>
            <a:spLocks noChangeShapeType="1"/>
          </p:cNvSpPr>
          <p:nvPr/>
        </p:nvSpPr>
        <p:spPr bwMode="auto">
          <a:xfrm>
            <a:off x="2945413" y="4954587"/>
            <a:ext cx="1588" cy="12192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54" name="Freeform 14"/>
          <p:cNvSpPr>
            <a:spLocks/>
          </p:cNvSpPr>
          <p:nvPr/>
        </p:nvSpPr>
        <p:spPr bwMode="auto">
          <a:xfrm>
            <a:off x="1489676" y="2046287"/>
            <a:ext cx="5862637" cy="388938"/>
          </a:xfrm>
          <a:custGeom>
            <a:avLst/>
            <a:gdLst/>
            <a:ahLst/>
            <a:cxnLst>
              <a:cxn ang="0">
                <a:pos x="0" y="245"/>
              </a:cxn>
              <a:cxn ang="0">
                <a:pos x="677" y="33"/>
              </a:cxn>
              <a:cxn ang="0">
                <a:pos x="3057" y="48"/>
              </a:cxn>
              <a:cxn ang="0">
                <a:pos x="3693" y="245"/>
              </a:cxn>
            </a:cxnLst>
            <a:rect l="0" t="0" r="r" b="b"/>
            <a:pathLst>
              <a:path w="3693" h="245">
                <a:moveTo>
                  <a:pt x="0" y="245"/>
                </a:moveTo>
                <a:cubicBezTo>
                  <a:pt x="113" y="210"/>
                  <a:pt x="168" y="66"/>
                  <a:pt x="677" y="33"/>
                </a:cubicBezTo>
                <a:cubicBezTo>
                  <a:pt x="1186" y="0"/>
                  <a:pt x="2554" y="13"/>
                  <a:pt x="3057" y="48"/>
                </a:cubicBezTo>
                <a:cubicBezTo>
                  <a:pt x="3560" y="83"/>
                  <a:pt x="3560" y="204"/>
                  <a:pt x="3693" y="245"/>
                </a:cubicBezTo>
              </a:path>
            </a:pathLst>
          </a:custGeom>
          <a:noFill/>
          <a:ln w="57240">
            <a:solidFill>
              <a:srgbClr val="00B05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5" name="Rectangle 15"/>
          <p:cNvSpPr>
            <a:spLocks noGrp="1" noChangeArrowheads="1"/>
          </p:cNvSpPr>
          <p:nvPr>
            <p:ph type="title" idx="4294967295"/>
          </p:nvPr>
        </p:nvSpPr>
        <p:spPr>
          <a:xfrm>
            <a:off x="274638" y="360362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Freeing With a LIFO Policy (Case 2)</a:t>
            </a:r>
          </a:p>
        </p:txBody>
      </p:sp>
      <p:sp>
        <p:nvSpPr>
          <p:cNvPr id="10256" name="Rectangle 16"/>
          <p:cNvSpPr>
            <a:spLocks noGrp="1" noChangeArrowheads="1"/>
          </p:cNvSpPr>
          <p:nvPr>
            <p:ph type="body" idx="1"/>
          </p:nvPr>
        </p:nvSpPr>
        <p:spPr>
          <a:xfrm>
            <a:off x="288324" y="3657600"/>
            <a:ext cx="8307387" cy="784225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Splice out predecessor block, coalesce both memory blocks, and insert the new block at the root of the list</a:t>
            </a:r>
          </a:p>
        </p:txBody>
      </p:sp>
      <p:sp>
        <p:nvSpPr>
          <p:cNvPr id="10257" name="Rectangle 17"/>
          <p:cNvSpPr>
            <a:spLocks noChangeArrowheads="1"/>
          </p:cNvSpPr>
          <p:nvPr/>
        </p:nvSpPr>
        <p:spPr bwMode="auto">
          <a:xfrm>
            <a:off x="4012213" y="2282825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8" name="Rectangle 18"/>
          <p:cNvSpPr>
            <a:spLocks noChangeArrowheads="1"/>
          </p:cNvSpPr>
          <p:nvPr/>
        </p:nvSpPr>
        <p:spPr bwMode="auto">
          <a:xfrm>
            <a:off x="4317013" y="2282825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9" name="Rectangle 19"/>
          <p:cNvSpPr>
            <a:spLocks noChangeArrowheads="1"/>
          </p:cNvSpPr>
          <p:nvPr/>
        </p:nvSpPr>
        <p:spPr bwMode="auto">
          <a:xfrm>
            <a:off x="4621813" y="2282825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0" name="Rectangle 20"/>
          <p:cNvSpPr>
            <a:spLocks noChangeArrowheads="1"/>
          </p:cNvSpPr>
          <p:nvPr/>
        </p:nvSpPr>
        <p:spPr bwMode="auto">
          <a:xfrm>
            <a:off x="4926613" y="2282825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1" name="Rectangle 21"/>
          <p:cNvSpPr>
            <a:spLocks noChangeArrowheads="1"/>
          </p:cNvSpPr>
          <p:nvPr/>
        </p:nvSpPr>
        <p:spPr bwMode="auto">
          <a:xfrm>
            <a:off x="5841013" y="2282825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2" name="Rectangle 22"/>
          <p:cNvSpPr>
            <a:spLocks noChangeArrowheads="1"/>
          </p:cNvSpPr>
          <p:nvPr/>
        </p:nvSpPr>
        <p:spPr bwMode="auto">
          <a:xfrm>
            <a:off x="6145813" y="2282825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3" name="Rectangle 23"/>
          <p:cNvSpPr>
            <a:spLocks noChangeArrowheads="1"/>
          </p:cNvSpPr>
          <p:nvPr/>
        </p:nvSpPr>
        <p:spPr bwMode="auto">
          <a:xfrm>
            <a:off x="2793013" y="2282825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4" name="Rectangle 24"/>
          <p:cNvSpPr>
            <a:spLocks noChangeArrowheads="1"/>
          </p:cNvSpPr>
          <p:nvPr/>
        </p:nvSpPr>
        <p:spPr bwMode="auto">
          <a:xfrm>
            <a:off x="3097813" y="2282825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5" name="Rectangle 25"/>
          <p:cNvSpPr>
            <a:spLocks noChangeArrowheads="1"/>
          </p:cNvSpPr>
          <p:nvPr/>
        </p:nvSpPr>
        <p:spPr bwMode="auto">
          <a:xfrm>
            <a:off x="3402613" y="2282825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6" name="Rectangle 26"/>
          <p:cNvSpPr>
            <a:spLocks noChangeArrowheads="1"/>
          </p:cNvSpPr>
          <p:nvPr/>
        </p:nvSpPr>
        <p:spPr bwMode="auto">
          <a:xfrm>
            <a:off x="3707413" y="2282825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2793013" y="1520825"/>
            <a:ext cx="1065213" cy="455612"/>
            <a:chOff x="1680" y="831"/>
            <a:chExt cx="671" cy="287"/>
          </a:xfrm>
        </p:grpSpPr>
        <p:sp>
          <p:nvSpPr>
            <p:cNvPr id="10268" name="Rectangle 28"/>
            <p:cNvSpPr>
              <a:spLocks noChangeArrowheads="1"/>
            </p:cNvSpPr>
            <p:nvPr/>
          </p:nvSpPr>
          <p:spPr bwMode="auto">
            <a:xfrm>
              <a:off x="1680" y="879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9" name="Rectangle 29"/>
            <p:cNvSpPr>
              <a:spLocks noChangeArrowheads="1"/>
            </p:cNvSpPr>
            <p:nvPr/>
          </p:nvSpPr>
          <p:spPr bwMode="auto">
            <a:xfrm>
              <a:off x="1872" y="879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0" name="Rectangle 30"/>
            <p:cNvSpPr>
              <a:spLocks noChangeArrowheads="1"/>
            </p:cNvSpPr>
            <p:nvPr/>
          </p:nvSpPr>
          <p:spPr bwMode="auto">
            <a:xfrm>
              <a:off x="2064" y="879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1" name="Rectangle 31"/>
            <p:cNvSpPr>
              <a:spLocks noChangeArrowheads="1"/>
            </p:cNvSpPr>
            <p:nvPr/>
          </p:nvSpPr>
          <p:spPr bwMode="auto">
            <a:xfrm>
              <a:off x="2160" y="831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2793013" y="2892425"/>
            <a:ext cx="1065213" cy="455612"/>
            <a:chOff x="1680" y="1695"/>
            <a:chExt cx="671" cy="287"/>
          </a:xfrm>
        </p:grpSpPr>
        <p:sp>
          <p:nvSpPr>
            <p:cNvPr id="10273" name="Rectangle 33"/>
            <p:cNvSpPr>
              <a:spLocks noChangeArrowheads="1"/>
            </p:cNvSpPr>
            <p:nvPr/>
          </p:nvSpPr>
          <p:spPr bwMode="auto">
            <a:xfrm>
              <a:off x="1680" y="1743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4" name="Rectangle 34"/>
            <p:cNvSpPr>
              <a:spLocks noChangeArrowheads="1"/>
            </p:cNvSpPr>
            <p:nvPr/>
          </p:nvSpPr>
          <p:spPr bwMode="auto">
            <a:xfrm>
              <a:off x="1872" y="1743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5" name="Rectangle 35"/>
            <p:cNvSpPr>
              <a:spLocks noChangeArrowheads="1"/>
            </p:cNvSpPr>
            <p:nvPr/>
          </p:nvSpPr>
          <p:spPr bwMode="auto">
            <a:xfrm>
              <a:off x="2064" y="1743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6" name="Rectangle 36"/>
            <p:cNvSpPr>
              <a:spLocks noChangeArrowheads="1"/>
            </p:cNvSpPr>
            <p:nvPr/>
          </p:nvSpPr>
          <p:spPr bwMode="auto">
            <a:xfrm>
              <a:off x="2160" y="1695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77" name="Oval 37"/>
          <p:cNvSpPr>
            <a:spLocks noChangeArrowheads="1"/>
          </p:cNvSpPr>
          <p:nvPr/>
        </p:nvSpPr>
        <p:spPr bwMode="auto">
          <a:xfrm>
            <a:off x="2869213" y="2359025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78" name="Line 38"/>
          <p:cNvSpPr>
            <a:spLocks noChangeShapeType="1"/>
          </p:cNvSpPr>
          <p:nvPr/>
        </p:nvSpPr>
        <p:spPr bwMode="auto">
          <a:xfrm>
            <a:off x="2945413" y="2435225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79" name="Oval 39"/>
          <p:cNvSpPr>
            <a:spLocks noChangeArrowheads="1"/>
          </p:cNvSpPr>
          <p:nvPr/>
        </p:nvSpPr>
        <p:spPr bwMode="auto">
          <a:xfrm>
            <a:off x="2869213" y="1673225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80" name="Line 40"/>
          <p:cNvSpPr>
            <a:spLocks noChangeShapeType="1"/>
          </p:cNvSpPr>
          <p:nvPr/>
        </p:nvSpPr>
        <p:spPr bwMode="auto">
          <a:xfrm>
            <a:off x="2945413" y="1749425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81" name="Oval 41"/>
          <p:cNvSpPr>
            <a:spLocks noChangeArrowheads="1"/>
          </p:cNvSpPr>
          <p:nvPr/>
        </p:nvSpPr>
        <p:spPr bwMode="auto">
          <a:xfrm flipV="1">
            <a:off x="3174013" y="3043237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82" name="Line 42"/>
          <p:cNvSpPr>
            <a:spLocks noChangeShapeType="1"/>
          </p:cNvSpPr>
          <p:nvPr/>
        </p:nvSpPr>
        <p:spPr bwMode="auto">
          <a:xfrm flipV="1">
            <a:off x="3250213" y="2584450"/>
            <a:ext cx="1588" cy="536575"/>
          </a:xfrm>
          <a:prstGeom prst="line">
            <a:avLst/>
          </a:prstGeom>
          <a:noFill/>
          <a:ln w="57240">
            <a:solidFill>
              <a:srgbClr val="C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83" name="Oval 43"/>
          <p:cNvSpPr>
            <a:spLocks noChangeArrowheads="1"/>
          </p:cNvSpPr>
          <p:nvPr/>
        </p:nvSpPr>
        <p:spPr bwMode="auto">
          <a:xfrm flipV="1">
            <a:off x="3174013" y="2357437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84" name="Line 44"/>
          <p:cNvSpPr>
            <a:spLocks noChangeShapeType="1"/>
          </p:cNvSpPr>
          <p:nvPr/>
        </p:nvSpPr>
        <p:spPr bwMode="auto">
          <a:xfrm flipV="1">
            <a:off x="3250213" y="1898650"/>
            <a:ext cx="1588" cy="536575"/>
          </a:xfrm>
          <a:prstGeom prst="line">
            <a:avLst/>
          </a:prstGeom>
          <a:noFill/>
          <a:ln w="57240">
            <a:solidFill>
              <a:srgbClr val="C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85" name="Rectangle 45"/>
          <p:cNvSpPr>
            <a:spLocks noChangeArrowheads="1"/>
          </p:cNvSpPr>
          <p:nvPr/>
        </p:nvSpPr>
        <p:spPr bwMode="auto">
          <a:xfrm>
            <a:off x="5231413" y="2282825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86" name="Rectangle 46"/>
          <p:cNvSpPr>
            <a:spLocks noChangeArrowheads="1"/>
          </p:cNvSpPr>
          <p:nvPr/>
        </p:nvSpPr>
        <p:spPr bwMode="auto">
          <a:xfrm>
            <a:off x="5536213" y="2282825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87" name="Rectangle 47"/>
          <p:cNvSpPr>
            <a:spLocks noChangeArrowheads="1"/>
          </p:cNvSpPr>
          <p:nvPr/>
        </p:nvSpPr>
        <p:spPr bwMode="auto">
          <a:xfrm>
            <a:off x="1192813" y="2282825"/>
            <a:ext cx="304800" cy="304800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" name="Group 48"/>
          <p:cNvGrpSpPr>
            <a:grpSpLocks/>
          </p:cNvGrpSpPr>
          <p:nvPr/>
        </p:nvGrpSpPr>
        <p:grpSpPr bwMode="auto">
          <a:xfrm>
            <a:off x="7365013" y="2206625"/>
            <a:ext cx="1065213" cy="455612"/>
            <a:chOff x="4560" y="1263"/>
            <a:chExt cx="671" cy="287"/>
          </a:xfrm>
        </p:grpSpPr>
        <p:sp>
          <p:nvSpPr>
            <p:cNvPr id="10289" name="Rectangle 49"/>
            <p:cNvSpPr>
              <a:spLocks noChangeArrowheads="1"/>
            </p:cNvSpPr>
            <p:nvPr/>
          </p:nvSpPr>
          <p:spPr bwMode="auto">
            <a:xfrm>
              <a:off x="4560" y="1311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0" name="Rectangle 50"/>
            <p:cNvSpPr>
              <a:spLocks noChangeArrowheads="1"/>
            </p:cNvSpPr>
            <p:nvPr/>
          </p:nvSpPr>
          <p:spPr bwMode="auto">
            <a:xfrm>
              <a:off x="4752" y="1311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1" name="Rectangle 51"/>
            <p:cNvSpPr>
              <a:spLocks noChangeArrowheads="1"/>
            </p:cNvSpPr>
            <p:nvPr/>
          </p:nvSpPr>
          <p:spPr bwMode="auto">
            <a:xfrm>
              <a:off x="4944" y="1311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2" name="Rectangle 52"/>
            <p:cNvSpPr>
              <a:spLocks noChangeArrowheads="1"/>
            </p:cNvSpPr>
            <p:nvPr/>
          </p:nvSpPr>
          <p:spPr bwMode="auto">
            <a:xfrm>
              <a:off x="5040" y="1263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93" name="Oval 53"/>
          <p:cNvSpPr>
            <a:spLocks noChangeArrowheads="1"/>
          </p:cNvSpPr>
          <p:nvPr/>
        </p:nvSpPr>
        <p:spPr bwMode="auto">
          <a:xfrm>
            <a:off x="7441213" y="2359025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94" name="Line 54"/>
          <p:cNvSpPr>
            <a:spLocks noChangeShapeType="1"/>
          </p:cNvSpPr>
          <p:nvPr/>
        </p:nvSpPr>
        <p:spPr bwMode="auto">
          <a:xfrm>
            <a:off x="7517413" y="2435225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95" name="Oval 55"/>
          <p:cNvSpPr>
            <a:spLocks noChangeArrowheads="1"/>
          </p:cNvSpPr>
          <p:nvPr/>
        </p:nvSpPr>
        <p:spPr bwMode="auto">
          <a:xfrm>
            <a:off x="7746013" y="2359025"/>
            <a:ext cx="152400" cy="152400"/>
          </a:xfrm>
          <a:prstGeom prst="ellipse">
            <a:avLst/>
          </a:prstGeom>
          <a:noFill/>
          <a:ln w="2844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96" name="Text Box 56"/>
          <p:cNvSpPr txBox="1">
            <a:spLocks noChangeArrowheads="1"/>
          </p:cNvSpPr>
          <p:nvPr/>
        </p:nvSpPr>
        <p:spPr bwMode="auto">
          <a:xfrm>
            <a:off x="3640738" y="1368425"/>
            <a:ext cx="1382751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>
                <a:latin typeface="Courier New" pitchFamily="49" charset="0"/>
                <a:ea typeface="msgothic" charset="0"/>
                <a:cs typeface="msgothic" charset="0"/>
              </a:rPr>
              <a:t>free( )</a:t>
            </a:r>
          </a:p>
        </p:txBody>
      </p:sp>
      <p:sp>
        <p:nvSpPr>
          <p:cNvPr id="10297" name="Oval 57"/>
          <p:cNvSpPr>
            <a:spLocks noChangeArrowheads="1"/>
          </p:cNvSpPr>
          <p:nvPr/>
        </p:nvSpPr>
        <p:spPr bwMode="auto">
          <a:xfrm>
            <a:off x="4621813" y="1520825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98" name="Line 58"/>
          <p:cNvSpPr>
            <a:spLocks noChangeShapeType="1"/>
          </p:cNvSpPr>
          <p:nvPr/>
        </p:nvSpPr>
        <p:spPr bwMode="auto">
          <a:xfrm flipH="1">
            <a:off x="4163026" y="1597025"/>
            <a:ext cx="536575" cy="685800"/>
          </a:xfrm>
          <a:prstGeom prst="line">
            <a:avLst/>
          </a:prstGeom>
          <a:noFill/>
          <a:ln w="5724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99" name="Rectangle 59"/>
          <p:cNvSpPr>
            <a:spLocks noChangeArrowheads="1"/>
          </p:cNvSpPr>
          <p:nvPr/>
        </p:nvSpPr>
        <p:spPr bwMode="auto">
          <a:xfrm>
            <a:off x="4012213" y="54879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0" name="Rectangle 60"/>
          <p:cNvSpPr>
            <a:spLocks noChangeArrowheads="1"/>
          </p:cNvSpPr>
          <p:nvPr/>
        </p:nvSpPr>
        <p:spPr bwMode="auto">
          <a:xfrm>
            <a:off x="4317013" y="54879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" name="Rectangle 61"/>
          <p:cNvSpPr>
            <a:spLocks noChangeArrowheads="1"/>
          </p:cNvSpPr>
          <p:nvPr/>
        </p:nvSpPr>
        <p:spPr bwMode="auto">
          <a:xfrm>
            <a:off x="4621813" y="54879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2" name="Rectangle 62"/>
          <p:cNvSpPr>
            <a:spLocks noChangeArrowheads="1"/>
          </p:cNvSpPr>
          <p:nvPr/>
        </p:nvSpPr>
        <p:spPr bwMode="auto">
          <a:xfrm>
            <a:off x="4926613" y="54879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3" name="Rectangle 63"/>
          <p:cNvSpPr>
            <a:spLocks noChangeArrowheads="1"/>
          </p:cNvSpPr>
          <p:nvPr/>
        </p:nvSpPr>
        <p:spPr bwMode="auto">
          <a:xfrm>
            <a:off x="5841013" y="5487987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4" name="Rectangle 64"/>
          <p:cNvSpPr>
            <a:spLocks noChangeArrowheads="1"/>
          </p:cNvSpPr>
          <p:nvPr/>
        </p:nvSpPr>
        <p:spPr bwMode="auto">
          <a:xfrm>
            <a:off x="6145813" y="5487987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5" name="Rectangle 65"/>
          <p:cNvSpPr>
            <a:spLocks noChangeArrowheads="1"/>
          </p:cNvSpPr>
          <p:nvPr/>
        </p:nvSpPr>
        <p:spPr bwMode="auto">
          <a:xfrm>
            <a:off x="2793013" y="54879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6" name="Rectangle 66"/>
          <p:cNvSpPr>
            <a:spLocks noChangeArrowheads="1"/>
          </p:cNvSpPr>
          <p:nvPr/>
        </p:nvSpPr>
        <p:spPr bwMode="auto">
          <a:xfrm>
            <a:off x="3097813" y="54879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7" name="Rectangle 67"/>
          <p:cNvSpPr>
            <a:spLocks noChangeArrowheads="1"/>
          </p:cNvSpPr>
          <p:nvPr/>
        </p:nvSpPr>
        <p:spPr bwMode="auto">
          <a:xfrm>
            <a:off x="3402613" y="54879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8" name="Rectangle 68"/>
          <p:cNvSpPr>
            <a:spLocks noChangeArrowheads="1"/>
          </p:cNvSpPr>
          <p:nvPr/>
        </p:nvSpPr>
        <p:spPr bwMode="auto">
          <a:xfrm>
            <a:off x="3707413" y="54879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9" name="Oval 69"/>
          <p:cNvSpPr>
            <a:spLocks noChangeArrowheads="1"/>
          </p:cNvSpPr>
          <p:nvPr/>
        </p:nvSpPr>
        <p:spPr bwMode="auto">
          <a:xfrm>
            <a:off x="2869213" y="5564187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0" name="Oval 70"/>
          <p:cNvSpPr>
            <a:spLocks noChangeArrowheads="1"/>
          </p:cNvSpPr>
          <p:nvPr/>
        </p:nvSpPr>
        <p:spPr bwMode="auto">
          <a:xfrm>
            <a:off x="2869213" y="4878387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1" name="Oval 71"/>
          <p:cNvSpPr>
            <a:spLocks noChangeArrowheads="1"/>
          </p:cNvSpPr>
          <p:nvPr/>
        </p:nvSpPr>
        <p:spPr bwMode="auto">
          <a:xfrm flipV="1">
            <a:off x="3174013" y="6248400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" name="Rectangle 72"/>
          <p:cNvSpPr>
            <a:spLocks noChangeArrowheads="1"/>
          </p:cNvSpPr>
          <p:nvPr/>
        </p:nvSpPr>
        <p:spPr bwMode="auto">
          <a:xfrm>
            <a:off x="5536213" y="5487987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3" name="Rectangle 73"/>
          <p:cNvSpPr>
            <a:spLocks noChangeArrowheads="1"/>
          </p:cNvSpPr>
          <p:nvPr/>
        </p:nvSpPr>
        <p:spPr bwMode="auto">
          <a:xfrm>
            <a:off x="1192813" y="5487987"/>
            <a:ext cx="304800" cy="304800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" name="Group 74"/>
          <p:cNvGrpSpPr>
            <a:grpSpLocks/>
          </p:cNvGrpSpPr>
          <p:nvPr/>
        </p:nvGrpSpPr>
        <p:grpSpPr bwMode="auto">
          <a:xfrm>
            <a:off x="7365013" y="5411787"/>
            <a:ext cx="1065213" cy="455613"/>
            <a:chOff x="4560" y="3282"/>
            <a:chExt cx="671" cy="287"/>
          </a:xfrm>
        </p:grpSpPr>
        <p:sp>
          <p:nvSpPr>
            <p:cNvPr id="10315" name="Rectangle 75"/>
            <p:cNvSpPr>
              <a:spLocks noChangeArrowheads="1"/>
            </p:cNvSpPr>
            <p:nvPr/>
          </p:nvSpPr>
          <p:spPr bwMode="auto">
            <a:xfrm>
              <a:off x="4560" y="3330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16" name="Rectangle 76"/>
            <p:cNvSpPr>
              <a:spLocks noChangeArrowheads="1"/>
            </p:cNvSpPr>
            <p:nvPr/>
          </p:nvSpPr>
          <p:spPr bwMode="auto">
            <a:xfrm>
              <a:off x="4752" y="3330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17" name="Rectangle 77"/>
            <p:cNvSpPr>
              <a:spLocks noChangeArrowheads="1"/>
            </p:cNvSpPr>
            <p:nvPr/>
          </p:nvSpPr>
          <p:spPr bwMode="auto">
            <a:xfrm>
              <a:off x="4944" y="3330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18" name="Rectangle 78"/>
            <p:cNvSpPr>
              <a:spLocks noChangeArrowheads="1"/>
            </p:cNvSpPr>
            <p:nvPr/>
          </p:nvSpPr>
          <p:spPr bwMode="auto">
            <a:xfrm>
              <a:off x="5040" y="3282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319" name="Oval 79"/>
          <p:cNvSpPr>
            <a:spLocks noChangeArrowheads="1"/>
          </p:cNvSpPr>
          <p:nvPr/>
        </p:nvSpPr>
        <p:spPr bwMode="auto">
          <a:xfrm>
            <a:off x="7441213" y="5564187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20" name="Line 80"/>
          <p:cNvSpPr>
            <a:spLocks noChangeShapeType="1"/>
          </p:cNvSpPr>
          <p:nvPr/>
        </p:nvSpPr>
        <p:spPr bwMode="auto">
          <a:xfrm>
            <a:off x="7517413" y="5640387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21" name="Oval 81"/>
          <p:cNvSpPr>
            <a:spLocks noChangeArrowheads="1"/>
          </p:cNvSpPr>
          <p:nvPr/>
        </p:nvSpPr>
        <p:spPr bwMode="auto">
          <a:xfrm>
            <a:off x="7746013" y="5564187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22" name="Line 82"/>
          <p:cNvSpPr>
            <a:spLocks noChangeShapeType="1"/>
          </p:cNvSpPr>
          <p:nvPr/>
        </p:nvSpPr>
        <p:spPr bwMode="auto">
          <a:xfrm>
            <a:off x="1421413" y="5640387"/>
            <a:ext cx="1371600" cy="1588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23" name="Rectangle 83"/>
          <p:cNvSpPr>
            <a:spLocks noChangeArrowheads="1"/>
          </p:cNvSpPr>
          <p:nvPr/>
        </p:nvSpPr>
        <p:spPr bwMode="auto">
          <a:xfrm>
            <a:off x="5231413" y="5487987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24" name="Oval 84"/>
          <p:cNvSpPr>
            <a:spLocks noChangeArrowheads="1"/>
          </p:cNvSpPr>
          <p:nvPr/>
        </p:nvSpPr>
        <p:spPr bwMode="auto">
          <a:xfrm>
            <a:off x="3174013" y="5564187"/>
            <a:ext cx="152400" cy="152400"/>
          </a:xfrm>
          <a:prstGeom prst="ellipse">
            <a:avLst/>
          </a:prstGeom>
          <a:noFill/>
          <a:ln w="2844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25" name="Freeform 85"/>
          <p:cNvSpPr>
            <a:spLocks/>
          </p:cNvSpPr>
          <p:nvPr/>
        </p:nvSpPr>
        <p:spPr bwMode="auto">
          <a:xfrm>
            <a:off x="2945413" y="5294312"/>
            <a:ext cx="4419600" cy="346075"/>
          </a:xfrm>
          <a:custGeom>
            <a:avLst/>
            <a:gdLst/>
            <a:ahLst/>
            <a:cxnLst>
              <a:cxn ang="0">
                <a:pos x="0" y="218"/>
              </a:cxn>
              <a:cxn ang="0">
                <a:pos x="472" y="31"/>
              </a:cxn>
              <a:cxn ang="0">
                <a:pos x="2109" y="31"/>
              </a:cxn>
              <a:cxn ang="0">
                <a:pos x="2784" y="218"/>
              </a:cxn>
            </a:cxnLst>
            <a:rect l="0" t="0" r="r" b="b"/>
            <a:pathLst>
              <a:path w="2784" h="218">
                <a:moveTo>
                  <a:pt x="0" y="218"/>
                </a:moveTo>
                <a:cubicBezTo>
                  <a:pt x="79" y="187"/>
                  <a:pt x="121" y="62"/>
                  <a:pt x="472" y="31"/>
                </a:cubicBezTo>
                <a:cubicBezTo>
                  <a:pt x="823" y="0"/>
                  <a:pt x="1724" y="0"/>
                  <a:pt x="2109" y="31"/>
                </a:cubicBezTo>
                <a:cubicBezTo>
                  <a:pt x="2494" y="62"/>
                  <a:pt x="2644" y="179"/>
                  <a:pt x="2784" y="218"/>
                </a:cubicBezTo>
              </a:path>
            </a:pathLst>
          </a:custGeom>
          <a:noFill/>
          <a:ln w="57240">
            <a:solidFill>
              <a:srgbClr val="00B05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26" name="Freeform 86"/>
          <p:cNvSpPr>
            <a:spLocks/>
          </p:cNvSpPr>
          <p:nvPr/>
        </p:nvSpPr>
        <p:spPr bwMode="auto">
          <a:xfrm>
            <a:off x="5091713" y="5640387"/>
            <a:ext cx="2730500" cy="395288"/>
          </a:xfrm>
          <a:custGeom>
            <a:avLst/>
            <a:gdLst/>
            <a:ahLst/>
            <a:cxnLst>
              <a:cxn ang="0">
                <a:pos x="1720" y="0"/>
              </a:cxn>
              <a:cxn ang="0">
                <a:pos x="1389" y="212"/>
              </a:cxn>
              <a:cxn ang="0">
                <a:pos x="262" y="222"/>
              </a:cxn>
              <a:cxn ang="0">
                <a:pos x="0" y="101"/>
              </a:cxn>
            </a:cxnLst>
            <a:rect l="0" t="0" r="r" b="b"/>
            <a:pathLst>
              <a:path w="1720" h="249">
                <a:moveTo>
                  <a:pt x="1720" y="0"/>
                </a:moveTo>
                <a:cubicBezTo>
                  <a:pt x="1665" y="35"/>
                  <a:pt x="1632" y="175"/>
                  <a:pt x="1389" y="212"/>
                </a:cubicBezTo>
                <a:cubicBezTo>
                  <a:pt x="1146" y="249"/>
                  <a:pt x="493" y="240"/>
                  <a:pt x="262" y="222"/>
                </a:cubicBezTo>
                <a:cubicBezTo>
                  <a:pt x="31" y="204"/>
                  <a:pt x="55" y="126"/>
                  <a:pt x="0" y="101"/>
                </a:cubicBezTo>
              </a:path>
            </a:pathLst>
          </a:custGeom>
          <a:noFill/>
          <a:ln w="5724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27" name="Oval 87"/>
          <p:cNvSpPr>
            <a:spLocks noChangeArrowheads="1"/>
          </p:cNvSpPr>
          <p:nvPr/>
        </p:nvSpPr>
        <p:spPr bwMode="auto">
          <a:xfrm>
            <a:off x="2869213" y="3044825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28" name="Oval 88"/>
          <p:cNvSpPr>
            <a:spLocks noChangeArrowheads="1"/>
          </p:cNvSpPr>
          <p:nvPr/>
        </p:nvSpPr>
        <p:spPr bwMode="auto">
          <a:xfrm>
            <a:off x="2869213" y="6249987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29" name="Oval 89"/>
          <p:cNvSpPr>
            <a:spLocks noChangeArrowheads="1"/>
          </p:cNvSpPr>
          <p:nvPr/>
        </p:nvSpPr>
        <p:spPr bwMode="auto">
          <a:xfrm flipV="1">
            <a:off x="3174013" y="4876800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30" name="Oval 90"/>
          <p:cNvSpPr>
            <a:spLocks noChangeArrowheads="1"/>
          </p:cNvSpPr>
          <p:nvPr/>
        </p:nvSpPr>
        <p:spPr bwMode="auto">
          <a:xfrm flipV="1">
            <a:off x="3174013" y="1671637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31" name="Text Box 91"/>
          <p:cNvSpPr txBox="1">
            <a:spLocks noChangeArrowheads="1"/>
          </p:cNvSpPr>
          <p:nvPr/>
        </p:nvSpPr>
        <p:spPr bwMode="auto">
          <a:xfrm>
            <a:off x="414938" y="2230437"/>
            <a:ext cx="697692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latin typeface="Calibri" pitchFamily="34" charset="0"/>
                <a:ea typeface="msgothic" charset="0"/>
                <a:cs typeface="msgothic" charset="0"/>
              </a:rPr>
              <a:t>Root</a:t>
            </a:r>
          </a:p>
        </p:txBody>
      </p:sp>
      <p:sp>
        <p:nvSpPr>
          <p:cNvPr id="10332" name="Text Box 92"/>
          <p:cNvSpPr txBox="1">
            <a:spLocks noChangeArrowheads="1"/>
          </p:cNvSpPr>
          <p:nvPr/>
        </p:nvSpPr>
        <p:spPr bwMode="auto">
          <a:xfrm>
            <a:off x="430813" y="5437187"/>
            <a:ext cx="697692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latin typeface="Calibri" pitchFamily="34" charset="0"/>
                <a:ea typeface="msgothic" charset="0"/>
                <a:cs typeface="msgothic" charset="0"/>
              </a:rPr>
              <a:t>Root</a:t>
            </a:r>
          </a:p>
        </p:txBody>
      </p:sp>
      <p:sp>
        <p:nvSpPr>
          <p:cNvPr id="10333" name="Text Box 93"/>
          <p:cNvSpPr txBox="1">
            <a:spLocks noChangeArrowheads="1"/>
          </p:cNvSpPr>
          <p:nvPr/>
        </p:nvSpPr>
        <p:spPr bwMode="auto">
          <a:xfrm>
            <a:off x="430813" y="1298699"/>
            <a:ext cx="937949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msgothic" charset="0"/>
                <a:cs typeface="msgothic" charset="0"/>
              </a:rPr>
              <a:t>Before</a:t>
            </a:r>
            <a:endParaRPr lang="en-GB" b="1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10334" name="Text Box 94"/>
          <p:cNvSpPr txBox="1">
            <a:spLocks noChangeArrowheads="1"/>
          </p:cNvSpPr>
          <p:nvPr/>
        </p:nvSpPr>
        <p:spPr bwMode="auto">
          <a:xfrm>
            <a:off x="435576" y="4499099"/>
            <a:ext cx="744178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msgothic" charset="0"/>
                <a:cs typeface="msgothic" charset="0"/>
              </a:rPr>
              <a:t>After</a:t>
            </a:r>
            <a:endParaRPr lang="en-GB" b="1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6676350" y="949410"/>
            <a:ext cx="1985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conceptual graphic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6" grpId="0" animBg="1"/>
      <p:bldP spid="10247" grpId="0" animBg="1"/>
      <p:bldP spid="10253" grpId="0" animBg="1"/>
      <p:bldP spid="10299" grpId="0" animBg="1"/>
      <p:bldP spid="10300" grpId="0" animBg="1"/>
      <p:bldP spid="10301" grpId="0" animBg="1"/>
      <p:bldP spid="10302" grpId="0" animBg="1"/>
      <p:bldP spid="10303" grpId="0" animBg="1"/>
      <p:bldP spid="10304" grpId="0" animBg="1"/>
      <p:bldP spid="10305" grpId="0" animBg="1"/>
      <p:bldP spid="10306" grpId="0" animBg="1"/>
      <p:bldP spid="10307" grpId="0" animBg="1"/>
      <p:bldP spid="10308" grpId="0" animBg="1"/>
      <p:bldP spid="10309" grpId="0" animBg="1"/>
      <p:bldP spid="10310" grpId="0" animBg="1"/>
      <p:bldP spid="10311" grpId="0" animBg="1"/>
      <p:bldP spid="10312" grpId="0" animBg="1"/>
      <p:bldP spid="10313" grpId="0" animBg="1"/>
      <p:bldP spid="10319" grpId="0" animBg="1"/>
      <p:bldP spid="10320" grpId="0" animBg="1"/>
      <p:bldP spid="10321" grpId="0" animBg="1"/>
      <p:bldP spid="10322" grpId="0" animBg="1"/>
      <p:bldP spid="10323" grpId="0" animBg="1"/>
      <p:bldP spid="10324" grpId="0" animBg="1"/>
      <p:bldP spid="10325" grpId="0" animBg="1"/>
      <p:bldP spid="10326" grpId="0" animBg="1"/>
      <p:bldP spid="10328" grpId="0" animBg="1"/>
      <p:bldP spid="10329" grpId="0" animBg="1"/>
      <p:bldP spid="10332" grpId="0"/>
      <p:bldP spid="1033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arrow" w="med" len="med"/>
        </a:ln>
        <a:effectLst/>
      </a:spPr>
      <a:bodyPr rtlCol="0" anchor="ctr"/>
      <a:lstStyle>
        <a:defPPr algn="ctr">
          <a:defRPr sz="1600" dirty="0" smtClean="0">
            <a:latin typeface="+mn-lt"/>
          </a:defRPr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arrow" w="med" len="med"/>
        </a:ln>
        <a:effectLst/>
      </a:spPr>
      <a:bodyPr rtlCol="0" anchor="ctr"/>
      <a:lstStyle>
        <a:defPPr algn="ctr">
          <a:defRPr sz="1600" dirty="0" smtClean="0">
            <a:latin typeface="+mn-lt"/>
          </a:defRPr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arrow" w="med" len="med"/>
        </a:ln>
        <a:effectLst/>
      </a:spPr>
      <a:bodyPr rtlCol="0" anchor="ctr"/>
      <a:lstStyle>
        <a:defPPr algn="ctr">
          <a:defRPr sz="1600" dirty="0" smtClean="0">
            <a:latin typeface="+mn-lt"/>
          </a:defRPr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arrow" w="med" len="med"/>
        </a:ln>
        <a:effectLst/>
      </a:spPr>
      <a:bodyPr rtlCol="0" anchor="ctr"/>
      <a:lstStyle>
        <a:defPPr algn="ctr">
          <a:defRPr sz="1600" dirty="0" smtClean="0">
            <a:latin typeface="+mn-lt"/>
          </a:defRPr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12527</TotalTime>
  <Words>3289</Words>
  <Application>Microsoft Macintosh PowerPoint</Application>
  <PresentationFormat>On-screen Show (4:3)</PresentationFormat>
  <Paragraphs>545</Paragraphs>
  <Slides>45</Slides>
  <Notes>45</Notes>
  <HiddenSlides>0</HiddenSlides>
  <MMClips>0</MMClips>
  <ScaleCrop>false</ScaleCrop>
  <HeadingPairs>
    <vt:vector size="4" baseType="variant">
      <vt:variant>
        <vt:lpstr>Design Template</vt:lpstr>
      </vt:variant>
      <vt:variant>
        <vt:i4>4</vt:i4>
      </vt:variant>
      <vt:variant>
        <vt:lpstr>Slide Titles</vt:lpstr>
      </vt:variant>
      <vt:variant>
        <vt:i4>45</vt:i4>
      </vt:variant>
    </vt:vector>
  </HeadingPairs>
  <TitlesOfParts>
    <vt:vector size="49" baseType="lpstr">
      <vt:lpstr>template2007</vt:lpstr>
      <vt:lpstr>3_template2007</vt:lpstr>
      <vt:lpstr>1_template2007</vt:lpstr>
      <vt:lpstr>2_template2007</vt:lpstr>
      <vt:lpstr>Dynamic Memory Allocation:  Advanced Concepts  15-213: Introduction to Computer Systems  18th Lecture, Oct. 26, 2010</vt:lpstr>
      <vt:lpstr>Today</vt:lpstr>
      <vt:lpstr>Keeping Track of Free Blocks</vt:lpstr>
      <vt:lpstr>Explicit Free Lists</vt:lpstr>
      <vt:lpstr>Explicit Free Lists</vt:lpstr>
      <vt:lpstr>Allocating From Explicit Free Lists</vt:lpstr>
      <vt:lpstr>Freeing With Explicit Free Lists</vt:lpstr>
      <vt:lpstr>Freeing With a LIFO Policy (Case 1)</vt:lpstr>
      <vt:lpstr>Freeing With a LIFO Policy (Case 2)</vt:lpstr>
      <vt:lpstr>Freeing With a LIFO Policy (Case 3)</vt:lpstr>
      <vt:lpstr>Freeing With a LIFO Policy (Case 4)</vt:lpstr>
      <vt:lpstr>Explicit List Summary</vt:lpstr>
      <vt:lpstr>Keeping Track of Free Blocks</vt:lpstr>
      <vt:lpstr>Today</vt:lpstr>
      <vt:lpstr>Segregated List (Seglist) Allocators</vt:lpstr>
      <vt:lpstr>Seglist Allocator</vt:lpstr>
      <vt:lpstr>Seglist Allocator (cont.)</vt:lpstr>
      <vt:lpstr>More Info on Allocators</vt:lpstr>
      <vt:lpstr>Today</vt:lpstr>
      <vt:lpstr>Implicit Memory Management: Garbage Collection</vt:lpstr>
      <vt:lpstr>Garbage Collection</vt:lpstr>
      <vt:lpstr>Classical GC Algorithms</vt:lpstr>
      <vt:lpstr>Memory as a Graph</vt:lpstr>
      <vt:lpstr>Mark and Sweep Collecting</vt:lpstr>
      <vt:lpstr>Assumptions For a Simple Implementation</vt:lpstr>
      <vt:lpstr>Mark and Sweep (cont.)</vt:lpstr>
      <vt:lpstr>Conservative Mark &amp; Sweep in C</vt:lpstr>
      <vt:lpstr>Today</vt:lpstr>
      <vt:lpstr>Memory-Related Perils and Pitfalls</vt:lpstr>
      <vt:lpstr>C operators</vt:lpstr>
      <vt:lpstr>C Pointer Declarations: Test Yourself!</vt:lpstr>
      <vt:lpstr>Dereferencing Bad Pointers</vt:lpstr>
      <vt:lpstr>Reading Uninitialized Memory</vt:lpstr>
      <vt:lpstr>Overwriting Memory</vt:lpstr>
      <vt:lpstr>Overwriting Memory</vt:lpstr>
      <vt:lpstr>Overwriting Memory</vt:lpstr>
      <vt:lpstr>Overwriting Memory</vt:lpstr>
      <vt:lpstr>Overwriting Memory</vt:lpstr>
      <vt:lpstr>Referencing Nonexistent Variables</vt:lpstr>
      <vt:lpstr>Freeing Blocks Multiple Times</vt:lpstr>
      <vt:lpstr>Referencing Freed Blocks</vt:lpstr>
      <vt:lpstr>Failing to Free Blocks (Memory Leaks)</vt:lpstr>
      <vt:lpstr>Failing to Free Blocks (Memory Leaks)</vt:lpstr>
      <vt:lpstr>Dealing With Memory Bugs</vt:lpstr>
      <vt:lpstr>Dealing With Memory Bugs (cont.)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David O'Hallaron</cp:lastModifiedBy>
  <cp:revision>646</cp:revision>
  <cp:lastPrinted>1999-09-20T15:19:18Z</cp:lastPrinted>
  <dcterms:created xsi:type="dcterms:W3CDTF">2011-01-05T23:27:22Z</dcterms:created>
  <dcterms:modified xsi:type="dcterms:W3CDTF">2011-01-05T23:29:47Z</dcterms:modified>
</cp:coreProperties>
</file>