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14.xml" ContentType="application/vnd.openxmlformats-officedocument.presentationml.slide+xml"/>
  <Override PartName="/ppt/notesSlides/notesSlide16.xml" ContentType="application/vnd.openxmlformats-officedocument.presentationml.notesSlide+xml"/>
  <Default Extension="xml" ContentType="application/xml"/>
  <Override PartName="/ppt/tableStyles.xml" ContentType="application/vnd.openxmlformats-officedocument.presentationml.tableStyles+xml"/>
  <Override PartName="/ppt/notesSlides/notesSlide31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notesSlides/notesSlide30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notesSlides/notesSlide29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notesSlides/notesSlide28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notesSlides/notesSlide27.xml" ContentType="application/vnd.openxmlformats-officedocument.presentationml.notes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20.xml" ContentType="application/vnd.openxmlformats-officedocument.presentationml.notesSlide+xml"/>
  <Override PartName="/ppt/tags/tag1.xml" ContentType="application/vnd.openxmlformats-officedocument.presentationml.tags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26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Override PartName="/ppt/viewProps.xml" ContentType="application/vnd.openxmlformats-officedocument.presentationml.viewProps+xml"/>
  <Default Extension="jpeg" ContentType="image/jpeg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4.xml" ContentType="application/vnd.openxmlformats-officedocument.presentationml.notesSlide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1426" r:id="rId2"/>
    <p:sldId id="1423" r:id="rId3"/>
    <p:sldId id="1389" r:id="rId4"/>
    <p:sldId id="1427" r:id="rId5"/>
    <p:sldId id="1391" r:id="rId6"/>
    <p:sldId id="1392" r:id="rId7"/>
    <p:sldId id="1393" r:id="rId8"/>
    <p:sldId id="1394" r:id="rId9"/>
    <p:sldId id="1395" r:id="rId10"/>
    <p:sldId id="1396" r:id="rId11"/>
    <p:sldId id="1397" r:id="rId12"/>
    <p:sldId id="1418" r:id="rId13"/>
    <p:sldId id="1398" r:id="rId14"/>
    <p:sldId id="1419" r:id="rId15"/>
    <p:sldId id="1428" r:id="rId16"/>
    <p:sldId id="1420" r:id="rId17"/>
    <p:sldId id="1421" r:id="rId18"/>
    <p:sldId id="1430" r:id="rId19"/>
    <p:sldId id="1403" r:id="rId20"/>
    <p:sldId id="1429" r:id="rId21"/>
    <p:sldId id="1404" r:id="rId22"/>
    <p:sldId id="1424" r:id="rId23"/>
    <p:sldId id="1407" r:id="rId24"/>
    <p:sldId id="1408" r:id="rId25"/>
    <p:sldId id="1409" r:id="rId26"/>
    <p:sldId id="1410" r:id="rId27"/>
    <p:sldId id="1411" r:id="rId28"/>
    <p:sldId id="1412" r:id="rId29"/>
    <p:sldId id="1413" r:id="rId30"/>
    <p:sldId id="1414" r:id="rId31"/>
    <p:sldId id="1425" r:id="rId32"/>
    <p:sldId id="1415" r:id="rId33"/>
    <p:sldId id="1416" r:id="rId34"/>
  </p:sldIdLst>
  <p:sldSz cx="9144000" cy="6858000" type="screen4x3"/>
  <p:notesSz cx="7302500" cy="9586913"/>
  <p:custDataLst>
    <p:tags r:id="rId38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7F5CD"/>
    <a:srgbClr val="990000"/>
    <a:srgbClr val="F6F5BD"/>
    <a:srgbClr val="D5F1CF"/>
    <a:srgbClr val="EBAFAF"/>
    <a:srgbClr val="F1C7C7"/>
    <a:srgbClr val="CCCCCC"/>
    <a:srgbClr val="8DBA84"/>
    <a:srgbClr val="8AD87A"/>
    <a:srgbClr val="ACE3A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20957" autoAdjust="0"/>
    <p:restoredTop sz="94649" autoAdjust="0"/>
  </p:normalViewPr>
  <p:slideViewPr>
    <p:cSldViewPr snapToObjects="1">
      <p:cViewPr varScale="1">
        <p:scale>
          <a:sx n="99" d="100"/>
          <a:sy n="99" d="100"/>
        </p:scale>
        <p:origin x="-288" y="-96"/>
      </p:cViewPr>
      <p:guideLst>
        <p:guide orient="horz" pos="259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tags" Target="tags/tag1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4403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450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4608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120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222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427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52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632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734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837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939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6041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614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6246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378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634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645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1"/>
          <p:cNvSpPr txBox="1">
            <a:spLocks noChangeArrowheads="1"/>
          </p:cNvSpPr>
          <p:nvPr/>
        </p:nvSpPr>
        <p:spPr bwMode="auto">
          <a:xfrm>
            <a:off x="1261456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389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3993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4096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4198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4301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720850"/>
          </a:xfrm>
        </p:spPr>
        <p:txBody>
          <a:bodyPr/>
          <a:lstStyle/>
          <a:p>
            <a:pPr marL="0" indent="0"/>
            <a:r>
              <a:rPr lang="en-US" dirty="0" smtClean="0"/>
              <a:t>Dynamic Memory Allocation: </a:t>
            </a:r>
            <a:br>
              <a:rPr lang="en-US" dirty="0" smtClean="0"/>
            </a:br>
            <a:r>
              <a:rPr lang="en-US" dirty="0" smtClean="0"/>
              <a:t>Basic Concepts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</a:t>
            </a:r>
            <a:r>
              <a:rPr lang="en-US" sz="2000" b="0" dirty="0" smtClean="0"/>
              <a:t>213: </a:t>
            </a:r>
            <a:r>
              <a:rPr lang="en-US" sz="2000" b="0" dirty="0" smtClean="0"/>
              <a:t>Introduction to Computer Systems	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17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Oct. 21, 2010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Randy Bryant and Dave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364524" y="569913"/>
            <a:ext cx="76708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Performance </a:t>
            </a:r>
            <a:r>
              <a:rPr lang="en-GB" dirty="0" smtClean="0"/>
              <a:t>Goal: </a:t>
            </a:r>
            <a:r>
              <a:rPr lang="en-GB" dirty="0"/>
              <a:t>Throughput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404938"/>
            <a:ext cx="8701087" cy="5224462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Given some sequence of </a:t>
            </a:r>
            <a:r>
              <a:rPr lang="en-GB" dirty="0" err="1">
                <a:latin typeface="Courier New" pitchFamily="49" charset="0"/>
              </a:rPr>
              <a:t>malloc</a:t>
            </a:r>
            <a:r>
              <a:rPr lang="en-GB" dirty="0"/>
              <a:t> and </a:t>
            </a:r>
            <a:r>
              <a:rPr lang="en-GB" dirty="0">
                <a:latin typeface="Courier New" pitchFamily="49" charset="0"/>
              </a:rPr>
              <a:t>free</a:t>
            </a:r>
            <a:r>
              <a:rPr lang="en-GB" dirty="0"/>
              <a:t> requests: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 </a:t>
            </a:r>
            <a:r>
              <a:rPr lang="en-GB" i="1" dirty="0"/>
              <a:t>R</a:t>
            </a:r>
            <a:r>
              <a:rPr lang="en-GB" i="1" baseline="-25000" dirty="0"/>
              <a:t>0</a:t>
            </a:r>
            <a:r>
              <a:rPr lang="en-GB" i="1" dirty="0"/>
              <a:t>, R</a:t>
            </a:r>
            <a:r>
              <a:rPr lang="en-GB" i="1" baseline="-25000" dirty="0"/>
              <a:t>1</a:t>
            </a:r>
            <a:r>
              <a:rPr lang="en-GB" i="1" dirty="0"/>
              <a:t>, ..., </a:t>
            </a:r>
            <a:r>
              <a:rPr lang="en-GB" i="1" dirty="0" err="1"/>
              <a:t>R</a:t>
            </a:r>
            <a:r>
              <a:rPr lang="en-GB" i="1" baseline="-25000" dirty="0" err="1"/>
              <a:t>k</a:t>
            </a:r>
            <a:r>
              <a:rPr lang="en-GB" i="1" dirty="0"/>
              <a:t>, ... , R</a:t>
            </a:r>
            <a:r>
              <a:rPr lang="en-GB" i="1" baseline="-25000" dirty="0"/>
              <a:t>n-1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i="1" dirty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Goals: maximize throughput and peak memory utilization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These goals are often conflicting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Throughput: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Number of completed requests per unit time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Example: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5,000  </a:t>
            </a:r>
            <a:r>
              <a:rPr lang="en-GB" b="1" dirty="0" err="1" smtClean="0">
                <a:latin typeface="Courier New" pitchFamily="49" charset="0"/>
              </a:rPr>
              <a:t>malloc</a:t>
            </a:r>
            <a:r>
              <a:rPr lang="en-GB" dirty="0" smtClean="0"/>
              <a:t> </a:t>
            </a:r>
            <a:r>
              <a:rPr lang="en-GB" dirty="0"/>
              <a:t>calls and 5,000 </a:t>
            </a:r>
            <a:r>
              <a:rPr lang="en-GB" b="1" dirty="0" smtClean="0">
                <a:latin typeface="Courier New" pitchFamily="49" charset="0"/>
              </a:rPr>
              <a:t>free</a:t>
            </a:r>
            <a:r>
              <a:rPr lang="en-GB" b="1" dirty="0" smtClean="0"/>
              <a:t> </a:t>
            </a:r>
            <a:r>
              <a:rPr lang="en-GB" dirty="0"/>
              <a:t>calls in 10 seconds 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Throughput is 1,000 </a:t>
            </a:r>
            <a:r>
              <a:rPr lang="en-GB" dirty="0" smtClean="0"/>
              <a:t>operations/second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699500" cy="109696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Performance </a:t>
            </a:r>
            <a:r>
              <a:rPr lang="en-GB" dirty="0" smtClean="0"/>
              <a:t>Goal: Peak </a:t>
            </a:r>
            <a:r>
              <a:rPr lang="en-GB" dirty="0"/>
              <a:t>Memory Utilization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68300" y="1295400"/>
            <a:ext cx="8470900" cy="5216525"/>
          </a:xfrm>
          <a:ln/>
        </p:spPr>
        <p:txBody>
          <a:bodyPr/>
          <a:lstStyle/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Given some sequence of </a:t>
            </a:r>
            <a:r>
              <a:rPr lang="en-GB" dirty="0" err="1">
                <a:latin typeface="Courier New" pitchFamily="49" charset="0"/>
              </a:rPr>
              <a:t>malloc</a:t>
            </a:r>
            <a:r>
              <a:rPr lang="en-GB" dirty="0"/>
              <a:t> and </a:t>
            </a:r>
            <a:r>
              <a:rPr lang="en-GB" dirty="0">
                <a:latin typeface="Courier New" pitchFamily="49" charset="0"/>
              </a:rPr>
              <a:t>free</a:t>
            </a:r>
            <a:r>
              <a:rPr lang="en-GB" dirty="0"/>
              <a:t> requests: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 </a:t>
            </a:r>
            <a:r>
              <a:rPr lang="en-GB" i="1" dirty="0"/>
              <a:t>R</a:t>
            </a:r>
            <a:r>
              <a:rPr lang="en-GB" i="1" baseline="-25000" dirty="0"/>
              <a:t>0</a:t>
            </a:r>
            <a:r>
              <a:rPr lang="en-GB" i="1" dirty="0"/>
              <a:t>, R</a:t>
            </a:r>
            <a:r>
              <a:rPr lang="en-GB" i="1" baseline="-25000" dirty="0"/>
              <a:t>1</a:t>
            </a:r>
            <a:r>
              <a:rPr lang="en-GB" i="1" dirty="0"/>
              <a:t>, ..., </a:t>
            </a:r>
            <a:r>
              <a:rPr lang="en-GB" i="1" dirty="0" err="1"/>
              <a:t>R</a:t>
            </a:r>
            <a:r>
              <a:rPr lang="en-GB" i="1" baseline="-25000" dirty="0" err="1"/>
              <a:t>k</a:t>
            </a:r>
            <a:r>
              <a:rPr lang="en-GB" i="1" dirty="0"/>
              <a:t>, ... , </a:t>
            </a:r>
            <a:r>
              <a:rPr lang="en-GB" i="1" dirty="0" smtClean="0"/>
              <a:t>R</a:t>
            </a:r>
            <a:r>
              <a:rPr lang="en-GB" i="1" baseline="-25000" dirty="0" smtClean="0"/>
              <a:t>n-1</a:t>
            </a:r>
            <a:endParaRPr lang="en-GB" sz="1200" i="1" dirty="0"/>
          </a:p>
          <a:p>
            <a:pPr>
              <a:lnSpc>
                <a:spcPct val="83000"/>
              </a:lnSpc>
              <a:spcBef>
                <a:spcPts val="180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i="1" dirty="0">
                <a:solidFill>
                  <a:srgbClr val="C00000"/>
                </a:solidFill>
              </a:rPr>
              <a:t>Def:</a:t>
            </a:r>
            <a:r>
              <a:rPr lang="en-GB" i="1" dirty="0"/>
              <a:t> Aggregate </a:t>
            </a:r>
            <a:r>
              <a:rPr lang="en-GB" i="1" dirty="0" smtClean="0"/>
              <a:t>payload </a:t>
            </a:r>
            <a:r>
              <a:rPr lang="en-GB" i="1" dirty="0" err="1" smtClean="0"/>
              <a:t>P</a:t>
            </a:r>
            <a:r>
              <a:rPr lang="en-GB" i="1" baseline="-25000" dirty="0" err="1" smtClean="0"/>
              <a:t>k</a:t>
            </a:r>
            <a:r>
              <a:rPr lang="en-GB" dirty="0" smtClean="0"/>
              <a:t> </a:t>
            </a:r>
            <a:endParaRPr lang="en-GB" dirty="0"/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 </a:t>
            </a:r>
            <a:r>
              <a:rPr lang="en-GB" b="1" dirty="0" err="1">
                <a:latin typeface="Courier New" pitchFamily="49" charset="0"/>
              </a:rPr>
              <a:t>malloc</a:t>
            </a:r>
            <a:r>
              <a:rPr lang="en-GB" b="1" dirty="0">
                <a:latin typeface="Courier New" pitchFamily="49" charset="0"/>
              </a:rPr>
              <a:t>(p)</a:t>
            </a:r>
            <a:r>
              <a:rPr lang="en-GB" dirty="0"/>
              <a:t> results in a block with a </a:t>
            </a:r>
            <a:r>
              <a:rPr lang="en-GB" b="1" i="1" dirty="0">
                <a:solidFill>
                  <a:srgbClr val="C00000"/>
                </a:solidFill>
              </a:rPr>
              <a:t>payload</a:t>
            </a:r>
            <a:r>
              <a:rPr lang="en-GB" dirty="0"/>
              <a:t> of </a:t>
            </a:r>
            <a:r>
              <a:rPr lang="en-GB" b="1" dirty="0">
                <a:latin typeface="Courier New" pitchFamily="49" charset="0"/>
              </a:rPr>
              <a:t>p</a:t>
            </a:r>
            <a:r>
              <a:rPr lang="en-GB" dirty="0"/>
              <a:t> bytes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After request </a:t>
            </a:r>
            <a:r>
              <a:rPr lang="en-GB" i="1" dirty="0" err="1"/>
              <a:t>R</a:t>
            </a:r>
            <a:r>
              <a:rPr lang="en-GB" i="1" baseline="-25000" dirty="0" err="1"/>
              <a:t>k</a:t>
            </a:r>
            <a:r>
              <a:rPr lang="en-GB" i="1" baseline="-25000" dirty="0"/>
              <a:t> </a:t>
            </a:r>
            <a:r>
              <a:rPr lang="en-GB" dirty="0"/>
              <a:t>has completed, the </a:t>
            </a:r>
            <a:r>
              <a:rPr lang="en-GB" b="1" i="1" dirty="0">
                <a:solidFill>
                  <a:srgbClr val="C00000"/>
                </a:solidFill>
              </a:rPr>
              <a:t>aggregate payload </a:t>
            </a:r>
            <a:r>
              <a:rPr lang="en-GB" i="1" dirty="0" err="1"/>
              <a:t>P</a:t>
            </a:r>
            <a:r>
              <a:rPr lang="en-GB" i="1" baseline="-25000" dirty="0" err="1"/>
              <a:t>k</a:t>
            </a:r>
            <a:r>
              <a:rPr lang="en-GB" i="1" baseline="-25000" dirty="0"/>
              <a:t>  </a:t>
            </a:r>
            <a:r>
              <a:rPr lang="en-GB" dirty="0"/>
              <a:t>is the sum of currently allocated payloads</a:t>
            </a:r>
            <a:endParaRPr lang="en-GB" dirty="0" smtClean="0"/>
          </a:p>
          <a:p>
            <a:pPr>
              <a:lnSpc>
                <a:spcPct val="83000"/>
              </a:lnSpc>
              <a:spcBef>
                <a:spcPts val="180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i="1" dirty="0" smtClean="0">
                <a:solidFill>
                  <a:srgbClr val="C00000"/>
                </a:solidFill>
              </a:rPr>
              <a:t>Def</a:t>
            </a:r>
            <a:r>
              <a:rPr lang="en-GB" i="1" dirty="0">
                <a:solidFill>
                  <a:srgbClr val="C00000"/>
                </a:solidFill>
              </a:rPr>
              <a:t>:</a:t>
            </a:r>
            <a:r>
              <a:rPr lang="en-GB" i="1" dirty="0"/>
              <a:t> Current heap size</a:t>
            </a:r>
            <a:r>
              <a:rPr lang="en-GB" i="1" dirty="0" smtClean="0"/>
              <a:t> </a:t>
            </a:r>
            <a:r>
              <a:rPr lang="en-GB" i="1" dirty="0" err="1" smtClean="0"/>
              <a:t>H</a:t>
            </a:r>
            <a:r>
              <a:rPr lang="en-GB" i="1" baseline="-25000" dirty="0" err="1" smtClean="0"/>
              <a:t>k</a:t>
            </a:r>
            <a:endParaRPr lang="en-GB" i="1" baseline="-25000" dirty="0"/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Assume </a:t>
            </a:r>
            <a:r>
              <a:rPr lang="en-GB" i="1" dirty="0" err="1" smtClean="0"/>
              <a:t>H</a:t>
            </a:r>
            <a:r>
              <a:rPr lang="en-GB" i="1" baseline="-25000" dirty="0" err="1" smtClean="0"/>
              <a:t>k</a:t>
            </a:r>
            <a:r>
              <a:rPr lang="en-GB" dirty="0" smtClean="0"/>
              <a:t> </a:t>
            </a:r>
            <a:r>
              <a:rPr lang="en-GB" dirty="0"/>
              <a:t>is monotonically </a:t>
            </a:r>
            <a:r>
              <a:rPr lang="en-GB" dirty="0" err="1"/>
              <a:t>nondecreasing</a:t>
            </a:r>
            <a:endParaRPr lang="en-GB" dirty="0" smtClean="0"/>
          </a:p>
          <a:p>
            <a:pPr lvl="2">
              <a:lnSpc>
                <a:spcPct val="94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i.e., heap only grows when </a:t>
            </a:r>
            <a:r>
              <a:rPr lang="en-GB" dirty="0"/>
              <a:t>allocator uses </a:t>
            </a:r>
            <a:r>
              <a:rPr lang="en-GB" b="1" dirty="0" err="1" smtClean="0">
                <a:latin typeface="Courier New" pitchFamily="49" charset="0"/>
              </a:rPr>
              <a:t>sbrk</a:t>
            </a:r>
            <a:endParaRPr lang="en-GB" b="1" dirty="0" smtClean="0">
              <a:latin typeface="Courier New" pitchFamily="49" charset="0"/>
            </a:endParaRPr>
          </a:p>
          <a:p>
            <a:pPr>
              <a:lnSpc>
                <a:spcPct val="83000"/>
              </a:lnSpc>
              <a:spcBef>
                <a:spcPts val="180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i="1" dirty="0">
                <a:solidFill>
                  <a:srgbClr val="C00000"/>
                </a:solidFill>
              </a:rPr>
              <a:t>Def:</a:t>
            </a:r>
            <a:r>
              <a:rPr lang="en-GB" i="1" dirty="0"/>
              <a:t> Peak memory </a:t>
            </a:r>
            <a:r>
              <a:rPr lang="en-GB" i="1" dirty="0" smtClean="0"/>
              <a:t>utilization after k requests </a:t>
            </a:r>
            <a:endParaRPr lang="en-GB" i="1" dirty="0"/>
          </a:p>
          <a:p>
            <a:pPr lvl="1"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i="1" dirty="0" err="1" smtClean="0"/>
              <a:t>U</a:t>
            </a:r>
            <a:r>
              <a:rPr lang="en-GB" i="1" baseline="-25000" dirty="0" err="1" smtClean="0"/>
              <a:t>k</a:t>
            </a:r>
            <a:r>
              <a:rPr lang="en-GB" i="1" dirty="0" smtClean="0"/>
              <a:t> </a:t>
            </a:r>
            <a:r>
              <a:rPr lang="en-GB" i="1" dirty="0"/>
              <a:t>= ( max</a:t>
            </a:r>
            <a:r>
              <a:rPr lang="en-GB" i="1" baseline="-25000" dirty="0"/>
              <a:t>i&lt;k</a:t>
            </a:r>
            <a:r>
              <a:rPr lang="en-GB" i="1" dirty="0"/>
              <a:t> P</a:t>
            </a:r>
            <a:r>
              <a:rPr lang="en-GB" i="1" baseline="-25000" dirty="0"/>
              <a:t>i </a:t>
            </a:r>
            <a:r>
              <a:rPr lang="en-GB" i="1" dirty="0"/>
              <a:t>)  /  </a:t>
            </a:r>
            <a:r>
              <a:rPr lang="en-GB" i="1" dirty="0" err="1"/>
              <a:t>H</a:t>
            </a:r>
            <a:r>
              <a:rPr lang="en-GB" i="1" baseline="-25000" dirty="0" err="1"/>
              <a:t>k</a:t>
            </a:r>
            <a:endParaRPr lang="en-GB" i="1" baseline="-25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Fragmentation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3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mtClean="0"/>
              <a:t>Poor memory utilization caused by </a:t>
            </a:r>
            <a:r>
              <a:rPr lang="en-GB" i="1" smtClean="0">
                <a:solidFill>
                  <a:srgbClr val="C00000"/>
                </a:solidFill>
              </a:rPr>
              <a:t>fragmentation</a:t>
            </a:r>
            <a:endParaRPr lang="en-GB" smtClean="0">
              <a:solidFill>
                <a:srgbClr val="C00000"/>
              </a:solidFill>
            </a:endParaRP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smtClean="0">
                <a:solidFill>
                  <a:srgbClr val="C00000"/>
                </a:solidFill>
                <a:ea typeface="+mn-ea"/>
                <a:cs typeface="+mn-cs"/>
              </a:rPr>
              <a:t>internal</a:t>
            </a:r>
            <a:r>
              <a:rPr lang="en-GB" smtClean="0"/>
              <a:t> fragmentation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smtClean="0">
                <a:solidFill>
                  <a:srgbClr val="C00000"/>
                </a:solidFill>
                <a:ea typeface="+mn-ea"/>
                <a:cs typeface="+mn-cs"/>
              </a:rPr>
              <a:t>external</a:t>
            </a:r>
            <a:r>
              <a:rPr lang="en-GB" smtClean="0"/>
              <a:t> fragmentation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67310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Internal Fragmentation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220788"/>
            <a:ext cx="8307387" cy="5408612"/>
          </a:xfrm>
          <a:ln/>
        </p:spPr>
        <p:txBody>
          <a:bodyPr/>
          <a:lstStyle/>
          <a:p>
            <a:pPr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200" dirty="0" smtClean="0"/>
              <a:t>For </a:t>
            </a:r>
            <a:r>
              <a:rPr lang="en-GB" sz="2200" dirty="0"/>
              <a:t>a given block, </a:t>
            </a:r>
            <a:r>
              <a:rPr lang="en-GB" sz="2200" i="1" dirty="0" smtClean="0">
                <a:solidFill>
                  <a:srgbClr val="C00000"/>
                </a:solidFill>
              </a:rPr>
              <a:t>internal fragmentation </a:t>
            </a:r>
            <a:r>
              <a:rPr lang="en-GB" sz="2200" dirty="0" smtClean="0"/>
              <a:t>occurs if payload is smaller than block size</a:t>
            </a:r>
            <a:endParaRPr lang="en-GB" sz="2200" dirty="0"/>
          </a:p>
          <a:p>
            <a:pPr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200" dirty="0" smtClean="0"/>
          </a:p>
          <a:p>
            <a:pPr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200" dirty="0" smtClean="0"/>
          </a:p>
          <a:p>
            <a:pPr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200" dirty="0" smtClean="0"/>
          </a:p>
          <a:p>
            <a:pPr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200" dirty="0" smtClean="0"/>
          </a:p>
          <a:p>
            <a:pPr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200" dirty="0" smtClean="0"/>
          </a:p>
          <a:p>
            <a:pPr>
              <a:lnSpc>
                <a:spcPct val="88000"/>
              </a:lnSpc>
              <a:spcBef>
                <a:spcPts val="563"/>
              </a:spcBef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200" dirty="0" smtClean="0"/>
          </a:p>
          <a:p>
            <a:pPr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200" dirty="0" smtClean="0"/>
              <a:t>Caused </a:t>
            </a:r>
            <a:r>
              <a:rPr lang="en-GB" sz="2200" dirty="0"/>
              <a:t>by </a:t>
            </a:r>
            <a:endParaRPr lang="en-GB" sz="2200" dirty="0" smtClean="0"/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>
                <a:ea typeface="+mn-ea"/>
                <a:cs typeface="+mn-cs"/>
              </a:rPr>
              <a:t>Overhead of maintaining heap data structures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>
                <a:ea typeface="+mn-ea"/>
                <a:cs typeface="+mn-cs"/>
              </a:rPr>
              <a:t>Padding for alignment purposes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>
                <a:ea typeface="+mn-ea"/>
                <a:cs typeface="+mn-cs"/>
              </a:rPr>
              <a:t>Explicit policy decisions </a:t>
            </a:r>
            <a:br>
              <a:rPr lang="en-GB" dirty="0" smtClean="0">
                <a:ea typeface="+mn-ea"/>
                <a:cs typeface="+mn-cs"/>
              </a:rPr>
            </a:br>
            <a:r>
              <a:rPr lang="en-GB" dirty="0" smtClean="0">
                <a:ea typeface="+mn-ea"/>
                <a:cs typeface="+mn-cs"/>
              </a:rPr>
              <a:t>(e.g., to return a big block to satisfy a small request)</a:t>
            </a:r>
            <a:endParaRPr lang="en-GB" sz="2200" dirty="0" smtClean="0"/>
          </a:p>
          <a:p>
            <a:pPr>
              <a:lnSpc>
                <a:spcPct val="88000"/>
              </a:lnSpc>
              <a:spcBef>
                <a:spcPts val="180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200" dirty="0" smtClean="0"/>
              <a:t>Depends </a:t>
            </a:r>
            <a:r>
              <a:rPr lang="en-GB" sz="2200" dirty="0"/>
              <a:t>only on the pattern of </a:t>
            </a:r>
            <a:r>
              <a:rPr lang="en-GB" sz="2200" i="1" dirty="0">
                <a:solidFill>
                  <a:srgbClr val="C00000"/>
                </a:solidFill>
              </a:rPr>
              <a:t>previous</a:t>
            </a:r>
            <a:r>
              <a:rPr lang="en-GB" sz="2200" dirty="0"/>
              <a:t> requests</a:t>
            </a:r>
            <a:endParaRPr lang="en-GB" sz="2200" dirty="0" smtClean="0"/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T</a:t>
            </a:r>
            <a:r>
              <a:rPr lang="en-GB" dirty="0" smtClean="0"/>
              <a:t>hus</a:t>
            </a:r>
            <a:r>
              <a:rPr lang="en-GB" dirty="0"/>
              <a:t>, easy to measure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094846" y="2895600"/>
            <a:ext cx="2819400" cy="6096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</a:t>
            </a:r>
            <a:r>
              <a:rPr lang="en-GB" sz="1600" b="1" dirty="0" smtClean="0">
                <a:latin typeface="Calibri" pitchFamily="34" charset="0"/>
              </a:rPr>
              <a:t>ayload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5914246" y="2895600"/>
            <a:ext cx="7620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2332846" y="2895600"/>
            <a:ext cx="7620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7148335" y="2911642"/>
            <a:ext cx="1402541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Internal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fragmentation</a:t>
            </a:r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 flipH="1">
            <a:off x="6321425" y="3200400"/>
            <a:ext cx="765175" cy="1588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8" name="AutoShape 8"/>
          <p:cNvSpPr>
            <a:spLocks/>
          </p:cNvSpPr>
          <p:nvPr/>
        </p:nvSpPr>
        <p:spPr bwMode="auto">
          <a:xfrm rot="16200000">
            <a:off x="4350559" y="495300"/>
            <a:ext cx="304800" cy="4343400"/>
          </a:xfrm>
          <a:prstGeom prst="rightBrace">
            <a:avLst>
              <a:gd name="adj1" fmla="val 118750"/>
              <a:gd name="adj2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4184773" y="2133600"/>
            <a:ext cx="641820" cy="3366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B</a:t>
            </a:r>
            <a:r>
              <a:rPr lang="en-GB" sz="1600" b="1" dirty="0" smtClean="0">
                <a:latin typeface="Calibri" pitchFamily="34" charset="0"/>
              </a:rPr>
              <a:t>lock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684814" y="2911642"/>
            <a:ext cx="1402541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Internal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fragmentation</a:t>
            </a:r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>
            <a:off x="2057400" y="3200400"/>
            <a:ext cx="685800" cy="1588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Fragmentation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Occurs when there is enough aggregate heap memory, but no single free block is large enough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dirty="0" smtClean="0"/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dirty="0" smtClean="0"/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dirty="0" smtClean="0"/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dirty="0" smtClean="0"/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dirty="0" smtClean="0"/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dirty="0" smtClean="0"/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dirty="0" smtClean="0"/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dirty="0" smtClean="0"/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Depends on the pattern of future requests</a:t>
            </a:r>
          </a:p>
          <a:p>
            <a:pPr lvl="1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Thus, difficult to measure</a:t>
            </a:r>
          </a:p>
          <a:p>
            <a:pPr>
              <a:buNone/>
            </a:pP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297237" y="2470150"/>
            <a:ext cx="5181600" cy="304800"/>
            <a:chOff x="3006724" y="1614488"/>
            <a:chExt cx="5181600" cy="304800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3006724" y="1614488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3311524" y="1614488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3616324" y="1614488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3921124" y="1614488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42259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45307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48355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51403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54451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57499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60547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63595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66643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Rectangle 15"/>
            <p:cNvSpPr>
              <a:spLocks noChangeArrowheads="1"/>
            </p:cNvSpPr>
            <p:nvPr/>
          </p:nvSpPr>
          <p:spPr bwMode="auto">
            <a:xfrm>
              <a:off x="69691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Rectangle 16"/>
            <p:cNvSpPr>
              <a:spLocks noChangeArrowheads="1"/>
            </p:cNvSpPr>
            <p:nvPr/>
          </p:nvSpPr>
          <p:spPr bwMode="auto">
            <a:xfrm>
              <a:off x="72739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17"/>
            <p:cNvSpPr>
              <a:spLocks noChangeArrowheads="1"/>
            </p:cNvSpPr>
            <p:nvPr/>
          </p:nvSpPr>
          <p:spPr bwMode="auto">
            <a:xfrm>
              <a:off x="75787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78835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838200" y="2438400"/>
            <a:ext cx="2111773" cy="359010"/>
          </a:xfrm>
          <a:prstGeom prst="rect">
            <a:avLst/>
          </a:prstGeom>
          <a:solidFill>
            <a:srgbClr val="F6F5BD"/>
          </a:solidFill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</a:rPr>
              <a:t>p1 = malloc(4)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3297237" y="3079751"/>
            <a:ext cx="5181600" cy="304800"/>
            <a:chOff x="3006724" y="2501901"/>
            <a:chExt cx="5181600" cy="304800"/>
          </a:xfrm>
        </p:grpSpPr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3006724" y="2501901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Rectangle 21"/>
            <p:cNvSpPr>
              <a:spLocks noChangeArrowheads="1"/>
            </p:cNvSpPr>
            <p:nvPr/>
          </p:nvSpPr>
          <p:spPr bwMode="auto">
            <a:xfrm>
              <a:off x="3311524" y="2501901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3616324" y="2501901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Rectangle 23"/>
            <p:cNvSpPr>
              <a:spLocks noChangeArrowheads="1"/>
            </p:cNvSpPr>
            <p:nvPr/>
          </p:nvSpPr>
          <p:spPr bwMode="auto">
            <a:xfrm>
              <a:off x="3921124" y="2501901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4225924" y="2501901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25"/>
            <p:cNvSpPr>
              <a:spLocks noChangeArrowheads="1"/>
            </p:cNvSpPr>
            <p:nvPr/>
          </p:nvSpPr>
          <p:spPr bwMode="auto">
            <a:xfrm>
              <a:off x="4530724" y="2501901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Rectangle 26"/>
            <p:cNvSpPr>
              <a:spLocks noChangeArrowheads="1"/>
            </p:cNvSpPr>
            <p:nvPr/>
          </p:nvSpPr>
          <p:spPr bwMode="auto">
            <a:xfrm>
              <a:off x="4835524" y="2501901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Rectangle 27"/>
            <p:cNvSpPr>
              <a:spLocks noChangeArrowheads="1"/>
            </p:cNvSpPr>
            <p:nvPr/>
          </p:nvSpPr>
          <p:spPr bwMode="auto">
            <a:xfrm>
              <a:off x="5140324" y="2501901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Rectangle 28"/>
            <p:cNvSpPr>
              <a:spLocks noChangeArrowheads="1"/>
            </p:cNvSpPr>
            <p:nvPr/>
          </p:nvSpPr>
          <p:spPr bwMode="auto">
            <a:xfrm>
              <a:off x="5445124" y="2501901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Rectangle 29"/>
            <p:cNvSpPr>
              <a:spLocks noChangeArrowheads="1"/>
            </p:cNvSpPr>
            <p:nvPr/>
          </p:nvSpPr>
          <p:spPr bwMode="auto">
            <a:xfrm>
              <a:off x="57499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Rectangle 30"/>
            <p:cNvSpPr>
              <a:spLocks noChangeArrowheads="1"/>
            </p:cNvSpPr>
            <p:nvPr/>
          </p:nvSpPr>
          <p:spPr bwMode="auto">
            <a:xfrm>
              <a:off x="60547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Rectangle 31"/>
            <p:cNvSpPr>
              <a:spLocks noChangeArrowheads="1"/>
            </p:cNvSpPr>
            <p:nvPr/>
          </p:nvSpPr>
          <p:spPr bwMode="auto">
            <a:xfrm>
              <a:off x="63595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Rectangle 32"/>
            <p:cNvSpPr>
              <a:spLocks noChangeArrowheads="1"/>
            </p:cNvSpPr>
            <p:nvPr/>
          </p:nvSpPr>
          <p:spPr bwMode="auto">
            <a:xfrm>
              <a:off x="66643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Rectangle 33"/>
            <p:cNvSpPr>
              <a:spLocks noChangeArrowheads="1"/>
            </p:cNvSpPr>
            <p:nvPr/>
          </p:nvSpPr>
          <p:spPr bwMode="auto">
            <a:xfrm>
              <a:off x="69691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Rectangle 34"/>
            <p:cNvSpPr>
              <a:spLocks noChangeArrowheads="1"/>
            </p:cNvSpPr>
            <p:nvPr/>
          </p:nvSpPr>
          <p:spPr bwMode="auto">
            <a:xfrm>
              <a:off x="72739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Rectangle 35"/>
            <p:cNvSpPr>
              <a:spLocks noChangeArrowheads="1"/>
            </p:cNvSpPr>
            <p:nvPr/>
          </p:nvSpPr>
          <p:spPr bwMode="auto">
            <a:xfrm>
              <a:off x="75787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Rectangle 36"/>
            <p:cNvSpPr>
              <a:spLocks noChangeArrowheads="1"/>
            </p:cNvSpPr>
            <p:nvPr/>
          </p:nvSpPr>
          <p:spPr bwMode="auto">
            <a:xfrm>
              <a:off x="78835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" name="Text Box 37"/>
          <p:cNvSpPr txBox="1">
            <a:spLocks noChangeArrowheads="1"/>
          </p:cNvSpPr>
          <p:nvPr/>
        </p:nvSpPr>
        <p:spPr bwMode="auto">
          <a:xfrm>
            <a:off x="838200" y="3048000"/>
            <a:ext cx="2111773" cy="3590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</a:rPr>
              <a:t>p2 = malloc(5)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3297237" y="3689350"/>
            <a:ext cx="5181600" cy="304800"/>
            <a:chOff x="3006724" y="3389313"/>
            <a:chExt cx="5181600" cy="304800"/>
          </a:xfrm>
        </p:grpSpPr>
        <p:sp>
          <p:nvSpPr>
            <p:cNvPr id="43" name="Rectangle 38"/>
            <p:cNvSpPr>
              <a:spLocks noChangeArrowheads="1"/>
            </p:cNvSpPr>
            <p:nvPr/>
          </p:nvSpPr>
          <p:spPr bwMode="auto">
            <a:xfrm>
              <a:off x="3006724" y="3389313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Rectangle 39"/>
            <p:cNvSpPr>
              <a:spLocks noChangeArrowheads="1"/>
            </p:cNvSpPr>
            <p:nvPr/>
          </p:nvSpPr>
          <p:spPr bwMode="auto">
            <a:xfrm>
              <a:off x="3311524" y="3389313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Rectangle 40"/>
            <p:cNvSpPr>
              <a:spLocks noChangeArrowheads="1"/>
            </p:cNvSpPr>
            <p:nvPr/>
          </p:nvSpPr>
          <p:spPr bwMode="auto">
            <a:xfrm>
              <a:off x="3616324" y="3389313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Rectangle 41"/>
            <p:cNvSpPr>
              <a:spLocks noChangeArrowheads="1"/>
            </p:cNvSpPr>
            <p:nvPr/>
          </p:nvSpPr>
          <p:spPr bwMode="auto">
            <a:xfrm>
              <a:off x="3921124" y="3389313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Rectangle 42"/>
            <p:cNvSpPr>
              <a:spLocks noChangeArrowheads="1"/>
            </p:cNvSpPr>
            <p:nvPr/>
          </p:nvSpPr>
          <p:spPr bwMode="auto">
            <a:xfrm>
              <a:off x="4225924" y="3389313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Rectangle 43"/>
            <p:cNvSpPr>
              <a:spLocks noChangeArrowheads="1"/>
            </p:cNvSpPr>
            <p:nvPr/>
          </p:nvSpPr>
          <p:spPr bwMode="auto">
            <a:xfrm>
              <a:off x="4530724" y="3389313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Rectangle 44"/>
            <p:cNvSpPr>
              <a:spLocks noChangeArrowheads="1"/>
            </p:cNvSpPr>
            <p:nvPr/>
          </p:nvSpPr>
          <p:spPr bwMode="auto">
            <a:xfrm>
              <a:off x="4835524" y="3389313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Rectangle 45"/>
            <p:cNvSpPr>
              <a:spLocks noChangeArrowheads="1"/>
            </p:cNvSpPr>
            <p:nvPr/>
          </p:nvSpPr>
          <p:spPr bwMode="auto">
            <a:xfrm>
              <a:off x="5140324" y="3389313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Rectangle 46"/>
            <p:cNvSpPr>
              <a:spLocks noChangeArrowheads="1"/>
            </p:cNvSpPr>
            <p:nvPr/>
          </p:nvSpPr>
          <p:spPr bwMode="auto">
            <a:xfrm>
              <a:off x="5445124" y="3389313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Rectangle 47"/>
            <p:cNvSpPr>
              <a:spLocks noChangeArrowheads="1"/>
            </p:cNvSpPr>
            <p:nvPr/>
          </p:nvSpPr>
          <p:spPr bwMode="auto">
            <a:xfrm>
              <a:off x="5749924" y="3389313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Rectangle 48"/>
            <p:cNvSpPr>
              <a:spLocks noChangeArrowheads="1"/>
            </p:cNvSpPr>
            <p:nvPr/>
          </p:nvSpPr>
          <p:spPr bwMode="auto">
            <a:xfrm>
              <a:off x="6054724" y="3389313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Rectangle 49"/>
            <p:cNvSpPr>
              <a:spLocks noChangeArrowheads="1"/>
            </p:cNvSpPr>
            <p:nvPr/>
          </p:nvSpPr>
          <p:spPr bwMode="auto">
            <a:xfrm>
              <a:off x="6359524" y="3389313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Rectangle 50"/>
            <p:cNvSpPr>
              <a:spLocks noChangeArrowheads="1"/>
            </p:cNvSpPr>
            <p:nvPr/>
          </p:nvSpPr>
          <p:spPr bwMode="auto">
            <a:xfrm>
              <a:off x="6664324" y="3389313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Rectangle 51"/>
            <p:cNvSpPr>
              <a:spLocks noChangeArrowheads="1"/>
            </p:cNvSpPr>
            <p:nvPr/>
          </p:nvSpPr>
          <p:spPr bwMode="auto">
            <a:xfrm>
              <a:off x="6969124" y="3389313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Rectangle 52"/>
            <p:cNvSpPr>
              <a:spLocks noChangeArrowheads="1"/>
            </p:cNvSpPr>
            <p:nvPr/>
          </p:nvSpPr>
          <p:spPr bwMode="auto">
            <a:xfrm>
              <a:off x="7273924" y="3389313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Rectangle 53"/>
            <p:cNvSpPr>
              <a:spLocks noChangeArrowheads="1"/>
            </p:cNvSpPr>
            <p:nvPr/>
          </p:nvSpPr>
          <p:spPr bwMode="auto">
            <a:xfrm>
              <a:off x="7578724" y="3389313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Rectangle 54"/>
            <p:cNvSpPr>
              <a:spLocks noChangeArrowheads="1"/>
            </p:cNvSpPr>
            <p:nvPr/>
          </p:nvSpPr>
          <p:spPr bwMode="auto">
            <a:xfrm>
              <a:off x="7883524" y="3389313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0" name="Text Box 55"/>
          <p:cNvSpPr txBox="1">
            <a:spLocks noChangeArrowheads="1"/>
          </p:cNvSpPr>
          <p:nvPr/>
        </p:nvSpPr>
        <p:spPr bwMode="auto">
          <a:xfrm>
            <a:off x="838200" y="3657600"/>
            <a:ext cx="2111773" cy="359010"/>
          </a:xfrm>
          <a:prstGeom prst="rect">
            <a:avLst/>
          </a:prstGeom>
          <a:solidFill>
            <a:srgbClr val="F1C7C7"/>
          </a:solidFill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</a:rPr>
              <a:t>p3 = malloc(6)</a:t>
            </a:r>
          </a:p>
        </p:txBody>
      </p:sp>
      <p:grpSp>
        <p:nvGrpSpPr>
          <p:cNvPr id="61" name="Group 60"/>
          <p:cNvGrpSpPr/>
          <p:nvPr/>
        </p:nvGrpSpPr>
        <p:grpSpPr>
          <a:xfrm>
            <a:off x="3297237" y="4298951"/>
            <a:ext cx="5181600" cy="304800"/>
            <a:chOff x="3036887" y="4276726"/>
            <a:chExt cx="5181600" cy="304800"/>
          </a:xfrm>
        </p:grpSpPr>
        <p:sp>
          <p:nvSpPr>
            <p:cNvPr id="62" name="Rectangle 56"/>
            <p:cNvSpPr>
              <a:spLocks noChangeArrowheads="1"/>
            </p:cNvSpPr>
            <p:nvPr/>
          </p:nvSpPr>
          <p:spPr bwMode="auto">
            <a:xfrm>
              <a:off x="3036887" y="4276726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Rectangle 57"/>
            <p:cNvSpPr>
              <a:spLocks noChangeArrowheads="1"/>
            </p:cNvSpPr>
            <p:nvPr/>
          </p:nvSpPr>
          <p:spPr bwMode="auto">
            <a:xfrm>
              <a:off x="3341687" y="4276726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Rectangle 58"/>
            <p:cNvSpPr>
              <a:spLocks noChangeArrowheads="1"/>
            </p:cNvSpPr>
            <p:nvPr/>
          </p:nvSpPr>
          <p:spPr bwMode="auto">
            <a:xfrm>
              <a:off x="3646487" y="4276726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Rectangle 59"/>
            <p:cNvSpPr>
              <a:spLocks noChangeArrowheads="1"/>
            </p:cNvSpPr>
            <p:nvPr/>
          </p:nvSpPr>
          <p:spPr bwMode="auto">
            <a:xfrm>
              <a:off x="3951287" y="4276726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Rectangle 60"/>
            <p:cNvSpPr>
              <a:spLocks noChangeArrowheads="1"/>
            </p:cNvSpPr>
            <p:nvPr/>
          </p:nvSpPr>
          <p:spPr bwMode="auto">
            <a:xfrm>
              <a:off x="42560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Rectangle 61"/>
            <p:cNvSpPr>
              <a:spLocks noChangeArrowheads="1"/>
            </p:cNvSpPr>
            <p:nvPr/>
          </p:nvSpPr>
          <p:spPr bwMode="auto">
            <a:xfrm>
              <a:off x="45608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Rectangle 62"/>
            <p:cNvSpPr>
              <a:spLocks noChangeArrowheads="1"/>
            </p:cNvSpPr>
            <p:nvPr/>
          </p:nvSpPr>
          <p:spPr bwMode="auto">
            <a:xfrm>
              <a:off x="48656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Rectangle 63"/>
            <p:cNvSpPr>
              <a:spLocks noChangeArrowheads="1"/>
            </p:cNvSpPr>
            <p:nvPr/>
          </p:nvSpPr>
          <p:spPr bwMode="auto">
            <a:xfrm>
              <a:off x="51704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Rectangle 64"/>
            <p:cNvSpPr>
              <a:spLocks noChangeArrowheads="1"/>
            </p:cNvSpPr>
            <p:nvPr/>
          </p:nvSpPr>
          <p:spPr bwMode="auto">
            <a:xfrm>
              <a:off x="54752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Rectangle 65"/>
            <p:cNvSpPr>
              <a:spLocks noChangeArrowheads="1"/>
            </p:cNvSpPr>
            <p:nvPr/>
          </p:nvSpPr>
          <p:spPr bwMode="auto">
            <a:xfrm>
              <a:off x="5780087" y="4276726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Rectangle 66"/>
            <p:cNvSpPr>
              <a:spLocks noChangeArrowheads="1"/>
            </p:cNvSpPr>
            <p:nvPr/>
          </p:nvSpPr>
          <p:spPr bwMode="auto">
            <a:xfrm>
              <a:off x="6084887" y="4276726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Rectangle 67"/>
            <p:cNvSpPr>
              <a:spLocks noChangeArrowheads="1"/>
            </p:cNvSpPr>
            <p:nvPr/>
          </p:nvSpPr>
          <p:spPr bwMode="auto">
            <a:xfrm>
              <a:off x="6389687" y="4276726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Rectangle 68"/>
            <p:cNvSpPr>
              <a:spLocks noChangeArrowheads="1"/>
            </p:cNvSpPr>
            <p:nvPr/>
          </p:nvSpPr>
          <p:spPr bwMode="auto">
            <a:xfrm>
              <a:off x="6694487" y="4276726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Rectangle 69"/>
            <p:cNvSpPr>
              <a:spLocks noChangeArrowheads="1"/>
            </p:cNvSpPr>
            <p:nvPr/>
          </p:nvSpPr>
          <p:spPr bwMode="auto">
            <a:xfrm>
              <a:off x="6999287" y="4276726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Rectangle 70"/>
            <p:cNvSpPr>
              <a:spLocks noChangeArrowheads="1"/>
            </p:cNvSpPr>
            <p:nvPr/>
          </p:nvSpPr>
          <p:spPr bwMode="auto">
            <a:xfrm>
              <a:off x="7304087" y="4276726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Rectangle 71"/>
            <p:cNvSpPr>
              <a:spLocks noChangeArrowheads="1"/>
            </p:cNvSpPr>
            <p:nvPr/>
          </p:nvSpPr>
          <p:spPr bwMode="auto">
            <a:xfrm>
              <a:off x="76088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Rectangle 72"/>
            <p:cNvSpPr>
              <a:spLocks noChangeArrowheads="1"/>
            </p:cNvSpPr>
            <p:nvPr/>
          </p:nvSpPr>
          <p:spPr bwMode="auto">
            <a:xfrm>
              <a:off x="79136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9" name="Text Box 73"/>
          <p:cNvSpPr txBox="1">
            <a:spLocks noChangeArrowheads="1"/>
          </p:cNvSpPr>
          <p:nvPr/>
        </p:nvSpPr>
        <p:spPr bwMode="auto">
          <a:xfrm>
            <a:off x="838200" y="4267200"/>
            <a:ext cx="1284624" cy="3590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</a:rPr>
              <a:t>free(p2)</a:t>
            </a:r>
          </a:p>
        </p:txBody>
      </p:sp>
      <p:sp>
        <p:nvSpPr>
          <p:cNvPr id="80" name="Text Box 91"/>
          <p:cNvSpPr txBox="1">
            <a:spLocks noChangeArrowheads="1"/>
          </p:cNvSpPr>
          <p:nvPr/>
        </p:nvSpPr>
        <p:spPr bwMode="auto">
          <a:xfrm>
            <a:off x="838200" y="4876800"/>
            <a:ext cx="2111773" cy="354906"/>
          </a:xfrm>
          <a:prstGeom prst="rect">
            <a:avLst/>
          </a:prstGeom>
          <a:solidFill>
            <a:srgbClr val="D5F1CF"/>
          </a:solidFill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</a:rPr>
              <a:t>p4 = </a:t>
            </a:r>
            <a:r>
              <a:rPr lang="en-GB" sz="1800" b="1" dirty="0" err="1" smtClean="0">
                <a:latin typeface="Courier New" pitchFamily="49" charset="0"/>
              </a:rPr>
              <a:t>malloc</a:t>
            </a:r>
            <a:r>
              <a:rPr lang="en-GB" sz="1800" b="1" dirty="0" smtClean="0">
                <a:latin typeface="Courier New" pitchFamily="49" charset="0"/>
              </a:rPr>
              <a:t>(6)</a:t>
            </a:r>
            <a:endParaRPr lang="en-GB" sz="1800" b="1" dirty="0">
              <a:latin typeface="Courier New" pitchFamily="49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200400" y="4782744"/>
            <a:ext cx="4508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C00000"/>
                </a:solidFill>
                <a:latin typeface="Calibri" pitchFamily="34" charset="0"/>
              </a:rPr>
              <a:t>Oops! (what would happen now?)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Implementation Issues</a:t>
            </a: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do we know how much memory to free given just a pointer?</a:t>
            </a:r>
          </a:p>
          <a:p>
            <a:endParaRPr lang="en-US" dirty="0" smtClean="0"/>
          </a:p>
          <a:p>
            <a:r>
              <a:rPr lang="en-US" dirty="0" smtClean="0"/>
              <a:t>How do we keep track of the free blocks?</a:t>
            </a:r>
          </a:p>
          <a:p>
            <a:endParaRPr lang="en-US" dirty="0" smtClean="0"/>
          </a:p>
          <a:p>
            <a:r>
              <a:rPr lang="en-US" dirty="0" smtClean="0"/>
              <a:t>What do we do with the extra space when allocating a structure that is smaller than the free block it is placed in?</a:t>
            </a:r>
          </a:p>
          <a:p>
            <a:endParaRPr lang="en-US" dirty="0" smtClean="0"/>
          </a:p>
          <a:p>
            <a:r>
              <a:rPr lang="en-US" dirty="0" smtClean="0"/>
              <a:t>How do we pick a block to use for allocation -- many might fit?</a:t>
            </a:r>
          </a:p>
          <a:p>
            <a:endParaRPr lang="en-US" dirty="0" smtClean="0"/>
          </a:p>
          <a:p>
            <a:r>
              <a:rPr lang="en-US" dirty="0" smtClean="0"/>
              <a:t>How do we reinsert freed block?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Knowing How Much to Free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 method</a:t>
            </a:r>
          </a:p>
          <a:p>
            <a:pPr lvl="1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 smtClean="0"/>
              <a:t>Keep the length of a block in the word preceding the block.</a:t>
            </a:r>
          </a:p>
          <a:p>
            <a:pPr lvl="2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 smtClean="0"/>
              <a:t>This word is often called the </a:t>
            </a:r>
            <a:r>
              <a:rPr lang="en-GB" b="1" i="1" dirty="0" smtClean="0">
                <a:solidFill>
                  <a:srgbClr val="C00000"/>
                </a:solidFill>
              </a:rPr>
              <a:t>header field</a:t>
            </a:r>
            <a:r>
              <a:rPr lang="en-GB" b="1" dirty="0" smtClean="0">
                <a:solidFill>
                  <a:srgbClr val="C00000"/>
                </a:solidFill>
              </a:rPr>
              <a:t> </a:t>
            </a:r>
            <a:r>
              <a:rPr lang="en-GB" dirty="0" smtClean="0"/>
              <a:t>or</a:t>
            </a:r>
            <a:r>
              <a:rPr lang="en-GB" i="1" dirty="0" smtClean="0"/>
              <a:t> </a:t>
            </a:r>
            <a:r>
              <a:rPr lang="en-GB" b="1" i="1" dirty="0" smtClean="0">
                <a:solidFill>
                  <a:srgbClr val="C00000"/>
                </a:solidFill>
              </a:rPr>
              <a:t>header</a:t>
            </a:r>
          </a:p>
          <a:p>
            <a:pPr lvl="1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 smtClean="0"/>
              <a:t>Requires an extra word for every allocated block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09600" y="4563762"/>
            <a:ext cx="1909795" cy="325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</a:rPr>
              <a:t>p0 = malloc(4)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511425" y="3429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816225" y="3429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121025" y="3429000"/>
            <a:ext cx="304800" cy="3048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5825" y="3429000"/>
            <a:ext cx="304800" cy="3048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730625" y="3429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035425" y="3429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4340225" y="3429000"/>
            <a:ext cx="304800" cy="3048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645025" y="3429000"/>
            <a:ext cx="304800" cy="3048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4949825" y="3429000"/>
            <a:ext cx="304800" cy="3048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5559425" y="3429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5864225" y="3429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6169025" y="3429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6473825" y="3429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6778625" y="3429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7083425" y="3429000"/>
            <a:ext cx="304800" cy="3048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7388225" y="3429000"/>
            <a:ext cx="304800" cy="3048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5254625" y="3429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Text Box 39"/>
          <p:cNvSpPr txBox="1">
            <a:spLocks noChangeArrowheads="1"/>
          </p:cNvSpPr>
          <p:nvPr/>
        </p:nvSpPr>
        <p:spPr bwMode="auto">
          <a:xfrm>
            <a:off x="5410200" y="3962400"/>
            <a:ext cx="425450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</a:rPr>
              <a:t>p0</a:t>
            </a:r>
          </a:p>
        </p:txBody>
      </p:sp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2511425" y="4572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2816225" y="4572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Rectangle 42"/>
          <p:cNvSpPr>
            <a:spLocks noChangeArrowheads="1"/>
          </p:cNvSpPr>
          <p:nvPr/>
        </p:nvSpPr>
        <p:spPr bwMode="auto">
          <a:xfrm>
            <a:off x="3121025" y="4572000"/>
            <a:ext cx="304800" cy="3048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Rectangle 43"/>
          <p:cNvSpPr>
            <a:spLocks noChangeArrowheads="1"/>
          </p:cNvSpPr>
          <p:nvPr/>
        </p:nvSpPr>
        <p:spPr bwMode="auto">
          <a:xfrm>
            <a:off x="3425825" y="4572000"/>
            <a:ext cx="304800" cy="3048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Rectangle 44"/>
          <p:cNvSpPr>
            <a:spLocks noChangeArrowheads="1"/>
          </p:cNvSpPr>
          <p:nvPr/>
        </p:nvSpPr>
        <p:spPr bwMode="auto">
          <a:xfrm>
            <a:off x="3730625" y="4572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Rectangle 45"/>
          <p:cNvSpPr>
            <a:spLocks noChangeArrowheads="1"/>
          </p:cNvSpPr>
          <p:nvPr/>
        </p:nvSpPr>
        <p:spPr bwMode="auto">
          <a:xfrm>
            <a:off x="4035425" y="4572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4340225" y="4572000"/>
            <a:ext cx="304800" cy="3048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Rectangle 47"/>
          <p:cNvSpPr>
            <a:spLocks noChangeArrowheads="1"/>
          </p:cNvSpPr>
          <p:nvPr/>
        </p:nvSpPr>
        <p:spPr bwMode="auto">
          <a:xfrm>
            <a:off x="4645025" y="4572000"/>
            <a:ext cx="304800" cy="3048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Rectangle 48"/>
          <p:cNvSpPr>
            <a:spLocks noChangeArrowheads="1"/>
          </p:cNvSpPr>
          <p:nvPr/>
        </p:nvSpPr>
        <p:spPr bwMode="auto">
          <a:xfrm>
            <a:off x="4949825" y="4572000"/>
            <a:ext cx="304800" cy="3048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Rectangle 49"/>
          <p:cNvSpPr>
            <a:spLocks noChangeArrowheads="1"/>
          </p:cNvSpPr>
          <p:nvPr/>
        </p:nvSpPr>
        <p:spPr bwMode="auto">
          <a:xfrm>
            <a:off x="5559425" y="4572000"/>
            <a:ext cx="304800" cy="3048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Rectangle 50"/>
          <p:cNvSpPr>
            <a:spLocks noChangeArrowheads="1"/>
          </p:cNvSpPr>
          <p:nvPr/>
        </p:nvSpPr>
        <p:spPr bwMode="auto">
          <a:xfrm>
            <a:off x="5864225" y="4572000"/>
            <a:ext cx="304800" cy="3048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6169025" y="4572000"/>
            <a:ext cx="304800" cy="3048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6473825" y="4572000"/>
            <a:ext cx="304800" cy="3048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Rectangle 53"/>
          <p:cNvSpPr>
            <a:spLocks noChangeArrowheads="1"/>
          </p:cNvSpPr>
          <p:nvPr/>
        </p:nvSpPr>
        <p:spPr bwMode="auto">
          <a:xfrm>
            <a:off x="6778625" y="4572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>
            <a:off x="7083425" y="4572000"/>
            <a:ext cx="304800" cy="3048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Line 55"/>
          <p:cNvSpPr>
            <a:spLocks noChangeShapeType="1"/>
          </p:cNvSpPr>
          <p:nvPr/>
        </p:nvSpPr>
        <p:spPr bwMode="auto">
          <a:xfrm>
            <a:off x="6778625" y="4394886"/>
            <a:ext cx="1588" cy="6858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8" name="Group 67"/>
          <p:cNvGrpSpPr/>
          <p:nvPr/>
        </p:nvGrpSpPr>
        <p:grpSpPr>
          <a:xfrm>
            <a:off x="1358900" y="5334000"/>
            <a:ext cx="6334125" cy="766712"/>
            <a:chOff x="1358900" y="5334000"/>
            <a:chExt cx="6334125" cy="766712"/>
          </a:xfrm>
        </p:grpSpPr>
        <p:sp>
          <p:nvSpPr>
            <p:cNvPr id="4" name="Text Box 3"/>
            <p:cNvSpPr txBox="1">
              <a:spLocks noChangeArrowheads="1"/>
            </p:cNvSpPr>
            <p:nvPr/>
          </p:nvSpPr>
          <p:spPr bwMode="auto">
            <a:xfrm>
              <a:off x="1358900" y="5774724"/>
              <a:ext cx="1169208" cy="3259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4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latin typeface="Courier New" pitchFamily="49" charset="0"/>
                </a:rPr>
                <a:t>free(p0)</a:t>
              </a:r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2511425" y="5791200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2816225" y="5791200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3121025" y="5791200"/>
              <a:ext cx="304800" cy="304800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3425825" y="5791200"/>
              <a:ext cx="304800" cy="304800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3730625" y="5791200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4035425" y="5791200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4340225" y="5791200"/>
              <a:ext cx="304800" cy="304800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4645025" y="5791200"/>
              <a:ext cx="304800" cy="304800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4949825" y="5791200"/>
              <a:ext cx="304800" cy="304800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5559425" y="5791200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>
              <a:off x="5864225" y="5791200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6169025" y="5791200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>
              <a:off x="6473825" y="5791200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>
              <a:off x="6778625" y="5791200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7083425" y="5791200"/>
              <a:ext cx="304800" cy="304800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7388225" y="5791200"/>
              <a:ext cx="304800" cy="304800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Rectangle 38"/>
            <p:cNvSpPr>
              <a:spLocks noChangeArrowheads="1"/>
            </p:cNvSpPr>
            <p:nvPr/>
          </p:nvSpPr>
          <p:spPr bwMode="auto">
            <a:xfrm>
              <a:off x="5254625" y="5791200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Text Box 57"/>
            <p:cNvSpPr txBox="1">
              <a:spLocks noChangeArrowheads="1"/>
            </p:cNvSpPr>
            <p:nvPr/>
          </p:nvSpPr>
          <p:spPr bwMode="auto">
            <a:xfrm>
              <a:off x="4911810" y="5334000"/>
              <a:ext cx="995507" cy="3357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dirty="0" smtClean="0">
                  <a:latin typeface="Calibri" pitchFamily="34" charset="0"/>
                </a:rPr>
                <a:t>b</a:t>
              </a:r>
              <a:r>
                <a:rPr lang="en-GB" sz="1600" b="1" dirty="0" smtClean="0">
                  <a:latin typeface="Calibri" pitchFamily="34" charset="0"/>
                </a:rPr>
                <a:t>lock </a:t>
              </a:r>
              <a:r>
                <a:rPr lang="en-GB" sz="1600" b="1" dirty="0">
                  <a:latin typeface="Calibri" pitchFamily="34" charset="0"/>
                </a:rPr>
                <a:t>size</a:t>
              </a:r>
            </a:p>
          </p:txBody>
        </p:sp>
        <p:sp>
          <p:nvSpPr>
            <p:cNvPr id="60" name="Text Box 59"/>
            <p:cNvSpPr txBox="1">
              <a:spLocks noChangeArrowheads="1"/>
            </p:cNvSpPr>
            <p:nvPr/>
          </p:nvSpPr>
          <p:spPr bwMode="auto">
            <a:xfrm>
              <a:off x="6068436" y="5334000"/>
              <a:ext cx="560964" cy="3357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dirty="0" smtClean="0">
                  <a:latin typeface="Calibri" pitchFamily="34" charset="0"/>
                </a:rPr>
                <a:t>d</a:t>
              </a:r>
              <a:r>
                <a:rPr lang="en-GB" sz="1600" b="1" dirty="0" smtClean="0">
                  <a:latin typeface="Calibri" pitchFamily="34" charset="0"/>
                </a:rPr>
                <a:t>ata</a:t>
              </a:r>
              <a:endParaRPr lang="en-GB" sz="1600" b="1" dirty="0">
                <a:latin typeface="Calibri" pitchFamily="34" charset="0"/>
              </a:endParaRPr>
            </a:p>
          </p:txBody>
        </p:sp>
      </p:grpSp>
      <p:sp>
        <p:nvSpPr>
          <p:cNvPr id="65" name="Line 64"/>
          <p:cNvSpPr>
            <a:spLocks noChangeShapeType="1"/>
          </p:cNvSpPr>
          <p:nvPr/>
        </p:nvSpPr>
        <p:spPr bwMode="auto">
          <a:xfrm>
            <a:off x="5612113" y="4267200"/>
            <a:ext cx="1588" cy="3048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" name="Rectangle 66"/>
          <p:cNvSpPr>
            <a:spLocks noChangeArrowheads="1"/>
          </p:cNvSpPr>
          <p:nvPr/>
        </p:nvSpPr>
        <p:spPr bwMode="auto">
          <a:xfrm>
            <a:off x="5254625" y="4572000"/>
            <a:ext cx="304800" cy="3048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5</a:t>
            </a:r>
          </a:p>
        </p:txBody>
      </p:sp>
      <p:sp>
        <p:nvSpPr>
          <p:cNvPr id="66" name="Line 65"/>
          <p:cNvSpPr>
            <a:spLocks noChangeShapeType="1"/>
          </p:cNvSpPr>
          <p:nvPr/>
        </p:nvSpPr>
        <p:spPr bwMode="auto">
          <a:xfrm>
            <a:off x="5254625" y="4394886"/>
            <a:ext cx="1588" cy="6858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69" name="Straight Arrow Connector 68"/>
          <p:cNvCxnSpPr>
            <a:stCxn id="58" idx="0"/>
            <a:endCxn id="67" idx="2"/>
          </p:cNvCxnSpPr>
          <p:nvPr/>
        </p:nvCxnSpPr>
        <p:spPr bwMode="auto">
          <a:xfrm rot="16200000" flipV="1">
            <a:off x="5179695" y="5104130"/>
            <a:ext cx="457200" cy="2539"/>
          </a:xfrm>
          <a:prstGeom prst="straightConnector1">
            <a:avLst/>
          </a:prstGeom>
          <a:noFill/>
          <a:ln w="12700">
            <a:solidFill>
              <a:srgbClr val="000000"/>
            </a:solidFill>
            <a:miter lim="800000"/>
            <a:headEnd type="none" w="med" len="med"/>
            <a:tailEnd type="arrow"/>
          </a:ln>
          <a:effectLst/>
        </p:spPr>
      </p:cxnSp>
      <p:cxnSp>
        <p:nvCxnSpPr>
          <p:cNvPr id="71" name="Straight Arrow Connector 70"/>
          <p:cNvCxnSpPr>
            <a:stCxn id="60" idx="0"/>
            <a:endCxn id="50" idx="2"/>
          </p:cNvCxnSpPr>
          <p:nvPr/>
        </p:nvCxnSpPr>
        <p:spPr bwMode="auto">
          <a:xfrm rot="16200000" flipV="1">
            <a:off x="5801772" y="4786853"/>
            <a:ext cx="457200" cy="637093"/>
          </a:xfrm>
          <a:prstGeom prst="straightConnector1">
            <a:avLst/>
          </a:prstGeom>
          <a:noFill/>
          <a:ln w="12700">
            <a:solidFill>
              <a:srgbClr val="000000"/>
            </a:solidFill>
            <a:miter lim="800000"/>
            <a:headEnd type="none" w="med" len="med"/>
            <a:tailEnd type="arrow"/>
          </a:ln>
          <a:effectLst/>
        </p:spPr>
      </p:cxnSp>
      <p:cxnSp>
        <p:nvCxnSpPr>
          <p:cNvPr id="73" name="Straight Arrow Connector 72"/>
          <p:cNvCxnSpPr>
            <a:stCxn id="60" idx="0"/>
            <a:endCxn id="51" idx="2"/>
          </p:cNvCxnSpPr>
          <p:nvPr/>
        </p:nvCxnSpPr>
        <p:spPr bwMode="auto">
          <a:xfrm rot="16200000" flipV="1">
            <a:off x="5954172" y="4939253"/>
            <a:ext cx="457200" cy="332293"/>
          </a:xfrm>
          <a:prstGeom prst="straightConnector1">
            <a:avLst/>
          </a:prstGeom>
          <a:noFill/>
          <a:ln w="12700">
            <a:solidFill>
              <a:srgbClr val="000000"/>
            </a:solidFill>
            <a:miter lim="800000"/>
            <a:headEnd type="none" w="med" len="med"/>
            <a:tailEnd type="arrow"/>
          </a:ln>
          <a:effectLst/>
        </p:spPr>
      </p:cxnSp>
      <p:cxnSp>
        <p:nvCxnSpPr>
          <p:cNvPr id="77" name="Straight Arrow Connector 76"/>
          <p:cNvCxnSpPr>
            <a:stCxn id="60" idx="0"/>
            <a:endCxn id="52" idx="2"/>
          </p:cNvCxnSpPr>
          <p:nvPr/>
        </p:nvCxnSpPr>
        <p:spPr bwMode="auto">
          <a:xfrm rot="16200000" flipV="1">
            <a:off x="6106572" y="5091653"/>
            <a:ext cx="457200" cy="27493"/>
          </a:xfrm>
          <a:prstGeom prst="straightConnector1">
            <a:avLst/>
          </a:prstGeom>
          <a:noFill/>
          <a:ln w="12700">
            <a:solidFill>
              <a:srgbClr val="000000"/>
            </a:solidFill>
            <a:miter lim="800000"/>
            <a:headEnd type="none" w="med" len="med"/>
            <a:tailEnd type="arrow"/>
          </a:ln>
          <a:effectLst/>
        </p:spPr>
      </p:cxnSp>
      <p:cxnSp>
        <p:nvCxnSpPr>
          <p:cNvPr id="79" name="Straight Arrow Connector 78"/>
          <p:cNvCxnSpPr>
            <a:stCxn id="60" idx="0"/>
            <a:endCxn id="53" idx="2"/>
          </p:cNvCxnSpPr>
          <p:nvPr/>
        </p:nvCxnSpPr>
        <p:spPr bwMode="auto">
          <a:xfrm rot="5400000" flipH="1" flipV="1">
            <a:off x="6258971" y="4966747"/>
            <a:ext cx="457200" cy="277307"/>
          </a:xfrm>
          <a:prstGeom prst="straightConnector1">
            <a:avLst/>
          </a:prstGeom>
          <a:noFill/>
          <a:ln w="12700">
            <a:solidFill>
              <a:srgbClr val="000000"/>
            </a:solidFill>
            <a:miter lim="800000"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 bwMode="auto">
          <a:xfrm>
            <a:off x="396875" y="1197678"/>
            <a:ext cx="8061325" cy="185032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Keeping Track of Free Blocks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254210"/>
            <a:ext cx="8289925" cy="5375190"/>
          </a:xfrm>
        </p:spPr>
        <p:txBody>
          <a:bodyPr/>
          <a:lstStyle/>
          <a:p>
            <a:r>
              <a:rPr lang="en-US" dirty="0" smtClean="0"/>
              <a:t>Method 1: </a:t>
            </a:r>
            <a:r>
              <a:rPr lang="en-US" i="1" dirty="0" smtClean="0">
                <a:solidFill>
                  <a:srgbClr val="C00000"/>
                </a:solidFill>
              </a:rPr>
              <a:t>Implicit list </a:t>
            </a:r>
            <a:r>
              <a:rPr lang="en-US" dirty="0" smtClean="0"/>
              <a:t>using length—links all blocks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Method 2: </a:t>
            </a:r>
            <a:r>
              <a:rPr lang="en-GB" i="1" dirty="0" smtClean="0">
                <a:solidFill>
                  <a:srgbClr val="C00000"/>
                </a:solidFill>
              </a:rPr>
              <a:t>Explicit list</a:t>
            </a:r>
            <a:r>
              <a:rPr lang="en-GB" dirty="0" smtClean="0">
                <a:solidFill>
                  <a:srgbClr val="C00000"/>
                </a:solidFill>
              </a:rPr>
              <a:t> </a:t>
            </a:r>
            <a:r>
              <a:rPr lang="en-GB" dirty="0" smtClean="0"/>
              <a:t>among the free blocks using pointers</a:t>
            </a:r>
          </a:p>
          <a:p>
            <a:endParaRPr lang="en-GB" dirty="0" smtClean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3000"/>
              </a:lnSpc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Method 3: </a:t>
            </a:r>
            <a:r>
              <a:rPr lang="en-GB" i="1" dirty="0" smtClean="0">
                <a:solidFill>
                  <a:srgbClr val="C00000"/>
                </a:solidFill>
              </a:rPr>
              <a:t>Segregated free list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Different free lists for different size classes</a:t>
            </a:r>
            <a:endParaRPr lang="en-US" dirty="0" smtClean="0"/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US" dirty="0" smtClean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US" dirty="0" smtClean="0"/>
              <a:t>Method 4: </a:t>
            </a:r>
            <a:r>
              <a:rPr lang="en-GB" i="1" dirty="0" smtClean="0">
                <a:solidFill>
                  <a:srgbClr val="C00000"/>
                </a:solidFill>
              </a:rPr>
              <a:t>Blocks sorted by size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Can use a balanced tree (e.g. Red-Black tree) with pointers within each free block, and the length used as a key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6002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</a:rPr>
              <a:t>5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9050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2098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5146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8194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1242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34290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37338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40386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46482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49530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52578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55626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58674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61722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2</a:t>
            </a: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64770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43434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6</a:t>
            </a:r>
          </a:p>
        </p:txBody>
      </p:sp>
      <p:sp>
        <p:nvSpPr>
          <p:cNvPr id="21" name="Freeform 39"/>
          <p:cNvSpPr>
            <a:spLocks/>
          </p:cNvSpPr>
          <p:nvPr/>
        </p:nvSpPr>
        <p:spPr bwMode="auto">
          <a:xfrm>
            <a:off x="1752600" y="1972962"/>
            <a:ext cx="15240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528" y="0"/>
              </a:cxn>
              <a:cxn ang="0">
                <a:pos x="960" y="144"/>
              </a:cxn>
            </a:cxnLst>
            <a:rect l="0" t="0" r="r" b="b"/>
            <a:pathLst>
              <a:path w="960" h="144">
                <a:moveTo>
                  <a:pt x="0" y="144"/>
                </a:moveTo>
                <a:cubicBezTo>
                  <a:pt x="184" y="72"/>
                  <a:pt x="368" y="0"/>
                  <a:pt x="528" y="0"/>
                </a:cubicBezTo>
                <a:cubicBezTo>
                  <a:pt x="688" y="0"/>
                  <a:pt x="824" y="72"/>
                  <a:pt x="960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reeform 40"/>
          <p:cNvSpPr>
            <a:spLocks/>
          </p:cNvSpPr>
          <p:nvPr/>
        </p:nvSpPr>
        <p:spPr bwMode="auto">
          <a:xfrm>
            <a:off x="3276600" y="1972962"/>
            <a:ext cx="12192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384" y="0"/>
              </a:cxn>
              <a:cxn ang="0">
                <a:pos x="768" y="144"/>
              </a:cxn>
            </a:cxnLst>
            <a:rect l="0" t="0" r="r" b="b"/>
            <a:pathLst>
              <a:path w="768" h="144">
                <a:moveTo>
                  <a:pt x="0" y="144"/>
                </a:moveTo>
                <a:cubicBezTo>
                  <a:pt x="128" y="72"/>
                  <a:pt x="256" y="0"/>
                  <a:pt x="384" y="0"/>
                </a:cubicBezTo>
                <a:cubicBezTo>
                  <a:pt x="512" y="0"/>
                  <a:pt x="640" y="72"/>
                  <a:pt x="768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Freeform 41"/>
          <p:cNvSpPr>
            <a:spLocks/>
          </p:cNvSpPr>
          <p:nvPr/>
        </p:nvSpPr>
        <p:spPr bwMode="auto">
          <a:xfrm>
            <a:off x="4495800" y="1972962"/>
            <a:ext cx="18288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576" y="0"/>
              </a:cxn>
              <a:cxn ang="0">
                <a:pos x="1152" y="144"/>
              </a:cxn>
            </a:cxnLst>
            <a:rect l="0" t="0" r="r" b="b"/>
            <a:pathLst>
              <a:path w="1152" h="144">
                <a:moveTo>
                  <a:pt x="0" y="144"/>
                </a:moveTo>
                <a:cubicBezTo>
                  <a:pt x="192" y="72"/>
                  <a:pt x="384" y="0"/>
                  <a:pt x="576" y="0"/>
                </a:cubicBezTo>
                <a:cubicBezTo>
                  <a:pt x="768" y="0"/>
                  <a:pt x="960" y="72"/>
                  <a:pt x="1152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16002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</a:rPr>
              <a:t>5</a:t>
            </a:r>
          </a:p>
        </p:txBody>
      </p:sp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19050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22098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25146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28194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3124200" y="39624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3429000" y="39624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Rectangle 28"/>
          <p:cNvSpPr>
            <a:spLocks noChangeArrowheads="1"/>
          </p:cNvSpPr>
          <p:nvPr/>
        </p:nvSpPr>
        <p:spPr bwMode="auto">
          <a:xfrm>
            <a:off x="3733800" y="39624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Rectangle 29"/>
          <p:cNvSpPr>
            <a:spLocks noChangeArrowheads="1"/>
          </p:cNvSpPr>
          <p:nvPr/>
        </p:nvSpPr>
        <p:spPr bwMode="auto">
          <a:xfrm>
            <a:off x="4038600" y="39624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Rectangle 30"/>
          <p:cNvSpPr>
            <a:spLocks noChangeArrowheads="1"/>
          </p:cNvSpPr>
          <p:nvPr/>
        </p:nvSpPr>
        <p:spPr bwMode="auto">
          <a:xfrm>
            <a:off x="46482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Rectangle 31"/>
          <p:cNvSpPr>
            <a:spLocks noChangeArrowheads="1"/>
          </p:cNvSpPr>
          <p:nvPr/>
        </p:nvSpPr>
        <p:spPr bwMode="auto">
          <a:xfrm>
            <a:off x="49530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Rectangle 32"/>
          <p:cNvSpPr>
            <a:spLocks noChangeArrowheads="1"/>
          </p:cNvSpPr>
          <p:nvPr/>
        </p:nvSpPr>
        <p:spPr bwMode="auto">
          <a:xfrm>
            <a:off x="52578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Rectangle 33"/>
          <p:cNvSpPr>
            <a:spLocks noChangeArrowheads="1"/>
          </p:cNvSpPr>
          <p:nvPr/>
        </p:nvSpPr>
        <p:spPr bwMode="auto">
          <a:xfrm>
            <a:off x="55626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Rectangle 34"/>
          <p:cNvSpPr>
            <a:spLocks noChangeArrowheads="1"/>
          </p:cNvSpPr>
          <p:nvPr/>
        </p:nvSpPr>
        <p:spPr bwMode="auto">
          <a:xfrm>
            <a:off x="58674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Rectangle 35"/>
          <p:cNvSpPr>
            <a:spLocks noChangeArrowheads="1"/>
          </p:cNvSpPr>
          <p:nvPr/>
        </p:nvSpPr>
        <p:spPr bwMode="auto">
          <a:xfrm>
            <a:off x="6172200" y="39624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2</a:t>
            </a:r>
          </a:p>
        </p:txBody>
      </p:sp>
      <p:sp>
        <p:nvSpPr>
          <p:cNvPr id="39" name="Rectangle 36"/>
          <p:cNvSpPr>
            <a:spLocks noChangeArrowheads="1"/>
          </p:cNvSpPr>
          <p:nvPr/>
        </p:nvSpPr>
        <p:spPr bwMode="auto">
          <a:xfrm>
            <a:off x="6477000" y="39624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Rectangle 37"/>
          <p:cNvSpPr>
            <a:spLocks noChangeArrowheads="1"/>
          </p:cNvSpPr>
          <p:nvPr/>
        </p:nvSpPr>
        <p:spPr bwMode="auto">
          <a:xfrm>
            <a:off x="43434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6</a:t>
            </a:r>
          </a:p>
        </p:txBody>
      </p:sp>
      <p:sp>
        <p:nvSpPr>
          <p:cNvPr id="41" name="Freeform 38"/>
          <p:cNvSpPr>
            <a:spLocks/>
          </p:cNvSpPr>
          <p:nvPr/>
        </p:nvSpPr>
        <p:spPr bwMode="auto">
          <a:xfrm>
            <a:off x="2057400" y="3632200"/>
            <a:ext cx="2438400" cy="482600"/>
          </a:xfrm>
          <a:custGeom>
            <a:avLst/>
            <a:gdLst/>
            <a:ahLst/>
            <a:cxnLst>
              <a:cxn ang="0">
                <a:pos x="0" y="304"/>
              </a:cxn>
              <a:cxn ang="0">
                <a:pos x="912" y="16"/>
              </a:cxn>
              <a:cxn ang="0">
                <a:pos x="1536" y="208"/>
              </a:cxn>
            </a:cxnLst>
            <a:rect l="0" t="0" r="r" b="b"/>
            <a:pathLst>
              <a:path w="1536" h="304">
                <a:moveTo>
                  <a:pt x="0" y="304"/>
                </a:moveTo>
                <a:cubicBezTo>
                  <a:pt x="328" y="167"/>
                  <a:pt x="656" y="31"/>
                  <a:pt x="912" y="16"/>
                </a:cubicBezTo>
                <a:cubicBezTo>
                  <a:pt x="1167" y="0"/>
                  <a:pt x="1351" y="104"/>
                  <a:pt x="1536" y="208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Basic concepts</a:t>
            </a:r>
          </a:p>
          <a:p>
            <a:r>
              <a:rPr lang="en-US" dirty="0" smtClean="0"/>
              <a:t>Implicit free lists</a:t>
            </a:r>
          </a:p>
          <a:p>
            <a:pPr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359376" y="473676"/>
            <a:ext cx="65913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Method 1: Implicit </a:t>
            </a:r>
            <a:r>
              <a:rPr lang="en-GB" dirty="0"/>
              <a:t>List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192212"/>
            <a:ext cx="8255000" cy="2160588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For each block we need both size and allocation status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Could </a:t>
            </a:r>
            <a:r>
              <a:rPr lang="en-GB" dirty="0"/>
              <a:t>store this information in two </a:t>
            </a:r>
            <a:r>
              <a:rPr lang="en-GB" dirty="0" smtClean="0"/>
              <a:t>words: wasteful</a:t>
            </a:r>
            <a:r>
              <a:rPr lang="en-GB" dirty="0"/>
              <a:t>!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Standard trick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If blocks are aligned, some low-order address bits are always 0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Instead of storing an always-0 bit, use it as a allocated/free flag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When reading size word, must mask out this bit</a:t>
            </a: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2971800" y="4279900"/>
            <a:ext cx="1370012" cy="3810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</a:t>
            </a:r>
            <a:r>
              <a:rPr lang="en-GB" sz="1600" b="1" dirty="0" smtClean="0">
                <a:latin typeface="Calibri" pitchFamily="34" charset="0"/>
              </a:rPr>
              <a:t>ize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3423604" y="3610125"/>
            <a:ext cx="775446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 word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821724" y="4707924"/>
            <a:ext cx="1623435" cy="99937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Format of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allocated and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free blocks</a:t>
            </a:r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971800" y="4660900"/>
            <a:ext cx="1676400" cy="128587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</a:t>
            </a:r>
            <a:r>
              <a:rPr lang="en-GB" sz="1600" b="1" dirty="0" smtClean="0">
                <a:latin typeface="Calibri" pitchFamily="34" charset="0"/>
              </a:rPr>
              <a:t>ayload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5006975" y="4302556"/>
            <a:ext cx="2329982" cy="20257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 = 1:</a:t>
            </a:r>
            <a:r>
              <a:rPr lang="en-GB" sz="1600" b="1" dirty="0" smtClean="0">
                <a:latin typeface="Calibri" pitchFamily="34" charset="0"/>
              </a:rPr>
              <a:t> Allocated </a:t>
            </a:r>
            <a:r>
              <a:rPr lang="en-GB" sz="1600" b="1" dirty="0">
                <a:latin typeface="Calibri" pitchFamily="34" charset="0"/>
              </a:rPr>
              <a:t>block 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 = 0:</a:t>
            </a:r>
            <a:r>
              <a:rPr lang="en-GB" sz="1600" b="1" dirty="0" smtClean="0">
                <a:latin typeface="Calibri" pitchFamily="34" charset="0"/>
              </a:rPr>
              <a:t> Free </a:t>
            </a:r>
            <a:r>
              <a:rPr lang="en-GB" sz="1600" b="1" dirty="0">
                <a:latin typeface="Calibri" pitchFamily="34" charset="0"/>
              </a:rPr>
              <a:t>block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 smtClean="0">
              <a:latin typeface="Calibri" pitchFamily="34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</a:t>
            </a:r>
            <a:r>
              <a:rPr lang="en-GB" sz="1600" b="1" dirty="0" smtClean="0">
                <a:latin typeface="Calibri" pitchFamily="34" charset="0"/>
              </a:rPr>
              <a:t>ize</a:t>
            </a:r>
            <a:r>
              <a:rPr lang="en-GB" sz="1600" b="1" dirty="0">
                <a:latin typeface="Calibri" pitchFamily="34" charset="0"/>
              </a:rPr>
              <a:t>: block size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 smtClean="0">
              <a:latin typeface="Calibri" pitchFamily="34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</a:t>
            </a:r>
            <a:r>
              <a:rPr lang="en-GB" sz="1600" b="1" dirty="0" smtClean="0">
                <a:latin typeface="Calibri" pitchFamily="34" charset="0"/>
              </a:rPr>
              <a:t>ayload</a:t>
            </a:r>
            <a:r>
              <a:rPr lang="en-GB" sz="1600" b="1" dirty="0">
                <a:latin typeface="Calibri" pitchFamily="34" charset="0"/>
              </a:rPr>
              <a:t>: application data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(allocated blocks only)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>
              <a:latin typeface="Calibri" pitchFamily="34" charset="0"/>
            </a:endParaRPr>
          </a:p>
        </p:txBody>
      </p:sp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4343400" y="4279900"/>
            <a:ext cx="304800" cy="381000"/>
          </a:xfrm>
          <a:prstGeom prst="rect">
            <a:avLst/>
          </a:prstGeom>
          <a:solidFill>
            <a:srgbClr val="EBAFA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</a:t>
            </a:r>
          </a:p>
        </p:txBody>
      </p:sp>
      <p:sp>
        <p:nvSpPr>
          <p:cNvPr id="32" name="Rectangle 9"/>
          <p:cNvSpPr>
            <a:spLocks noChangeArrowheads="1"/>
          </p:cNvSpPr>
          <p:nvPr/>
        </p:nvSpPr>
        <p:spPr bwMode="auto">
          <a:xfrm>
            <a:off x="2971800" y="5943600"/>
            <a:ext cx="16764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O</a:t>
            </a:r>
            <a:r>
              <a:rPr lang="en-GB" sz="1600" b="1" dirty="0" smtClean="0">
                <a:latin typeface="Calibri" pitchFamily="34" charset="0"/>
              </a:rPr>
              <a:t>ptional</a:t>
            </a:r>
            <a:endParaRPr lang="en-GB" sz="1600" b="1" dirty="0">
              <a:latin typeface="Calibri" pitchFamily="34" charset="0"/>
            </a:endParaRP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padding</a:t>
            </a:r>
          </a:p>
        </p:txBody>
      </p:sp>
      <p:sp>
        <p:nvSpPr>
          <p:cNvPr id="33" name="AutoShape 8"/>
          <p:cNvSpPr>
            <a:spLocks/>
          </p:cNvSpPr>
          <p:nvPr/>
        </p:nvSpPr>
        <p:spPr bwMode="auto">
          <a:xfrm rot="16200000">
            <a:off x="3695702" y="3222024"/>
            <a:ext cx="228600" cy="1676401"/>
          </a:xfrm>
          <a:prstGeom prst="rightBrace">
            <a:avLst>
              <a:gd name="adj1" fmla="val 118750"/>
              <a:gd name="adj2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/>
      <p:bldP spid="28" grpId="0"/>
      <p:bldP spid="29" grpId="0" animBg="1"/>
      <p:bldP spid="30" grpId="0"/>
      <p:bldP spid="31" grpId="0" animBg="1"/>
      <p:bldP spid="32" grpId="0" animBg="1"/>
      <p:bldP spid="3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concepts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Implicit free lists</a:t>
            </a:r>
          </a:p>
          <a:p>
            <a:pPr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Detailed Implicit Free List Example</a:t>
            </a:r>
            <a:endParaRPr lang="en-US" dirty="0"/>
          </a:p>
        </p:txBody>
      </p:sp>
      <p:sp>
        <p:nvSpPr>
          <p:cNvPr id="25" name="Text Box 404"/>
          <p:cNvSpPr txBox="1">
            <a:spLocks noChangeAspect="1" noChangeArrowheads="1"/>
          </p:cNvSpPr>
          <p:nvPr/>
        </p:nvSpPr>
        <p:spPr bwMode="auto">
          <a:xfrm>
            <a:off x="76200" y="2057400"/>
            <a:ext cx="662561" cy="9233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dirty="0">
                <a:latin typeface="+mn-lt"/>
              </a:rPr>
              <a:t>Start </a:t>
            </a:r>
          </a:p>
          <a:p>
            <a:pPr algn="ctr"/>
            <a:r>
              <a:rPr lang="en-US" sz="1800" dirty="0">
                <a:latin typeface="+mn-lt"/>
              </a:rPr>
              <a:t>of </a:t>
            </a:r>
          </a:p>
          <a:p>
            <a:pPr algn="ctr"/>
            <a:r>
              <a:rPr lang="en-US" sz="1800" dirty="0">
                <a:latin typeface="+mn-lt"/>
              </a:rPr>
              <a:t>heap</a:t>
            </a:r>
          </a:p>
        </p:txBody>
      </p:sp>
      <p:sp>
        <p:nvSpPr>
          <p:cNvPr id="43" name="Line 429"/>
          <p:cNvSpPr>
            <a:spLocks noChangeAspect="1" noChangeShapeType="1"/>
          </p:cNvSpPr>
          <p:nvPr/>
        </p:nvSpPr>
        <p:spPr bwMode="auto">
          <a:xfrm flipV="1">
            <a:off x="1059691" y="4070975"/>
            <a:ext cx="0" cy="501025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+mn-lt"/>
            </a:endParaRPr>
          </a:p>
        </p:txBody>
      </p:sp>
      <p:sp>
        <p:nvSpPr>
          <p:cNvPr id="44" name="Text Box 431"/>
          <p:cNvSpPr txBox="1">
            <a:spLocks noChangeAspect="1" noChangeArrowheads="1"/>
          </p:cNvSpPr>
          <p:nvPr/>
        </p:nvSpPr>
        <p:spPr bwMode="auto">
          <a:xfrm>
            <a:off x="1101482" y="3940314"/>
            <a:ext cx="1863209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latin typeface="+mn-lt"/>
              </a:rPr>
              <a:t>Double</a:t>
            </a:r>
            <a:r>
              <a:rPr lang="en-US" sz="2000" dirty="0" smtClean="0">
                <a:latin typeface="+mn-lt"/>
              </a:rPr>
              <a:t>-word</a:t>
            </a:r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aligned</a:t>
            </a:r>
          </a:p>
        </p:txBody>
      </p:sp>
      <p:sp>
        <p:nvSpPr>
          <p:cNvPr id="5" name="Rectangle 432"/>
          <p:cNvSpPr>
            <a:spLocks noChangeAspect="1" noChangeArrowheads="1"/>
          </p:cNvSpPr>
          <p:nvPr/>
        </p:nvSpPr>
        <p:spPr bwMode="auto">
          <a:xfrm>
            <a:off x="6208814" y="2310981"/>
            <a:ext cx="395470" cy="5180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6" name="Rectangle 379"/>
          <p:cNvSpPr>
            <a:spLocks noChangeAspect="1" noChangeArrowheads="1"/>
          </p:cNvSpPr>
          <p:nvPr/>
        </p:nvSpPr>
        <p:spPr bwMode="auto">
          <a:xfrm>
            <a:off x="1471696" y="2310981"/>
            <a:ext cx="395470" cy="5180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 dirty="0">
                <a:latin typeface="+mn-lt"/>
              </a:rPr>
              <a:t>8/0</a:t>
            </a:r>
          </a:p>
        </p:txBody>
      </p:sp>
      <p:sp>
        <p:nvSpPr>
          <p:cNvPr id="7" name="Rectangle 380"/>
          <p:cNvSpPr>
            <a:spLocks noChangeAspect="1" noChangeArrowheads="1"/>
          </p:cNvSpPr>
          <p:nvPr/>
        </p:nvSpPr>
        <p:spPr bwMode="auto">
          <a:xfrm>
            <a:off x="1867166" y="2310981"/>
            <a:ext cx="393766" cy="5180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8" name="Rectangle 384"/>
          <p:cNvSpPr>
            <a:spLocks noChangeAspect="1" noChangeArrowheads="1"/>
          </p:cNvSpPr>
          <p:nvPr/>
        </p:nvSpPr>
        <p:spPr bwMode="auto">
          <a:xfrm>
            <a:off x="2247294" y="2310981"/>
            <a:ext cx="393766" cy="518016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>
                <a:latin typeface="+mn-lt"/>
              </a:rPr>
              <a:t>16/1</a:t>
            </a:r>
          </a:p>
        </p:txBody>
      </p:sp>
      <p:sp>
        <p:nvSpPr>
          <p:cNvPr id="9" name="Rectangle 385"/>
          <p:cNvSpPr>
            <a:spLocks noChangeAspect="1" noChangeArrowheads="1"/>
          </p:cNvSpPr>
          <p:nvPr/>
        </p:nvSpPr>
        <p:spPr bwMode="auto">
          <a:xfrm>
            <a:off x="2641060" y="2310981"/>
            <a:ext cx="395470" cy="518016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10" name="Rectangle 386"/>
          <p:cNvSpPr>
            <a:spLocks noChangeAspect="1" noChangeArrowheads="1"/>
          </p:cNvSpPr>
          <p:nvPr/>
        </p:nvSpPr>
        <p:spPr bwMode="auto">
          <a:xfrm>
            <a:off x="3036530" y="2310981"/>
            <a:ext cx="395470" cy="518016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11" name="Rectangle 387" descr="Wide upward diagonal"/>
          <p:cNvSpPr>
            <a:spLocks noChangeAspect="1" noChangeArrowheads="1"/>
          </p:cNvSpPr>
          <p:nvPr/>
        </p:nvSpPr>
        <p:spPr bwMode="auto">
          <a:xfrm>
            <a:off x="3432001" y="2310981"/>
            <a:ext cx="393766" cy="518016"/>
          </a:xfrm>
          <a:prstGeom prst="rect">
            <a:avLst/>
          </a:prstGeom>
          <a:pattFill prst="wdUpDiag">
            <a:fgClr>
              <a:srgbClr val="C0C0C0"/>
            </a:fgClr>
            <a:bgClr>
              <a:srgbClr val="FFFFFF"/>
            </a:bgClr>
          </a:patt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12" name="Rectangle 388"/>
          <p:cNvSpPr>
            <a:spLocks noChangeAspect="1" noChangeArrowheads="1"/>
          </p:cNvSpPr>
          <p:nvPr/>
        </p:nvSpPr>
        <p:spPr bwMode="auto">
          <a:xfrm>
            <a:off x="4248509" y="2310981"/>
            <a:ext cx="393766" cy="5180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13" name="Rectangle 389"/>
          <p:cNvSpPr>
            <a:spLocks noChangeAspect="1" noChangeArrowheads="1"/>
          </p:cNvSpPr>
          <p:nvPr/>
        </p:nvSpPr>
        <p:spPr bwMode="auto">
          <a:xfrm>
            <a:off x="4642275" y="2310981"/>
            <a:ext cx="395470" cy="5180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14" name="Rectangle 390"/>
          <p:cNvSpPr>
            <a:spLocks noChangeAspect="1" noChangeArrowheads="1"/>
          </p:cNvSpPr>
          <p:nvPr/>
        </p:nvSpPr>
        <p:spPr bwMode="auto">
          <a:xfrm>
            <a:off x="5037745" y="2310981"/>
            <a:ext cx="393766" cy="5180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15" name="Rectangle 391"/>
          <p:cNvSpPr>
            <a:spLocks noChangeAspect="1" noChangeArrowheads="1"/>
          </p:cNvSpPr>
          <p:nvPr/>
        </p:nvSpPr>
        <p:spPr bwMode="auto">
          <a:xfrm>
            <a:off x="5431511" y="2310981"/>
            <a:ext cx="395470" cy="5180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16" name="Rectangle 392"/>
          <p:cNvSpPr>
            <a:spLocks noChangeAspect="1" noChangeArrowheads="1"/>
          </p:cNvSpPr>
          <p:nvPr/>
        </p:nvSpPr>
        <p:spPr bwMode="auto">
          <a:xfrm>
            <a:off x="5826981" y="2310981"/>
            <a:ext cx="395470" cy="5180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17" name="Rectangle 393"/>
          <p:cNvSpPr>
            <a:spLocks noChangeAspect="1" noChangeArrowheads="1"/>
          </p:cNvSpPr>
          <p:nvPr/>
        </p:nvSpPr>
        <p:spPr bwMode="auto">
          <a:xfrm>
            <a:off x="6967367" y="2310981"/>
            <a:ext cx="395470" cy="518016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>
                <a:latin typeface="+mn-lt"/>
              </a:rPr>
              <a:t>16/1</a:t>
            </a:r>
          </a:p>
        </p:txBody>
      </p:sp>
      <p:sp>
        <p:nvSpPr>
          <p:cNvPr id="18" name="Rectangle 394"/>
          <p:cNvSpPr>
            <a:spLocks noChangeAspect="1" noChangeArrowheads="1"/>
          </p:cNvSpPr>
          <p:nvPr/>
        </p:nvSpPr>
        <p:spPr bwMode="auto">
          <a:xfrm>
            <a:off x="7362837" y="2310981"/>
            <a:ext cx="393766" cy="518016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19" name="Rectangle 395"/>
          <p:cNvSpPr>
            <a:spLocks noChangeAspect="1" noChangeArrowheads="1"/>
          </p:cNvSpPr>
          <p:nvPr/>
        </p:nvSpPr>
        <p:spPr bwMode="auto">
          <a:xfrm>
            <a:off x="3853039" y="2310981"/>
            <a:ext cx="395470" cy="5180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>
                <a:latin typeface="+mn-lt"/>
              </a:rPr>
              <a:t>32/0</a:t>
            </a:r>
          </a:p>
        </p:txBody>
      </p:sp>
      <p:sp>
        <p:nvSpPr>
          <p:cNvPr id="20" name="Freeform 396"/>
          <p:cNvSpPr>
            <a:spLocks noChangeAspect="1"/>
          </p:cNvSpPr>
          <p:nvPr/>
        </p:nvSpPr>
        <p:spPr bwMode="auto">
          <a:xfrm>
            <a:off x="1553517" y="1777268"/>
            <a:ext cx="806282" cy="497833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528" y="0"/>
              </a:cxn>
              <a:cxn ang="0">
                <a:pos x="960" y="144"/>
              </a:cxn>
            </a:cxnLst>
            <a:rect l="0" t="0" r="r" b="b"/>
            <a:pathLst>
              <a:path w="960" h="144">
                <a:moveTo>
                  <a:pt x="0" y="144"/>
                </a:moveTo>
                <a:cubicBezTo>
                  <a:pt x="184" y="72"/>
                  <a:pt x="368" y="0"/>
                  <a:pt x="528" y="0"/>
                </a:cubicBezTo>
                <a:cubicBezTo>
                  <a:pt x="688" y="0"/>
                  <a:pt x="824" y="72"/>
                  <a:pt x="960" y="144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21" name="Freeform 397"/>
          <p:cNvSpPr>
            <a:spLocks noChangeAspect="1"/>
          </p:cNvSpPr>
          <p:nvPr/>
        </p:nvSpPr>
        <p:spPr bwMode="auto">
          <a:xfrm>
            <a:off x="2431393" y="1777268"/>
            <a:ext cx="1493240" cy="497833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384" y="0"/>
              </a:cxn>
              <a:cxn ang="0">
                <a:pos x="768" y="144"/>
              </a:cxn>
            </a:cxnLst>
            <a:rect l="0" t="0" r="r" b="b"/>
            <a:pathLst>
              <a:path w="768" h="144">
                <a:moveTo>
                  <a:pt x="0" y="144"/>
                </a:moveTo>
                <a:cubicBezTo>
                  <a:pt x="128" y="72"/>
                  <a:pt x="256" y="0"/>
                  <a:pt x="384" y="0"/>
                </a:cubicBezTo>
                <a:cubicBezTo>
                  <a:pt x="512" y="0"/>
                  <a:pt x="640" y="72"/>
                  <a:pt x="768" y="144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22" name="Freeform 398"/>
          <p:cNvSpPr>
            <a:spLocks noChangeAspect="1"/>
          </p:cNvSpPr>
          <p:nvPr/>
        </p:nvSpPr>
        <p:spPr bwMode="auto">
          <a:xfrm>
            <a:off x="3955316" y="1759328"/>
            <a:ext cx="3100690" cy="497833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576" y="0"/>
              </a:cxn>
              <a:cxn ang="0">
                <a:pos x="1152" y="144"/>
              </a:cxn>
            </a:cxnLst>
            <a:rect l="0" t="0" r="r" b="b"/>
            <a:pathLst>
              <a:path w="1152" h="144">
                <a:moveTo>
                  <a:pt x="0" y="144"/>
                </a:moveTo>
                <a:cubicBezTo>
                  <a:pt x="192" y="72"/>
                  <a:pt x="384" y="0"/>
                  <a:pt x="576" y="0"/>
                </a:cubicBezTo>
                <a:cubicBezTo>
                  <a:pt x="768" y="0"/>
                  <a:pt x="960" y="72"/>
                  <a:pt x="1152" y="144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23" name="Rectangle 399"/>
          <p:cNvSpPr>
            <a:spLocks noChangeAspect="1" noChangeArrowheads="1"/>
          </p:cNvSpPr>
          <p:nvPr/>
        </p:nvSpPr>
        <p:spPr bwMode="auto">
          <a:xfrm>
            <a:off x="7756602" y="2310981"/>
            <a:ext cx="395470" cy="518016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24" name="Rectangle 403" descr="Wide upward diagonal"/>
          <p:cNvSpPr>
            <a:spLocks noChangeAspect="1" noChangeArrowheads="1"/>
          </p:cNvSpPr>
          <p:nvPr/>
        </p:nvSpPr>
        <p:spPr bwMode="auto">
          <a:xfrm>
            <a:off x="1076226" y="2310981"/>
            <a:ext cx="395470" cy="518016"/>
          </a:xfrm>
          <a:prstGeom prst="rect">
            <a:avLst/>
          </a:prstGeom>
          <a:pattFill prst="wdUpDiag">
            <a:fgClr>
              <a:srgbClr val="C0C0C0"/>
            </a:fgClr>
            <a:bgClr>
              <a:srgbClr val="FFFFFF"/>
            </a:bgClr>
          </a:patt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200">
              <a:latin typeface="+mn-lt"/>
            </a:endParaRPr>
          </a:p>
        </p:txBody>
      </p:sp>
      <p:sp>
        <p:nvSpPr>
          <p:cNvPr id="26" name="Rectangle 406"/>
          <p:cNvSpPr>
            <a:spLocks noChangeAspect="1" noChangeArrowheads="1"/>
          </p:cNvSpPr>
          <p:nvPr/>
        </p:nvSpPr>
        <p:spPr bwMode="auto">
          <a:xfrm>
            <a:off x="1471696" y="2308738"/>
            <a:ext cx="777303" cy="51801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27" name="Rectangle 407"/>
          <p:cNvSpPr>
            <a:spLocks noChangeAspect="1" noChangeArrowheads="1"/>
          </p:cNvSpPr>
          <p:nvPr/>
        </p:nvSpPr>
        <p:spPr bwMode="auto">
          <a:xfrm>
            <a:off x="2248999" y="2308738"/>
            <a:ext cx="1595518" cy="51801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28" name="Text Box 410"/>
          <p:cNvSpPr txBox="1">
            <a:spLocks noChangeAspect="1" noChangeArrowheads="1"/>
          </p:cNvSpPr>
          <p:nvPr/>
        </p:nvSpPr>
        <p:spPr bwMode="auto">
          <a:xfrm>
            <a:off x="838200" y="1961886"/>
            <a:ext cx="835725" cy="3416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>
                <a:latin typeface="+mn-lt"/>
              </a:rPr>
              <a:t>Unused</a:t>
            </a:r>
          </a:p>
        </p:txBody>
      </p:sp>
      <p:sp>
        <p:nvSpPr>
          <p:cNvPr id="29" name="Line 411"/>
          <p:cNvSpPr>
            <a:spLocks noChangeAspect="1" noChangeShapeType="1"/>
          </p:cNvSpPr>
          <p:nvPr/>
        </p:nvSpPr>
        <p:spPr bwMode="auto">
          <a:xfrm flipV="1">
            <a:off x="1867166" y="2882816"/>
            <a:ext cx="0" cy="55613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30" name="Line 413"/>
          <p:cNvSpPr>
            <a:spLocks noChangeAspect="1" noChangeShapeType="1"/>
          </p:cNvSpPr>
          <p:nvPr/>
        </p:nvSpPr>
        <p:spPr bwMode="auto">
          <a:xfrm flipV="1">
            <a:off x="2644469" y="2882816"/>
            <a:ext cx="0" cy="55613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31" name="Line 414"/>
          <p:cNvSpPr>
            <a:spLocks noChangeAspect="1" noChangeShapeType="1"/>
          </p:cNvSpPr>
          <p:nvPr/>
        </p:nvSpPr>
        <p:spPr bwMode="auto">
          <a:xfrm flipV="1">
            <a:off x="3435410" y="2882816"/>
            <a:ext cx="0" cy="55613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32" name="Line 415"/>
          <p:cNvSpPr>
            <a:spLocks noChangeAspect="1" noChangeShapeType="1"/>
          </p:cNvSpPr>
          <p:nvPr/>
        </p:nvSpPr>
        <p:spPr bwMode="auto">
          <a:xfrm flipV="1">
            <a:off x="4253624" y="2882816"/>
            <a:ext cx="0" cy="55613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33" name="Line 416"/>
          <p:cNvSpPr>
            <a:spLocks noChangeAspect="1" noChangeShapeType="1"/>
          </p:cNvSpPr>
          <p:nvPr/>
        </p:nvSpPr>
        <p:spPr bwMode="auto">
          <a:xfrm flipV="1">
            <a:off x="5044564" y="2882816"/>
            <a:ext cx="0" cy="55613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34" name="Line 417"/>
          <p:cNvSpPr>
            <a:spLocks noChangeAspect="1" noChangeShapeType="1"/>
          </p:cNvSpPr>
          <p:nvPr/>
        </p:nvSpPr>
        <p:spPr bwMode="auto">
          <a:xfrm flipV="1">
            <a:off x="5821867" y="2882816"/>
            <a:ext cx="0" cy="55613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35" name="Line 418"/>
          <p:cNvSpPr>
            <a:spLocks noChangeAspect="1" noChangeShapeType="1"/>
          </p:cNvSpPr>
          <p:nvPr/>
        </p:nvSpPr>
        <p:spPr bwMode="auto">
          <a:xfrm flipV="1">
            <a:off x="7376473" y="2882816"/>
            <a:ext cx="0" cy="55613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36" name="Line 419"/>
          <p:cNvSpPr>
            <a:spLocks noChangeAspect="1" noChangeShapeType="1"/>
          </p:cNvSpPr>
          <p:nvPr/>
        </p:nvSpPr>
        <p:spPr bwMode="auto">
          <a:xfrm flipV="1">
            <a:off x="1089863" y="2864876"/>
            <a:ext cx="0" cy="55613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37" name="Line 420"/>
          <p:cNvSpPr>
            <a:spLocks noChangeAspect="1" noChangeShapeType="1"/>
          </p:cNvSpPr>
          <p:nvPr/>
        </p:nvSpPr>
        <p:spPr bwMode="auto">
          <a:xfrm flipV="1">
            <a:off x="8167414" y="2882816"/>
            <a:ext cx="0" cy="55613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38" name="Rectangle 421"/>
          <p:cNvSpPr>
            <a:spLocks noChangeAspect="1" noChangeArrowheads="1"/>
          </p:cNvSpPr>
          <p:nvPr/>
        </p:nvSpPr>
        <p:spPr bwMode="auto">
          <a:xfrm>
            <a:off x="8152073" y="2310981"/>
            <a:ext cx="395470" cy="518016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39" name="Rectangle 409"/>
          <p:cNvSpPr>
            <a:spLocks noChangeAspect="1" noChangeArrowheads="1"/>
          </p:cNvSpPr>
          <p:nvPr/>
        </p:nvSpPr>
        <p:spPr bwMode="auto">
          <a:xfrm>
            <a:off x="6977595" y="2308738"/>
            <a:ext cx="1581880" cy="51801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40" name="Freeform 422"/>
          <p:cNvSpPr>
            <a:spLocks noChangeAspect="1"/>
          </p:cNvSpPr>
          <p:nvPr/>
        </p:nvSpPr>
        <p:spPr bwMode="auto">
          <a:xfrm>
            <a:off x="7108850" y="1752600"/>
            <a:ext cx="1493240" cy="497833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384" y="0"/>
              </a:cxn>
              <a:cxn ang="0">
                <a:pos x="768" y="144"/>
              </a:cxn>
            </a:cxnLst>
            <a:rect l="0" t="0" r="r" b="b"/>
            <a:pathLst>
              <a:path w="768" h="144">
                <a:moveTo>
                  <a:pt x="0" y="144"/>
                </a:moveTo>
                <a:cubicBezTo>
                  <a:pt x="128" y="72"/>
                  <a:pt x="256" y="0"/>
                  <a:pt x="384" y="0"/>
                </a:cubicBezTo>
                <a:cubicBezTo>
                  <a:pt x="512" y="0"/>
                  <a:pt x="640" y="72"/>
                  <a:pt x="768" y="144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41" name="Rectangle 423" descr="Wide upward diagonal"/>
          <p:cNvSpPr>
            <a:spLocks noChangeAspect="1" noChangeArrowheads="1"/>
          </p:cNvSpPr>
          <p:nvPr/>
        </p:nvSpPr>
        <p:spPr bwMode="auto">
          <a:xfrm>
            <a:off x="8549247" y="2310981"/>
            <a:ext cx="395470" cy="518016"/>
          </a:xfrm>
          <a:prstGeom prst="rect">
            <a:avLst/>
          </a:prstGeom>
          <a:pattFill prst="wdUpDiag">
            <a:fgClr>
              <a:srgbClr val="C0C0C0"/>
            </a:fgClr>
            <a:bgClr>
              <a:srgbClr val="FFFFFF"/>
            </a:bgClr>
          </a:patt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>
                <a:latin typeface="+mn-lt"/>
              </a:rPr>
              <a:t>0/1</a:t>
            </a:r>
          </a:p>
        </p:txBody>
      </p:sp>
      <p:sp>
        <p:nvSpPr>
          <p:cNvPr id="42" name="Rectangle 426"/>
          <p:cNvSpPr>
            <a:spLocks noChangeAspect="1" noChangeArrowheads="1"/>
          </p:cNvSpPr>
          <p:nvPr/>
        </p:nvSpPr>
        <p:spPr bwMode="auto">
          <a:xfrm>
            <a:off x="8549247" y="2308738"/>
            <a:ext cx="368196" cy="51801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45" name="Rectangle 433"/>
          <p:cNvSpPr>
            <a:spLocks noChangeAspect="1" noChangeArrowheads="1"/>
          </p:cNvSpPr>
          <p:nvPr/>
        </p:nvSpPr>
        <p:spPr bwMode="auto">
          <a:xfrm>
            <a:off x="6590647" y="2293040"/>
            <a:ext cx="395470" cy="5180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46" name="Rectangle 408"/>
          <p:cNvSpPr>
            <a:spLocks noChangeAspect="1" noChangeArrowheads="1"/>
          </p:cNvSpPr>
          <p:nvPr/>
        </p:nvSpPr>
        <p:spPr bwMode="auto">
          <a:xfrm>
            <a:off x="3844517" y="2308738"/>
            <a:ext cx="3136487" cy="51801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47" name="Line 434"/>
          <p:cNvSpPr>
            <a:spLocks noChangeAspect="1" noChangeShapeType="1"/>
          </p:cNvSpPr>
          <p:nvPr/>
        </p:nvSpPr>
        <p:spPr bwMode="auto">
          <a:xfrm flipV="1">
            <a:off x="6585534" y="2882816"/>
            <a:ext cx="0" cy="55613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640409" y="3886200"/>
            <a:ext cx="52925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alibri" pitchFamily="34" charset="0"/>
              </a:rPr>
              <a:t>Allocated blocks: shaded</a:t>
            </a:r>
          </a:p>
          <a:p>
            <a:r>
              <a:rPr lang="en-US" sz="2000" dirty="0" smtClean="0">
                <a:latin typeface="Calibri" pitchFamily="34" charset="0"/>
              </a:rPr>
              <a:t>Free blocks: </a:t>
            </a:r>
            <a:r>
              <a:rPr lang="en-US" sz="2000" dirty="0" err="1" smtClean="0">
                <a:latin typeface="Calibri" pitchFamily="34" charset="0"/>
              </a:rPr>
              <a:t>unshaded</a:t>
            </a:r>
            <a:endParaRPr lang="en-US" sz="2000" dirty="0" smtClean="0">
              <a:latin typeface="Calibri" pitchFamily="34" charset="0"/>
            </a:endParaRPr>
          </a:p>
          <a:p>
            <a:r>
              <a:rPr lang="en-US" sz="2000" dirty="0" smtClean="0">
                <a:latin typeface="Calibri" pitchFamily="34" charset="0"/>
              </a:rPr>
              <a:t>Headers: labeled with size in bytes/allocated bit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280086" y="468998"/>
            <a:ext cx="8001000" cy="57308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Implicit List: Finding a Free Block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90513" y="1143000"/>
            <a:ext cx="8307387" cy="5608638"/>
          </a:xfrm>
          <a:ln/>
        </p:spPr>
        <p:txBody>
          <a:bodyPr/>
          <a:lstStyle/>
          <a:p>
            <a:pPr>
              <a:lnSpc>
                <a:spcPct val="83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i="1" dirty="0">
                <a:solidFill>
                  <a:srgbClr val="C00000"/>
                </a:solidFill>
              </a:rPr>
              <a:t>First fit: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b="0" dirty="0"/>
              <a:t>Search list from beginning, choose </a:t>
            </a:r>
            <a:r>
              <a:rPr lang="en-GB" sz="1800" b="1" i="1" dirty="0">
                <a:solidFill>
                  <a:srgbClr val="C00000"/>
                </a:solidFill>
              </a:rPr>
              <a:t>first</a:t>
            </a:r>
            <a:r>
              <a:rPr lang="en-GB" sz="1800" b="0" dirty="0"/>
              <a:t> free block that </a:t>
            </a:r>
            <a:r>
              <a:rPr lang="en-GB" sz="1800" b="0" dirty="0" smtClean="0"/>
              <a:t>fits:</a:t>
            </a:r>
            <a:endParaRPr lang="en-GB" b="1" i="1" dirty="0" smtClean="0">
              <a:solidFill>
                <a:srgbClr val="C00000"/>
              </a:solidFill>
              <a:ea typeface="+mn-ea"/>
              <a:cs typeface="+mn-cs"/>
            </a:endParaRPr>
          </a:p>
          <a:p>
            <a:pPr lvl="1">
              <a:lnSpc>
                <a:spcPct val="88000"/>
              </a:lnSpc>
              <a:spcBef>
                <a:spcPts val="563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1800" dirty="0"/>
          </a:p>
          <a:p>
            <a:pPr lvl="1">
              <a:lnSpc>
                <a:spcPct val="88000"/>
              </a:lnSpc>
              <a:spcBef>
                <a:spcPts val="563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1800" dirty="0"/>
          </a:p>
          <a:p>
            <a:pPr lvl="1">
              <a:lnSpc>
                <a:spcPct val="88000"/>
              </a:lnSpc>
              <a:spcBef>
                <a:spcPts val="563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1800" dirty="0"/>
          </a:p>
          <a:p>
            <a:pPr lvl="1">
              <a:lnSpc>
                <a:spcPct val="88000"/>
              </a:lnSpc>
              <a:spcBef>
                <a:spcPts val="563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1800" dirty="0"/>
          </a:p>
          <a:p>
            <a:pPr lvl="1">
              <a:lnSpc>
                <a:spcPct val="88000"/>
              </a:lnSpc>
              <a:spcBef>
                <a:spcPts val="563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1800" dirty="0"/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b="0" dirty="0"/>
              <a:t>Can take linear time in total number of blocks (allocated and free)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b="0" dirty="0"/>
              <a:t>In practice it can cause “splinters” at beginning of list</a:t>
            </a:r>
          </a:p>
          <a:p>
            <a:pPr>
              <a:lnSpc>
                <a:spcPct val="83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i="1" dirty="0">
                <a:solidFill>
                  <a:srgbClr val="C00000"/>
                </a:solidFill>
              </a:rPr>
              <a:t>Next fit: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b="0" dirty="0"/>
              <a:t>Like </a:t>
            </a:r>
            <a:r>
              <a:rPr lang="en-GB" sz="1800" b="0" dirty="0" smtClean="0"/>
              <a:t>first fit</a:t>
            </a:r>
            <a:r>
              <a:rPr lang="en-GB" sz="1800" b="0" dirty="0"/>
              <a:t>, but search list starting where previous search finished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Should often be faster than </a:t>
            </a:r>
            <a:r>
              <a:rPr lang="en-GB" sz="1800" dirty="0" smtClean="0"/>
              <a:t>first fit: avoids </a:t>
            </a:r>
            <a:r>
              <a:rPr lang="en-GB" sz="1800" dirty="0"/>
              <a:t>re-scanning unhelpful blocks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Some research suggests that fragmentation is </a:t>
            </a:r>
            <a:r>
              <a:rPr lang="en-GB" sz="1800" dirty="0" smtClean="0"/>
              <a:t>worse</a:t>
            </a:r>
            <a:endParaRPr lang="en-GB" sz="1800" dirty="0"/>
          </a:p>
          <a:p>
            <a:pPr>
              <a:lnSpc>
                <a:spcPct val="83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i="1" dirty="0">
                <a:solidFill>
                  <a:srgbClr val="C00000"/>
                </a:solidFill>
              </a:rPr>
              <a:t>Best fit: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b="0" dirty="0"/>
              <a:t>Search the list, choose the </a:t>
            </a:r>
            <a:r>
              <a:rPr lang="en-GB" sz="1800" b="1" i="1" dirty="0">
                <a:solidFill>
                  <a:srgbClr val="C00000"/>
                </a:solidFill>
              </a:rPr>
              <a:t>best</a:t>
            </a:r>
            <a:r>
              <a:rPr lang="en-GB" sz="1800" b="0" dirty="0"/>
              <a:t> free block: fits, with fewest bytes left over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b="0" dirty="0"/>
              <a:t>Keeps fragments </a:t>
            </a:r>
            <a:r>
              <a:rPr lang="en-GB" sz="1800" b="0" dirty="0" smtClean="0"/>
              <a:t>small—usually </a:t>
            </a:r>
            <a:r>
              <a:rPr lang="en-GB" sz="1800" b="0" dirty="0"/>
              <a:t>helps fragmentation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b="0" dirty="0"/>
              <a:t>Will typically run slower than </a:t>
            </a:r>
            <a:r>
              <a:rPr lang="en-GB" sz="1800" b="0" dirty="0" smtClean="0"/>
              <a:t>first fit</a:t>
            </a:r>
            <a:endParaRPr lang="en-GB" sz="1800" b="0" dirty="0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143000" y="1911265"/>
            <a:ext cx="7464201" cy="125188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</a:rPr>
              <a:t>p = start;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</a:rPr>
              <a:t>while ((p &lt; end) &amp;&amp;     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</a:rPr>
              <a:t>\\ not passed end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</a:rPr>
              <a:t>       ((*p &amp; 1) ||     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</a:rPr>
              <a:t>\\ already allocated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</a:rPr>
              <a:t>       (*p &lt;= </a:t>
            </a:r>
            <a:r>
              <a:rPr lang="en-GB" sz="1600" b="1" dirty="0" err="1">
                <a:latin typeface="Courier New" pitchFamily="49" charset="0"/>
              </a:rPr>
              <a:t>len</a:t>
            </a:r>
            <a:r>
              <a:rPr lang="en-GB" sz="1600" b="1" dirty="0">
                <a:latin typeface="Courier New" pitchFamily="49" charset="0"/>
              </a:rPr>
              <a:t>)))    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</a:rPr>
              <a:t>\\ too small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</a:rPr>
              <a:t>  p = p + (*p &amp; -2);    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</a:rPr>
              <a:t>\\ </a:t>
            </a:r>
            <a:r>
              <a:rPr lang="en-GB" sz="1600" b="1" dirty="0" err="1">
                <a:solidFill>
                  <a:srgbClr val="990000"/>
                </a:solidFill>
                <a:latin typeface="Courier New" pitchFamily="49" charset="0"/>
              </a:rPr>
              <a:t>goto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</a:rPr>
              <a:t> next </a:t>
            </a:r>
            <a:r>
              <a:rPr lang="en-GB" sz="1600" b="1" dirty="0" smtClean="0">
                <a:solidFill>
                  <a:srgbClr val="990000"/>
                </a:solidFill>
                <a:latin typeface="Courier New" pitchFamily="49" charset="0"/>
              </a:rPr>
              <a:t>block (word addressed)</a:t>
            </a:r>
            <a:endParaRPr lang="en-GB" sz="1600" b="1" dirty="0">
              <a:solidFill>
                <a:srgbClr val="990000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266700" y="493713"/>
            <a:ext cx="86106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Implicit List: Allocating in Free Block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307387" cy="5224462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Allocating in a free </a:t>
            </a:r>
            <a:r>
              <a:rPr lang="en-GB" dirty="0" smtClean="0"/>
              <a:t>block: </a:t>
            </a:r>
            <a:r>
              <a:rPr lang="en-GB" i="1" dirty="0" smtClean="0">
                <a:solidFill>
                  <a:srgbClr val="C00000"/>
                </a:solidFill>
              </a:rPr>
              <a:t>splitting</a:t>
            </a:r>
            <a:endParaRPr lang="en-GB" i="1" dirty="0">
              <a:solidFill>
                <a:srgbClr val="C00000"/>
              </a:solidFill>
            </a:endParaRP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Since allocated space might be smaller than free space, we might want to split the block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413952" y="4910915"/>
            <a:ext cx="8328219" cy="171848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void addblock(ptr p, int len) {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int newsize = ((len + 1) &gt;&gt; 1) &lt;&lt; 1;  </a:t>
            </a:r>
            <a:r>
              <a:rPr lang="en-GB" sz="1600" dirty="0">
                <a:solidFill>
                  <a:srgbClr val="990000"/>
                </a:solidFill>
                <a:latin typeface="Courier New" pitchFamily="49" charset="0"/>
              </a:rPr>
              <a:t>// </a:t>
            </a:r>
            <a:r>
              <a:rPr lang="en-GB" sz="1600" dirty="0" smtClean="0">
                <a:solidFill>
                  <a:srgbClr val="990000"/>
                </a:solidFill>
                <a:latin typeface="Courier New" pitchFamily="49" charset="0"/>
              </a:rPr>
              <a:t>round up to even</a:t>
            </a:r>
            <a:endParaRPr lang="en-GB" sz="1600" dirty="0">
              <a:solidFill>
                <a:srgbClr val="990000"/>
              </a:solidFill>
              <a:latin typeface="Courier New" pitchFamily="49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int oldsize = *p &amp; -2;                </a:t>
            </a:r>
            <a:r>
              <a:rPr lang="en-GB" sz="1600" dirty="0">
                <a:solidFill>
                  <a:srgbClr val="990000"/>
                </a:solidFill>
                <a:latin typeface="Courier New" pitchFamily="49" charset="0"/>
              </a:rPr>
              <a:t>// mask out low bit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*p = newsize | 1;                     </a:t>
            </a:r>
            <a:r>
              <a:rPr lang="en-GB" sz="1600" dirty="0">
                <a:solidFill>
                  <a:srgbClr val="990000"/>
                </a:solidFill>
                <a:latin typeface="Courier New" pitchFamily="49" charset="0"/>
              </a:rPr>
              <a:t>// set new length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if (newsize &lt; oldsize)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  *(p+newsize) = oldsize - newsize;   </a:t>
            </a:r>
            <a:r>
              <a:rPr lang="en-GB" sz="1600" dirty="0">
                <a:solidFill>
                  <a:srgbClr val="990000"/>
                </a:solidFill>
                <a:latin typeface="Courier New" pitchFamily="49" charset="0"/>
              </a:rPr>
              <a:t>// set length in remaining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}                                       </a:t>
            </a:r>
            <a:r>
              <a:rPr lang="en-GB" sz="1600" dirty="0">
                <a:solidFill>
                  <a:srgbClr val="990000"/>
                </a:solidFill>
                <a:latin typeface="Courier New" pitchFamily="49" charset="0"/>
              </a:rPr>
              <a:t>//   part of block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057400" y="2751438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2362200" y="2751438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2667000" y="2751438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2971800" y="2751438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3276600" y="2751438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3581400" y="2751438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3886200" y="2751438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4191000" y="2751438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4800600" y="2751438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5105400" y="2751438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5410200" y="2751438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5715000" y="2751438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6019800" y="2751438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9" name="Rectangle 17"/>
          <p:cNvSpPr>
            <a:spLocks noChangeArrowheads="1"/>
          </p:cNvSpPr>
          <p:nvPr/>
        </p:nvSpPr>
        <p:spPr bwMode="auto">
          <a:xfrm>
            <a:off x="6324600" y="2751438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2</a:t>
            </a:r>
          </a:p>
        </p:txBody>
      </p:sp>
      <p:sp>
        <p:nvSpPr>
          <p:cNvPr id="23570" name="Rectangle 18"/>
          <p:cNvSpPr>
            <a:spLocks noChangeArrowheads="1"/>
          </p:cNvSpPr>
          <p:nvPr/>
        </p:nvSpPr>
        <p:spPr bwMode="auto">
          <a:xfrm>
            <a:off x="6629400" y="2751438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71" name="Rectangle 19"/>
          <p:cNvSpPr>
            <a:spLocks noChangeArrowheads="1"/>
          </p:cNvSpPr>
          <p:nvPr/>
        </p:nvSpPr>
        <p:spPr bwMode="auto">
          <a:xfrm>
            <a:off x="4495800" y="2751438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6</a:t>
            </a:r>
          </a:p>
        </p:txBody>
      </p:sp>
      <p:sp>
        <p:nvSpPr>
          <p:cNvPr id="23572" name="Freeform 20"/>
          <p:cNvSpPr>
            <a:spLocks/>
          </p:cNvSpPr>
          <p:nvPr/>
        </p:nvSpPr>
        <p:spPr bwMode="auto">
          <a:xfrm>
            <a:off x="3429000" y="2514600"/>
            <a:ext cx="12192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384" y="0"/>
              </a:cxn>
              <a:cxn ang="0">
                <a:pos x="768" y="144"/>
              </a:cxn>
            </a:cxnLst>
            <a:rect l="0" t="0" r="r" b="b"/>
            <a:pathLst>
              <a:path w="768" h="144">
                <a:moveTo>
                  <a:pt x="0" y="144"/>
                </a:moveTo>
                <a:cubicBezTo>
                  <a:pt x="128" y="72"/>
                  <a:pt x="256" y="0"/>
                  <a:pt x="384" y="0"/>
                </a:cubicBezTo>
                <a:cubicBezTo>
                  <a:pt x="512" y="0"/>
                  <a:pt x="640" y="72"/>
                  <a:pt x="768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73" name="Freeform 21"/>
          <p:cNvSpPr>
            <a:spLocks/>
          </p:cNvSpPr>
          <p:nvPr/>
        </p:nvSpPr>
        <p:spPr bwMode="auto">
          <a:xfrm>
            <a:off x="4648200" y="2514600"/>
            <a:ext cx="18288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576" y="0"/>
              </a:cxn>
              <a:cxn ang="0">
                <a:pos x="1152" y="144"/>
              </a:cxn>
            </a:cxnLst>
            <a:rect l="0" t="0" r="r" b="b"/>
            <a:pathLst>
              <a:path w="1152" h="144">
                <a:moveTo>
                  <a:pt x="0" y="144"/>
                </a:moveTo>
                <a:cubicBezTo>
                  <a:pt x="192" y="72"/>
                  <a:pt x="384" y="0"/>
                  <a:pt x="576" y="0"/>
                </a:cubicBezTo>
                <a:cubicBezTo>
                  <a:pt x="768" y="0"/>
                  <a:pt x="960" y="72"/>
                  <a:pt x="1152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74" name="Rectangle 22"/>
          <p:cNvSpPr>
            <a:spLocks noChangeArrowheads="1"/>
          </p:cNvSpPr>
          <p:nvPr/>
        </p:nvSpPr>
        <p:spPr bwMode="auto">
          <a:xfrm>
            <a:off x="3276600" y="4250789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23575" name="Rectangle 23"/>
          <p:cNvSpPr>
            <a:spLocks noChangeArrowheads="1"/>
          </p:cNvSpPr>
          <p:nvPr/>
        </p:nvSpPr>
        <p:spPr bwMode="auto">
          <a:xfrm>
            <a:off x="3581400" y="4250789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76" name="Rectangle 24"/>
          <p:cNvSpPr>
            <a:spLocks noChangeArrowheads="1"/>
          </p:cNvSpPr>
          <p:nvPr/>
        </p:nvSpPr>
        <p:spPr bwMode="auto">
          <a:xfrm>
            <a:off x="3886200" y="4250789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77" name="Rectangle 25"/>
          <p:cNvSpPr>
            <a:spLocks noChangeArrowheads="1"/>
          </p:cNvSpPr>
          <p:nvPr/>
        </p:nvSpPr>
        <p:spPr bwMode="auto">
          <a:xfrm>
            <a:off x="4191000" y="4250789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78" name="Rectangle 26"/>
          <p:cNvSpPr>
            <a:spLocks noChangeArrowheads="1"/>
          </p:cNvSpPr>
          <p:nvPr/>
        </p:nvSpPr>
        <p:spPr bwMode="auto">
          <a:xfrm>
            <a:off x="4800600" y="4250789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79" name="Rectangle 27"/>
          <p:cNvSpPr>
            <a:spLocks noChangeArrowheads="1"/>
          </p:cNvSpPr>
          <p:nvPr/>
        </p:nvSpPr>
        <p:spPr bwMode="auto">
          <a:xfrm>
            <a:off x="5105400" y="4250789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80" name="Rectangle 28"/>
          <p:cNvSpPr>
            <a:spLocks noChangeArrowheads="1"/>
          </p:cNvSpPr>
          <p:nvPr/>
        </p:nvSpPr>
        <p:spPr bwMode="auto">
          <a:xfrm>
            <a:off x="5410200" y="4250789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81" name="Rectangle 29"/>
          <p:cNvSpPr>
            <a:spLocks noChangeArrowheads="1"/>
          </p:cNvSpPr>
          <p:nvPr/>
        </p:nvSpPr>
        <p:spPr bwMode="auto">
          <a:xfrm>
            <a:off x="5715000" y="4250789"/>
            <a:ext cx="304800" cy="304800"/>
          </a:xfrm>
          <a:prstGeom prst="rect">
            <a:avLst/>
          </a:prstGeom>
          <a:solidFill>
            <a:srgbClr val="F1C7C7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82" name="Rectangle 30"/>
          <p:cNvSpPr>
            <a:spLocks noChangeArrowheads="1"/>
          </p:cNvSpPr>
          <p:nvPr/>
        </p:nvSpPr>
        <p:spPr bwMode="auto">
          <a:xfrm>
            <a:off x="6019800" y="4250789"/>
            <a:ext cx="304800" cy="304800"/>
          </a:xfrm>
          <a:prstGeom prst="rect">
            <a:avLst/>
          </a:prstGeom>
          <a:solidFill>
            <a:srgbClr val="F1C7C7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83" name="Rectangle 31"/>
          <p:cNvSpPr>
            <a:spLocks noChangeArrowheads="1"/>
          </p:cNvSpPr>
          <p:nvPr/>
        </p:nvSpPr>
        <p:spPr bwMode="auto">
          <a:xfrm>
            <a:off x="6324600" y="4250789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2</a:t>
            </a:r>
          </a:p>
        </p:txBody>
      </p:sp>
      <p:sp>
        <p:nvSpPr>
          <p:cNvPr id="23584" name="Rectangle 32"/>
          <p:cNvSpPr>
            <a:spLocks noChangeArrowheads="1"/>
          </p:cNvSpPr>
          <p:nvPr/>
        </p:nvSpPr>
        <p:spPr bwMode="auto">
          <a:xfrm>
            <a:off x="6629400" y="4250789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85" name="Rectangle 33"/>
          <p:cNvSpPr>
            <a:spLocks noChangeArrowheads="1"/>
          </p:cNvSpPr>
          <p:nvPr/>
        </p:nvSpPr>
        <p:spPr bwMode="auto">
          <a:xfrm>
            <a:off x="4495800" y="4250789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23586" name="Freeform 34"/>
          <p:cNvSpPr>
            <a:spLocks/>
          </p:cNvSpPr>
          <p:nvPr/>
        </p:nvSpPr>
        <p:spPr bwMode="auto">
          <a:xfrm>
            <a:off x="3429000" y="4013951"/>
            <a:ext cx="12192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384" y="0"/>
              </a:cxn>
              <a:cxn ang="0">
                <a:pos x="768" y="144"/>
              </a:cxn>
            </a:cxnLst>
            <a:rect l="0" t="0" r="r" b="b"/>
            <a:pathLst>
              <a:path w="768" h="144">
                <a:moveTo>
                  <a:pt x="0" y="144"/>
                </a:moveTo>
                <a:cubicBezTo>
                  <a:pt x="128" y="72"/>
                  <a:pt x="256" y="0"/>
                  <a:pt x="384" y="0"/>
                </a:cubicBezTo>
                <a:cubicBezTo>
                  <a:pt x="512" y="0"/>
                  <a:pt x="640" y="72"/>
                  <a:pt x="768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87" name="Line 35"/>
          <p:cNvSpPr>
            <a:spLocks noChangeShapeType="1"/>
          </p:cNvSpPr>
          <p:nvPr/>
        </p:nvSpPr>
        <p:spPr bwMode="auto">
          <a:xfrm flipV="1">
            <a:off x="4638408" y="3054651"/>
            <a:ext cx="1588" cy="231775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88" name="Text Box 36"/>
          <p:cNvSpPr txBox="1">
            <a:spLocks noChangeArrowheads="1"/>
          </p:cNvSpPr>
          <p:nvPr/>
        </p:nvSpPr>
        <p:spPr bwMode="auto">
          <a:xfrm>
            <a:off x="4482833" y="3208638"/>
            <a:ext cx="292366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p</a:t>
            </a:r>
          </a:p>
        </p:txBody>
      </p:sp>
      <p:sp>
        <p:nvSpPr>
          <p:cNvPr id="23589" name="Freeform 37"/>
          <p:cNvSpPr>
            <a:spLocks/>
          </p:cNvSpPr>
          <p:nvPr/>
        </p:nvSpPr>
        <p:spPr bwMode="auto">
          <a:xfrm>
            <a:off x="2209800" y="2514600"/>
            <a:ext cx="12192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384" y="0"/>
              </a:cxn>
              <a:cxn ang="0">
                <a:pos x="768" y="144"/>
              </a:cxn>
            </a:cxnLst>
            <a:rect l="0" t="0" r="r" b="b"/>
            <a:pathLst>
              <a:path w="768" h="144">
                <a:moveTo>
                  <a:pt x="0" y="144"/>
                </a:moveTo>
                <a:cubicBezTo>
                  <a:pt x="128" y="72"/>
                  <a:pt x="256" y="0"/>
                  <a:pt x="384" y="0"/>
                </a:cubicBezTo>
                <a:cubicBezTo>
                  <a:pt x="512" y="0"/>
                  <a:pt x="640" y="72"/>
                  <a:pt x="768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90" name="Text Box 38"/>
          <p:cNvSpPr txBox="1">
            <a:spLocks noChangeArrowheads="1"/>
          </p:cNvSpPr>
          <p:nvPr/>
        </p:nvSpPr>
        <p:spPr bwMode="auto">
          <a:xfrm>
            <a:off x="5731476" y="4236201"/>
            <a:ext cx="285954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2</a:t>
            </a:r>
          </a:p>
        </p:txBody>
      </p:sp>
      <p:sp>
        <p:nvSpPr>
          <p:cNvPr id="23591" name="Freeform 39"/>
          <p:cNvSpPr>
            <a:spLocks/>
          </p:cNvSpPr>
          <p:nvPr/>
        </p:nvSpPr>
        <p:spPr bwMode="auto">
          <a:xfrm>
            <a:off x="4572000" y="4013951"/>
            <a:ext cx="12954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432" y="0"/>
              </a:cxn>
              <a:cxn ang="0">
                <a:pos x="816" y="144"/>
              </a:cxn>
            </a:cxnLst>
            <a:rect l="0" t="0" r="r" b="b"/>
            <a:pathLst>
              <a:path w="816" h="144">
                <a:moveTo>
                  <a:pt x="0" y="144"/>
                </a:moveTo>
                <a:cubicBezTo>
                  <a:pt x="148" y="72"/>
                  <a:pt x="296" y="0"/>
                  <a:pt x="432" y="0"/>
                </a:cubicBezTo>
                <a:cubicBezTo>
                  <a:pt x="568" y="0"/>
                  <a:pt x="692" y="72"/>
                  <a:pt x="816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92" name="Freeform 40"/>
          <p:cNvSpPr>
            <a:spLocks/>
          </p:cNvSpPr>
          <p:nvPr/>
        </p:nvSpPr>
        <p:spPr bwMode="auto">
          <a:xfrm>
            <a:off x="5867400" y="4090151"/>
            <a:ext cx="609600" cy="152400"/>
          </a:xfrm>
          <a:custGeom>
            <a:avLst/>
            <a:gdLst/>
            <a:ahLst/>
            <a:cxnLst>
              <a:cxn ang="0">
                <a:pos x="0" y="96"/>
              </a:cxn>
              <a:cxn ang="0">
                <a:pos x="192" y="0"/>
              </a:cxn>
              <a:cxn ang="0">
                <a:pos x="384" y="96"/>
              </a:cxn>
            </a:cxnLst>
            <a:rect l="0" t="0" r="r" b="b"/>
            <a:pathLst>
              <a:path w="384" h="96">
                <a:moveTo>
                  <a:pt x="0" y="96"/>
                </a:moveTo>
                <a:cubicBezTo>
                  <a:pt x="64" y="48"/>
                  <a:pt x="128" y="0"/>
                  <a:pt x="192" y="0"/>
                </a:cubicBezTo>
                <a:cubicBezTo>
                  <a:pt x="256" y="0"/>
                  <a:pt x="320" y="48"/>
                  <a:pt x="384" y="96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93" name="Rectangle 41"/>
          <p:cNvSpPr>
            <a:spLocks noChangeArrowheads="1"/>
          </p:cNvSpPr>
          <p:nvPr/>
        </p:nvSpPr>
        <p:spPr bwMode="auto">
          <a:xfrm>
            <a:off x="2057400" y="4250789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23594" name="Rectangle 42"/>
          <p:cNvSpPr>
            <a:spLocks noChangeArrowheads="1"/>
          </p:cNvSpPr>
          <p:nvPr/>
        </p:nvSpPr>
        <p:spPr bwMode="auto">
          <a:xfrm>
            <a:off x="2362200" y="4250789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95" name="Rectangle 43"/>
          <p:cNvSpPr>
            <a:spLocks noChangeArrowheads="1"/>
          </p:cNvSpPr>
          <p:nvPr/>
        </p:nvSpPr>
        <p:spPr bwMode="auto">
          <a:xfrm>
            <a:off x="2667000" y="4250789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96" name="Rectangle 44"/>
          <p:cNvSpPr>
            <a:spLocks noChangeArrowheads="1"/>
          </p:cNvSpPr>
          <p:nvPr/>
        </p:nvSpPr>
        <p:spPr bwMode="auto">
          <a:xfrm>
            <a:off x="2971800" y="4250789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97" name="Freeform 45"/>
          <p:cNvSpPr>
            <a:spLocks/>
          </p:cNvSpPr>
          <p:nvPr/>
        </p:nvSpPr>
        <p:spPr bwMode="auto">
          <a:xfrm>
            <a:off x="2209800" y="4013951"/>
            <a:ext cx="12192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384" y="0"/>
              </a:cxn>
              <a:cxn ang="0">
                <a:pos x="768" y="144"/>
              </a:cxn>
            </a:cxnLst>
            <a:rect l="0" t="0" r="r" b="b"/>
            <a:pathLst>
              <a:path w="768" h="144">
                <a:moveTo>
                  <a:pt x="0" y="144"/>
                </a:moveTo>
                <a:cubicBezTo>
                  <a:pt x="128" y="72"/>
                  <a:pt x="256" y="0"/>
                  <a:pt x="384" y="0"/>
                </a:cubicBezTo>
                <a:cubicBezTo>
                  <a:pt x="512" y="0"/>
                  <a:pt x="640" y="72"/>
                  <a:pt x="768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98" name="Text Box 46"/>
          <p:cNvSpPr txBox="1">
            <a:spLocks noChangeArrowheads="1"/>
          </p:cNvSpPr>
          <p:nvPr/>
        </p:nvSpPr>
        <p:spPr bwMode="auto">
          <a:xfrm>
            <a:off x="688975" y="3685639"/>
            <a:ext cx="1820371" cy="30380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</a:rPr>
              <a:t>addblock</a:t>
            </a:r>
            <a:r>
              <a:rPr lang="en-GB" sz="1600" b="1" dirty="0">
                <a:latin typeface="Courier New" pitchFamily="49" charset="0"/>
              </a:rPr>
              <a:t>(p, </a:t>
            </a:r>
            <a:r>
              <a:rPr lang="en-GB" sz="1600" b="1" dirty="0" smtClean="0">
                <a:latin typeface="Courier New" pitchFamily="49" charset="0"/>
              </a:rPr>
              <a:t>4)</a:t>
            </a:r>
            <a:endParaRPr lang="en-GB" sz="1600" b="1" dirty="0">
              <a:latin typeface="Courier New" pitchFamily="49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266700" y="533400"/>
            <a:ext cx="72009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Implicit List: Freeing a Block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307387" cy="4341812"/>
          </a:xfrm>
          <a:ln/>
        </p:spPr>
        <p:txBody>
          <a:bodyPr/>
          <a:lstStyle/>
          <a:p>
            <a:pPr marL="346075" indent="-346075">
              <a:tabLst>
                <a:tab pos="457200" algn="l"/>
                <a:tab pos="984250" algn="l"/>
                <a:tab pos="1898650" algn="l"/>
                <a:tab pos="2813050" algn="l"/>
                <a:tab pos="3727450" algn="l"/>
                <a:tab pos="4641850" algn="l"/>
                <a:tab pos="5556250" algn="l"/>
                <a:tab pos="6470650" algn="l"/>
                <a:tab pos="7385050" algn="l"/>
                <a:tab pos="8299450" algn="l"/>
                <a:tab pos="9213850" algn="l"/>
                <a:tab pos="10128250" algn="l"/>
              </a:tabLst>
            </a:pPr>
            <a:r>
              <a:rPr lang="en-GB" dirty="0"/>
              <a:t>Simplest implementation:</a:t>
            </a:r>
          </a:p>
          <a:p>
            <a:pPr lvl="1">
              <a:tabLst>
                <a:tab pos="457200" algn="l"/>
                <a:tab pos="984250" algn="l"/>
                <a:tab pos="1898650" algn="l"/>
                <a:tab pos="2813050" algn="l"/>
                <a:tab pos="3727450" algn="l"/>
                <a:tab pos="4641850" algn="l"/>
                <a:tab pos="5556250" algn="l"/>
                <a:tab pos="6470650" algn="l"/>
                <a:tab pos="7385050" algn="l"/>
                <a:tab pos="8299450" algn="l"/>
                <a:tab pos="9213850" algn="l"/>
                <a:tab pos="10128250" algn="l"/>
              </a:tabLst>
            </a:pPr>
            <a:r>
              <a:rPr lang="en-GB" dirty="0"/>
              <a:t>Need only clear the “allocated” flag</a:t>
            </a:r>
          </a:p>
          <a:p>
            <a:pPr marL="1249363" lvl="2" indent="-341313">
              <a:lnSpc>
                <a:spcPct val="101000"/>
              </a:lnSpc>
              <a:spcBef>
                <a:spcPts val="200"/>
              </a:spcBef>
              <a:buSzPct val="90000"/>
              <a:buFont typeface="Wingdings" pitchFamily="2" charset="2"/>
              <a:buNone/>
              <a:tabLst>
                <a:tab pos="457200" algn="l"/>
                <a:tab pos="984250" algn="l"/>
                <a:tab pos="1898650" algn="l"/>
                <a:tab pos="2813050" algn="l"/>
                <a:tab pos="3727450" algn="l"/>
                <a:tab pos="4641850" algn="l"/>
                <a:tab pos="5556250" algn="l"/>
                <a:tab pos="6470650" algn="l"/>
                <a:tab pos="7385050" algn="l"/>
                <a:tab pos="8299450" algn="l"/>
                <a:tab pos="9213850" algn="l"/>
                <a:tab pos="10128250" algn="l"/>
              </a:tabLst>
            </a:pPr>
            <a:r>
              <a:rPr lang="en-GB" dirty="0">
                <a:latin typeface="Courier New" pitchFamily="49" charset="0"/>
              </a:rPr>
              <a:t>  </a:t>
            </a:r>
            <a:r>
              <a:rPr lang="en-GB" sz="1600" b="1" dirty="0">
                <a:latin typeface="Courier New" pitchFamily="49" charset="0"/>
              </a:rPr>
              <a:t>void </a:t>
            </a:r>
            <a:r>
              <a:rPr lang="en-GB" sz="1600" b="1" dirty="0" err="1">
                <a:latin typeface="Courier New" pitchFamily="49" charset="0"/>
              </a:rPr>
              <a:t>free_block(ptr</a:t>
            </a:r>
            <a:r>
              <a:rPr lang="en-GB" sz="1600" b="1" dirty="0">
                <a:latin typeface="Courier New" pitchFamily="49" charset="0"/>
              </a:rPr>
              <a:t> p)</a:t>
            </a:r>
            <a:r>
              <a:rPr lang="en-GB" sz="1600" b="1" dirty="0" smtClean="0">
                <a:latin typeface="Courier New" pitchFamily="49" charset="0"/>
              </a:rPr>
              <a:t> { </a:t>
            </a:r>
            <a:r>
              <a:rPr lang="en-GB" sz="1600" b="1" dirty="0">
                <a:latin typeface="Courier New" pitchFamily="49" charset="0"/>
              </a:rPr>
              <a:t>*p = *p &amp; -</a:t>
            </a:r>
            <a:r>
              <a:rPr lang="en-GB" sz="1600" b="1" dirty="0" smtClean="0">
                <a:latin typeface="Courier New" pitchFamily="49" charset="0"/>
              </a:rPr>
              <a:t>2 }</a:t>
            </a:r>
          </a:p>
          <a:p>
            <a:pPr lvl="1">
              <a:tabLst>
                <a:tab pos="457200" algn="l"/>
                <a:tab pos="984250" algn="l"/>
                <a:tab pos="1898650" algn="l"/>
                <a:tab pos="2813050" algn="l"/>
                <a:tab pos="3727450" algn="l"/>
                <a:tab pos="4641850" algn="l"/>
                <a:tab pos="5556250" algn="l"/>
                <a:tab pos="6470650" algn="l"/>
                <a:tab pos="7385050" algn="l"/>
                <a:tab pos="8299450" algn="l"/>
                <a:tab pos="9213850" algn="l"/>
                <a:tab pos="10128250" algn="l"/>
              </a:tabLst>
            </a:pPr>
            <a:endParaRPr lang="en-GB" dirty="0" smtClean="0"/>
          </a:p>
          <a:p>
            <a:pPr lvl="1">
              <a:tabLst>
                <a:tab pos="457200" algn="l"/>
                <a:tab pos="984250" algn="l"/>
                <a:tab pos="1898650" algn="l"/>
                <a:tab pos="2813050" algn="l"/>
                <a:tab pos="3727450" algn="l"/>
                <a:tab pos="4641850" algn="l"/>
                <a:tab pos="5556250" algn="l"/>
                <a:tab pos="6470650" algn="l"/>
                <a:tab pos="7385050" algn="l"/>
                <a:tab pos="8299450" algn="l"/>
                <a:tab pos="9213850" algn="l"/>
                <a:tab pos="10128250" algn="l"/>
              </a:tabLst>
            </a:pPr>
            <a:r>
              <a:rPr lang="en-GB" dirty="0" smtClean="0"/>
              <a:t>But </a:t>
            </a:r>
            <a:r>
              <a:rPr lang="en-GB" dirty="0"/>
              <a:t>can lead to “false fragmentation” </a:t>
            </a:r>
          </a:p>
          <a:p>
            <a:pPr lvl="1">
              <a:buSzPct val="75000"/>
              <a:buFont typeface="Wingdings" pitchFamily="2" charset="2"/>
              <a:buNone/>
              <a:tabLst>
                <a:tab pos="457200" algn="l"/>
                <a:tab pos="984250" algn="l"/>
                <a:tab pos="1898650" algn="l"/>
                <a:tab pos="2813050" algn="l"/>
                <a:tab pos="3727450" algn="l"/>
                <a:tab pos="4641850" algn="l"/>
                <a:tab pos="5556250" algn="l"/>
                <a:tab pos="6470650" algn="l"/>
                <a:tab pos="7385050" algn="l"/>
                <a:tab pos="8299450" algn="l"/>
                <a:tab pos="9213850" algn="l"/>
                <a:tab pos="10128250" algn="l"/>
              </a:tabLst>
            </a:pPr>
            <a:endParaRPr lang="en-GB" dirty="0"/>
          </a:p>
          <a:p>
            <a:pPr lvl="1">
              <a:buSzPct val="75000"/>
              <a:buFont typeface="Wingdings" pitchFamily="2" charset="2"/>
              <a:buNone/>
              <a:tabLst>
                <a:tab pos="457200" algn="l"/>
                <a:tab pos="984250" algn="l"/>
                <a:tab pos="1898650" algn="l"/>
                <a:tab pos="2813050" algn="l"/>
                <a:tab pos="3727450" algn="l"/>
                <a:tab pos="4641850" algn="l"/>
                <a:tab pos="5556250" algn="l"/>
                <a:tab pos="6470650" algn="l"/>
                <a:tab pos="7385050" algn="l"/>
                <a:tab pos="8299450" algn="l"/>
                <a:tab pos="9213850" algn="l"/>
                <a:tab pos="10128250" algn="l"/>
              </a:tabLst>
            </a:pPr>
            <a:endParaRPr lang="en-GB" dirty="0"/>
          </a:p>
          <a:p>
            <a:pPr lvl="1">
              <a:buSzPct val="75000"/>
              <a:buFont typeface="Wingdings" pitchFamily="2" charset="2"/>
              <a:buNone/>
              <a:tabLst>
                <a:tab pos="457200" algn="l"/>
                <a:tab pos="984250" algn="l"/>
                <a:tab pos="1898650" algn="l"/>
                <a:tab pos="2813050" algn="l"/>
                <a:tab pos="3727450" algn="l"/>
                <a:tab pos="4641850" algn="l"/>
                <a:tab pos="5556250" algn="l"/>
                <a:tab pos="6470650" algn="l"/>
                <a:tab pos="7385050" algn="l"/>
                <a:tab pos="8299450" algn="l"/>
                <a:tab pos="9213850" algn="l"/>
                <a:tab pos="10128250" algn="l"/>
              </a:tabLst>
            </a:pPr>
            <a:endParaRPr lang="en-GB" dirty="0"/>
          </a:p>
          <a:p>
            <a:pPr lvl="1">
              <a:buSzPct val="75000"/>
              <a:buFont typeface="Wingdings" pitchFamily="2" charset="2"/>
              <a:buNone/>
              <a:tabLst>
                <a:tab pos="457200" algn="l"/>
                <a:tab pos="984250" algn="l"/>
                <a:tab pos="1898650" algn="l"/>
                <a:tab pos="2813050" algn="l"/>
                <a:tab pos="3727450" algn="l"/>
                <a:tab pos="4641850" algn="l"/>
                <a:tab pos="5556250" algn="l"/>
                <a:tab pos="6470650" algn="l"/>
                <a:tab pos="7385050" algn="l"/>
                <a:tab pos="8299450" algn="l"/>
                <a:tab pos="9213850" algn="l"/>
                <a:tab pos="10128250" algn="l"/>
              </a:tabLst>
            </a:pPr>
            <a:endParaRPr lang="en-GB" dirty="0"/>
          </a:p>
          <a:p>
            <a:pPr lvl="1">
              <a:buSzPct val="75000"/>
              <a:buFont typeface="Wingdings" pitchFamily="2" charset="2"/>
              <a:buNone/>
              <a:tabLst>
                <a:tab pos="457200" algn="l"/>
                <a:tab pos="984250" algn="l"/>
                <a:tab pos="1898650" algn="l"/>
                <a:tab pos="2813050" algn="l"/>
                <a:tab pos="3727450" algn="l"/>
                <a:tab pos="4641850" algn="l"/>
                <a:tab pos="5556250" algn="l"/>
                <a:tab pos="6470650" algn="l"/>
                <a:tab pos="7385050" algn="l"/>
                <a:tab pos="8299450" algn="l"/>
                <a:tab pos="9213850" algn="l"/>
                <a:tab pos="10128250" algn="l"/>
              </a:tabLst>
            </a:pPr>
            <a:endParaRPr lang="en-GB" dirty="0" smtClean="0"/>
          </a:p>
          <a:p>
            <a:pPr lvl="1">
              <a:buSzPct val="75000"/>
              <a:buFont typeface="Wingdings" pitchFamily="2" charset="2"/>
              <a:buNone/>
              <a:tabLst>
                <a:tab pos="457200" algn="l"/>
                <a:tab pos="984250" algn="l"/>
                <a:tab pos="1898650" algn="l"/>
                <a:tab pos="2813050" algn="l"/>
                <a:tab pos="3727450" algn="l"/>
                <a:tab pos="4641850" algn="l"/>
                <a:tab pos="5556250" algn="l"/>
                <a:tab pos="6470650" algn="l"/>
                <a:tab pos="7385050" algn="l"/>
                <a:tab pos="8299450" algn="l"/>
                <a:tab pos="9213850" algn="l"/>
                <a:tab pos="10128250" algn="l"/>
              </a:tabLst>
            </a:pPr>
            <a:endParaRPr lang="en-GB" dirty="0" smtClean="0"/>
          </a:p>
          <a:p>
            <a:pPr lvl="1">
              <a:buSzPct val="75000"/>
              <a:buFont typeface="Wingdings" pitchFamily="2" charset="2"/>
              <a:buNone/>
              <a:tabLst>
                <a:tab pos="457200" algn="l"/>
                <a:tab pos="984250" algn="l"/>
                <a:tab pos="1898650" algn="l"/>
                <a:tab pos="2813050" algn="l"/>
                <a:tab pos="3727450" algn="l"/>
                <a:tab pos="4641850" algn="l"/>
                <a:tab pos="5556250" algn="l"/>
                <a:tab pos="6470650" algn="l"/>
                <a:tab pos="7385050" algn="l"/>
                <a:tab pos="8299450" algn="l"/>
                <a:tab pos="9213850" algn="l"/>
                <a:tab pos="10128250" algn="l"/>
              </a:tabLst>
            </a:pPr>
            <a:endParaRPr lang="en-GB" dirty="0" smtClean="0"/>
          </a:p>
        </p:txBody>
      </p:sp>
      <p:grpSp>
        <p:nvGrpSpPr>
          <p:cNvPr id="54" name="Group 53"/>
          <p:cNvGrpSpPr/>
          <p:nvPr/>
        </p:nvGrpSpPr>
        <p:grpSpPr>
          <a:xfrm>
            <a:off x="2133600" y="3167513"/>
            <a:ext cx="4876800" cy="566287"/>
            <a:chOff x="2133600" y="3167513"/>
            <a:chExt cx="4876800" cy="566287"/>
          </a:xfrm>
        </p:grpSpPr>
        <p:sp>
          <p:nvSpPr>
            <p:cNvPr id="24579" name="Rectangle 3"/>
            <p:cNvSpPr>
              <a:spLocks noChangeArrowheads="1"/>
            </p:cNvSpPr>
            <p:nvPr/>
          </p:nvSpPr>
          <p:spPr bwMode="auto">
            <a:xfrm>
              <a:off x="3352800" y="3404351"/>
              <a:ext cx="304800" cy="3048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24580" name="Rectangle 4"/>
            <p:cNvSpPr>
              <a:spLocks noChangeArrowheads="1"/>
            </p:cNvSpPr>
            <p:nvPr/>
          </p:nvSpPr>
          <p:spPr bwMode="auto">
            <a:xfrm>
              <a:off x="3657600" y="3404351"/>
              <a:ext cx="304800" cy="3048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1" name="Rectangle 5"/>
            <p:cNvSpPr>
              <a:spLocks noChangeArrowheads="1"/>
            </p:cNvSpPr>
            <p:nvPr/>
          </p:nvSpPr>
          <p:spPr bwMode="auto">
            <a:xfrm>
              <a:off x="3962400" y="3404351"/>
              <a:ext cx="304800" cy="3048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2" name="Rectangle 6"/>
            <p:cNvSpPr>
              <a:spLocks noChangeArrowheads="1"/>
            </p:cNvSpPr>
            <p:nvPr/>
          </p:nvSpPr>
          <p:spPr bwMode="auto">
            <a:xfrm>
              <a:off x="4267200" y="3404351"/>
              <a:ext cx="304800" cy="3048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3" name="Rectangle 7"/>
            <p:cNvSpPr>
              <a:spLocks noChangeArrowheads="1"/>
            </p:cNvSpPr>
            <p:nvPr/>
          </p:nvSpPr>
          <p:spPr bwMode="auto">
            <a:xfrm>
              <a:off x="4876800" y="3404351"/>
              <a:ext cx="3048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4" name="Rectangle 8"/>
            <p:cNvSpPr>
              <a:spLocks noChangeArrowheads="1"/>
            </p:cNvSpPr>
            <p:nvPr/>
          </p:nvSpPr>
          <p:spPr bwMode="auto">
            <a:xfrm>
              <a:off x="5181600" y="3404351"/>
              <a:ext cx="3048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5" name="Rectangle 9"/>
            <p:cNvSpPr>
              <a:spLocks noChangeArrowheads="1"/>
            </p:cNvSpPr>
            <p:nvPr/>
          </p:nvSpPr>
          <p:spPr bwMode="auto">
            <a:xfrm>
              <a:off x="5486400" y="3404351"/>
              <a:ext cx="3048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6" name="Rectangle 10"/>
            <p:cNvSpPr>
              <a:spLocks noChangeArrowheads="1"/>
            </p:cNvSpPr>
            <p:nvPr/>
          </p:nvSpPr>
          <p:spPr bwMode="auto">
            <a:xfrm>
              <a:off x="5791200" y="34043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7" name="Rectangle 11"/>
            <p:cNvSpPr>
              <a:spLocks noChangeArrowheads="1"/>
            </p:cNvSpPr>
            <p:nvPr/>
          </p:nvSpPr>
          <p:spPr bwMode="auto">
            <a:xfrm>
              <a:off x="6096000" y="34043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8" name="Rectangle 12"/>
            <p:cNvSpPr>
              <a:spLocks noChangeArrowheads="1"/>
            </p:cNvSpPr>
            <p:nvPr/>
          </p:nvSpPr>
          <p:spPr bwMode="auto">
            <a:xfrm>
              <a:off x="6400800" y="3404351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2</a:t>
              </a:r>
            </a:p>
          </p:txBody>
        </p:sp>
        <p:sp>
          <p:nvSpPr>
            <p:cNvPr id="24589" name="Rectangle 13"/>
            <p:cNvSpPr>
              <a:spLocks noChangeArrowheads="1"/>
            </p:cNvSpPr>
            <p:nvPr/>
          </p:nvSpPr>
          <p:spPr bwMode="auto">
            <a:xfrm>
              <a:off x="6705600" y="3404351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0" name="Rectangle 14"/>
            <p:cNvSpPr>
              <a:spLocks noChangeArrowheads="1"/>
            </p:cNvSpPr>
            <p:nvPr/>
          </p:nvSpPr>
          <p:spPr bwMode="auto">
            <a:xfrm>
              <a:off x="4572000" y="3404351"/>
              <a:ext cx="3048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24591" name="Freeform 15"/>
            <p:cNvSpPr>
              <a:spLocks/>
            </p:cNvSpPr>
            <p:nvPr/>
          </p:nvSpPr>
          <p:spPr bwMode="auto">
            <a:xfrm>
              <a:off x="3505200" y="3167513"/>
              <a:ext cx="1219200" cy="228600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384" y="0"/>
                </a:cxn>
                <a:cxn ang="0">
                  <a:pos x="768" y="144"/>
                </a:cxn>
              </a:cxnLst>
              <a:rect l="0" t="0" r="r" b="b"/>
              <a:pathLst>
                <a:path w="768" h="144">
                  <a:moveTo>
                    <a:pt x="0" y="144"/>
                  </a:moveTo>
                  <a:cubicBezTo>
                    <a:pt x="128" y="72"/>
                    <a:pt x="256" y="0"/>
                    <a:pt x="384" y="0"/>
                  </a:cubicBezTo>
                  <a:cubicBezTo>
                    <a:pt x="512" y="0"/>
                    <a:pt x="640" y="72"/>
                    <a:pt x="768" y="144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2" name="Text Box 16"/>
            <p:cNvSpPr txBox="1">
              <a:spLocks noChangeArrowheads="1"/>
            </p:cNvSpPr>
            <p:nvPr/>
          </p:nvSpPr>
          <p:spPr bwMode="auto">
            <a:xfrm>
              <a:off x="5776913" y="3398001"/>
              <a:ext cx="285954" cy="3357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2</a:t>
              </a:r>
            </a:p>
          </p:txBody>
        </p:sp>
        <p:sp>
          <p:nvSpPr>
            <p:cNvPr id="24593" name="Freeform 17"/>
            <p:cNvSpPr>
              <a:spLocks/>
            </p:cNvSpPr>
            <p:nvPr/>
          </p:nvSpPr>
          <p:spPr bwMode="auto">
            <a:xfrm>
              <a:off x="4648200" y="3167513"/>
              <a:ext cx="1295400" cy="228600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432" y="0"/>
                </a:cxn>
                <a:cxn ang="0">
                  <a:pos x="816" y="144"/>
                </a:cxn>
              </a:cxnLst>
              <a:rect l="0" t="0" r="r" b="b"/>
              <a:pathLst>
                <a:path w="816" h="144">
                  <a:moveTo>
                    <a:pt x="0" y="144"/>
                  </a:moveTo>
                  <a:cubicBezTo>
                    <a:pt x="148" y="72"/>
                    <a:pt x="296" y="0"/>
                    <a:pt x="432" y="0"/>
                  </a:cubicBezTo>
                  <a:cubicBezTo>
                    <a:pt x="568" y="0"/>
                    <a:pt x="692" y="72"/>
                    <a:pt x="816" y="144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4" name="Freeform 18"/>
            <p:cNvSpPr>
              <a:spLocks/>
            </p:cNvSpPr>
            <p:nvPr/>
          </p:nvSpPr>
          <p:spPr bwMode="auto">
            <a:xfrm>
              <a:off x="5943600" y="3243713"/>
              <a:ext cx="609600" cy="152400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192" y="0"/>
                </a:cxn>
                <a:cxn ang="0">
                  <a:pos x="384" y="96"/>
                </a:cxn>
              </a:cxnLst>
              <a:rect l="0" t="0" r="r" b="b"/>
              <a:pathLst>
                <a:path w="384" h="96">
                  <a:moveTo>
                    <a:pt x="0" y="96"/>
                  </a:moveTo>
                  <a:cubicBezTo>
                    <a:pt x="64" y="48"/>
                    <a:pt x="128" y="0"/>
                    <a:pt x="192" y="0"/>
                  </a:cubicBezTo>
                  <a:cubicBezTo>
                    <a:pt x="256" y="0"/>
                    <a:pt x="320" y="48"/>
                    <a:pt x="384" y="96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1" name="Rectangle 35"/>
            <p:cNvSpPr>
              <a:spLocks noChangeArrowheads="1"/>
            </p:cNvSpPr>
            <p:nvPr/>
          </p:nvSpPr>
          <p:spPr bwMode="auto">
            <a:xfrm>
              <a:off x="2133600" y="34043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24612" name="Rectangle 36"/>
            <p:cNvSpPr>
              <a:spLocks noChangeArrowheads="1"/>
            </p:cNvSpPr>
            <p:nvPr/>
          </p:nvSpPr>
          <p:spPr bwMode="auto">
            <a:xfrm>
              <a:off x="2438400" y="34043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3" name="Rectangle 37"/>
            <p:cNvSpPr>
              <a:spLocks noChangeArrowheads="1"/>
            </p:cNvSpPr>
            <p:nvPr/>
          </p:nvSpPr>
          <p:spPr bwMode="auto">
            <a:xfrm>
              <a:off x="2743200" y="34043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4" name="Rectangle 38"/>
            <p:cNvSpPr>
              <a:spLocks noChangeArrowheads="1"/>
            </p:cNvSpPr>
            <p:nvPr/>
          </p:nvSpPr>
          <p:spPr bwMode="auto">
            <a:xfrm>
              <a:off x="3048000" y="34043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5" name="Freeform 39"/>
            <p:cNvSpPr>
              <a:spLocks/>
            </p:cNvSpPr>
            <p:nvPr/>
          </p:nvSpPr>
          <p:spPr bwMode="auto">
            <a:xfrm>
              <a:off x="2286000" y="3167513"/>
              <a:ext cx="1219200" cy="228600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384" y="0"/>
                </a:cxn>
                <a:cxn ang="0">
                  <a:pos x="768" y="144"/>
                </a:cxn>
              </a:cxnLst>
              <a:rect l="0" t="0" r="r" b="b"/>
              <a:pathLst>
                <a:path w="768" h="144">
                  <a:moveTo>
                    <a:pt x="0" y="144"/>
                  </a:moveTo>
                  <a:cubicBezTo>
                    <a:pt x="128" y="72"/>
                    <a:pt x="256" y="0"/>
                    <a:pt x="384" y="0"/>
                  </a:cubicBezTo>
                  <a:cubicBezTo>
                    <a:pt x="512" y="0"/>
                    <a:pt x="640" y="72"/>
                    <a:pt x="768" y="144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825500" y="3707564"/>
            <a:ext cx="6184900" cy="1016836"/>
            <a:chOff x="825500" y="3707564"/>
            <a:chExt cx="6184900" cy="1016836"/>
          </a:xfrm>
        </p:grpSpPr>
        <p:sp>
          <p:nvSpPr>
            <p:cNvPr id="24595" name="Text Box 19"/>
            <p:cNvSpPr txBox="1">
              <a:spLocks noChangeArrowheads="1"/>
            </p:cNvSpPr>
            <p:nvPr/>
          </p:nvSpPr>
          <p:spPr bwMode="auto">
            <a:xfrm>
              <a:off x="825500" y="3863139"/>
              <a:ext cx="1045777" cy="3259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4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ourier New" pitchFamily="49" charset="0"/>
                </a:rPr>
                <a:t>free(p)</a:t>
              </a:r>
            </a:p>
          </p:txBody>
        </p:sp>
        <p:sp>
          <p:nvSpPr>
            <p:cNvPr id="24596" name="Text Box 20"/>
            <p:cNvSpPr txBox="1">
              <a:spLocks noChangeArrowheads="1"/>
            </p:cNvSpPr>
            <p:nvPr/>
          </p:nvSpPr>
          <p:spPr bwMode="auto">
            <a:xfrm>
              <a:off x="4573588" y="3785351"/>
              <a:ext cx="305190" cy="32964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4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latin typeface="Courier New" pitchFamily="49" charset="0"/>
                </a:rPr>
                <a:t>p</a:t>
              </a:r>
            </a:p>
          </p:txBody>
        </p:sp>
        <p:sp>
          <p:nvSpPr>
            <p:cNvPr id="24597" name="Line 21"/>
            <p:cNvSpPr>
              <a:spLocks noChangeShapeType="1"/>
            </p:cNvSpPr>
            <p:nvPr/>
          </p:nvSpPr>
          <p:spPr bwMode="auto">
            <a:xfrm flipV="1">
              <a:off x="4724400" y="3707564"/>
              <a:ext cx="1588" cy="155575"/>
            </a:xfrm>
            <a:prstGeom prst="line">
              <a:avLst/>
            </a:prstGeom>
            <a:noFill/>
            <a:ln w="25560">
              <a:solidFill>
                <a:srgbClr val="000066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598" name="Rectangle 22"/>
            <p:cNvSpPr>
              <a:spLocks noChangeArrowheads="1"/>
            </p:cNvSpPr>
            <p:nvPr/>
          </p:nvSpPr>
          <p:spPr bwMode="auto">
            <a:xfrm>
              <a:off x="2133600" y="43949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24599" name="Rectangle 23"/>
            <p:cNvSpPr>
              <a:spLocks noChangeArrowheads="1"/>
            </p:cNvSpPr>
            <p:nvPr/>
          </p:nvSpPr>
          <p:spPr bwMode="auto">
            <a:xfrm>
              <a:off x="2438400" y="43949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0" name="Rectangle 24"/>
            <p:cNvSpPr>
              <a:spLocks noChangeArrowheads="1"/>
            </p:cNvSpPr>
            <p:nvPr/>
          </p:nvSpPr>
          <p:spPr bwMode="auto">
            <a:xfrm>
              <a:off x="2743200" y="43949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1" name="Rectangle 25"/>
            <p:cNvSpPr>
              <a:spLocks noChangeArrowheads="1"/>
            </p:cNvSpPr>
            <p:nvPr/>
          </p:nvSpPr>
          <p:spPr bwMode="auto">
            <a:xfrm>
              <a:off x="3048000" y="43949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2" name="Rectangle 26"/>
            <p:cNvSpPr>
              <a:spLocks noChangeArrowheads="1"/>
            </p:cNvSpPr>
            <p:nvPr/>
          </p:nvSpPr>
          <p:spPr bwMode="auto">
            <a:xfrm>
              <a:off x="3352800" y="4394951"/>
              <a:ext cx="304800" cy="3048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24603" name="Rectangle 27"/>
            <p:cNvSpPr>
              <a:spLocks noChangeArrowheads="1"/>
            </p:cNvSpPr>
            <p:nvPr/>
          </p:nvSpPr>
          <p:spPr bwMode="auto">
            <a:xfrm>
              <a:off x="3657600" y="4394951"/>
              <a:ext cx="304800" cy="3048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4" name="Rectangle 28"/>
            <p:cNvSpPr>
              <a:spLocks noChangeArrowheads="1"/>
            </p:cNvSpPr>
            <p:nvPr/>
          </p:nvSpPr>
          <p:spPr bwMode="auto">
            <a:xfrm>
              <a:off x="3962400" y="4394951"/>
              <a:ext cx="304800" cy="3048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5" name="Rectangle 29"/>
            <p:cNvSpPr>
              <a:spLocks noChangeArrowheads="1"/>
            </p:cNvSpPr>
            <p:nvPr/>
          </p:nvSpPr>
          <p:spPr bwMode="auto">
            <a:xfrm>
              <a:off x="4267200" y="4394951"/>
              <a:ext cx="304800" cy="3048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6" name="Rectangle 30"/>
            <p:cNvSpPr>
              <a:spLocks noChangeArrowheads="1"/>
            </p:cNvSpPr>
            <p:nvPr/>
          </p:nvSpPr>
          <p:spPr bwMode="auto">
            <a:xfrm>
              <a:off x="6400800" y="4394951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2</a:t>
              </a:r>
            </a:p>
          </p:txBody>
        </p:sp>
        <p:sp>
          <p:nvSpPr>
            <p:cNvPr id="24607" name="Rectangle 31"/>
            <p:cNvSpPr>
              <a:spLocks noChangeArrowheads="1"/>
            </p:cNvSpPr>
            <p:nvPr/>
          </p:nvSpPr>
          <p:spPr bwMode="auto">
            <a:xfrm>
              <a:off x="6705600" y="4394951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8" name="Freeform 32"/>
            <p:cNvSpPr>
              <a:spLocks/>
            </p:cNvSpPr>
            <p:nvPr/>
          </p:nvSpPr>
          <p:spPr bwMode="auto">
            <a:xfrm>
              <a:off x="3505200" y="4158113"/>
              <a:ext cx="1219200" cy="228600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384" y="0"/>
                </a:cxn>
                <a:cxn ang="0">
                  <a:pos x="768" y="144"/>
                </a:cxn>
              </a:cxnLst>
              <a:rect l="0" t="0" r="r" b="b"/>
              <a:pathLst>
                <a:path w="768" h="144">
                  <a:moveTo>
                    <a:pt x="0" y="144"/>
                  </a:moveTo>
                  <a:cubicBezTo>
                    <a:pt x="128" y="72"/>
                    <a:pt x="256" y="0"/>
                    <a:pt x="384" y="0"/>
                  </a:cubicBezTo>
                  <a:cubicBezTo>
                    <a:pt x="512" y="0"/>
                    <a:pt x="640" y="72"/>
                    <a:pt x="768" y="144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9" name="Freeform 33"/>
            <p:cNvSpPr>
              <a:spLocks/>
            </p:cNvSpPr>
            <p:nvPr/>
          </p:nvSpPr>
          <p:spPr bwMode="auto">
            <a:xfrm>
              <a:off x="2286000" y="4158113"/>
              <a:ext cx="1219200" cy="228600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384" y="0"/>
                </a:cxn>
                <a:cxn ang="0">
                  <a:pos x="768" y="144"/>
                </a:cxn>
              </a:cxnLst>
              <a:rect l="0" t="0" r="r" b="b"/>
              <a:pathLst>
                <a:path w="768" h="144">
                  <a:moveTo>
                    <a:pt x="0" y="144"/>
                  </a:moveTo>
                  <a:cubicBezTo>
                    <a:pt x="128" y="72"/>
                    <a:pt x="256" y="0"/>
                    <a:pt x="384" y="0"/>
                  </a:cubicBezTo>
                  <a:cubicBezTo>
                    <a:pt x="512" y="0"/>
                    <a:pt x="640" y="72"/>
                    <a:pt x="768" y="144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6" name="Rectangle 40"/>
            <p:cNvSpPr>
              <a:spLocks noChangeArrowheads="1"/>
            </p:cNvSpPr>
            <p:nvPr/>
          </p:nvSpPr>
          <p:spPr bwMode="auto">
            <a:xfrm>
              <a:off x="4876800" y="43949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7" name="Rectangle 41"/>
            <p:cNvSpPr>
              <a:spLocks noChangeArrowheads="1"/>
            </p:cNvSpPr>
            <p:nvPr/>
          </p:nvSpPr>
          <p:spPr bwMode="auto">
            <a:xfrm>
              <a:off x="5181600" y="43949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8" name="Rectangle 42"/>
            <p:cNvSpPr>
              <a:spLocks noChangeArrowheads="1"/>
            </p:cNvSpPr>
            <p:nvPr/>
          </p:nvSpPr>
          <p:spPr bwMode="auto">
            <a:xfrm>
              <a:off x="5486400" y="43949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9" name="Rectangle 43"/>
            <p:cNvSpPr>
              <a:spLocks noChangeArrowheads="1"/>
            </p:cNvSpPr>
            <p:nvPr/>
          </p:nvSpPr>
          <p:spPr bwMode="auto">
            <a:xfrm>
              <a:off x="5791200" y="43949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20" name="Rectangle 44"/>
            <p:cNvSpPr>
              <a:spLocks noChangeArrowheads="1"/>
            </p:cNvSpPr>
            <p:nvPr/>
          </p:nvSpPr>
          <p:spPr bwMode="auto">
            <a:xfrm>
              <a:off x="6096000" y="43949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21" name="Rectangle 45"/>
            <p:cNvSpPr>
              <a:spLocks noChangeArrowheads="1"/>
            </p:cNvSpPr>
            <p:nvPr/>
          </p:nvSpPr>
          <p:spPr bwMode="auto">
            <a:xfrm>
              <a:off x="4572000" y="43949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24622" name="Text Box 46"/>
            <p:cNvSpPr txBox="1">
              <a:spLocks noChangeArrowheads="1"/>
            </p:cNvSpPr>
            <p:nvPr/>
          </p:nvSpPr>
          <p:spPr bwMode="auto">
            <a:xfrm>
              <a:off x="5776913" y="4388601"/>
              <a:ext cx="285954" cy="3357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2</a:t>
              </a:r>
            </a:p>
          </p:txBody>
        </p:sp>
        <p:sp>
          <p:nvSpPr>
            <p:cNvPr id="24623" name="Freeform 47"/>
            <p:cNvSpPr>
              <a:spLocks/>
            </p:cNvSpPr>
            <p:nvPr/>
          </p:nvSpPr>
          <p:spPr bwMode="auto">
            <a:xfrm>
              <a:off x="4648200" y="4158113"/>
              <a:ext cx="1295400" cy="228600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432" y="0"/>
                </a:cxn>
                <a:cxn ang="0">
                  <a:pos x="816" y="144"/>
                </a:cxn>
              </a:cxnLst>
              <a:rect l="0" t="0" r="r" b="b"/>
              <a:pathLst>
                <a:path w="816" h="144">
                  <a:moveTo>
                    <a:pt x="0" y="144"/>
                  </a:moveTo>
                  <a:cubicBezTo>
                    <a:pt x="148" y="72"/>
                    <a:pt x="296" y="0"/>
                    <a:pt x="432" y="0"/>
                  </a:cubicBezTo>
                  <a:cubicBezTo>
                    <a:pt x="568" y="0"/>
                    <a:pt x="692" y="72"/>
                    <a:pt x="816" y="144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24" name="Freeform 48"/>
            <p:cNvSpPr>
              <a:spLocks/>
            </p:cNvSpPr>
            <p:nvPr/>
          </p:nvSpPr>
          <p:spPr bwMode="auto">
            <a:xfrm>
              <a:off x="5943600" y="4234313"/>
              <a:ext cx="609600" cy="152400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192" y="0"/>
                </a:cxn>
                <a:cxn ang="0">
                  <a:pos x="384" y="96"/>
                </a:cxn>
              </a:cxnLst>
              <a:rect l="0" t="0" r="r" b="b"/>
              <a:pathLst>
                <a:path w="384" h="96">
                  <a:moveTo>
                    <a:pt x="0" y="96"/>
                  </a:moveTo>
                  <a:cubicBezTo>
                    <a:pt x="64" y="48"/>
                    <a:pt x="128" y="0"/>
                    <a:pt x="192" y="0"/>
                  </a:cubicBezTo>
                  <a:cubicBezTo>
                    <a:pt x="256" y="0"/>
                    <a:pt x="320" y="48"/>
                    <a:pt x="384" y="96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841375" y="4875668"/>
            <a:ext cx="2194263" cy="458332"/>
            <a:chOff x="841375" y="4875668"/>
            <a:chExt cx="2194263" cy="458332"/>
          </a:xfrm>
        </p:grpSpPr>
        <p:sp>
          <p:nvSpPr>
            <p:cNvPr id="24625" name="Text Box 49"/>
            <p:cNvSpPr txBox="1">
              <a:spLocks noChangeArrowheads="1"/>
            </p:cNvSpPr>
            <p:nvPr/>
          </p:nvSpPr>
          <p:spPr bwMode="auto">
            <a:xfrm>
              <a:off x="841375" y="4967828"/>
              <a:ext cx="1292639" cy="3259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4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 err="1">
                  <a:latin typeface="Courier New" pitchFamily="49" charset="0"/>
                </a:rPr>
                <a:t>malloc</a:t>
              </a:r>
              <a:r>
                <a:rPr lang="en-GB" sz="1600" b="1" dirty="0">
                  <a:latin typeface="Courier New" pitchFamily="49" charset="0"/>
                </a:rPr>
                <a:t>(5)</a:t>
              </a:r>
            </a:p>
          </p:txBody>
        </p:sp>
        <p:sp>
          <p:nvSpPr>
            <p:cNvPr id="24626" name="Text Box 50"/>
            <p:cNvSpPr txBox="1">
              <a:spLocks noChangeArrowheads="1"/>
            </p:cNvSpPr>
            <p:nvPr/>
          </p:nvSpPr>
          <p:spPr bwMode="auto">
            <a:xfrm>
              <a:off x="2092325" y="4875668"/>
              <a:ext cx="943313" cy="4583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2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 i="1" dirty="0" smtClean="0">
                  <a:solidFill>
                    <a:srgbClr val="C00000"/>
                  </a:solidFill>
                  <a:latin typeface="Calibri" pitchFamily="34" charset="0"/>
                </a:rPr>
                <a:t>Oops</a:t>
              </a:r>
              <a:r>
                <a:rPr lang="en-GB" b="1" i="1" dirty="0">
                  <a:solidFill>
                    <a:srgbClr val="C00000"/>
                  </a:solidFill>
                  <a:latin typeface="Calibri" pitchFamily="34" charset="0"/>
                </a:rPr>
                <a:t>!</a:t>
              </a: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90513" y="5802868"/>
            <a:ext cx="835049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GB" i="1" dirty="0" smtClean="0">
                <a:solidFill>
                  <a:srgbClr val="C00000"/>
                </a:solidFill>
              </a:rPr>
              <a:t>There is enough free space, but the allocator won’t be able to find it</a:t>
            </a:r>
          </a:p>
          <a:p>
            <a:endParaRPr lang="en-US" sz="18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67691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Implicit List: Coalescing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19689" y="1220788"/>
            <a:ext cx="8307387" cy="5486400"/>
          </a:xfrm>
          <a:ln/>
        </p:spPr>
        <p:txBody>
          <a:bodyPr/>
          <a:lstStyle/>
          <a:p>
            <a:pPr>
              <a:lnSpc>
                <a:spcPct val="83000"/>
              </a:lnSpc>
              <a:spcBef>
                <a:spcPts val="17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Join </a:t>
            </a:r>
            <a:r>
              <a:rPr lang="en-GB" i="1" dirty="0">
                <a:solidFill>
                  <a:srgbClr val="C00000"/>
                </a:solidFill>
              </a:rPr>
              <a:t>(coalesce) </a:t>
            </a:r>
            <a:r>
              <a:rPr lang="en-GB" dirty="0"/>
              <a:t>with </a:t>
            </a:r>
            <a:r>
              <a:rPr lang="en-GB" dirty="0" smtClean="0"/>
              <a:t>next/previous </a:t>
            </a:r>
            <a:r>
              <a:rPr lang="en-GB" dirty="0"/>
              <a:t>blocks, if they are free</a:t>
            </a:r>
          </a:p>
          <a:p>
            <a:pPr lvl="1">
              <a:lnSpc>
                <a:spcPct val="88000"/>
              </a:lnSpc>
              <a:spcBef>
                <a:spcPts val="7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Coalescing with next block</a:t>
            </a:r>
          </a:p>
          <a:p>
            <a:pPr marL="1144588" lvl="2" indent="-236538">
              <a:lnSpc>
                <a:spcPct val="91000"/>
              </a:lnSpc>
              <a:buSzPct val="90000"/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>
                <a:latin typeface="Courier New" pitchFamily="49" charset="0"/>
              </a:rPr>
              <a:t>  </a:t>
            </a:r>
            <a:r>
              <a:rPr lang="en-GB" b="0" dirty="0">
                <a:latin typeface="Courier New" pitchFamily="49" charset="0"/>
              </a:rPr>
              <a:t> </a:t>
            </a:r>
          </a:p>
          <a:p>
            <a:pPr lvl="1">
              <a:lnSpc>
                <a:spcPct val="85000"/>
              </a:lnSpc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b="0" dirty="0">
              <a:latin typeface="Courier New" pitchFamily="49" charset="0"/>
            </a:endParaRPr>
          </a:p>
          <a:p>
            <a:pPr lvl="1">
              <a:lnSpc>
                <a:spcPct val="85000"/>
              </a:lnSpc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b="0" dirty="0">
              <a:latin typeface="Courier New" pitchFamily="49" charset="0"/>
            </a:endParaRPr>
          </a:p>
          <a:p>
            <a:pPr lvl="1">
              <a:lnSpc>
                <a:spcPct val="85000"/>
              </a:lnSpc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b="0" dirty="0">
              <a:latin typeface="Courier New" pitchFamily="49" charset="0"/>
            </a:endParaRPr>
          </a:p>
          <a:p>
            <a:pPr lvl="1">
              <a:lnSpc>
                <a:spcPct val="85000"/>
              </a:lnSpc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b="0" dirty="0">
              <a:latin typeface="Courier New" pitchFamily="49" charset="0"/>
            </a:endParaRPr>
          </a:p>
          <a:p>
            <a:pPr lvl="1">
              <a:lnSpc>
                <a:spcPct val="85000"/>
              </a:lnSpc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b="0" dirty="0">
              <a:latin typeface="Courier New" pitchFamily="49" charset="0"/>
            </a:endParaRPr>
          </a:p>
          <a:p>
            <a:pPr lvl="1">
              <a:lnSpc>
                <a:spcPct val="88000"/>
              </a:lnSpc>
              <a:spcBef>
                <a:spcPts val="7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400" dirty="0"/>
          </a:p>
          <a:p>
            <a:pPr lvl="1">
              <a:lnSpc>
                <a:spcPct val="88000"/>
              </a:lnSpc>
              <a:spcBef>
                <a:spcPts val="7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400" dirty="0"/>
          </a:p>
          <a:p>
            <a:pPr lvl="1">
              <a:lnSpc>
                <a:spcPct val="88000"/>
              </a:lnSpc>
              <a:spcBef>
                <a:spcPts val="7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400" dirty="0"/>
          </a:p>
          <a:p>
            <a:pPr lvl="1">
              <a:lnSpc>
                <a:spcPct val="88000"/>
              </a:lnSpc>
              <a:spcBef>
                <a:spcPts val="7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400" dirty="0"/>
          </a:p>
          <a:p>
            <a:pPr lvl="1">
              <a:lnSpc>
                <a:spcPct val="88000"/>
              </a:lnSpc>
              <a:spcBef>
                <a:spcPts val="7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But how do we coalesce with </a:t>
            </a:r>
            <a:r>
              <a:rPr lang="en-GB" i="1" dirty="0"/>
              <a:t>previous</a:t>
            </a:r>
            <a:r>
              <a:rPr lang="en-GB" dirty="0"/>
              <a:t> block?</a:t>
            </a:r>
          </a:p>
        </p:txBody>
      </p:sp>
      <p:sp>
        <p:nvSpPr>
          <p:cNvPr id="25647" name="Rectangle 47"/>
          <p:cNvSpPr>
            <a:spLocks noChangeArrowheads="1"/>
          </p:cNvSpPr>
          <p:nvPr/>
        </p:nvSpPr>
        <p:spPr bwMode="auto">
          <a:xfrm>
            <a:off x="1981200" y="2597150"/>
            <a:ext cx="6477000" cy="1663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48" name="Rectangle 48"/>
          <p:cNvSpPr>
            <a:spLocks noChangeArrowheads="1"/>
          </p:cNvSpPr>
          <p:nvPr/>
        </p:nvSpPr>
        <p:spPr bwMode="auto">
          <a:xfrm>
            <a:off x="1074738" y="2597150"/>
            <a:ext cx="7535862" cy="354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49" name="Text Box 49"/>
          <p:cNvSpPr txBox="1">
            <a:spLocks noChangeArrowheads="1"/>
          </p:cNvSpPr>
          <p:nvPr/>
        </p:nvSpPr>
        <p:spPr bwMode="auto">
          <a:xfrm>
            <a:off x="887027" y="3999389"/>
            <a:ext cx="6353319" cy="148701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buClr>
                <a:srgbClr val="005400"/>
              </a:buClr>
              <a:buSzPct val="90000"/>
              <a:buFont typeface="Wingdings" pitchFamily="2" charset="2"/>
              <a:buNone/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void free_block(ptr p) {</a:t>
            </a:r>
            <a:br>
              <a:rPr lang="en-GB" sz="1600" dirty="0">
                <a:latin typeface="Courier New" pitchFamily="49" charset="0"/>
              </a:rPr>
            </a:br>
            <a:r>
              <a:rPr lang="en-GB" sz="1600" dirty="0">
                <a:latin typeface="Courier New" pitchFamily="49" charset="0"/>
              </a:rPr>
              <a:t>    *p = *p &amp; -2;          </a:t>
            </a:r>
            <a:r>
              <a:rPr lang="en-GB" sz="1600" dirty="0">
                <a:solidFill>
                  <a:srgbClr val="990000"/>
                </a:solidFill>
                <a:latin typeface="Courier New" pitchFamily="49" charset="0"/>
              </a:rPr>
              <a:t>// clear allocated flag</a:t>
            </a:r>
            <a:br>
              <a:rPr lang="en-GB" sz="1600" dirty="0">
                <a:solidFill>
                  <a:srgbClr val="990000"/>
                </a:solidFill>
                <a:latin typeface="Courier New" pitchFamily="49" charset="0"/>
              </a:rPr>
            </a:br>
            <a:r>
              <a:rPr lang="en-GB" sz="1600" dirty="0">
                <a:latin typeface="Courier New" pitchFamily="49" charset="0"/>
              </a:rPr>
              <a:t>    next = p + *p;         </a:t>
            </a:r>
            <a:r>
              <a:rPr lang="en-GB" sz="1600" dirty="0">
                <a:solidFill>
                  <a:srgbClr val="990000"/>
                </a:solidFill>
                <a:latin typeface="Courier New" pitchFamily="49" charset="0"/>
              </a:rPr>
              <a:t>// find next block</a:t>
            </a:r>
            <a:r>
              <a:rPr lang="en-GB" sz="1600" dirty="0">
                <a:latin typeface="Courier New" pitchFamily="49" charset="0"/>
              </a:rPr>
              <a:t/>
            </a:r>
            <a:br>
              <a:rPr lang="en-GB" sz="1600" dirty="0">
                <a:latin typeface="Courier New" pitchFamily="49" charset="0"/>
              </a:rPr>
            </a:br>
            <a:r>
              <a:rPr lang="en-GB" sz="1600" dirty="0">
                <a:latin typeface="Courier New" pitchFamily="49" charset="0"/>
              </a:rPr>
              <a:t>    if ((*next &amp; 1) == 0)</a:t>
            </a:r>
            <a:br>
              <a:rPr lang="en-GB" sz="1600" dirty="0">
                <a:latin typeface="Courier New" pitchFamily="49" charset="0"/>
              </a:rPr>
            </a:br>
            <a:r>
              <a:rPr lang="en-GB" sz="1600" dirty="0">
                <a:latin typeface="Courier New" pitchFamily="49" charset="0"/>
              </a:rPr>
              <a:t>      *p = *p + *next;    </a:t>
            </a:r>
            <a:r>
              <a:rPr lang="en-GB" sz="1600" dirty="0" smtClean="0">
                <a:latin typeface="Courier New" pitchFamily="49" charset="0"/>
              </a:rPr>
              <a:t> </a:t>
            </a:r>
            <a:r>
              <a:rPr lang="en-GB" sz="1600" dirty="0" smtClean="0">
                <a:solidFill>
                  <a:srgbClr val="990000"/>
                </a:solidFill>
                <a:latin typeface="Courier New" pitchFamily="49" charset="0"/>
              </a:rPr>
              <a:t>// </a:t>
            </a:r>
            <a:r>
              <a:rPr lang="en-GB" sz="1600" dirty="0">
                <a:solidFill>
                  <a:srgbClr val="990000"/>
                </a:solidFill>
                <a:latin typeface="Courier New" pitchFamily="49" charset="0"/>
              </a:rPr>
              <a:t>add to this block if</a:t>
            </a:r>
            <a:br>
              <a:rPr lang="en-GB" sz="1600" dirty="0">
                <a:solidFill>
                  <a:srgbClr val="990000"/>
                </a:solidFill>
                <a:latin typeface="Courier New" pitchFamily="49" charset="0"/>
              </a:rPr>
            </a:br>
            <a:r>
              <a:rPr lang="en-GB" sz="1600" dirty="0">
                <a:latin typeface="Courier New" pitchFamily="49" charset="0"/>
              </a:rPr>
              <a:t>}                         </a:t>
            </a:r>
            <a:r>
              <a:rPr lang="en-GB" sz="1600" dirty="0" smtClean="0">
                <a:latin typeface="Courier New" pitchFamily="49" charset="0"/>
              </a:rPr>
              <a:t> </a:t>
            </a:r>
            <a:r>
              <a:rPr lang="en-GB" sz="1600" dirty="0" smtClean="0">
                <a:solidFill>
                  <a:srgbClr val="990000"/>
                </a:solidFill>
                <a:latin typeface="Courier New" pitchFamily="49" charset="0"/>
              </a:rPr>
              <a:t>//    not allocated</a:t>
            </a:r>
          </a:p>
        </p:txBody>
      </p:sp>
      <p:sp>
        <p:nvSpPr>
          <p:cNvPr id="54" name="Rectangle 3"/>
          <p:cNvSpPr>
            <a:spLocks noChangeArrowheads="1"/>
          </p:cNvSpPr>
          <p:nvPr/>
        </p:nvSpPr>
        <p:spPr bwMode="auto">
          <a:xfrm>
            <a:off x="3581400" y="2413751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55" name="Rectangle 4"/>
          <p:cNvSpPr>
            <a:spLocks noChangeArrowheads="1"/>
          </p:cNvSpPr>
          <p:nvPr/>
        </p:nvSpPr>
        <p:spPr bwMode="auto">
          <a:xfrm>
            <a:off x="3886200" y="2413751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Rectangle 5"/>
          <p:cNvSpPr>
            <a:spLocks noChangeArrowheads="1"/>
          </p:cNvSpPr>
          <p:nvPr/>
        </p:nvSpPr>
        <p:spPr bwMode="auto">
          <a:xfrm>
            <a:off x="4191000" y="2413751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Rectangle 6"/>
          <p:cNvSpPr>
            <a:spLocks noChangeArrowheads="1"/>
          </p:cNvSpPr>
          <p:nvPr/>
        </p:nvSpPr>
        <p:spPr bwMode="auto">
          <a:xfrm>
            <a:off x="4495800" y="2413751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auto">
          <a:xfrm>
            <a:off x="5105400" y="2413751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Rectangle 8"/>
          <p:cNvSpPr>
            <a:spLocks noChangeArrowheads="1"/>
          </p:cNvSpPr>
          <p:nvPr/>
        </p:nvSpPr>
        <p:spPr bwMode="auto">
          <a:xfrm>
            <a:off x="5410200" y="2413751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Rectangle 9"/>
          <p:cNvSpPr>
            <a:spLocks noChangeArrowheads="1"/>
          </p:cNvSpPr>
          <p:nvPr/>
        </p:nvSpPr>
        <p:spPr bwMode="auto">
          <a:xfrm>
            <a:off x="5715000" y="2413751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Rectangle 10"/>
          <p:cNvSpPr>
            <a:spLocks noChangeArrowheads="1"/>
          </p:cNvSpPr>
          <p:nvPr/>
        </p:nvSpPr>
        <p:spPr bwMode="auto">
          <a:xfrm>
            <a:off x="6019800" y="24137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Rectangle 11"/>
          <p:cNvSpPr>
            <a:spLocks noChangeArrowheads="1"/>
          </p:cNvSpPr>
          <p:nvPr/>
        </p:nvSpPr>
        <p:spPr bwMode="auto">
          <a:xfrm>
            <a:off x="6324600" y="24137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Rectangle 12"/>
          <p:cNvSpPr>
            <a:spLocks noChangeArrowheads="1"/>
          </p:cNvSpPr>
          <p:nvPr/>
        </p:nvSpPr>
        <p:spPr bwMode="auto">
          <a:xfrm>
            <a:off x="6629400" y="241375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2</a:t>
            </a:r>
          </a:p>
        </p:txBody>
      </p:sp>
      <p:sp>
        <p:nvSpPr>
          <p:cNvPr id="64" name="Rectangle 13"/>
          <p:cNvSpPr>
            <a:spLocks noChangeArrowheads="1"/>
          </p:cNvSpPr>
          <p:nvPr/>
        </p:nvSpPr>
        <p:spPr bwMode="auto">
          <a:xfrm>
            <a:off x="6934200" y="241375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Rectangle 14"/>
          <p:cNvSpPr>
            <a:spLocks noChangeArrowheads="1"/>
          </p:cNvSpPr>
          <p:nvPr/>
        </p:nvSpPr>
        <p:spPr bwMode="auto">
          <a:xfrm>
            <a:off x="4800600" y="2413751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66" name="Freeform 15"/>
          <p:cNvSpPr>
            <a:spLocks/>
          </p:cNvSpPr>
          <p:nvPr/>
        </p:nvSpPr>
        <p:spPr bwMode="auto">
          <a:xfrm>
            <a:off x="3733800" y="2176913"/>
            <a:ext cx="12192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384" y="0"/>
              </a:cxn>
              <a:cxn ang="0">
                <a:pos x="768" y="144"/>
              </a:cxn>
            </a:cxnLst>
            <a:rect l="0" t="0" r="r" b="b"/>
            <a:pathLst>
              <a:path w="768" h="144">
                <a:moveTo>
                  <a:pt x="0" y="144"/>
                </a:moveTo>
                <a:cubicBezTo>
                  <a:pt x="128" y="72"/>
                  <a:pt x="256" y="0"/>
                  <a:pt x="384" y="0"/>
                </a:cubicBezTo>
                <a:cubicBezTo>
                  <a:pt x="512" y="0"/>
                  <a:pt x="640" y="72"/>
                  <a:pt x="768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" name="Text Box 16"/>
          <p:cNvSpPr txBox="1">
            <a:spLocks noChangeArrowheads="1"/>
          </p:cNvSpPr>
          <p:nvPr/>
        </p:nvSpPr>
        <p:spPr bwMode="auto">
          <a:xfrm>
            <a:off x="6030227" y="2407401"/>
            <a:ext cx="285954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2</a:t>
            </a:r>
          </a:p>
        </p:txBody>
      </p:sp>
      <p:sp>
        <p:nvSpPr>
          <p:cNvPr id="68" name="Freeform 17"/>
          <p:cNvSpPr>
            <a:spLocks/>
          </p:cNvSpPr>
          <p:nvPr/>
        </p:nvSpPr>
        <p:spPr bwMode="auto">
          <a:xfrm>
            <a:off x="4876800" y="2176913"/>
            <a:ext cx="12954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432" y="0"/>
              </a:cxn>
              <a:cxn ang="0">
                <a:pos x="816" y="144"/>
              </a:cxn>
            </a:cxnLst>
            <a:rect l="0" t="0" r="r" b="b"/>
            <a:pathLst>
              <a:path w="816" h="144">
                <a:moveTo>
                  <a:pt x="0" y="144"/>
                </a:moveTo>
                <a:cubicBezTo>
                  <a:pt x="148" y="72"/>
                  <a:pt x="296" y="0"/>
                  <a:pt x="432" y="0"/>
                </a:cubicBezTo>
                <a:cubicBezTo>
                  <a:pt x="568" y="0"/>
                  <a:pt x="692" y="72"/>
                  <a:pt x="816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" name="Freeform 18"/>
          <p:cNvSpPr>
            <a:spLocks/>
          </p:cNvSpPr>
          <p:nvPr/>
        </p:nvSpPr>
        <p:spPr bwMode="auto">
          <a:xfrm>
            <a:off x="6172200" y="2253113"/>
            <a:ext cx="609600" cy="152400"/>
          </a:xfrm>
          <a:custGeom>
            <a:avLst/>
            <a:gdLst/>
            <a:ahLst/>
            <a:cxnLst>
              <a:cxn ang="0">
                <a:pos x="0" y="96"/>
              </a:cxn>
              <a:cxn ang="0">
                <a:pos x="192" y="0"/>
              </a:cxn>
              <a:cxn ang="0">
                <a:pos x="384" y="96"/>
              </a:cxn>
            </a:cxnLst>
            <a:rect l="0" t="0" r="r" b="b"/>
            <a:pathLst>
              <a:path w="384" h="96">
                <a:moveTo>
                  <a:pt x="0" y="96"/>
                </a:moveTo>
                <a:cubicBezTo>
                  <a:pt x="64" y="48"/>
                  <a:pt x="128" y="0"/>
                  <a:pt x="192" y="0"/>
                </a:cubicBezTo>
                <a:cubicBezTo>
                  <a:pt x="256" y="0"/>
                  <a:pt x="320" y="48"/>
                  <a:pt x="384" y="96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" name="Text Box 19"/>
          <p:cNvSpPr txBox="1">
            <a:spLocks noChangeArrowheads="1"/>
          </p:cNvSpPr>
          <p:nvPr/>
        </p:nvSpPr>
        <p:spPr bwMode="auto">
          <a:xfrm>
            <a:off x="1054100" y="2872539"/>
            <a:ext cx="1045777" cy="325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</a:rPr>
              <a:t>free(p)</a:t>
            </a:r>
          </a:p>
        </p:txBody>
      </p:sp>
      <p:sp>
        <p:nvSpPr>
          <p:cNvPr id="71" name="Text Box 20"/>
          <p:cNvSpPr txBox="1">
            <a:spLocks noChangeArrowheads="1"/>
          </p:cNvSpPr>
          <p:nvPr/>
        </p:nvSpPr>
        <p:spPr bwMode="auto">
          <a:xfrm>
            <a:off x="4802188" y="2794751"/>
            <a:ext cx="305190" cy="32964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</a:rPr>
              <a:t>p</a:t>
            </a:r>
          </a:p>
        </p:txBody>
      </p:sp>
      <p:sp>
        <p:nvSpPr>
          <p:cNvPr id="72" name="Line 21"/>
          <p:cNvSpPr>
            <a:spLocks noChangeShapeType="1"/>
          </p:cNvSpPr>
          <p:nvPr/>
        </p:nvSpPr>
        <p:spPr bwMode="auto">
          <a:xfrm flipV="1">
            <a:off x="4953000" y="2716964"/>
            <a:ext cx="1588" cy="155575"/>
          </a:xfrm>
          <a:prstGeom prst="line">
            <a:avLst/>
          </a:prstGeom>
          <a:noFill/>
          <a:ln w="2556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" name="Rectangle 22"/>
          <p:cNvSpPr>
            <a:spLocks noChangeArrowheads="1"/>
          </p:cNvSpPr>
          <p:nvPr/>
        </p:nvSpPr>
        <p:spPr bwMode="auto">
          <a:xfrm>
            <a:off x="2362200" y="34043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74" name="Rectangle 23"/>
          <p:cNvSpPr>
            <a:spLocks noChangeArrowheads="1"/>
          </p:cNvSpPr>
          <p:nvPr/>
        </p:nvSpPr>
        <p:spPr bwMode="auto">
          <a:xfrm>
            <a:off x="2667000" y="34043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Rectangle 24"/>
          <p:cNvSpPr>
            <a:spLocks noChangeArrowheads="1"/>
          </p:cNvSpPr>
          <p:nvPr/>
        </p:nvSpPr>
        <p:spPr bwMode="auto">
          <a:xfrm>
            <a:off x="2971800" y="34043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Rectangle 25"/>
          <p:cNvSpPr>
            <a:spLocks noChangeArrowheads="1"/>
          </p:cNvSpPr>
          <p:nvPr/>
        </p:nvSpPr>
        <p:spPr bwMode="auto">
          <a:xfrm>
            <a:off x="3276600" y="34043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Rectangle 26"/>
          <p:cNvSpPr>
            <a:spLocks noChangeArrowheads="1"/>
          </p:cNvSpPr>
          <p:nvPr/>
        </p:nvSpPr>
        <p:spPr bwMode="auto">
          <a:xfrm>
            <a:off x="3581400" y="3404351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78" name="Rectangle 27"/>
          <p:cNvSpPr>
            <a:spLocks noChangeArrowheads="1"/>
          </p:cNvSpPr>
          <p:nvPr/>
        </p:nvSpPr>
        <p:spPr bwMode="auto">
          <a:xfrm>
            <a:off x="3886200" y="3404351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" name="Rectangle 28"/>
          <p:cNvSpPr>
            <a:spLocks noChangeArrowheads="1"/>
          </p:cNvSpPr>
          <p:nvPr/>
        </p:nvSpPr>
        <p:spPr bwMode="auto">
          <a:xfrm>
            <a:off x="4191000" y="3404351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" name="Rectangle 29"/>
          <p:cNvSpPr>
            <a:spLocks noChangeArrowheads="1"/>
          </p:cNvSpPr>
          <p:nvPr/>
        </p:nvSpPr>
        <p:spPr bwMode="auto">
          <a:xfrm>
            <a:off x="4495800" y="3404351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" name="Rectangle 30"/>
          <p:cNvSpPr>
            <a:spLocks noChangeArrowheads="1"/>
          </p:cNvSpPr>
          <p:nvPr/>
        </p:nvSpPr>
        <p:spPr bwMode="auto">
          <a:xfrm>
            <a:off x="6629400" y="340435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2</a:t>
            </a:r>
          </a:p>
        </p:txBody>
      </p:sp>
      <p:sp>
        <p:nvSpPr>
          <p:cNvPr id="82" name="Rectangle 31"/>
          <p:cNvSpPr>
            <a:spLocks noChangeArrowheads="1"/>
          </p:cNvSpPr>
          <p:nvPr/>
        </p:nvSpPr>
        <p:spPr bwMode="auto">
          <a:xfrm>
            <a:off x="6934200" y="340435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" name="Freeform 32"/>
          <p:cNvSpPr>
            <a:spLocks/>
          </p:cNvSpPr>
          <p:nvPr/>
        </p:nvSpPr>
        <p:spPr bwMode="auto">
          <a:xfrm>
            <a:off x="3733800" y="3167513"/>
            <a:ext cx="12192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384" y="0"/>
              </a:cxn>
              <a:cxn ang="0">
                <a:pos x="768" y="144"/>
              </a:cxn>
            </a:cxnLst>
            <a:rect l="0" t="0" r="r" b="b"/>
            <a:pathLst>
              <a:path w="768" h="144">
                <a:moveTo>
                  <a:pt x="0" y="144"/>
                </a:moveTo>
                <a:cubicBezTo>
                  <a:pt x="128" y="72"/>
                  <a:pt x="256" y="0"/>
                  <a:pt x="384" y="0"/>
                </a:cubicBezTo>
                <a:cubicBezTo>
                  <a:pt x="512" y="0"/>
                  <a:pt x="640" y="72"/>
                  <a:pt x="768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" name="Freeform 33"/>
          <p:cNvSpPr>
            <a:spLocks/>
          </p:cNvSpPr>
          <p:nvPr/>
        </p:nvSpPr>
        <p:spPr bwMode="auto">
          <a:xfrm>
            <a:off x="2514600" y="3167513"/>
            <a:ext cx="12192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384" y="0"/>
              </a:cxn>
              <a:cxn ang="0">
                <a:pos x="768" y="144"/>
              </a:cxn>
            </a:cxnLst>
            <a:rect l="0" t="0" r="r" b="b"/>
            <a:pathLst>
              <a:path w="768" h="144">
                <a:moveTo>
                  <a:pt x="0" y="144"/>
                </a:moveTo>
                <a:cubicBezTo>
                  <a:pt x="128" y="72"/>
                  <a:pt x="256" y="0"/>
                  <a:pt x="384" y="0"/>
                </a:cubicBezTo>
                <a:cubicBezTo>
                  <a:pt x="512" y="0"/>
                  <a:pt x="640" y="72"/>
                  <a:pt x="768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" name="Rectangle 35"/>
          <p:cNvSpPr>
            <a:spLocks noChangeArrowheads="1"/>
          </p:cNvSpPr>
          <p:nvPr/>
        </p:nvSpPr>
        <p:spPr bwMode="auto">
          <a:xfrm>
            <a:off x="2362200" y="24137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86" name="Rectangle 36"/>
          <p:cNvSpPr>
            <a:spLocks noChangeArrowheads="1"/>
          </p:cNvSpPr>
          <p:nvPr/>
        </p:nvSpPr>
        <p:spPr bwMode="auto">
          <a:xfrm>
            <a:off x="2667000" y="24137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" name="Rectangle 37"/>
          <p:cNvSpPr>
            <a:spLocks noChangeArrowheads="1"/>
          </p:cNvSpPr>
          <p:nvPr/>
        </p:nvSpPr>
        <p:spPr bwMode="auto">
          <a:xfrm>
            <a:off x="2971800" y="24137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" name="Rectangle 38"/>
          <p:cNvSpPr>
            <a:spLocks noChangeArrowheads="1"/>
          </p:cNvSpPr>
          <p:nvPr/>
        </p:nvSpPr>
        <p:spPr bwMode="auto">
          <a:xfrm>
            <a:off x="3276600" y="24137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" name="Freeform 39"/>
          <p:cNvSpPr>
            <a:spLocks/>
          </p:cNvSpPr>
          <p:nvPr/>
        </p:nvSpPr>
        <p:spPr bwMode="auto">
          <a:xfrm>
            <a:off x="2514600" y="2176913"/>
            <a:ext cx="12192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384" y="0"/>
              </a:cxn>
              <a:cxn ang="0">
                <a:pos x="768" y="144"/>
              </a:cxn>
            </a:cxnLst>
            <a:rect l="0" t="0" r="r" b="b"/>
            <a:pathLst>
              <a:path w="768" h="144">
                <a:moveTo>
                  <a:pt x="0" y="144"/>
                </a:moveTo>
                <a:cubicBezTo>
                  <a:pt x="128" y="72"/>
                  <a:pt x="256" y="0"/>
                  <a:pt x="384" y="0"/>
                </a:cubicBezTo>
                <a:cubicBezTo>
                  <a:pt x="512" y="0"/>
                  <a:pt x="640" y="72"/>
                  <a:pt x="768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" name="Rectangle 40"/>
          <p:cNvSpPr>
            <a:spLocks noChangeArrowheads="1"/>
          </p:cNvSpPr>
          <p:nvPr/>
        </p:nvSpPr>
        <p:spPr bwMode="auto">
          <a:xfrm>
            <a:off x="5105400" y="34043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" name="Rectangle 41"/>
          <p:cNvSpPr>
            <a:spLocks noChangeArrowheads="1"/>
          </p:cNvSpPr>
          <p:nvPr/>
        </p:nvSpPr>
        <p:spPr bwMode="auto">
          <a:xfrm>
            <a:off x="5410200" y="34043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" name="Rectangle 42"/>
          <p:cNvSpPr>
            <a:spLocks noChangeArrowheads="1"/>
          </p:cNvSpPr>
          <p:nvPr/>
        </p:nvSpPr>
        <p:spPr bwMode="auto">
          <a:xfrm>
            <a:off x="5715000" y="34043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" name="Rectangle 43"/>
          <p:cNvSpPr>
            <a:spLocks noChangeArrowheads="1"/>
          </p:cNvSpPr>
          <p:nvPr/>
        </p:nvSpPr>
        <p:spPr bwMode="auto">
          <a:xfrm>
            <a:off x="6019800" y="34043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" name="Rectangle 44"/>
          <p:cNvSpPr>
            <a:spLocks noChangeArrowheads="1"/>
          </p:cNvSpPr>
          <p:nvPr/>
        </p:nvSpPr>
        <p:spPr bwMode="auto">
          <a:xfrm>
            <a:off x="6324600" y="34043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" name="Rectangle 45"/>
          <p:cNvSpPr>
            <a:spLocks noChangeArrowheads="1"/>
          </p:cNvSpPr>
          <p:nvPr/>
        </p:nvSpPr>
        <p:spPr bwMode="auto">
          <a:xfrm>
            <a:off x="4800600" y="34043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alibri" pitchFamily="34" charset="0"/>
              </a:rPr>
              <a:t>6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96" name="Text Box 46"/>
          <p:cNvSpPr txBox="1">
            <a:spLocks noChangeArrowheads="1"/>
          </p:cNvSpPr>
          <p:nvPr/>
        </p:nvSpPr>
        <p:spPr bwMode="auto">
          <a:xfrm>
            <a:off x="6030227" y="3398001"/>
            <a:ext cx="285954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2</a:t>
            </a:r>
          </a:p>
        </p:txBody>
      </p:sp>
      <p:sp>
        <p:nvSpPr>
          <p:cNvPr id="97" name="Freeform 47"/>
          <p:cNvSpPr>
            <a:spLocks/>
          </p:cNvSpPr>
          <p:nvPr/>
        </p:nvSpPr>
        <p:spPr bwMode="auto">
          <a:xfrm>
            <a:off x="4876800" y="3167513"/>
            <a:ext cx="19050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432" y="0"/>
              </a:cxn>
              <a:cxn ang="0">
                <a:pos x="816" y="144"/>
              </a:cxn>
            </a:cxnLst>
            <a:rect l="0" t="0" r="r" b="b"/>
            <a:pathLst>
              <a:path w="816" h="144">
                <a:moveTo>
                  <a:pt x="0" y="144"/>
                </a:moveTo>
                <a:cubicBezTo>
                  <a:pt x="148" y="72"/>
                  <a:pt x="296" y="0"/>
                  <a:pt x="432" y="0"/>
                </a:cubicBezTo>
                <a:cubicBezTo>
                  <a:pt x="568" y="0"/>
                  <a:pt x="692" y="72"/>
                  <a:pt x="816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" name="TextBox 98"/>
          <p:cNvSpPr txBox="1"/>
          <p:nvPr/>
        </p:nvSpPr>
        <p:spPr>
          <a:xfrm>
            <a:off x="7543800" y="2535827"/>
            <a:ext cx="10627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C00000"/>
                </a:solidFill>
                <a:latin typeface="Calibri" pitchFamily="34" charset="0"/>
              </a:rPr>
              <a:t>logically</a:t>
            </a:r>
          </a:p>
          <a:p>
            <a:r>
              <a:rPr lang="en-US" sz="2000" i="1" dirty="0" smtClean="0">
                <a:solidFill>
                  <a:srgbClr val="C00000"/>
                </a:solidFill>
                <a:latin typeface="Calibri" pitchFamily="34" charset="0"/>
              </a:rPr>
              <a:t>gone</a:t>
            </a:r>
          </a:p>
        </p:txBody>
      </p:sp>
      <p:cxnSp>
        <p:nvCxnSpPr>
          <p:cNvPr id="101" name="Straight Arrow Connector 100"/>
          <p:cNvCxnSpPr>
            <a:stCxn id="99" idx="1"/>
            <a:endCxn id="96" idx="0"/>
          </p:cNvCxnSpPr>
          <p:nvPr/>
        </p:nvCxnSpPr>
        <p:spPr bwMode="auto">
          <a:xfrm rot="10800000" flipV="1">
            <a:off x="6173204" y="2889769"/>
            <a:ext cx="1370596" cy="508231"/>
          </a:xfrm>
          <a:prstGeom prst="straightConnector1">
            <a:avLst/>
          </a:prstGeom>
          <a:noFill/>
          <a:ln w="28575">
            <a:solidFill>
              <a:srgbClr val="C00000"/>
            </a:solidFill>
            <a:miter lim="800000"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87630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Implicit List: Bidirectional Coalescing 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04127" y="1220788"/>
            <a:ext cx="8307387" cy="1325562"/>
          </a:xfrm>
          <a:ln/>
        </p:spPr>
        <p:txBody>
          <a:bodyPr/>
          <a:lstStyle/>
          <a:p>
            <a:pPr>
              <a:lnSpc>
                <a:spcPct val="83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i="1" dirty="0">
                <a:solidFill>
                  <a:srgbClr val="C00000"/>
                </a:solidFill>
              </a:rPr>
              <a:t>Boundary tags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GB" sz="2000" b="0" dirty="0"/>
              <a:t>[Knuth73]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Replicate size/allocated word at “bottom” (end) of free blocks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Allows us to traverse the “list” backwards, but requires extra space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Important and general technique!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3111500" y="4275288"/>
            <a:ext cx="1370013" cy="3810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</a:t>
            </a:r>
            <a:r>
              <a:rPr lang="en-GB" sz="1600" b="1" dirty="0" smtClean="0">
                <a:latin typeface="Calibri" pitchFamily="34" charset="0"/>
              </a:rPr>
              <a:t>ize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81000" y="4703913"/>
            <a:ext cx="1623435" cy="99937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Format of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allocated and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free blocks</a:t>
            </a: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3111500" y="4656288"/>
            <a:ext cx="1676400" cy="128587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</a:t>
            </a:r>
            <a:r>
              <a:rPr lang="en-GB" sz="1600" b="1" dirty="0" smtClean="0">
                <a:latin typeface="Calibri" pitchFamily="34" charset="0"/>
              </a:rPr>
              <a:t>ayload </a:t>
            </a:r>
            <a:r>
              <a:rPr lang="en-GB" sz="1600" b="1" dirty="0">
                <a:latin typeface="Calibri" pitchFamily="34" charset="0"/>
              </a:rPr>
              <a:t>and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padding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5083175" y="4222691"/>
            <a:ext cx="2353025" cy="20257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 = 1:</a:t>
            </a:r>
            <a:r>
              <a:rPr lang="en-GB" sz="1600" b="1" dirty="0" smtClean="0">
                <a:latin typeface="Calibri" pitchFamily="34" charset="0"/>
              </a:rPr>
              <a:t> Allocated </a:t>
            </a:r>
            <a:r>
              <a:rPr lang="en-GB" sz="1600" b="1" dirty="0">
                <a:latin typeface="Calibri" pitchFamily="34" charset="0"/>
              </a:rPr>
              <a:t>block 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 = 0:</a:t>
            </a:r>
            <a:r>
              <a:rPr lang="en-GB" sz="1600" b="1" dirty="0" smtClean="0">
                <a:latin typeface="Calibri" pitchFamily="34" charset="0"/>
              </a:rPr>
              <a:t> Free </a:t>
            </a:r>
            <a:r>
              <a:rPr lang="en-GB" sz="1600" b="1" dirty="0">
                <a:latin typeface="Calibri" pitchFamily="34" charset="0"/>
              </a:rPr>
              <a:t>block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 smtClean="0">
              <a:latin typeface="Calibri" pitchFamily="34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</a:t>
            </a:r>
            <a:r>
              <a:rPr lang="en-GB" sz="1600" b="1" dirty="0" smtClean="0">
                <a:latin typeface="Calibri" pitchFamily="34" charset="0"/>
              </a:rPr>
              <a:t>ize</a:t>
            </a:r>
            <a:r>
              <a:rPr lang="en-GB" sz="1600" b="1" dirty="0">
                <a:latin typeface="Calibri" pitchFamily="34" charset="0"/>
              </a:rPr>
              <a:t>:</a:t>
            </a:r>
            <a:r>
              <a:rPr lang="en-GB" sz="1600" b="1" dirty="0" smtClean="0">
                <a:latin typeface="Calibri" pitchFamily="34" charset="0"/>
              </a:rPr>
              <a:t> Total </a:t>
            </a:r>
            <a:r>
              <a:rPr lang="en-GB" sz="1600" b="1" dirty="0">
                <a:latin typeface="Calibri" pitchFamily="34" charset="0"/>
              </a:rPr>
              <a:t>block size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 smtClean="0">
              <a:latin typeface="Calibri" pitchFamily="34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</a:t>
            </a:r>
            <a:r>
              <a:rPr lang="en-GB" sz="1600" b="1" dirty="0" smtClean="0">
                <a:latin typeface="Calibri" pitchFamily="34" charset="0"/>
              </a:rPr>
              <a:t>ayload</a:t>
            </a:r>
            <a:r>
              <a:rPr lang="en-GB" sz="1600" b="1" dirty="0">
                <a:latin typeface="Calibri" pitchFamily="34" charset="0"/>
              </a:rPr>
              <a:t>:</a:t>
            </a:r>
            <a:r>
              <a:rPr lang="en-GB" sz="1600" b="1" dirty="0" smtClean="0">
                <a:latin typeface="Calibri" pitchFamily="34" charset="0"/>
              </a:rPr>
              <a:t> Application </a:t>
            </a:r>
            <a:r>
              <a:rPr lang="en-GB" sz="1600" b="1" dirty="0">
                <a:latin typeface="Calibri" pitchFamily="34" charset="0"/>
              </a:rPr>
              <a:t>data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(allocated blocks only)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>
              <a:latin typeface="Calibri" pitchFamily="34" charset="0"/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4483100" y="4275288"/>
            <a:ext cx="304800" cy="381000"/>
          </a:xfrm>
          <a:prstGeom prst="rect">
            <a:avLst/>
          </a:prstGeom>
          <a:solidFill>
            <a:srgbClr val="EBAFA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</a:t>
            </a: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3109913" y="5936872"/>
            <a:ext cx="1370012" cy="3810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</a:t>
            </a:r>
            <a:r>
              <a:rPr lang="en-GB" sz="1600" b="1" dirty="0" smtClean="0">
                <a:latin typeface="Calibri" pitchFamily="34" charset="0"/>
              </a:rPr>
              <a:t>ize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4483100" y="5936872"/>
            <a:ext cx="304800" cy="381000"/>
          </a:xfrm>
          <a:prstGeom prst="rect">
            <a:avLst/>
          </a:prstGeom>
          <a:solidFill>
            <a:srgbClr val="EBAFA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1296937" y="5910498"/>
            <a:ext cx="1326815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Boundary tag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alibri" pitchFamily="34" charset="0"/>
              </a:rPr>
              <a:t>(</a:t>
            </a:r>
            <a:r>
              <a:rPr lang="en-GB" sz="1600" b="1" dirty="0">
                <a:latin typeface="Calibri" pitchFamily="34" charset="0"/>
              </a:rPr>
              <a:t>footer)</a:t>
            </a:r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>
            <a:off x="2590800" y="6104088"/>
            <a:ext cx="533400" cy="1588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9" name="Group 38"/>
          <p:cNvGrpSpPr/>
          <p:nvPr/>
        </p:nvGrpSpPr>
        <p:grpSpPr>
          <a:xfrm>
            <a:off x="1524000" y="2895600"/>
            <a:ext cx="5486400" cy="785054"/>
            <a:chOff x="1524000" y="5706762"/>
            <a:chExt cx="5486400" cy="785054"/>
          </a:xfrm>
        </p:grpSpPr>
        <p:sp>
          <p:nvSpPr>
            <p:cNvPr id="26637" name="Rectangle 13"/>
            <p:cNvSpPr>
              <a:spLocks noChangeArrowheads="1"/>
            </p:cNvSpPr>
            <p:nvPr/>
          </p:nvSpPr>
          <p:spPr bwMode="auto">
            <a:xfrm>
              <a:off x="1524000" y="59436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26638" name="Rectangle 14"/>
            <p:cNvSpPr>
              <a:spLocks noChangeArrowheads="1"/>
            </p:cNvSpPr>
            <p:nvPr/>
          </p:nvSpPr>
          <p:spPr bwMode="auto">
            <a:xfrm>
              <a:off x="1828800" y="59436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9" name="Rectangle 15"/>
            <p:cNvSpPr>
              <a:spLocks noChangeArrowheads="1"/>
            </p:cNvSpPr>
            <p:nvPr/>
          </p:nvSpPr>
          <p:spPr bwMode="auto">
            <a:xfrm>
              <a:off x="2133600" y="59436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0" name="Rectangle 16"/>
            <p:cNvSpPr>
              <a:spLocks noChangeArrowheads="1"/>
            </p:cNvSpPr>
            <p:nvPr/>
          </p:nvSpPr>
          <p:spPr bwMode="auto">
            <a:xfrm>
              <a:off x="2438400" y="59436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26641" name="Rectangle 17"/>
            <p:cNvSpPr>
              <a:spLocks noChangeArrowheads="1"/>
            </p:cNvSpPr>
            <p:nvPr/>
          </p:nvSpPr>
          <p:spPr bwMode="auto">
            <a:xfrm>
              <a:off x="2743200" y="5943600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26642" name="Rectangle 18"/>
            <p:cNvSpPr>
              <a:spLocks noChangeArrowheads="1"/>
            </p:cNvSpPr>
            <p:nvPr/>
          </p:nvSpPr>
          <p:spPr bwMode="auto">
            <a:xfrm>
              <a:off x="3048000" y="5943600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3" name="Rectangle 19"/>
            <p:cNvSpPr>
              <a:spLocks noChangeArrowheads="1"/>
            </p:cNvSpPr>
            <p:nvPr/>
          </p:nvSpPr>
          <p:spPr bwMode="auto">
            <a:xfrm>
              <a:off x="3352800" y="5943600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4" name="Rectangle 20"/>
            <p:cNvSpPr>
              <a:spLocks noChangeArrowheads="1"/>
            </p:cNvSpPr>
            <p:nvPr/>
          </p:nvSpPr>
          <p:spPr bwMode="auto">
            <a:xfrm>
              <a:off x="3657600" y="5943600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26645" name="Rectangle 21"/>
            <p:cNvSpPr>
              <a:spLocks noChangeArrowheads="1"/>
            </p:cNvSpPr>
            <p:nvPr/>
          </p:nvSpPr>
          <p:spPr bwMode="auto">
            <a:xfrm>
              <a:off x="4267200" y="59436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6" name="Rectangle 22"/>
            <p:cNvSpPr>
              <a:spLocks noChangeArrowheads="1"/>
            </p:cNvSpPr>
            <p:nvPr/>
          </p:nvSpPr>
          <p:spPr bwMode="auto">
            <a:xfrm>
              <a:off x="4572000" y="59436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7" name="Rectangle 23"/>
            <p:cNvSpPr>
              <a:spLocks noChangeArrowheads="1"/>
            </p:cNvSpPr>
            <p:nvPr/>
          </p:nvSpPr>
          <p:spPr bwMode="auto">
            <a:xfrm>
              <a:off x="4876800" y="59436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8" name="Rectangle 24"/>
            <p:cNvSpPr>
              <a:spLocks noChangeArrowheads="1"/>
            </p:cNvSpPr>
            <p:nvPr/>
          </p:nvSpPr>
          <p:spPr bwMode="auto">
            <a:xfrm>
              <a:off x="5181600" y="59436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9" name="Rectangle 25"/>
            <p:cNvSpPr>
              <a:spLocks noChangeArrowheads="1"/>
            </p:cNvSpPr>
            <p:nvPr/>
          </p:nvSpPr>
          <p:spPr bwMode="auto">
            <a:xfrm>
              <a:off x="5486400" y="59436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6</a:t>
              </a:r>
            </a:p>
          </p:txBody>
        </p:sp>
        <p:sp>
          <p:nvSpPr>
            <p:cNvPr id="26650" name="Rectangle 26"/>
            <p:cNvSpPr>
              <a:spLocks noChangeArrowheads="1"/>
            </p:cNvSpPr>
            <p:nvPr/>
          </p:nvSpPr>
          <p:spPr bwMode="auto">
            <a:xfrm>
              <a:off x="5791200" y="5943600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26651" name="Rectangle 27"/>
            <p:cNvSpPr>
              <a:spLocks noChangeArrowheads="1"/>
            </p:cNvSpPr>
            <p:nvPr/>
          </p:nvSpPr>
          <p:spPr bwMode="auto">
            <a:xfrm>
              <a:off x="6096000" y="5943600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2" name="Rectangle 28"/>
            <p:cNvSpPr>
              <a:spLocks noChangeArrowheads="1"/>
            </p:cNvSpPr>
            <p:nvPr/>
          </p:nvSpPr>
          <p:spPr bwMode="auto">
            <a:xfrm>
              <a:off x="3962400" y="59436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6</a:t>
              </a:r>
            </a:p>
          </p:txBody>
        </p:sp>
        <p:sp>
          <p:nvSpPr>
            <p:cNvPr id="26653" name="Freeform 29"/>
            <p:cNvSpPr>
              <a:spLocks/>
            </p:cNvSpPr>
            <p:nvPr/>
          </p:nvSpPr>
          <p:spPr bwMode="auto">
            <a:xfrm>
              <a:off x="2895600" y="5706762"/>
              <a:ext cx="1219200" cy="228600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384" y="0"/>
                </a:cxn>
                <a:cxn ang="0">
                  <a:pos x="768" y="144"/>
                </a:cxn>
              </a:cxnLst>
              <a:rect l="0" t="0" r="r" b="b"/>
              <a:pathLst>
                <a:path w="768" h="144">
                  <a:moveTo>
                    <a:pt x="0" y="144"/>
                  </a:moveTo>
                  <a:cubicBezTo>
                    <a:pt x="128" y="72"/>
                    <a:pt x="256" y="0"/>
                    <a:pt x="384" y="0"/>
                  </a:cubicBezTo>
                  <a:cubicBezTo>
                    <a:pt x="512" y="0"/>
                    <a:pt x="640" y="72"/>
                    <a:pt x="768" y="144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4" name="Freeform 30"/>
            <p:cNvSpPr>
              <a:spLocks/>
            </p:cNvSpPr>
            <p:nvPr/>
          </p:nvSpPr>
          <p:spPr bwMode="auto">
            <a:xfrm>
              <a:off x="4114800" y="5706762"/>
              <a:ext cx="1828800" cy="228600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576" y="0"/>
                </a:cxn>
                <a:cxn ang="0">
                  <a:pos x="1152" y="144"/>
                </a:cxn>
              </a:cxnLst>
              <a:rect l="0" t="0" r="r" b="b"/>
              <a:pathLst>
                <a:path w="1152" h="144">
                  <a:moveTo>
                    <a:pt x="0" y="144"/>
                  </a:moveTo>
                  <a:cubicBezTo>
                    <a:pt x="192" y="72"/>
                    <a:pt x="384" y="0"/>
                    <a:pt x="576" y="0"/>
                  </a:cubicBezTo>
                  <a:cubicBezTo>
                    <a:pt x="768" y="0"/>
                    <a:pt x="960" y="72"/>
                    <a:pt x="1152" y="144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5" name="Freeform 31"/>
            <p:cNvSpPr>
              <a:spLocks/>
            </p:cNvSpPr>
            <p:nvPr/>
          </p:nvSpPr>
          <p:spPr bwMode="auto">
            <a:xfrm>
              <a:off x="1676400" y="5706762"/>
              <a:ext cx="1219200" cy="228600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384" y="0"/>
                </a:cxn>
                <a:cxn ang="0">
                  <a:pos x="768" y="144"/>
                </a:cxn>
              </a:cxnLst>
              <a:rect l="0" t="0" r="r" b="b"/>
              <a:pathLst>
                <a:path w="768" h="144">
                  <a:moveTo>
                    <a:pt x="0" y="144"/>
                  </a:moveTo>
                  <a:cubicBezTo>
                    <a:pt x="128" y="72"/>
                    <a:pt x="256" y="0"/>
                    <a:pt x="384" y="0"/>
                  </a:cubicBezTo>
                  <a:cubicBezTo>
                    <a:pt x="512" y="0"/>
                    <a:pt x="640" y="72"/>
                    <a:pt x="768" y="144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6" name="Rectangle 32"/>
            <p:cNvSpPr>
              <a:spLocks noChangeArrowheads="1"/>
            </p:cNvSpPr>
            <p:nvPr/>
          </p:nvSpPr>
          <p:spPr bwMode="auto">
            <a:xfrm>
              <a:off x="6400800" y="5943600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7" name="Rectangle 33"/>
            <p:cNvSpPr>
              <a:spLocks noChangeArrowheads="1"/>
            </p:cNvSpPr>
            <p:nvPr/>
          </p:nvSpPr>
          <p:spPr bwMode="auto">
            <a:xfrm>
              <a:off x="6705600" y="5943600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26658" name="Freeform 34"/>
            <p:cNvSpPr>
              <a:spLocks/>
            </p:cNvSpPr>
            <p:nvPr/>
          </p:nvSpPr>
          <p:spPr bwMode="auto">
            <a:xfrm>
              <a:off x="2590800" y="6263216"/>
              <a:ext cx="1219200" cy="228600"/>
            </a:xfrm>
            <a:custGeom>
              <a:avLst/>
              <a:gdLst/>
              <a:ahLst/>
              <a:cxnLst>
                <a:cxn ang="0">
                  <a:pos x="768" y="0"/>
                </a:cxn>
                <a:cxn ang="0">
                  <a:pos x="336" y="144"/>
                </a:cxn>
                <a:cxn ang="0">
                  <a:pos x="0" y="0"/>
                </a:cxn>
              </a:cxnLst>
              <a:rect l="0" t="0" r="r" b="b"/>
              <a:pathLst>
                <a:path w="768" h="144">
                  <a:moveTo>
                    <a:pt x="768" y="0"/>
                  </a:moveTo>
                  <a:cubicBezTo>
                    <a:pt x="616" y="72"/>
                    <a:pt x="464" y="144"/>
                    <a:pt x="336" y="144"/>
                  </a:cubicBezTo>
                  <a:cubicBezTo>
                    <a:pt x="208" y="144"/>
                    <a:pt x="104" y="72"/>
                    <a:pt x="0" y="0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9" name="Freeform 35"/>
            <p:cNvSpPr>
              <a:spLocks/>
            </p:cNvSpPr>
            <p:nvPr/>
          </p:nvSpPr>
          <p:spPr bwMode="auto">
            <a:xfrm>
              <a:off x="3810000" y="6263216"/>
              <a:ext cx="1828800" cy="228600"/>
            </a:xfrm>
            <a:custGeom>
              <a:avLst/>
              <a:gdLst/>
              <a:ahLst/>
              <a:cxnLst>
                <a:cxn ang="0">
                  <a:pos x="1152" y="0"/>
                </a:cxn>
                <a:cxn ang="0">
                  <a:pos x="576" y="144"/>
                </a:cxn>
                <a:cxn ang="0">
                  <a:pos x="0" y="0"/>
                </a:cxn>
              </a:cxnLst>
              <a:rect l="0" t="0" r="r" b="b"/>
              <a:pathLst>
                <a:path w="1152" h="144">
                  <a:moveTo>
                    <a:pt x="1152" y="0"/>
                  </a:moveTo>
                  <a:cubicBezTo>
                    <a:pt x="960" y="72"/>
                    <a:pt x="768" y="144"/>
                    <a:pt x="576" y="144"/>
                  </a:cubicBezTo>
                  <a:cubicBezTo>
                    <a:pt x="384" y="144"/>
                    <a:pt x="192" y="72"/>
                    <a:pt x="0" y="0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0" name="Freeform 36"/>
            <p:cNvSpPr>
              <a:spLocks/>
            </p:cNvSpPr>
            <p:nvPr/>
          </p:nvSpPr>
          <p:spPr bwMode="auto">
            <a:xfrm>
              <a:off x="5638800" y="6263216"/>
              <a:ext cx="1219200" cy="228600"/>
            </a:xfrm>
            <a:custGeom>
              <a:avLst/>
              <a:gdLst/>
              <a:ahLst/>
              <a:cxnLst>
                <a:cxn ang="0">
                  <a:pos x="768" y="0"/>
                </a:cxn>
                <a:cxn ang="0">
                  <a:pos x="384" y="144"/>
                </a:cxn>
                <a:cxn ang="0">
                  <a:pos x="0" y="0"/>
                </a:cxn>
              </a:cxnLst>
              <a:rect l="0" t="0" r="r" b="b"/>
              <a:pathLst>
                <a:path w="768" h="144">
                  <a:moveTo>
                    <a:pt x="768" y="0"/>
                  </a:moveTo>
                  <a:cubicBezTo>
                    <a:pt x="640" y="72"/>
                    <a:pt x="512" y="144"/>
                    <a:pt x="384" y="144"/>
                  </a:cubicBezTo>
                  <a:cubicBezTo>
                    <a:pt x="256" y="144"/>
                    <a:pt x="63" y="23"/>
                    <a:pt x="0" y="0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6661" name="Text Box 37"/>
          <p:cNvSpPr txBox="1">
            <a:spLocks noChangeArrowheads="1"/>
          </p:cNvSpPr>
          <p:nvPr/>
        </p:nvSpPr>
        <p:spPr bwMode="auto">
          <a:xfrm>
            <a:off x="1788680" y="4267200"/>
            <a:ext cx="802120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Header</a:t>
            </a:r>
          </a:p>
        </p:txBody>
      </p:sp>
      <p:sp>
        <p:nvSpPr>
          <p:cNvPr id="26662" name="Line 38"/>
          <p:cNvSpPr>
            <a:spLocks noChangeShapeType="1"/>
          </p:cNvSpPr>
          <p:nvPr/>
        </p:nvSpPr>
        <p:spPr bwMode="auto">
          <a:xfrm>
            <a:off x="2590800" y="4427688"/>
            <a:ext cx="533400" cy="1588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nimBg="1"/>
      <p:bldP spid="26629" grpId="0"/>
      <p:bldP spid="26630" grpId="0" animBg="1"/>
      <p:bldP spid="26631" grpId="0"/>
      <p:bldP spid="26632" grpId="0" animBg="1"/>
      <p:bldP spid="26633" grpId="0" animBg="1"/>
      <p:bldP spid="26634" grpId="0" animBg="1"/>
      <p:bldP spid="26635" grpId="0"/>
      <p:bldP spid="26636" grpId="0" animBg="1"/>
      <p:bldP spid="26661" grpId="0"/>
      <p:bldP spid="2666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444500" y="569913"/>
            <a:ext cx="70231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Constant Time Coalescing</a:t>
            </a: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438400" y="2895600"/>
            <a:ext cx="1143000" cy="3048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438400" y="2590800"/>
            <a:ext cx="1143000" cy="3048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A</a:t>
            </a:r>
            <a:r>
              <a:rPr lang="en-GB" sz="1600" b="1" dirty="0" smtClean="0">
                <a:latin typeface="Calibri" pitchFamily="34" charset="0"/>
              </a:rPr>
              <a:t>llocated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438400" y="3200400"/>
            <a:ext cx="1143000" cy="3048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A</a:t>
            </a:r>
            <a:r>
              <a:rPr lang="en-GB" sz="1600" b="1" dirty="0" smtClean="0">
                <a:latin typeface="Calibri" pitchFamily="34" charset="0"/>
              </a:rPr>
              <a:t>llocated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3962400" y="2895600"/>
            <a:ext cx="1143000" cy="3048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3962400" y="2590800"/>
            <a:ext cx="1143000" cy="3048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A</a:t>
            </a:r>
            <a:r>
              <a:rPr lang="en-GB" sz="1600" b="1" dirty="0" smtClean="0">
                <a:latin typeface="Calibri" pitchFamily="34" charset="0"/>
              </a:rPr>
              <a:t>llocated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3962400" y="3200400"/>
            <a:ext cx="11430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F</a:t>
            </a:r>
            <a:r>
              <a:rPr lang="en-GB" sz="1600" b="1" dirty="0" smtClean="0">
                <a:latin typeface="Calibri" pitchFamily="34" charset="0"/>
              </a:rPr>
              <a:t>ree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5486400" y="2895600"/>
            <a:ext cx="1143000" cy="3048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5486400" y="2590800"/>
            <a:ext cx="11430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F</a:t>
            </a:r>
            <a:r>
              <a:rPr lang="en-GB" sz="1600" b="1" dirty="0" smtClean="0">
                <a:latin typeface="Calibri" pitchFamily="34" charset="0"/>
              </a:rPr>
              <a:t>ree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5486400" y="3200400"/>
            <a:ext cx="1143000" cy="3048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A</a:t>
            </a:r>
            <a:r>
              <a:rPr lang="en-GB" sz="1600" b="1" dirty="0" smtClean="0">
                <a:latin typeface="Calibri" pitchFamily="34" charset="0"/>
              </a:rPr>
              <a:t>llocated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7010400" y="2895600"/>
            <a:ext cx="1143000" cy="3048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7010400" y="2590800"/>
            <a:ext cx="11430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F</a:t>
            </a:r>
            <a:r>
              <a:rPr lang="en-GB" sz="1600" b="1" dirty="0" smtClean="0">
                <a:latin typeface="Calibri" pitchFamily="34" charset="0"/>
              </a:rPr>
              <a:t>ree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7010400" y="3200400"/>
            <a:ext cx="11430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F</a:t>
            </a:r>
            <a:r>
              <a:rPr lang="en-GB" sz="1600" b="1" dirty="0" smtClean="0">
                <a:latin typeface="Calibri" pitchFamily="34" charset="0"/>
              </a:rPr>
              <a:t>ree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368176" y="2749550"/>
            <a:ext cx="1284624" cy="6383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latin typeface="Calibri" pitchFamily="34" charset="0"/>
              </a:rPr>
              <a:t>B</a:t>
            </a:r>
            <a:r>
              <a:rPr lang="en-GB" sz="1800" b="1" dirty="0" smtClean="0">
                <a:latin typeface="Calibri" pitchFamily="34" charset="0"/>
              </a:rPr>
              <a:t>lock </a:t>
            </a:r>
            <a:r>
              <a:rPr lang="en-GB" sz="1800" b="1" dirty="0">
                <a:latin typeface="Calibri" pitchFamily="34" charset="0"/>
              </a:rPr>
              <a:t>being</a:t>
            </a:r>
          </a:p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alibri" pitchFamily="34" charset="0"/>
              </a:rPr>
              <a:t>freed</a:t>
            </a:r>
          </a:p>
        </p:txBody>
      </p:sp>
      <p:sp>
        <p:nvSpPr>
          <p:cNvPr id="27663" name="Line 15"/>
          <p:cNvSpPr>
            <a:spLocks noChangeShapeType="1"/>
          </p:cNvSpPr>
          <p:nvPr/>
        </p:nvSpPr>
        <p:spPr bwMode="auto">
          <a:xfrm>
            <a:off x="1828800" y="3048000"/>
            <a:ext cx="457200" cy="1588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664" name="Text Box 16"/>
          <p:cNvSpPr txBox="1">
            <a:spLocks noChangeArrowheads="1"/>
          </p:cNvSpPr>
          <p:nvPr/>
        </p:nvSpPr>
        <p:spPr bwMode="auto">
          <a:xfrm>
            <a:off x="2590800" y="2057400"/>
            <a:ext cx="794105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>
                <a:solidFill>
                  <a:srgbClr val="C00000"/>
                </a:solidFill>
                <a:latin typeface="Calibri" pitchFamily="34" charset="0"/>
              </a:rPr>
              <a:t>Case 1</a:t>
            </a:r>
          </a:p>
        </p:txBody>
      </p:sp>
      <p:sp>
        <p:nvSpPr>
          <p:cNvPr id="27665" name="Text Box 17"/>
          <p:cNvSpPr txBox="1">
            <a:spLocks noChangeArrowheads="1"/>
          </p:cNvSpPr>
          <p:nvPr/>
        </p:nvSpPr>
        <p:spPr bwMode="auto">
          <a:xfrm>
            <a:off x="4114800" y="2057400"/>
            <a:ext cx="794105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>
                <a:solidFill>
                  <a:srgbClr val="C00000"/>
                </a:solidFill>
                <a:latin typeface="Calibri" pitchFamily="34" charset="0"/>
              </a:rPr>
              <a:t>Case 2</a:t>
            </a:r>
          </a:p>
        </p:txBody>
      </p:sp>
      <p:sp>
        <p:nvSpPr>
          <p:cNvPr id="27666" name="Text Box 18"/>
          <p:cNvSpPr txBox="1">
            <a:spLocks noChangeArrowheads="1"/>
          </p:cNvSpPr>
          <p:nvPr/>
        </p:nvSpPr>
        <p:spPr bwMode="auto">
          <a:xfrm>
            <a:off x="5638800" y="2057400"/>
            <a:ext cx="794105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>
                <a:solidFill>
                  <a:srgbClr val="C00000"/>
                </a:solidFill>
                <a:latin typeface="Calibri" pitchFamily="34" charset="0"/>
              </a:rPr>
              <a:t>Case 3</a:t>
            </a:r>
          </a:p>
        </p:txBody>
      </p:sp>
      <p:sp>
        <p:nvSpPr>
          <p:cNvPr id="27667" name="Text Box 19"/>
          <p:cNvSpPr txBox="1">
            <a:spLocks noChangeArrowheads="1"/>
          </p:cNvSpPr>
          <p:nvPr/>
        </p:nvSpPr>
        <p:spPr bwMode="auto">
          <a:xfrm>
            <a:off x="7162800" y="2057400"/>
            <a:ext cx="794105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>
                <a:solidFill>
                  <a:srgbClr val="C00000"/>
                </a:solidFill>
                <a:latin typeface="Calibri" pitchFamily="34" charset="0"/>
              </a:rPr>
              <a:t>Case 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752600" y="1905000"/>
            <a:ext cx="1295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m1</a:t>
            </a: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048000" y="1905000"/>
            <a:ext cx="3810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752600" y="2209800"/>
            <a:ext cx="1676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19100" y="483417"/>
            <a:ext cx="83058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Constant Time Coalescing (Case 1)</a:t>
            </a: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1752600" y="25146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1752600" y="2514600"/>
            <a:ext cx="1295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m1</a:t>
            </a: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3048000" y="2514600"/>
            <a:ext cx="3810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1752600" y="19050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2590800" y="4191000"/>
            <a:ext cx="1588" cy="4572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1752600" y="2819400"/>
            <a:ext cx="12954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n</a:t>
            </a: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3048000" y="2819400"/>
            <a:ext cx="3810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1752600" y="3124200"/>
            <a:ext cx="16764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1752600" y="34290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1752600" y="3429000"/>
            <a:ext cx="12954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n</a:t>
            </a:r>
          </a:p>
        </p:txBody>
      </p:sp>
      <p:sp>
        <p:nvSpPr>
          <p:cNvPr id="28687" name="Rectangle 15"/>
          <p:cNvSpPr>
            <a:spLocks noChangeArrowheads="1"/>
          </p:cNvSpPr>
          <p:nvPr/>
        </p:nvSpPr>
        <p:spPr bwMode="auto">
          <a:xfrm>
            <a:off x="3048000" y="3429000"/>
            <a:ext cx="3810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28688" name="Rectangle 16"/>
          <p:cNvSpPr>
            <a:spLocks noChangeArrowheads="1"/>
          </p:cNvSpPr>
          <p:nvPr/>
        </p:nvSpPr>
        <p:spPr bwMode="auto">
          <a:xfrm>
            <a:off x="1752600" y="28194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89" name="Rectangle 17"/>
          <p:cNvSpPr>
            <a:spLocks noChangeArrowheads="1"/>
          </p:cNvSpPr>
          <p:nvPr/>
        </p:nvSpPr>
        <p:spPr bwMode="auto">
          <a:xfrm>
            <a:off x="1752600" y="3733800"/>
            <a:ext cx="1295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m2</a:t>
            </a:r>
          </a:p>
        </p:txBody>
      </p:sp>
      <p:sp>
        <p:nvSpPr>
          <p:cNvPr id="28690" name="Rectangle 18"/>
          <p:cNvSpPr>
            <a:spLocks noChangeArrowheads="1"/>
          </p:cNvSpPr>
          <p:nvPr/>
        </p:nvSpPr>
        <p:spPr bwMode="auto">
          <a:xfrm>
            <a:off x="3048000" y="3733800"/>
            <a:ext cx="3810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28691" name="Rectangle 19"/>
          <p:cNvSpPr>
            <a:spLocks noChangeArrowheads="1"/>
          </p:cNvSpPr>
          <p:nvPr/>
        </p:nvSpPr>
        <p:spPr bwMode="auto">
          <a:xfrm>
            <a:off x="1752600" y="4038600"/>
            <a:ext cx="1676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92" name="Rectangle 20"/>
          <p:cNvSpPr>
            <a:spLocks noChangeArrowheads="1"/>
          </p:cNvSpPr>
          <p:nvPr/>
        </p:nvSpPr>
        <p:spPr bwMode="auto">
          <a:xfrm>
            <a:off x="1752600" y="43434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93" name="Rectangle 21"/>
          <p:cNvSpPr>
            <a:spLocks noChangeArrowheads="1"/>
          </p:cNvSpPr>
          <p:nvPr/>
        </p:nvSpPr>
        <p:spPr bwMode="auto">
          <a:xfrm>
            <a:off x="1752600" y="4343400"/>
            <a:ext cx="1295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m2</a:t>
            </a:r>
          </a:p>
        </p:txBody>
      </p:sp>
      <p:sp>
        <p:nvSpPr>
          <p:cNvPr id="28694" name="Rectangle 22"/>
          <p:cNvSpPr>
            <a:spLocks noChangeArrowheads="1"/>
          </p:cNvSpPr>
          <p:nvPr/>
        </p:nvSpPr>
        <p:spPr bwMode="auto">
          <a:xfrm>
            <a:off x="3048000" y="4343400"/>
            <a:ext cx="3810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28695" name="Rectangle 23"/>
          <p:cNvSpPr>
            <a:spLocks noChangeArrowheads="1"/>
          </p:cNvSpPr>
          <p:nvPr/>
        </p:nvSpPr>
        <p:spPr bwMode="auto">
          <a:xfrm>
            <a:off x="1752600" y="37338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96" name="Rectangle 24"/>
          <p:cNvSpPr>
            <a:spLocks noChangeArrowheads="1"/>
          </p:cNvSpPr>
          <p:nvPr/>
        </p:nvSpPr>
        <p:spPr bwMode="auto">
          <a:xfrm>
            <a:off x="4419600" y="1905000"/>
            <a:ext cx="1295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m1</a:t>
            </a:r>
          </a:p>
        </p:txBody>
      </p:sp>
      <p:sp>
        <p:nvSpPr>
          <p:cNvPr id="28697" name="Rectangle 25"/>
          <p:cNvSpPr>
            <a:spLocks noChangeArrowheads="1"/>
          </p:cNvSpPr>
          <p:nvPr/>
        </p:nvSpPr>
        <p:spPr bwMode="auto">
          <a:xfrm>
            <a:off x="5715000" y="1905000"/>
            <a:ext cx="3810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28698" name="Rectangle 26"/>
          <p:cNvSpPr>
            <a:spLocks noChangeArrowheads="1"/>
          </p:cNvSpPr>
          <p:nvPr/>
        </p:nvSpPr>
        <p:spPr bwMode="auto">
          <a:xfrm>
            <a:off x="4419600" y="2209800"/>
            <a:ext cx="1676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99" name="Rectangle 27"/>
          <p:cNvSpPr>
            <a:spLocks noChangeArrowheads="1"/>
          </p:cNvSpPr>
          <p:nvPr/>
        </p:nvSpPr>
        <p:spPr bwMode="auto">
          <a:xfrm>
            <a:off x="4419600" y="25146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00" name="Rectangle 28"/>
          <p:cNvSpPr>
            <a:spLocks noChangeArrowheads="1"/>
          </p:cNvSpPr>
          <p:nvPr/>
        </p:nvSpPr>
        <p:spPr bwMode="auto">
          <a:xfrm>
            <a:off x="4419600" y="2514600"/>
            <a:ext cx="1295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m1</a:t>
            </a:r>
          </a:p>
        </p:txBody>
      </p:sp>
      <p:sp>
        <p:nvSpPr>
          <p:cNvPr id="28701" name="Rectangle 29"/>
          <p:cNvSpPr>
            <a:spLocks noChangeArrowheads="1"/>
          </p:cNvSpPr>
          <p:nvPr/>
        </p:nvSpPr>
        <p:spPr bwMode="auto">
          <a:xfrm>
            <a:off x="5715000" y="2514600"/>
            <a:ext cx="3810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28702" name="Rectangle 30"/>
          <p:cNvSpPr>
            <a:spLocks noChangeArrowheads="1"/>
          </p:cNvSpPr>
          <p:nvPr/>
        </p:nvSpPr>
        <p:spPr bwMode="auto">
          <a:xfrm>
            <a:off x="4419600" y="19050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03" name="Line 31"/>
          <p:cNvSpPr>
            <a:spLocks noChangeShapeType="1"/>
          </p:cNvSpPr>
          <p:nvPr/>
        </p:nvSpPr>
        <p:spPr bwMode="auto">
          <a:xfrm>
            <a:off x="5257800" y="4191000"/>
            <a:ext cx="1588" cy="4572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704" name="Rectangle 32"/>
          <p:cNvSpPr>
            <a:spLocks noChangeArrowheads="1"/>
          </p:cNvSpPr>
          <p:nvPr/>
        </p:nvSpPr>
        <p:spPr bwMode="auto">
          <a:xfrm>
            <a:off x="4419600" y="2819400"/>
            <a:ext cx="1295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n</a:t>
            </a:r>
          </a:p>
        </p:txBody>
      </p:sp>
      <p:sp>
        <p:nvSpPr>
          <p:cNvPr id="28705" name="Rectangle 33"/>
          <p:cNvSpPr>
            <a:spLocks noChangeArrowheads="1"/>
          </p:cNvSpPr>
          <p:nvPr/>
        </p:nvSpPr>
        <p:spPr bwMode="auto">
          <a:xfrm>
            <a:off x="5715000" y="2819400"/>
            <a:ext cx="3810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0</a:t>
            </a:r>
          </a:p>
        </p:txBody>
      </p:sp>
      <p:sp>
        <p:nvSpPr>
          <p:cNvPr id="28706" name="Rectangle 34"/>
          <p:cNvSpPr>
            <a:spLocks noChangeArrowheads="1"/>
          </p:cNvSpPr>
          <p:nvPr/>
        </p:nvSpPr>
        <p:spPr bwMode="auto">
          <a:xfrm>
            <a:off x="4419600" y="3124200"/>
            <a:ext cx="1676400" cy="304800"/>
          </a:xfrm>
          <a:prstGeom prst="rect">
            <a:avLst/>
          </a:prstGeom>
          <a:solidFill>
            <a:schemeClr val="bg1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07" name="Rectangle 35"/>
          <p:cNvSpPr>
            <a:spLocks noChangeArrowheads="1"/>
          </p:cNvSpPr>
          <p:nvPr/>
        </p:nvSpPr>
        <p:spPr bwMode="auto">
          <a:xfrm>
            <a:off x="4419600" y="34290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08" name="Rectangle 36"/>
          <p:cNvSpPr>
            <a:spLocks noChangeArrowheads="1"/>
          </p:cNvSpPr>
          <p:nvPr/>
        </p:nvSpPr>
        <p:spPr bwMode="auto">
          <a:xfrm>
            <a:off x="4419600" y="3429000"/>
            <a:ext cx="1295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n</a:t>
            </a:r>
          </a:p>
        </p:txBody>
      </p:sp>
      <p:sp>
        <p:nvSpPr>
          <p:cNvPr id="28709" name="Rectangle 37"/>
          <p:cNvSpPr>
            <a:spLocks noChangeArrowheads="1"/>
          </p:cNvSpPr>
          <p:nvPr/>
        </p:nvSpPr>
        <p:spPr bwMode="auto">
          <a:xfrm>
            <a:off x="5715000" y="3429000"/>
            <a:ext cx="3810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0</a:t>
            </a:r>
          </a:p>
        </p:txBody>
      </p:sp>
      <p:sp>
        <p:nvSpPr>
          <p:cNvPr id="28710" name="Rectangle 38"/>
          <p:cNvSpPr>
            <a:spLocks noChangeArrowheads="1"/>
          </p:cNvSpPr>
          <p:nvPr/>
        </p:nvSpPr>
        <p:spPr bwMode="auto">
          <a:xfrm>
            <a:off x="4419600" y="28194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11" name="Rectangle 39"/>
          <p:cNvSpPr>
            <a:spLocks noChangeArrowheads="1"/>
          </p:cNvSpPr>
          <p:nvPr/>
        </p:nvSpPr>
        <p:spPr bwMode="auto">
          <a:xfrm>
            <a:off x="4419600" y="3733800"/>
            <a:ext cx="1295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m2</a:t>
            </a:r>
          </a:p>
        </p:txBody>
      </p:sp>
      <p:sp>
        <p:nvSpPr>
          <p:cNvPr id="28712" name="Rectangle 40"/>
          <p:cNvSpPr>
            <a:spLocks noChangeArrowheads="1"/>
          </p:cNvSpPr>
          <p:nvPr/>
        </p:nvSpPr>
        <p:spPr bwMode="auto">
          <a:xfrm>
            <a:off x="5715000" y="3733800"/>
            <a:ext cx="3810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28713" name="Rectangle 41"/>
          <p:cNvSpPr>
            <a:spLocks noChangeArrowheads="1"/>
          </p:cNvSpPr>
          <p:nvPr/>
        </p:nvSpPr>
        <p:spPr bwMode="auto">
          <a:xfrm>
            <a:off x="4419600" y="4038600"/>
            <a:ext cx="1676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14" name="Rectangle 42"/>
          <p:cNvSpPr>
            <a:spLocks noChangeArrowheads="1"/>
          </p:cNvSpPr>
          <p:nvPr/>
        </p:nvSpPr>
        <p:spPr bwMode="auto">
          <a:xfrm>
            <a:off x="4419600" y="43434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15" name="Rectangle 43"/>
          <p:cNvSpPr>
            <a:spLocks noChangeArrowheads="1"/>
          </p:cNvSpPr>
          <p:nvPr/>
        </p:nvSpPr>
        <p:spPr bwMode="auto">
          <a:xfrm>
            <a:off x="4419600" y="4343400"/>
            <a:ext cx="1295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m2</a:t>
            </a:r>
          </a:p>
        </p:txBody>
      </p:sp>
      <p:sp>
        <p:nvSpPr>
          <p:cNvPr id="28716" name="Rectangle 44"/>
          <p:cNvSpPr>
            <a:spLocks noChangeArrowheads="1"/>
          </p:cNvSpPr>
          <p:nvPr/>
        </p:nvSpPr>
        <p:spPr bwMode="auto">
          <a:xfrm>
            <a:off x="5715000" y="4343400"/>
            <a:ext cx="3810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28717" name="Rectangle 45"/>
          <p:cNvSpPr>
            <a:spLocks noChangeArrowheads="1"/>
          </p:cNvSpPr>
          <p:nvPr/>
        </p:nvSpPr>
        <p:spPr bwMode="auto">
          <a:xfrm>
            <a:off x="4419600" y="37338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18" name="Line 46"/>
          <p:cNvSpPr>
            <a:spLocks noChangeShapeType="1"/>
          </p:cNvSpPr>
          <p:nvPr/>
        </p:nvSpPr>
        <p:spPr bwMode="auto">
          <a:xfrm>
            <a:off x="3581400" y="3276600"/>
            <a:ext cx="609600" cy="1588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96" grpId="0" animBg="1"/>
      <p:bldP spid="28697" grpId="0" animBg="1"/>
      <p:bldP spid="28698" grpId="0" animBg="1"/>
      <p:bldP spid="28699" grpId="0" animBg="1"/>
      <p:bldP spid="28700" grpId="0" animBg="1"/>
      <p:bldP spid="28701" grpId="0" animBg="1"/>
      <p:bldP spid="28702" grpId="0" animBg="1"/>
      <p:bldP spid="28703" grpId="0" animBg="1"/>
      <p:bldP spid="28704" grpId="0" animBg="1"/>
      <p:bldP spid="28705" grpId="0" animBg="1"/>
      <p:bldP spid="28706" grpId="0" animBg="1"/>
      <p:bldP spid="28707" grpId="0" animBg="1"/>
      <p:bldP spid="28708" grpId="0" animBg="1"/>
      <p:bldP spid="28709" grpId="0" animBg="1"/>
      <p:bldP spid="28710" grpId="0" animBg="1"/>
      <p:bldP spid="28711" grpId="0" animBg="1"/>
      <p:bldP spid="28712" grpId="0" animBg="1"/>
      <p:bldP spid="28713" grpId="0" animBg="1"/>
      <p:bldP spid="28714" grpId="0" animBg="1"/>
      <p:bldP spid="28715" grpId="0" animBg="1"/>
      <p:bldP spid="28716" grpId="0" animBg="1"/>
      <p:bldP spid="2871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572000" y="1905000"/>
            <a:ext cx="1295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m1</a:t>
            </a: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5867400" y="1905000"/>
            <a:ext cx="3810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4572000" y="2209800"/>
            <a:ext cx="1676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xfrm>
            <a:off x="419100" y="533400"/>
            <a:ext cx="83058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Constant Time Coalescing (Case 2)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4572000" y="25146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4572000" y="2514600"/>
            <a:ext cx="1295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m1</a:t>
            </a: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5867400" y="2514600"/>
            <a:ext cx="3810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4572000" y="19050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4572000" y="2819400"/>
            <a:ext cx="1295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n+m2</a:t>
            </a:r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5867400" y="2819400"/>
            <a:ext cx="3810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0</a:t>
            </a:r>
          </a:p>
        </p:txBody>
      </p:sp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4572000" y="43434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08" name="Rectangle 12"/>
          <p:cNvSpPr>
            <a:spLocks noChangeArrowheads="1"/>
          </p:cNvSpPr>
          <p:nvPr/>
        </p:nvSpPr>
        <p:spPr bwMode="auto">
          <a:xfrm>
            <a:off x="4572000" y="4343400"/>
            <a:ext cx="1295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n+m2</a:t>
            </a:r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5867400" y="4343400"/>
            <a:ext cx="3810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0</a:t>
            </a:r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1752600" y="1905000"/>
            <a:ext cx="1295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m1</a:t>
            </a:r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3048000" y="1905000"/>
            <a:ext cx="3810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29712" name="Rectangle 16"/>
          <p:cNvSpPr>
            <a:spLocks noChangeArrowheads="1"/>
          </p:cNvSpPr>
          <p:nvPr/>
        </p:nvSpPr>
        <p:spPr bwMode="auto">
          <a:xfrm>
            <a:off x="1752600" y="2209800"/>
            <a:ext cx="1676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13" name="Rectangle 17"/>
          <p:cNvSpPr>
            <a:spLocks noChangeArrowheads="1"/>
          </p:cNvSpPr>
          <p:nvPr/>
        </p:nvSpPr>
        <p:spPr bwMode="auto">
          <a:xfrm>
            <a:off x="1752600" y="25146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14" name="Rectangle 18"/>
          <p:cNvSpPr>
            <a:spLocks noChangeArrowheads="1"/>
          </p:cNvSpPr>
          <p:nvPr/>
        </p:nvSpPr>
        <p:spPr bwMode="auto">
          <a:xfrm>
            <a:off x="1752600" y="2514600"/>
            <a:ext cx="1295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m1</a:t>
            </a:r>
          </a:p>
        </p:txBody>
      </p:sp>
      <p:sp>
        <p:nvSpPr>
          <p:cNvPr id="29715" name="Rectangle 19"/>
          <p:cNvSpPr>
            <a:spLocks noChangeArrowheads="1"/>
          </p:cNvSpPr>
          <p:nvPr/>
        </p:nvSpPr>
        <p:spPr bwMode="auto">
          <a:xfrm>
            <a:off x="3048000" y="2514600"/>
            <a:ext cx="3810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29716" name="Rectangle 20"/>
          <p:cNvSpPr>
            <a:spLocks noChangeArrowheads="1"/>
          </p:cNvSpPr>
          <p:nvPr/>
        </p:nvSpPr>
        <p:spPr bwMode="auto">
          <a:xfrm>
            <a:off x="1752600" y="19050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17" name="Line 21"/>
          <p:cNvSpPr>
            <a:spLocks noChangeShapeType="1"/>
          </p:cNvSpPr>
          <p:nvPr/>
        </p:nvSpPr>
        <p:spPr bwMode="auto">
          <a:xfrm>
            <a:off x="2590800" y="4191000"/>
            <a:ext cx="1588" cy="4572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18" name="Rectangle 22"/>
          <p:cNvSpPr>
            <a:spLocks noChangeArrowheads="1"/>
          </p:cNvSpPr>
          <p:nvPr/>
        </p:nvSpPr>
        <p:spPr bwMode="auto">
          <a:xfrm>
            <a:off x="1752600" y="2819400"/>
            <a:ext cx="12954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n</a:t>
            </a:r>
          </a:p>
        </p:txBody>
      </p:sp>
      <p:sp>
        <p:nvSpPr>
          <p:cNvPr id="29719" name="Rectangle 23"/>
          <p:cNvSpPr>
            <a:spLocks noChangeArrowheads="1"/>
          </p:cNvSpPr>
          <p:nvPr/>
        </p:nvSpPr>
        <p:spPr bwMode="auto">
          <a:xfrm>
            <a:off x="3048000" y="2819400"/>
            <a:ext cx="3810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29720" name="Rectangle 24"/>
          <p:cNvSpPr>
            <a:spLocks noChangeArrowheads="1"/>
          </p:cNvSpPr>
          <p:nvPr/>
        </p:nvSpPr>
        <p:spPr bwMode="auto">
          <a:xfrm>
            <a:off x="1752600" y="3124200"/>
            <a:ext cx="16764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21" name="Rectangle 25"/>
          <p:cNvSpPr>
            <a:spLocks noChangeArrowheads="1"/>
          </p:cNvSpPr>
          <p:nvPr/>
        </p:nvSpPr>
        <p:spPr bwMode="auto">
          <a:xfrm>
            <a:off x="1752600" y="34290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22" name="Rectangle 26"/>
          <p:cNvSpPr>
            <a:spLocks noChangeArrowheads="1"/>
          </p:cNvSpPr>
          <p:nvPr/>
        </p:nvSpPr>
        <p:spPr bwMode="auto">
          <a:xfrm>
            <a:off x="1752600" y="3429000"/>
            <a:ext cx="12954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n</a:t>
            </a:r>
          </a:p>
        </p:txBody>
      </p:sp>
      <p:sp>
        <p:nvSpPr>
          <p:cNvPr id="29723" name="Rectangle 27"/>
          <p:cNvSpPr>
            <a:spLocks noChangeArrowheads="1"/>
          </p:cNvSpPr>
          <p:nvPr/>
        </p:nvSpPr>
        <p:spPr bwMode="auto">
          <a:xfrm>
            <a:off x="3048000" y="3429000"/>
            <a:ext cx="3810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29724" name="Rectangle 28"/>
          <p:cNvSpPr>
            <a:spLocks noChangeArrowheads="1"/>
          </p:cNvSpPr>
          <p:nvPr/>
        </p:nvSpPr>
        <p:spPr bwMode="auto">
          <a:xfrm>
            <a:off x="1752600" y="28194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25" name="Rectangle 29"/>
          <p:cNvSpPr>
            <a:spLocks noChangeArrowheads="1"/>
          </p:cNvSpPr>
          <p:nvPr/>
        </p:nvSpPr>
        <p:spPr bwMode="auto">
          <a:xfrm>
            <a:off x="1752600" y="3733800"/>
            <a:ext cx="1295400" cy="304800"/>
          </a:xfrm>
          <a:prstGeom prst="rect">
            <a:avLst/>
          </a:prstGeom>
          <a:solidFill>
            <a:schemeClr val="bg1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m2</a:t>
            </a:r>
          </a:p>
        </p:txBody>
      </p:sp>
      <p:sp>
        <p:nvSpPr>
          <p:cNvPr id="29726" name="Rectangle 30"/>
          <p:cNvSpPr>
            <a:spLocks noChangeArrowheads="1"/>
          </p:cNvSpPr>
          <p:nvPr/>
        </p:nvSpPr>
        <p:spPr bwMode="auto">
          <a:xfrm>
            <a:off x="3048000" y="3733800"/>
            <a:ext cx="381000" cy="304800"/>
          </a:xfrm>
          <a:prstGeom prst="rect">
            <a:avLst/>
          </a:prstGeom>
          <a:solidFill>
            <a:schemeClr val="bg1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0</a:t>
            </a:r>
          </a:p>
        </p:txBody>
      </p:sp>
      <p:sp>
        <p:nvSpPr>
          <p:cNvPr id="29727" name="Rectangle 31"/>
          <p:cNvSpPr>
            <a:spLocks noChangeArrowheads="1"/>
          </p:cNvSpPr>
          <p:nvPr/>
        </p:nvSpPr>
        <p:spPr bwMode="auto">
          <a:xfrm>
            <a:off x="1752600" y="4038600"/>
            <a:ext cx="1676400" cy="304800"/>
          </a:xfrm>
          <a:prstGeom prst="rect">
            <a:avLst/>
          </a:prstGeom>
          <a:solidFill>
            <a:schemeClr val="bg1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28" name="Rectangle 32"/>
          <p:cNvSpPr>
            <a:spLocks noChangeArrowheads="1"/>
          </p:cNvSpPr>
          <p:nvPr/>
        </p:nvSpPr>
        <p:spPr bwMode="auto">
          <a:xfrm>
            <a:off x="1752600" y="43434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29" name="Rectangle 33"/>
          <p:cNvSpPr>
            <a:spLocks noChangeArrowheads="1"/>
          </p:cNvSpPr>
          <p:nvPr/>
        </p:nvSpPr>
        <p:spPr bwMode="auto">
          <a:xfrm>
            <a:off x="1752600" y="4343400"/>
            <a:ext cx="1295400" cy="304800"/>
          </a:xfrm>
          <a:prstGeom prst="rect">
            <a:avLst/>
          </a:prstGeom>
          <a:solidFill>
            <a:schemeClr val="bg1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m2</a:t>
            </a:r>
          </a:p>
        </p:txBody>
      </p:sp>
      <p:sp>
        <p:nvSpPr>
          <p:cNvPr id="29730" name="Rectangle 34"/>
          <p:cNvSpPr>
            <a:spLocks noChangeArrowheads="1"/>
          </p:cNvSpPr>
          <p:nvPr/>
        </p:nvSpPr>
        <p:spPr bwMode="auto">
          <a:xfrm>
            <a:off x="3048000" y="4343400"/>
            <a:ext cx="381000" cy="304800"/>
          </a:xfrm>
          <a:prstGeom prst="rect">
            <a:avLst/>
          </a:prstGeom>
          <a:solidFill>
            <a:schemeClr val="bg1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0</a:t>
            </a:r>
          </a:p>
        </p:txBody>
      </p:sp>
      <p:sp>
        <p:nvSpPr>
          <p:cNvPr id="29731" name="Rectangle 35"/>
          <p:cNvSpPr>
            <a:spLocks noChangeArrowheads="1"/>
          </p:cNvSpPr>
          <p:nvPr/>
        </p:nvSpPr>
        <p:spPr bwMode="auto">
          <a:xfrm>
            <a:off x="1752600" y="37338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32" name="Line 36"/>
          <p:cNvSpPr>
            <a:spLocks noChangeShapeType="1"/>
          </p:cNvSpPr>
          <p:nvPr/>
        </p:nvSpPr>
        <p:spPr bwMode="auto">
          <a:xfrm>
            <a:off x="3733800" y="3276600"/>
            <a:ext cx="609600" cy="1588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33" name="Rectangle 37"/>
          <p:cNvSpPr>
            <a:spLocks noChangeArrowheads="1"/>
          </p:cNvSpPr>
          <p:nvPr/>
        </p:nvSpPr>
        <p:spPr bwMode="auto">
          <a:xfrm>
            <a:off x="4572000" y="3124200"/>
            <a:ext cx="1676400" cy="1219200"/>
          </a:xfrm>
          <a:prstGeom prst="rect">
            <a:avLst/>
          </a:prstGeom>
          <a:solidFill>
            <a:schemeClr val="bg1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34" name="Rectangle 38"/>
          <p:cNvSpPr>
            <a:spLocks noChangeArrowheads="1"/>
          </p:cNvSpPr>
          <p:nvPr/>
        </p:nvSpPr>
        <p:spPr bwMode="auto">
          <a:xfrm>
            <a:off x="4572000" y="2819400"/>
            <a:ext cx="1676400" cy="18288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 animBg="1"/>
      <p:bldP spid="29698" grpId="0" animBg="1"/>
      <p:bldP spid="29699" grpId="0" animBg="1"/>
      <p:bldP spid="29701" grpId="0" animBg="1"/>
      <p:bldP spid="29702" grpId="0" animBg="1"/>
      <p:bldP spid="29703" grpId="0" animBg="1"/>
      <p:bldP spid="29704" grpId="0" animBg="1"/>
      <p:bldP spid="29705" grpId="0" animBg="1"/>
      <p:bldP spid="29706" grpId="0" animBg="1"/>
      <p:bldP spid="29707" grpId="0" animBg="1"/>
      <p:bldP spid="29708" grpId="0" animBg="1"/>
      <p:bldP spid="29709" grpId="0" animBg="1"/>
      <p:bldP spid="29733" grpId="0" animBg="1"/>
      <p:bldP spid="2973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752600" y="1905000"/>
            <a:ext cx="1295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m1</a:t>
            </a: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3048000" y="1905000"/>
            <a:ext cx="3810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0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752600" y="22098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569913"/>
            <a:ext cx="83820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Constant Time Coalescing (Case 3)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1752600" y="25146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1752600" y="2514600"/>
            <a:ext cx="1295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m1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3048000" y="2514600"/>
            <a:ext cx="3810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0</a:t>
            </a: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1752600" y="19050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9" name="Line 9"/>
          <p:cNvSpPr>
            <a:spLocks noChangeShapeType="1"/>
          </p:cNvSpPr>
          <p:nvPr/>
        </p:nvSpPr>
        <p:spPr bwMode="auto">
          <a:xfrm>
            <a:off x="2590800" y="4191000"/>
            <a:ext cx="1588" cy="4572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1752600" y="2819400"/>
            <a:ext cx="12954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n</a:t>
            </a: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3048000" y="2819400"/>
            <a:ext cx="3810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1752600" y="3124200"/>
            <a:ext cx="16764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1752600" y="34290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1752600" y="3429000"/>
            <a:ext cx="12954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n</a:t>
            </a:r>
          </a:p>
        </p:txBody>
      </p:sp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3048000" y="3429000"/>
            <a:ext cx="3810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30736" name="Rectangle 16"/>
          <p:cNvSpPr>
            <a:spLocks noChangeArrowheads="1"/>
          </p:cNvSpPr>
          <p:nvPr/>
        </p:nvSpPr>
        <p:spPr bwMode="auto">
          <a:xfrm>
            <a:off x="1752600" y="28194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37" name="Rectangle 17"/>
          <p:cNvSpPr>
            <a:spLocks noChangeArrowheads="1"/>
          </p:cNvSpPr>
          <p:nvPr/>
        </p:nvSpPr>
        <p:spPr bwMode="auto">
          <a:xfrm>
            <a:off x="1752600" y="3733800"/>
            <a:ext cx="1295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m2</a:t>
            </a:r>
          </a:p>
        </p:txBody>
      </p:sp>
      <p:sp>
        <p:nvSpPr>
          <p:cNvPr id="30738" name="Rectangle 18"/>
          <p:cNvSpPr>
            <a:spLocks noChangeArrowheads="1"/>
          </p:cNvSpPr>
          <p:nvPr/>
        </p:nvSpPr>
        <p:spPr bwMode="auto">
          <a:xfrm>
            <a:off x="3048000" y="3733800"/>
            <a:ext cx="3810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30739" name="Rectangle 19"/>
          <p:cNvSpPr>
            <a:spLocks noChangeArrowheads="1"/>
          </p:cNvSpPr>
          <p:nvPr/>
        </p:nvSpPr>
        <p:spPr bwMode="auto">
          <a:xfrm>
            <a:off x="1752600" y="4038600"/>
            <a:ext cx="1676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40" name="Rectangle 20"/>
          <p:cNvSpPr>
            <a:spLocks noChangeArrowheads="1"/>
          </p:cNvSpPr>
          <p:nvPr/>
        </p:nvSpPr>
        <p:spPr bwMode="auto">
          <a:xfrm>
            <a:off x="1752600" y="43434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41" name="Rectangle 21"/>
          <p:cNvSpPr>
            <a:spLocks noChangeArrowheads="1"/>
          </p:cNvSpPr>
          <p:nvPr/>
        </p:nvSpPr>
        <p:spPr bwMode="auto">
          <a:xfrm>
            <a:off x="1752600" y="4343400"/>
            <a:ext cx="1295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m2</a:t>
            </a:r>
          </a:p>
        </p:txBody>
      </p:sp>
      <p:sp>
        <p:nvSpPr>
          <p:cNvPr id="30742" name="Rectangle 22"/>
          <p:cNvSpPr>
            <a:spLocks noChangeArrowheads="1"/>
          </p:cNvSpPr>
          <p:nvPr/>
        </p:nvSpPr>
        <p:spPr bwMode="auto">
          <a:xfrm>
            <a:off x="3048000" y="4343400"/>
            <a:ext cx="3810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30743" name="Rectangle 23"/>
          <p:cNvSpPr>
            <a:spLocks noChangeArrowheads="1"/>
          </p:cNvSpPr>
          <p:nvPr/>
        </p:nvSpPr>
        <p:spPr bwMode="auto">
          <a:xfrm>
            <a:off x="1752600" y="37338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44" name="Rectangle 24"/>
          <p:cNvSpPr>
            <a:spLocks noChangeArrowheads="1"/>
          </p:cNvSpPr>
          <p:nvPr/>
        </p:nvSpPr>
        <p:spPr bwMode="auto">
          <a:xfrm>
            <a:off x="4419600" y="1905000"/>
            <a:ext cx="1295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n+m1</a:t>
            </a:r>
          </a:p>
        </p:txBody>
      </p:sp>
      <p:sp>
        <p:nvSpPr>
          <p:cNvPr id="30745" name="Rectangle 25"/>
          <p:cNvSpPr>
            <a:spLocks noChangeArrowheads="1"/>
          </p:cNvSpPr>
          <p:nvPr/>
        </p:nvSpPr>
        <p:spPr bwMode="auto">
          <a:xfrm>
            <a:off x="5715000" y="1905000"/>
            <a:ext cx="3810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0</a:t>
            </a:r>
          </a:p>
        </p:txBody>
      </p:sp>
      <p:sp>
        <p:nvSpPr>
          <p:cNvPr id="30746" name="Rectangle 26"/>
          <p:cNvSpPr>
            <a:spLocks noChangeArrowheads="1"/>
          </p:cNvSpPr>
          <p:nvPr/>
        </p:nvSpPr>
        <p:spPr bwMode="auto">
          <a:xfrm>
            <a:off x="4419600" y="2209800"/>
            <a:ext cx="1676400" cy="1219200"/>
          </a:xfrm>
          <a:prstGeom prst="rect">
            <a:avLst/>
          </a:prstGeom>
          <a:solidFill>
            <a:schemeClr val="bg1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47" name="Line 27"/>
          <p:cNvSpPr>
            <a:spLocks noChangeShapeType="1"/>
          </p:cNvSpPr>
          <p:nvPr/>
        </p:nvSpPr>
        <p:spPr bwMode="auto">
          <a:xfrm>
            <a:off x="5257800" y="4191000"/>
            <a:ext cx="1588" cy="4572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48" name="Rectangle 28"/>
          <p:cNvSpPr>
            <a:spLocks noChangeArrowheads="1"/>
          </p:cNvSpPr>
          <p:nvPr/>
        </p:nvSpPr>
        <p:spPr bwMode="auto">
          <a:xfrm>
            <a:off x="4419600" y="34290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49" name="Rectangle 29"/>
          <p:cNvSpPr>
            <a:spLocks noChangeArrowheads="1"/>
          </p:cNvSpPr>
          <p:nvPr/>
        </p:nvSpPr>
        <p:spPr bwMode="auto">
          <a:xfrm>
            <a:off x="4419600" y="3429000"/>
            <a:ext cx="1295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n+m1</a:t>
            </a:r>
          </a:p>
        </p:txBody>
      </p:sp>
      <p:sp>
        <p:nvSpPr>
          <p:cNvPr id="30750" name="Rectangle 30"/>
          <p:cNvSpPr>
            <a:spLocks noChangeArrowheads="1"/>
          </p:cNvSpPr>
          <p:nvPr/>
        </p:nvSpPr>
        <p:spPr bwMode="auto">
          <a:xfrm>
            <a:off x="5715000" y="3429000"/>
            <a:ext cx="3810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0</a:t>
            </a:r>
          </a:p>
        </p:txBody>
      </p:sp>
      <p:sp>
        <p:nvSpPr>
          <p:cNvPr id="30751" name="Rectangle 31"/>
          <p:cNvSpPr>
            <a:spLocks noChangeArrowheads="1"/>
          </p:cNvSpPr>
          <p:nvPr/>
        </p:nvSpPr>
        <p:spPr bwMode="auto">
          <a:xfrm>
            <a:off x="4419600" y="3733800"/>
            <a:ext cx="1295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m2</a:t>
            </a:r>
          </a:p>
        </p:txBody>
      </p:sp>
      <p:sp>
        <p:nvSpPr>
          <p:cNvPr id="30752" name="Rectangle 32"/>
          <p:cNvSpPr>
            <a:spLocks noChangeArrowheads="1"/>
          </p:cNvSpPr>
          <p:nvPr/>
        </p:nvSpPr>
        <p:spPr bwMode="auto">
          <a:xfrm>
            <a:off x="5715000" y="3733800"/>
            <a:ext cx="3810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30753" name="Rectangle 33"/>
          <p:cNvSpPr>
            <a:spLocks noChangeArrowheads="1"/>
          </p:cNvSpPr>
          <p:nvPr/>
        </p:nvSpPr>
        <p:spPr bwMode="auto">
          <a:xfrm>
            <a:off x="4419600" y="4038600"/>
            <a:ext cx="1676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54" name="Rectangle 34"/>
          <p:cNvSpPr>
            <a:spLocks noChangeArrowheads="1"/>
          </p:cNvSpPr>
          <p:nvPr/>
        </p:nvSpPr>
        <p:spPr bwMode="auto">
          <a:xfrm>
            <a:off x="4419600" y="43434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55" name="Rectangle 35"/>
          <p:cNvSpPr>
            <a:spLocks noChangeArrowheads="1"/>
          </p:cNvSpPr>
          <p:nvPr/>
        </p:nvSpPr>
        <p:spPr bwMode="auto">
          <a:xfrm>
            <a:off x="4419600" y="4343400"/>
            <a:ext cx="1295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m2</a:t>
            </a:r>
          </a:p>
        </p:txBody>
      </p:sp>
      <p:sp>
        <p:nvSpPr>
          <p:cNvPr id="30756" name="Rectangle 36"/>
          <p:cNvSpPr>
            <a:spLocks noChangeArrowheads="1"/>
          </p:cNvSpPr>
          <p:nvPr/>
        </p:nvSpPr>
        <p:spPr bwMode="auto">
          <a:xfrm>
            <a:off x="5715000" y="4343400"/>
            <a:ext cx="3810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30757" name="Rectangle 37"/>
          <p:cNvSpPr>
            <a:spLocks noChangeArrowheads="1"/>
          </p:cNvSpPr>
          <p:nvPr/>
        </p:nvSpPr>
        <p:spPr bwMode="auto">
          <a:xfrm>
            <a:off x="4419600" y="37338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58" name="Line 38"/>
          <p:cNvSpPr>
            <a:spLocks noChangeShapeType="1"/>
          </p:cNvSpPr>
          <p:nvPr/>
        </p:nvSpPr>
        <p:spPr bwMode="auto">
          <a:xfrm>
            <a:off x="3581400" y="3276600"/>
            <a:ext cx="609600" cy="1588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59" name="Rectangle 39"/>
          <p:cNvSpPr>
            <a:spLocks noChangeArrowheads="1"/>
          </p:cNvSpPr>
          <p:nvPr/>
        </p:nvSpPr>
        <p:spPr bwMode="auto">
          <a:xfrm>
            <a:off x="4419600" y="1905000"/>
            <a:ext cx="1676400" cy="18288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4" grpId="0" animBg="1"/>
      <p:bldP spid="30745" grpId="0" animBg="1"/>
      <p:bldP spid="30746" grpId="0" animBg="1"/>
      <p:bldP spid="30747" grpId="0" animBg="1"/>
      <p:bldP spid="30748" grpId="0" animBg="1"/>
      <p:bldP spid="30749" grpId="0" animBg="1"/>
      <p:bldP spid="30750" grpId="0" animBg="1"/>
      <p:bldP spid="30751" grpId="0" animBg="1"/>
      <p:bldP spid="30752" grpId="0" animBg="1"/>
      <p:bldP spid="30753" grpId="0" animBg="1"/>
      <p:bldP spid="30754" grpId="0" animBg="1"/>
      <p:bldP spid="30755" grpId="0" animBg="1"/>
      <p:bldP spid="30756" grpId="0" animBg="1"/>
      <p:bldP spid="30757" grpId="0" animBg="1"/>
      <p:bldP spid="3075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Dynamic Memory Allocation	</a:t>
            </a:r>
            <a:endParaRPr lang="en-GB" dirty="0"/>
          </a:p>
        </p:txBody>
      </p:sp>
      <p:sp>
        <p:nvSpPr>
          <p:cNvPr id="28" name="Content Placeholder 27"/>
          <p:cNvSpPr>
            <a:spLocks noGrp="1"/>
          </p:cNvSpPr>
          <p:nvPr>
            <p:ph idx="1"/>
          </p:nvPr>
        </p:nvSpPr>
        <p:spPr>
          <a:xfrm>
            <a:off x="396875" y="1362075"/>
            <a:ext cx="3788103" cy="4972050"/>
          </a:xfrm>
        </p:spPr>
        <p:txBody>
          <a:bodyPr/>
          <a:lstStyle/>
          <a:p>
            <a:r>
              <a:rPr lang="en-US" dirty="0" smtClean="0"/>
              <a:t>Programmers use </a:t>
            </a:r>
            <a:r>
              <a:rPr lang="en-US" i="1" dirty="0" smtClean="0">
                <a:solidFill>
                  <a:srgbClr val="990000"/>
                </a:solidFill>
              </a:rPr>
              <a:t>dynamic memory allocators </a:t>
            </a:r>
            <a:r>
              <a:rPr lang="en-US" dirty="0" smtClean="0"/>
              <a:t>(such as </a:t>
            </a:r>
            <a:r>
              <a:rPr lang="en-US" dirty="0" err="1" smtClean="0">
                <a:latin typeface="Courier New"/>
                <a:cs typeface="Courier New"/>
              </a:rPr>
              <a:t>malloc</a:t>
            </a:r>
            <a:r>
              <a:rPr lang="en-US" dirty="0" smtClean="0"/>
              <a:t>) to acquire VM at run time. </a:t>
            </a:r>
          </a:p>
          <a:p>
            <a:pPr lvl="1"/>
            <a:r>
              <a:rPr lang="en-US" dirty="0" smtClean="0"/>
              <a:t>For data structures whose size is only known at runtime.</a:t>
            </a:r>
          </a:p>
          <a:p>
            <a:r>
              <a:rPr lang="en-US" dirty="0" smtClean="0"/>
              <a:t>Dynamic memory allocators manage an area of process virtual memory known as the </a:t>
            </a:r>
            <a:r>
              <a:rPr lang="en-US" i="1" dirty="0" smtClean="0">
                <a:solidFill>
                  <a:srgbClr val="990000"/>
                </a:solidFill>
              </a:rPr>
              <a:t>heap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189412" y="3733800"/>
            <a:ext cx="3200400" cy="609600"/>
          </a:xfrm>
          <a:prstGeom prst="rect">
            <a:avLst/>
          </a:prstGeom>
          <a:solidFill>
            <a:srgbClr val="C0C0C0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4189412" y="4343400"/>
            <a:ext cx="3200400" cy="654050"/>
          </a:xfrm>
          <a:prstGeom prst="rect">
            <a:avLst/>
          </a:prstGeom>
          <a:solidFill>
            <a:srgbClr val="F1C7C7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latin typeface="Calibri" pitchFamily="34" charset="0"/>
              </a:rPr>
              <a:t>Heap </a:t>
            </a:r>
            <a:r>
              <a:rPr lang="en-GB" sz="1800" b="1" dirty="0" smtClean="0">
                <a:latin typeface="Calibri" pitchFamily="34" charset="0"/>
              </a:rPr>
              <a:t>(</a:t>
            </a:r>
            <a:r>
              <a:rPr lang="en-GB" sz="1800" b="1" dirty="0">
                <a:latin typeface="Calibri" pitchFamily="34" charset="0"/>
              </a:rPr>
              <a:t>via </a:t>
            </a:r>
            <a:r>
              <a:rPr lang="en-GB" sz="1800" b="1" dirty="0" err="1">
                <a:latin typeface="Courier New" pitchFamily="49" charset="0"/>
              </a:rPr>
              <a:t>malloc</a:t>
            </a:r>
            <a:r>
              <a:rPr lang="en-GB" sz="1800" b="1" dirty="0">
                <a:latin typeface="Calibri" pitchFamily="34" charset="0"/>
              </a:rPr>
              <a:t>)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4189412" y="5743575"/>
            <a:ext cx="3200400" cy="396875"/>
          </a:xfrm>
          <a:prstGeom prst="rect">
            <a:avLst/>
          </a:prstGeom>
          <a:solidFill>
            <a:schemeClr val="bg1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latin typeface="Calibri" pitchFamily="34" charset="0"/>
              </a:rPr>
              <a:t>P</a:t>
            </a:r>
            <a:r>
              <a:rPr lang="en-GB" sz="1800" b="1" dirty="0" smtClean="0">
                <a:latin typeface="Calibri" pitchFamily="34" charset="0"/>
              </a:rPr>
              <a:t>rogram </a:t>
            </a:r>
            <a:r>
              <a:rPr lang="en-GB" sz="1800" b="1" dirty="0">
                <a:latin typeface="Calibri" pitchFamily="34" charset="0"/>
              </a:rPr>
              <a:t>text (</a:t>
            </a:r>
            <a:r>
              <a:rPr lang="en-GB" sz="1800" b="1" dirty="0">
                <a:latin typeface="Courier New"/>
                <a:cs typeface="Courier New"/>
              </a:rPr>
              <a:t>.text</a:t>
            </a:r>
            <a:r>
              <a:rPr lang="en-GB" sz="1800" b="1" dirty="0">
                <a:latin typeface="Calibri" pitchFamily="34" charset="0"/>
              </a:rPr>
              <a:t>)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4189412" y="5362575"/>
            <a:ext cx="3200400" cy="396875"/>
          </a:xfrm>
          <a:prstGeom prst="rect">
            <a:avLst/>
          </a:prstGeom>
          <a:solidFill>
            <a:schemeClr val="bg1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latin typeface="Calibri" pitchFamily="34" charset="0"/>
              </a:rPr>
              <a:t>I</a:t>
            </a:r>
            <a:r>
              <a:rPr lang="en-GB" sz="1800" b="1" dirty="0" smtClean="0">
                <a:latin typeface="Calibri" pitchFamily="34" charset="0"/>
              </a:rPr>
              <a:t>nitialized </a:t>
            </a:r>
            <a:r>
              <a:rPr lang="en-GB" sz="1800" b="1" dirty="0">
                <a:latin typeface="Calibri" pitchFamily="34" charset="0"/>
              </a:rPr>
              <a:t>data (</a:t>
            </a:r>
            <a:r>
              <a:rPr lang="en-GB" sz="1800" b="1" dirty="0">
                <a:latin typeface="Courier New"/>
                <a:cs typeface="Courier New"/>
              </a:rPr>
              <a:t>.data</a:t>
            </a:r>
            <a:r>
              <a:rPr lang="en-GB" sz="1800" b="1" dirty="0">
                <a:latin typeface="Calibri" pitchFamily="34" charset="0"/>
              </a:rPr>
              <a:t>)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4189412" y="4981575"/>
            <a:ext cx="3200400" cy="396875"/>
          </a:xfrm>
          <a:prstGeom prst="rect">
            <a:avLst/>
          </a:prstGeom>
          <a:solidFill>
            <a:schemeClr val="bg1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latin typeface="Calibri" pitchFamily="34" charset="0"/>
              </a:rPr>
              <a:t>U</a:t>
            </a:r>
            <a:r>
              <a:rPr lang="en-GB" sz="1800" b="1" dirty="0" smtClean="0">
                <a:latin typeface="Calibri" pitchFamily="34" charset="0"/>
              </a:rPr>
              <a:t>ninitialized </a:t>
            </a:r>
            <a:r>
              <a:rPr lang="en-GB" sz="1800" b="1" dirty="0">
                <a:latin typeface="Calibri" pitchFamily="34" charset="0"/>
              </a:rPr>
              <a:t>data (.</a:t>
            </a:r>
            <a:r>
              <a:rPr lang="en-GB" sz="1800" b="1" dirty="0" err="1">
                <a:latin typeface="Courier New"/>
                <a:cs typeface="Courier New"/>
              </a:rPr>
              <a:t>bss</a:t>
            </a:r>
            <a:r>
              <a:rPr lang="en-GB" sz="1800" b="1" dirty="0">
                <a:latin typeface="Calibri" pitchFamily="34" charset="0"/>
              </a:rPr>
              <a:t>)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4189412" y="3413820"/>
            <a:ext cx="3200400" cy="334962"/>
          </a:xfrm>
          <a:prstGeom prst="rect">
            <a:avLst/>
          </a:prstGeom>
          <a:solidFill>
            <a:schemeClr val="bg1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latin typeface="Calibri" pitchFamily="34" charset="0"/>
              </a:rPr>
              <a:t>User s</a:t>
            </a:r>
            <a:r>
              <a:rPr lang="en-GB" sz="1800" b="1" dirty="0" smtClean="0">
                <a:latin typeface="Calibri" pitchFamily="34" charset="0"/>
              </a:rPr>
              <a:t>tack</a:t>
            </a:r>
            <a:endParaRPr lang="en-GB" sz="1800" b="1" dirty="0">
              <a:latin typeface="Calibri" pitchFamily="34" charset="0"/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4189412" y="6124575"/>
            <a:ext cx="3200400" cy="396875"/>
          </a:xfrm>
          <a:prstGeom prst="rect">
            <a:avLst/>
          </a:prstGeom>
          <a:solidFill>
            <a:srgbClr val="C0C0C0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3886200" y="6339601"/>
            <a:ext cx="298778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alibri" pitchFamily="34" charset="0"/>
              </a:rPr>
              <a:t>0</a:t>
            </a:r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7397160" y="4025900"/>
            <a:ext cx="1800227" cy="698500"/>
            <a:chOff x="4175" y="2483"/>
            <a:chExt cx="1134" cy="440"/>
          </a:xfrm>
        </p:grpSpPr>
        <p:sp>
          <p:nvSpPr>
            <p:cNvPr id="7188" name="Text Box 20"/>
            <p:cNvSpPr txBox="1">
              <a:spLocks noChangeArrowheads="1"/>
            </p:cNvSpPr>
            <p:nvPr/>
          </p:nvSpPr>
          <p:spPr bwMode="auto">
            <a:xfrm>
              <a:off x="4409" y="2483"/>
              <a:ext cx="900" cy="44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dirty="0" smtClean="0">
                  <a:latin typeface="Calibri" pitchFamily="34" charset="0"/>
                </a:rPr>
                <a:t>Top of heap</a:t>
              </a:r>
            </a:p>
            <a:p>
              <a:pPr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b="1" dirty="0" smtClean="0">
                  <a:latin typeface="Calibri" pitchFamily="34" charset="0"/>
                </a:rPr>
                <a:t> (</a:t>
              </a:r>
              <a:r>
                <a:rPr lang="en-GB" sz="2000" b="1" dirty="0" err="1" smtClean="0">
                  <a:latin typeface="Courier New"/>
                  <a:cs typeface="Courier New"/>
                </a:rPr>
                <a:t>brk</a:t>
              </a:r>
              <a:r>
                <a:rPr lang="en-GB" sz="2000" b="1" dirty="0" smtClean="0">
                  <a:latin typeface="Courier New"/>
                  <a:cs typeface="Courier New"/>
                </a:rPr>
                <a:t> </a:t>
              </a:r>
              <a:r>
                <a:rPr lang="en-GB" sz="2000" b="1" dirty="0" err="1" smtClean="0">
                  <a:latin typeface="Calibri" pitchFamily="34" charset="0"/>
                </a:rPr>
                <a:t>ptr</a:t>
              </a:r>
              <a:r>
                <a:rPr lang="en-GB" sz="2000" b="1" dirty="0" smtClean="0">
                  <a:latin typeface="Calibri" pitchFamily="34" charset="0"/>
                </a:rPr>
                <a:t>)</a:t>
              </a:r>
              <a:endParaRPr lang="en-GB" sz="2000" b="1" dirty="0">
                <a:latin typeface="Calibri" pitchFamily="34" charset="0"/>
              </a:endParaRPr>
            </a:p>
          </p:txBody>
        </p:sp>
        <p:sp>
          <p:nvSpPr>
            <p:cNvPr id="7189" name="Line 21"/>
            <p:cNvSpPr>
              <a:spLocks noChangeShapeType="1"/>
            </p:cNvSpPr>
            <p:nvPr/>
          </p:nvSpPr>
          <p:spPr bwMode="auto">
            <a:xfrm flipH="1">
              <a:off x="4175" y="2716"/>
              <a:ext cx="242" cy="1"/>
            </a:xfrm>
            <a:prstGeom prst="line">
              <a:avLst/>
            </a:prstGeom>
            <a:noFill/>
            <a:ln w="25560">
              <a:solidFill>
                <a:srgbClr val="000066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" name="Down Arrow 24"/>
          <p:cNvSpPr/>
          <p:nvPr/>
        </p:nvSpPr>
        <p:spPr bwMode="auto">
          <a:xfrm>
            <a:off x="6248400" y="3755589"/>
            <a:ext cx="533400" cy="435411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26" name="Down Arrow 25"/>
          <p:cNvSpPr/>
          <p:nvPr/>
        </p:nvSpPr>
        <p:spPr bwMode="auto">
          <a:xfrm flipV="1">
            <a:off x="4953000" y="3907989"/>
            <a:ext cx="533400" cy="435411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4189412" y="1362075"/>
            <a:ext cx="3505200" cy="4572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>
                <a:latin typeface="+mn-lt"/>
              </a:rPr>
              <a:t>Application</a:t>
            </a: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4189412" y="1819275"/>
            <a:ext cx="3505200" cy="4572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>
                <a:latin typeface="+mn-lt"/>
              </a:rPr>
              <a:t>Dynamic Memory Allocator</a:t>
            </a:r>
          </a:p>
        </p:txBody>
      </p:sp>
      <p:sp>
        <p:nvSpPr>
          <p:cNvPr id="31" name="Rectangle 6"/>
          <p:cNvSpPr>
            <a:spLocks noChangeArrowheads="1"/>
          </p:cNvSpPr>
          <p:nvPr/>
        </p:nvSpPr>
        <p:spPr bwMode="auto">
          <a:xfrm>
            <a:off x="4189412" y="2276475"/>
            <a:ext cx="3505200" cy="4572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dirty="0" smtClean="0">
                <a:latin typeface="+mn-lt"/>
              </a:rPr>
              <a:t>Heap</a:t>
            </a:r>
            <a:endParaRPr lang="en-US" sz="2000" dirty="0"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752600" y="1905000"/>
            <a:ext cx="1295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m1</a:t>
            </a: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3048000" y="1905000"/>
            <a:ext cx="3810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0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752600" y="22098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569913"/>
            <a:ext cx="83820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Constant Time Coalescing (Case 4)</a:t>
            </a: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1752600" y="25146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1752600" y="2514600"/>
            <a:ext cx="1295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m1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3048000" y="2514600"/>
            <a:ext cx="3810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0</a:t>
            </a: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1752600" y="19050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>
            <a:off x="2590800" y="4191000"/>
            <a:ext cx="1588" cy="4572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1752600" y="2819400"/>
            <a:ext cx="12954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n</a:t>
            </a:r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3048000" y="2819400"/>
            <a:ext cx="3810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1752600" y="3124200"/>
            <a:ext cx="16764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1752600" y="34290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1752600" y="3429000"/>
            <a:ext cx="12954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n</a:t>
            </a:r>
          </a:p>
        </p:txBody>
      </p:sp>
      <p:sp>
        <p:nvSpPr>
          <p:cNvPr id="31759" name="Rectangle 15"/>
          <p:cNvSpPr>
            <a:spLocks noChangeArrowheads="1"/>
          </p:cNvSpPr>
          <p:nvPr/>
        </p:nvSpPr>
        <p:spPr bwMode="auto">
          <a:xfrm>
            <a:off x="3048000" y="3429000"/>
            <a:ext cx="3810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31760" name="Rectangle 16"/>
          <p:cNvSpPr>
            <a:spLocks noChangeArrowheads="1"/>
          </p:cNvSpPr>
          <p:nvPr/>
        </p:nvSpPr>
        <p:spPr bwMode="auto">
          <a:xfrm>
            <a:off x="1752600" y="28194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61" name="Rectangle 17"/>
          <p:cNvSpPr>
            <a:spLocks noChangeArrowheads="1"/>
          </p:cNvSpPr>
          <p:nvPr/>
        </p:nvSpPr>
        <p:spPr bwMode="auto">
          <a:xfrm>
            <a:off x="1752600" y="3733800"/>
            <a:ext cx="1295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m2</a:t>
            </a:r>
          </a:p>
        </p:txBody>
      </p:sp>
      <p:sp>
        <p:nvSpPr>
          <p:cNvPr id="31762" name="Rectangle 18"/>
          <p:cNvSpPr>
            <a:spLocks noChangeArrowheads="1"/>
          </p:cNvSpPr>
          <p:nvPr/>
        </p:nvSpPr>
        <p:spPr bwMode="auto">
          <a:xfrm>
            <a:off x="3048000" y="3733800"/>
            <a:ext cx="3810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0</a:t>
            </a:r>
          </a:p>
        </p:txBody>
      </p:sp>
      <p:sp>
        <p:nvSpPr>
          <p:cNvPr id="31763" name="Rectangle 19"/>
          <p:cNvSpPr>
            <a:spLocks noChangeArrowheads="1"/>
          </p:cNvSpPr>
          <p:nvPr/>
        </p:nvSpPr>
        <p:spPr bwMode="auto">
          <a:xfrm>
            <a:off x="1752600" y="40386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64" name="Rectangle 20"/>
          <p:cNvSpPr>
            <a:spLocks noChangeArrowheads="1"/>
          </p:cNvSpPr>
          <p:nvPr/>
        </p:nvSpPr>
        <p:spPr bwMode="auto">
          <a:xfrm>
            <a:off x="1752600" y="43434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65" name="Rectangle 21"/>
          <p:cNvSpPr>
            <a:spLocks noChangeArrowheads="1"/>
          </p:cNvSpPr>
          <p:nvPr/>
        </p:nvSpPr>
        <p:spPr bwMode="auto">
          <a:xfrm>
            <a:off x="1752600" y="4343400"/>
            <a:ext cx="1295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m2</a:t>
            </a:r>
          </a:p>
        </p:txBody>
      </p:sp>
      <p:sp>
        <p:nvSpPr>
          <p:cNvPr id="31766" name="Rectangle 22"/>
          <p:cNvSpPr>
            <a:spLocks noChangeArrowheads="1"/>
          </p:cNvSpPr>
          <p:nvPr/>
        </p:nvSpPr>
        <p:spPr bwMode="auto">
          <a:xfrm>
            <a:off x="3048000" y="4343400"/>
            <a:ext cx="3810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0</a:t>
            </a:r>
          </a:p>
        </p:txBody>
      </p:sp>
      <p:sp>
        <p:nvSpPr>
          <p:cNvPr id="31767" name="Rectangle 23"/>
          <p:cNvSpPr>
            <a:spLocks noChangeArrowheads="1"/>
          </p:cNvSpPr>
          <p:nvPr/>
        </p:nvSpPr>
        <p:spPr bwMode="auto">
          <a:xfrm>
            <a:off x="1752600" y="37338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68" name="Rectangle 24"/>
          <p:cNvSpPr>
            <a:spLocks noChangeArrowheads="1"/>
          </p:cNvSpPr>
          <p:nvPr/>
        </p:nvSpPr>
        <p:spPr bwMode="auto">
          <a:xfrm>
            <a:off x="4419600" y="1905000"/>
            <a:ext cx="1295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n+m1+m2</a:t>
            </a:r>
          </a:p>
        </p:txBody>
      </p:sp>
      <p:sp>
        <p:nvSpPr>
          <p:cNvPr id="31769" name="Rectangle 25"/>
          <p:cNvSpPr>
            <a:spLocks noChangeArrowheads="1"/>
          </p:cNvSpPr>
          <p:nvPr/>
        </p:nvSpPr>
        <p:spPr bwMode="auto">
          <a:xfrm>
            <a:off x="5715000" y="1905000"/>
            <a:ext cx="3810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0</a:t>
            </a:r>
          </a:p>
        </p:txBody>
      </p:sp>
      <p:sp>
        <p:nvSpPr>
          <p:cNvPr id="31770" name="Rectangle 26"/>
          <p:cNvSpPr>
            <a:spLocks noChangeArrowheads="1"/>
          </p:cNvSpPr>
          <p:nvPr/>
        </p:nvSpPr>
        <p:spPr bwMode="auto">
          <a:xfrm>
            <a:off x="4419600" y="2209800"/>
            <a:ext cx="1676400" cy="2133600"/>
          </a:xfrm>
          <a:prstGeom prst="rect">
            <a:avLst/>
          </a:prstGeom>
          <a:solidFill>
            <a:schemeClr val="bg1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71" name="Rectangle 27"/>
          <p:cNvSpPr>
            <a:spLocks noChangeArrowheads="1"/>
          </p:cNvSpPr>
          <p:nvPr/>
        </p:nvSpPr>
        <p:spPr bwMode="auto">
          <a:xfrm>
            <a:off x="4419600" y="43434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72" name="Rectangle 28"/>
          <p:cNvSpPr>
            <a:spLocks noChangeArrowheads="1"/>
          </p:cNvSpPr>
          <p:nvPr/>
        </p:nvSpPr>
        <p:spPr bwMode="auto">
          <a:xfrm>
            <a:off x="4419600" y="4343400"/>
            <a:ext cx="1295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n+m1+m2</a:t>
            </a:r>
          </a:p>
        </p:txBody>
      </p:sp>
      <p:sp>
        <p:nvSpPr>
          <p:cNvPr id="31773" name="Rectangle 29"/>
          <p:cNvSpPr>
            <a:spLocks noChangeArrowheads="1"/>
          </p:cNvSpPr>
          <p:nvPr/>
        </p:nvSpPr>
        <p:spPr bwMode="auto">
          <a:xfrm>
            <a:off x="5715000" y="4343400"/>
            <a:ext cx="3810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0</a:t>
            </a:r>
          </a:p>
        </p:txBody>
      </p:sp>
      <p:sp>
        <p:nvSpPr>
          <p:cNvPr id="31774" name="Line 30"/>
          <p:cNvSpPr>
            <a:spLocks noChangeShapeType="1"/>
          </p:cNvSpPr>
          <p:nvPr/>
        </p:nvSpPr>
        <p:spPr bwMode="auto">
          <a:xfrm>
            <a:off x="3581400" y="3276600"/>
            <a:ext cx="609600" cy="1588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75" name="Rectangle 31"/>
          <p:cNvSpPr>
            <a:spLocks noChangeArrowheads="1"/>
          </p:cNvSpPr>
          <p:nvPr/>
        </p:nvSpPr>
        <p:spPr bwMode="auto">
          <a:xfrm>
            <a:off x="4419600" y="1905000"/>
            <a:ext cx="1676400" cy="27432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68" grpId="0" animBg="1"/>
      <p:bldP spid="31769" grpId="0" animBg="1"/>
      <p:bldP spid="31770" grpId="0" animBg="1"/>
      <p:bldP spid="31771" grpId="0" animBg="1"/>
      <p:bldP spid="31772" grpId="0" animBg="1"/>
      <p:bldP spid="31773" grpId="0" animBg="1"/>
      <p:bldP spid="3177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 of Boundary Tags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52550"/>
            <a:ext cx="7896225" cy="4972050"/>
          </a:xfrm>
        </p:spPr>
        <p:txBody>
          <a:bodyPr/>
          <a:lstStyle/>
          <a:p>
            <a:r>
              <a:rPr lang="en-US" dirty="0" smtClean="0"/>
              <a:t>Internal fragmentation</a:t>
            </a:r>
          </a:p>
          <a:p>
            <a:endParaRPr lang="en-US" dirty="0" smtClean="0"/>
          </a:p>
          <a:p>
            <a:r>
              <a:rPr lang="en-US" dirty="0" smtClean="0"/>
              <a:t>Can it be optimized?</a:t>
            </a:r>
          </a:p>
          <a:p>
            <a:pPr lvl="1"/>
            <a:r>
              <a:rPr lang="en-US" dirty="0" smtClean="0"/>
              <a:t>Which blocks need the footer tag?</a:t>
            </a:r>
          </a:p>
          <a:p>
            <a:pPr lvl="1"/>
            <a:r>
              <a:rPr lang="en-US" dirty="0" smtClean="0"/>
              <a:t>What does that mean?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83820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Summary of Key Allocator Policies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9413" y="1143000"/>
            <a:ext cx="8307387" cy="5497512"/>
          </a:xfrm>
          <a:ln/>
        </p:spPr>
        <p:txBody>
          <a:bodyPr/>
          <a:lstStyle/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Placement policy: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First-fit, next-fit, best-fit, etc.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Trades off lower throughput for less fragmentation	</a:t>
            </a:r>
          </a:p>
          <a:p>
            <a:pPr lvl="1"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dirty="0">
                <a:solidFill>
                  <a:srgbClr val="C00000"/>
                </a:solidFill>
              </a:rPr>
              <a:t>Interesting observation</a:t>
            </a:r>
            <a:r>
              <a:rPr lang="en-GB" b="1" dirty="0">
                <a:solidFill>
                  <a:srgbClr val="C00000"/>
                </a:solidFill>
              </a:rPr>
              <a:t>: </a:t>
            </a:r>
            <a:r>
              <a:rPr lang="en-GB" dirty="0"/>
              <a:t>segregated free lists (next lecture) approximate a best fit placement policy without having to search entire free list</a:t>
            </a:r>
          </a:p>
          <a:p>
            <a:pPr>
              <a:lnSpc>
                <a:spcPct val="83000"/>
              </a:lnSpc>
              <a:spcBef>
                <a:spcPts val="180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Splitting policy: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When do we go ahead and split free blocks?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How much internal fragmentation are we willing to tolerate?</a:t>
            </a:r>
          </a:p>
          <a:p>
            <a:pPr>
              <a:lnSpc>
                <a:spcPct val="83000"/>
              </a:lnSpc>
              <a:spcBef>
                <a:spcPts val="180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Coalescing policy: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dirty="0">
                <a:solidFill>
                  <a:srgbClr val="C00000"/>
                </a:solidFill>
              </a:rPr>
              <a:t>Immediate coalescing: </a:t>
            </a:r>
            <a:r>
              <a:rPr lang="en-GB" dirty="0"/>
              <a:t>coalesce each time </a:t>
            </a:r>
            <a:r>
              <a:rPr lang="en-GB" b="1" dirty="0" smtClean="0">
                <a:latin typeface="Courier New" pitchFamily="49" charset="0"/>
              </a:rPr>
              <a:t>free</a:t>
            </a:r>
            <a:r>
              <a:rPr lang="en-GB" b="1" dirty="0" smtClean="0"/>
              <a:t> </a:t>
            </a:r>
            <a:r>
              <a:rPr lang="en-GB" dirty="0"/>
              <a:t>is called 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dirty="0">
                <a:solidFill>
                  <a:srgbClr val="C00000"/>
                </a:solidFill>
              </a:rPr>
              <a:t>Deferred coalescing: </a:t>
            </a:r>
            <a:r>
              <a:rPr lang="en-GB" dirty="0"/>
              <a:t>try to improve performance of </a:t>
            </a:r>
            <a:r>
              <a:rPr lang="en-GB" b="1" dirty="0" smtClean="0">
                <a:latin typeface="Courier New" pitchFamily="49" charset="0"/>
              </a:rPr>
              <a:t>free</a:t>
            </a:r>
            <a:r>
              <a:rPr lang="en-GB" b="1" dirty="0" smtClean="0"/>
              <a:t> </a:t>
            </a:r>
            <a:r>
              <a:rPr lang="en-GB" dirty="0"/>
              <a:t>by deferring coalescing until needed. </a:t>
            </a:r>
            <a:r>
              <a:rPr lang="en-GB" dirty="0" smtClean="0"/>
              <a:t>Examples:</a:t>
            </a:r>
            <a:endParaRPr lang="en-GB" dirty="0"/>
          </a:p>
          <a:p>
            <a:pPr lvl="2"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Coalesce as you scan the free list for </a:t>
            </a:r>
            <a:r>
              <a:rPr lang="en-GB" b="1" dirty="0" err="1" smtClean="0">
                <a:latin typeface="Courier New" pitchFamily="49" charset="0"/>
              </a:rPr>
              <a:t>malloc</a:t>
            </a:r>
            <a:endParaRPr lang="en-GB" b="1" dirty="0" smtClean="0"/>
          </a:p>
          <a:p>
            <a:pPr lvl="2"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Coalesce when the amount of external fragmentation reaches some threshold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440724" y="458703"/>
            <a:ext cx="67564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Implicit Lists: Summary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0266" y="1160463"/>
            <a:ext cx="8307387" cy="5392737"/>
          </a:xfrm>
          <a:ln/>
        </p:spPr>
        <p:txBody>
          <a:bodyPr/>
          <a:lstStyle/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Implementation: very simple</a:t>
            </a:r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Allocate cost: </a:t>
            </a:r>
            <a:endParaRPr lang="en-GB" dirty="0" smtClean="0"/>
          </a:p>
          <a:p>
            <a:pPr lvl="1"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linear </a:t>
            </a:r>
            <a:r>
              <a:rPr lang="en-GB" dirty="0"/>
              <a:t>time worst case</a:t>
            </a:r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Free cost: </a:t>
            </a:r>
            <a:endParaRPr lang="en-GB" dirty="0" smtClean="0"/>
          </a:p>
          <a:p>
            <a:pPr lvl="1"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constant </a:t>
            </a:r>
            <a:r>
              <a:rPr lang="en-GB" dirty="0"/>
              <a:t>time worst case</a:t>
            </a:r>
          </a:p>
          <a:p>
            <a:pPr lvl="1">
              <a:lnSpc>
                <a:spcPct val="88000"/>
              </a:lnSpc>
              <a:buSzTx/>
              <a:buFont typeface="Wingdings" pitchFamily="2" charset="2"/>
              <a:buChar char="§"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even with coalescing</a:t>
            </a:r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Memory usage: </a:t>
            </a:r>
            <a:endParaRPr lang="en-GB" dirty="0" smtClean="0"/>
          </a:p>
          <a:p>
            <a:pPr lvl="1"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will </a:t>
            </a:r>
            <a:r>
              <a:rPr lang="en-GB" dirty="0"/>
              <a:t>depend on placement policy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First-fit, next-fit or best-fit</a:t>
            </a:r>
          </a:p>
          <a:p>
            <a:pPr lvl="1">
              <a:lnSpc>
                <a:spcPct val="88000"/>
              </a:lnSpc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Not used in practice for </a:t>
            </a:r>
            <a:r>
              <a:rPr lang="en-GB" dirty="0" err="1" smtClean="0">
                <a:latin typeface="Courier New" pitchFamily="49" charset="0"/>
              </a:rPr>
              <a:t>malloc</a:t>
            </a:r>
            <a:r>
              <a:rPr lang="en-GB" dirty="0" smtClean="0">
                <a:latin typeface="Courier New" pitchFamily="49" charset="0"/>
              </a:rPr>
              <a:t>/free </a:t>
            </a:r>
            <a:r>
              <a:rPr lang="en-GB" dirty="0" smtClean="0"/>
              <a:t>because </a:t>
            </a:r>
            <a:r>
              <a:rPr lang="en-GB" dirty="0"/>
              <a:t>of linear-time allocation</a:t>
            </a:r>
          </a:p>
          <a:p>
            <a:pPr lvl="1">
              <a:lnSpc>
                <a:spcPct val="88000"/>
              </a:lnSpc>
              <a:buSzTx/>
              <a:buFont typeface="Wingdings" pitchFamily="2" charset="2"/>
              <a:buChar char="§"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used in many special purpose applications</a:t>
            </a:r>
          </a:p>
          <a:p>
            <a:pPr lvl="1">
              <a:lnSpc>
                <a:spcPct val="88000"/>
              </a:lnSpc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However, the concepts of splitting and boundary tag coalescing are general to </a:t>
            </a:r>
            <a:r>
              <a:rPr lang="en-GB" i="1" dirty="0">
                <a:solidFill>
                  <a:srgbClr val="C00000"/>
                </a:solidFill>
              </a:rPr>
              <a:t>all</a:t>
            </a:r>
            <a:r>
              <a:rPr lang="en-GB" dirty="0"/>
              <a:t> allocators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Memory Allocation</a:t>
            </a:r>
            <a:endParaRPr lang="en-U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671637"/>
            <a:ext cx="7896225" cy="4348163"/>
          </a:xfrm>
        </p:spPr>
        <p:txBody>
          <a:bodyPr/>
          <a:lstStyle/>
          <a:p>
            <a:r>
              <a:rPr lang="en-US" dirty="0" smtClean="0"/>
              <a:t>Allocator maintains heap as collection of variable sized </a:t>
            </a:r>
            <a:r>
              <a:rPr lang="en-US" i="1" dirty="0" smtClean="0">
                <a:solidFill>
                  <a:srgbClr val="990000"/>
                </a:solidFill>
              </a:rPr>
              <a:t>blocks</a:t>
            </a:r>
            <a:r>
              <a:rPr lang="en-US" dirty="0" smtClean="0">
                <a:solidFill>
                  <a:srgbClr val="000000"/>
                </a:solidFill>
              </a:rPr>
              <a:t>, which are either </a:t>
            </a:r>
            <a:r>
              <a:rPr lang="en-US" i="1" dirty="0" smtClean="0">
                <a:solidFill>
                  <a:srgbClr val="990000"/>
                </a:solidFill>
              </a:rPr>
              <a:t>allocated</a:t>
            </a:r>
            <a:r>
              <a:rPr lang="en-US" dirty="0" smtClean="0">
                <a:solidFill>
                  <a:srgbClr val="000000"/>
                </a:solidFill>
              </a:rPr>
              <a:t> or </a:t>
            </a:r>
            <a:r>
              <a:rPr lang="en-US" i="1" dirty="0" smtClean="0">
                <a:solidFill>
                  <a:srgbClr val="990000"/>
                </a:solidFill>
              </a:rPr>
              <a:t>free</a:t>
            </a:r>
          </a:p>
          <a:p>
            <a:r>
              <a:rPr lang="en-US" dirty="0" smtClean="0"/>
              <a:t>Types of allocators</a:t>
            </a:r>
          </a:p>
          <a:p>
            <a:pPr lvl="1"/>
            <a:r>
              <a:rPr lang="en-US" b="1" i="1" dirty="0" smtClean="0">
                <a:solidFill>
                  <a:srgbClr val="990000"/>
                </a:solidFill>
              </a:rPr>
              <a:t>Explicit allocator</a:t>
            </a:r>
            <a:r>
              <a:rPr lang="en-US" b="1" dirty="0" smtClean="0"/>
              <a:t>:  </a:t>
            </a:r>
            <a:r>
              <a:rPr lang="en-US" dirty="0" smtClean="0"/>
              <a:t>application allocates and frees space </a:t>
            </a:r>
          </a:p>
          <a:p>
            <a:pPr lvl="2"/>
            <a:r>
              <a:rPr lang="en-US" dirty="0" smtClean="0"/>
              <a:t>E.g.,  </a:t>
            </a:r>
            <a:r>
              <a:rPr lang="en-US" dirty="0" err="1" smtClean="0">
                <a:latin typeface="Courier New"/>
                <a:cs typeface="Courier New"/>
              </a:rPr>
              <a:t>malloc</a:t>
            </a:r>
            <a:r>
              <a:rPr lang="en-US" dirty="0" smtClean="0"/>
              <a:t> and </a:t>
            </a:r>
            <a:r>
              <a:rPr lang="en-US" dirty="0" smtClean="0">
                <a:latin typeface="Courier New"/>
                <a:cs typeface="Courier New"/>
              </a:rPr>
              <a:t>free</a:t>
            </a:r>
            <a:r>
              <a:rPr lang="en-US" dirty="0" smtClean="0"/>
              <a:t> in C</a:t>
            </a:r>
          </a:p>
          <a:p>
            <a:pPr lvl="1"/>
            <a:r>
              <a:rPr lang="en-US" b="1" i="1" dirty="0" smtClean="0">
                <a:solidFill>
                  <a:srgbClr val="990000"/>
                </a:solidFill>
              </a:rPr>
              <a:t>Implicit allocator:</a:t>
            </a:r>
            <a:r>
              <a:rPr lang="en-US" dirty="0" smtClean="0"/>
              <a:t> application allocates, but does not free space</a:t>
            </a:r>
          </a:p>
          <a:p>
            <a:pPr lvl="2"/>
            <a:r>
              <a:rPr lang="en-US" dirty="0" smtClean="0"/>
              <a:t>E.g. garbage collection in Java, ML, and Lisp</a:t>
            </a:r>
          </a:p>
          <a:p>
            <a:endParaRPr lang="en-US" dirty="0" smtClean="0"/>
          </a:p>
          <a:p>
            <a:r>
              <a:rPr lang="en-US" dirty="0" smtClean="0"/>
              <a:t>Will discuss simple explicit memory allocation today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24248" y="417513"/>
            <a:ext cx="59436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The </a:t>
            </a:r>
            <a:r>
              <a:rPr lang="en-GB" dirty="0" err="1" smtClean="0">
                <a:latin typeface="Courier New"/>
                <a:cs typeface="Courier New"/>
              </a:rPr>
              <a:t>malloc</a:t>
            </a:r>
            <a:r>
              <a:rPr lang="en-GB" dirty="0" smtClean="0"/>
              <a:t> </a:t>
            </a:r>
            <a:r>
              <a:rPr lang="en-GB" dirty="0"/>
              <a:t>Package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2913" y="1126524"/>
            <a:ext cx="8624887" cy="5486400"/>
          </a:xfrm>
          <a:ln/>
        </p:spPr>
        <p:txBody>
          <a:bodyPr/>
          <a:lstStyle/>
          <a:p>
            <a:pPr marL="346075" indent="-346075">
              <a:lnSpc>
                <a:spcPct val="94000"/>
              </a:lnSpc>
              <a:buNone/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sz="2000" dirty="0">
                <a:latin typeface="Courier New" pitchFamily="49" charset="0"/>
              </a:rPr>
              <a:t>#include &lt;</a:t>
            </a:r>
            <a:r>
              <a:rPr lang="en-GB" sz="2000" dirty="0" err="1">
                <a:latin typeface="Courier New" pitchFamily="49" charset="0"/>
              </a:rPr>
              <a:t>stdlib.h</a:t>
            </a:r>
            <a:r>
              <a:rPr lang="en-GB" sz="2000" dirty="0">
                <a:latin typeface="Courier New" pitchFamily="49" charset="0"/>
              </a:rPr>
              <a:t>&gt;</a:t>
            </a:r>
          </a:p>
          <a:p>
            <a:pPr marL="346075" indent="-346075">
              <a:lnSpc>
                <a:spcPct val="94000"/>
              </a:lnSpc>
              <a:spcBef>
                <a:spcPts val="1200"/>
              </a:spcBef>
              <a:buNone/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sz="2000" dirty="0">
                <a:latin typeface="Courier New" pitchFamily="49" charset="0"/>
              </a:rPr>
              <a:t>void *</a:t>
            </a:r>
            <a:r>
              <a:rPr lang="en-GB" sz="2000" dirty="0" err="1">
                <a:latin typeface="Courier New" pitchFamily="49" charset="0"/>
              </a:rPr>
              <a:t>malloc</a:t>
            </a:r>
            <a:r>
              <a:rPr lang="en-GB" sz="2000" dirty="0">
                <a:latin typeface="Courier New" pitchFamily="49" charset="0"/>
              </a:rPr>
              <a:t>(</a:t>
            </a:r>
            <a:r>
              <a:rPr lang="en-GB" sz="2000" dirty="0" err="1">
                <a:latin typeface="Courier New" pitchFamily="49" charset="0"/>
              </a:rPr>
              <a:t>size_t</a:t>
            </a:r>
            <a:r>
              <a:rPr lang="en-GB" sz="2000" dirty="0">
                <a:latin typeface="Courier New" pitchFamily="49" charset="0"/>
              </a:rPr>
              <a:t> size)</a:t>
            </a:r>
          </a:p>
          <a:p>
            <a:pPr lvl="1"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dirty="0" smtClean="0"/>
              <a:t>Successful</a:t>
            </a:r>
            <a:r>
              <a:rPr lang="en-GB" dirty="0"/>
              <a:t>:</a:t>
            </a:r>
          </a:p>
          <a:p>
            <a:pPr lvl="2"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dirty="0"/>
              <a:t>Returns a pointer to a memory block of at least 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size</a:t>
            </a:r>
            <a:r>
              <a:rPr lang="en-GB" dirty="0"/>
              <a:t> </a:t>
            </a:r>
            <a:r>
              <a:rPr lang="en-GB" dirty="0" smtClean="0"/>
              <a:t>bytes</a:t>
            </a:r>
            <a:br>
              <a:rPr lang="en-GB" dirty="0" smtClean="0"/>
            </a:br>
            <a:r>
              <a:rPr lang="en-GB" dirty="0" smtClean="0"/>
              <a:t>(typically</a:t>
            </a:r>
            <a:r>
              <a:rPr lang="en-GB" dirty="0"/>
              <a:t>) aligned to 8-byte boundary</a:t>
            </a:r>
          </a:p>
          <a:p>
            <a:pPr lvl="2"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dirty="0"/>
              <a:t>If 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size == 0</a:t>
            </a:r>
            <a:r>
              <a:rPr lang="en-GB" dirty="0"/>
              <a:t>, returns NULL</a:t>
            </a:r>
          </a:p>
          <a:p>
            <a:pPr lvl="1"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dirty="0" smtClean="0"/>
              <a:t>Unsuccessful</a:t>
            </a:r>
            <a:r>
              <a:rPr lang="en-GB" dirty="0"/>
              <a:t>: returns NULL (0) and sets </a:t>
            </a:r>
            <a:r>
              <a:rPr lang="en-GB" b="1" dirty="0" err="1">
                <a:latin typeface="Courier New"/>
                <a:cs typeface="Courier New"/>
              </a:rPr>
              <a:t>errno</a:t>
            </a:r>
            <a:endParaRPr lang="en-GB" b="1" dirty="0">
              <a:latin typeface="Courier New"/>
              <a:cs typeface="Courier New"/>
            </a:endParaRPr>
          </a:p>
          <a:p>
            <a:pPr marL="346075" indent="-346075">
              <a:lnSpc>
                <a:spcPct val="94000"/>
              </a:lnSpc>
              <a:spcBef>
                <a:spcPts val="1200"/>
              </a:spcBef>
              <a:buNone/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sz="2000" dirty="0">
                <a:latin typeface="Courier New" pitchFamily="49" charset="0"/>
              </a:rPr>
              <a:t>void free(void *p)</a:t>
            </a:r>
          </a:p>
          <a:p>
            <a:pPr lvl="1"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dirty="0"/>
              <a:t>Returns the block pointed at by 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p</a:t>
            </a:r>
            <a:r>
              <a:rPr lang="en-GB" dirty="0"/>
              <a:t> to pool of available memory</a:t>
            </a:r>
          </a:p>
          <a:p>
            <a:pPr lvl="1"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b="1" dirty="0">
                <a:latin typeface="Courier New" pitchFamily="49" charset="0"/>
                <a:cs typeface="Courier New" pitchFamily="49" charset="0"/>
              </a:rPr>
              <a:t>p</a:t>
            </a:r>
            <a:r>
              <a:rPr lang="en-GB" dirty="0"/>
              <a:t> must come from a previous call to </a:t>
            </a:r>
            <a:r>
              <a:rPr lang="en-GB" b="1" dirty="0" err="1" smtClean="0">
                <a:latin typeface="Courier New" pitchFamily="49" charset="0"/>
                <a:cs typeface="Courier New" pitchFamily="49" charset="0"/>
              </a:rPr>
              <a:t>malloc</a:t>
            </a:r>
            <a:r>
              <a:rPr lang="en-GB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dirty="0" smtClean="0"/>
              <a:t>or </a:t>
            </a:r>
            <a:r>
              <a:rPr lang="en-GB" b="1" dirty="0" err="1" smtClean="0">
                <a:latin typeface="Courier New" pitchFamily="49" charset="0"/>
                <a:cs typeface="Courier New" pitchFamily="49" charset="0"/>
              </a:rPr>
              <a:t>realloc</a:t>
            </a:r>
            <a:endParaRPr lang="en-GB" b="1" dirty="0" smtClean="0">
              <a:latin typeface="Courier New" pitchFamily="49" charset="0"/>
              <a:cs typeface="Courier New" pitchFamily="49" charset="0"/>
            </a:endParaRPr>
          </a:p>
          <a:p>
            <a:pPr marL="346075" indent="-346075">
              <a:lnSpc>
                <a:spcPct val="94000"/>
              </a:lnSpc>
              <a:spcBef>
                <a:spcPts val="1200"/>
              </a:spcBef>
              <a:buNone/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sz="2000" dirty="0" smtClean="0">
                <a:latin typeface="+mn-lt"/>
              </a:rPr>
              <a:t>Other functions</a:t>
            </a:r>
          </a:p>
          <a:p>
            <a:pPr lvl="1"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b="1" dirty="0" err="1" smtClean="0">
                <a:latin typeface="Courier New"/>
                <a:cs typeface="Courier New"/>
              </a:rPr>
              <a:t>calloc</a:t>
            </a:r>
            <a:r>
              <a:rPr lang="en-GB" b="1" dirty="0" smtClean="0"/>
              <a:t>:</a:t>
            </a:r>
            <a:r>
              <a:rPr lang="en-GB" dirty="0" smtClean="0"/>
              <a:t> Version of </a:t>
            </a:r>
            <a:r>
              <a:rPr lang="en-GB" b="1" dirty="0" err="1" smtClean="0">
                <a:latin typeface="Courier New"/>
                <a:cs typeface="Courier New"/>
              </a:rPr>
              <a:t>malloc</a:t>
            </a:r>
            <a:r>
              <a:rPr lang="en-GB" dirty="0" smtClean="0"/>
              <a:t> that initializes allocated block to zero. </a:t>
            </a:r>
          </a:p>
          <a:p>
            <a:pPr lvl="1"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b="1" dirty="0" err="1" smtClean="0">
                <a:latin typeface="Courier New"/>
                <a:cs typeface="Courier New"/>
              </a:rPr>
              <a:t>realloc</a:t>
            </a:r>
            <a:r>
              <a:rPr lang="en-GB" b="1" dirty="0" smtClean="0">
                <a:latin typeface="Courier New"/>
                <a:cs typeface="Courier New"/>
              </a:rPr>
              <a:t>:</a:t>
            </a:r>
            <a:r>
              <a:rPr lang="en-GB" dirty="0" smtClean="0"/>
              <a:t> Changes the size of a previously allocated block.</a:t>
            </a:r>
          </a:p>
          <a:p>
            <a:pPr lvl="1"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b="1" dirty="0" err="1" smtClean="0">
                <a:latin typeface="Courier New"/>
                <a:cs typeface="Courier New"/>
              </a:rPr>
              <a:t>sbrk</a:t>
            </a:r>
            <a:r>
              <a:rPr lang="en-GB" b="1" dirty="0" smtClean="0"/>
              <a:t>:</a:t>
            </a:r>
            <a:r>
              <a:rPr lang="en-GB" dirty="0" smtClean="0"/>
              <a:t> Used internally by allocators to grow or shrink the heap</a:t>
            </a:r>
          </a:p>
          <a:p>
            <a:pPr lvl="1"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07772" y="398978"/>
            <a:ext cx="5943600" cy="57308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err="1">
                <a:latin typeface="Courier New"/>
                <a:cs typeface="Courier New"/>
              </a:rPr>
              <a:t>m</a:t>
            </a:r>
            <a:r>
              <a:rPr lang="en-GB" dirty="0" err="1" smtClean="0">
                <a:latin typeface="Courier New"/>
                <a:cs typeface="Courier New"/>
              </a:rPr>
              <a:t>alloc</a:t>
            </a:r>
            <a:r>
              <a:rPr lang="en-GB" dirty="0" smtClean="0"/>
              <a:t> </a:t>
            </a:r>
            <a:r>
              <a:rPr lang="en-GB" dirty="0"/>
              <a:t>Example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533400" y="1375759"/>
            <a:ext cx="8077200" cy="4263041"/>
          </a:xfrm>
          <a:prstGeom prst="rect">
            <a:avLst/>
          </a:prstGeom>
          <a:solidFill>
            <a:srgbClr val="F6F5BD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</a:rPr>
              <a:t>void </a:t>
            </a:r>
            <a:r>
              <a:rPr lang="en-GB" sz="1600" b="1" dirty="0" err="1">
                <a:latin typeface="Courier New" pitchFamily="49" charset="0"/>
              </a:rPr>
              <a:t>foo</a:t>
            </a:r>
            <a:r>
              <a:rPr lang="en-GB" sz="1600" b="1" dirty="0">
                <a:latin typeface="Courier New" pitchFamily="49" charset="0"/>
              </a:rPr>
              <a:t>(</a:t>
            </a:r>
            <a:r>
              <a:rPr lang="en-GB" sz="1600" b="1" dirty="0" err="1">
                <a:latin typeface="Courier New" pitchFamily="49" charset="0"/>
              </a:rPr>
              <a:t>int</a:t>
            </a:r>
            <a:r>
              <a:rPr lang="en-GB" sz="1600" b="1" dirty="0">
                <a:latin typeface="Courier New" pitchFamily="49" charset="0"/>
              </a:rPr>
              <a:t> n, </a:t>
            </a:r>
            <a:r>
              <a:rPr lang="en-GB" sz="1600" b="1" dirty="0" err="1">
                <a:latin typeface="Courier New" pitchFamily="49" charset="0"/>
              </a:rPr>
              <a:t>int</a:t>
            </a:r>
            <a:r>
              <a:rPr lang="en-GB" sz="1600" b="1" dirty="0">
                <a:latin typeface="Courier New" pitchFamily="49" charset="0"/>
              </a:rPr>
              <a:t> m) {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</a:rPr>
              <a:t> </a:t>
            </a:r>
            <a:r>
              <a:rPr lang="en-GB" sz="1600" b="1" dirty="0" smtClean="0">
                <a:latin typeface="Courier New" pitchFamily="49" charset="0"/>
              </a:rPr>
              <a:t>   </a:t>
            </a:r>
            <a:r>
              <a:rPr lang="en-GB" sz="1600" b="1" dirty="0" err="1" smtClean="0">
                <a:latin typeface="Courier New" pitchFamily="49" charset="0"/>
              </a:rPr>
              <a:t>int</a:t>
            </a:r>
            <a:r>
              <a:rPr lang="en-GB" sz="1600" b="1" dirty="0" smtClean="0">
                <a:latin typeface="Courier New" pitchFamily="49" charset="0"/>
              </a:rPr>
              <a:t> </a:t>
            </a:r>
            <a:r>
              <a:rPr lang="en-GB" sz="1600" b="1" dirty="0" err="1">
                <a:latin typeface="Courier New" pitchFamily="49" charset="0"/>
              </a:rPr>
              <a:t>i</a:t>
            </a:r>
            <a:r>
              <a:rPr lang="en-GB" sz="1600" b="1" dirty="0">
                <a:latin typeface="Courier New" pitchFamily="49" charset="0"/>
              </a:rPr>
              <a:t>, *p;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</a:rPr>
              <a:t> 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</a:rPr>
              <a:t> </a:t>
            </a:r>
            <a:r>
              <a:rPr lang="en-GB" sz="1600" b="1" dirty="0" smtClean="0">
                <a:latin typeface="Courier New" pitchFamily="49" charset="0"/>
              </a:rPr>
              <a:t>   </a:t>
            </a:r>
            <a:r>
              <a:rPr lang="en-GB" sz="1600" b="1" dirty="0" smtClean="0">
                <a:solidFill>
                  <a:srgbClr val="990000"/>
                </a:solidFill>
                <a:latin typeface="Courier New" pitchFamily="49" charset="0"/>
              </a:rPr>
              <a:t>/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</a:rPr>
              <a:t>*</a:t>
            </a:r>
            <a:r>
              <a:rPr lang="en-GB" sz="1600" b="1" dirty="0" smtClean="0">
                <a:solidFill>
                  <a:srgbClr val="990000"/>
                </a:solidFill>
                <a:latin typeface="Courier New" pitchFamily="49" charset="0"/>
              </a:rPr>
              <a:t> Allocate 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</a:rPr>
              <a:t>a block of n </a:t>
            </a:r>
            <a:r>
              <a:rPr lang="en-GB" sz="1600" b="1" dirty="0" err="1">
                <a:solidFill>
                  <a:srgbClr val="990000"/>
                </a:solidFill>
                <a:latin typeface="Courier New" pitchFamily="49" charset="0"/>
              </a:rPr>
              <a:t>ints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</a:rPr>
              <a:t> */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</a:rPr>
              <a:t> </a:t>
            </a:r>
            <a:r>
              <a:rPr lang="en-GB" sz="1600" b="1" dirty="0" smtClean="0">
                <a:latin typeface="Courier New" pitchFamily="49" charset="0"/>
              </a:rPr>
              <a:t>   </a:t>
            </a:r>
            <a:r>
              <a:rPr lang="en-GB" sz="1600" b="1" dirty="0" err="1" smtClean="0">
                <a:latin typeface="Courier New" pitchFamily="49" charset="0"/>
              </a:rPr>
              <a:t>p</a:t>
            </a:r>
            <a:r>
              <a:rPr lang="en-GB" sz="1600" b="1" dirty="0" smtClean="0">
                <a:latin typeface="Courier New" pitchFamily="49" charset="0"/>
              </a:rPr>
              <a:t> </a:t>
            </a:r>
            <a:r>
              <a:rPr lang="en-GB" sz="1600" b="1" dirty="0">
                <a:latin typeface="Courier New" pitchFamily="49" charset="0"/>
              </a:rPr>
              <a:t>= (</a:t>
            </a:r>
            <a:r>
              <a:rPr lang="en-GB" sz="1600" b="1" dirty="0" err="1">
                <a:latin typeface="Courier New" pitchFamily="49" charset="0"/>
              </a:rPr>
              <a:t>int</a:t>
            </a:r>
            <a:r>
              <a:rPr lang="en-GB" sz="1600" b="1" dirty="0">
                <a:latin typeface="Courier New" pitchFamily="49" charset="0"/>
              </a:rPr>
              <a:t> *</a:t>
            </a:r>
            <a:r>
              <a:rPr lang="en-GB" sz="1600" b="1" dirty="0" smtClean="0">
                <a:latin typeface="Courier New" pitchFamily="49" charset="0"/>
              </a:rPr>
              <a:t>) </a:t>
            </a:r>
            <a:r>
              <a:rPr lang="en-GB" sz="1600" b="1" dirty="0" err="1" smtClean="0">
                <a:latin typeface="Courier New" pitchFamily="49" charset="0"/>
              </a:rPr>
              <a:t>malloc</a:t>
            </a:r>
            <a:r>
              <a:rPr lang="en-GB" sz="1600" b="1" dirty="0" err="1">
                <a:latin typeface="Courier New" pitchFamily="49" charset="0"/>
              </a:rPr>
              <a:t>(n</a:t>
            </a:r>
            <a:r>
              <a:rPr lang="en-GB" sz="1600" b="1" dirty="0">
                <a:latin typeface="Courier New" pitchFamily="49" charset="0"/>
              </a:rPr>
              <a:t> * </a:t>
            </a:r>
            <a:r>
              <a:rPr lang="en-GB" sz="1600" b="1" dirty="0" err="1">
                <a:latin typeface="Courier New" pitchFamily="49" charset="0"/>
              </a:rPr>
              <a:t>sizeof(int</a:t>
            </a:r>
            <a:r>
              <a:rPr lang="en-GB" sz="1600" b="1" dirty="0">
                <a:latin typeface="Courier New" pitchFamily="49" charset="0"/>
              </a:rPr>
              <a:t>));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</a:rPr>
              <a:t> </a:t>
            </a:r>
            <a:r>
              <a:rPr lang="en-GB" sz="1600" b="1" dirty="0" smtClean="0">
                <a:latin typeface="Courier New" pitchFamily="49" charset="0"/>
              </a:rPr>
              <a:t>   if </a:t>
            </a:r>
            <a:r>
              <a:rPr lang="en-GB" sz="1600" b="1" dirty="0">
                <a:latin typeface="Courier New" pitchFamily="49" charset="0"/>
              </a:rPr>
              <a:t>(p == NULL) {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</a:rPr>
              <a:t>   </a:t>
            </a:r>
            <a:r>
              <a:rPr lang="en-GB" sz="1600" b="1" dirty="0" smtClean="0">
                <a:latin typeface="Courier New" pitchFamily="49" charset="0"/>
              </a:rPr>
              <a:t>     </a:t>
            </a:r>
            <a:r>
              <a:rPr lang="en-GB" sz="1600" b="1" dirty="0" err="1" smtClean="0">
                <a:latin typeface="Courier New" pitchFamily="49" charset="0"/>
              </a:rPr>
              <a:t>perror</a:t>
            </a:r>
            <a:r>
              <a:rPr lang="en-GB" sz="1600" b="1" dirty="0" err="1">
                <a:latin typeface="Courier New" pitchFamily="49" charset="0"/>
              </a:rPr>
              <a:t>("malloc</a:t>
            </a:r>
            <a:r>
              <a:rPr lang="en-GB" sz="1600" b="1" dirty="0">
                <a:latin typeface="Courier New" pitchFamily="49" charset="0"/>
              </a:rPr>
              <a:t>");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</a:rPr>
              <a:t>   </a:t>
            </a:r>
            <a:r>
              <a:rPr lang="en-GB" sz="1600" b="1" dirty="0" smtClean="0">
                <a:latin typeface="Courier New" pitchFamily="49" charset="0"/>
              </a:rPr>
              <a:t>     exit</a:t>
            </a:r>
            <a:r>
              <a:rPr lang="en-GB" sz="1600" b="1" dirty="0">
                <a:latin typeface="Courier New" pitchFamily="49" charset="0"/>
              </a:rPr>
              <a:t>(0);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</a:rPr>
              <a:t> </a:t>
            </a:r>
            <a:r>
              <a:rPr lang="en-GB" sz="1600" b="1" dirty="0" smtClean="0">
                <a:latin typeface="Courier New" pitchFamily="49" charset="0"/>
              </a:rPr>
              <a:t>   }</a:t>
            </a:r>
            <a:endParaRPr lang="en-GB" sz="1600" b="1" dirty="0">
              <a:latin typeface="Courier New" pitchFamily="49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</a:rPr>
              <a:t> </a:t>
            </a:r>
            <a:r>
              <a:rPr lang="en-GB" sz="1600" b="1" dirty="0" smtClean="0">
                <a:latin typeface="Courier New" pitchFamily="49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ourier New" pitchFamily="49" charset="0"/>
              </a:rPr>
              <a:t>    </a:t>
            </a:r>
            <a:r>
              <a:rPr lang="en-GB" sz="1600" b="1" dirty="0" smtClean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GB" sz="1600" dirty="0" smtClean="0">
                <a:solidFill>
                  <a:srgbClr val="990000"/>
                </a:solidFill>
                <a:latin typeface="Courier New" pitchFamily="49" charset="0"/>
              </a:rPr>
              <a:t>Initialize allocated block */</a:t>
            </a:r>
            <a:endParaRPr lang="en-GB" sz="1600" b="1" dirty="0" smtClean="0">
              <a:solidFill>
                <a:srgbClr val="990000"/>
              </a:solidFill>
              <a:latin typeface="Courier New" pitchFamily="49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</a:rPr>
              <a:t>    </a:t>
            </a:r>
            <a:r>
              <a:rPr lang="en-GB" sz="1600" b="1" dirty="0" smtClean="0">
                <a:latin typeface="Courier New" pitchFamily="49" charset="0"/>
              </a:rPr>
              <a:t>for </a:t>
            </a:r>
            <a:r>
              <a:rPr lang="en-GB" sz="1600" b="1" dirty="0">
                <a:latin typeface="Courier New" pitchFamily="49" charset="0"/>
              </a:rPr>
              <a:t>(</a:t>
            </a:r>
            <a:r>
              <a:rPr lang="en-GB" sz="1600" b="1" dirty="0" err="1">
                <a:latin typeface="Courier New" pitchFamily="49" charset="0"/>
              </a:rPr>
              <a:t>i</a:t>
            </a:r>
            <a:r>
              <a:rPr lang="en-GB" sz="1600" b="1" dirty="0">
                <a:latin typeface="Courier New" pitchFamily="49" charset="0"/>
              </a:rPr>
              <a:t>=0; </a:t>
            </a:r>
            <a:r>
              <a:rPr lang="en-GB" sz="1600" b="1" dirty="0" err="1">
                <a:latin typeface="Courier New" pitchFamily="49" charset="0"/>
              </a:rPr>
              <a:t>i</a:t>
            </a:r>
            <a:r>
              <a:rPr lang="en-GB" sz="1600" b="1" dirty="0">
                <a:latin typeface="Courier New" pitchFamily="49" charset="0"/>
              </a:rPr>
              <a:t>&lt;n; </a:t>
            </a:r>
            <a:r>
              <a:rPr lang="en-GB" sz="1600" b="1" dirty="0" err="1">
                <a:latin typeface="Courier New" pitchFamily="49" charset="0"/>
              </a:rPr>
              <a:t>i</a:t>
            </a:r>
            <a:r>
              <a:rPr lang="en-GB" sz="1600" b="1" dirty="0">
                <a:latin typeface="Courier New" pitchFamily="49" charset="0"/>
              </a:rPr>
              <a:t>++)</a:t>
            </a:r>
            <a:r>
              <a:rPr lang="en-GB" sz="1600" b="1" dirty="0" smtClean="0">
                <a:latin typeface="Courier New" pitchFamily="49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 pitchFamily="49" charset="0"/>
              </a:rPr>
              <a:t>        </a:t>
            </a:r>
            <a:r>
              <a:rPr lang="en-GB" sz="1600" b="1" dirty="0" err="1" smtClean="0">
                <a:latin typeface="Courier New" pitchFamily="49" charset="0"/>
              </a:rPr>
              <a:t>p</a:t>
            </a:r>
            <a:r>
              <a:rPr lang="en-GB" sz="1600" b="1" dirty="0" err="1">
                <a:latin typeface="Courier New" pitchFamily="49" charset="0"/>
              </a:rPr>
              <a:t>[i</a:t>
            </a:r>
            <a:r>
              <a:rPr lang="en-GB" sz="1600" b="1" dirty="0">
                <a:latin typeface="Courier New" pitchFamily="49" charset="0"/>
              </a:rPr>
              <a:t>] = </a:t>
            </a:r>
            <a:r>
              <a:rPr lang="en-GB" sz="1600" b="1" dirty="0" err="1">
                <a:latin typeface="Courier New" pitchFamily="49" charset="0"/>
              </a:rPr>
              <a:t>i</a:t>
            </a:r>
            <a:r>
              <a:rPr lang="en-GB" sz="1600" b="1" dirty="0">
                <a:latin typeface="Courier New" pitchFamily="49" charset="0"/>
              </a:rPr>
              <a:t>;</a:t>
            </a:r>
            <a:endParaRPr lang="en-GB" sz="1600" b="1" dirty="0" smtClean="0">
              <a:latin typeface="Courier New" pitchFamily="49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 smtClean="0">
              <a:latin typeface="Courier New" pitchFamily="49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</a:rPr>
              <a:t> </a:t>
            </a:r>
            <a:r>
              <a:rPr lang="en-GB" sz="1600" b="1" dirty="0" smtClean="0">
                <a:latin typeface="Courier New" pitchFamily="49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rgbClr val="990000"/>
                </a:solidFill>
                <a:latin typeface="Courier New" pitchFamily="49" charset="0"/>
              </a:rPr>
              <a:t>    /* Return </a:t>
            </a:r>
            <a:r>
              <a:rPr lang="en-GB" sz="1600" dirty="0" err="1" smtClean="0">
                <a:solidFill>
                  <a:srgbClr val="990000"/>
                </a:solidFill>
                <a:latin typeface="Courier New" pitchFamily="49" charset="0"/>
              </a:rPr>
              <a:t>p</a:t>
            </a:r>
            <a:r>
              <a:rPr lang="en-GB" sz="1600" dirty="0" smtClean="0">
                <a:solidFill>
                  <a:srgbClr val="990000"/>
                </a:solidFill>
                <a:latin typeface="Courier New" pitchFamily="49" charset="0"/>
              </a:rPr>
              <a:t> to the heap */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</a:rPr>
              <a:t> </a:t>
            </a:r>
            <a:r>
              <a:rPr lang="en-GB" sz="1600" b="1" dirty="0" smtClean="0">
                <a:solidFill>
                  <a:srgbClr val="990000"/>
                </a:solidFill>
                <a:latin typeface="Courier New" pitchFamily="49" charset="0"/>
              </a:rPr>
              <a:t>   </a:t>
            </a:r>
            <a:r>
              <a:rPr lang="en-GB" sz="1600" b="1" dirty="0" err="1" smtClean="0">
                <a:latin typeface="Courier New" pitchFamily="49" charset="0"/>
              </a:rPr>
              <a:t>free</a:t>
            </a:r>
            <a:r>
              <a:rPr lang="en-GB" sz="1600" b="1" dirty="0" err="1">
                <a:latin typeface="Courier New" pitchFamily="49" charset="0"/>
              </a:rPr>
              <a:t>(p</a:t>
            </a:r>
            <a:r>
              <a:rPr lang="en-GB" sz="1600" b="1" dirty="0">
                <a:latin typeface="Courier New" pitchFamily="49" charset="0"/>
              </a:rPr>
              <a:t>);</a:t>
            </a:r>
            <a:r>
              <a:rPr lang="en-GB" sz="1600" b="1" dirty="0" smtClean="0">
                <a:latin typeface="Courier New" pitchFamily="49" charset="0"/>
              </a:rPr>
              <a:t> </a:t>
            </a:r>
            <a:endParaRPr lang="en-GB" sz="1600" b="1" dirty="0" smtClean="0">
              <a:solidFill>
                <a:srgbClr val="990000"/>
              </a:solidFill>
              <a:latin typeface="Courier New" pitchFamily="49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Assumptions Made in This Lecture</a:t>
            </a:r>
            <a:endParaRPr lang="en-GB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Memory is word addressed (each word can hold a pointer)</a:t>
            </a:r>
            <a:endParaRPr lang="en-GB" dirty="0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1300162" y="2895600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604962" y="2895600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1909762" y="2895600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2214562" y="2895600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519362" y="28956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824162" y="28956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3128962" y="2895600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3433762" y="2895600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3738562" y="2895600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4043362" y="2895600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4348162" y="28956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4652962" y="28956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4957762" y="28956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6" name="Rectangle 16"/>
          <p:cNvSpPr>
            <a:spLocks noChangeArrowheads="1"/>
          </p:cNvSpPr>
          <p:nvPr/>
        </p:nvSpPr>
        <p:spPr bwMode="auto">
          <a:xfrm>
            <a:off x="5262562" y="2895600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5567362" y="2895600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8" name="Rectangle 18"/>
          <p:cNvSpPr>
            <a:spLocks noChangeArrowheads="1"/>
          </p:cNvSpPr>
          <p:nvPr/>
        </p:nvSpPr>
        <p:spPr bwMode="auto">
          <a:xfrm>
            <a:off x="5872162" y="2895600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9" name="Rectangle 19"/>
          <p:cNvSpPr>
            <a:spLocks noChangeArrowheads="1"/>
          </p:cNvSpPr>
          <p:nvPr/>
        </p:nvSpPr>
        <p:spPr bwMode="auto">
          <a:xfrm>
            <a:off x="6176962" y="28956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0" name="Rectangle 20"/>
          <p:cNvSpPr>
            <a:spLocks noChangeArrowheads="1"/>
          </p:cNvSpPr>
          <p:nvPr/>
        </p:nvSpPr>
        <p:spPr bwMode="auto">
          <a:xfrm>
            <a:off x="6481762" y="28956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1" name="Rectangle 21"/>
          <p:cNvSpPr>
            <a:spLocks noChangeArrowheads="1"/>
          </p:cNvSpPr>
          <p:nvPr/>
        </p:nvSpPr>
        <p:spPr bwMode="auto">
          <a:xfrm>
            <a:off x="6786562" y="28956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2" name="Rectangle 22"/>
          <p:cNvSpPr>
            <a:spLocks noChangeArrowheads="1"/>
          </p:cNvSpPr>
          <p:nvPr/>
        </p:nvSpPr>
        <p:spPr bwMode="auto">
          <a:xfrm>
            <a:off x="7091362" y="28956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1186248" y="3548882"/>
            <a:ext cx="1484166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Allocated block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(4 words)</a:t>
            </a: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4267200" y="3548882"/>
            <a:ext cx="1095469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Free block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(3 words)</a:t>
            </a:r>
          </a:p>
        </p:txBody>
      </p:sp>
      <p:sp>
        <p:nvSpPr>
          <p:cNvPr id="10267" name="Rectangle 27"/>
          <p:cNvSpPr>
            <a:spLocks noChangeArrowheads="1"/>
          </p:cNvSpPr>
          <p:nvPr/>
        </p:nvSpPr>
        <p:spPr bwMode="auto">
          <a:xfrm>
            <a:off x="6532256" y="3822683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8" name="Rectangle 28"/>
          <p:cNvSpPr>
            <a:spLocks noChangeArrowheads="1"/>
          </p:cNvSpPr>
          <p:nvPr/>
        </p:nvSpPr>
        <p:spPr bwMode="auto">
          <a:xfrm>
            <a:off x="6532256" y="4203683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9" name="Text Box 29"/>
          <p:cNvSpPr txBox="1">
            <a:spLocks noChangeArrowheads="1"/>
          </p:cNvSpPr>
          <p:nvPr/>
        </p:nvSpPr>
        <p:spPr bwMode="auto">
          <a:xfrm>
            <a:off x="6913256" y="3822683"/>
            <a:ext cx="10424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Free word</a:t>
            </a:r>
          </a:p>
        </p:txBody>
      </p: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6910081" y="4203683"/>
            <a:ext cx="1471919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Allocated word</a:t>
            </a:r>
          </a:p>
        </p:txBody>
      </p:sp>
      <p:sp>
        <p:nvSpPr>
          <p:cNvPr id="32" name="AutoShape 17"/>
          <p:cNvSpPr>
            <a:spLocks/>
          </p:cNvSpPr>
          <p:nvPr/>
        </p:nvSpPr>
        <p:spPr bwMode="auto">
          <a:xfrm rot="16200000">
            <a:off x="1827796" y="2743200"/>
            <a:ext cx="182880" cy="1188720"/>
          </a:xfrm>
          <a:prstGeom prst="leftBrace">
            <a:avLst>
              <a:gd name="adj1" fmla="val 33333"/>
              <a:gd name="adj2" fmla="val 50901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AutoShape 17"/>
          <p:cNvSpPr>
            <a:spLocks/>
          </p:cNvSpPr>
          <p:nvPr/>
        </p:nvSpPr>
        <p:spPr bwMode="auto">
          <a:xfrm rot="16200000">
            <a:off x="4716780" y="2901182"/>
            <a:ext cx="182880" cy="868680"/>
          </a:xfrm>
          <a:prstGeom prst="leftBrace">
            <a:avLst>
              <a:gd name="adj1" fmla="val 33333"/>
              <a:gd name="adj2" fmla="val 50901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93713"/>
            <a:ext cx="64643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Allocation </a:t>
            </a:r>
            <a:r>
              <a:rPr lang="en-GB" dirty="0" smtClean="0"/>
              <a:t>Example</a:t>
            </a:r>
            <a:endParaRPr lang="en-GB" dirty="0"/>
          </a:p>
        </p:txBody>
      </p:sp>
      <p:grpSp>
        <p:nvGrpSpPr>
          <p:cNvPr id="98" name="Group 97"/>
          <p:cNvGrpSpPr/>
          <p:nvPr/>
        </p:nvGrpSpPr>
        <p:grpSpPr>
          <a:xfrm>
            <a:off x="2992437" y="1614488"/>
            <a:ext cx="5181600" cy="304800"/>
            <a:chOff x="3006724" y="1614488"/>
            <a:chExt cx="5181600" cy="304800"/>
          </a:xfrm>
        </p:grpSpPr>
        <p:sp>
          <p:nvSpPr>
            <p:cNvPr id="11266" name="Rectangle 2"/>
            <p:cNvSpPr>
              <a:spLocks noChangeArrowheads="1"/>
            </p:cNvSpPr>
            <p:nvPr/>
          </p:nvSpPr>
          <p:spPr bwMode="auto">
            <a:xfrm>
              <a:off x="3006724" y="1614488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67" name="Rectangle 3"/>
            <p:cNvSpPr>
              <a:spLocks noChangeArrowheads="1"/>
            </p:cNvSpPr>
            <p:nvPr/>
          </p:nvSpPr>
          <p:spPr bwMode="auto">
            <a:xfrm>
              <a:off x="3311524" y="1614488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68" name="Rectangle 4"/>
            <p:cNvSpPr>
              <a:spLocks noChangeArrowheads="1"/>
            </p:cNvSpPr>
            <p:nvPr/>
          </p:nvSpPr>
          <p:spPr bwMode="auto">
            <a:xfrm>
              <a:off x="3616324" y="1614488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3921124" y="1614488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42259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45307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48355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51403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54451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57499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60547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63595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8" name="Rectangle 14"/>
            <p:cNvSpPr>
              <a:spLocks noChangeArrowheads="1"/>
            </p:cNvSpPr>
            <p:nvPr/>
          </p:nvSpPr>
          <p:spPr bwMode="auto">
            <a:xfrm>
              <a:off x="66643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9" name="Rectangle 15"/>
            <p:cNvSpPr>
              <a:spLocks noChangeArrowheads="1"/>
            </p:cNvSpPr>
            <p:nvPr/>
          </p:nvSpPr>
          <p:spPr bwMode="auto">
            <a:xfrm>
              <a:off x="69691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0" name="Rectangle 16"/>
            <p:cNvSpPr>
              <a:spLocks noChangeArrowheads="1"/>
            </p:cNvSpPr>
            <p:nvPr/>
          </p:nvSpPr>
          <p:spPr bwMode="auto">
            <a:xfrm>
              <a:off x="72739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1" name="Rectangle 17"/>
            <p:cNvSpPr>
              <a:spLocks noChangeArrowheads="1"/>
            </p:cNvSpPr>
            <p:nvPr/>
          </p:nvSpPr>
          <p:spPr bwMode="auto">
            <a:xfrm>
              <a:off x="75787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2" name="Rectangle 18"/>
            <p:cNvSpPr>
              <a:spLocks noChangeArrowheads="1"/>
            </p:cNvSpPr>
            <p:nvPr/>
          </p:nvSpPr>
          <p:spPr bwMode="auto">
            <a:xfrm>
              <a:off x="78835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533400" y="1582738"/>
            <a:ext cx="2111773" cy="359010"/>
          </a:xfrm>
          <a:prstGeom prst="rect">
            <a:avLst/>
          </a:prstGeom>
          <a:solidFill>
            <a:srgbClr val="F6F5BD"/>
          </a:solidFill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</a:rPr>
              <a:t>p1 = malloc(4)</a:t>
            </a:r>
          </a:p>
        </p:txBody>
      </p:sp>
      <p:grpSp>
        <p:nvGrpSpPr>
          <p:cNvPr id="97" name="Group 96"/>
          <p:cNvGrpSpPr/>
          <p:nvPr/>
        </p:nvGrpSpPr>
        <p:grpSpPr>
          <a:xfrm>
            <a:off x="2992437" y="2501901"/>
            <a:ext cx="5181600" cy="304800"/>
            <a:chOff x="3006724" y="2501901"/>
            <a:chExt cx="5181600" cy="304800"/>
          </a:xfrm>
        </p:grpSpPr>
        <p:sp>
          <p:nvSpPr>
            <p:cNvPr id="11284" name="Rectangle 20"/>
            <p:cNvSpPr>
              <a:spLocks noChangeArrowheads="1"/>
            </p:cNvSpPr>
            <p:nvPr/>
          </p:nvSpPr>
          <p:spPr bwMode="auto">
            <a:xfrm>
              <a:off x="3006724" y="2501901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5" name="Rectangle 21"/>
            <p:cNvSpPr>
              <a:spLocks noChangeArrowheads="1"/>
            </p:cNvSpPr>
            <p:nvPr/>
          </p:nvSpPr>
          <p:spPr bwMode="auto">
            <a:xfrm>
              <a:off x="3311524" y="2501901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6" name="Rectangle 22"/>
            <p:cNvSpPr>
              <a:spLocks noChangeArrowheads="1"/>
            </p:cNvSpPr>
            <p:nvPr/>
          </p:nvSpPr>
          <p:spPr bwMode="auto">
            <a:xfrm>
              <a:off x="3616324" y="2501901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7" name="Rectangle 23"/>
            <p:cNvSpPr>
              <a:spLocks noChangeArrowheads="1"/>
            </p:cNvSpPr>
            <p:nvPr/>
          </p:nvSpPr>
          <p:spPr bwMode="auto">
            <a:xfrm>
              <a:off x="3921124" y="2501901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8" name="Rectangle 24"/>
            <p:cNvSpPr>
              <a:spLocks noChangeArrowheads="1"/>
            </p:cNvSpPr>
            <p:nvPr/>
          </p:nvSpPr>
          <p:spPr bwMode="auto">
            <a:xfrm>
              <a:off x="4225924" y="2501901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9" name="Rectangle 25"/>
            <p:cNvSpPr>
              <a:spLocks noChangeArrowheads="1"/>
            </p:cNvSpPr>
            <p:nvPr/>
          </p:nvSpPr>
          <p:spPr bwMode="auto">
            <a:xfrm>
              <a:off x="4530724" y="2501901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0" name="Rectangle 26"/>
            <p:cNvSpPr>
              <a:spLocks noChangeArrowheads="1"/>
            </p:cNvSpPr>
            <p:nvPr/>
          </p:nvSpPr>
          <p:spPr bwMode="auto">
            <a:xfrm>
              <a:off x="4835524" y="2501901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1" name="Rectangle 27"/>
            <p:cNvSpPr>
              <a:spLocks noChangeArrowheads="1"/>
            </p:cNvSpPr>
            <p:nvPr/>
          </p:nvSpPr>
          <p:spPr bwMode="auto">
            <a:xfrm>
              <a:off x="5140324" y="2501901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2" name="Rectangle 28"/>
            <p:cNvSpPr>
              <a:spLocks noChangeArrowheads="1"/>
            </p:cNvSpPr>
            <p:nvPr/>
          </p:nvSpPr>
          <p:spPr bwMode="auto">
            <a:xfrm>
              <a:off x="5445124" y="2501901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3" name="Rectangle 29"/>
            <p:cNvSpPr>
              <a:spLocks noChangeArrowheads="1"/>
            </p:cNvSpPr>
            <p:nvPr/>
          </p:nvSpPr>
          <p:spPr bwMode="auto">
            <a:xfrm>
              <a:off x="57499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4" name="Rectangle 30"/>
            <p:cNvSpPr>
              <a:spLocks noChangeArrowheads="1"/>
            </p:cNvSpPr>
            <p:nvPr/>
          </p:nvSpPr>
          <p:spPr bwMode="auto">
            <a:xfrm>
              <a:off x="60547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5" name="Rectangle 31"/>
            <p:cNvSpPr>
              <a:spLocks noChangeArrowheads="1"/>
            </p:cNvSpPr>
            <p:nvPr/>
          </p:nvSpPr>
          <p:spPr bwMode="auto">
            <a:xfrm>
              <a:off x="63595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6" name="Rectangle 32"/>
            <p:cNvSpPr>
              <a:spLocks noChangeArrowheads="1"/>
            </p:cNvSpPr>
            <p:nvPr/>
          </p:nvSpPr>
          <p:spPr bwMode="auto">
            <a:xfrm>
              <a:off x="66643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7" name="Rectangle 33"/>
            <p:cNvSpPr>
              <a:spLocks noChangeArrowheads="1"/>
            </p:cNvSpPr>
            <p:nvPr/>
          </p:nvSpPr>
          <p:spPr bwMode="auto">
            <a:xfrm>
              <a:off x="69691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8" name="Rectangle 34"/>
            <p:cNvSpPr>
              <a:spLocks noChangeArrowheads="1"/>
            </p:cNvSpPr>
            <p:nvPr/>
          </p:nvSpPr>
          <p:spPr bwMode="auto">
            <a:xfrm>
              <a:off x="72739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9" name="Rectangle 35"/>
            <p:cNvSpPr>
              <a:spLocks noChangeArrowheads="1"/>
            </p:cNvSpPr>
            <p:nvPr/>
          </p:nvSpPr>
          <p:spPr bwMode="auto">
            <a:xfrm>
              <a:off x="75787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0" name="Rectangle 36"/>
            <p:cNvSpPr>
              <a:spLocks noChangeArrowheads="1"/>
            </p:cNvSpPr>
            <p:nvPr/>
          </p:nvSpPr>
          <p:spPr bwMode="auto">
            <a:xfrm>
              <a:off x="78835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301" name="Text Box 37"/>
          <p:cNvSpPr txBox="1">
            <a:spLocks noChangeArrowheads="1"/>
          </p:cNvSpPr>
          <p:nvPr/>
        </p:nvSpPr>
        <p:spPr bwMode="auto">
          <a:xfrm>
            <a:off x="533400" y="2470150"/>
            <a:ext cx="2111773" cy="3590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</a:rPr>
              <a:t>p2 = malloc(5)</a:t>
            </a:r>
          </a:p>
        </p:txBody>
      </p:sp>
      <p:grpSp>
        <p:nvGrpSpPr>
          <p:cNvPr id="96" name="Group 95"/>
          <p:cNvGrpSpPr/>
          <p:nvPr/>
        </p:nvGrpSpPr>
        <p:grpSpPr>
          <a:xfrm>
            <a:off x="2992437" y="3389313"/>
            <a:ext cx="5181600" cy="304800"/>
            <a:chOff x="3006724" y="3389313"/>
            <a:chExt cx="5181600" cy="304800"/>
          </a:xfrm>
        </p:grpSpPr>
        <p:sp>
          <p:nvSpPr>
            <p:cNvPr id="11302" name="Rectangle 38"/>
            <p:cNvSpPr>
              <a:spLocks noChangeArrowheads="1"/>
            </p:cNvSpPr>
            <p:nvPr/>
          </p:nvSpPr>
          <p:spPr bwMode="auto">
            <a:xfrm>
              <a:off x="3006724" y="3389313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3" name="Rectangle 39"/>
            <p:cNvSpPr>
              <a:spLocks noChangeArrowheads="1"/>
            </p:cNvSpPr>
            <p:nvPr/>
          </p:nvSpPr>
          <p:spPr bwMode="auto">
            <a:xfrm>
              <a:off x="3311524" y="3389313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4" name="Rectangle 40"/>
            <p:cNvSpPr>
              <a:spLocks noChangeArrowheads="1"/>
            </p:cNvSpPr>
            <p:nvPr/>
          </p:nvSpPr>
          <p:spPr bwMode="auto">
            <a:xfrm>
              <a:off x="3616324" y="3389313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5" name="Rectangle 41"/>
            <p:cNvSpPr>
              <a:spLocks noChangeArrowheads="1"/>
            </p:cNvSpPr>
            <p:nvPr/>
          </p:nvSpPr>
          <p:spPr bwMode="auto">
            <a:xfrm>
              <a:off x="3921124" y="3389313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6" name="Rectangle 42"/>
            <p:cNvSpPr>
              <a:spLocks noChangeArrowheads="1"/>
            </p:cNvSpPr>
            <p:nvPr/>
          </p:nvSpPr>
          <p:spPr bwMode="auto">
            <a:xfrm>
              <a:off x="4225924" y="3389313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7" name="Rectangle 43"/>
            <p:cNvSpPr>
              <a:spLocks noChangeArrowheads="1"/>
            </p:cNvSpPr>
            <p:nvPr/>
          </p:nvSpPr>
          <p:spPr bwMode="auto">
            <a:xfrm>
              <a:off x="4530724" y="3389313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8" name="Rectangle 44"/>
            <p:cNvSpPr>
              <a:spLocks noChangeArrowheads="1"/>
            </p:cNvSpPr>
            <p:nvPr/>
          </p:nvSpPr>
          <p:spPr bwMode="auto">
            <a:xfrm>
              <a:off x="4835524" y="3389313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9" name="Rectangle 45"/>
            <p:cNvSpPr>
              <a:spLocks noChangeArrowheads="1"/>
            </p:cNvSpPr>
            <p:nvPr/>
          </p:nvSpPr>
          <p:spPr bwMode="auto">
            <a:xfrm>
              <a:off x="5140324" y="3389313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0" name="Rectangle 46"/>
            <p:cNvSpPr>
              <a:spLocks noChangeArrowheads="1"/>
            </p:cNvSpPr>
            <p:nvPr/>
          </p:nvSpPr>
          <p:spPr bwMode="auto">
            <a:xfrm>
              <a:off x="5445124" y="3389313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1" name="Rectangle 47"/>
            <p:cNvSpPr>
              <a:spLocks noChangeArrowheads="1"/>
            </p:cNvSpPr>
            <p:nvPr/>
          </p:nvSpPr>
          <p:spPr bwMode="auto">
            <a:xfrm>
              <a:off x="5749924" y="3389313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2" name="Rectangle 48"/>
            <p:cNvSpPr>
              <a:spLocks noChangeArrowheads="1"/>
            </p:cNvSpPr>
            <p:nvPr/>
          </p:nvSpPr>
          <p:spPr bwMode="auto">
            <a:xfrm>
              <a:off x="6054724" y="3389313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3" name="Rectangle 49"/>
            <p:cNvSpPr>
              <a:spLocks noChangeArrowheads="1"/>
            </p:cNvSpPr>
            <p:nvPr/>
          </p:nvSpPr>
          <p:spPr bwMode="auto">
            <a:xfrm>
              <a:off x="6359524" y="3389313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4" name="Rectangle 50"/>
            <p:cNvSpPr>
              <a:spLocks noChangeArrowheads="1"/>
            </p:cNvSpPr>
            <p:nvPr/>
          </p:nvSpPr>
          <p:spPr bwMode="auto">
            <a:xfrm>
              <a:off x="6664324" y="3389313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5" name="Rectangle 51"/>
            <p:cNvSpPr>
              <a:spLocks noChangeArrowheads="1"/>
            </p:cNvSpPr>
            <p:nvPr/>
          </p:nvSpPr>
          <p:spPr bwMode="auto">
            <a:xfrm>
              <a:off x="6969124" y="3389313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6" name="Rectangle 52"/>
            <p:cNvSpPr>
              <a:spLocks noChangeArrowheads="1"/>
            </p:cNvSpPr>
            <p:nvPr/>
          </p:nvSpPr>
          <p:spPr bwMode="auto">
            <a:xfrm>
              <a:off x="7273924" y="3389313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7" name="Rectangle 53"/>
            <p:cNvSpPr>
              <a:spLocks noChangeArrowheads="1"/>
            </p:cNvSpPr>
            <p:nvPr/>
          </p:nvSpPr>
          <p:spPr bwMode="auto">
            <a:xfrm>
              <a:off x="7578724" y="3389313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8" name="Rectangle 54"/>
            <p:cNvSpPr>
              <a:spLocks noChangeArrowheads="1"/>
            </p:cNvSpPr>
            <p:nvPr/>
          </p:nvSpPr>
          <p:spPr bwMode="auto">
            <a:xfrm>
              <a:off x="7883524" y="3389313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319" name="Text Box 55"/>
          <p:cNvSpPr txBox="1">
            <a:spLocks noChangeArrowheads="1"/>
          </p:cNvSpPr>
          <p:nvPr/>
        </p:nvSpPr>
        <p:spPr bwMode="auto">
          <a:xfrm>
            <a:off x="533400" y="3357563"/>
            <a:ext cx="2111773" cy="359010"/>
          </a:xfrm>
          <a:prstGeom prst="rect">
            <a:avLst/>
          </a:prstGeom>
          <a:solidFill>
            <a:srgbClr val="F1C7C7"/>
          </a:solidFill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</a:rPr>
              <a:t>p3 = malloc(6)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2992437" y="4276726"/>
            <a:ext cx="5181600" cy="304800"/>
            <a:chOff x="3036887" y="4276726"/>
            <a:chExt cx="5181600" cy="304800"/>
          </a:xfrm>
        </p:grpSpPr>
        <p:sp>
          <p:nvSpPr>
            <p:cNvPr id="11320" name="Rectangle 56"/>
            <p:cNvSpPr>
              <a:spLocks noChangeArrowheads="1"/>
            </p:cNvSpPr>
            <p:nvPr/>
          </p:nvSpPr>
          <p:spPr bwMode="auto">
            <a:xfrm>
              <a:off x="3036887" y="4276726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1" name="Rectangle 57"/>
            <p:cNvSpPr>
              <a:spLocks noChangeArrowheads="1"/>
            </p:cNvSpPr>
            <p:nvPr/>
          </p:nvSpPr>
          <p:spPr bwMode="auto">
            <a:xfrm>
              <a:off x="3341687" y="4276726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2" name="Rectangle 58"/>
            <p:cNvSpPr>
              <a:spLocks noChangeArrowheads="1"/>
            </p:cNvSpPr>
            <p:nvPr/>
          </p:nvSpPr>
          <p:spPr bwMode="auto">
            <a:xfrm>
              <a:off x="3646487" y="4276726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3" name="Rectangle 59"/>
            <p:cNvSpPr>
              <a:spLocks noChangeArrowheads="1"/>
            </p:cNvSpPr>
            <p:nvPr/>
          </p:nvSpPr>
          <p:spPr bwMode="auto">
            <a:xfrm>
              <a:off x="3951287" y="4276726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4" name="Rectangle 60"/>
            <p:cNvSpPr>
              <a:spLocks noChangeArrowheads="1"/>
            </p:cNvSpPr>
            <p:nvPr/>
          </p:nvSpPr>
          <p:spPr bwMode="auto">
            <a:xfrm>
              <a:off x="42560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5" name="Rectangle 61"/>
            <p:cNvSpPr>
              <a:spLocks noChangeArrowheads="1"/>
            </p:cNvSpPr>
            <p:nvPr/>
          </p:nvSpPr>
          <p:spPr bwMode="auto">
            <a:xfrm>
              <a:off x="45608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6" name="Rectangle 62"/>
            <p:cNvSpPr>
              <a:spLocks noChangeArrowheads="1"/>
            </p:cNvSpPr>
            <p:nvPr/>
          </p:nvSpPr>
          <p:spPr bwMode="auto">
            <a:xfrm>
              <a:off x="48656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7" name="Rectangle 63"/>
            <p:cNvSpPr>
              <a:spLocks noChangeArrowheads="1"/>
            </p:cNvSpPr>
            <p:nvPr/>
          </p:nvSpPr>
          <p:spPr bwMode="auto">
            <a:xfrm>
              <a:off x="51704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8" name="Rectangle 64"/>
            <p:cNvSpPr>
              <a:spLocks noChangeArrowheads="1"/>
            </p:cNvSpPr>
            <p:nvPr/>
          </p:nvSpPr>
          <p:spPr bwMode="auto">
            <a:xfrm>
              <a:off x="54752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9" name="Rectangle 65"/>
            <p:cNvSpPr>
              <a:spLocks noChangeArrowheads="1"/>
            </p:cNvSpPr>
            <p:nvPr/>
          </p:nvSpPr>
          <p:spPr bwMode="auto">
            <a:xfrm>
              <a:off x="5780087" y="4276726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30" name="Rectangle 66"/>
            <p:cNvSpPr>
              <a:spLocks noChangeArrowheads="1"/>
            </p:cNvSpPr>
            <p:nvPr/>
          </p:nvSpPr>
          <p:spPr bwMode="auto">
            <a:xfrm>
              <a:off x="6084887" y="4276726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31" name="Rectangle 67"/>
            <p:cNvSpPr>
              <a:spLocks noChangeArrowheads="1"/>
            </p:cNvSpPr>
            <p:nvPr/>
          </p:nvSpPr>
          <p:spPr bwMode="auto">
            <a:xfrm>
              <a:off x="6389687" y="4276726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32" name="Rectangle 68"/>
            <p:cNvSpPr>
              <a:spLocks noChangeArrowheads="1"/>
            </p:cNvSpPr>
            <p:nvPr/>
          </p:nvSpPr>
          <p:spPr bwMode="auto">
            <a:xfrm>
              <a:off x="6694487" y="4276726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33" name="Rectangle 69"/>
            <p:cNvSpPr>
              <a:spLocks noChangeArrowheads="1"/>
            </p:cNvSpPr>
            <p:nvPr/>
          </p:nvSpPr>
          <p:spPr bwMode="auto">
            <a:xfrm>
              <a:off x="6999287" y="4276726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34" name="Rectangle 70"/>
            <p:cNvSpPr>
              <a:spLocks noChangeArrowheads="1"/>
            </p:cNvSpPr>
            <p:nvPr/>
          </p:nvSpPr>
          <p:spPr bwMode="auto">
            <a:xfrm>
              <a:off x="7304087" y="4276726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35" name="Rectangle 71"/>
            <p:cNvSpPr>
              <a:spLocks noChangeArrowheads="1"/>
            </p:cNvSpPr>
            <p:nvPr/>
          </p:nvSpPr>
          <p:spPr bwMode="auto">
            <a:xfrm>
              <a:off x="76088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36" name="Rectangle 72"/>
            <p:cNvSpPr>
              <a:spLocks noChangeArrowheads="1"/>
            </p:cNvSpPr>
            <p:nvPr/>
          </p:nvSpPr>
          <p:spPr bwMode="auto">
            <a:xfrm>
              <a:off x="79136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337" name="Text Box 73"/>
          <p:cNvSpPr txBox="1">
            <a:spLocks noChangeArrowheads="1"/>
          </p:cNvSpPr>
          <p:nvPr/>
        </p:nvSpPr>
        <p:spPr bwMode="auto">
          <a:xfrm>
            <a:off x="533400" y="4244975"/>
            <a:ext cx="1284624" cy="3590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</a:rPr>
              <a:t>free(p2)</a:t>
            </a:r>
          </a:p>
        </p:txBody>
      </p:sp>
      <p:grpSp>
        <p:nvGrpSpPr>
          <p:cNvPr id="95" name="Group 94"/>
          <p:cNvGrpSpPr/>
          <p:nvPr/>
        </p:nvGrpSpPr>
        <p:grpSpPr>
          <a:xfrm>
            <a:off x="2992437" y="5164138"/>
            <a:ext cx="5181600" cy="304800"/>
            <a:chOff x="2992437" y="5164138"/>
            <a:chExt cx="5181600" cy="304800"/>
          </a:xfrm>
        </p:grpSpPr>
        <p:sp>
          <p:nvSpPr>
            <p:cNvPr id="11338" name="Rectangle 74"/>
            <p:cNvSpPr>
              <a:spLocks noChangeArrowheads="1"/>
            </p:cNvSpPr>
            <p:nvPr/>
          </p:nvSpPr>
          <p:spPr bwMode="auto">
            <a:xfrm>
              <a:off x="2992437" y="5164138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39" name="Rectangle 75"/>
            <p:cNvSpPr>
              <a:spLocks noChangeArrowheads="1"/>
            </p:cNvSpPr>
            <p:nvPr/>
          </p:nvSpPr>
          <p:spPr bwMode="auto">
            <a:xfrm>
              <a:off x="3297237" y="5164138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0" name="Rectangle 76"/>
            <p:cNvSpPr>
              <a:spLocks noChangeArrowheads="1"/>
            </p:cNvSpPr>
            <p:nvPr/>
          </p:nvSpPr>
          <p:spPr bwMode="auto">
            <a:xfrm>
              <a:off x="3602037" y="5164138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1" name="Rectangle 77"/>
            <p:cNvSpPr>
              <a:spLocks noChangeArrowheads="1"/>
            </p:cNvSpPr>
            <p:nvPr/>
          </p:nvSpPr>
          <p:spPr bwMode="auto">
            <a:xfrm>
              <a:off x="3906837" y="5164138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2" name="Rectangle 78"/>
            <p:cNvSpPr>
              <a:spLocks noChangeArrowheads="1"/>
            </p:cNvSpPr>
            <p:nvPr/>
          </p:nvSpPr>
          <p:spPr bwMode="auto">
            <a:xfrm>
              <a:off x="4211637" y="5164138"/>
              <a:ext cx="304800" cy="30480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3" name="Rectangle 79"/>
            <p:cNvSpPr>
              <a:spLocks noChangeArrowheads="1"/>
            </p:cNvSpPr>
            <p:nvPr/>
          </p:nvSpPr>
          <p:spPr bwMode="auto">
            <a:xfrm>
              <a:off x="4516437" y="5164138"/>
              <a:ext cx="304800" cy="30480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4" name="Rectangle 80"/>
            <p:cNvSpPr>
              <a:spLocks noChangeArrowheads="1"/>
            </p:cNvSpPr>
            <p:nvPr/>
          </p:nvSpPr>
          <p:spPr bwMode="auto">
            <a:xfrm>
              <a:off x="4821237" y="516413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5" name="Rectangle 81"/>
            <p:cNvSpPr>
              <a:spLocks noChangeArrowheads="1"/>
            </p:cNvSpPr>
            <p:nvPr/>
          </p:nvSpPr>
          <p:spPr bwMode="auto">
            <a:xfrm>
              <a:off x="5126037" y="516413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6" name="Rectangle 82"/>
            <p:cNvSpPr>
              <a:spLocks noChangeArrowheads="1"/>
            </p:cNvSpPr>
            <p:nvPr/>
          </p:nvSpPr>
          <p:spPr bwMode="auto">
            <a:xfrm>
              <a:off x="5430837" y="516413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7" name="Rectangle 83"/>
            <p:cNvSpPr>
              <a:spLocks noChangeArrowheads="1"/>
            </p:cNvSpPr>
            <p:nvPr/>
          </p:nvSpPr>
          <p:spPr bwMode="auto">
            <a:xfrm>
              <a:off x="5735637" y="5164138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8" name="Rectangle 84"/>
            <p:cNvSpPr>
              <a:spLocks noChangeArrowheads="1"/>
            </p:cNvSpPr>
            <p:nvPr/>
          </p:nvSpPr>
          <p:spPr bwMode="auto">
            <a:xfrm>
              <a:off x="6040437" y="5164138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9" name="Rectangle 85"/>
            <p:cNvSpPr>
              <a:spLocks noChangeArrowheads="1"/>
            </p:cNvSpPr>
            <p:nvPr/>
          </p:nvSpPr>
          <p:spPr bwMode="auto">
            <a:xfrm>
              <a:off x="6345237" y="5164138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50" name="Rectangle 86"/>
            <p:cNvSpPr>
              <a:spLocks noChangeArrowheads="1"/>
            </p:cNvSpPr>
            <p:nvPr/>
          </p:nvSpPr>
          <p:spPr bwMode="auto">
            <a:xfrm>
              <a:off x="6650037" y="5164138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51" name="Rectangle 87"/>
            <p:cNvSpPr>
              <a:spLocks noChangeArrowheads="1"/>
            </p:cNvSpPr>
            <p:nvPr/>
          </p:nvSpPr>
          <p:spPr bwMode="auto">
            <a:xfrm>
              <a:off x="6954837" y="5164138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52" name="Rectangle 88"/>
            <p:cNvSpPr>
              <a:spLocks noChangeArrowheads="1"/>
            </p:cNvSpPr>
            <p:nvPr/>
          </p:nvSpPr>
          <p:spPr bwMode="auto">
            <a:xfrm>
              <a:off x="7259637" y="5164138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53" name="Rectangle 89"/>
            <p:cNvSpPr>
              <a:spLocks noChangeArrowheads="1"/>
            </p:cNvSpPr>
            <p:nvPr/>
          </p:nvSpPr>
          <p:spPr bwMode="auto">
            <a:xfrm>
              <a:off x="7564437" y="516413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54" name="Rectangle 90"/>
            <p:cNvSpPr>
              <a:spLocks noChangeArrowheads="1"/>
            </p:cNvSpPr>
            <p:nvPr/>
          </p:nvSpPr>
          <p:spPr bwMode="auto">
            <a:xfrm>
              <a:off x="7869237" y="516413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355" name="Text Box 91"/>
          <p:cNvSpPr txBox="1">
            <a:spLocks noChangeArrowheads="1"/>
          </p:cNvSpPr>
          <p:nvPr/>
        </p:nvSpPr>
        <p:spPr bwMode="auto">
          <a:xfrm>
            <a:off x="533400" y="5132388"/>
            <a:ext cx="2111773" cy="359010"/>
          </a:xfrm>
          <a:prstGeom prst="rect">
            <a:avLst/>
          </a:prstGeom>
          <a:solidFill>
            <a:srgbClr val="D5F1CF"/>
          </a:solidFill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</a:rPr>
              <a:t>p4 = malloc(2)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342900" y="381000"/>
            <a:ext cx="5524500" cy="57308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Constraints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2893" y="1143000"/>
            <a:ext cx="8542507" cy="5562600"/>
          </a:xfrm>
          <a:ln/>
        </p:spPr>
        <p:txBody>
          <a:bodyPr/>
          <a:lstStyle/>
          <a:p>
            <a:pPr marL="346075" indent="-346075">
              <a:lnSpc>
                <a:spcPct val="83000"/>
              </a:lnSpc>
              <a:tabLst>
                <a:tab pos="346075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 smtClean="0"/>
              <a:t>Applications</a:t>
            </a:r>
            <a:endParaRPr lang="en-GB" dirty="0"/>
          </a:p>
          <a:p>
            <a:pPr lvl="1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/>
              <a:t>Can issue arbitrary sequence of </a:t>
            </a:r>
            <a:r>
              <a:rPr lang="en-GB" b="1" dirty="0" err="1" smtClean="0">
                <a:latin typeface="Courier New"/>
                <a:cs typeface="Courier New"/>
              </a:rPr>
              <a:t>malloc</a:t>
            </a:r>
            <a:r>
              <a:rPr lang="en-GB" dirty="0" smtClean="0"/>
              <a:t> </a:t>
            </a:r>
            <a:r>
              <a:rPr lang="en-GB" dirty="0"/>
              <a:t>and </a:t>
            </a:r>
            <a:r>
              <a:rPr lang="en-GB" b="1" dirty="0" smtClean="0">
                <a:latin typeface="Courier New"/>
                <a:cs typeface="Courier New"/>
              </a:rPr>
              <a:t>free</a:t>
            </a:r>
            <a:r>
              <a:rPr lang="en-GB" dirty="0" smtClean="0"/>
              <a:t> requests</a:t>
            </a:r>
          </a:p>
          <a:p>
            <a:pPr lvl="1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b="1" dirty="0" smtClean="0">
                <a:latin typeface="Courier New"/>
                <a:cs typeface="Courier New"/>
              </a:rPr>
              <a:t>free</a:t>
            </a:r>
            <a:r>
              <a:rPr lang="en-GB" dirty="0" smtClean="0">
                <a:cs typeface="Courier New"/>
              </a:rPr>
              <a:t> </a:t>
            </a:r>
            <a:r>
              <a:rPr lang="en-GB" dirty="0" smtClean="0"/>
              <a:t>request </a:t>
            </a:r>
            <a:r>
              <a:rPr lang="en-GB" dirty="0"/>
              <a:t>must </a:t>
            </a:r>
            <a:r>
              <a:rPr lang="en-GB" dirty="0" smtClean="0"/>
              <a:t>be to </a:t>
            </a:r>
            <a:r>
              <a:rPr lang="en-GB" dirty="0"/>
              <a:t>a </a:t>
            </a:r>
            <a:r>
              <a:rPr lang="en-GB" b="1" dirty="0" err="1" smtClean="0">
                <a:latin typeface="Courier New"/>
                <a:cs typeface="Courier New"/>
              </a:rPr>
              <a:t>malloc</a:t>
            </a:r>
            <a:r>
              <a:rPr lang="en-GB" dirty="0" err="1" smtClean="0">
                <a:cs typeface="Courier New"/>
              </a:rPr>
              <a:t>’d</a:t>
            </a:r>
            <a:r>
              <a:rPr lang="en-GB" dirty="0" smtClean="0">
                <a:cs typeface="Courier New"/>
              </a:rPr>
              <a:t> </a:t>
            </a:r>
            <a:r>
              <a:rPr lang="en-GB" dirty="0" smtClean="0"/>
              <a:t> </a:t>
            </a:r>
            <a:r>
              <a:rPr lang="en-GB" dirty="0"/>
              <a:t>block</a:t>
            </a:r>
          </a:p>
          <a:p>
            <a:pPr marL="346075" indent="-346075">
              <a:lnSpc>
                <a:spcPct val="83000"/>
              </a:lnSpc>
              <a:tabLst>
                <a:tab pos="346075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 smtClean="0"/>
          </a:p>
          <a:p>
            <a:pPr marL="346075" indent="-346075">
              <a:lnSpc>
                <a:spcPct val="83000"/>
              </a:lnSpc>
              <a:tabLst>
                <a:tab pos="346075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 smtClean="0"/>
              <a:t>Allocators</a:t>
            </a:r>
            <a:endParaRPr lang="en-GB" dirty="0"/>
          </a:p>
          <a:p>
            <a:pPr lvl="1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/>
              <a:t>Can’t control number or size of allocated blocks</a:t>
            </a:r>
          </a:p>
          <a:p>
            <a:pPr lvl="1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/>
              <a:t>Must respond immediately to </a:t>
            </a:r>
            <a:r>
              <a:rPr lang="en-GB" b="1" dirty="0" err="1" smtClean="0">
                <a:latin typeface="Courier New"/>
                <a:cs typeface="Courier New"/>
              </a:rPr>
              <a:t>malloc</a:t>
            </a:r>
            <a:r>
              <a:rPr lang="en-GB" b="1" dirty="0" smtClean="0">
                <a:cs typeface="Courier New"/>
              </a:rPr>
              <a:t> </a:t>
            </a:r>
            <a:r>
              <a:rPr lang="en-GB" dirty="0" smtClean="0"/>
              <a:t>requests</a:t>
            </a:r>
            <a:endParaRPr lang="en-GB" dirty="0"/>
          </a:p>
          <a:p>
            <a:pPr lvl="2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i="1" dirty="0"/>
              <a:t>i.e</a:t>
            </a:r>
            <a:r>
              <a:rPr lang="en-GB" dirty="0"/>
              <a:t>., can’t reorder or buffer requests</a:t>
            </a:r>
          </a:p>
          <a:p>
            <a:pPr lvl="1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/>
              <a:t>Must allocate blocks from free memory</a:t>
            </a:r>
          </a:p>
          <a:p>
            <a:pPr lvl="2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i="1" dirty="0"/>
              <a:t>i.e</a:t>
            </a:r>
            <a:r>
              <a:rPr lang="en-GB" dirty="0"/>
              <a:t>., can only place allocated blocks in free memory</a:t>
            </a:r>
          </a:p>
          <a:p>
            <a:pPr lvl="1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/>
              <a:t>Must align blocks so they satisfy all alignment requirements</a:t>
            </a:r>
          </a:p>
          <a:p>
            <a:pPr lvl="2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/>
              <a:t>8 byte alignment for GNU </a:t>
            </a:r>
            <a:r>
              <a:rPr lang="en-GB" b="1" dirty="0" err="1">
                <a:latin typeface="Courier New"/>
                <a:cs typeface="Courier New"/>
              </a:rPr>
              <a:t>malloc</a:t>
            </a:r>
            <a:r>
              <a:rPr lang="en-GB" dirty="0"/>
              <a:t> (</a:t>
            </a:r>
            <a:r>
              <a:rPr lang="en-GB" b="1" dirty="0" err="1">
                <a:latin typeface="Courier New" pitchFamily="49" charset="0"/>
              </a:rPr>
              <a:t>libc</a:t>
            </a:r>
            <a:r>
              <a:rPr lang="en-GB" dirty="0"/>
              <a:t> </a:t>
            </a:r>
            <a:r>
              <a:rPr lang="en-GB" b="1" dirty="0" err="1">
                <a:latin typeface="Courier New"/>
                <a:cs typeface="Courier New"/>
              </a:rPr>
              <a:t>malloc</a:t>
            </a:r>
            <a:r>
              <a:rPr lang="en-GB" dirty="0"/>
              <a:t>) on Linux boxes</a:t>
            </a:r>
          </a:p>
          <a:p>
            <a:pPr lvl="1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/>
              <a:t>Can manipulate and modify only free memory</a:t>
            </a:r>
          </a:p>
          <a:p>
            <a:pPr lvl="1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/>
              <a:t>Can’t move the allocated blocks once they are </a:t>
            </a:r>
            <a:r>
              <a:rPr lang="en-GB" b="1" dirty="0" err="1" smtClean="0">
                <a:latin typeface="Courier New"/>
                <a:cs typeface="Courier New"/>
              </a:rPr>
              <a:t>malloc</a:t>
            </a:r>
            <a:r>
              <a:rPr lang="en-GB" dirty="0" err="1" smtClean="0"/>
              <a:t>’d</a:t>
            </a:r>
            <a:endParaRPr lang="en-GB" dirty="0"/>
          </a:p>
          <a:p>
            <a:pPr lvl="2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i="1" dirty="0"/>
              <a:t>i.e</a:t>
            </a:r>
            <a:r>
              <a:rPr lang="en-GB" dirty="0"/>
              <a:t>., compaction is not allowed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  <a:effectLst/>
      </a:spPr>
      <a:bodyPr rtlCol="0" anchor="ctr"/>
      <a:lstStyle>
        <a:defPPr algn="ctr">
          <a:defRPr sz="1600" dirty="0" smtClean="0">
            <a:latin typeface="+mn-lt"/>
          </a:defRPr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12450</TotalTime>
  <Words>2304</Words>
  <Application>Microsoft Macintosh PowerPoint</Application>
  <PresentationFormat>On-screen Show (4:3)</PresentationFormat>
  <Paragraphs>513</Paragraphs>
  <Slides>33</Slides>
  <Notes>31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template2007</vt:lpstr>
      <vt:lpstr>Dynamic Memory Allocation:  Basic Concepts  15-213: Introduction to Computer Systems  17th Lecture, Oct. 21, 2010</vt:lpstr>
      <vt:lpstr>Today</vt:lpstr>
      <vt:lpstr>Dynamic Memory Allocation </vt:lpstr>
      <vt:lpstr>Dynamic Memory Allocation</vt:lpstr>
      <vt:lpstr>The malloc Package</vt:lpstr>
      <vt:lpstr>malloc Example</vt:lpstr>
      <vt:lpstr>Assumptions Made in This Lecture</vt:lpstr>
      <vt:lpstr>Allocation Example</vt:lpstr>
      <vt:lpstr>Constraints</vt:lpstr>
      <vt:lpstr>Performance Goal: Throughput</vt:lpstr>
      <vt:lpstr>Performance Goal: Peak Memory Utilization</vt:lpstr>
      <vt:lpstr>Fragmentation</vt:lpstr>
      <vt:lpstr>Internal Fragmentation</vt:lpstr>
      <vt:lpstr>External Fragmentation</vt:lpstr>
      <vt:lpstr>Implementation Issues</vt:lpstr>
      <vt:lpstr>Knowing How Much to Free</vt:lpstr>
      <vt:lpstr>Keeping Track of Free Blocks</vt:lpstr>
      <vt:lpstr>Today</vt:lpstr>
      <vt:lpstr>Method 1: Implicit List</vt:lpstr>
      <vt:lpstr>Detailed Implicit Free List Example</vt:lpstr>
      <vt:lpstr>Implicit List: Finding a Free Block</vt:lpstr>
      <vt:lpstr>Implicit List: Allocating in Free Block</vt:lpstr>
      <vt:lpstr>Implicit List: Freeing a Block</vt:lpstr>
      <vt:lpstr>Implicit List: Coalescing</vt:lpstr>
      <vt:lpstr>Implicit List: Bidirectional Coalescing </vt:lpstr>
      <vt:lpstr>Constant Time Coalescing</vt:lpstr>
      <vt:lpstr>Constant Time Coalescing (Case 1)</vt:lpstr>
      <vt:lpstr>Constant Time Coalescing (Case 2)</vt:lpstr>
      <vt:lpstr>Constant Time Coalescing (Case 3)</vt:lpstr>
      <vt:lpstr>Constant Time Coalescing (Case 4)</vt:lpstr>
      <vt:lpstr>Disadvantages of Boundary Tags</vt:lpstr>
      <vt:lpstr>Summary of Key Allocator Policies</vt:lpstr>
      <vt:lpstr>Implicit Lists: Summary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David O'Hallaron</cp:lastModifiedBy>
  <cp:revision>625</cp:revision>
  <cp:lastPrinted>1999-09-20T15:19:18Z</cp:lastPrinted>
  <dcterms:created xsi:type="dcterms:W3CDTF">2011-01-05T23:23:55Z</dcterms:created>
  <dcterms:modified xsi:type="dcterms:W3CDTF">2011-01-05T23:26:11Z</dcterms:modified>
</cp:coreProperties>
</file>