
<file path=[Content_Types].xml><?xml version="1.0" encoding="utf-8"?>
<Types xmlns="http://schemas.openxmlformats.org/package/2006/content-types">
  <Override PartName="/ppt/slides/slide14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33.xml" ContentType="application/vnd.openxmlformats-officedocument.presentationml.slide+xml"/>
  <Override PartName="/ppt/tags/tag1.xml" ContentType="application/vnd.openxmlformats-officedocument.presentationml.tags+xml"/>
  <Override PartName="/ppt/notesSlides/notesSlide30.xml" ContentType="application/vnd.openxmlformats-officedocument.presentationml.notesSlide+xml"/>
  <Default Extension="bin" ContentType="application/vnd.openxmlformats-officedocument.presentationml.printerSettings"/>
  <Override PartName="/ppt/notesSlides/notesSlide13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2.xml" ContentType="application/vnd.openxmlformats-officedocument.presentationml.notesSlide+xml"/>
  <Override PartName="/ppt/slides/slide18.xml" ContentType="application/vnd.openxmlformats-officedocument.presentationml.slide+xml"/>
  <Override PartName="/ppt/slides/slide37.xml" ContentType="application/vnd.openxmlformats-officedocument.presentationml.slide+xml"/>
  <Override PartName="/ppt/slides/slide3.xml" ContentType="application/vnd.openxmlformats-officedocument.presentationml.slide+xml"/>
  <Override PartName="/ppt/notesSlides/notesSlide34.xml" ContentType="application/vnd.openxmlformats-officedocument.presentationml.notesSlide+xml"/>
  <Override PartName="/ppt/slideLayouts/slideLayout1.xml" ContentType="application/vnd.openxmlformats-officedocument.presentationml.slideLayout+xml"/>
  <Override PartName="/ppt/slides/slide23.xml" ContentType="application/vnd.openxmlformats-officedocument.presentationml.slide+xml"/>
  <Override PartName="/ppt/slides/slide42.xml" ContentType="application/vnd.openxmlformats-officedocument.presentationml.slide+xml"/>
  <Override PartName="/ppt/theme/theme1.xml" ContentType="application/vnd.openxmlformats-officedocument.theme+xml"/>
  <Override PartName="/ppt/slideLayouts/slideLayout10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22.xml" ContentType="application/vnd.openxmlformats-officedocument.presentationml.notesSlide+xml"/>
  <Override PartName="/ppt/slides/slide7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30.xml" ContentType="application/vnd.openxmlformats-officedocument.presentationml.slide+xml"/>
  <Override PartName="/ppt/slides/slide27.xml" ContentType="application/vnd.openxmlformats-officedocument.presentationml.slide+xml"/>
  <Override PartName="/ppt/slides/slide11.xml" ContentType="application/vnd.openxmlformats-officedocument.presentationml.slide+xml"/>
  <Override PartName="/ppt/slides/slide46.xml" ContentType="application/vnd.openxmlformats-officedocument.presentationml.slide+xml"/>
  <Override PartName="/ppt/notesSlides/notesSlide41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45.xml" ContentType="application/vnd.openxmlformats-officedocument.presentationml.notesSlide+xml"/>
  <Override PartName="/ppt/slideLayouts/slideLayout9.xml" ContentType="application/vnd.openxmlformats-officedocument.presentationml.slideLayout+xml"/>
  <Override PartName="/ppt/slides/slide34.xml" ContentType="application/vnd.openxmlformats-officedocument.presentationml.slide+xml"/>
  <Override PartName="/ppt/slides/slide15.xml" ContentType="application/vnd.openxmlformats-officedocument.presentationml.slide+xml"/>
  <Override PartName="/ppt/notesSlides/notesSlide31.xml" ContentType="application/vnd.openxmlformats-officedocument.presentationml.notes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notesSlides/notesSlide14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19.xml" ContentType="application/vnd.openxmlformats-officedocument.presentationml.slide+xml"/>
  <Override PartName="/ppt/slides/slide38.xml" ContentType="application/vnd.openxmlformats-officedocument.presentationml.slide+xml"/>
  <Override PartName="/ppt/slides/slide4.xml" ContentType="application/vnd.openxmlformats-officedocument.presentationml.slide+xml"/>
  <Override PartName="/ppt/notesSlides/notesSlide35.xml" ContentType="application/vnd.openxmlformats-officedocument.presentationml.notesSlide+xml"/>
  <Override PartName="/ppt/slideLayouts/slideLayout2.xml" ContentType="application/vnd.openxmlformats-officedocument.presentationml.slideLayout+xml"/>
  <Override PartName="/ppt/slides/slide24.xml" ContentType="application/vnd.openxmlformats-officedocument.presentationml.slide+xml"/>
  <Override PartName="/ppt/slides/slide43.xml" ContentType="application/vnd.openxmlformats-officedocument.presentationml.slide+xml"/>
  <Override PartName="/ppt/theme/theme2.xml" ContentType="application/vnd.openxmlformats-officedocument.theme+xml"/>
  <Override PartName="/ppt/handoutMasters/handoutMaster1.xml" ContentType="application/vnd.openxmlformats-officedocument.presentationml.handoutMaster+xml"/>
  <Override PartName="/ppt/slideLayouts/slideLayout11.xml" ContentType="application/vnd.openxmlformats-officedocument.presentationml.slideLayout+xml"/>
  <Override PartName="/ppt/notesSlides/notesSlide18.xml" ContentType="application/vnd.openxmlformats-officedocument.presentationml.notesSlide+xml"/>
  <Override PartName="/ppt/notesSlides/notesSlide37.xml" ContentType="application/vnd.openxmlformats-officedocument.presentationml.notesSlide+xml"/>
  <Override PartName="/docProps/core.xml" ContentType="application/vnd.openxmlformats-package.core-properties+xml"/>
  <Override PartName="/ppt/notesSlides/notesSlide7.xml" ContentType="application/vnd.openxmlformats-officedocument.presentationml.notesSlide+xml"/>
  <Default Extension="jpeg" ContentType="image/jpeg"/>
  <Override PartName="/ppt/notesSlides/notesSlide23.xml" ContentType="application/vnd.openxmlformats-officedocument.presentationml.notesSlide+xml"/>
  <Override PartName="/ppt/slides/slide8.xml" ContentType="application/vnd.openxmlformats-officedocument.presentationml.slide+xml"/>
  <Override PartName="/ppt/slides/slide12.xml" ContentType="application/vnd.openxmlformats-officedocument.presentationml.slide+xml"/>
  <Override PartName="/ppt/notesSlides/notesSlide42.xml" ContentType="application/vnd.openxmlformats-officedocument.presentationml.notesSlide+xml"/>
  <Override PartName="/ppt/slides/slide28.xml" ContentType="application/vnd.openxmlformats-officedocument.presentationml.slide+xml"/>
  <Override PartName="/ppt/slides/slide4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31.xml" ContentType="application/vnd.openxmlformats-officedocument.presentationml.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Default Extension="rels" ContentType="application/vnd.openxmlformats-package.relationships+xml"/>
  <Override PartName="/ppt/notesSlides/notesSlide27.xml" ContentType="application/vnd.openxmlformats-officedocument.presentationml.notesSlide+xml"/>
  <Override PartName="/ppt/notesSlides/notesSlide46.xml" ContentType="application/vnd.openxmlformats-officedocument.presentationml.notesSlide+xml"/>
  <Override PartName="/ppt/slides/slide16.xml" ContentType="application/vnd.openxmlformats-officedocument.presentationml.slide+xml"/>
  <Override PartName="/ppt/slides/slide35.xml" ContentType="application/vnd.openxmlformats-officedocument.presentationml.slide+xml"/>
  <Override PartName="/ppt/slides/slide1.xml" ContentType="application/vnd.openxmlformats-officedocument.presentationml.slide+xml"/>
  <Override PartName="/ppt/notesSlides/notesSlide32.xml" ContentType="application/vnd.openxmlformats-officedocument.presentationml.notesSlide+xml"/>
  <Override PartName="/ppt/slides/slide21.xml" ContentType="application/vnd.openxmlformats-officedocument.presentationml.slide+xml"/>
  <Override PartName="/ppt/slides/slide40.xml" ContentType="application/vnd.openxmlformats-officedocument.presentationml.slide+xml"/>
  <Override PartName="/ppt/notesSlides/notesSlide15.xml" ContentType="application/vnd.openxmlformats-officedocument.presentationml.notesSlide+xml"/>
  <Override PartName="/ppt/notesSlides/notesSlide4.xml" ContentType="application/vnd.openxmlformats-officedocument.presentationml.notesSlide+xml"/>
  <Override PartName="/ppt/slides/slide39.xml" ContentType="application/vnd.openxmlformats-officedocument.presentationml.slide+xml"/>
  <Override PartName="/ppt/notesSlides/notesSlide20.xml" ContentType="application/vnd.openxmlformats-officedocument.presentationml.notesSlide+xml"/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s/slide25.xml" ContentType="application/vnd.openxmlformats-officedocument.presentationml.slide+xml"/>
  <Override PartName="/ppt/slides/slide44.xml" ContentType="application/vnd.openxmlformats-officedocument.presentationml.slide+xml"/>
  <Override PartName="/ppt/theme/theme3.xml" ContentType="application/vnd.openxmlformats-officedocument.theme+xml"/>
  <Override PartName="/ppt/slideLayouts/slideLayout12.xml" ContentType="application/vnd.openxmlformats-officedocument.presentationml.slideLayout+xml"/>
  <Override PartName="/ppt/notesSlides/notesSlide19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24.xml" ContentType="application/vnd.openxmlformats-officedocument.presentationml.notesSlide+xml"/>
  <Override PartName="/ppt/slides/slide9.xml" ContentType="application/vnd.openxmlformats-officedocument.presentationml.slide+xml"/>
  <Override PartName="/ppt/slides/slide13.xml" ContentType="application/vnd.openxmlformats-officedocument.presentationml.slide+xml"/>
  <Default Extension="xml" ContentType="application/xml"/>
  <Override PartName="/ppt/tableStyles.xml" ContentType="application/vnd.openxmlformats-officedocument.presentationml.tableStyles+xml"/>
  <Override PartName="/ppt/notesSlides/notesSlide43.xml" ContentType="application/vnd.openxmlformats-officedocument.presentationml.notesSlide+xml"/>
  <Override PartName="/ppt/notesSlides/notesSlide10.xml" ContentType="application/vnd.openxmlformats-officedocument.presentationml.notesSlide+xml"/>
  <Override PartName="/ppt/slideLayouts/slideLayout7.xml" ContentType="application/vnd.openxmlformats-officedocument.presentationml.slideLayout+xml"/>
  <Override PartName="/ppt/slides/slide32.xml" ContentType="application/vnd.openxmlformats-officedocument.presentationml.slide+xml"/>
  <Override PartName="/ppt/slides/slide29.xml" ContentType="application/vnd.openxmlformats-officedocument.presentationml.slide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ppt/notesMasters/notesMaster1.xml" ContentType="application/vnd.openxmlformats-officedocument.presentationml.notesMaster+xml"/>
  <Override PartName="/ppt/notesSlides/notesSlide12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1.xml" ContentType="application/vnd.openxmlformats-officedocument.presentationml.notesSlide+xml"/>
  <Override PartName="/ppt/slides/slide17.xml" ContentType="application/vnd.openxmlformats-officedocument.presentationml.slide+xml"/>
  <Override PartName="/ppt/slides/slide36.xml" ContentType="application/vnd.openxmlformats-officedocument.presentationml.slide+xml"/>
  <Override PartName="/ppt/presentation.xml" ContentType="application/vnd.openxmlformats-officedocument.presentationml.presentation.main+xml"/>
  <Override PartName="/ppt/notesSlides/notesSlide47.xml" ContentType="application/vnd.openxmlformats-officedocument.presentationml.notesSlide+xml"/>
  <Override PartName="/ppt/slides/slide2.xml" ContentType="application/vnd.openxmlformats-officedocument.presentationml.slide+xml"/>
  <Override PartName="/ppt/notesSlides/notesSlide33.xml" ContentType="application/vnd.openxmlformats-officedocument.presentationml.notesSlide+xml"/>
  <Override PartName="/ppt/slides/slide22.xml" ContentType="application/vnd.openxmlformats-officedocument.presentationml.slide+xml"/>
  <Override PartName="/ppt/slides/slide41.xml" ContentType="application/vnd.openxmlformats-officedocument.presentationml.slide+xml"/>
  <Override PartName="/ppt/notesSlides/notesSlide16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40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s/slide10.xml" ContentType="application/vnd.openxmlformats-officedocument.presentationml.slide+xml"/>
  <Override PartName="/ppt/slides/slide26.xml" ContentType="application/vnd.openxmlformats-officedocument.presentationml.slide+xml"/>
  <Override PartName="/ppt/slides/slide45.xml" ContentType="application/vnd.openxmlformats-officedocument.presentationml.slide+xml"/>
  <Override PartName="/ppt/slides/slide6.xml" ContentType="application/vnd.openxmlformats-officedocument.presentationml.slide+xml"/>
  <Override PartName="/ppt/slideLayouts/slideLayout13.xml" ContentType="application/vnd.openxmlformats-officedocument.presentationml.slideLayout+xml"/>
  <Override PartName="/ppt/notesSlides/notesSlide39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44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>
  <p:sldMasterIdLst>
    <p:sldMasterId id="2147483648" r:id="rId1"/>
  </p:sldMasterIdLst>
  <p:notesMasterIdLst>
    <p:notesMasterId r:id="rId49"/>
  </p:notesMasterIdLst>
  <p:handoutMasterIdLst>
    <p:handoutMasterId r:id="rId50"/>
  </p:handoutMasterIdLst>
  <p:sldIdLst>
    <p:sldId id="542" r:id="rId2"/>
    <p:sldId id="1517" r:id="rId3"/>
    <p:sldId id="1470" r:id="rId4"/>
    <p:sldId id="1471" r:id="rId5"/>
    <p:sldId id="1472" r:id="rId6"/>
    <p:sldId id="1473" r:id="rId7"/>
    <p:sldId id="1474" r:id="rId8"/>
    <p:sldId id="1475" r:id="rId9"/>
    <p:sldId id="1476" r:id="rId10"/>
    <p:sldId id="1477" r:id="rId11"/>
    <p:sldId id="1527" r:id="rId12"/>
    <p:sldId id="1528" r:id="rId13"/>
    <p:sldId id="1529" r:id="rId14"/>
    <p:sldId id="1530" r:id="rId15"/>
    <p:sldId id="1531" r:id="rId16"/>
    <p:sldId id="1532" r:id="rId17"/>
    <p:sldId id="1533" r:id="rId18"/>
    <p:sldId id="1534" r:id="rId19"/>
    <p:sldId id="1535" r:id="rId20"/>
    <p:sldId id="1536" r:id="rId21"/>
    <p:sldId id="1537" r:id="rId22"/>
    <p:sldId id="1548" r:id="rId23"/>
    <p:sldId id="1538" r:id="rId24"/>
    <p:sldId id="1539" r:id="rId25"/>
    <p:sldId id="1551" r:id="rId26"/>
    <p:sldId id="1540" r:id="rId27"/>
    <p:sldId id="1541" r:id="rId28"/>
    <p:sldId id="1542" r:id="rId29"/>
    <p:sldId id="1543" r:id="rId30"/>
    <p:sldId id="1544" r:id="rId31"/>
    <p:sldId id="1545" r:id="rId32"/>
    <p:sldId id="1546" r:id="rId33"/>
    <p:sldId id="1552" r:id="rId34"/>
    <p:sldId id="1553" r:id="rId35"/>
    <p:sldId id="1554" r:id="rId36"/>
    <p:sldId id="1549" r:id="rId37"/>
    <p:sldId id="1488" r:id="rId38"/>
    <p:sldId id="1489" r:id="rId39"/>
    <p:sldId id="1490" r:id="rId40"/>
    <p:sldId id="1491" r:id="rId41"/>
    <p:sldId id="1550" r:id="rId42"/>
    <p:sldId id="1512" r:id="rId43"/>
    <p:sldId id="1513" r:id="rId44"/>
    <p:sldId id="1514" r:id="rId45"/>
    <p:sldId id="1505" r:id="rId46"/>
    <p:sldId id="1515" r:id="rId47"/>
    <p:sldId id="1506" r:id="rId48"/>
  </p:sldIdLst>
  <p:sldSz cx="9144000" cy="6858000" type="screen4x3"/>
  <p:notesSz cx="7302500" cy="9586913"/>
  <p:custDataLst>
    <p:tags r:id="rId52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990000"/>
    <a:srgbClr val="F6F5BD"/>
    <a:srgbClr val="F1C7C7"/>
    <a:srgbClr val="D5F1CF"/>
    <a:srgbClr val="EBAFAF"/>
    <a:srgbClr val="ACE3A1"/>
    <a:srgbClr val="CCCCCC"/>
    <a:srgbClr val="8DBA84"/>
    <a:srgbClr val="8AD87A"/>
    <a:srgbClr val="BFBFBF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75DCB02-9BB8-47FD-8907-85C794F793BA}" styleName="Themed Style 1 - Accent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91EBBBCC-DAD2-459C-BE2E-F6DE35CF9A28}" styleName="Dark Style 2 - Accent 3/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horzBarState="maximized">
    <p:restoredLeft sz="15502" autoAdjust="0"/>
    <p:restoredTop sz="94649" autoAdjust="0"/>
  </p:normalViewPr>
  <p:slideViewPr>
    <p:cSldViewPr snapToObjects="1">
      <p:cViewPr varScale="1">
        <p:scale>
          <a:sx n="99" d="100"/>
          <a:sy n="99" d="100"/>
        </p:scale>
        <p:origin x="-52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notesViewPr>
    <p:cSldViewPr snapToObjects="1">
      <p:cViewPr varScale="1">
        <p:scale>
          <a:sx n="66" d="100"/>
          <a:sy n="66" d="100"/>
        </p:scale>
        <p:origin x="0" y="0"/>
      </p:cViewPr>
      <p:guideLst/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50" Type="http://schemas.openxmlformats.org/officeDocument/2006/relationships/handoutMaster" Target="handoutMasters/handoutMaster1.xml"/><Relationship Id="rId51" Type="http://schemas.openxmlformats.org/officeDocument/2006/relationships/printerSettings" Target="printerSettings/printerSettings1.bin"/><Relationship Id="rId52" Type="http://schemas.openxmlformats.org/officeDocument/2006/relationships/tags" Target="tags/tag1.xml"/><Relationship Id="rId53" Type="http://schemas.openxmlformats.org/officeDocument/2006/relationships/presProps" Target="presProps.xml"/><Relationship Id="rId54" Type="http://schemas.openxmlformats.org/officeDocument/2006/relationships/viewProps" Target="viewProps.xml"/><Relationship Id="rId55" Type="http://schemas.openxmlformats.org/officeDocument/2006/relationships/theme" Target="theme/theme1.xml"/><Relationship Id="rId56" Type="http://schemas.openxmlformats.org/officeDocument/2006/relationships/tableStyles" Target="tableStyles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DAC 2001 Tutorial</a:t>
            </a:r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7195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©R.A. Rutenbar, 2001</a:t>
            </a:r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7195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83587096-7852-44F5-9A71-D621B1FF247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1480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19200" y="685800"/>
            <a:ext cx="4876800" cy="36576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85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0600" y="4572000"/>
            <a:ext cx="5334000" cy="426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085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1480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40F64717-A5A5-4C4E-9291-2F18B7410B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1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1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_rels/notesSlide1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8.xml"/></Relationships>
</file>

<file path=ppt/notesSlides/_rels/notesSlide1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9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0.xml"/></Relationships>
</file>

<file path=ppt/notesSlides/_rels/notesSlide2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1.xml"/></Relationships>
</file>

<file path=ppt/notesSlides/_rels/notesSlide2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2.xml"/></Relationships>
</file>

<file path=ppt/notesSlides/_rels/notesSlide2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3.xml"/></Relationships>
</file>

<file path=ppt/notesSlides/_rels/notesSlide2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4.xml"/></Relationships>
</file>

<file path=ppt/notesSlides/_rels/notesSlide2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2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6.xml"/></Relationships>
</file>

<file path=ppt/notesSlides/_rels/notesSlide2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7.xml"/></Relationships>
</file>

<file path=ppt/notesSlides/_rels/notesSlide2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8.xml"/></Relationships>
</file>

<file path=ppt/notesSlides/_rels/notesSlide2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9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0.xml"/></Relationships>
</file>

<file path=ppt/notesSlides/_rels/notesSlide3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1.xml"/></Relationships>
</file>

<file path=ppt/notesSlides/_rels/notesSlide3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2.xml"/></Relationships>
</file>

<file path=ppt/notesSlides/_rels/notesSlide3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3.xml"/></Relationships>
</file>

<file path=ppt/notesSlides/_rels/notesSlide3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4.xml"/></Relationships>
</file>

<file path=ppt/notesSlides/_rels/notesSlide3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5.xml"/></Relationships>
</file>

<file path=ppt/notesSlides/_rels/notesSlide3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6.xml"/></Relationships>
</file>

<file path=ppt/notesSlides/_rels/notesSlide3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7.xml"/></Relationships>
</file>

<file path=ppt/notesSlides/_rels/notesSlide3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8.xml"/></Relationships>
</file>

<file path=ppt/notesSlides/_rels/notesSlide3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9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0.xml"/></Relationships>
</file>

<file path=ppt/notesSlides/_rels/notesSlide4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1.xml"/></Relationships>
</file>

<file path=ppt/notesSlides/_rels/notesSlide4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2.xml"/></Relationships>
</file>

<file path=ppt/notesSlides/_rels/notesSlide4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3.xml"/></Relationships>
</file>

<file path=ppt/notesSlides/_rels/notesSlide4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4.xml"/></Relationships>
</file>

<file path=ppt/notesSlides/_rels/notesSlide4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5.xml"/></Relationships>
</file>

<file path=ppt/notesSlides/_rels/notesSlide4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6.xml"/></Relationships>
</file>

<file path=ppt/notesSlides/_rels/notesSlide4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7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F803353-72E2-470C-8E67-87750F01FAF1}" type="slidenum">
              <a:rPr lang="en-US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34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34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45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45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55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55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98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98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18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618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86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86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39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639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59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65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680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00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0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2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2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22</a:t>
            </a:fld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27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2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37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37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47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47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57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5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8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57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57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54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454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88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88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98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98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08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08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62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03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403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83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83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36</a:t>
            </a:fld>
            <a:endParaRPr lang="en-US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54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85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29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39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39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73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49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49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41</a:t>
            </a:fld>
            <a:endParaRPr lang="en-US"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60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60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70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80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80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11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11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8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21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21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16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16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9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9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36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36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14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14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24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24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08012"/>
            <a:ext cx="7772400" cy="14700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7492" cy="1752600"/>
          </a:xfrm>
        </p:spPr>
        <p:txBody>
          <a:bodyPr/>
          <a:lstStyle>
            <a:lvl1pPr marL="0" indent="0" algn="l">
              <a:buNone/>
              <a:defRPr sz="2000" b="0">
                <a:latin typeface="Calibri" pitchFamily="34" charset="0"/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58013" y="228600"/>
            <a:ext cx="2185987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6875" y="228600"/>
            <a:ext cx="6408738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62488" y="1362075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62488" y="3924300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latin typeface="Calibri" pitchFamily="34" charset="0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762" y="445070"/>
            <a:ext cx="75914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Calibri" pitchFamily="34" charset="0"/>
              </a:defRPr>
            </a:lvl1pPr>
            <a:lvl2pPr>
              <a:defRPr sz="2800">
                <a:latin typeface="Calibri" pitchFamily="34" charset="0"/>
              </a:defRPr>
            </a:lvl2pPr>
            <a:lvl3pPr>
              <a:defRPr sz="2400">
                <a:latin typeface="Calibri" pitchFamily="34" charset="0"/>
              </a:defRPr>
            </a:lvl3pPr>
            <a:lvl4pPr>
              <a:defRPr sz="2000">
                <a:latin typeface="Calibri" pitchFamily="34" charset="0"/>
              </a:defRPr>
            </a:lvl4pPr>
            <a:lvl5pPr>
              <a:defRPr sz="2000">
                <a:latin typeface="Calibri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Calibri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4090" y="371182"/>
            <a:ext cx="7591425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362075"/>
            <a:ext cx="7896225" cy="497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0"/>
            <a:ext cx="9144000" cy="228600"/>
          </a:xfrm>
          <a:prstGeom prst="rect">
            <a:avLst/>
          </a:prstGeom>
          <a:solidFill>
            <a:srgbClr val="9900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>
              <a:latin typeface="Times New Roman" pitchFamily="18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1200" dirty="0">
                <a:solidFill>
                  <a:schemeClr val="bg1"/>
                </a:solidFill>
                <a:latin typeface="Times New Roman" pitchFamily="18" charset="0"/>
              </a:rPr>
              <a:t>Carnegie Mellon</a:t>
            </a:r>
          </a:p>
        </p:txBody>
      </p:sp>
      <p:sp>
        <p:nvSpPr>
          <p:cNvPr id="6" name="Rectangle 5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  <p:sldLayoutId id="2147483650" r:id="rId12"/>
    <p:sldLayoutId id="2147483649" r:id="rId13"/>
  </p:sldLayoutIdLst>
  <p:timing>
    <p:tnLst>
      <p:par>
        <p:cTn id="1" dur="indefinite" restart="never" nodeType="tmRoot"/>
      </p:par>
    </p:tnLst>
  </p:timing>
  <p:txStyles>
    <p:titleStyle>
      <a:lvl1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pitchFamily="34" charset="0"/>
          <a:ea typeface="+mj-ea"/>
          <a:cs typeface="+mj-cs"/>
        </a:defRPr>
      </a:lvl1pPr>
      <a:lvl2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2pPr>
      <a:lvl3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3pPr>
      <a:lvl4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4pPr>
      <a:lvl5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5pPr>
      <a:lvl6pPr marL="5762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6pPr>
      <a:lvl7pPr marL="10334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7pPr>
      <a:lvl8pPr marL="14906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8pPr>
      <a:lvl9pPr marL="19478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60000"/>
        <a:buFont typeface="Wingdings 2" pitchFamily="18" charset="2"/>
        <a:buChar char="¢"/>
        <a:defRPr sz="2400" b="1">
          <a:solidFill>
            <a:schemeClr val="tx1"/>
          </a:solidFill>
          <a:latin typeface="Calibri" pitchFamily="34" charset="0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11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SzPct val="8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Relationship Id="rId3" Type="http://schemas.openxmlformats.org/officeDocument/2006/relationships/hyperlink" Target="http://csapp.cs.cmu.edu/public/code.html" TargetMode="Externa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ctrTitle"/>
          </p:nvPr>
        </p:nvSpPr>
        <p:spPr>
          <a:xfrm>
            <a:off x="685800" y="1708150"/>
            <a:ext cx="7772400" cy="1720850"/>
          </a:xfrm>
        </p:spPr>
        <p:txBody>
          <a:bodyPr/>
          <a:lstStyle/>
          <a:p>
            <a:pPr marL="0" indent="0"/>
            <a:r>
              <a:rPr lang="en-US" dirty="0" smtClean="0"/>
              <a:t>System-Level I/O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b="0" dirty="0" smtClean="0"/>
              <a:t>15-</a:t>
            </a:r>
            <a:r>
              <a:rPr lang="en-US" sz="2000" b="0" dirty="0" smtClean="0"/>
              <a:t>213: </a:t>
            </a:r>
            <a:r>
              <a:rPr lang="en-US" sz="2000" b="0" dirty="0" smtClean="0"/>
              <a:t>Introduction to Computer Systems	</a:t>
            </a:r>
            <a:r>
              <a:rPr lang="en-US" b="0" dirty="0" smtClean="0"/>
              <a:t/>
            </a:r>
            <a:br>
              <a:rPr lang="en-US" b="0" dirty="0" smtClean="0"/>
            </a:br>
            <a:r>
              <a:rPr lang="en-US" sz="2000" b="0" dirty="0" smtClean="0"/>
              <a:t>14</a:t>
            </a:r>
            <a:r>
              <a:rPr lang="en-US" sz="2000" b="0" baseline="30000" dirty="0" smtClean="0"/>
              <a:t>th</a:t>
            </a:r>
            <a:r>
              <a:rPr lang="en-US" sz="2000" b="0" dirty="0" smtClean="0"/>
              <a:t> Lecture, Oct. 12, 2010</a:t>
            </a:r>
          </a:p>
        </p:txBody>
      </p:sp>
      <p:sp>
        <p:nvSpPr>
          <p:cNvPr id="9219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8738" cy="1752600"/>
          </a:xfrm>
        </p:spPr>
        <p:txBody>
          <a:bodyPr/>
          <a:lstStyle/>
          <a:p>
            <a:r>
              <a:rPr lang="en-US" b="1" dirty="0" smtClean="0"/>
              <a:t>Instructors:</a:t>
            </a:r>
            <a:r>
              <a:rPr lang="en-US" dirty="0" smtClean="0"/>
              <a:t> </a:t>
            </a:r>
          </a:p>
          <a:p>
            <a:r>
              <a:rPr lang="en-US" dirty="0" smtClean="0"/>
              <a:t>Randy Bryant and Dave </a:t>
            </a:r>
            <a:r>
              <a:rPr lang="en-US" dirty="0" err="1" smtClean="0"/>
              <a:t>O’Hallaron</a:t>
            </a:r>
            <a:endParaRPr lang="en-US" dirty="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357018" y="457200"/>
            <a:ext cx="7592093" cy="762000"/>
          </a:xfrm>
        </p:spPr>
        <p:txBody>
          <a:bodyPr/>
          <a:lstStyle/>
          <a:p>
            <a:r>
              <a:rPr lang="en-US" dirty="0"/>
              <a:t>Simple Unix I/O example</a:t>
            </a:r>
          </a:p>
        </p:txBody>
      </p:sp>
      <p:sp>
        <p:nvSpPr>
          <p:cNvPr id="66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6286" y="1219200"/>
            <a:ext cx="8610600" cy="5410200"/>
          </a:xfrm>
        </p:spPr>
        <p:txBody>
          <a:bodyPr/>
          <a:lstStyle/>
          <a:p>
            <a:r>
              <a:rPr lang="en-US" dirty="0"/>
              <a:t>Copying standard in to standard out, one byte at a time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661508" name="Text Box 4"/>
          <p:cNvSpPr txBox="1">
            <a:spLocks noChangeArrowheads="1"/>
          </p:cNvSpPr>
          <p:nvPr/>
        </p:nvSpPr>
        <p:spPr bwMode="auto">
          <a:xfrm>
            <a:off x="804443" y="1905000"/>
            <a:ext cx="6510757" cy="255454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600" dirty="0" smtClean="0">
                <a:latin typeface="Courier New" pitchFamily="49" charset="0"/>
              </a:rPr>
              <a:t>#include "</a:t>
            </a:r>
            <a:r>
              <a:rPr lang="en-US" sz="1600" dirty="0" err="1" smtClean="0">
                <a:latin typeface="Courier New" pitchFamily="49" charset="0"/>
              </a:rPr>
              <a:t>csapp.h</a:t>
            </a:r>
            <a:r>
              <a:rPr lang="en-US" sz="1600" dirty="0" smtClean="0">
                <a:latin typeface="Courier New" pitchFamily="49" charset="0"/>
              </a:rPr>
              <a:t>"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err="1" smtClean="0">
                <a:latin typeface="Courier New" pitchFamily="49" charset="0"/>
              </a:rPr>
              <a:t>int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err="1" smtClean="0">
                <a:latin typeface="Courier New" pitchFamily="49" charset="0"/>
              </a:rPr>
              <a:t>main(void</a:t>
            </a:r>
            <a:r>
              <a:rPr lang="en-US" sz="1600" dirty="0" smtClean="0">
                <a:latin typeface="Courier New" pitchFamily="49" charset="0"/>
              </a:rPr>
              <a:t>)</a:t>
            </a:r>
          </a:p>
          <a:p>
            <a:r>
              <a:rPr lang="en-US" sz="1600" dirty="0" smtClean="0">
                <a:latin typeface="Courier New" pitchFamily="49" charset="0"/>
              </a:rPr>
              <a:t>{</a:t>
            </a:r>
          </a:p>
          <a:p>
            <a:r>
              <a:rPr lang="en-US" sz="1600" dirty="0" smtClean="0">
                <a:latin typeface="Courier New" pitchFamily="49" charset="0"/>
              </a:rPr>
              <a:t>    char </a:t>
            </a:r>
            <a:r>
              <a:rPr lang="en-US" sz="1600" dirty="0" err="1" smtClean="0">
                <a:latin typeface="Courier New" pitchFamily="49" charset="0"/>
              </a:rPr>
              <a:t>c</a:t>
            </a:r>
            <a:r>
              <a:rPr lang="en-US" sz="1600" dirty="0" smtClean="0">
                <a:latin typeface="Courier New" pitchFamily="49" charset="0"/>
              </a:rPr>
              <a:t>;</a:t>
            </a:r>
          </a:p>
          <a:p>
            <a:endParaRPr lang="en-US" sz="1600" dirty="0" smtClean="0">
              <a:latin typeface="Courier New" pitchFamily="49" charset="0"/>
            </a:endParaRPr>
          </a:p>
          <a:p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while(Read(STDIN_FILENO</a:t>
            </a:r>
            <a:r>
              <a:rPr lang="en-US" sz="1600" dirty="0" smtClean="0">
                <a:latin typeface="Courier New" pitchFamily="49" charset="0"/>
              </a:rPr>
              <a:t>, &amp;</a:t>
            </a:r>
            <a:r>
              <a:rPr lang="en-US" sz="1600" dirty="0" err="1" smtClean="0">
                <a:latin typeface="Courier New" pitchFamily="49" charset="0"/>
              </a:rPr>
              <a:t>c</a:t>
            </a:r>
            <a:r>
              <a:rPr lang="en-US" sz="1600" dirty="0" smtClean="0">
                <a:latin typeface="Courier New" pitchFamily="49" charset="0"/>
              </a:rPr>
              <a:t>, 1) != 0)</a:t>
            </a:r>
          </a:p>
          <a:p>
            <a:r>
              <a:rPr lang="en-US" sz="1600" dirty="0" smtClean="0">
                <a:latin typeface="Courier New" pitchFamily="49" charset="0"/>
              </a:rPr>
              <a:t>	</a:t>
            </a:r>
            <a:r>
              <a:rPr lang="en-US" sz="1600" dirty="0" err="1" smtClean="0">
                <a:latin typeface="Courier New" pitchFamily="49" charset="0"/>
              </a:rPr>
              <a:t>Write(STDOUT_FILENO</a:t>
            </a:r>
            <a:r>
              <a:rPr lang="en-US" sz="1600" dirty="0" smtClean="0">
                <a:latin typeface="Courier New" pitchFamily="49" charset="0"/>
              </a:rPr>
              <a:t>, &amp;</a:t>
            </a:r>
            <a:r>
              <a:rPr lang="en-US" sz="1600" dirty="0" err="1" smtClean="0">
                <a:latin typeface="Courier New" pitchFamily="49" charset="0"/>
              </a:rPr>
              <a:t>c</a:t>
            </a:r>
            <a:r>
              <a:rPr lang="en-US" sz="1600" dirty="0" smtClean="0">
                <a:latin typeface="Courier New" pitchFamily="49" charset="0"/>
              </a:rPr>
              <a:t>, 1);</a:t>
            </a:r>
          </a:p>
          <a:p>
            <a:r>
              <a:rPr lang="en-US" sz="1600" dirty="0" smtClean="0">
                <a:latin typeface="Courier New" pitchFamily="49" charset="0"/>
              </a:rPr>
              <a:t>    exit(0);</a:t>
            </a:r>
          </a:p>
          <a:p>
            <a:r>
              <a:rPr lang="en-US" sz="1600" dirty="0" smtClean="0">
                <a:latin typeface="Courier New" pitchFamily="49" charset="0"/>
              </a:rPr>
              <a:t>}</a:t>
            </a:r>
            <a:endParaRPr lang="en-US" sz="1600" dirty="0">
              <a:latin typeface="Courier New" pitchFamily="49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34495" y="6216134"/>
            <a:ext cx="18466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 smtClean="0">
              <a:solidFill>
                <a:srgbClr val="FF0000"/>
              </a:solidFill>
              <a:latin typeface="Calibri" pitchFamily="34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668921" y="4876800"/>
            <a:ext cx="7806157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latin typeface="Calibri"/>
                <a:cs typeface="Calibri"/>
              </a:rPr>
              <a:t>Note the use of error handling wrappers for read and write (Appendix A).</a:t>
            </a:r>
            <a:endParaRPr lang="en-US" dirty="0">
              <a:latin typeface="Calibri"/>
              <a:cs typeface="Calibri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883836" y="4090213"/>
            <a:ext cx="14313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ourier New"/>
                <a:cs typeface="Courier New"/>
              </a:rPr>
              <a:t>cpstdin.c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ourier New"/>
              <a:cs typeface="Courier New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6932" name="Rectangle 4"/>
          <p:cNvSpPr>
            <a:spLocks noGrp="1" noChangeArrowheads="1"/>
          </p:cNvSpPr>
          <p:nvPr>
            <p:ph type="title"/>
          </p:nvPr>
        </p:nvSpPr>
        <p:spPr>
          <a:xfrm>
            <a:off x="381000" y="457200"/>
            <a:ext cx="7592093" cy="762000"/>
          </a:xfrm>
        </p:spPr>
        <p:txBody>
          <a:bodyPr/>
          <a:lstStyle/>
          <a:p>
            <a:r>
              <a:rPr lang="en-US" dirty="0"/>
              <a:t>Dealing </a:t>
            </a:r>
            <a:r>
              <a:rPr lang="en-US" dirty="0" smtClean="0"/>
              <a:t>with Short Counts</a:t>
            </a:r>
            <a:endParaRPr lang="en-US" dirty="0"/>
          </a:p>
        </p:txBody>
      </p:sp>
      <p:sp>
        <p:nvSpPr>
          <p:cNvPr id="63693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88637" y="1295400"/>
            <a:ext cx="7896225" cy="4972050"/>
          </a:xfrm>
        </p:spPr>
        <p:txBody>
          <a:bodyPr/>
          <a:lstStyle/>
          <a:p>
            <a:r>
              <a:rPr lang="en-US" dirty="0"/>
              <a:t>Short counts can occur in these situations:</a:t>
            </a:r>
          </a:p>
          <a:p>
            <a:pPr lvl="1"/>
            <a:r>
              <a:rPr lang="en-US" dirty="0"/>
              <a:t>Encountering (end-of-file) EOF on reads</a:t>
            </a:r>
          </a:p>
          <a:p>
            <a:pPr lvl="1"/>
            <a:r>
              <a:rPr lang="en-US" dirty="0"/>
              <a:t>Reading text lines from a terminal</a:t>
            </a:r>
          </a:p>
          <a:p>
            <a:pPr lvl="1"/>
            <a:r>
              <a:rPr lang="en-US" dirty="0"/>
              <a:t>Reading and writing network sockets or Unix pipes</a:t>
            </a:r>
          </a:p>
          <a:p>
            <a:endParaRPr lang="en-US" dirty="0" smtClean="0"/>
          </a:p>
          <a:p>
            <a:r>
              <a:rPr lang="en-US" dirty="0" smtClean="0"/>
              <a:t>Short </a:t>
            </a:r>
            <a:r>
              <a:rPr lang="en-US" dirty="0"/>
              <a:t>counts never occur in these situations:</a:t>
            </a:r>
          </a:p>
          <a:p>
            <a:pPr lvl="1"/>
            <a:r>
              <a:rPr lang="en-US" dirty="0"/>
              <a:t>Reading from disk files (except for EOF)</a:t>
            </a:r>
          </a:p>
          <a:p>
            <a:pPr lvl="1"/>
            <a:r>
              <a:rPr lang="en-US" dirty="0"/>
              <a:t>Writing to disk files</a:t>
            </a:r>
          </a:p>
          <a:p>
            <a:endParaRPr lang="en-US" dirty="0" smtClean="0"/>
          </a:p>
          <a:p>
            <a:r>
              <a:rPr lang="en-US" dirty="0" smtClean="0"/>
              <a:t>One </a:t>
            </a:r>
            <a:r>
              <a:rPr lang="en-US" dirty="0"/>
              <a:t>way to deal with short counts in your code:</a:t>
            </a:r>
          </a:p>
          <a:p>
            <a:pPr lvl="1"/>
            <a:r>
              <a:rPr lang="en-US" dirty="0"/>
              <a:t>Use the RIO (Robust I/O) package from your textbook’s </a:t>
            </a:r>
            <a:r>
              <a:rPr lang="en-US" b="1" dirty="0" err="1">
                <a:latin typeface="Courier New" pitchFamily="49" charset="0"/>
              </a:rPr>
              <a:t>csapp.c</a:t>
            </a:r>
            <a:r>
              <a:rPr lang="en-US" b="1" dirty="0"/>
              <a:t> </a:t>
            </a:r>
            <a:r>
              <a:rPr lang="en-US" dirty="0"/>
              <a:t>file (Appendix B)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7F7F7F"/>
                </a:solidFill>
              </a:rPr>
              <a:t>Unix I/O</a:t>
            </a:r>
          </a:p>
          <a:p>
            <a:r>
              <a:rPr lang="en-US" dirty="0" smtClean="0"/>
              <a:t>RIO (robust I/O) package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Metadata, sharing, and redirection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Standard I/O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Conclusions and examples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8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The RIO Package</a:t>
            </a:r>
            <a:endParaRPr lang="en-US"/>
          </a:p>
        </p:txBody>
      </p:sp>
      <p:sp>
        <p:nvSpPr>
          <p:cNvPr id="677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6875" y="1362075"/>
            <a:ext cx="8366125" cy="4972050"/>
          </a:xfrm>
        </p:spPr>
        <p:txBody>
          <a:bodyPr/>
          <a:lstStyle/>
          <a:p>
            <a:r>
              <a:rPr lang="en-US" dirty="0" smtClean="0"/>
              <a:t>RIO is a set of wrappers that provide efficient and robust I/O in apps, such as network programs that are subject to short counts</a:t>
            </a:r>
          </a:p>
          <a:p>
            <a:endParaRPr lang="en-US" dirty="0" smtClean="0"/>
          </a:p>
          <a:p>
            <a:r>
              <a:rPr lang="en-US" dirty="0" smtClean="0"/>
              <a:t>RIO provides two different kinds of functions</a:t>
            </a:r>
          </a:p>
          <a:p>
            <a:pPr lvl="1"/>
            <a:r>
              <a:rPr lang="en-US" dirty="0" err="1" smtClean="0"/>
              <a:t>Unbuffered</a:t>
            </a:r>
            <a:r>
              <a:rPr lang="en-US" dirty="0" smtClean="0"/>
              <a:t> input and output of binary data</a:t>
            </a:r>
          </a:p>
          <a:p>
            <a:pPr lvl="2"/>
            <a:r>
              <a:rPr lang="en-US" b="1" dirty="0" err="1" smtClean="0">
                <a:latin typeface="Courier New"/>
                <a:cs typeface="Courier New"/>
              </a:rPr>
              <a:t>rio_readn</a:t>
            </a:r>
            <a:r>
              <a:rPr lang="en-US" dirty="0" smtClean="0"/>
              <a:t> and </a:t>
            </a:r>
            <a:r>
              <a:rPr lang="en-US" b="1" dirty="0" err="1" smtClean="0">
                <a:latin typeface="Courier New"/>
                <a:cs typeface="Courier New"/>
              </a:rPr>
              <a:t>rio_writen</a:t>
            </a:r>
            <a:endParaRPr lang="en-US" b="1" dirty="0" smtClean="0">
              <a:latin typeface="Courier New"/>
              <a:cs typeface="Courier New"/>
            </a:endParaRPr>
          </a:p>
          <a:p>
            <a:pPr lvl="1"/>
            <a:r>
              <a:rPr lang="en-US" dirty="0" smtClean="0"/>
              <a:t>Buffered input of binary data and text lines</a:t>
            </a:r>
          </a:p>
          <a:p>
            <a:pPr lvl="2"/>
            <a:r>
              <a:rPr lang="en-US" b="1" dirty="0" err="1" smtClean="0">
                <a:latin typeface="Courier New"/>
                <a:cs typeface="Courier New"/>
              </a:rPr>
              <a:t>rio_readlineb</a:t>
            </a:r>
            <a:r>
              <a:rPr lang="en-US" dirty="0" smtClean="0"/>
              <a:t> and </a:t>
            </a:r>
            <a:r>
              <a:rPr lang="en-US" b="1" dirty="0" err="1" smtClean="0">
                <a:latin typeface="Courier New"/>
                <a:cs typeface="Courier New"/>
              </a:rPr>
              <a:t>rio_readnb</a:t>
            </a:r>
            <a:endParaRPr lang="en-US" b="1" dirty="0" smtClean="0">
              <a:latin typeface="Courier New"/>
              <a:cs typeface="Courier New"/>
            </a:endParaRPr>
          </a:p>
          <a:p>
            <a:pPr lvl="2"/>
            <a:r>
              <a:rPr lang="en-US" dirty="0" smtClean="0"/>
              <a:t>Buffered RIO routines are thread-safe and can be interleaved arbitrarily on the same descriptor</a:t>
            </a:r>
          </a:p>
          <a:p>
            <a:pPr lvl="2"/>
            <a:endParaRPr lang="en-US" dirty="0" smtClean="0"/>
          </a:p>
          <a:p>
            <a:r>
              <a:rPr lang="en-US" dirty="0" smtClean="0"/>
              <a:t>Download from </a:t>
            </a:r>
            <a:r>
              <a:rPr lang="en-US" dirty="0" smtClean="0">
                <a:hlinkClick r:id="rId3"/>
              </a:rPr>
              <a:t>http://csapp.cs.cmu.edu/public/code.html</a:t>
            </a:r>
            <a:r>
              <a:rPr lang="en-US" dirty="0" smtClean="0"/>
              <a:t>  </a:t>
            </a:r>
          </a:p>
          <a:p>
            <a:pPr lvl="1">
              <a:buNone/>
            </a:pPr>
            <a:r>
              <a:rPr lang="en-US" dirty="0" err="1" smtClean="0">
                <a:sym typeface="Wingdings"/>
              </a:rPr>
              <a:t></a:t>
            </a:r>
            <a:r>
              <a:rPr lang="en-US" dirty="0" smtClean="0">
                <a:sym typeface="Wingdings"/>
              </a:rPr>
              <a:t>   </a:t>
            </a:r>
            <a:r>
              <a:rPr lang="en-US" b="1" dirty="0" err="1" smtClean="0">
                <a:latin typeface="Courier New"/>
                <a:cs typeface="Courier New"/>
              </a:rPr>
              <a:t>src/csapp.c</a:t>
            </a:r>
            <a:r>
              <a:rPr lang="en-US" b="1" dirty="0" smtClean="0">
                <a:latin typeface="Courier New"/>
                <a:cs typeface="Courier New"/>
              </a:rPr>
              <a:t> </a:t>
            </a:r>
            <a:r>
              <a:rPr lang="en-US" dirty="0" smtClean="0"/>
              <a:t>and </a:t>
            </a:r>
            <a:r>
              <a:rPr lang="en-US" b="1" dirty="0" smtClean="0">
                <a:latin typeface="Courier New"/>
                <a:cs typeface="Courier New"/>
              </a:rPr>
              <a:t>include/</a:t>
            </a:r>
            <a:r>
              <a:rPr lang="en-US" b="1" dirty="0" err="1" smtClean="0">
                <a:latin typeface="Courier New"/>
                <a:cs typeface="Courier New"/>
              </a:rPr>
              <a:t>csapp.h</a:t>
            </a:r>
            <a:endParaRPr lang="en-US" b="1" dirty="0" smtClean="0">
              <a:latin typeface="Courier New"/>
              <a:cs typeface="Courier New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87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Unbuffered RIO Input and Output</a:t>
            </a:r>
          </a:p>
        </p:txBody>
      </p:sp>
      <p:sp>
        <p:nvSpPr>
          <p:cNvPr id="7587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66713" y="1220788"/>
            <a:ext cx="8701087" cy="5180012"/>
          </a:xfrm>
        </p:spPr>
        <p:txBody>
          <a:bodyPr/>
          <a:lstStyle/>
          <a:p>
            <a:r>
              <a:rPr lang="en-US" dirty="0"/>
              <a:t>Same interface as Unix </a:t>
            </a:r>
            <a:r>
              <a:rPr lang="en-US" dirty="0">
                <a:latin typeface="Courier New" pitchFamily="49" charset="0"/>
              </a:rPr>
              <a:t>read</a:t>
            </a:r>
            <a:r>
              <a:rPr lang="en-US" dirty="0"/>
              <a:t> and </a:t>
            </a:r>
            <a:r>
              <a:rPr lang="en-US" dirty="0">
                <a:latin typeface="Courier New" pitchFamily="49" charset="0"/>
              </a:rPr>
              <a:t>write</a:t>
            </a:r>
          </a:p>
          <a:p>
            <a:r>
              <a:rPr lang="en-US" dirty="0"/>
              <a:t>Especially useful for transferring data on network sockets</a:t>
            </a:r>
          </a:p>
          <a:p>
            <a:pPr lvl="1"/>
            <a:endParaRPr lang="en-US" dirty="0">
              <a:latin typeface="Courier New" pitchFamily="49" charset="0"/>
            </a:endParaRPr>
          </a:p>
          <a:p>
            <a:pPr lvl="1"/>
            <a:endParaRPr lang="en-US" dirty="0">
              <a:latin typeface="Courier New" pitchFamily="49" charset="0"/>
            </a:endParaRPr>
          </a:p>
          <a:p>
            <a:pPr lvl="1"/>
            <a:endParaRPr lang="en-US" dirty="0">
              <a:latin typeface="Courier New" pitchFamily="49" charset="0"/>
            </a:endParaRPr>
          </a:p>
          <a:p>
            <a:pPr lvl="1"/>
            <a:endParaRPr lang="en-US" dirty="0">
              <a:latin typeface="Courier New" pitchFamily="49" charset="0"/>
            </a:endParaRPr>
          </a:p>
          <a:p>
            <a:pPr lvl="1"/>
            <a:endParaRPr lang="en-US" dirty="0">
              <a:latin typeface="Courier New" pitchFamily="49" charset="0"/>
            </a:endParaRPr>
          </a:p>
          <a:p>
            <a:pPr lvl="1"/>
            <a:endParaRPr lang="en-US" dirty="0">
              <a:latin typeface="Courier New" pitchFamily="49" charset="0"/>
            </a:endParaRPr>
          </a:p>
          <a:p>
            <a:pPr lvl="1"/>
            <a:r>
              <a:rPr lang="en-US" b="1" dirty="0" err="1">
                <a:latin typeface="Courier New" pitchFamily="49" charset="0"/>
              </a:rPr>
              <a:t>rio_readn</a:t>
            </a:r>
            <a:r>
              <a:rPr lang="en-US" dirty="0">
                <a:latin typeface="Courier New" pitchFamily="49" charset="0"/>
              </a:rPr>
              <a:t> </a:t>
            </a:r>
            <a:r>
              <a:rPr lang="en-US" dirty="0"/>
              <a:t>returns short count only </a:t>
            </a:r>
            <a:r>
              <a:rPr lang="en-US" dirty="0" smtClean="0"/>
              <a:t>if it </a:t>
            </a:r>
            <a:r>
              <a:rPr lang="en-US" dirty="0"/>
              <a:t>encounters </a:t>
            </a:r>
            <a:r>
              <a:rPr lang="en-US" dirty="0" smtClean="0"/>
              <a:t>EOF</a:t>
            </a:r>
            <a:endParaRPr lang="en-US" dirty="0"/>
          </a:p>
          <a:p>
            <a:pPr lvl="2"/>
            <a:r>
              <a:rPr lang="en-US" dirty="0"/>
              <a:t>Only use it when you know how many bytes to read</a:t>
            </a:r>
          </a:p>
          <a:p>
            <a:pPr lvl="1"/>
            <a:r>
              <a:rPr lang="en-US" b="1" dirty="0" err="1" smtClean="0">
                <a:latin typeface="Courier New" pitchFamily="49" charset="0"/>
              </a:rPr>
              <a:t>rio_writen</a:t>
            </a:r>
            <a:r>
              <a:rPr lang="en-US" b="1" dirty="0" smtClean="0">
                <a:latin typeface="Courier New" pitchFamily="49" charset="0"/>
              </a:rPr>
              <a:t> </a:t>
            </a:r>
            <a:r>
              <a:rPr lang="en-US" dirty="0" smtClean="0"/>
              <a:t>never </a:t>
            </a:r>
            <a:r>
              <a:rPr lang="en-US" dirty="0"/>
              <a:t>returns a short </a:t>
            </a:r>
            <a:r>
              <a:rPr lang="en-US" dirty="0" smtClean="0"/>
              <a:t>count</a:t>
            </a:r>
            <a:endParaRPr lang="en-US" dirty="0"/>
          </a:p>
          <a:p>
            <a:pPr lvl="1"/>
            <a:r>
              <a:rPr lang="en-US" dirty="0"/>
              <a:t>Calls to </a:t>
            </a:r>
            <a:r>
              <a:rPr lang="en-US" b="1" dirty="0" err="1">
                <a:latin typeface="Courier New" pitchFamily="49" charset="0"/>
              </a:rPr>
              <a:t>rio_readn</a:t>
            </a:r>
            <a:r>
              <a:rPr lang="en-US" b="1" dirty="0"/>
              <a:t> </a:t>
            </a:r>
            <a:r>
              <a:rPr lang="en-US" dirty="0"/>
              <a:t>and </a:t>
            </a:r>
            <a:r>
              <a:rPr lang="en-US" b="1" dirty="0" err="1">
                <a:latin typeface="Courier New" pitchFamily="49" charset="0"/>
              </a:rPr>
              <a:t>rio_writen</a:t>
            </a:r>
            <a:r>
              <a:rPr lang="en-US" b="1" dirty="0"/>
              <a:t> </a:t>
            </a:r>
            <a:r>
              <a:rPr lang="en-US" dirty="0"/>
              <a:t>can be interleaved arbitrarily on the same </a:t>
            </a:r>
            <a:r>
              <a:rPr lang="en-US" dirty="0" smtClean="0"/>
              <a:t>descriptor</a:t>
            </a:r>
            <a:endParaRPr lang="en-US" dirty="0"/>
          </a:p>
        </p:txBody>
      </p:sp>
      <p:sp>
        <p:nvSpPr>
          <p:cNvPr id="758788" name="Text Box 4"/>
          <p:cNvSpPr txBox="1">
            <a:spLocks noChangeArrowheads="1"/>
          </p:cNvSpPr>
          <p:nvPr/>
        </p:nvSpPr>
        <p:spPr bwMode="auto">
          <a:xfrm>
            <a:off x="818592" y="2316540"/>
            <a:ext cx="7478970" cy="1569660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2"/>
            </a:solidFill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l"/>
            <a:r>
              <a:rPr lang="en-US" sz="1600" dirty="0">
                <a:latin typeface="Courier New" pitchFamily="49" charset="0"/>
              </a:rPr>
              <a:t>#include "</a:t>
            </a:r>
            <a:r>
              <a:rPr lang="en-US" sz="1600" dirty="0" err="1">
                <a:latin typeface="Courier New" pitchFamily="49" charset="0"/>
              </a:rPr>
              <a:t>csapp.h</a:t>
            </a:r>
            <a:r>
              <a:rPr lang="en-US" sz="1600" dirty="0">
                <a:latin typeface="Courier New" pitchFamily="49" charset="0"/>
              </a:rPr>
              <a:t>"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 err="1">
                <a:latin typeface="Courier New" pitchFamily="49" charset="0"/>
              </a:rPr>
              <a:t>ssize_t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rio_readn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fd</a:t>
            </a:r>
            <a:r>
              <a:rPr lang="en-US" sz="1600" dirty="0">
                <a:latin typeface="Courier New" pitchFamily="49" charset="0"/>
              </a:rPr>
              <a:t>, void *</a:t>
            </a:r>
            <a:r>
              <a:rPr lang="en-US" sz="1600" dirty="0" err="1">
                <a:latin typeface="Courier New" pitchFamily="49" charset="0"/>
              </a:rPr>
              <a:t>usrbuf</a:t>
            </a:r>
            <a:r>
              <a:rPr lang="en-US" sz="1600" dirty="0">
                <a:latin typeface="Courier New" pitchFamily="49" charset="0"/>
              </a:rPr>
              <a:t>, </a:t>
            </a:r>
            <a:r>
              <a:rPr lang="en-US" sz="1600" dirty="0" err="1">
                <a:latin typeface="Courier New" pitchFamily="49" charset="0"/>
              </a:rPr>
              <a:t>size_t</a:t>
            </a:r>
            <a:r>
              <a:rPr lang="en-US" sz="1600" dirty="0">
                <a:latin typeface="Courier New" pitchFamily="49" charset="0"/>
              </a:rPr>
              <a:t> n);</a:t>
            </a:r>
          </a:p>
          <a:p>
            <a:pPr algn="l"/>
            <a:r>
              <a:rPr lang="en-US" sz="1600" dirty="0" err="1">
                <a:latin typeface="Courier New" pitchFamily="49" charset="0"/>
              </a:rPr>
              <a:t>ssize_t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rio_writen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fd</a:t>
            </a:r>
            <a:r>
              <a:rPr lang="en-US" sz="1600" dirty="0">
                <a:latin typeface="Courier New" pitchFamily="49" charset="0"/>
              </a:rPr>
              <a:t>, void *</a:t>
            </a:r>
            <a:r>
              <a:rPr lang="en-US" sz="1600" dirty="0" err="1">
                <a:latin typeface="Courier New" pitchFamily="49" charset="0"/>
              </a:rPr>
              <a:t>usrbuf</a:t>
            </a:r>
            <a:r>
              <a:rPr lang="en-US" sz="1600" dirty="0">
                <a:latin typeface="Courier New" pitchFamily="49" charset="0"/>
              </a:rPr>
              <a:t>, </a:t>
            </a:r>
            <a:r>
              <a:rPr lang="en-US" sz="1600" dirty="0" err="1">
                <a:latin typeface="Courier New" pitchFamily="49" charset="0"/>
              </a:rPr>
              <a:t>size_t</a:t>
            </a:r>
            <a:r>
              <a:rPr lang="en-US" sz="1600" dirty="0">
                <a:latin typeface="Courier New" pitchFamily="49" charset="0"/>
              </a:rPr>
              <a:t> n);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smtClean="0">
                <a:solidFill>
                  <a:srgbClr val="990000"/>
                </a:solidFill>
                <a:latin typeface="Calibri" pitchFamily="34" charset="0"/>
              </a:rPr>
              <a:t>Return</a:t>
            </a:r>
            <a:r>
              <a:rPr lang="en-US" sz="1600" dirty="0">
                <a:solidFill>
                  <a:srgbClr val="990000"/>
                </a:solidFill>
                <a:latin typeface="Calibri" pitchFamily="34" charset="0"/>
              </a:rPr>
              <a:t>: num. bytes transferred if OK,</a:t>
            </a:r>
            <a:r>
              <a:rPr lang="en-US" sz="1600" i="1" dirty="0">
                <a:solidFill>
                  <a:srgbClr val="990000"/>
                </a:solidFill>
                <a:latin typeface="Calibri" pitchFamily="34" charset="0"/>
              </a:rPr>
              <a:t>  </a:t>
            </a:r>
            <a:r>
              <a:rPr lang="en-US" sz="1600" dirty="0">
                <a:solidFill>
                  <a:srgbClr val="990000"/>
                </a:solidFill>
                <a:latin typeface="Calibri" pitchFamily="34" charset="0"/>
              </a:rPr>
              <a:t>0 on EOF (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rio_readn</a:t>
            </a:r>
            <a:r>
              <a:rPr lang="en-US" sz="1600" dirty="0">
                <a:solidFill>
                  <a:srgbClr val="990000"/>
                </a:solidFill>
                <a:latin typeface="Calibri" pitchFamily="34" charset="0"/>
              </a:rPr>
              <a:t> only), -1 on error</a:t>
            </a:r>
            <a:r>
              <a:rPr lang="en-US" sz="1600" i="1" dirty="0">
                <a:solidFill>
                  <a:srgbClr val="990000"/>
                </a:solidFill>
                <a:latin typeface="Calibri" pitchFamily="34" charset="0"/>
              </a:rPr>
              <a:t> 	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0834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304800"/>
            <a:ext cx="7592093" cy="762000"/>
          </a:xfrm>
        </p:spPr>
        <p:txBody>
          <a:bodyPr/>
          <a:lstStyle/>
          <a:p>
            <a:r>
              <a:rPr lang="en-US"/>
              <a:t>Implementation of </a:t>
            </a:r>
            <a:r>
              <a:rPr lang="en-US">
                <a:latin typeface="Courier New" pitchFamily="49" charset="0"/>
              </a:rPr>
              <a:t>rio_readn</a:t>
            </a:r>
          </a:p>
        </p:txBody>
      </p:sp>
      <p:sp>
        <p:nvSpPr>
          <p:cNvPr id="760835" name="Text Box 3"/>
          <p:cNvSpPr txBox="1">
            <a:spLocks noChangeArrowheads="1"/>
          </p:cNvSpPr>
          <p:nvPr/>
        </p:nvSpPr>
        <p:spPr bwMode="auto">
          <a:xfrm>
            <a:off x="357018" y="990600"/>
            <a:ext cx="8710782" cy="5755422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2"/>
            </a:solidFill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l"/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</a:t>
            </a:r>
          </a:p>
          <a:p>
            <a:pPr algn="l"/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*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rio_readn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- robustly read n bytes (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unbuffered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)</a:t>
            </a:r>
          </a:p>
          <a:p>
            <a:pPr algn="l"/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*/</a:t>
            </a:r>
          </a:p>
          <a:p>
            <a:pPr algn="l"/>
            <a:r>
              <a:rPr lang="en-US" sz="1600" dirty="0" err="1">
                <a:latin typeface="Courier New" pitchFamily="49" charset="0"/>
              </a:rPr>
              <a:t>ssize_t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rio_readn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fd</a:t>
            </a:r>
            <a:r>
              <a:rPr lang="en-US" sz="1600" dirty="0">
                <a:latin typeface="Courier New" pitchFamily="49" charset="0"/>
              </a:rPr>
              <a:t>, void *</a:t>
            </a:r>
            <a:r>
              <a:rPr lang="en-US" sz="1600" dirty="0" err="1">
                <a:latin typeface="Courier New" pitchFamily="49" charset="0"/>
              </a:rPr>
              <a:t>usrbuf</a:t>
            </a:r>
            <a:r>
              <a:rPr lang="en-US" sz="1600" dirty="0">
                <a:latin typeface="Courier New" pitchFamily="49" charset="0"/>
              </a:rPr>
              <a:t>, </a:t>
            </a:r>
            <a:r>
              <a:rPr lang="en-US" sz="1600" dirty="0" err="1">
                <a:latin typeface="Courier New" pitchFamily="49" charset="0"/>
              </a:rPr>
              <a:t>size_t</a:t>
            </a:r>
            <a:r>
              <a:rPr lang="en-US" sz="1600" dirty="0">
                <a:latin typeface="Courier New" pitchFamily="49" charset="0"/>
              </a:rPr>
              <a:t> n) 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{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size_t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nleft</a:t>
            </a:r>
            <a:r>
              <a:rPr lang="en-US" sz="1600" dirty="0">
                <a:latin typeface="Courier New" pitchFamily="49" charset="0"/>
              </a:rPr>
              <a:t> = n;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ssize_t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nread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char *</a:t>
            </a:r>
            <a:r>
              <a:rPr lang="en-US" sz="1600" dirty="0" err="1">
                <a:latin typeface="Courier New" pitchFamily="49" charset="0"/>
              </a:rPr>
              <a:t>bufp</a:t>
            </a:r>
            <a:r>
              <a:rPr lang="en-US" sz="1600" dirty="0">
                <a:latin typeface="Courier New" pitchFamily="49" charset="0"/>
              </a:rPr>
              <a:t> = </a:t>
            </a:r>
            <a:r>
              <a:rPr lang="en-US" sz="1600" dirty="0" err="1">
                <a:latin typeface="Courier New" pitchFamily="49" charset="0"/>
              </a:rPr>
              <a:t>usrbuf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    while (</a:t>
            </a:r>
            <a:r>
              <a:rPr lang="en-US" sz="1600" dirty="0" err="1">
                <a:latin typeface="Courier New" pitchFamily="49" charset="0"/>
              </a:rPr>
              <a:t>nleft</a:t>
            </a:r>
            <a:r>
              <a:rPr lang="en-US" sz="1600" dirty="0">
                <a:latin typeface="Courier New" pitchFamily="49" charset="0"/>
              </a:rPr>
              <a:t> &gt; 0) {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	if ((</a:t>
            </a:r>
            <a:r>
              <a:rPr lang="en-US" sz="1600" dirty="0" err="1">
                <a:latin typeface="Courier New" pitchFamily="49" charset="0"/>
              </a:rPr>
              <a:t>nread</a:t>
            </a:r>
            <a:r>
              <a:rPr lang="en-US" sz="1600" dirty="0">
                <a:latin typeface="Courier New" pitchFamily="49" charset="0"/>
              </a:rPr>
              <a:t> = </a:t>
            </a:r>
            <a:r>
              <a:rPr lang="en-US" sz="1600" dirty="0">
                <a:solidFill>
                  <a:srgbClr val="FF0000"/>
                </a:solidFill>
                <a:latin typeface="Courier New" pitchFamily="49" charset="0"/>
              </a:rPr>
              <a:t>read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fd</a:t>
            </a:r>
            <a:r>
              <a:rPr lang="en-US" sz="1600" dirty="0">
                <a:latin typeface="Courier New" pitchFamily="49" charset="0"/>
              </a:rPr>
              <a:t>, </a:t>
            </a:r>
            <a:r>
              <a:rPr lang="en-US" sz="1600" dirty="0" err="1">
                <a:latin typeface="Courier New" pitchFamily="49" charset="0"/>
              </a:rPr>
              <a:t>bufp</a:t>
            </a:r>
            <a:r>
              <a:rPr lang="en-US" sz="1600" dirty="0">
                <a:latin typeface="Courier New" pitchFamily="49" charset="0"/>
              </a:rPr>
              <a:t>, </a:t>
            </a:r>
            <a:r>
              <a:rPr lang="en-US" sz="1600" dirty="0" err="1">
                <a:latin typeface="Courier New" pitchFamily="49" charset="0"/>
              </a:rPr>
              <a:t>nleft</a:t>
            </a:r>
            <a:r>
              <a:rPr lang="en-US" sz="1600" dirty="0">
                <a:latin typeface="Courier New" pitchFamily="49" charset="0"/>
              </a:rPr>
              <a:t>)) &lt; 0) {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	    if (</a:t>
            </a:r>
            <a:r>
              <a:rPr lang="en-US" sz="1600" dirty="0" err="1">
                <a:latin typeface="Courier New" pitchFamily="49" charset="0"/>
              </a:rPr>
              <a:t>errno</a:t>
            </a:r>
            <a:r>
              <a:rPr lang="en-US" sz="1600" dirty="0">
                <a:latin typeface="Courier New" pitchFamily="49" charset="0"/>
              </a:rPr>
              <a:t> == EINTR)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interrupted by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sig handler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return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		</a:t>
            </a:r>
            <a:r>
              <a:rPr lang="en-US" sz="1600" dirty="0" err="1">
                <a:latin typeface="Courier New" pitchFamily="49" charset="0"/>
              </a:rPr>
              <a:t>nread</a:t>
            </a:r>
            <a:r>
              <a:rPr lang="en-US" sz="1600" dirty="0">
                <a:latin typeface="Courier New" pitchFamily="49" charset="0"/>
              </a:rPr>
              <a:t> = 0;      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and call read() again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	    else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		return -1;      </a:t>
            </a:r>
            <a:r>
              <a:rPr lang="en-US" sz="1600" dirty="0" smtClean="0">
                <a:latin typeface="Courier New" pitchFamily="49" charset="0"/>
              </a:rPr>
              <a:t>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errno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set by read() */ 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	} 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	else if (</a:t>
            </a:r>
            <a:r>
              <a:rPr lang="en-US" sz="1600" dirty="0" err="1">
                <a:latin typeface="Courier New" pitchFamily="49" charset="0"/>
              </a:rPr>
              <a:t>nread</a:t>
            </a:r>
            <a:r>
              <a:rPr lang="en-US" sz="1600" dirty="0">
                <a:latin typeface="Courier New" pitchFamily="49" charset="0"/>
              </a:rPr>
              <a:t> == 0)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	    break;             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EOF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	</a:t>
            </a:r>
            <a:r>
              <a:rPr lang="en-US" sz="1600" dirty="0" err="1">
                <a:latin typeface="Courier New" pitchFamily="49" charset="0"/>
              </a:rPr>
              <a:t>nleft</a:t>
            </a:r>
            <a:r>
              <a:rPr lang="en-US" sz="1600" dirty="0">
                <a:latin typeface="Courier New" pitchFamily="49" charset="0"/>
              </a:rPr>
              <a:t> -= </a:t>
            </a:r>
            <a:r>
              <a:rPr lang="en-US" sz="1600" dirty="0" err="1">
                <a:latin typeface="Courier New" pitchFamily="49" charset="0"/>
              </a:rPr>
              <a:t>nread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	</a:t>
            </a:r>
            <a:r>
              <a:rPr lang="en-US" sz="1600" dirty="0" err="1">
                <a:latin typeface="Courier New" pitchFamily="49" charset="0"/>
              </a:rPr>
              <a:t>bufp</a:t>
            </a:r>
            <a:r>
              <a:rPr lang="en-US" sz="1600" dirty="0">
                <a:latin typeface="Courier New" pitchFamily="49" charset="0"/>
              </a:rPr>
              <a:t> += </a:t>
            </a:r>
            <a:r>
              <a:rPr lang="en-US" sz="1600" dirty="0" err="1">
                <a:latin typeface="Courier New" pitchFamily="49" charset="0"/>
              </a:rPr>
              <a:t>nread</a:t>
            </a:r>
            <a:r>
              <a:rPr lang="en-US" sz="1600" dirty="0">
                <a:latin typeface="Courier New" pitchFamily="49" charset="0"/>
              </a:rPr>
              <a:t>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}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return (n - </a:t>
            </a:r>
            <a:r>
              <a:rPr lang="en-US" sz="1600" dirty="0" err="1">
                <a:latin typeface="Courier New" pitchFamily="49" charset="0"/>
              </a:rPr>
              <a:t>nleft</a:t>
            </a:r>
            <a:r>
              <a:rPr lang="en-US" sz="1600" dirty="0">
                <a:latin typeface="Courier New" pitchFamily="49" charset="0"/>
              </a:rPr>
              <a:t>);    </a:t>
            </a:r>
            <a:r>
              <a:rPr lang="en-US" sz="1600" dirty="0" smtClean="0">
                <a:latin typeface="Courier New" pitchFamily="49" charset="0"/>
              </a:rPr>
              <a:t>    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return &gt;= 0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7913480" y="6376690"/>
            <a:ext cx="11543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ourier New"/>
                <a:cs typeface="Courier New"/>
              </a:rPr>
              <a:t>csapp.c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ourier New"/>
              <a:cs typeface="Courier New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71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Buffered I/O: Motivation</a:t>
            </a:r>
          </a:p>
        </p:txBody>
      </p:sp>
      <p:sp>
        <p:nvSpPr>
          <p:cNvPr id="6871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62937" y="1220788"/>
            <a:ext cx="8307387" cy="4341812"/>
          </a:xfrm>
        </p:spPr>
        <p:txBody>
          <a:bodyPr/>
          <a:lstStyle/>
          <a:p>
            <a:r>
              <a:rPr lang="en-US" dirty="0" smtClean="0"/>
              <a:t>Applications often read/write one character at a time</a:t>
            </a:r>
          </a:p>
          <a:p>
            <a:pPr lvl="1"/>
            <a:r>
              <a:rPr lang="en-US" dirty="0" err="1">
                <a:latin typeface="Courier New"/>
                <a:cs typeface="Courier New"/>
              </a:rPr>
              <a:t>getc</a:t>
            </a:r>
            <a:r>
              <a:rPr lang="en-US" dirty="0">
                <a:latin typeface="Courier New"/>
                <a:cs typeface="Courier New"/>
              </a:rPr>
              <a:t>, </a:t>
            </a:r>
            <a:r>
              <a:rPr lang="en-US" dirty="0" err="1">
                <a:latin typeface="Courier New"/>
                <a:cs typeface="Courier New"/>
              </a:rPr>
              <a:t>putc</a:t>
            </a:r>
            <a:r>
              <a:rPr lang="en-US" dirty="0">
                <a:latin typeface="Courier New"/>
                <a:cs typeface="Courier New"/>
              </a:rPr>
              <a:t>, </a:t>
            </a:r>
            <a:r>
              <a:rPr lang="en-US" dirty="0" err="1">
                <a:latin typeface="Courier New"/>
                <a:cs typeface="Courier New"/>
              </a:rPr>
              <a:t>ungetc</a:t>
            </a:r>
            <a:endParaRPr lang="en-US" dirty="0" smtClean="0">
              <a:latin typeface="Courier New"/>
              <a:cs typeface="Courier New"/>
            </a:endParaRPr>
          </a:p>
          <a:p>
            <a:pPr lvl="1"/>
            <a:r>
              <a:rPr lang="en-US" dirty="0" smtClean="0">
                <a:latin typeface="Courier New"/>
                <a:cs typeface="Courier New"/>
              </a:rPr>
              <a:t>gets, </a:t>
            </a:r>
            <a:r>
              <a:rPr lang="en-US" dirty="0" err="1" smtClean="0">
                <a:latin typeface="Courier New"/>
                <a:cs typeface="Courier New"/>
              </a:rPr>
              <a:t>fgets</a:t>
            </a:r>
            <a:endParaRPr lang="en-US" dirty="0" smtClean="0">
              <a:latin typeface="Courier New"/>
              <a:cs typeface="Courier New"/>
            </a:endParaRPr>
          </a:p>
          <a:p>
            <a:pPr lvl="2"/>
            <a:r>
              <a:rPr lang="en-US" dirty="0"/>
              <a:t>Read line of </a:t>
            </a:r>
            <a:r>
              <a:rPr lang="en-US" dirty="0" smtClean="0"/>
              <a:t>text on character at a time, </a:t>
            </a:r>
            <a:r>
              <a:rPr lang="en-US" dirty="0"/>
              <a:t>stopping at newline</a:t>
            </a:r>
          </a:p>
          <a:p>
            <a:r>
              <a:rPr lang="en-US" dirty="0"/>
              <a:t>Implementing</a:t>
            </a:r>
            <a:r>
              <a:rPr lang="en-US" dirty="0" smtClean="0"/>
              <a:t> as Unix I/O calls expensive</a:t>
            </a:r>
          </a:p>
          <a:p>
            <a:pPr lvl="1"/>
            <a:r>
              <a:rPr lang="en-US" dirty="0" smtClean="0">
                <a:latin typeface="Courier New"/>
                <a:cs typeface="Courier New"/>
              </a:rPr>
              <a:t>read</a:t>
            </a:r>
            <a:r>
              <a:rPr lang="en-US" dirty="0" smtClean="0"/>
              <a:t> and </a:t>
            </a:r>
            <a:r>
              <a:rPr lang="en-US" dirty="0" smtClean="0">
                <a:latin typeface="Courier New"/>
                <a:cs typeface="Courier New"/>
              </a:rPr>
              <a:t>write</a:t>
            </a:r>
            <a:r>
              <a:rPr lang="en-US" dirty="0" smtClean="0"/>
              <a:t> require </a:t>
            </a:r>
            <a:r>
              <a:rPr lang="en-US" dirty="0"/>
              <a:t>Unix kernel calls</a:t>
            </a:r>
          </a:p>
          <a:p>
            <a:pPr lvl="2"/>
            <a:r>
              <a:rPr lang="en-US" dirty="0"/>
              <a:t>&gt; 10,000 clock cycles</a:t>
            </a:r>
            <a:endParaRPr lang="en-US" dirty="0" smtClean="0"/>
          </a:p>
          <a:p>
            <a:r>
              <a:rPr lang="en-US" dirty="0" smtClean="0"/>
              <a:t>Solution: Buffered read</a:t>
            </a:r>
          </a:p>
          <a:p>
            <a:pPr lvl="1"/>
            <a:r>
              <a:rPr lang="en-US" dirty="0"/>
              <a:t>Use Unix </a:t>
            </a:r>
            <a:r>
              <a:rPr lang="en-US" dirty="0" smtClean="0">
                <a:latin typeface="Courier New"/>
                <a:cs typeface="Courier New"/>
              </a:rPr>
              <a:t>read </a:t>
            </a:r>
            <a:r>
              <a:rPr lang="en-US" dirty="0" smtClean="0"/>
              <a:t>to </a:t>
            </a:r>
            <a:r>
              <a:rPr lang="en-US" dirty="0"/>
              <a:t>grab block of bytes</a:t>
            </a:r>
          </a:p>
          <a:p>
            <a:pPr lvl="1"/>
            <a:r>
              <a:rPr lang="en-US" dirty="0"/>
              <a:t>User input functions take one byte at a time from buffer</a:t>
            </a:r>
          </a:p>
          <a:p>
            <a:pPr lvl="2"/>
            <a:r>
              <a:rPr lang="en-US" dirty="0"/>
              <a:t>Refill buffer when empty</a:t>
            </a: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3826476" y="5807075"/>
            <a:ext cx="2362200" cy="441325"/>
          </a:xfrm>
          <a:prstGeom prst="rect">
            <a:avLst/>
          </a:prstGeom>
          <a:solidFill>
            <a:srgbClr val="F1C7C7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000" dirty="0">
                <a:latin typeface="Calibri" pitchFamily="34" charset="0"/>
              </a:rPr>
              <a:t>unread</a:t>
            </a:r>
          </a:p>
        </p:txBody>
      </p:sp>
      <p:sp>
        <p:nvSpPr>
          <p:cNvPr id="9" name="Rectangle 4"/>
          <p:cNvSpPr>
            <a:spLocks noChangeArrowheads="1"/>
          </p:cNvSpPr>
          <p:nvPr/>
        </p:nvSpPr>
        <p:spPr bwMode="auto">
          <a:xfrm>
            <a:off x="1464276" y="5807075"/>
            <a:ext cx="2362200" cy="441325"/>
          </a:xfrm>
          <a:prstGeom prst="rect">
            <a:avLst/>
          </a:prstGeom>
          <a:solidFill>
            <a:srgbClr val="D5F1CF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000" dirty="0">
                <a:latin typeface="Calibri" pitchFamily="34" charset="0"/>
              </a:rPr>
              <a:t>already read</a:t>
            </a:r>
          </a:p>
        </p:txBody>
      </p:sp>
      <p:sp>
        <p:nvSpPr>
          <p:cNvPr id="10" name="Rectangle 6"/>
          <p:cNvSpPr>
            <a:spLocks noChangeArrowheads="1"/>
          </p:cNvSpPr>
          <p:nvPr/>
        </p:nvSpPr>
        <p:spPr bwMode="auto">
          <a:xfrm>
            <a:off x="1464276" y="5807075"/>
            <a:ext cx="6096000" cy="441325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11" name="Text Box 8"/>
          <p:cNvSpPr txBox="1">
            <a:spLocks noChangeArrowheads="1"/>
          </p:cNvSpPr>
          <p:nvPr/>
        </p:nvSpPr>
        <p:spPr bwMode="auto">
          <a:xfrm>
            <a:off x="609600" y="5831299"/>
            <a:ext cx="842346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2000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Buffer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2882" name="Rectangle 2"/>
          <p:cNvSpPr>
            <a:spLocks noChangeArrowheads="1"/>
          </p:cNvSpPr>
          <p:nvPr/>
        </p:nvSpPr>
        <p:spPr bwMode="auto">
          <a:xfrm>
            <a:off x="4724400" y="3040062"/>
            <a:ext cx="2362200" cy="441325"/>
          </a:xfrm>
          <a:prstGeom prst="rect">
            <a:avLst/>
          </a:prstGeom>
          <a:solidFill>
            <a:srgbClr val="F1C7C7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000" dirty="0">
                <a:latin typeface="Calibri" pitchFamily="34" charset="0"/>
              </a:rPr>
              <a:t>unread</a:t>
            </a:r>
          </a:p>
        </p:txBody>
      </p:sp>
      <p:sp>
        <p:nvSpPr>
          <p:cNvPr id="762883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Buffered I/O: Implementation</a:t>
            </a:r>
          </a:p>
        </p:txBody>
      </p:sp>
      <p:sp>
        <p:nvSpPr>
          <p:cNvPr id="762884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290513" y="1220788"/>
            <a:ext cx="8307387" cy="3960812"/>
          </a:xfrm>
        </p:spPr>
        <p:txBody>
          <a:bodyPr/>
          <a:lstStyle/>
          <a:p>
            <a:r>
              <a:rPr lang="en-US" dirty="0"/>
              <a:t>For reading from file</a:t>
            </a:r>
          </a:p>
          <a:p>
            <a:r>
              <a:rPr lang="en-US" dirty="0"/>
              <a:t>File has associated buffer to hold bytes that have been read from file but not yet read by user code</a:t>
            </a:r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endParaRPr lang="en-US" dirty="0" smtClean="0"/>
          </a:p>
          <a:p>
            <a:r>
              <a:rPr lang="en-US" dirty="0" smtClean="0"/>
              <a:t>Layered </a:t>
            </a:r>
            <a:r>
              <a:rPr lang="en-US" dirty="0"/>
              <a:t>on Unix</a:t>
            </a:r>
            <a:r>
              <a:rPr lang="en-US" dirty="0" smtClean="0"/>
              <a:t> file:</a:t>
            </a:r>
            <a:endParaRPr lang="en-US" dirty="0"/>
          </a:p>
        </p:txBody>
      </p:sp>
      <p:sp>
        <p:nvSpPr>
          <p:cNvPr id="762885" name="Rectangle 5"/>
          <p:cNvSpPr>
            <a:spLocks noChangeArrowheads="1"/>
          </p:cNvSpPr>
          <p:nvPr/>
        </p:nvSpPr>
        <p:spPr bwMode="auto">
          <a:xfrm>
            <a:off x="2362200" y="3040062"/>
            <a:ext cx="2362200" cy="441325"/>
          </a:xfrm>
          <a:prstGeom prst="rect">
            <a:avLst/>
          </a:prstGeom>
          <a:solidFill>
            <a:srgbClr val="D5F1CF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000" dirty="0">
                <a:latin typeface="Calibri" pitchFamily="34" charset="0"/>
              </a:rPr>
              <a:t>already read</a:t>
            </a:r>
          </a:p>
        </p:txBody>
      </p:sp>
      <p:sp>
        <p:nvSpPr>
          <p:cNvPr id="762886" name="Rectangle 6"/>
          <p:cNvSpPr>
            <a:spLocks noChangeArrowheads="1"/>
          </p:cNvSpPr>
          <p:nvPr/>
        </p:nvSpPr>
        <p:spPr bwMode="auto">
          <a:xfrm>
            <a:off x="2362200" y="3040062"/>
            <a:ext cx="6096000" cy="441325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62887" name="Text Box 7"/>
          <p:cNvSpPr txBox="1">
            <a:spLocks noChangeArrowheads="1"/>
          </p:cNvSpPr>
          <p:nvPr/>
        </p:nvSpPr>
        <p:spPr bwMode="auto">
          <a:xfrm>
            <a:off x="1498697" y="3056538"/>
            <a:ext cx="847027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2000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Buffer</a:t>
            </a:r>
          </a:p>
        </p:txBody>
      </p:sp>
      <p:sp>
        <p:nvSpPr>
          <p:cNvPr id="762888" name="Arc 8"/>
          <p:cNvSpPr>
            <a:spLocks/>
          </p:cNvSpPr>
          <p:nvPr/>
        </p:nvSpPr>
        <p:spPr bwMode="auto">
          <a:xfrm rot="-5400000" flipH="1" flipV="1">
            <a:off x="1978110" y="3418829"/>
            <a:ext cx="304800" cy="461665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21600"/>
              <a:gd name="T2" fmla="*/ 21600 w 21600"/>
              <a:gd name="T3" fmla="*/ 21600 h 21600"/>
              <a:gd name="T4" fmla="*/ 0 w 21600"/>
              <a:gd name="T5" fmla="*/ 216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 type="triangle" w="med" len="med"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62889" name="Arc 9"/>
          <p:cNvSpPr>
            <a:spLocks/>
          </p:cNvSpPr>
          <p:nvPr/>
        </p:nvSpPr>
        <p:spPr bwMode="auto">
          <a:xfrm rot="-5400000" flipH="1" flipV="1">
            <a:off x="4264110" y="3495029"/>
            <a:ext cx="457200" cy="461665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21600"/>
              <a:gd name="T2" fmla="*/ 21600 w 21600"/>
              <a:gd name="T3" fmla="*/ 21600 h 21600"/>
              <a:gd name="T4" fmla="*/ 0 w 21600"/>
              <a:gd name="T5" fmla="*/ 216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 type="triangle" w="med" len="med"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62890" name="Rectangle 10"/>
          <p:cNvSpPr>
            <a:spLocks noChangeArrowheads="1"/>
          </p:cNvSpPr>
          <p:nvPr/>
        </p:nvSpPr>
        <p:spPr bwMode="auto">
          <a:xfrm>
            <a:off x="720810" y="3649662"/>
            <a:ext cx="1039813" cy="312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600">
                <a:latin typeface="Courier New" pitchFamily="49" charset="0"/>
              </a:rPr>
              <a:t>rio_buf</a:t>
            </a:r>
          </a:p>
        </p:txBody>
      </p:sp>
      <p:sp>
        <p:nvSpPr>
          <p:cNvPr id="762891" name="Rectangle 11"/>
          <p:cNvSpPr>
            <a:spLocks noChangeArrowheads="1"/>
          </p:cNvSpPr>
          <p:nvPr/>
        </p:nvSpPr>
        <p:spPr bwMode="auto">
          <a:xfrm>
            <a:off x="2702010" y="3802062"/>
            <a:ext cx="1600200" cy="312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600">
                <a:latin typeface="Courier New" pitchFamily="49" charset="0"/>
              </a:rPr>
              <a:t>rio_bufptr</a:t>
            </a:r>
          </a:p>
        </p:txBody>
      </p:sp>
      <p:sp>
        <p:nvSpPr>
          <p:cNvPr id="762892" name="Line 12"/>
          <p:cNvSpPr>
            <a:spLocks noChangeShapeType="1"/>
          </p:cNvSpPr>
          <p:nvPr/>
        </p:nvSpPr>
        <p:spPr bwMode="auto">
          <a:xfrm flipV="1">
            <a:off x="4724400" y="2659062"/>
            <a:ext cx="0" cy="3048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62893" name="Line 13"/>
          <p:cNvSpPr>
            <a:spLocks noChangeShapeType="1"/>
          </p:cNvSpPr>
          <p:nvPr/>
        </p:nvSpPr>
        <p:spPr bwMode="auto">
          <a:xfrm flipV="1">
            <a:off x="7086600" y="2659062"/>
            <a:ext cx="0" cy="3048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62894" name="Line 14"/>
          <p:cNvSpPr>
            <a:spLocks noChangeShapeType="1"/>
          </p:cNvSpPr>
          <p:nvPr/>
        </p:nvSpPr>
        <p:spPr bwMode="auto">
          <a:xfrm>
            <a:off x="4724400" y="2811462"/>
            <a:ext cx="23622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762895" name="Rectangle 15"/>
          <p:cNvSpPr>
            <a:spLocks noChangeArrowheads="1"/>
          </p:cNvSpPr>
          <p:nvPr/>
        </p:nvSpPr>
        <p:spPr bwMode="auto">
          <a:xfrm>
            <a:off x="5257800" y="2659062"/>
            <a:ext cx="1219200" cy="31273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600">
                <a:latin typeface="Courier New" pitchFamily="49" charset="0"/>
              </a:rPr>
              <a:t>rio_cnt</a:t>
            </a:r>
          </a:p>
        </p:txBody>
      </p:sp>
      <p:sp>
        <p:nvSpPr>
          <p:cNvPr id="762896" name="Rectangle 16"/>
          <p:cNvSpPr>
            <a:spLocks noChangeArrowheads="1"/>
          </p:cNvSpPr>
          <p:nvPr/>
        </p:nvSpPr>
        <p:spPr bwMode="auto">
          <a:xfrm>
            <a:off x="5105400" y="5452646"/>
            <a:ext cx="2362200" cy="441325"/>
          </a:xfrm>
          <a:prstGeom prst="rect">
            <a:avLst/>
          </a:prstGeom>
          <a:solidFill>
            <a:srgbClr val="F1C7C7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000" dirty="0">
                <a:latin typeface="Calibri" pitchFamily="34" charset="0"/>
              </a:rPr>
              <a:t>unread</a:t>
            </a:r>
          </a:p>
        </p:txBody>
      </p:sp>
      <p:sp>
        <p:nvSpPr>
          <p:cNvPr id="762897" name="Rectangle 17"/>
          <p:cNvSpPr>
            <a:spLocks noChangeArrowheads="1"/>
          </p:cNvSpPr>
          <p:nvPr/>
        </p:nvSpPr>
        <p:spPr bwMode="auto">
          <a:xfrm>
            <a:off x="2743200" y="5452646"/>
            <a:ext cx="2362200" cy="441325"/>
          </a:xfrm>
          <a:prstGeom prst="rect">
            <a:avLst/>
          </a:prstGeom>
          <a:solidFill>
            <a:srgbClr val="D5F1CF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000" dirty="0">
                <a:latin typeface="Calibri" pitchFamily="34" charset="0"/>
              </a:rPr>
              <a:t>already read</a:t>
            </a:r>
          </a:p>
        </p:txBody>
      </p:sp>
      <p:sp>
        <p:nvSpPr>
          <p:cNvPr id="762898" name="Rectangle 18"/>
          <p:cNvSpPr>
            <a:spLocks noChangeArrowheads="1"/>
          </p:cNvSpPr>
          <p:nvPr/>
        </p:nvSpPr>
        <p:spPr bwMode="auto">
          <a:xfrm>
            <a:off x="762000" y="5452646"/>
            <a:ext cx="8229600" cy="441325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762899" name="Rectangle 19"/>
          <p:cNvSpPr>
            <a:spLocks noChangeArrowheads="1"/>
          </p:cNvSpPr>
          <p:nvPr/>
        </p:nvSpPr>
        <p:spPr bwMode="auto">
          <a:xfrm>
            <a:off x="762000" y="5452646"/>
            <a:ext cx="1981200" cy="441325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000" dirty="0">
                <a:latin typeface="Calibri" pitchFamily="34" charset="0"/>
              </a:rPr>
              <a:t>not in buffer</a:t>
            </a:r>
          </a:p>
        </p:txBody>
      </p:sp>
      <p:sp>
        <p:nvSpPr>
          <p:cNvPr id="762900" name="Rectangle 20"/>
          <p:cNvSpPr>
            <a:spLocks noChangeArrowheads="1"/>
          </p:cNvSpPr>
          <p:nvPr/>
        </p:nvSpPr>
        <p:spPr bwMode="auto">
          <a:xfrm>
            <a:off x="7467600" y="5452646"/>
            <a:ext cx="1524000" cy="441325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000" dirty="0">
                <a:latin typeface="Calibri" pitchFamily="34" charset="0"/>
              </a:rPr>
              <a:t>unseen</a:t>
            </a:r>
          </a:p>
        </p:txBody>
      </p:sp>
      <p:sp>
        <p:nvSpPr>
          <p:cNvPr id="762901" name="Arc 21"/>
          <p:cNvSpPr>
            <a:spLocks/>
          </p:cNvSpPr>
          <p:nvPr/>
        </p:nvSpPr>
        <p:spPr bwMode="auto">
          <a:xfrm rot="-5400000" flipH="1" flipV="1">
            <a:off x="7007310" y="5907613"/>
            <a:ext cx="457200" cy="461665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21600"/>
              <a:gd name="T2" fmla="*/ 21600 w 21600"/>
              <a:gd name="T3" fmla="*/ 21600 h 21600"/>
              <a:gd name="T4" fmla="*/ 0 w 21600"/>
              <a:gd name="T5" fmla="*/ 216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 type="triangle" w="med" len="med"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62902" name="Rectangle 22"/>
          <p:cNvSpPr>
            <a:spLocks noChangeArrowheads="1"/>
          </p:cNvSpPr>
          <p:nvPr/>
        </p:nvSpPr>
        <p:spPr bwMode="auto">
          <a:xfrm>
            <a:off x="4378410" y="6214646"/>
            <a:ext cx="2590800" cy="3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/>
            <a:r>
              <a:rPr lang="en-US" sz="1600" dirty="0">
                <a:latin typeface="Calibri" pitchFamily="34" charset="0"/>
              </a:rPr>
              <a:t>Current File Position</a:t>
            </a:r>
          </a:p>
        </p:txBody>
      </p:sp>
      <p:sp>
        <p:nvSpPr>
          <p:cNvPr id="762903" name="Line 23"/>
          <p:cNvSpPr>
            <a:spLocks noChangeShapeType="1"/>
          </p:cNvSpPr>
          <p:nvPr/>
        </p:nvSpPr>
        <p:spPr bwMode="auto">
          <a:xfrm flipV="1">
            <a:off x="2743200" y="5029200"/>
            <a:ext cx="0" cy="3048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62904" name="Line 24"/>
          <p:cNvSpPr>
            <a:spLocks noChangeShapeType="1"/>
          </p:cNvSpPr>
          <p:nvPr/>
        </p:nvSpPr>
        <p:spPr bwMode="auto">
          <a:xfrm flipV="1">
            <a:off x="7467600" y="5029200"/>
            <a:ext cx="0" cy="3048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62905" name="Line 25"/>
          <p:cNvSpPr>
            <a:spLocks noChangeShapeType="1"/>
          </p:cNvSpPr>
          <p:nvPr/>
        </p:nvSpPr>
        <p:spPr bwMode="auto">
          <a:xfrm flipV="1">
            <a:off x="2743200" y="5181600"/>
            <a:ext cx="4724400" cy="7938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62906" name="Rectangle 26"/>
          <p:cNvSpPr>
            <a:spLocks noChangeArrowheads="1"/>
          </p:cNvSpPr>
          <p:nvPr/>
        </p:nvSpPr>
        <p:spPr bwMode="auto">
          <a:xfrm>
            <a:off x="3886200" y="5029200"/>
            <a:ext cx="2667000" cy="338554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600" dirty="0">
                <a:latin typeface="Calibri" pitchFamily="34" charset="0"/>
              </a:rPr>
              <a:t>Buffered Portion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4931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Buffered I/O: Declaration</a:t>
            </a:r>
          </a:p>
        </p:txBody>
      </p:sp>
      <p:sp>
        <p:nvSpPr>
          <p:cNvPr id="764932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79413" y="1296988"/>
            <a:ext cx="8307387" cy="608012"/>
          </a:xfrm>
        </p:spPr>
        <p:txBody>
          <a:bodyPr/>
          <a:lstStyle/>
          <a:p>
            <a:r>
              <a:rPr lang="en-US" dirty="0"/>
              <a:t>All information contained in </a:t>
            </a:r>
            <a:r>
              <a:rPr lang="en-US" dirty="0" err="1">
                <a:latin typeface="Courier New"/>
                <a:cs typeface="Courier New"/>
              </a:rPr>
              <a:t>struct</a:t>
            </a:r>
            <a:endParaRPr lang="en-US" dirty="0">
              <a:latin typeface="Courier New"/>
              <a:cs typeface="Courier New"/>
            </a:endParaRPr>
          </a:p>
        </p:txBody>
      </p:sp>
      <p:sp>
        <p:nvSpPr>
          <p:cNvPr id="764934" name="Text Box 6"/>
          <p:cNvSpPr txBox="1">
            <a:spLocks noChangeArrowheads="1"/>
          </p:cNvSpPr>
          <p:nvPr/>
        </p:nvSpPr>
        <p:spPr bwMode="auto">
          <a:xfrm>
            <a:off x="452437" y="4267200"/>
            <a:ext cx="8539163" cy="1600200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2"/>
            </a:solidFill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l"/>
            <a:r>
              <a:rPr lang="en-US" sz="1600" dirty="0" err="1">
                <a:latin typeface="Courier New" pitchFamily="49" charset="0"/>
              </a:rPr>
              <a:t>typedef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struct</a:t>
            </a:r>
            <a:r>
              <a:rPr lang="en-US" sz="1600" dirty="0">
                <a:latin typeface="Courier New" pitchFamily="49" charset="0"/>
              </a:rPr>
              <a:t> {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rio_fd</a:t>
            </a:r>
            <a:r>
              <a:rPr lang="en-US" sz="1600" dirty="0">
                <a:latin typeface="Courier New" pitchFamily="49" charset="0"/>
              </a:rPr>
              <a:t>;              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descriptor for this internal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buf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rio_cnt</a:t>
            </a:r>
            <a:r>
              <a:rPr lang="en-US" sz="1600" dirty="0">
                <a:latin typeface="Courier New" pitchFamily="49" charset="0"/>
              </a:rPr>
              <a:t>;             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unread bytes in internal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buf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char *</a:t>
            </a:r>
            <a:r>
              <a:rPr lang="en-US" sz="1600" dirty="0" err="1">
                <a:latin typeface="Courier New" pitchFamily="49" charset="0"/>
              </a:rPr>
              <a:t>rio_bufptr</a:t>
            </a:r>
            <a:r>
              <a:rPr lang="en-US" sz="1600" dirty="0">
                <a:latin typeface="Courier New" pitchFamily="49" charset="0"/>
              </a:rPr>
              <a:t>;        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next unread byte in internal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buf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char </a:t>
            </a:r>
            <a:r>
              <a:rPr lang="en-US" sz="1600" dirty="0" err="1">
                <a:latin typeface="Courier New" pitchFamily="49" charset="0"/>
              </a:rPr>
              <a:t>rio_buf</a:t>
            </a:r>
            <a:r>
              <a:rPr lang="en-US" sz="1600" dirty="0">
                <a:latin typeface="Courier New" pitchFamily="49" charset="0"/>
              </a:rPr>
              <a:t>[RIO_BUFSIZE];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internal buffer */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} </a:t>
            </a:r>
            <a:r>
              <a:rPr lang="en-US" sz="1600" dirty="0" err="1">
                <a:latin typeface="Courier New" pitchFamily="49" charset="0"/>
              </a:rPr>
              <a:t>rio_t</a:t>
            </a:r>
            <a:r>
              <a:rPr lang="en-US" sz="1600" dirty="0">
                <a:latin typeface="Courier New" pitchFamily="49" charset="0"/>
              </a:rPr>
              <a:t>;</a:t>
            </a:r>
          </a:p>
        </p:txBody>
      </p:sp>
      <p:sp>
        <p:nvSpPr>
          <p:cNvPr id="17" name="Rectangle 2"/>
          <p:cNvSpPr>
            <a:spLocks noChangeArrowheads="1"/>
          </p:cNvSpPr>
          <p:nvPr/>
        </p:nvSpPr>
        <p:spPr bwMode="auto">
          <a:xfrm>
            <a:off x="4724400" y="2430462"/>
            <a:ext cx="2362200" cy="441325"/>
          </a:xfrm>
          <a:prstGeom prst="rect">
            <a:avLst/>
          </a:prstGeom>
          <a:solidFill>
            <a:srgbClr val="F1C7C7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000" dirty="0">
                <a:latin typeface="Calibri" pitchFamily="34" charset="0"/>
              </a:rPr>
              <a:t>unread</a:t>
            </a:r>
          </a:p>
        </p:txBody>
      </p:sp>
      <p:sp>
        <p:nvSpPr>
          <p:cNvPr id="18" name="Rectangle 5"/>
          <p:cNvSpPr>
            <a:spLocks noChangeArrowheads="1"/>
          </p:cNvSpPr>
          <p:nvPr/>
        </p:nvSpPr>
        <p:spPr bwMode="auto">
          <a:xfrm>
            <a:off x="2362200" y="2430462"/>
            <a:ext cx="2362200" cy="441325"/>
          </a:xfrm>
          <a:prstGeom prst="rect">
            <a:avLst/>
          </a:prstGeom>
          <a:solidFill>
            <a:srgbClr val="D5F1CF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000" dirty="0">
                <a:latin typeface="Calibri" pitchFamily="34" charset="0"/>
              </a:rPr>
              <a:t>already read</a:t>
            </a:r>
          </a:p>
        </p:txBody>
      </p:sp>
      <p:sp>
        <p:nvSpPr>
          <p:cNvPr id="19" name="Rectangle 6"/>
          <p:cNvSpPr>
            <a:spLocks noChangeArrowheads="1"/>
          </p:cNvSpPr>
          <p:nvPr/>
        </p:nvSpPr>
        <p:spPr bwMode="auto">
          <a:xfrm>
            <a:off x="2362200" y="2430462"/>
            <a:ext cx="6096000" cy="441325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20" name="Text Box 7"/>
          <p:cNvSpPr txBox="1">
            <a:spLocks noChangeArrowheads="1"/>
          </p:cNvSpPr>
          <p:nvPr/>
        </p:nvSpPr>
        <p:spPr bwMode="auto">
          <a:xfrm>
            <a:off x="1498697" y="2452994"/>
            <a:ext cx="847027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2000" i="1" dirty="0">
                <a:solidFill>
                  <a:schemeClr val="tx1">
                    <a:lumMod val="50000"/>
                    <a:lumOff val="50000"/>
                  </a:schemeClr>
                </a:solidFill>
                <a:latin typeface="Calibri" pitchFamily="34" charset="0"/>
              </a:rPr>
              <a:t>Buffer</a:t>
            </a:r>
          </a:p>
        </p:txBody>
      </p:sp>
      <p:sp>
        <p:nvSpPr>
          <p:cNvPr id="21" name="Arc 8"/>
          <p:cNvSpPr>
            <a:spLocks/>
          </p:cNvSpPr>
          <p:nvPr/>
        </p:nvSpPr>
        <p:spPr bwMode="auto">
          <a:xfrm rot="16200000" flipH="1" flipV="1">
            <a:off x="1978110" y="2809229"/>
            <a:ext cx="304800" cy="461665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21600"/>
              <a:gd name="T2" fmla="*/ 21600 w 21600"/>
              <a:gd name="T3" fmla="*/ 21600 h 21600"/>
              <a:gd name="T4" fmla="*/ 0 w 21600"/>
              <a:gd name="T5" fmla="*/ 216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 type="triangle" w="med" len="med"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22" name="Arc 9"/>
          <p:cNvSpPr>
            <a:spLocks/>
          </p:cNvSpPr>
          <p:nvPr/>
        </p:nvSpPr>
        <p:spPr bwMode="auto">
          <a:xfrm rot="16200000" flipH="1" flipV="1">
            <a:off x="4264110" y="2885429"/>
            <a:ext cx="457200" cy="461665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21600"/>
              <a:gd name="T2" fmla="*/ 21600 w 21600"/>
              <a:gd name="T3" fmla="*/ 21600 h 21600"/>
              <a:gd name="T4" fmla="*/ 0 w 21600"/>
              <a:gd name="T5" fmla="*/ 216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 type="triangle" w="med" len="med"/>
            <a:tailEnd/>
          </a:ln>
          <a:effectLst/>
        </p:spPr>
        <p:txBody>
          <a:bodyPr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23" name="Rectangle 10"/>
          <p:cNvSpPr>
            <a:spLocks noChangeArrowheads="1"/>
          </p:cNvSpPr>
          <p:nvPr/>
        </p:nvSpPr>
        <p:spPr bwMode="auto">
          <a:xfrm>
            <a:off x="720810" y="3040062"/>
            <a:ext cx="1039813" cy="312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600">
                <a:latin typeface="Courier New" pitchFamily="49" charset="0"/>
              </a:rPr>
              <a:t>rio_buf</a:t>
            </a:r>
          </a:p>
        </p:txBody>
      </p:sp>
      <p:sp>
        <p:nvSpPr>
          <p:cNvPr id="24" name="Rectangle 11"/>
          <p:cNvSpPr>
            <a:spLocks noChangeArrowheads="1"/>
          </p:cNvSpPr>
          <p:nvPr/>
        </p:nvSpPr>
        <p:spPr bwMode="auto">
          <a:xfrm>
            <a:off x="2702010" y="3192462"/>
            <a:ext cx="1600200" cy="312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600">
                <a:latin typeface="Courier New" pitchFamily="49" charset="0"/>
              </a:rPr>
              <a:t>rio_bufptr</a:t>
            </a:r>
          </a:p>
        </p:txBody>
      </p:sp>
      <p:sp>
        <p:nvSpPr>
          <p:cNvPr id="25" name="Line 12"/>
          <p:cNvSpPr>
            <a:spLocks noChangeShapeType="1"/>
          </p:cNvSpPr>
          <p:nvPr/>
        </p:nvSpPr>
        <p:spPr bwMode="auto">
          <a:xfrm flipV="1">
            <a:off x="4724400" y="2049462"/>
            <a:ext cx="0" cy="3048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26" name="Line 13"/>
          <p:cNvSpPr>
            <a:spLocks noChangeShapeType="1"/>
          </p:cNvSpPr>
          <p:nvPr/>
        </p:nvSpPr>
        <p:spPr bwMode="auto">
          <a:xfrm flipV="1">
            <a:off x="7086600" y="2049462"/>
            <a:ext cx="0" cy="3048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27" name="Line 14"/>
          <p:cNvSpPr>
            <a:spLocks noChangeShapeType="1"/>
          </p:cNvSpPr>
          <p:nvPr/>
        </p:nvSpPr>
        <p:spPr bwMode="auto">
          <a:xfrm>
            <a:off x="4724400" y="2201862"/>
            <a:ext cx="23622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>
            <a:spAutoFit/>
          </a:bodyPr>
          <a:lstStyle/>
          <a:p>
            <a:endParaRPr lang="en-US" sz="2000" dirty="0">
              <a:latin typeface="Calibri" pitchFamily="34" charset="0"/>
            </a:endParaRPr>
          </a:p>
        </p:txBody>
      </p:sp>
      <p:sp>
        <p:nvSpPr>
          <p:cNvPr id="28" name="Rectangle 15"/>
          <p:cNvSpPr>
            <a:spLocks noChangeArrowheads="1"/>
          </p:cNvSpPr>
          <p:nvPr/>
        </p:nvSpPr>
        <p:spPr bwMode="auto">
          <a:xfrm>
            <a:off x="5257800" y="2049462"/>
            <a:ext cx="1219200" cy="31273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600">
                <a:latin typeface="Courier New" pitchFamily="49" charset="0"/>
              </a:rPr>
              <a:t>rio_cnt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69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Buffered RIO Input Functions</a:t>
            </a:r>
          </a:p>
        </p:txBody>
      </p:sp>
      <p:sp>
        <p:nvSpPr>
          <p:cNvPr id="7669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62936" y="1219200"/>
            <a:ext cx="8307388" cy="5334000"/>
          </a:xfrm>
        </p:spPr>
        <p:txBody>
          <a:bodyPr/>
          <a:lstStyle/>
          <a:p>
            <a:pPr>
              <a:lnSpc>
                <a:spcPct val="100000"/>
              </a:lnSpc>
              <a:spcBef>
                <a:spcPct val="0"/>
              </a:spcBef>
            </a:pPr>
            <a:r>
              <a:rPr lang="en-US" dirty="0"/>
              <a:t>Efficiently read text lines and binary data from a file partially cached in an internal memory buffer</a:t>
            </a:r>
          </a:p>
          <a:p>
            <a:pPr>
              <a:lnSpc>
                <a:spcPct val="100000"/>
              </a:lnSpc>
              <a:spcBef>
                <a:spcPct val="0"/>
              </a:spcBef>
            </a:pPr>
            <a:endParaRPr lang="en-US" dirty="0"/>
          </a:p>
          <a:p>
            <a:pPr>
              <a:lnSpc>
                <a:spcPct val="100000"/>
              </a:lnSpc>
              <a:spcBef>
                <a:spcPct val="0"/>
              </a:spcBef>
            </a:pPr>
            <a:endParaRPr lang="en-US" dirty="0"/>
          </a:p>
          <a:p>
            <a:pPr>
              <a:lnSpc>
                <a:spcPct val="100000"/>
              </a:lnSpc>
              <a:spcBef>
                <a:spcPct val="0"/>
              </a:spcBef>
            </a:pPr>
            <a:endParaRPr lang="en-US" dirty="0"/>
          </a:p>
          <a:p>
            <a:pPr>
              <a:lnSpc>
                <a:spcPct val="100000"/>
              </a:lnSpc>
              <a:spcBef>
                <a:spcPct val="0"/>
              </a:spcBef>
            </a:pPr>
            <a:endParaRPr lang="en-US" dirty="0"/>
          </a:p>
          <a:p>
            <a:pPr>
              <a:lnSpc>
                <a:spcPct val="100000"/>
              </a:lnSpc>
              <a:spcBef>
                <a:spcPct val="0"/>
              </a:spcBef>
            </a:pPr>
            <a:endParaRPr lang="en-US" dirty="0"/>
          </a:p>
          <a:p>
            <a:pPr lvl="1">
              <a:spcBef>
                <a:spcPct val="0"/>
              </a:spcBef>
            </a:pPr>
            <a:endParaRPr lang="en-US" dirty="0">
              <a:latin typeface="Courier New" pitchFamily="49" charset="0"/>
            </a:endParaRPr>
          </a:p>
          <a:p>
            <a:pPr lvl="1">
              <a:spcBef>
                <a:spcPct val="0"/>
              </a:spcBef>
            </a:pPr>
            <a:r>
              <a:rPr lang="en-US" b="1" dirty="0" err="1">
                <a:latin typeface="Courier New" pitchFamily="49" charset="0"/>
              </a:rPr>
              <a:t>rio_readlineb</a:t>
            </a:r>
            <a:r>
              <a:rPr lang="en-US" dirty="0"/>
              <a:t> reads a text line of up to </a:t>
            </a:r>
            <a:r>
              <a:rPr lang="en-US" b="1" dirty="0" err="1">
                <a:latin typeface="Courier New" pitchFamily="49" charset="0"/>
              </a:rPr>
              <a:t>maxlen</a:t>
            </a:r>
            <a:r>
              <a:rPr lang="en-US" dirty="0"/>
              <a:t> bytes from file </a:t>
            </a:r>
            <a:r>
              <a:rPr lang="en-US" b="1" dirty="0" err="1">
                <a:latin typeface="Courier New" pitchFamily="49" charset="0"/>
              </a:rPr>
              <a:t>fd</a:t>
            </a:r>
            <a:r>
              <a:rPr lang="en-US" dirty="0"/>
              <a:t> and stores the line in </a:t>
            </a:r>
            <a:r>
              <a:rPr lang="en-US" b="1" dirty="0" err="1">
                <a:latin typeface="Courier New" pitchFamily="49" charset="0"/>
              </a:rPr>
              <a:t>usrbuf</a:t>
            </a:r>
            <a:endParaRPr lang="en-US" b="1" dirty="0"/>
          </a:p>
          <a:p>
            <a:pPr lvl="2">
              <a:lnSpc>
                <a:spcPct val="100000"/>
              </a:lnSpc>
              <a:spcBef>
                <a:spcPct val="0"/>
              </a:spcBef>
            </a:pPr>
            <a:r>
              <a:rPr lang="en-US" dirty="0"/>
              <a:t>Especially useful for reading text lines from network sockets</a:t>
            </a:r>
          </a:p>
          <a:p>
            <a:pPr lvl="1">
              <a:spcBef>
                <a:spcPct val="0"/>
              </a:spcBef>
            </a:pPr>
            <a:r>
              <a:rPr lang="en-US" dirty="0"/>
              <a:t>Stopping conditions</a:t>
            </a:r>
          </a:p>
          <a:p>
            <a:pPr lvl="2">
              <a:lnSpc>
                <a:spcPct val="100000"/>
              </a:lnSpc>
              <a:spcBef>
                <a:spcPct val="0"/>
              </a:spcBef>
            </a:pPr>
            <a:r>
              <a:rPr lang="en-US" dirty="0"/>
              <a:t> </a:t>
            </a:r>
            <a:r>
              <a:rPr lang="en-US" b="1" dirty="0" err="1">
                <a:latin typeface="Courier New" pitchFamily="49" charset="0"/>
              </a:rPr>
              <a:t>maxlen</a:t>
            </a:r>
            <a:r>
              <a:rPr lang="en-US" dirty="0"/>
              <a:t> bytes read</a:t>
            </a:r>
          </a:p>
          <a:p>
            <a:pPr lvl="2">
              <a:lnSpc>
                <a:spcPct val="100000"/>
              </a:lnSpc>
              <a:spcBef>
                <a:spcPct val="0"/>
              </a:spcBef>
            </a:pPr>
            <a:r>
              <a:rPr lang="en-US" dirty="0"/>
              <a:t>EOF encountered</a:t>
            </a:r>
          </a:p>
          <a:p>
            <a:pPr lvl="2">
              <a:lnSpc>
                <a:spcPct val="100000"/>
              </a:lnSpc>
              <a:spcBef>
                <a:spcPct val="0"/>
              </a:spcBef>
            </a:pPr>
            <a:r>
              <a:rPr lang="en-US" dirty="0"/>
              <a:t>Newline (‘</a:t>
            </a:r>
            <a:r>
              <a:rPr lang="en-US" b="1" dirty="0">
                <a:latin typeface="Courier New" pitchFamily="49" charset="0"/>
              </a:rPr>
              <a:t>\n</a:t>
            </a:r>
            <a:r>
              <a:rPr lang="en-US" dirty="0"/>
              <a:t>’) encountered</a:t>
            </a:r>
          </a:p>
          <a:p>
            <a:pPr lvl="2">
              <a:lnSpc>
                <a:spcPct val="100000"/>
              </a:lnSpc>
              <a:spcBef>
                <a:spcPct val="0"/>
              </a:spcBef>
            </a:pPr>
            <a:endParaRPr lang="en-US" dirty="0"/>
          </a:p>
        </p:txBody>
      </p:sp>
      <p:sp>
        <p:nvSpPr>
          <p:cNvPr id="766980" name="Text Box 4"/>
          <p:cNvSpPr txBox="1">
            <a:spLocks noChangeArrowheads="1"/>
          </p:cNvSpPr>
          <p:nvPr/>
        </p:nvSpPr>
        <p:spPr bwMode="auto">
          <a:xfrm>
            <a:off x="106363" y="4132263"/>
            <a:ext cx="92075" cy="420687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endParaRPr lang="en-US" sz="2400">
              <a:latin typeface="Courier New" pitchFamily="49" charset="0"/>
            </a:endParaRPr>
          </a:p>
        </p:txBody>
      </p:sp>
      <p:sp>
        <p:nvSpPr>
          <p:cNvPr id="766981" name="Text Box 5"/>
          <p:cNvSpPr txBox="1">
            <a:spLocks noChangeArrowheads="1"/>
          </p:cNvSpPr>
          <p:nvPr/>
        </p:nvSpPr>
        <p:spPr bwMode="auto">
          <a:xfrm>
            <a:off x="805807" y="2146518"/>
            <a:ext cx="7745069" cy="1815882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2"/>
            </a:solidFill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l"/>
            <a:r>
              <a:rPr lang="en-US" sz="1600" dirty="0">
                <a:latin typeface="Courier New" pitchFamily="49" charset="0"/>
              </a:rPr>
              <a:t>#include "</a:t>
            </a:r>
            <a:r>
              <a:rPr lang="en-US" sz="1600" dirty="0" err="1">
                <a:latin typeface="Courier New" pitchFamily="49" charset="0"/>
              </a:rPr>
              <a:t>csapp.h</a:t>
            </a:r>
            <a:r>
              <a:rPr lang="en-US" sz="1600" dirty="0">
                <a:latin typeface="Courier New" pitchFamily="49" charset="0"/>
              </a:rPr>
              <a:t>"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void </a:t>
            </a:r>
            <a:r>
              <a:rPr lang="en-US" sz="1600" dirty="0" err="1">
                <a:latin typeface="Courier New" pitchFamily="49" charset="0"/>
              </a:rPr>
              <a:t>rio_readinitb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rio_t</a:t>
            </a:r>
            <a:r>
              <a:rPr lang="en-US" sz="1600" dirty="0">
                <a:latin typeface="Courier New" pitchFamily="49" charset="0"/>
              </a:rPr>
              <a:t> *</a:t>
            </a:r>
            <a:r>
              <a:rPr lang="en-US" sz="1600" dirty="0" err="1">
                <a:latin typeface="Courier New" pitchFamily="49" charset="0"/>
              </a:rPr>
              <a:t>rp</a:t>
            </a:r>
            <a:r>
              <a:rPr lang="en-US" sz="1600" dirty="0">
                <a:latin typeface="Courier New" pitchFamily="49" charset="0"/>
              </a:rPr>
              <a:t>,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fd</a:t>
            </a:r>
            <a:r>
              <a:rPr lang="en-US" sz="1600" dirty="0">
                <a:latin typeface="Courier New" pitchFamily="49" charset="0"/>
              </a:rPr>
              <a:t>);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 err="1">
                <a:latin typeface="Courier New" pitchFamily="49" charset="0"/>
              </a:rPr>
              <a:t>ssize_t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rio_readlineb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rio_t</a:t>
            </a:r>
            <a:r>
              <a:rPr lang="en-US" sz="1600" dirty="0">
                <a:latin typeface="Courier New" pitchFamily="49" charset="0"/>
              </a:rPr>
              <a:t> *</a:t>
            </a:r>
            <a:r>
              <a:rPr lang="en-US" sz="1600" dirty="0" err="1">
                <a:latin typeface="Courier New" pitchFamily="49" charset="0"/>
              </a:rPr>
              <a:t>rp</a:t>
            </a:r>
            <a:r>
              <a:rPr lang="en-US" sz="1600" dirty="0">
                <a:latin typeface="Courier New" pitchFamily="49" charset="0"/>
              </a:rPr>
              <a:t>, void *</a:t>
            </a:r>
            <a:r>
              <a:rPr lang="en-US" sz="1600" dirty="0" err="1">
                <a:latin typeface="Courier New" pitchFamily="49" charset="0"/>
              </a:rPr>
              <a:t>usrbuf</a:t>
            </a:r>
            <a:r>
              <a:rPr lang="en-US" sz="1600" dirty="0">
                <a:latin typeface="Courier New" pitchFamily="49" charset="0"/>
              </a:rPr>
              <a:t>, </a:t>
            </a:r>
            <a:r>
              <a:rPr lang="en-US" sz="1600" dirty="0" err="1">
                <a:latin typeface="Courier New" pitchFamily="49" charset="0"/>
              </a:rPr>
              <a:t>size_t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maxlen</a:t>
            </a:r>
            <a:r>
              <a:rPr lang="en-US" sz="1600" dirty="0">
                <a:latin typeface="Courier New" pitchFamily="49" charset="0"/>
              </a:rPr>
              <a:t>);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  </a:t>
            </a:r>
            <a:r>
              <a:rPr lang="en-US" sz="1600" dirty="0" smtClean="0">
                <a:latin typeface="Courier New" pitchFamily="49" charset="0"/>
              </a:rPr>
              <a:t>                         </a:t>
            </a:r>
            <a:r>
              <a:rPr lang="en-US" sz="1600" dirty="0">
                <a:solidFill>
                  <a:srgbClr val="990000"/>
                </a:solidFill>
                <a:latin typeface="Calibri" pitchFamily="34" charset="0"/>
              </a:rPr>
              <a:t>Return: num. bytes read if OK, 0 on EOF, -1 on error</a:t>
            </a:r>
            <a:endParaRPr lang="en-US" sz="1600" i="1" dirty="0">
              <a:solidFill>
                <a:srgbClr val="990000"/>
              </a:solidFill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Unix I/O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RIO (robust I/O) package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Metadata, sharing, and redirection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Standard I/O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Conclusions and examples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90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Buffered RIO Input Functions (cont)</a:t>
            </a:r>
          </a:p>
        </p:txBody>
      </p:sp>
      <p:sp>
        <p:nvSpPr>
          <p:cNvPr id="7690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3429000"/>
            <a:ext cx="8307388" cy="2895600"/>
          </a:xfrm>
        </p:spPr>
        <p:txBody>
          <a:bodyPr/>
          <a:lstStyle/>
          <a:p>
            <a:pPr lvl="1">
              <a:lnSpc>
                <a:spcPct val="90000"/>
              </a:lnSpc>
              <a:buNone/>
            </a:pPr>
            <a:endParaRPr lang="en-US" dirty="0">
              <a:latin typeface="Courier New" pitchFamily="49" charset="0"/>
            </a:endParaRPr>
          </a:p>
          <a:p>
            <a:pPr lvl="1">
              <a:lnSpc>
                <a:spcPct val="90000"/>
              </a:lnSpc>
            </a:pPr>
            <a:r>
              <a:rPr lang="en-US" b="1" dirty="0" err="1">
                <a:latin typeface="Courier New" pitchFamily="49" charset="0"/>
              </a:rPr>
              <a:t>rio_readnb</a:t>
            </a:r>
            <a:r>
              <a:rPr lang="en-US" dirty="0"/>
              <a:t> reads up to </a:t>
            </a:r>
            <a:r>
              <a:rPr lang="en-US" b="1" dirty="0">
                <a:latin typeface="Courier New" pitchFamily="49" charset="0"/>
              </a:rPr>
              <a:t>n</a:t>
            </a:r>
            <a:r>
              <a:rPr lang="en-US" dirty="0"/>
              <a:t> bytes from file </a:t>
            </a:r>
            <a:r>
              <a:rPr lang="en-US" b="1" dirty="0" err="1">
                <a:latin typeface="Courier New" pitchFamily="49" charset="0"/>
              </a:rPr>
              <a:t>fd</a:t>
            </a:r>
            <a:endParaRPr lang="en-US" b="1" dirty="0"/>
          </a:p>
          <a:p>
            <a:pPr lvl="1">
              <a:lnSpc>
                <a:spcPct val="90000"/>
              </a:lnSpc>
            </a:pPr>
            <a:r>
              <a:rPr lang="en-US" dirty="0"/>
              <a:t>Stopping conditions</a:t>
            </a:r>
          </a:p>
          <a:p>
            <a:pPr lvl="2">
              <a:lnSpc>
                <a:spcPct val="100000"/>
              </a:lnSpc>
              <a:spcBef>
                <a:spcPct val="0"/>
              </a:spcBef>
            </a:pPr>
            <a:r>
              <a:rPr lang="en-US" dirty="0"/>
              <a:t> </a:t>
            </a:r>
            <a:r>
              <a:rPr lang="en-US" b="1" dirty="0" err="1">
                <a:latin typeface="Courier New" pitchFamily="49" charset="0"/>
              </a:rPr>
              <a:t>maxlen</a:t>
            </a:r>
            <a:r>
              <a:rPr lang="en-US" dirty="0"/>
              <a:t> bytes read</a:t>
            </a:r>
          </a:p>
          <a:p>
            <a:pPr lvl="2">
              <a:lnSpc>
                <a:spcPct val="100000"/>
              </a:lnSpc>
              <a:spcBef>
                <a:spcPct val="0"/>
              </a:spcBef>
            </a:pPr>
            <a:r>
              <a:rPr lang="en-US" dirty="0"/>
              <a:t>EOF encountered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Calls to </a:t>
            </a:r>
            <a:r>
              <a:rPr lang="en-US" b="1" dirty="0" err="1">
                <a:latin typeface="Courier New" pitchFamily="49" charset="0"/>
              </a:rPr>
              <a:t>rio_readlineb</a:t>
            </a:r>
            <a:r>
              <a:rPr lang="en-US" dirty="0"/>
              <a:t> and </a:t>
            </a:r>
            <a:r>
              <a:rPr lang="en-US" b="1" dirty="0" err="1">
                <a:latin typeface="Courier New" pitchFamily="49" charset="0"/>
              </a:rPr>
              <a:t>rio_readnb</a:t>
            </a:r>
            <a:r>
              <a:rPr lang="en-US" dirty="0"/>
              <a:t> can be interleaved arbitrarily on the same descriptor</a:t>
            </a:r>
          </a:p>
          <a:p>
            <a:pPr lvl="2">
              <a:lnSpc>
                <a:spcPct val="97000"/>
              </a:lnSpc>
            </a:pPr>
            <a:r>
              <a:rPr lang="en-US" dirty="0"/>
              <a:t>Warning: Don’t interleave with calls to </a:t>
            </a:r>
            <a:r>
              <a:rPr lang="en-US" b="1" dirty="0" err="1">
                <a:latin typeface="Courier New" pitchFamily="49" charset="0"/>
              </a:rPr>
              <a:t>rio_readn</a:t>
            </a:r>
            <a:endParaRPr lang="en-US" b="1" dirty="0">
              <a:latin typeface="Courier New" pitchFamily="49" charset="0"/>
            </a:endParaRPr>
          </a:p>
        </p:txBody>
      </p:sp>
      <p:sp>
        <p:nvSpPr>
          <p:cNvPr id="769028" name="Text Box 4"/>
          <p:cNvSpPr txBox="1">
            <a:spLocks noChangeArrowheads="1"/>
          </p:cNvSpPr>
          <p:nvPr/>
        </p:nvSpPr>
        <p:spPr bwMode="auto">
          <a:xfrm>
            <a:off x="106363" y="4132263"/>
            <a:ext cx="92075" cy="420687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endParaRPr lang="en-US" sz="2400">
              <a:latin typeface="Courier New" pitchFamily="49" charset="0"/>
            </a:endParaRPr>
          </a:p>
        </p:txBody>
      </p:sp>
      <p:sp>
        <p:nvSpPr>
          <p:cNvPr id="769029" name="Text Box 5"/>
          <p:cNvSpPr txBox="1">
            <a:spLocks noChangeArrowheads="1"/>
          </p:cNvSpPr>
          <p:nvPr/>
        </p:nvSpPr>
        <p:spPr bwMode="auto">
          <a:xfrm>
            <a:off x="481914" y="1366897"/>
            <a:ext cx="7745069" cy="2062103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2"/>
            </a:solidFill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pPr algn="l"/>
            <a:r>
              <a:rPr lang="en-US" sz="1600" dirty="0">
                <a:latin typeface="Courier New" pitchFamily="49" charset="0"/>
              </a:rPr>
              <a:t>#include "</a:t>
            </a:r>
            <a:r>
              <a:rPr lang="en-US" sz="1600" dirty="0" err="1">
                <a:latin typeface="Courier New" pitchFamily="49" charset="0"/>
              </a:rPr>
              <a:t>csapp.h</a:t>
            </a:r>
            <a:r>
              <a:rPr lang="en-US" sz="1600" dirty="0">
                <a:latin typeface="Courier New" pitchFamily="49" charset="0"/>
              </a:rPr>
              <a:t>"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void </a:t>
            </a:r>
            <a:r>
              <a:rPr lang="en-US" sz="1600" dirty="0" err="1">
                <a:latin typeface="Courier New" pitchFamily="49" charset="0"/>
              </a:rPr>
              <a:t>rio_readinitb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rio_t</a:t>
            </a:r>
            <a:r>
              <a:rPr lang="en-US" sz="1600" dirty="0">
                <a:latin typeface="Courier New" pitchFamily="49" charset="0"/>
              </a:rPr>
              <a:t> *</a:t>
            </a:r>
            <a:r>
              <a:rPr lang="en-US" sz="1600" dirty="0" err="1">
                <a:latin typeface="Courier New" pitchFamily="49" charset="0"/>
              </a:rPr>
              <a:t>rp</a:t>
            </a:r>
            <a:r>
              <a:rPr lang="en-US" sz="1600" dirty="0">
                <a:latin typeface="Courier New" pitchFamily="49" charset="0"/>
              </a:rPr>
              <a:t>, </a:t>
            </a: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fd</a:t>
            </a:r>
            <a:r>
              <a:rPr lang="en-US" sz="1600" dirty="0">
                <a:latin typeface="Courier New" pitchFamily="49" charset="0"/>
              </a:rPr>
              <a:t>);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 err="1">
                <a:latin typeface="Courier New" pitchFamily="49" charset="0"/>
              </a:rPr>
              <a:t>ssize_t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rio_readlineb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rio_t</a:t>
            </a:r>
            <a:r>
              <a:rPr lang="en-US" sz="1600" dirty="0">
                <a:latin typeface="Courier New" pitchFamily="49" charset="0"/>
              </a:rPr>
              <a:t> *</a:t>
            </a:r>
            <a:r>
              <a:rPr lang="en-US" sz="1600" dirty="0" err="1">
                <a:latin typeface="Courier New" pitchFamily="49" charset="0"/>
              </a:rPr>
              <a:t>rp</a:t>
            </a:r>
            <a:r>
              <a:rPr lang="en-US" sz="1600" dirty="0">
                <a:latin typeface="Courier New" pitchFamily="49" charset="0"/>
              </a:rPr>
              <a:t>, void *</a:t>
            </a:r>
            <a:r>
              <a:rPr lang="en-US" sz="1600" dirty="0" err="1">
                <a:latin typeface="Courier New" pitchFamily="49" charset="0"/>
              </a:rPr>
              <a:t>usrbuf</a:t>
            </a:r>
            <a:r>
              <a:rPr lang="en-US" sz="1600" dirty="0">
                <a:latin typeface="Courier New" pitchFamily="49" charset="0"/>
              </a:rPr>
              <a:t>, </a:t>
            </a:r>
            <a:r>
              <a:rPr lang="en-US" sz="1600" dirty="0" err="1">
                <a:latin typeface="Courier New" pitchFamily="49" charset="0"/>
              </a:rPr>
              <a:t>size_t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maxlen</a:t>
            </a:r>
            <a:r>
              <a:rPr lang="en-US" sz="1600" dirty="0">
                <a:latin typeface="Courier New" pitchFamily="49" charset="0"/>
              </a:rPr>
              <a:t>);</a:t>
            </a:r>
          </a:p>
          <a:p>
            <a:pPr algn="l"/>
            <a:r>
              <a:rPr lang="en-US" sz="1600" dirty="0" err="1">
                <a:latin typeface="Courier New" pitchFamily="49" charset="0"/>
              </a:rPr>
              <a:t>ssize_t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rio_readnb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rio_t</a:t>
            </a:r>
            <a:r>
              <a:rPr lang="en-US" sz="1600" dirty="0">
                <a:latin typeface="Courier New" pitchFamily="49" charset="0"/>
              </a:rPr>
              <a:t> *</a:t>
            </a:r>
            <a:r>
              <a:rPr lang="en-US" sz="1600" dirty="0" err="1">
                <a:latin typeface="Courier New" pitchFamily="49" charset="0"/>
              </a:rPr>
              <a:t>rp</a:t>
            </a:r>
            <a:r>
              <a:rPr lang="en-US" sz="1600" dirty="0">
                <a:latin typeface="Courier New" pitchFamily="49" charset="0"/>
              </a:rPr>
              <a:t>, void *</a:t>
            </a:r>
            <a:r>
              <a:rPr lang="en-US" sz="1600" dirty="0" err="1">
                <a:latin typeface="Courier New" pitchFamily="49" charset="0"/>
              </a:rPr>
              <a:t>usrbuf</a:t>
            </a:r>
            <a:r>
              <a:rPr lang="en-US" sz="1600" dirty="0">
                <a:latin typeface="Courier New" pitchFamily="49" charset="0"/>
              </a:rPr>
              <a:t>, </a:t>
            </a:r>
            <a:r>
              <a:rPr lang="en-US" sz="1600" dirty="0" err="1">
                <a:latin typeface="Courier New" pitchFamily="49" charset="0"/>
              </a:rPr>
              <a:t>size_t</a:t>
            </a:r>
            <a:r>
              <a:rPr lang="en-US" sz="1600" dirty="0">
                <a:latin typeface="Courier New" pitchFamily="49" charset="0"/>
              </a:rPr>
              <a:t> n);</a:t>
            </a: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                     </a:t>
            </a:r>
            <a:r>
              <a:rPr lang="en-US" sz="1600" dirty="0" smtClean="0">
                <a:latin typeface="Courier New" pitchFamily="49" charset="0"/>
              </a:rPr>
              <a:t>     </a:t>
            </a:r>
            <a:r>
              <a:rPr lang="en-US" sz="1600" dirty="0" smtClean="0">
                <a:solidFill>
                  <a:srgbClr val="990000"/>
                </a:solidFill>
                <a:latin typeface="Calibri" pitchFamily="34" charset="0"/>
              </a:rPr>
              <a:t>Return</a:t>
            </a:r>
            <a:r>
              <a:rPr lang="en-US" sz="1600" dirty="0">
                <a:solidFill>
                  <a:srgbClr val="990000"/>
                </a:solidFill>
                <a:latin typeface="Calibri" pitchFamily="34" charset="0"/>
              </a:rPr>
              <a:t>: num. bytes read if OK, 0 on EOF, -1 on error</a:t>
            </a:r>
            <a:endParaRPr lang="en-US" sz="1600" i="1" dirty="0">
              <a:solidFill>
                <a:srgbClr val="990000"/>
              </a:solidFill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1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RIO Example</a:t>
            </a:r>
          </a:p>
        </p:txBody>
      </p:sp>
      <p:sp>
        <p:nvSpPr>
          <p:cNvPr id="771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9413" y="1220788"/>
            <a:ext cx="8307387" cy="912812"/>
          </a:xfrm>
        </p:spPr>
        <p:txBody>
          <a:bodyPr/>
          <a:lstStyle/>
          <a:p>
            <a:r>
              <a:rPr lang="en-US"/>
              <a:t>Copying the lines of a text file from standard input to standard output</a:t>
            </a:r>
          </a:p>
        </p:txBody>
      </p:sp>
      <p:sp>
        <p:nvSpPr>
          <p:cNvPr id="771076" name="Text Box 4"/>
          <p:cNvSpPr txBox="1">
            <a:spLocks noChangeArrowheads="1"/>
          </p:cNvSpPr>
          <p:nvPr/>
        </p:nvSpPr>
        <p:spPr bwMode="auto">
          <a:xfrm>
            <a:off x="844118" y="2286000"/>
            <a:ext cx="7004482" cy="3293209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2"/>
            </a:solidFill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#include "csapp.h"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latin typeface="Courier New" pitchFamily="49" charset="0"/>
              </a:rPr>
              <a:t>int main(int argc, char **argv) 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</a:p>
          <a:p>
            <a:r>
              <a:rPr lang="en-US" sz="1600" dirty="0">
                <a:latin typeface="Courier New" pitchFamily="49" charset="0"/>
              </a:rPr>
              <a:t>    int n;</a:t>
            </a:r>
          </a:p>
          <a:p>
            <a:r>
              <a:rPr lang="en-US" sz="1600" dirty="0">
                <a:latin typeface="Courier New" pitchFamily="49" charset="0"/>
              </a:rPr>
              <a:t>    rio_t rio;</a:t>
            </a:r>
          </a:p>
          <a:p>
            <a:r>
              <a:rPr lang="en-US" sz="1600" dirty="0">
                <a:latin typeface="Courier New" pitchFamily="49" charset="0"/>
              </a:rPr>
              <a:t>    char buf[MAXLINE];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latin typeface="Courier New" pitchFamily="49" charset="0"/>
              </a:rPr>
              <a:t>    Rio_readinitb(&amp;rio, STDIN_FILENO);</a:t>
            </a:r>
          </a:p>
          <a:p>
            <a:r>
              <a:rPr lang="en-US" sz="1600" dirty="0">
                <a:latin typeface="Courier New" pitchFamily="49" charset="0"/>
              </a:rPr>
              <a:t>    while((n = Rio_readlineb(&amp;rio, buf, MAXLINE)) != 0) </a:t>
            </a:r>
          </a:p>
          <a:p>
            <a:r>
              <a:rPr lang="en-US" sz="1600" dirty="0">
                <a:latin typeface="Courier New" pitchFamily="49" charset="0"/>
              </a:rPr>
              <a:t>	Rio_writen(STDOUT_FILENO, buf, n);</a:t>
            </a:r>
          </a:p>
          <a:p>
            <a:r>
              <a:rPr lang="en-US" sz="1600" dirty="0">
                <a:latin typeface="Courier New" pitchFamily="49" charset="0"/>
              </a:rPr>
              <a:t>    exit(0);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555758" y="5209877"/>
            <a:ext cx="12928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ourier New"/>
                <a:cs typeface="Courier New"/>
              </a:rPr>
              <a:t>cpfile.c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ourier New"/>
              <a:cs typeface="Courier New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7F7F7F"/>
                </a:solidFill>
              </a:rPr>
              <a:t>Unix I/O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RIO (robust I/O) package</a:t>
            </a:r>
          </a:p>
          <a:p>
            <a:r>
              <a:rPr lang="en-US" dirty="0" smtClean="0"/>
              <a:t>Metadata, sharing, and redirection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Standard I/O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Conclusions and examples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078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File Metadata</a:t>
            </a:r>
            <a:endParaRPr lang="en-US">
              <a:latin typeface="Courier New" pitchFamily="49" charset="0"/>
            </a:endParaRPr>
          </a:p>
        </p:txBody>
      </p:sp>
      <p:sp>
        <p:nvSpPr>
          <p:cNvPr id="630789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72161" y="1123950"/>
            <a:ext cx="7896225" cy="4972050"/>
          </a:xfrm>
        </p:spPr>
        <p:txBody>
          <a:bodyPr/>
          <a:lstStyle/>
          <a:p>
            <a:r>
              <a:rPr lang="en-US" i="1" dirty="0">
                <a:solidFill>
                  <a:srgbClr val="C00000"/>
                </a:solidFill>
              </a:rPr>
              <a:t>Metadata</a:t>
            </a:r>
            <a:r>
              <a:rPr lang="en-US" dirty="0"/>
              <a:t> is data about data, in this case file data</a:t>
            </a:r>
          </a:p>
          <a:p>
            <a:r>
              <a:rPr lang="en-US" dirty="0"/>
              <a:t>Per-file metadata maintained by kernel</a:t>
            </a:r>
          </a:p>
          <a:p>
            <a:pPr lvl="1">
              <a:buFont typeface="Wingdings" pitchFamily="2" charset="2"/>
              <a:buChar char="§"/>
            </a:pPr>
            <a:r>
              <a:rPr lang="en-US" dirty="0"/>
              <a:t>accessed by users with the </a:t>
            </a:r>
            <a:r>
              <a:rPr lang="en-US" b="1" dirty="0">
                <a:latin typeface="Courier New" pitchFamily="49" charset="0"/>
              </a:rPr>
              <a:t>stat</a:t>
            </a:r>
            <a:r>
              <a:rPr lang="en-US" dirty="0">
                <a:latin typeface="Courier New" pitchFamily="49" charset="0"/>
              </a:rPr>
              <a:t> </a:t>
            </a:r>
            <a:r>
              <a:rPr lang="en-US" dirty="0"/>
              <a:t>and </a:t>
            </a:r>
            <a:r>
              <a:rPr lang="en-US" b="1" dirty="0" err="1">
                <a:latin typeface="Courier New" pitchFamily="49" charset="0"/>
              </a:rPr>
              <a:t>fstat</a:t>
            </a:r>
            <a:r>
              <a:rPr lang="en-US" dirty="0"/>
              <a:t> functions</a:t>
            </a:r>
          </a:p>
        </p:txBody>
      </p:sp>
      <p:sp>
        <p:nvSpPr>
          <p:cNvPr id="630787" name="Rectangle 3"/>
          <p:cNvSpPr>
            <a:spLocks noChangeArrowheads="1"/>
          </p:cNvSpPr>
          <p:nvPr/>
        </p:nvSpPr>
        <p:spPr bwMode="auto">
          <a:xfrm>
            <a:off x="473761" y="2590800"/>
            <a:ext cx="8264525" cy="401637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Metadata returned by the stat and fstat functions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struct stat {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 dev_t         st_dev; 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device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 ino_t         st_ino; 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inode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 mode_t        st_mode;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protection and file type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 nlink_t       st_nlink;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number of hard links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 uid_t         st_uid; 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user ID of owner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 gid_t         st_gid; 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group ID of owner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 dev_t         st_rdev;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device type (if inode device)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 off_t         st_size;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total size, in bytes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 unsigned long st_blksize;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blocksize for filesystem I/O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 unsigned long st_blocks;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number of blocks allocated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 time_t        st_atime;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time of last access */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time_t</a:t>
            </a:r>
            <a:r>
              <a:rPr lang="en-US" sz="1600" dirty="0">
                <a:latin typeface="Courier New" pitchFamily="49" charset="0"/>
              </a:rPr>
              <a:t>        </a:t>
            </a:r>
            <a:r>
              <a:rPr lang="en-US" sz="1600" dirty="0" err="1">
                <a:latin typeface="Courier New" pitchFamily="49" charset="0"/>
              </a:rPr>
              <a:t>st_mtime</a:t>
            </a:r>
            <a:r>
              <a:rPr lang="en-US" sz="1600" dirty="0">
                <a:latin typeface="Courier New" pitchFamily="49" charset="0"/>
              </a:rPr>
              <a:t>;  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time of last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modification */</a:t>
            </a:r>
          </a:p>
          <a:p>
            <a:pPr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    </a:t>
            </a:r>
            <a:r>
              <a:rPr lang="en-US" sz="1600" dirty="0" err="1" smtClean="0">
                <a:latin typeface="Courier New" pitchFamily="49" charset="0"/>
              </a:rPr>
              <a:t>time_t</a:t>
            </a:r>
            <a:r>
              <a:rPr lang="en-US" sz="1600" dirty="0" smtClean="0">
                <a:latin typeface="Courier New" pitchFamily="49" charset="0"/>
              </a:rPr>
              <a:t>        </a:t>
            </a:r>
            <a:r>
              <a:rPr lang="en-US" sz="1600" dirty="0" err="1" smtClean="0">
                <a:latin typeface="Courier New" pitchFamily="49" charset="0"/>
              </a:rPr>
              <a:t>st_ctime</a:t>
            </a:r>
            <a:r>
              <a:rPr lang="en-US" sz="1600" dirty="0" smtClean="0">
                <a:latin typeface="Courier New" pitchFamily="49" charset="0"/>
              </a:rPr>
              <a:t>;   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time of last change */</a:t>
            </a:r>
          </a:p>
          <a:p>
            <a:pPr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};</a:t>
            </a:r>
            <a:endParaRPr lang="en-US" sz="1600" dirty="0">
              <a:latin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332707" y="304800"/>
            <a:ext cx="7592093" cy="762000"/>
          </a:xfrm>
        </p:spPr>
        <p:txBody>
          <a:bodyPr/>
          <a:lstStyle/>
          <a:p>
            <a:r>
              <a:rPr lang="en-US"/>
              <a:t>Example of Accessing File Metadata</a:t>
            </a:r>
          </a:p>
        </p:txBody>
      </p:sp>
      <p:sp>
        <p:nvSpPr>
          <p:cNvPr id="663556" name="Text Box 4"/>
          <p:cNvSpPr txBox="1">
            <a:spLocks noChangeArrowheads="1"/>
          </p:cNvSpPr>
          <p:nvPr/>
        </p:nvSpPr>
        <p:spPr bwMode="auto">
          <a:xfrm>
            <a:off x="457200" y="1026378"/>
            <a:ext cx="8153400" cy="5755422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statcheck.c - Querying and manipulating a file’s meta data */</a:t>
            </a:r>
          </a:p>
          <a:p>
            <a:r>
              <a:rPr lang="en-US" sz="1600" dirty="0" err="1">
                <a:latin typeface="Courier New" pitchFamily="49" charset="0"/>
              </a:rPr>
              <a:t>#include "csapp.h"</a:t>
            </a:r>
          </a:p>
          <a:p>
            <a:endParaRPr lang="en-US" sz="1600" dirty="0" err="1">
              <a:latin typeface="Courier New" pitchFamily="49" charset="0"/>
            </a:endParaRPr>
          </a:p>
          <a:p>
            <a:r>
              <a:rPr lang="en-US" sz="1600" dirty="0" err="1">
                <a:latin typeface="Courier New" pitchFamily="49" charset="0"/>
              </a:rPr>
              <a:t>int main (int argc, char **argv) </a:t>
            </a:r>
          </a:p>
          <a:p>
            <a:r>
              <a:rPr lang="en-US" sz="1600" dirty="0" err="1">
                <a:latin typeface="Courier New" pitchFamily="49" charset="0"/>
              </a:rPr>
              <a:t>{</a:t>
            </a:r>
          </a:p>
          <a:p>
            <a:r>
              <a:rPr lang="en-US" sz="1600" dirty="0" err="1">
                <a:latin typeface="Courier New" pitchFamily="49" charset="0"/>
              </a:rPr>
              <a:t>    struct stat stat;</a:t>
            </a:r>
          </a:p>
          <a:p>
            <a:r>
              <a:rPr lang="en-US" sz="1600" dirty="0" err="1">
                <a:latin typeface="Courier New" pitchFamily="49" charset="0"/>
              </a:rPr>
              <a:t>    char *type, *readok;</a:t>
            </a:r>
          </a:p>
          <a:p>
            <a:r>
              <a:rPr lang="en-US" sz="1600" dirty="0" err="1">
                <a:latin typeface="Courier New" pitchFamily="49" charset="0"/>
              </a:rPr>
              <a:t>    </a:t>
            </a:r>
          </a:p>
          <a:p>
            <a:r>
              <a:rPr lang="en-US" sz="1600" dirty="0" err="1">
                <a:latin typeface="Courier New" pitchFamily="49" charset="0"/>
              </a:rPr>
              <a:t>    Stat(argv[1], &amp;stat);</a:t>
            </a:r>
          </a:p>
          <a:p>
            <a:r>
              <a:rPr lang="en-US" sz="1600" dirty="0" err="1">
                <a:latin typeface="Courier New" pitchFamily="49" charset="0"/>
              </a:rPr>
              <a:t>    if (S_ISREG(stat.st_mode))</a:t>
            </a:r>
          </a:p>
          <a:p>
            <a:r>
              <a:rPr lang="en-US" sz="1600" dirty="0" err="1">
                <a:latin typeface="Courier New" pitchFamily="49" charset="0"/>
              </a:rPr>
              <a:t>	type = "regular";</a:t>
            </a:r>
          </a:p>
          <a:p>
            <a:r>
              <a:rPr lang="en-US" sz="1600" dirty="0" err="1">
                <a:latin typeface="Courier New" pitchFamily="49" charset="0"/>
              </a:rPr>
              <a:t>    else if (S_ISDIR(stat.st_mode))</a:t>
            </a:r>
          </a:p>
          <a:p>
            <a:r>
              <a:rPr lang="en-US" sz="1600" dirty="0" err="1">
                <a:latin typeface="Courier New" pitchFamily="49" charset="0"/>
              </a:rPr>
              <a:t>	type = "directory";</a:t>
            </a:r>
          </a:p>
          <a:p>
            <a:r>
              <a:rPr lang="en-US" sz="1600" dirty="0" err="1">
                <a:latin typeface="Courier New" pitchFamily="49" charset="0"/>
              </a:rPr>
              <a:t>    else </a:t>
            </a:r>
          </a:p>
          <a:p>
            <a:r>
              <a:rPr lang="en-US" sz="1600" dirty="0" err="1">
                <a:latin typeface="Courier New" pitchFamily="49" charset="0"/>
              </a:rPr>
              <a:t>	type = "other";</a:t>
            </a:r>
          </a:p>
          <a:p>
            <a:r>
              <a:rPr lang="en-US" sz="1600" dirty="0" err="1">
                <a:latin typeface="Courier New" pitchFamily="49" charset="0"/>
              </a:rPr>
              <a:t>    if ((stat.st_mode &amp; S_IRUSR))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OK to read?*/</a:t>
            </a:r>
          </a:p>
          <a:p>
            <a:r>
              <a:rPr lang="en-US" sz="1600" dirty="0" err="1">
                <a:latin typeface="Courier New" pitchFamily="49" charset="0"/>
              </a:rPr>
              <a:t>	readok = "yes";</a:t>
            </a:r>
          </a:p>
          <a:p>
            <a:r>
              <a:rPr lang="en-US" sz="1600" dirty="0" err="1">
                <a:latin typeface="Courier New" pitchFamily="49" charset="0"/>
              </a:rPr>
              <a:t>    else</a:t>
            </a:r>
          </a:p>
          <a:p>
            <a:r>
              <a:rPr lang="en-US" sz="1600" dirty="0" err="1">
                <a:latin typeface="Courier New" pitchFamily="49" charset="0"/>
              </a:rPr>
              <a:t>	readok = "no";</a:t>
            </a:r>
          </a:p>
          <a:p>
            <a:endParaRPr lang="en-US" sz="1600" dirty="0" err="1">
              <a:latin typeface="Courier New" pitchFamily="49" charset="0"/>
            </a:endParaRPr>
          </a:p>
          <a:p>
            <a:r>
              <a:rPr lang="en-US" sz="1600" dirty="0" err="1">
                <a:latin typeface="Courier New" pitchFamily="49" charset="0"/>
              </a:rPr>
              <a:t>    printf("type: %s, read: %s\n", type, readok);</a:t>
            </a:r>
          </a:p>
          <a:p>
            <a:r>
              <a:rPr lang="en-US" sz="1600" dirty="0" err="1">
                <a:latin typeface="Courier New" pitchFamily="49" charset="0"/>
              </a:rPr>
              <a:t>    exit(0);</a:t>
            </a:r>
          </a:p>
          <a:p>
            <a:r>
              <a:rPr lang="en-US" sz="1600" dirty="0" err="1">
                <a:latin typeface="Courier New" pitchFamily="49" charset="0"/>
              </a:rPr>
              <a:t>}</a:t>
            </a:r>
          </a:p>
        </p:txBody>
      </p:sp>
      <p:sp>
        <p:nvSpPr>
          <p:cNvPr id="663557" name="Text Box 5"/>
          <p:cNvSpPr txBox="1">
            <a:spLocks noChangeArrowheads="1"/>
          </p:cNvSpPr>
          <p:nvPr/>
        </p:nvSpPr>
        <p:spPr bwMode="auto">
          <a:xfrm>
            <a:off x="5257800" y="1501676"/>
            <a:ext cx="3649663" cy="2308324"/>
          </a:xfrm>
          <a:prstGeom prst="rect">
            <a:avLst/>
          </a:prstGeom>
          <a:solidFill>
            <a:schemeClr val="bg1">
              <a:lumMod val="85000"/>
            </a:schemeClr>
          </a:solidFill>
          <a:ln w="12700">
            <a:noFill/>
            <a:miter lim="800000"/>
            <a:headEnd/>
            <a:tailEnd type="none" w="sm" len="sm"/>
          </a:ln>
          <a:effectLst/>
        </p:spPr>
        <p:txBody>
          <a:bodyPr wrap="square" lIns="45720" rIns="45720">
            <a:spAutoFit/>
          </a:bodyPr>
          <a:lstStyle/>
          <a:p>
            <a:pPr algn="l"/>
            <a:r>
              <a:rPr lang="en-US" sz="1600" dirty="0" err="1">
                <a:latin typeface="Courier New" pitchFamily="49" charset="0"/>
              </a:rPr>
              <a:t>unix</a:t>
            </a:r>
            <a:r>
              <a:rPr lang="en-US" sz="1600" dirty="0">
                <a:latin typeface="Courier New" pitchFamily="49" charset="0"/>
              </a:rPr>
              <a:t>&gt; ./</a:t>
            </a:r>
            <a:r>
              <a:rPr lang="en-US" sz="1600" dirty="0" err="1">
                <a:latin typeface="Courier New" pitchFamily="49" charset="0"/>
              </a:rPr>
              <a:t>statcheck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statcheck.c</a:t>
            </a:r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type: regular, read: yes</a:t>
            </a:r>
          </a:p>
          <a:p>
            <a:pPr algn="l"/>
            <a:r>
              <a:rPr lang="en-US" sz="1600" dirty="0" err="1">
                <a:latin typeface="Courier New" pitchFamily="49" charset="0"/>
              </a:rPr>
              <a:t>unix</a:t>
            </a:r>
            <a:r>
              <a:rPr lang="en-US" sz="1600" dirty="0">
                <a:latin typeface="Courier New" pitchFamily="49" charset="0"/>
              </a:rPr>
              <a:t>&gt; </a:t>
            </a:r>
            <a:r>
              <a:rPr lang="en-US" sz="1600" dirty="0" err="1">
                <a:latin typeface="Courier New" pitchFamily="49" charset="0"/>
              </a:rPr>
              <a:t>chmod</a:t>
            </a:r>
            <a:r>
              <a:rPr lang="en-US" sz="1600" dirty="0">
                <a:latin typeface="Courier New" pitchFamily="49" charset="0"/>
              </a:rPr>
              <a:t> 000 </a:t>
            </a:r>
            <a:r>
              <a:rPr lang="en-US" sz="1600" dirty="0" err="1">
                <a:latin typeface="Courier New" pitchFamily="49" charset="0"/>
              </a:rPr>
              <a:t>statcheck.c</a:t>
            </a:r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 err="1">
                <a:latin typeface="Courier New" pitchFamily="49" charset="0"/>
              </a:rPr>
              <a:t>unix</a:t>
            </a:r>
            <a:r>
              <a:rPr lang="en-US" sz="1600" dirty="0">
                <a:latin typeface="Courier New" pitchFamily="49" charset="0"/>
              </a:rPr>
              <a:t>&gt; ./</a:t>
            </a:r>
            <a:r>
              <a:rPr lang="en-US" sz="1600" dirty="0" err="1">
                <a:latin typeface="Courier New" pitchFamily="49" charset="0"/>
              </a:rPr>
              <a:t>statcheck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statcheck.c</a:t>
            </a:r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type: regular, read: no</a:t>
            </a:r>
          </a:p>
          <a:p>
            <a:pPr algn="l"/>
            <a:r>
              <a:rPr lang="en-US" sz="1600" dirty="0" err="1">
                <a:latin typeface="Courier New" pitchFamily="49" charset="0"/>
              </a:rPr>
              <a:t>unix</a:t>
            </a:r>
            <a:r>
              <a:rPr lang="en-US" sz="1600" dirty="0">
                <a:latin typeface="Courier New" pitchFamily="49" charset="0"/>
              </a:rPr>
              <a:t>&gt; ./</a:t>
            </a:r>
            <a:r>
              <a:rPr lang="en-US" sz="1600" dirty="0" err="1">
                <a:latin typeface="Courier New" pitchFamily="49" charset="0"/>
              </a:rPr>
              <a:t>statcheck</a:t>
            </a:r>
            <a:r>
              <a:rPr lang="en-US" sz="1600" dirty="0">
                <a:latin typeface="Courier New" pitchFamily="49" charset="0"/>
              </a:rPr>
              <a:t> ..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type: directory, read: yes</a:t>
            </a:r>
          </a:p>
          <a:p>
            <a:pPr algn="l"/>
            <a:r>
              <a:rPr lang="en-US" sz="1600" dirty="0" err="1">
                <a:latin typeface="Courier New" pitchFamily="49" charset="0"/>
              </a:rPr>
              <a:t>unix</a:t>
            </a:r>
            <a:r>
              <a:rPr lang="en-US" sz="1600" dirty="0">
                <a:latin typeface="Courier New" pitchFamily="49" charset="0"/>
              </a:rPr>
              <a:t>&gt; ./</a:t>
            </a:r>
            <a:r>
              <a:rPr lang="en-US" sz="1600" dirty="0" err="1">
                <a:latin typeface="Courier New" pitchFamily="49" charset="0"/>
              </a:rPr>
              <a:t>statcheck</a:t>
            </a:r>
            <a:r>
              <a:rPr lang="en-US" sz="1600" dirty="0">
                <a:latin typeface="Courier New" pitchFamily="49" charset="0"/>
              </a:rPr>
              <a:t> /dev/</a:t>
            </a:r>
            <a:r>
              <a:rPr lang="en-US" sz="1600" dirty="0" err="1">
                <a:latin typeface="Courier New" pitchFamily="49" charset="0"/>
              </a:rPr>
              <a:t>kmem</a:t>
            </a:r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type: other, read: yes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902192" y="6412468"/>
            <a:ext cx="1708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800" dirty="0" err="1" smtClean="0">
                <a:solidFill>
                  <a:schemeClr val="bg1">
                    <a:lumMod val="50000"/>
                  </a:schemeClr>
                </a:solidFill>
                <a:latin typeface="Courier New"/>
                <a:cs typeface="Courier New"/>
              </a:rPr>
              <a:t>statcheck.c</a:t>
            </a:r>
            <a:endParaRPr lang="en-US" sz="1800" dirty="0" smtClean="0">
              <a:solidFill>
                <a:schemeClr val="bg1">
                  <a:lumMod val="50000"/>
                </a:schemeClr>
              </a:solidFill>
              <a:latin typeface="Courier New"/>
              <a:cs typeface="Courier New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35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63557" grpId="0" animBg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5058" name="Rectangle 2"/>
          <p:cNvSpPr>
            <a:spLocks noGrp="1" noChangeArrowheads="1"/>
          </p:cNvSpPr>
          <p:nvPr>
            <p:ph type="title"/>
          </p:nvPr>
        </p:nvSpPr>
        <p:spPr>
          <a:xfrm>
            <a:off x="357018" y="304800"/>
            <a:ext cx="7592093" cy="762000"/>
          </a:xfrm>
        </p:spPr>
        <p:txBody>
          <a:bodyPr/>
          <a:lstStyle/>
          <a:p>
            <a:r>
              <a:rPr lang="en-US"/>
              <a:t>Accessing Directories</a:t>
            </a:r>
          </a:p>
        </p:txBody>
      </p:sp>
      <p:sp>
        <p:nvSpPr>
          <p:cNvPr id="6850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49851" y="1066800"/>
            <a:ext cx="8565549" cy="4972050"/>
          </a:xfrm>
        </p:spPr>
        <p:txBody>
          <a:bodyPr/>
          <a:lstStyle/>
          <a:p>
            <a:r>
              <a:rPr lang="en-US" dirty="0" smtClean="0"/>
              <a:t>Only </a:t>
            </a:r>
            <a:r>
              <a:rPr lang="en-US" dirty="0"/>
              <a:t>recommended operation on a </a:t>
            </a:r>
            <a:r>
              <a:rPr lang="en-US" dirty="0" smtClean="0"/>
              <a:t>directory: read </a:t>
            </a:r>
            <a:r>
              <a:rPr lang="en-US" dirty="0"/>
              <a:t>its entries</a:t>
            </a:r>
          </a:p>
          <a:p>
            <a:pPr lvl="1"/>
            <a:r>
              <a:rPr lang="en-US" b="1" dirty="0" err="1">
                <a:latin typeface="Courier New"/>
                <a:cs typeface="Courier New"/>
              </a:rPr>
              <a:t>dirent</a:t>
            </a:r>
            <a:r>
              <a:rPr lang="en-US" dirty="0"/>
              <a:t> structure contains information about a directory entry</a:t>
            </a:r>
          </a:p>
          <a:p>
            <a:pPr lvl="1"/>
            <a:r>
              <a:rPr lang="en-US" dirty="0"/>
              <a:t>DIR structure contains information about directory while stepping through its entries</a:t>
            </a:r>
          </a:p>
        </p:txBody>
      </p:sp>
      <p:sp>
        <p:nvSpPr>
          <p:cNvPr id="685060" name="Text Box 4"/>
          <p:cNvSpPr txBox="1">
            <a:spLocks noChangeArrowheads="1"/>
          </p:cNvSpPr>
          <p:nvPr/>
        </p:nvSpPr>
        <p:spPr bwMode="auto">
          <a:xfrm>
            <a:off x="939114" y="2607276"/>
            <a:ext cx="5646739" cy="4031873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2"/>
            </a:solidFill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#include &lt;sys/types.h&gt;</a:t>
            </a:r>
          </a:p>
          <a:p>
            <a:r>
              <a:rPr lang="en-US" sz="1600" dirty="0">
                <a:latin typeface="Courier New" pitchFamily="49" charset="0"/>
              </a:rPr>
              <a:t>#include &lt;dirent.h&gt;</a:t>
            </a:r>
          </a:p>
          <a:p>
            <a:endParaRPr lang="en-US" sz="1600" dirty="0">
              <a:latin typeface="Courier New" pitchFamily="49" charset="0"/>
            </a:endParaRPr>
          </a:p>
          <a:p>
            <a:r>
              <a:rPr lang="en-US" sz="1600" dirty="0">
                <a:latin typeface="Courier New" pitchFamily="49" charset="0"/>
              </a:rPr>
              <a:t>{</a:t>
            </a:r>
          </a:p>
          <a:p>
            <a:r>
              <a:rPr lang="en-US" sz="1600" dirty="0">
                <a:latin typeface="Courier New" pitchFamily="49" charset="0"/>
              </a:rPr>
              <a:t>  DIR *directory;</a:t>
            </a:r>
          </a:p>
          <a:p>
            <a:r>
              <a:rPr lang="en-US" sz="1600" dirty="0">
                <a:latin typeface="Courier New" pitchFamily="49" charset="0"/>
              </a:rPr>
              <a:t>  struct dirent *de;</a:t>
            </a:r>
          </a:p>
          <a:p>
            <a:r>
              <a:rPr lang="en-US" sz="1600" dirty="0">
                <a:latin typeface="Courier New" pitchFamily="49" charset="0"/>
              </a:rPr>
              <a:t>  ...</a:t>
            </a:r>
          </a:p>
          <a:p>
            <a:r>
              <a:rPr lang="en-US" sz="1600" dirty="0">
                <a:latin typeface="Courier New" pitchFamily="49" charset="0"/>
              </a:rPr>
              <a:t>  if (!(directory = opendir(dir_name)))</a:t>
            </a:r>
          </a:p>
          <a:p>
            <a:r>
              <a:rPr lang="en-US" sz="1600" dirty="0">
                <a:latin typeface="Courier New" pitchFamily="49" charset="0"/>
              </a:rPr>
              <a:t>      error("Failed to open directory");</a:t>
            </a:r>
          </a:p>
          <a:p>
            <a:r>
              <a:rPr lang="en-US" sz="1600" dirty="0">
                <a:latin typeface="Courier New" pitchFamily="49" charset="0"/>
              </a:rPr>
              <a:t>  ...</a:t>
            </a:r>
          </a:p>
          <a:p>
            <a:r>
              <a:rPr lang="en-US" sz="1600" dirty="0">
                <a:latin typeface="Courier New" pitchFamily="49" charset="0"/>
              </a:rPr>
              <a:t>  while (0 != (de = readdir(directory))) {</a:t>
            </a:r>
          </a:p>
          <a:p>
            <a:r>
              <a:rPr lang="en-US" sz="1600" dirty="0">
                <a:latin typeface="Courier New" pitchFamily="49" charset="0"/>
              </a:rPr>
              <a:t>      printf("Found file: %s\n", de-&gt;d_name);</a:t>
            </a:r>
          </a:p>
          <a:p>
            <a:r>
              <a:rPr lang="en-US" sz="1600" dirty="0">
                <a:latin typeface="Courier New" pitchFamily="49" charset="0"/>
              </a:rPr>
              <a:t>  }</a:t>
            </a:r>
          </a:p>
          <a:p>
            <a:r>
              <a:rPr lang="en-US" sz="1600" dirty="0">
                <a:latin typeface="Courier New" pitchFamily="49" charset="0"/>
              </a:rPr>
              <a:t>  ...</a:t>
            </a:r>
          </a:p>
          <a:p>
            <a:r>
              <a:rPr lang="en-US" sz="1600" dirty="0">
                <a:latin typeface="Courier New" pitchFamily="49" charset="0"/>
              </a:rPr>
              <a:t>  closedir(directory);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4618" name="Rectangle 42"/>
          <p:cNvSpPr>
            <a:spLocks noGrp="1" noChangeArrowheads="1"/>
          </p:cNvSpPr>
          <p:nvPr>
            <p:ph type="title"/>
          </p:nvPr>
        </p:nvSpPr>
        <p:spPr>
          <a:xfrm>
            <a:off x="357018" y="435678"/>
            <a:ext cx="8710782" cy="762000"/>
          </a:xfrm>
        </p:spPr>
        <p:txBody>
          <a:bodyPr/>
          <a:lstStyle/>
          <a:p>
            <a:r>
              <a:rPr lang="en-US"/>
              <a:t>How the Unix Kernel Represents Open Files</a:t>
            </a:r>
          </a:p>
        </p:txBody>
      </p:sp>
      <p:sp>
        <p:nvSpPr>
          <p:cNvPr id="664619" name="Rectangle 43"/>
          <p:cNvSpPr>
            <a:spLocks noGrp="1" noChangeArrowheads="1"/>
          </p:cNvSpPr>
          <p:nvPr>
            <p:ph type="body" idx="1"/>
          </p:nvPr>
        </p:nvSpPr>
        <p:spPr>
          <a:xfrm>
            <a:off x="362937" y="1295400"/>
            <a:ext cx="8307387" cy="1295400"/>
          </a:xfrm>
        </p:spPr>
        <p:txBody>
          <a:bodyPr/>
          <a:lstStyle/>
          <a:p>
            <a:r>
              <a:rPr lang="en-US" dirty="0"/>
              <a:t>Two descriptors referencing two distinct open disk files. Descriptor 1 (</a:t>
            </a:r>
            <a:r>
              <a:rPr lang="en-US" dirty="0" err="1"/>
              <a:t>stdout</a:t>
            </a:r>
            <a:r>
              <a:rPr lang="en-US" dirty="0"/>
              <a:t>) points to terminal, and descriptor 4 points to open disk file</a:t>
            </a:r>
          </a:p>
        </p:txBody>
      </p:sp>
      <p:sp>
        <p:nvSpPr>
          <p:cNvPr id="664580" name="Rectangle 4"/>
          <p:cNvSpPr>
            <a:spLocks noChangeArrowheads="1"/>
          </p:cNvSpPr>
          <p:nvPr/>
        </p:nvSpPr>
        <p:spPr bwMode="auto">
          <a:xfrm>
            <a:off x="1506538" y="36703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64581" name="Rectangle 5"/>
          <p:cNvSpPr>
            <a:spLocks noChangeArrowheads="1"/>
          </p:cNvSpPr>
          <p:nvPr/>
        </p:nvSpPr>
        <p:spPr bwMode="auto">
          <a:xfrm>
            <a:off x="1506538" y="38989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64582" name="Rectangle 6"/>
          <p:cNvSpPr>
            <a:spLocks noChangeArrowheads="1"/>
          </p:cNvSpPr>
          <p:nvPr/>
        </p:nvSpPr>
        <p:spPr bwMode="auto">
          <a:xfrm>
            <a:off x="1506538" y="41275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64583" name="Rectangle 7"/>
          <p:cNvSpPr>
            <a:spLocks noChangeArrowheads="1"/>
          </p:cNvSpPr>
          <p:nvPr/>
        </p:nvSpPr>
        <p:spPr bwMode="auto">
          <a:xfrm>
            <a:off x="1506538" y="43561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64584" name="Rectangle 8"/>
          <p:cNvSpPr>
            <a:spLocks noChangeArrowheads="1"/>
          </p:cNvSpPr>
          <p:nvPr/>
        </p:nvSpPr>
        <p:spPr bwMode="auto">
          <a:xfrm>
            <a:off x="1506538" y="45847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64585" name="Rectangle 9"/>
          <p:cNvSpPr>
            <a:spLocks noChangeArrowheads="1"/>
          </p:cNvSpPr>
          <p:nvPr/>
        </p:nvSpPr>
        <p:spPr bwMode="auto">
          <a:xfrm>
            <a:off x="896938" y="36703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0</a:t>
            </a:r>
          </a:p>
        </p:txBody>
      </p:sp>
      <p:sp>
        <p:nvSpPr>
          <p:cNvPr id="664586" name="Rectangle 10"/>
          <p:cNvSpPr>
            <a:spLocks noChangeArrowheads="1"/>
          </p:cNvSpPr>
          <p:nvPr/>
        </p:nvSpPr>
        <p:spPr bwMode="auto">
          <a:xfrm>
            <a:off x="896938" y="38989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1</a:t>
            </a:r>
          </a:p>
        </p:txBody>
      </p:sp>
      <p:sp>
        <p:nvSpPr>
          <p:cNvPr id="664587" name="Rectangle 11"/>
          <p:cNvSpPr>
            <a:spLocks noChangeArrowheads="1"/>
          </p:cNvSpPr>
          <p:nvPr/>
        </p:nvSpPr>
        <p:spPr bwMode="auto">
          <a:xfrm>
            <a:off x="896938" y="41275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2</a:t>
            </a:r>
          </a:p>
        </p:txBody>
      </p:sp>
      <p:sp>
        <p:nvSpPr>
          <p:cNvPr id="664588" name="Rectangle 12"/>
          <p:cNvSpPr>
            <a:spLocks noChangeArrowheads="1"/>
          </p:cNvSpPr>
          <p:nvPr/>
        </p:nvSpPr>
        <p:spPr bwMode="auto">
          <a:xfrm>
            <a:off x="896938" y="43561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3</a:t>
            </a:r>
          </a:p>
        </p:txBody>
      </p:sp>
      <p:sp>
        <p:nvSpPr>
          <p:cNvPr id="664589" name="Rectangle 13"/>
          <p:cNvSpPr>
            <a:spLocks noChangeArrowheads="1"/>
          </p:cNvSpPr>
          <p:nvPr/>
        </p:nvSpPr>
        <p:spPr bwMode="auto">
          <a:xfrm>
            <a:off x="896938" y="45847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4</a:t>
            </a:r>
          </a:p>
        </p:txBody>
      </p:sp>
      <p:sp>
        <p:nvSpPr>
          <p:cNvPr id="664590" name="Text Box 14"/>
          <p:cNvSpPr txBox="1">
            <a:spLocks noChangeArrowheads="1"/>
          </p:cNvSpPr>
          <p:nvPr/>
        </p:nvSpPr>
        <p:spPr bwMode="auto">
          <a:xfrm>
            <a:off x="610550" y="2636222"/>
            <a:ext cx="239008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Descriptor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[one table per process]</a:t>
            </a:r>
          </a:p>
        </p:txBody>
      </p:sp>
      <p:sp>
        <p:nvSpPr>
          <p:cNvPr id="664591" name="Text Box 15"/>
          <p:cNvSpPr txBox="1">
            <a:spLocks noChangeArrowheads="1"/>
          </p:cNvSpPr>
          <p:nvPr/>
        </p:nvSpPr>
        <p:spPr bwMode="auto">
          <a:xfrm>
            <a:off x="31594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Open file table 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664592" name="Text Box 16"/>
          <p:cNvSpPr txBox="1">
            <a:spLocks noChangeArrowheads="1"/>
          </p:cNvSpPr>
          <p:nvPr/>
        </p:nvSpPr>
        <p:spPr bwMode="auto">
          <a:xfrm>
            <a:off x="57502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v-node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664593" name="Rectangle 17"/>
          <p:cNvSpPr>
            <a:spLocks noChangeArrowheads="1"/>
          </p:cNvSpPr>
          <p:nvPr/>
        </p:nvSpPr>
        <p:spPr bwMode="auto">
          <a:xfrm>
            <a:off x="3868738" y="39624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664594" name="Rectangle 18"/>
          <p:cNvSpPr>
            <a:spLocks noChangeArrowheads="1"/>
          </p:cNvSpPr>
          <p:nvPr/>
        </p:nvSpPr>
        <p:spPr bwMode="auto">
          <a:xfrm>
            <a:off x="3868738" y="42672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refcnt=1</a:t>
            </a:r>
          </a:p>
        </p:txBody>
      </p:sp>
      <p:sp>
        <p:nvSpPr>
          <p:cNvPr id="664595" name="Rectangle 19"/>
          <p:cNvSpPr>
            <a:spLocks noChangeArrowheads="1"/>
          </p:cNvSpPr>
          <p:nvPr/>
        </p:nvSpPr>
        <p:spPr bwMode="auto">
          <a:xfrm>
            <a:off x="3868738" y="45720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664596" name="Line 20"/>
          <p:cNvSpPr>
            <a:spLocks noChangeShapeType="1"/>
          </p:cNvSpPr>
          <p:nvPr/>
        </p:nvSpPr>
        <p:spPr bwMode="auto">
          <a:xfrm flipV="1">
            <a:off x="1828800" y="3657599"/>
            <a:ext cx="2039938" cy="352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64598" name="Rectangle 22"/>
          <p:cNvSpPr>
            <a:spLocks noChangeArrowheads="1"/>
          </p:cNvSpPr>
          <p:nvPr/>
        </p:nvSpPr>
        <p:spPr bwMode="auto">
          <a:xfrm>
            <a:off x="3868738" y="36576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664599" name="Rectangle 23"/>
          <p:cNvSpPr>
            <a:spLocks noChangeArrowheads="1"/>
          </p:cNvSpPr>
          <p:nvPr/>
        </p:nvSpPr>
        <p:spPr bwMode="auto">
          <a:xfrm>
            <a:off x="3868738" y="56388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664600" name="Rectangle 24"/>
          <p:cNvSpPr>
            <a:spLocks noChangeArrowheads="1"/>
          </p:cNvSpPr>
          <p:nvPr/>
        </p:nvSpPr>
        <p:spPr bwMode="auto">
          <a:xfrm>
            <a:off x="3868738" y="59436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refcnt=1</a:t>
            </a:r>
          </a:p>
        </p:txBody>
      </p:sp>
      <p:sp>
        <p:nvSpPr>
          <p:cNvPr id="664601" name="Rectangle 25"/>
          <p:cNvSpPr>
            <a:spLocks noChangeArrowheads="1"/>
          </p:cNvSpPr>
          <p:nvPr/>
        </p:nvSpPr>
        <p:spPr bwMode="auto">
          <a:xfrm>
            <a:off x="3868738" y="62484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664602" name="Rectangle 26"/>
          <p:cNvSpPr>
            <a:spLocks noChangeArrowheads="1"/>
          </p:cNvSpPr>
          <p:nvPr/>
        </p:nvSpPr>
        <p:spPr bwMode="auto">
          <a:xfrm>
            <a:off x="3868738" y="53340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664603" name="Line 27"/>
          <p:cNvSpPr>
            <a:spLocks noChangeShapeType="1"/>
          </p:cNvSpPr>
          <p:nvPr/>
        </p:nvSpPr>
        <p:spPr bwMode="auto">
          <a:xfrm>
            <a:off x="1828800" y="4683125"/>
            <a:ext cx="2057400" cy="698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64604" name="Text Box 28"/>
          <p:cNvSpPr txBox="1">
            <a:spLocks noChangeArrowheads="1"/>
          </p:cNvSpPr>
          <p:nvPr/>
        </p:nvSpPr>
        <p:spPr bwMode="auto">
          <a:xfrm>
            <a:off x="228600" y="4086225"/>
            <a:ext cx="8223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stderr</a:t>
            </a:r>
          </a:p>
        </p:txBody>
      </p:sp>
      <p:sp>
        <p:nvSpPr>
          <p:cNvPr id="664605" name="Text Box 29"/>
          <p:cNvSpPr txBox="1">
            <a:spLocks noChangeArrowheads="1"/>
          </p:cNvSpPr>
          <p:nvPr/>
        </p:nvSpPr>
        <p:spPr bwMode="auto">
          <a:xfrm>
            <a:off x="228600" y="3857625"/>
            <a:ext cx="8223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stdout</a:t>
            </a:r>
          </a:p>
        </p:txBody>
      </p:sp>
      <p:sp>
        <p:nvSpPr>
          <p:cNvPr id="664606" name="Text Box 30"/>
          <p:cNvSpPr txBox="1">
            <a:spLocks noChangeArrowheads="1"/>
          </p:cNvSpPr>
          <p:nvPr/>
        </p:nvSpPr>
        <p:spPr bwMode="auto">
          <a:xfrm>
            <a:off x="334963" y="3629025"/>
            <a:ext cx="715962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stdin</a:t>
            </a:r>
          </a:p>
        </p:txBody>
      </p:sp>
      <p:sp>
        <p:nvSpPr>
          <p:cNvPr id="664607" name="Line 31"/>
          <p:cNvSpPr>
            <a:spLocks noChangeShapeType="1"/>
          </p:cNvSpPr>
          <p:nvPr/>
        </p:nvSpPr>
        <p:spPr bwMode="auto">
          <a:xfrm flipV="1">
            <a:off x="4786313" y="3641725"/>
            <a:ext cx="1690687" cy="1539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64608" name="Rectangle 32"/>
          <p:cNvSpPr>
            <a:spLocks noChangeArrowheads="1"/>
          </p:cNvSpPr>
          <p:nvPr/>
        </p:nvSpPr>
        <p:spPr bwMode="auto">
          <a:xfrm>
            <a:off x="6477000" y="36290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access</a:t>
            </a:r>
          </a:p>
        </p:txBody>
      </p:sp>
      <p:sp>
        <p:nvSpPr>
          <p:cNvPr id="664609" name="Rectangle 33"/>
          <p:cNvSpPr>
            <a:spLocks noChangeArrowheads="1"/>
          </p:cNvSpPr>
          <p:nvPr/>
        </p:nvSpPr>
        <p:spPr bwMode="auto">
          <a:xfrm>
            <a:off x="6477000" y="45434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664610" name="Rectangle 34"/>
          <p:cNvSpPr>
            <a:spLocks noChangeArrowheads="1"/>
          </p:cNvSpPr>
          <p:nvPr/>
        </p:nvSpPr>
        <p:spPr bwMode="auto">
          <a:xfrm>
            <a:off x="6477000" y="39338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size</a:t>
            </a:r>
          </a:p>
        </p:txBody>
      </p:sp>
      <p:sp>
        <p:nvSpPr>
          <p:cNvPr id="664611" name="Rectangle 35"/>
          <p:cNvSpPr>
            <a:spLocks noChangeArrowheads="1"/>
          </p:cNvSpPr>
          <p:nvPr/>
        </p:nvSpPr>
        <p:spPr bwMode="auto">
          <a:xfrm>
            <a:off x="6477000" y="42386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type</a:t>
            </a:r>
          </a:p>
        </p:txBody>
      </p:sp>
      <p:sp>
        <p:nvSpPr>
          <p:cNvPr id="664612" name="Rectangle 36"/>
          <p:cNvSpPr>
            <a:spLocks noChangeArrowheads="1"/>
          </p:cNvSpPr>
          <p:nvPr/>
        </p:nvSpPr>
        <p:spPr bwMode="auto">
          <a:xfrm>
            <a:off x="6477000" y="52292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access</a:t>
            </a:r>
          </a:p>
        </p:txBody>
      </p:sp>
      <p:sp>
        <p:nvSpPr>
          <p:cNvPr id="664613" name="Rectangle 37"/>
          <p:cNvSpPr>
            <a:spLocks noChangeArrowheads="1"/>
          </p:cNvSpPr>
          <p:nvPr/>
        </p:nvSpPr>
        <p:spPr bwMode="auto">
          <a:xfrm>
            <a:off x="6477000" y="61436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664614" name="Rectangle 38"/>
          <p:cNvSpPr>
            <a:spLocks noChangeArrowheads="1"/>
          </p:cNvSpPr>
          <p:nvPr/>
        </p:nvSpPr>
        <p:spPr bwMode="auto">
          <a:xfrm>
            <a:off x="6477000" y="55340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size</a:t>
            </a:r>
          </a:p>
        </p:txBody>
      </p:sp>
      <p:sp>
        <p:nvSpPr>
          <p:cNvPr id="664615" name="Rectangle 39"/>
          <p:cNvSpPr>
            <a:spLocks noChangeArrowheads="1"/>
          </p:cNvSpPr>
          <p:nvPr/>
        </p:nvSpPr>
        <p:spPr bwMode="auto">
          <a:xfrm>
            <a:off x="6477000" y="58388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type</a:t>
            </a:r>
          </a:p>
        </p:txBody>
      </p:sp>
      <p:sp>
        <p:nvSpPr>
          <p:cNvPr id="664616" name="Text Box 40"/>
          <p:cNvSpPr txBox="1">
            <a:spLocks noChangeArrowheads="1"/>
          </p:cNvSpPr>
          <p:nvPr/>
        </p:nvSpPr>
        <p:spPr bwMode="auto">
          <a:xfrm>
            <a:off x="3758514" y="3352800"/>
            <a:ext cx="1549527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</a:t>
            </a:r>
            <a:r>
              <a:rPr lang="en-US" sz="1600" dirty="0" smtClean="0">
                <a:latin typeface="Calibri" pitchFamily="34" charset="0"/>
              </a:rPr>
              <a:t>A (terminal)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664617" name="Text Box 41"/>
          <p:cNvSpPr txBox="1">
            <a:spLocks noChangeArrowheads="1"/>
          </p:cNvSpPr>
          <p:nvPr/>
        </p:nvSpPr>
        <p:spPr bwMode="auto">
          <a:xfrm>
            <a:off x="3766752" y="5029200"/>
            <a:ext cx="1157689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</a:t>
            </a:r>
            <a:r>
              <a:rPr lang="en-US" sz="1600" dirty="0" smtClean="0">
                <a:latin typeface="Calibri" pitchFamily="34" charset="0"/>
              </a:rPr>
              <a:t>B (disk)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664621" name="Text Box 45"/>
          <p:cNvSpPr txBox="1">
            <a:spLocks noChangeArrowheads="1"/>
          </p:cNvSpPr>
          <p:nvPr/>
        </p:nvSpPr>
        <p:spPr bwMode="auto">
          <a:xfrm>
            <a:off x="7975600" y="3886200"/>
            <a:ext cx="914400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/>
            <a:r>
              <a:rPr lang="en-US" sz="1600" i="1" dirty="0">
                <a:latin typeface="Calibri" pitchFamily="34" charset="0"/>
              </a:rPr>
              <a:t>Info in 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stat</a:t>
            </a:r>
            <a:r>
              <a:rPr lang="en-US" sz="1600" i="1" dirty="0">
                <a:latin typeface="Calibri" pitchFamily="34" charset="0"/>
              </a:rPr>
              <a:t> </a:t>
            </a:r>
            <a:r>
              <a:rPr lang="en-US" sz="1600" i="1" dirty="0" err="1">
                <a:latin typeface="Calibri" pitchFamily="34" charset="0"/>
              </a:rPr>
              <a:t>struct</a:t>
            </a:r>
            <a:endParaRPr lang="en-US" sz="1600" i="1" dirty="0">
              <a:latin typeface="Calibri" pitchFamily="34" charset="0"/>
            </a:endParaRPr>
          </a:p>
        </p:txBody>
      </p:sp>
      <p:sp>
        <p:nvSpPr>
          <p:cNvPr id="664622" name="AutoShape 46"/>
          <p:cNvSpPr>
            <a:spLocks/>
          </p:cNvSpPr>
          <p:nvPr/>
        </p:nvSpPr>
        <p:spPr bwMode="auto">
          <a:xfrm>
            <a:off x="7611076" y="3649361"/>
            <a:ext cx="366418" cy="1188720"/>
          </a:xfrm>
          <a:prstGeom prst="rightBrace">
            <a:avLst>
              <a:gd name="adj1" fmla="val 133333"/>
              <a:gd name="adj2" fmla="val 50000"/>
            </a:avLst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64597" name="Line 21"/>
          <p:cNvSpPr>
            <a:spLocks noChangeShapeType="1"/>
          </p:cNvSpPr>
          <p:nvPr/>
        </p:nvSpPr>
        <p:spPr bwMode="auto">
          <a:xfrm flipV="1">
            <a:off x="4706938" y="5229224"/>
            <a:ext cx="1770062" cy="2571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File Sharing</a:t>
            </a:r>
          </a:p>
        </p:txBody>
      </p:sp>
      <p:sp>
        <p:nvSpPr>
          <p:cNvPr id="665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1175" y="1220788"/>
            <a:ext cx="8307387" cy="1141412"/>
          </a:xfrm>
        </p:spPr>
        <p:txBody>
          <a:bodyPr/>
          <a:lstStyle/>
          <a:p>
            <a:pPr>
              <a:lnSpc>
                <a:spcPct val="85000"/>
              </a:lnSpc>
            </a:pPr>
            <a:r>
              <a:rPr lang="en-US" dirty="0"/>
              <a:t>Two distinct descriptors sharing the same disk file through two distinct open file table entries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E.g., Calling </a:t>
            </a:r>
            <a:r>
              <a:rPr lang="en-US" b="1" dirty="0">
                <a:latin typeface="Courier New" pitchFamily="49" charset="0"/>
              </a:rPr>
              <a:t>open</a:t>
            </a:r>
            <a:r>
              <a:rPr lang="en-US" dirty="0">
                <a:latin typeface="Courier New" pitchFamily="49" charset="0"/>
              </a:rPr>
              <a:t> </a:t>
            </a:r>
            <a:r>
              <a:rPr lang="en-US" dirty="0"/>
              <a:t>twice with the same </a:t>
            </a:r>
            <a:r>
              <a:rPr lang="en-US" b="1" dirty="0">
                <a:latin typeface="Courier New" pitchFamily="49" charset="0"/>
              </a:rPr>
              <a:t>filename</a:t>
            </a:r>
            <a:r>
              <a:rPr lang="en-US" dirty="0">
                <a:latin typeface="Courier New" pitchFamily="49" charset="0"/>
              </a:rPr>
              <a:t> </a:t>
            </a:r>
            <a:r>
              <a:rPr lang="en-US" dirty="0"/>
              <a:t>argument</a:t>
            </a:r>
            <a:endParaRPr lang="en-US" dirty="0">
              <a:latin typeface="Courier New" pitchFamily="49" charset="0"/>
            </a:endParaRPr>
          </a:p>
        </p:txBody>
      </p:sp>
      <p:sp>
        <p:nvSpPr>
          <p:cNvPr id="35" name="Rectangle 4"/>
          <p:cNvSpPr>
            <a:spLocks noChangeArrowheads="1"/>
          </p:cNvSpPr>
          <p:nvPr/>
        </p:nvSpPr>
        <p:spPr bwMode="auto">
          <a:xfrm>
            <a:off x="1506538" y="36703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36" name="Rectangle 5"/>
          <p:cNvSpPr>
            <a:spLocks noChangeArrowheads="1"/>
          </p:cNvSpPr>
          <p:nvPr/>
        </p:nvSpPr>
        <p:spPr bwMode="auto">
          <a:xfrm>
            <a:off x="1506538" y="38989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37" name="Rectangle 6"/>
          <p:cNvSpPr>
            <a:spLocks noChangeArrowheads="1"/>
          </p:cNvSpPr>
          <p:nvPr/>
        </p:nvSpPr>
        <p:spPr bwMode="auto">
          <a:xfrm>
            <a:off x="1506538" y="41275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38" name="Rectangle 7"/>
          <p:cNvSpPr>
            <a:spLocks noChangeArrowheads="1"/>
          </p:cNvSpPr>
          <p:nvPr/>
        </p:nvSpPr>
        <p:spPr bwMode="auto">
          <a:xfrm>
            <a:off x="1506538" y="43561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39" name="Rectangle 8"/>
          <p:cNvSpPr>
            <a:spLocks noChangeArrowheads="1"/>
          </p:cNvSpPr>
          <p:nvPr/>
        </p:nvSpPr>
        <p:spPr bwMode="auto">
          <a:xfrm>
            <a:off x="1506538" y="45847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0" name="Rectangle 9"/>
          <p:cNvSpPr>
            <a:spLocks noChangeArrowheads="1"/>
          </p:cNvSpPr>
          <p:nvPr/>
        </p:nvSpPr>
        <p:spPr bwMode="auto">
          <a:xfrm>
            <a:off x="896938" y="36703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0</a:t>
            </a:r>
          </a:p>
        </p:txBody>
      </p:sp>
      <p:sp>
        <p:nvSpPr>
          <p:cNvPr id="41" name="Rectangle 10"/>
          <p:cNvSpPr>
            <a:spLocks noChangeArrowheads="1"/>
          </p:cNvSpPr>
          <p:nvPr/>
        </p:nvSpPr>
        <p:spPr bwMode="auto">
          <a:xfrm>
            <a:off x="896938" y="38989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1</a:t>
            </a:r>
          </a:p>
        </p:txBody>
      </p:sp>
      <p:sp>
        <p:nvSpPr>
          <p:cNvPr id="42" name="Rectangle 11"/>
          <p:cNvSpPr>
            <a:spLocks noChangeArrowheads="1"/>
          </p:cNvSpPr>
          <p:nvPr/>
        </p:nvSpPr>
        <p:spPr bwMode="auto">
          <a:xfrm>
            <a:off x="896938" y="41275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2</a:t>
            </a:r>
          </a:p>
        </p:txBody>
      </p:sp>
      <p:sp>
        <p:nvSpPr>
          <p:cNvPr id="43" name="Rectangle 12"/>
          <p:cNvSpPr>
            <a:spLocks noChangeArrowheads="1"/>
          </p:cNvSpPr>
          <p:nvPr/>
        </p:nvSpPr>
        <p:spPr bwMode="auto">
          <a:xfrm>
            <a:off x="896938" y="43561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3</a:t>
            </a:r>
          </a:p>
        </p:txBody>
      </p:sp>
      <p:sp>
        <p:nvSpPr>
          <p:cNvPr id="44" name="Rectangle 13"/>
          <p:cNvSpPr>
            <a:spLocks noChangeArrowheads="1"/>
          </p:cNvSpPr>
          <p:nvPr/>
        </p:nvSpPr>
        <p:spPr bwMode="auto">
          <a:xfrm>
            <a:off x="896938" y="45847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4</a:t>
            </a:r>
          </a:p>
        </p:txBody>
      </p:sp>
      <p:sp>
        <p:nvSpPr>
          <p:cNvPr id="45" name="Text Box 14"/>
          <p:cNvSpPr txBox="1">
            <a:spLocks noChangeArrowheads="1"/>
          </p:cNvSpPr>
          <p:nvPr/>
        </p:nvSpPr>
        <p:spPr bwMode="auto">
          <a:xfrm>
            <a:off x="610550" y="2636222"/>
            <a:ext cx="239008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Descriptor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[one table per process]</a:t>
            </a:r>
          </a:p>
        </p:txBody>
      </p:sp>
      <p:sp>
        <p:nvSpPr>
          <p:cNvPr id="46" name="Text Box 15"/>
          <p:cNvSpPr txBox="1">
            <a:spLocks noChangeArrowheads="1"/>
          </p:cNvSpPr>
          <p:nvPr/>
        </p:nvSpPr>
        <p:spPr bwMode="auto">
          <a:xfrm>
            <a:off x="31594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Open file table 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47" name="Text Box 16"/>
          <p:cNvSpPr txBox="1">
            <a:spLocks noChangeArrowheads="1"/>
          </p:cNvSpPr>
          <p:nvPr/>
        </p:nvSpPr>
        <p:spPr bwMode="auto">
          <a:xfrm>
            <a:off x="57502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v-node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48" name="Rectangle 17"/>
          <p:cNvSpPr>
            <a:spLocks noChangeArrowheads="1"/>
          </p:cNvSpPr>
          <p:nvPr/>
        </p:nvSpPr>
        <p:spPr bwMode="auto">
          <a:xfrm>
            <a:off x="3868738" y="39624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49" name="Rectangle 18"/>
          <p:cNvSpPr>
            <a:spLocks noChangeArrowheads="1"/>
          </p:cNvSpPr>
          <p:nvPr/>
        </p:nvSpPr>
        <p:spPr bwMode="auto">
          <a:xfrm>
            <a:off x="3868738" y="42672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refcnt=1</a:t>
            </a:r>
          </a:p>
        </p:txBody>
      </p:sp>
      <p:sp>
        <p:nvSpPr>
          <p:cNvPr id="50" name="Rectangle 19"/>
          <p:cNvSpPr>
            <a:spLocks noChangeArrowheads="1"/>
          </p:cNvSpPr>
          <p:nvPr/>
        </p:nvSpPr>
        <p:spPr bwMode="auto">
          <a:xfrm>
            <a:off x="3868738" y="45720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51" name="Line 20"/>
          <p:cNvSpPr>
            <a:spLocks noChangeShapeType="1"/>
          </p:cNvSpPr>
          <p:nvPr/>
        </p:nvSpPr>
        <p:spPr bwMode="auto">
          <a:xfrm flipV="1">
            <a:off x="2116138" y="3657595"/>
            <a:ext cx="1752600" cy="73342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2" name="Rectangle 22"/>
          <p:cNvSpPr>
            <a:spLocks noChangeArrowheads="1"/>
          </p:cNvSpPr>
          <p:nvPr/>
        </p:nvSpPr>
        <p:spPr bwMode="auto">
          <a:xfrm>
            <a:off x="3868738" y="36576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53" name="Rectangle 23"/>
          <p:cNvSpPr>
            <a:spLocks noChangeArrowheads="1"/>
          </p:cNvSpPr>
          <p:nvPr/>
        </p:nvSpPr>
        <p:spPr bwMode="auto">
          <a:xfrm>
            <a:off x="3868738" y="56388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54" name="Rectangle 24"/>
          <p:cNvSpPr>
            <a:spLocks noChangeArrowheads="1"/>
          </p:cNvSpPr>
          <p:nvPr/>
        </p:nvSpPr>
        <p:spPr bwMode="auto">
          <a:xfrm>
            <a:off x="3868738" y="59436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refcnt=1</a:t>
            </a:r>
          </a:p>
        </p:txBody>
      </p:sp>
      <p:sp>
        <p:nvSpPr>
          <p:cNvPr id="55" name="Rectangle 25"/>
          <p:cNvSpPr>
            <a:spLocks noChangeArrowheads="1"/>
          </p:cNvSpPr>
          <p:nvPr/>
        </p:nvSpPr>
        <p:spPr bwMode="auto">
          <a:xfrm>
            <a:off x="3868738" y="62484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56" name="Rectangle 26"/>
          <p:cNvSpPr>
            <a:spLocks noChangeArrowheads="1"/>
          </p:cNvSpPr>
          <p:nvPr/>
        </p:nvSpPr>
        <p:spPr bwMode="auto">
          <a:xfrm>
            <a:off x="3868738" y="53340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57" name="Line 27"/>
          <p:cNvSpPr>
            <a:spLocks noChangeShapeType="1"/>
          </p:cNvSpPr>
          <p:nvPr/>
        </p:nvSpPr>
        <p:spPr bwMode="auto">
          <a:xfrm>
            <a:off x="2116138" y="4683125"/>
            <a:ext cx="1770062" cy="698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8" name="Text Box 28"/>
          <p:cNvSpPr txBox="1">
            <a:spLocks noChangeArrowheads="1"/>
          </p:cNvSpPr>
          <p:nvPr/>
        </p:nvSpPr>
        <p:spPr bwMode="auto">
          <a:xfrm>
            <a:off x="228600" y="4086225"/>
            <a:ext cx="8223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stderr</a:t>
            </a:r>
          </a:p>
        </p:txBody>
      </p:sp>
      <p:sp>
        <p:nvSpPr>
          <p:cNvPr id="59" name="Text Box 29"/>
          <p:cNvSpPr txBox="1">
            <a:spLocks noChangeArrowheads="1"/>
          </p:cNvSpPr>
          <p:nvPr/>
        </p:nvSpPr>
        <p:spPr bwMode="auto">
          <a:xfrm>
            <a:off x="228600" y="3857625"/>
            <a:ext cx="8223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stdout</a:t>
            </a:r>
          </a:p>
        </p:txBody>
      </p:sp>
      <p:sp>
        <p:nvSpPr>
          <p:cNvPr id="60" name="Text Box 30"/>
          <p:cNvSpPr txBox="1">
            <a:spLocks noChangeArrowheads="1"/>
          </p:cNvSpPr>
          <p:nvPr/>
        </p:nvSpPr>
        <p:spPr bwMode="auto">
          <a:xfrm>
            <a:off x="334963" y="3629025"/>
            <a:ext cx="715962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stdin</a:t>
            </a:r>
          </a:p>
        </p:txBody>
      </p:sp>
      <p:sp>
        <p:nvSpPr>
          <p:cNvPr id="61" name="Line 31"/>
          <p:cNvSpPr>
            <a:spLocks noChangeShapeType="1"/>
          </p:cNvSpPr>
          <p:nvPr/>
        </p:nvSpPr>
        <p:spPr bwMode="auto">
          <a:xfrm flipV="1">
            <a:off x="4786313" y="3641725"/>
            <a:ext cx="1690687" cy="1539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2" name="Rectangle 32"/>
          <p:cNvSpPr>
            <a:spLocks noChangeArrowheads="1"/>
          </p:cNvSpPr>
          <p:nvPr/>
        </p:nvSpPr>
        <p:spPr bwMode="auto">
          <a:xfrm>
            <a:off x="6477000" y="36290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access</a:t>
            </a:r>
          </a:p>
        </p:txBody>
      </p:sp>
      <p:sp>
        <p:nvSpPr>
          <p:cNvPr id="63" name="Rectangle 33"/>
          <p:cNvSpPr>
            <a:spLocks noChangeArrowheads="1"/>
          </p:cNvSpPr>
          <p:nvPr/>
        </p:nvSpPr>
        <p:spPr bwMode="auto">
          <a:xfrm>
            <a:off x="6477000" y="45434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64" name="Rectangle 34"/>
          <p:cNvSpPr>
            <a:spLocks noChangeArrowheads="1"/>
          </p:cNvSpPr>
          <p:nvPr/>
        </p:nvSpPr>
        <p:spPr bwMode="auto">
          <a:xfrm>
            <a:off x="6477000" y="39338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size</a:t>
            </a:r>
          </a:p>
        </p:txBody>
      </p:sp>
      <p:sp>
        <p:nvSpPr>
          <p:cNvPr id="65" name="Rectangle 35"/>
          <p:cNvSpPr>
            <a:spLocks noChangeArrowheads="1"/>
          </p:cNvSpPr>
          <p:nvPr/>
        </p:nvSpPr>
        <p:spPr bwMode="auto">
          <a:xfrm>
            <a:off x="6477000" y="42386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type</a:t>
            </a:r>
          </a:p>
        </p:txBody>
      </p:sp>
      <p:sp>
        <p:nvSpPr>
          <p:cNvPr id="70" name="Text Box 40"/>
          <p:cNvSpPr txBox="1">
            <a:spLocks noChangeArrowheads="1"/>
          </p:cNvSpPr>
          <p:nvPr/>
        </p:nvSpPr>
        <p:spPr bwMode="auto">
          <a:xfrm>
            <a:off x="3758514" y="3352800"/>
            <a:ext cx="1168709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 </a:t>
            </a:r>
            <a:r>
              <a:rPr lang="en-US" sz="1600" dirty="0" smtClean="0">
                <a:latin typeface="Calibri" pitchFamily="34" charset="0"/>
              </a:rPr>
              <a:t>(disk)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71" name="Text Box 41"/>
          <p:cNvSpPr txBox="1">
            <a:spLocks noChangeArrowheads="1"/>
          </p:cNvSpPr>
          <p:nvPr/>
        </p:nvSpPr>
        <p:spPr bwMode="auto">
          <a:xfrm>
            <a:off x="3766752" y="5029200"/>
            <a:ext cx="1157689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B (disk)</a:t>
            </a:r>
          </a:p>
        </p:txBody>
      </p:sp>
      <p:sp>
        <p:nvSpPr>
          <p:cNvPr id="74" name="Line 21"/>
          <p:cNvSpPr>
            <a:spLocks noChangeShapeType="1"/>
          </p:cNvSpPr>
          <p:nvPr/>
        </p:nvSpPr>
        <p:spPr bwMode="auto">
          <a:xfrm flipV="1">
            <a:off x="4706938" y="3641725"/>
            <a:ext cx="1770062" cy="184467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76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How Processes Share </a:t>
            </a:r>
            <a:r>
              <a:rPr lang="en-US" dirty="0" smtClean="0"/>
              <a:t>Files: Fork()</a:t>
            </a:r>
            <a:endParaRPr lang="en-US" dirty="0"/>
          </a:p>
        </p:txBody>
      </p:sp>
      <p:sp>
        <p:nvSpPr>
          <p:cNvPr id="667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9413" y="1143000"/>
            <a:ext cx="8307387" cy="1066800"/>
          </a:xfrm>
        </p:spPr>
        <p:txBody>
          <a:bodyPr/>
          <a:lstStyle/>
          <a:p>
            <a:r>
              <a:rPr lang="en-US" dirty="0"/>
              <a:t>A child process inherits its parent’s open </a:t>
            </a:r>
            <a:r>
              <a:rPr lang="en-US" dirty="0" smtClean="0"/>
              <a:t>files</a:t>
            </a:r>
            <a:endParaRPr lang="en-US" dirty="0" smtClean="0">
              <a:latin typeface="Courier New" pitchFamily="49" charset="0"/>
            </a:endParaRPr>
          </a:p>
          <a:p>
            <a:pPr lvl="1"/>
            <a:r>
              <a:rPr lang="en-US" sz="2000" dirty="0" smtClean="0">
                <a:ea typeface="+mn-ea"/>
                <a:cs typeface="+mn-cs"/>
              </a:rPr>
              <a:t>Note</a:t>
            </a:r>
            <a:r>
              <a:rPr lang="en-US" sz="2000" dirty="0">
                <a:ea typeface="+mn-ea"/>
                <a:cs typeface="+mn-cs"/>
              </a:rPr>
              <a:t>: situation unchanged by </a:t>
            </a:r>
            <a:r>
              <a:rPr lang="en-US" sz="2000" b="1" dirty="0" smtClean="0">
                <a:latin typeface="Courier New" pitchFamily="49" charset="0"/>
                <a:ea typeface="+mn-ea"/>
                <a:cs typeface="Courier New" pitchFamily="49" charset="0"/>
              </a:rPr>
              <a:t>exec </a:t>
            </a:r>
            <a:r>
              <a:rPr lang="en-US" sz="2000" dirty="0" smtClean="0">
                <a:ea typeface="+mn-ea"/>
                <a:cs typeface="+mn-cs"/>
              </a:rPr>
              <a:t>functions (use </a:t>
            </a:r>
            <a:r>
              <a:rPr lang="en-US" sz="2000" b="1" dirty="0" err="1" smtClean="0">
                <a:latin typeface="Courier New"/>
                <a:ea typeface="+mn-ea"/>
                <a:cs typeface="Courier New"/>
              </a:rPr>
              <a:t>fcntl</a:t>
            </a:r>
            <a:r>
              <a:rPr lang="en-US" sz="2000" dirty="0" smtClean="0">
                <a:ea typeface="+mn-ea"/>
                <a:cs typeface="+mn-cs"/>
              </a:rPr>
              <a:t> to change)</a:t>
            </a:r>
          </a:p>
          <a:p>
            <a:r>
              <a:rPr lang="en-US" i="1" dirty="0" smtClean="0">
                <a:solidFill>
                  <a:srgbClr val="C00000"/>
                </a:solidFill>
              </a:rPr>
              <a:t>Before</a:t>
            </a:r>
            <a:r>
              <a:rPr lang="en-US" dirty="0" smtClean="0"/>
              <a:t> fork() call:</a:t>
            </a:r>
          </a:p>
        </p:txBody>
      </p:sp>
      <p:sp>
        <p:nvSpPr>
          <p:cNvPr id="41" name="Rectangle 4"/>
          <p:cNvSpPr>
            <a:spLocks noChangeArrowheads="1"/>
          </p:cNvSpPr>
          <p:nvPr/>
        </p:nvSpPr>
        <p:spPr bwMode="auto">
          <a:xfrm>
            <a:off x="1506538" y="36703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2" name="Rectangle 5"/>
          <p:cNvSpPr>
            <a:spLocks noChangeArrowheads="1"/>
          </p:cNvSpPr>
          <p:nvPr/>
        </p:nvSpPr>
        <p:spPr bwMode="auto">
          <a:xfrm>
            <a:off x="1506538" y="38989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3" name="Rectangle 6"/>
          <p:cNvSpPr>
            <a:spLocks noChangeArrowheads="1"/>
          </p:cNvSpPr>
          <p:nvPr/>
        </p:nvSpPr>
        <p:spPr bwMode="auto">
          <a:xfrm>
            <a:off x="1506538" y="41275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4" name="Rectangle 7"/>
          <p:cNvSpPr>
            <a:spLocks noChangeArrowheads="1"/>
          </p:cNvSpPr>
          <p:nvPr/>
        </p:nvSpPr>
        <p:spPr bwMode="auto">
          <a:xfrm>
            <a:off x="1506538" y="43561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5" name="Rectangle 8"/>
          <p:cNvSpPr>
            <a:spLocks noChangeArrowheads="1"/>
          </p:cNvSpPr>
          <p:nvPr/>
        </p:nvSpPr>
        <p:spPr bwMode="auto">
          <a:xfrm>
            <a:off x="1506538" y="45847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6" name="Rectangle 9"/>
          <p:cNvSpPr>
            <a:spLocks noChangeArrowheads="1"/>
          </p:cNvSpPr>
          <p:nvPr/>
        </p:nvSpPr>
        <p:spPr bwMode="auto">
          <a:xfrm>
            <a:off x="896938" y="36703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0</a:t>
            </a:r>
          </a:p>
        </p:txBody>
      </p:sp>
      <p:sp>
        <p:nvSpPr>
          <p:cNvPr id="47" name="Rectangle 10"/>
          <p:cNvSpPr>
            <a:spLocks noChangeArrowheads="1"/>
          </p:cNvSpPr>
          <p:nvPr/>
        </p:nvSpPr>
        <p:spPr bwMode="auto">
          <a:xfrm>
            <a:off x="896938" y="38989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1</a:t>
            </a:r>
          </a:p>
        </p:txBody>
      </p:sp>
      <p:sp>
        <p:nvSpPr>
          <p:cNvPr id="48" name="Rectangle 11"/>
          <p:cNvSpPr>
            <a:spLocks noChangeArrowheads="1"/>
          </p:cNvSpPr>
          <p:nvPr/>
        </p:nvSpPr>
        <p:spPr bwMode="auto">
          <a:xfrm>
            <a:off x="896938" y="41275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2</a:t>
            </a:r>
          </a:p>
        </p:txBody>
      </p:sp>
      <p:sp>
        <p:nvSpPr>
          <p:cNvPr id="49" name="Rectangle 12"/>
          <p:cNvSpPr>
            <a:spLocks noChangeArrowheads="1"/>
          </p:cNvSpPr>
          <p:nvPr/>
        </p:nvSpPr>
        <p:spPr bwMode="auto">
          <a:xfrm>
            <a:off x="896938" y="43561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3</a:t>
            </a:r>
          </a:p>
        </p:txBody>
      </p:sp>
      <p:sp>
        <p:nvSpPr>
          <p:cNvPr id="50" name="Rectangle 13"/>
          <p:cNvSpPr>
            <a:spLocks noChangeArrowheads="1"/>
          </p:cNvSpPr>
          <p:nvPr/>
        </p:nvSpPr>
        <p:spPr bwMode="auto">
          <a:xfrm>
            <a:off x="896938" y="45847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4</a:t>
            </a:r>
          </a:p>
        </p:txBody>
      </p:sp>
      <p:sp>
        <p:nvSpPr>
          <p:cNvPr id="51" name="Text Box 14"/>
          <p:cNvSpPr txBox="1">
            <a:spLocks noChangeArrowheads="1"/>
          </p:cNvSpPr>
          <p:nvPr/>
        </p:nvSpPr>
        <p:spPr bwMode="auto">
          <a:xfrm>
            <a:off x="610550" y="2636222"/>
            <a:ext cx="239008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Descriptor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[one table per process]</a:t>
            </a:r>
          </a:p>
        </p:txBody>
      </p:sp>
      <p:sp>
        <p:nvSpPr>
          <p:cNvPr id="52" name="Text Box 15"/>
          <p:cNvSpPr txBox="1">
            <a:spLocks noChangeArrowheads="1"/>
          </p:cNvSpPr>
          <p:nvPr/>
        </p:nvSpPr>
        <p:spPr bwMode="auto">
          <a:xfrm>
            <a:off x="31594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Open file table 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53" name="Text Box 16"/>
          <p:cNvSpPr txBox="1">
            <a:spLocks noChangeArrowheads="1"/>
          </p:cNvSpPr>
          <p:nvPr/>
        </p:nvSpPr>
        <p:spPr bwMode="auto">
          <a:xfrm>
            <a:off x="57502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v-node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54" name="Rectangle 17"/>
          <p:cNvSpPr>
            <a:spLocks noChangeArrowheads="1"/>
          </p:cNvSpPr>
          <p:nvPr/>
        </p:nvSpPr>
        <p:spPr bwMode="auto">
          <a:xfrm>
            <a:off x="3868738" y="39624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55" name="Rectangle 18"/>
          <p:cNvSpPr>
            <a:spLocks noChangeArrowheads="1"/>
          </p:cNvSpPr>
          <p:nvPr/>
        </p:nvSpPr>
        <p:spPr bwMode="auto">
          <a:xfrm>
            <a:off x="3868738" y="42672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refcnt=1</a:t>
            </a:r>
          </a:p>
        </p:txBody>
      </p:sp>
      <p:sp>
        <p:nvSpPr>
          <p:cNvPr id="56" name="Rectangle 19"/>
          <p:cNvSpPr>
            <a:spLocks noChangeArrowheads="1"/>
          </p:cNvSpPr>
          <p:nvPr/>
        </p:nvSpPr>
        <p:spPr bwMode="auto">
          <a:xfrm>
            <a:off x="3868738" y="45720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57" name="Line 20"/>
          <p:cNvSpPr>
            <a:spLocks noChangeShapeType="1"/>
          </p:cNvSpPr>
          <p:nvPr/>
        </p:nvSpPr>
        <p:spPr bwMode="auto">
          <a:xfrm flipV="1">
            <a:off x="1828800" y="3657599"/>
            <a:ext cx="2039938" cy="352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8" name="Rectangle 22"/>
          <p:cNvSpPr>
            <a:spLocks noChangeArrowheads="1"/>
          </p:cNvSpPr>
          <p:nvPr/>
        </p:nvSpPr>
        <p:spPr bwMode="auto">
          <a:xfrm>
            <a:off x="3868738" y="36576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59" name="Rectangle 23"/>
          <p:cNvSpPr>
            <a:spLocks noChangeArrowheads="1"/>
          </p:cNvSpPr>
          <p:nvPr/>
        </p:nvSpPr>
        <p:spPr bwMode="auto">
          <a:xfrm>
            <a:off x="3868738" y="56388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60" name="Rectangle 24"/>
          <p:cNvSpPr>
            <a:spLocks noChangeArrowheads="1"/>
          </p:cNvSpPr>
          <p:nvPr/>
        </p:nvSpPr>
        <p:spPr bwMode="auto">
          <a:xfrm>
            <a:off x="3868738" y="59436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refcnt=1</a:t>
            </a:r>
          </a:p>
        </p:txBody>
      </p:sp>
      <p:sp>
        <p:nvSpPr>
          <p:cNvPr id="61" name="Rectangle 25"/>
          <p:cNvSpPr>
            <a:spLocks noChangeArrowheads="1"/>
          </p:cNvSpPr>
          <p:nvPr/>
        </p:nvSpPr>
        <p:spPr bwMode="auto">
          <a:xfrm>
            <a:off x="3868738" y="62484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62" name="Rectangle 26"/>
          <p:cNvSpPr>
            <a:spLocks noChangeArrowheads="1"/>
          </p:cNvSpPr>
          <p:nvPr/>
        </p:nvSpPr>
        <p:spPr bwMode="auto">
          <a:xfrm>
            <a:off x="3868738" y="53340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63" name="Line 27"/>
          <p:cNvSpPr>
            <a:spLocks noChangeShapeType="1"/>
          </p:cNvSpPr>
          <p:nvPr/>
        </p:nvSpPr>
        <p:spPr bwMode="auto">
          <a:xfrm>
            <a:off x="1828800" y="4683125"/>
            <a:ext cx="2057400" cy="698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4" name="Text Box 28"/>
          <p:cNvSpPr txBox="1">
            <a:spLocks noChangeArrowheads="1"/>
          </p:cNvSpPr>
          <p:nvPr/>
        </p:nvSpPr>
        <p:spPr bwMode="auto">
          <a:xfrm>
            <a:off x="228600" y="4086225"/>
            <a:ext cx="8223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stderr</a:t>
            </a:r>
          </a:p>
        </p:txBody>
      </p:sp>
      <p:sp>
        <p:nvSpPr>
          <p:cNvPr id="65" name="Text Box 29"/>
          <p:cNvSpPr txBox="1">
            <a:spLocks noChangeArrowheads="1"/>
          </p:cNvSpPr>
          <p:nvPr/>
        </p:nvSpPr>
        <p:spPr bwMode="auto">
          <a:xfrm>
            <a:off x="228600" y="3857625"/>
            <a:ext cx="8223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stdout</a:t>
            </a:r>
          </a:p>
        </p:txBody>
      </p:sp>
      <p:sp>
        <p:nvSpPr>
          <p:cNvPr id="66" name="Text Box 30"/>
          <p:cNvSpPr txBox="1">
            <a:spLocks noChangeArrowheads="1"/>
          </p:cNvSpPr>
          <p:nvPr/>
        </p:nvSpPr>
        <p:spPr bwMode="auto">
          <a:xfrm>
            <a:off x="334963" y="3629025"/>
            <a:ext cx="715962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stdin</a:t>
            </a:r>
          </a:p>
        </p:txBody>
      </p:sp>
      <p:sp>
        <p:nvSpPr>
          <p:cNvPr id="67" name="Line 31"/>
          <p:cNvSpPr>
            <a:spLocks noChangeShapeType="1"/>
          </p:cNvSpPr>
          <p:nvPr/>
        </p:nvSpPr>
        <p:spPr bwMode="auto">
          <a:xfrm flipV="1">
            <a:off x="4786313" y="3641725"/>
            <a:ext cx="1690687" cy="1539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8" name="Rectangle 32"/>
          <p:cNvSpPr>
            <a:spLocks noChangeArrowheads="1"/>
          </p:cNvSpPr>
          <p:nvPr/>
        </p:nvSpPr>
        <p:spPr bwMode="auto">
          <a:xfrm>
            <a:off x="6477000" y="36290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access</a:t>
            </a:r>
          </a:p>
        </p:txBody>
      </p:sp>
      <p:sp>
        <p:nvSpPr>
          <p:cNvPr id="69" name="Rectangle 33"/>
          <p:cNvSpPr>
            <a:spLocks noChangeArrowheads="1"/>
          </p:cNvSpPr>
          <p:nvPr/>
        </p:nvSpPr>
        <p:spPr bwMode="auto">
          <a:xfrm>
            <a:off x="6477000" y="45434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70" name="Rectangle 34"/>
          <p:cNvSpPr>
            <a:spLocks noChangeArrowheads="1"/>
          </p:cNvSpPr>
          <p:nvPr/>
        </p:nvSpPr>
        <p:spPr bwMode="auto">
          <a:xfrm>
            <a:off x="6477000" y="39338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size</a:t>
            </a:r>
          </a:p>
        </p:txBody>
      </p:sp>
      <p:sp>
        <p:nvSpPr>
          <p:cNvPr id="71" name="Rectangle 35"/>
          <p:cNvSpPr>
            <a:spLocks noChangeArrowheads="1"/>
          </p:cNvSpPr>
          <p:nvPr/>
        </p:nvSpPr>
        <p:spPr bwMode="auto">
          <a:xfrm>
            <a:off x="6477000" y="42386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type</a:t>
            </a:r>
          </a:p>
        </p:txBody>
      </p:sp>
      <p:sp>
        <p:nvSpPr>
          <p:cNvPr id="72" name="Rectangle 36"/>
          <p:cNvSpPr>
            <a:spLocks noChangeArrowheads="1"/>
          </p:cNvSpPr>
          <p:nvPr/>
        </p:nvSpPr>
        <p:spPr bwMode="auto">
          <a:xfrm>
            <a:off x="6477000" y="52292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access</a:t>
            </a:r>
          </a:p>
        </p:txBody>
      </p:sp>
      <p:sp>
        <p:nvSpPr>
          <p:cNvPr id="73" name="Rectangle 37"/>
          <p:cNvSpPr>
            <a:spLocks noChangeArrowheads="1"/>
          </p:cNvSpPr>
          <p:nvPr/>
        </p:nvSpPr>
        <p:spPr bwMode="auto">
          <a:xfrm>
            <a:off x="6477000" y="61436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74" name="Rectangle 38"/>
          <p:cNvSpPr>
            <a:spLocks noChangeArrowheads="1"/>
          </p:cNvSpPr>
          <p:nvPr/>
        </p:nvSpPr>
        <p:spPr bwMode="auto">
          <a:xfrm>
            <a:off x="6477000" y="55340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size</a:t>
            </a:r>
          </a:p>
        </p:txBody>
      </p:sp>
      <p:sp>
        <p:nvSpPr>
          <p:cNvPr id="75" name="Rectangle 39"/>
          <p:cNvSpPr>
            <a:spLocks noChangeArrowheads="1"/>
          </p:cNvSpPr>
          <p:nvPr/>
        </p:nvSpPr>
        <p:spPr bwMode="auto">
          <a:xfrm>
            <a:off x="6477000" y="58388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type</a:t>
            </a:r>
          </a:p>
        </p:txBody>
      </p:sp>
      <p:sp>
        <p:nvSpPr>
          <p:cNvPr id="76" name="Text Box 40"/>
          <p:cNvSpPr txBox="1">
            <a:spLocks noChangeArrowheads="1"/>
          </p:cNvSpPr>
          <p:nvPr/>
        </p:nvSpPr>
        <p:spPr bwMode="auto">
          <a:xfrm>
            <a:off x="3758514" y="3352800"/>
            <a:ext cx="1549527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 (terminal)</a:t>
            </a:r>
          </a:p>
        </p:txBody>
      </p:sp>
      <p:sp>
        <p:nvSpPr>
          <p:cNvPr id="77" name="Text Box 41"/>
          <p:cNvSpPr txBox="1">
            <a:spLocks noChangeArrowheads="1"/>
          </p:cNvSpPr>
          <p:nvPr/>
        </p:nvSpPr>
        <p:spPr bwMode="auto">
          <a:xfrm>
            <a:off x="3766752" y="5029200"/>
            <a:ext cx="1157689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B (disk)</a:t>
            </a:r>
          </a:p>
        </p:txBody>
      </p:sp>
      <p:sp>
        <p:nvSpPr>
          <p:cNvPr id="80" name="Line 21"/>
          <p:cNvSpPr>
            <a:spLocks noChangeShapeType="1"/>
          </p:cNvSpPr>
          <p:nvPr/>
        </p:nvSpPr>
        <p:spPr bwMode="auto">
          <a:xfrm flipV="1">
            <a:off x="4706938" y="5229224"/>
            <a:ext cx="1770062" cy="2571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4690" name="Rectangle 2"/>
          <p:cNvSpPr>
            <a:spLocks noGrp="1" noChangeArrowheads="1"/>
          </p:cNvSpPr>
          <p:nvPr>
            <p:ph type="title"/>
          </p:nvPr>
        </p:nvSpPr>
        <p:spPr>
          <a:xfrm>
            <a:off x="272983" y="381000"/>
            <a:ext cx="7592093" cy="762000"/>
          </a:xfrm>
        </p:spPr>
        <p:txBody>
          <a:bodyPr/>
          <a:lstStyle/>
          <a:p>
            <a:r>
              <a:rPr lang="en-US" sz="3200" dirty="0" smtClean="0"/>
              <a:t>How Processes Share Files: Fork()</a:t>
            </a:r>
            <a:endParaRPr lang="en-US" sz="3400" dirty="0"/>
          </a:p>
        </p:txBody>
      </p:sp>
      <p:sp>
        <p:nvSpPr>
          <p:cNvPr id="7546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90513" y="1066800"/>
            <a:ext cx="8307387" cy="1295400"/>
          </a:xfrm>
        </p:spPr>
        <p:txBody>
          <a:bodyPr/>
          <a:lstStyle/>
          <a:p>
            <a:r>
              <a:rPr lang="en-US" dirty="0"/>
              <a:t>A child process inherits its parent’s open </a:t>
            </a:r>
            <a:r>
              <a:rPr lang="en-US" dirty="0" smtClean="0"/>
              <a:t>files</a:t>
            </a:r>
          </a:p>
          <a:p>
            <a:r>
              <a:rPr lang="en-US" i="1" dirty="0" smtClean="0">
                <a:solidFill>
                  <a:srgbClr val="C00000"/>
                </a:solidFill>
              </a:rPr>
              <a:t>After</a:t>
            </a:r>
            <a:r>
              <a:rPr lang="en-US" dirty="0" smtClean="0"/>
              <a:t> fork():</a:t>
            </a:r>
            <a:endParaRPr lang="en-US" dirty="0"/>
          </a:p>
          <a:p>
            <a:pPr lvl="1">
              <a:buFont typeface="Wingdings" pitchFamily="2" charset="2"/>
              <a:buChar char="§"/>
            </a:pPr>
            <a:r>
              <a:rPr lang="en-US" dirty="0">
                <a:latin typeface="+mn-lt"/>
              </a:rPr>
              <a:t>Child’s table same as </a:t>
            </a:r>
            <a:r>
              <a:rPr lang="en-US" dirty="0" smtClean="0">
                <a:latin typeface="+mn-lt"/>
              </a:rPr>
              <a:t>parent’s</a:t>
            </a:r>
            <a:r>
              <a:rPr lang="en-US" dirty="0">
                <a:latin typeface="+mn-lt"/>
              </a:rPr>
              <a:t>, and +1 to each </a:t>
            </a:r>
            <a:r>
              <a:rPr lang="en-US" dirty="0" err="1" smtClean="0">
                <a:latin typeface="+mn-lt"/>
              </a:rPr>
              <a:t>refcnt</a:t>
            </a:r>
            <a:endParaRPr lang="en-US" dirty="0">
              <a:latin typeface="+mn-lt"/>
            </a:endParaRPr>
          </a:p>
        </p:txBody>
      </p:sp>
      <p:sp>
        <p:nvSpPr>
          <p:cNvPr id="53" name="Rectangle 4"/>
          <p:cNvSpPr>
            <a:spLocks noChangeArrowheads="1"/>
          </p:cNvSpPr>
          <p:nvPr/>
        </p:nvSpPr>
        <p:spPr bwMode="auto">
          <a:xfrm>
            <a:off x="1506538" y="36703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4" name="Rectangle 5"/>
          <p:cNvSpPr>
            <a:spLocks noChangeArrowheads="1"/>
          </p:cNvSpPr>
          <p:nvPr/>
        </p:nvSpPr>
        <p:spPr bwMode="auto">
          <a:xfrm>
            <a:off x="1506538" y="38989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5" name="Rectangle 6"/>
          <p:cNvSpPr>
            <a:spLocks noChangeArrowheads="1"/>
          </p:cNvSpPr>
          <p:nvPr/>
        </p:nvSpPr>
        <p:spPr bwMode="auto">
          <a:xfrm>
            <a:off x="1506538" y="41275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6" name="Rectangle 7"/>
          <p:cNvSpPr>
            <a:spLocks noChangeArrowheads="1"/>
          </p:cNvSpPr>
          <p:nvPr/>
        </p:nvSpPr>
        <p:spPr bwMode="auto">
          <a:xfrm>
            <a:off x="1506538" y="43561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7" name="Rectangle 8"/>
          <p:cNvSpPr>
            <a:spLocks noChangeArrowheads="1"/>
          </p:cNvSpPr>
          <p:nvPr/>
        </p:nvSpPr>
        <p:spPr bwMode="auto">
          <a:xfrm>
            <a:off x="1506538" y="45847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8" name="Rectangle 9"/>
          <p:cNvSpPr>
            <a:spLocks noChangeArrowheads="1"/>
          </p:cNvSpPr>
          <p:nvPr/>
        </p:nvSpPr>
        <p:spPr bwMode="auto">
          <a:xfrm>
            <a:off x="896938" y="36703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0</a:t>
            </a:r>
          </a:p>
        </p:txBody>
      </p:sp>
      <p:sp>
        <p:nvSpPr>
          <p:cNvPr id="59" name="Rectangle 10"/>
          <p:cNvSpPr>
            <a:spLocks noChangeArrowheads="1"/>
          </p:cNvSpPr>
          <p:nvPr/>
        </p:nvSpPr>
        <p:spPr bwMode="auto">
          <a:xfrm>
            <a:off x="896938" y="38989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1</a:t>
            </a:r>
          </a:p>
        </p:txBody>
      </p:sp>
      <p:sp>
        <p:nvSpPr>
          <p:cNvPr id="60" name="Rectangle 11"/>
          <p:cNvSpPr>
            <a:spLocks noChangeArrowheads="1"/>
          </p:cNvSpPr>
          <p:nvPr/>
        </p:nvSpPr>
        <p:spPr bwMode="auto">
          <a:xfrm>
            <a:off x="896938" y="41275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2</a:t>
            </a:r>
          </a:p>
        </p:txBody>
      </p:sp>
      <p:sp>
        <p:nvSpPr>
          <p:cNvPr id="61" name="Rectangle 12"/>
          <p:cNvSpPr>
            <a:spLocks noChangeArrowheads="1"/>
          </p:cNvSpPr>
          <p:nvPr/>
        </p:nvSpPr>
        <p:spPr bwMode="auto">
          <a:xfrm>
            <a:off x="896938" y="43561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3</a:t>
            </a:r>
          </a:p>
        </p:txBody>
      </p:sp>
      <p:sp>
        <p:nvSpPr>
          <p:cNvPr id="62" name="Rectangle 13"/>
          <p:cNvSpPr>
            <a:spLocks noChangeArrowheads="1"/>
          </p:cNvSpPr>
          <p:nvPr/>
        </p:nvSpPr>
        <p:spPr bwMode="auto">
          <a:xfrm>
            <a:off x="896938" y="45847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4</a:t>
            </a:r>
          </a:p>
        </p:txBody>
      </p:sp>
      <p:sp>
        <p:nvSpPr>
          <p:cNvPr id="63" name="Text Box 14"/>
          <p:cNvSpPr txBox="1">
            <a:spLocks noChangeArrowheads="1"/>
          </p:cNvSpPr>
          <p:nvPr/>
        </p:nvSpPr>
        <p:spPr bwMode="auto">
          <a:xfrm>
            <a:off x="610550" y="2636222"/>
            <a:ext cx="239008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Descriptor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[one table per process]</a:t>
            </a:r>
          </a:p>
        </p:txBody>
      </p:sp>
      <p:sp>
        <p:nvSpPr>
          <p:cNvPr id="64" name="Text Box 15"/>
          <p:cNvSpPr txBox="1">
            <a:spLocks noChangeArrowheads="1"/>
          </p:cNvSpPr>
          <p:nvPr/>
        </p:nvSpPr>
        <p:spPr bwMode="auto">
          <a:xfrm>
            <a:off x="31594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Open file table 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65" name="Text Box 16"/>
          <p:cNvSpPr txBox="1">
            <a:spLocks noChangeArrowheads="1"/>
          </p:cNvSpPr>
          <p:nvPr/>
        </p:nvSpPr>
        <p:spPr bwMode="auto">
          <a:xfrm>
            <a:off x="57502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v-node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66" name="Rectangle 17"/>
          <p:cNvSpPr>
            <a:spLocks noChangeArrowheads="1"/>
          </p:cNvSpPr>
          <p:nvPr/>
        </p:nvSpPr>
        <p:spPr bwMode="auto">
          <a:xfrm>
            <a:off x="3868738" y="39624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67" name="Rectangle 18"/>
          <p:cNvSpPr>
            <a:spLocks noChangeArrowheads="1"/>
          </p:cNvSpPr>
          <p:nvPr/>
        </p:nvSpPr>
        <p:spPr bwMode="auto">
          <a:xfrm>
            <a:off x="3868738" y="42672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 dirty="0" err="1" smtClean="0">
                <a:latin typeface="Courier New" pitchFamily="49" charset="0"/>
              </a:rPr>
              <a:t>refcnt</a:t>
            </a:r>
            <a:r>
              <a:rPr lang="en-US" sz="1400" dirty="0" smtClean="0">
                <a:latin typeface="Courier New" pitchFamily="49" charset="0"/>
              </a:rPr>
              <a:t>=2</a:t>
            </a:r>
            <a:endParaRPr lang="en-US" sz="1400" dirty="0">
              <a:latin typeface="Courier New" pitchFamily="49" charset="0"/>
            </a:endParaRPr>
          </a:p>
        </p:txBody>
      </p:sp>
      <p:sp>
        <p:nvSpPr>
          <p:cNvPr id="68" name="Rectangle 19"/>
          <p:cNvSpPr>
            <a:spLocks noChangeArrowheads="1"/>
          </p:cNvSpPr>
          <p:nvPr/>
        </p:nvSpPr>
        <p:spPr bwMode="auto">
          <a:xfrm>
            <a:off x="3868738" y="45720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69" name="Line 20"/>
          <p:cNvSpPr>
            <a:spLocks noChangeShapeType="1"/>
          </p:cNvSpPr>
          <p:nvPr/>
        </p:nvSpPr>
        <p:spPr bwMode="auto">
          <a:xfrm flipV="1">
            <a:off x="1828800" y="3657599"/>
            <a:ext cx="2039938" cy="352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0" name="Rectangle 22"/>
          <p:cNvSpPr>
            <a:spLocks noChangeArrowheads="1"/>
          </p:cNvSpPr>
          <p:nvPr/>
        </p:nvSpPr>
        <p:spPr bwMode="auto">
          <a:xfrm>
            <a:off x="3868738" y="36576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71" name="Rectangle 23"/>
          <p:cNvSpPr>
            <a:spLocks noChangeArrowheads="1"/>
          </p:cNvSpPr>
          <p:nvPr/>
        </p:nvSpPr>
        <p:spPr bwMode="auto">
          <a:xfrm>
            <a:off x="3868738" y="56388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72" name="Rectangle 24"/>
          <p:cNvSpPr>
            <a:spLocks noChangeArrowheads="1"/>
          </p:cNvSpPr>
          <p:nvPr/>
        </p:nvSpPr>
        <p:spPr bwMode="auto">
          <a:xfrm>
            <a:off x="3868738" y="59436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 dirty="0" err="1" smtClean="0">
                <a:latin typeface="Courier New" pitchFamily="49" charset="0"/>
              </a:rPr>
              <a:t>refcnt</a:t>
            </a:r>
            <a:r>
              <a:rPr lang="en-US" sz="1400" dirty="0" smtClean="0">
                <a:latin typeface="Courier New" pitchFamily="49" charset="0"/>
              </a:rPr>
              <a:t>=2</a:t>
            </a:r>
            <a:endParaRPr lang="en-US" sz="1400" dirty="0">
              <a:latin typeface="Courier New" pitchFamily="49" charset="0"/>
            </a:endParaRPr>
          </a:p>
        </p:txBody>
      </p:sp>
      <p:sp>
        <p:nvSpPr>
          <p:cNvPr id="73" name="Rectangle 25"/>
          <p:cNvSpPr>
            <a:spLocks noChangeArrowheads="1"/>
          </p:cNvSpPr>
          <p:nvPr/>
        </p:nvSpPr>
        <p:spPr bwMode="auto">
          <a:xfrm>
            <a:off x="3868738" y="62484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74" name="Rectangle 26"/>
          <p:cNvSpPr>
            <a:spLocks noChangeArrowheads="1"/>
          </p:cNvSpPr>
          <p:nvPr/>
        </p:nvSpPr>
        <p:spPr bwMode="auto">
          <a:xfrm>
            <a:off x="3868738" y="53340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75" name="Line 27"/>
          <p:cNvSpPr>
            <a:spLocks noChangeShapeType="1"/>
          </p:cNvSpPr>
          <p:nvPr/>
        </p:nvSpPr>
        <p:spPr bwMode="auto">
          <a:xfrm>
            <a:off x="1828800" y="4683125"/>
            <a:ext cx="2057400" cy="6508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9" name="Line 31"/>
          <p:cNvSpPr>
            <a:spLocks noChangeShapeType="1"/>
          </p:cNvSpPr>
          <p:nvPr/>
        </p:nvSpPr>
        <p:spPr bwMode="auto">
          <a:xfrm flipV="1">
            <a:off x="4786313" y="3641725"/>
            <a:ext cx="1690687" cy="1539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80" name="Rectangle 32"/>
          <p:cNvSpPr>
            <a:spLocks noChangeArrowheads="1"/>
          </p:cNvSpPr>
          <p:nvPr/>
        </p:nvSpPr>
        <p:spPr bwMode="auto">
          <a:xfrm>
            <a:off x="6477000" y="36290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access</a:t>
            </a:r>
          </a:p>
        </p:txBody>
      </p:sp>
      <p:sp>
        <p:nvSpPr>
          <p:cNvPr id="81" name="Rectangle 33"/>
          <p:cNvSpPr>
            <a:spLocks noChangeArrowheads="1"/>
          </p:cNvSpPr>
          <p:nvPr/>
        </p:nvSpPr>
        <p:spPr bwMode="auto">
          <a:xfrm>
            <a:off x="6477000" y="45434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82" name="Rectangle 34"/>
          <p:cNvSpPr>
            <a:spLocks noChangeArrowheads="1"/>
          </p:cNvSpPr>
          <p:nvPr/>
        </p:nvSpPr>
        <p:spPr bwMode="auto">
          <a:xfrm>
            <a:off x="6477000" y="39338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size</a:t>
            </a:r>
          </a:p>
        </p:txBody>
      </p:sp>
      <p:sp>
        <p:nvSpPr>
          <p:cNvPr id="83" name="Rectangle 35"/>
          <p:cNvSpPr>
            <a:spLocks noChangeArrowheads="1"/>
          </p:cNvSpPr>
          <p:nvPr/>
        </p:nvSpPr>
        <p:spPr bwMode="auto">
          <a:xfrm>
            <a:off x="6477000" y="42386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type</a:t>
            </a:r>
          </a:p>
        </p:txBody>
      </p:sp>
      <p:sp>
        <p:nvSpPr>
          <p:cNvPr id="84" name="Rectangle 36"/>
          <p:cNvSpPr>
            <a:spLocks noChangeArrowheads="1"/>
          </p:cNvSpPr>
          <p:nvPr/>
        </p:nvSpPr>
        <p:spPr bwMode="auto">
          <a:xfrm>
            <a:off x="6477000" y="52292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access</a:t>
            </a:r>
          </a:p>
        </p:txBody>
      </p:sp>
      <p:sp>
        <p:nvSpPr>
          <p:cNvPr id="85" name="Rectangle 37"/>
          <p:cNvSpPr>
            <a:spLocks noChangeArrowheads="1"/>
          </p:cNvSpPr>
          <p:nvPr/>
        </p:nvSpPr>
        <p:spPr bwMode="auto">
          <a:xfrm>
            <a:off x="6477000" y="61436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86" name="Rectangle 38"/>
          <p:cNvSpPr>
            <a:spLocks noChangeArrowheads="1"/>
          </p:cNvSpPr>
          <p:nvPr/>
        </p:nvSpPr>
        <p:spPr bwMode="auto">
          <a:xfrm>
            <a:off x="6477000" y="55340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size</a:t>
            </a:r>
          </a:p>
        </p:txBody>
      </p:sp>
      <p:sp>
        <p:nvSpPr>
          <p:cNvPr id="87" name="Rectangle 39"/>
          <p:cNvSpPr>
            <a:spLocks noChangeArrowheads="1"/>
          </p:cNvSpPr>
          <p:nvPr/>
        </p:nvSpPr>
        <p:spPr bwMode="auto">
          <a:xfrm>
            <a:off x="6477000" y="58388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type</a:t>
            </a:r>
          </a:p>
        </p:txBody>
      </p:sp>
      <p:sp>
        <p:nvSpPr>
          <p:cNvPr id="88" name="Text Box 40"/>
          <p:cNvSpPr txBox="1">
            <a:spLocks noChangeArrowheads="1"/>
          </p:cNvSpPr>
          <p:nvPr/>
        </p:nvSpPr>
        <p:spPr bwMode="auto">
          <a:xfrm>
            <a:off x="3758514" y="3352800"/>
            <a:ext cx="1549527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 (terminal)</a:t>
            </a:r>
          </a:p>
        </p:txBody>
      </p:sp>
      <p:sp>
        <p:nvSpPr>
          <p:cNvPr id="89" name="Text Box 41"/>
          <p:cNvSpPr txBox="1">
            <a:spLocks noChangeArrowheads="1"/>
          </p:cNvSpPr>
          <p:nvPr/>
        </p:nvSpPr>
        <p:spPr bwMode="auto">
          <a:xfrm>
            <a:off x="3766752" y="5029200"/>
            <a:ext cx="1157689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B (disk)</a:t>
            </a:r>
          </a:p>
        </p:txBody>
      </p:sp>
      <p:sp>
        <p:nvSpPr>
          <p:cNvPr id="92" name="Line 21"/>
          <p:cNvSpPr>
            <a:spLocks noChangeShapeType="1"/>
          </p:cNvSpPr>
          <p:nvPr/>
        </p:nvSpPr>
        <p:spPr bwMode="auto">
          <a:xfrm flipV="1">
            <a:off x="4706938" y="5229224"/>
            <a:ext cx="1770062" cy="2571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3" name="Rectangle 4"/>
          <p:cNvSpPr>
            <a:spLocks noChangeArrowheads="1"/>
          </p:cNvSpPr>
          <p:nvPr/>
        </p:nvSpPr>
        <p:spPr bwMode="auto">
          <a:xfrm>
            <a:off x="1507524" y="54102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4" name="Rectangle 5"/>
          <p:cNvSpPr>
            <a:spLocks noChangeArrowheads="1"/>
          </p:cNvSpPr>
          <p:nvPr/>
        </p:nvSpPr>
        <p:spPr bwMode="auto">
          <a:xfrm>
            <a:off x="1507524" y="56388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5" name="Rectangle 6"/>
          <p:cNvSpPr>
            <a:spLocks noChangeArrowheads="1"/>
          </p:cNvSpPr>
          <p:nvPr/>
        </p:nvSpPr>
        <p:spPr bwMode="auto">
          <a:xfrm>
            <a:off x="1507524" y="58674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6" name="Rectangle 7"/>
          <p:cNvSpPr>
            <a:spLocks noChangeArrowheads="1"/>
          </p:cNvSpPr>
          <p:nvPr/>
        </p:nvSpPr>
        <p:spPr bwMode="auto">
          <a:xfrm>
            <a:off x="1507524" y="60960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7" name="Rectangle 8"/>
          <p:cNvSpPr>
            <a:spLocks noChangeArrowheads="1"/>
          </p:cNvSpPr>
          <p:nvPr/>
        </p:nvSpPr>
        <p:spPr bwMode="auto">
          <a:xfrm>
            <a:off x="1507524" y="63246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98" name="Rectangle 9"/>
          <p:cNvSpPr>
            <a:spLocks noChangeArrowheads="1"/>
          </p:cNvSpPr>
          <p:nvPr/>
        </p:nvSpPr>
        <p:spPr bwMode="auto">
          <a:xfrm>
            <a:off x="897924" y="54102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0</a:t>
            </a:r>
          </a:p>
        </p:txBody>
      </p:sp>
      <p:sp>
        <p:nvSpPr>
          <p:cNvPr id="99" name="Rectangle 10"/>
          <p:cNvSpPr>
            <a:spLocks noChangeArrowheads="1"/>
          </p:cNvSpPr>
          <p:nvPr/>
        </p:nvSpPr>
        <p:spPr bwMode="auto">
          <a:xfrm>
            <a:off x="897924" y="56388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1</a:t>
            </a:r>
          </a:p>
        </p:txBody>
      </p:sp>
      <p:sp>
        <p:nvSpPr>
          <p:cNvPr id="100" name="Rectangle 11"/>
          <p:cNvSpPr>
            <a:spLocks noChangeArrowheads="1"/>
          </p:cNvSpPr>
          <p:nvPr/>
        </p:nvSpPr>
        <p:spPr bwMode="auto">
          <a:xfrm>
            <a:off x="897924" y="58674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2</a:t>
            </a:r>
          </a:p>
        </p:txBody>
      </p:sp>
      <p:sp>
        <p:nvSpPr>
          <p:cNvPr id="101" name="Rectangle 12"/>
          <p:cNvSpPr>
            <a:spLocks noChangeArrowheads="1"/>
          </p:cNvSpPr>
          <p:nvPr/>
        </p:nvSpPr>
        <p:spPr bwMode="auto">
          <a:xfrm>
            <a:off x="897924" y="60960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3</a:t>
            </a:r>
          </a:p>
        </p:txBody>
      </p:sp>
      <p:sp>
        <p:nvSpPr>
          <p:cNvPr id="102" name="Rectangle 13"/>
          <p:cNvSpPr>
            <a:spLocks noChangeArrowheads="1"/>
          </p:cNvSpPr>
          <p:nvPr/>
        </p:nvSpPr>
        <p:spPr bwMode="auto">
          <a:xfrm>
            <a:off x="897924" y="63246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4</a:t>
            </a:r>
          </a:p>
        </p:txBody>
      </p:sp>
      <p:sp>
        <p:nvSpPr>
          <p:cNvPr id="103" name="Text Box 40"/>
          <p:cNvSpPr txBox="1">
            <a:spLocks noChangeArrowheads="1"/>
          </p:cNvSpPr>
          <p:nvPr/>
        </p:nvSpPr>
        <p:spPr bwMode="auto">
          <a:xfrm>
            <a:off x="1397559" y="3352800"/>
            <a:ext cx="743858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 smtClean="0">
                <a:latin typeface="Calibri" pitchFamily="34" charset="0"/>
              </a:rPr>
              <a:t>Parent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104" name="Text Box 40"/>
          <p:cNvSpPr txBox="1">
            <a:spLocks noChangeArrowheads="1"/>
          </p:cNvSpPr>
          <p:nvPr/>
        </p:nvSpPr>
        <p:spPr bwMode="auto">
          <a:xfrm>
            <a:off x="1389742" y="5105400"/>
            <a:ext cx="614271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 smtClean="0">
                <a:latin typeface="Calibri" pitchFamily="34" charset="0"/>
              </a:rPr>
              <a:t>Child</a:t>
            </a:r>
            <a:endParaRPr lang="en-US" sz="1600" dirty="0">
              <a:latin typeface="Calibri" pitchFamily="34" charset="0"/>
            </a:endParaRPr>
          </a:p>
        </p:txBody>
      </p:sp>
      <p:cxnSp>
        <p:nvCxnSpPr>
          <p:cNvPr id="106" name="Straight Arrow Connector 105"/>
          <p:cNvCxnSpPr/>
          <p:nvPr/>
        </p:nvCxnSpPr>
        <p:spPr bwMode="auto">
          <a:xfrm rot="5400000" flipH="1" flipV="1">
            <a:off x="1808070" y="3695608"/>
            <a:ext cx="2064922" cy="2056414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cxnSp>
        <p:nvCxnSpPr>
          <p:cNvPr id="110" name="Straight Arrow Connector 109"/>
          <p:cNvCxnSpPr/>
          <p:nvPr/>
        </p:nvCxnSpPr>
        <p:spPr bwMode="auto">
          <a:xfrm flipV="1">
            <a:off x="1812324" y="5334000"/>
            <a:ext cx="2073876" cy="1107990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445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569913"/>
            <a:ext cx="2514600" cy="573087"/>
          </a:xfrm>
        </p:spPr>
        <p:txBody>
          <a:bodyPr/>
          <a:lstStyle/>
          <a:p>
            <a:r>
              <a:rPr lang="en-US"/>
              <a:t>Unix Files</a:t>
            </a:r>
          </a:p>
        </p:txBody>
      </p:sp>
      <p:sp>
        <p:nvSpPr>
          <p:cNvPr id="7444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 Unix </a:t>
            </a:r>
            <a:r>
              <a:rPr lang="en-US" i="1" dirty="0">
                <a:solidFill>
                  <a:srgbClr val="C00000"/>
                </a:solidFill>
              </a:rPr>
              <a:t>file</a:t>
            </a:r>
            <a:r>
              <a:rPr lang="en-US" dirty="0"/>
              <a:t> is a sequence of </a:t>
            </a:r>
            <a:r>
              <a:rPr lang="en-US" i="1" dirty="0"/>
              <a:t>m</a:t>
            </a:r>
            <a:r>
              <a:rPr lang="en-US" dirty="0"/>
              <a:t> bytes:</a:t>
            </a:r>
          </a:p>
          <a:p>
            <a:pPr lvl="1"/>
            <a:r>
              <a:rPr lang="en-US" i="1" dirty="0" smtClean="0"/>
              <a:t>B</a:t>
            </a:r>
            <a:r>
              <a:rPr lang="en-US" i="1" baseline="-25000" dirty="0" smtClean="0"/>
              <a:t>0 </a:t>
            </a:r>
            <a:r>
              <a:rPr lang="en-US" i="1" dirty="0" smtClean="0"/>
              <a:t>, B</a:t>
            </a:r>
            <a:r>
              <a:rPr lang="en-US" i="1" baseline="-25000" dirty="0" smtClean="0"/>
              <a:t>1 </a:t>
            </a:r>
            <a:r>
              <a:rPr lang="en-US" i="1" dirty="0" smtClean="0"/>
              <a:t>, </a:t>
            </a:r>
            <a:r>
              <a:rPr lang="en-US" i="1" dirty="0"/>
              <a:t>.... , </a:t>
            </a:r>
            <a:r>
              <a:rPr lang="en-US" i="1" dirty="0" err="1"/>
              <a:t>B</a:t>
            </a:r>
            <a:r>
              <a:rPr lang="en-US" i="1" baseline="-25000" dirty="0" err="1"/>
              <a:t>k</a:t>
            </a:r>
            <a:r>
              <a:rPr lang="en-US" i="1" dirty="0"/>
              <a:t> , .... , B</a:t>
            </a:r>
            <a:r>
              <a:rPr lang="en-US" i="1" baseline="-25000" dirty="0"/>
              <a:t>m-1</a:t>
            </a:r>
          </a:p>
          <a:p>
            <a:endParaRPr lang="en-US" dirty="0" smtClean="0"/>
          </a:p>
          <a:p>
            <a:r>
              <a:rPr lang="en-US" dirty="0" smtClean="0"/>
              <a:t>All </a:t>
            </a:r>
            <a:r>
              <a:rPr lang="en-US" dirty="0"/>
              <a:t>I/O devices are represented as files:</a:t>
            </a:r>
          </a:p>
          <a:p>
            <a:pPr lvl="1"/>
            <a:r>
              <a:rPr lang="en-US" b="1" dirty="0">
                <a:latin typeface="Courier New" pitchFamily="49" charset="0"/>
              </a:rPr>
              <a:t>/dev/sda2</a:t>
            </a:r>
            <a:r>
              <a:rPr lang="en-US" b="1" dirty="0"/>
              <a:t>    </a:t>
            </a:r>
            <a:r>
              <a:rPr lang="en-US" dirty="0"/>
              <a:t>(</a:t>
            </a:r>
            <a:r>
              <a:rPr lang="en-US" b="1" dirty="0">
                <a:latin typeface="Courier New" pitchFamily="49" charset="0"/>
              </a:rPr>
              <a:t>/</a:t>
            </a:r>
            <a:r>
              <a:rPr lang="en-US" b="1" dirty="0" err="1">
                <a:latin typeface="Courier New" pitchFamily="49" charset="0"/>
              </a:rPr>
              <a:t>usr</a:t>
            </a:r>
            <a:r>
              <a:rPr lang="en-US" b="1" dirty="0"/>
              <a:t> </a:t>
            </a:r>
            <a:r>
              <a:rPr lang="en-US" dirty="0"/>
              <a:t>disk partition)</a:t>
            </a:r>
          </a:p>
          <a:p>
            <a:pPr lvl="1"/>
            <a:r>
              <a:rPr lang="en-US" b="1" dirty="0">
                <a:latin typeface="Courier New" pitchFamily="49" charset="0"/>
              </a:rPr>
              <a:t>/dev/tty2</a:t>
            </a:r>
            <a:r>
              <a:rPr lang="en-US" b="1" dirty="0"/>
              <a:t>    </a:t>
            </a:r>
            <a:r>
              <a:rPr lang="en-US" dirty="0"/>
              <a:t>(terminal)</a:t>
            </a:r>
          </a:p>
          <a:p>
            <a:endParaRPr lang="en-US" dirty="0" smtClean="0"/>
          </a:p>
          <a:p>
            <a:r>
              <a:rPr lang="en-US" dirty="0" smtClean="0"/>
              <a:t>Even </a:t>
            </a:r>
            <a:r>
              <a:rPr lang="en-US" dirty="0"/>
              <a:t>the kernel is represented as a file:</a:t>
            </a:r>
          </a:p>
          <a:p>
            <a:pPr lvl="1"/>
            <a:r>
              <a:rPr lang="en-US" b="1" dirty="0">
                <a:latin typeface="Courier New" pitchFamily="49" charset="0"/>
              </a:rPr>
              <a:t>/dev/</a:t>
            </a:r>
            <a:r>
              <a:rPr lang="en-US" b="1" dirty="0" err="1">
                <a:latin typeface="Courier New" pitchFamily="49" charset="0"/>
              </a:rPr>
              <a:t>kmem</a:t>
            </a:r>
            <a:r>
              <a:rPr lang="en-US" b="1" dirty="0"/>
              <a:t> </a:t>
            </a:r>
            <a:r>
              <a:rPr lang="en-US" b="1" dirty="0" smtClean="0"/>
              <a:t>	</a:t>
            </a:r>
            <a:r>
              <a:rPr lang="en-US" dirty="0" smtClean="0"/>
              <a:t>(</a:t>
            </a:r>
            <a:r>
              <a:rPr lang="en-US" dirty="0"/>
              <a:t>kernel memory image) </a:t>
            </a:r>
          </a:p>
          <a:p>
            <a:pPr lvl="1"/>
            <a:r>
              <a:rPr lang="en-US" b="1" dirty="0">
                <a:latin typeface="Courier New" pitchFamily="49" charset="0"/>
              </a:rPr>
              <a:t>/proc</a:t>
            </a:r>
            <a:r>
              <a:rPr lang="en-US" b="1" dirty="0"/>
              <a:t>            </a:t>
            </a:r>
            <a:r>
              <a:rPr lang="en-US" b="1" dirty="0" smtClean="0"/>
              <a:t> 	</a:t>
            </a:r>
            <a:r>
              <a:rPr lang="en-US" dirty="0" smtClean="0"/>
              <a:t>(</a:t>
            </a:r>
            <a:r>
              <a:rPr lang="en-US" dirty="0"/>
              <a:t>kernel data structures)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364524" y="435678"/>
            <a:ext cx="7592093" cy="762000"/>
          </a:xfrm>
        </p:spPr>
        <p:txBody>
          <a:bodyPr/>
          <a:lstStyle/>
          <a:p>
            <a:r>
              <a:rPr lang="en-US"/>
              <a:t>I/O Redirection</a:t>
            </a:r>
          </a:p>
        </p:txBody>
      </p:sp>
      <p:sp>
        <p:nvSpPr>
          <p:cNvPr id="66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8305800" cy="1905000"/>
          </a:xfrm>
        </p:spPr>
        <p:txBody>
          <a:bodyPr/>
          <a:lstStyle/>
          <a:p>
            <a:r>
              <a:rPr lang="en-US" dirty="0"/>
              <a:t>Question: How does a shell implement I/O redirection?</a:t>
            </a:r>
          </a:p>
          <a:p>
            <a:pPr lvl="1">
              <a:buFont typeface="Wingdings" pitchFamily="2" charset="2"/>
              <a:buNone/>
            </a:pPr>
            <a:r>
              <a:rPr lang="en-US" b="1" dirty="0" err="1">
                <a:latin typeface="Courier New" pitchFamily="49" charset="0"/>
              </a:rPr>
              <a:t>unix</a:t>
            </a:r>
            <a:r>
              <a:rPr lang="en-US" b="1" dirty="0">
                <a:latin typeface="Courier New" pitchFamily="49" charset="0"/>
              </a:rPr>
              <a:t>&gt; </a:t>
            </a:r>
            <a:r>
              <a:rPr lang="en-US" b="1" dirty="0" err="1">
                <a:latin typeface="Courier New" pitchFamily="49" charset="0"/>
              </a:rPr>
              <a:t>ls</a:t>
            </a:r>
            <a:r>
              <a:rPr lang="en-US" b="1" dirty="0">
                <a:latin typeface="Courier New" pitchFamily="49" charset="0"/>
              </a:rPr>
              <a:t> &gt; foo.txt</a:t>
            </a:r>
          </a:p>
          <a:p>
            <a:endParaRPr lang="en-US" dirty="0" smtClean="0"/>
          </a:p>
          <a:p>
            <a:r>
              <a:rPr lang="en-US" dirty="0" smtClean="0"/>
              <a:t>Answer</a:t>
            </a:r>
            <a:r>
              <a:rPr lang="en-US" dirty="0"/>
              <a:t>: By calling the </a:t>
            </a:r>
            <a:r>
              <a:rPr lang="en-US" dirty="0">
                <a:latin typeface="Courier New" pitchFamily="49" charset="0"/>
              </a:rPr>
              <a:t>dup2(</a:t>
            </a:r>
            <a:r>
              <a:rPr lang="en-US" dirty="0" err="1">
                <a:latin typeface="Courier New" pitchFamily="49" charset="0"/>
              </a:rPr>
              <a:t>oldfd</a:t>
            </a:r>
            <a:r>
              <a:rPr lang="en-US" dirty="0">
                <a:latin typeface="Courier New" pitchFamily="49" charset="0"/>
              </a:rPr>
              <a:t>, </a:t>
            </a:r>
            <a:r>
              <a:rPr lang="en-US" dirty="0" err="1">
                <a:latin typeface="Courier New" pitchFamily="49" charset="0"/>
              </a:rPr>
              <a:t>newfd</a:t>
            </a:r>
            <a:r>
              <a:rPr lang="en-US" dirty="0">
                <a:latin typeface="Courier New" pitchFamily="49" charset="0"/>
              </a:rPr>
              <a:t>)</a:t>
            </a:r>
            <a:r>
              <a:rPr lang="en-US" dirty="0"/>
              <a:t> function</a:t>
            </a:r>
          </a:p>
          <a:p>
            <a:pPr lvl="1"/>
            <a:r>
              <a:rPr lang="en-US" dirty="0"/>
              <a:t>Copies (per-process) descriptor table entry </a:t>
            </a:r>
            <a:r>
              <a:rPr lang="en-US" b="1" dirty="0" err="1">
                <a:latin typeface="Courier New" pitchFamily="49" charset="0"/>
              </a:rPr>
              <a:t>oldfd</a:t>
            </a:r>
            <a:r>
              <a:rPr lang="en-US" dirty="0"/>
              <a:t> </a:t>
            </a:r>
            <a:r>
              <a:rPr lang="en-US" dirty="0" smtClean="0"/>
              <a:t> to </a:t>
            </a:r>
            <a:r>
              <a:rPr lang="en-US" dirty="0"/>
              <a:t>entry </a:t>
            </a:r>
            <a:r>
              <a:rPr lang="en-US" b="1" dirty="0" err="1">
                <a:latin typeface="Courier New" pitchFamily="49" charset="0"/>
              </a:rPr>
              <a:t>newfd</a:t>
            </a:r>
            <a:endParaRPr lang="en-US" b="1" dirty="0">
              <a:latin typeface="Courier New" pitchFamily="49" charset="0"/>
            </a:endParaRPr>
          </a:p>
        </p:txBody>
      </p:sp>
      <p:grpSp>
        <p:nvGrpSpPr>
          <p:cNvPr id="2" name="Group 28"/>
          <p:cNvGrpSpPr/>
          <p:nvPr/>
        </p:nvGrpSpPr>
        <p:grpSpPr>
          <a:xfrm>
            <a:off x="873210" y="4602162"/>
            <a:ext cx="1838325" cy="1722438"/>
            <a:chOff x="906162" y="4221162"/>
            <a:chExt cx="1838325" cy="1722438"/>
          </a:xfrm>
        </p:grpSpPr>
        <p:sp>
          <p:nvSpPr>
            <p:cNvPr id="666663" name="Rectangle 39"/>
            <p:cNvSpPr>
              <a:spLocks noChangeAspect="1" noChangeArrowheads="1"/>
            </p:cNvSpPr>
            <p:nvPr/>
          </p:nvSpPr>
          <p:spPr bwMode="auto">
            <a:xfrm>
              <a:off x="1825324" y="4221162"/>
              <a:ext cx="919163" cy="344488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666664" name="Rectangle 40"/>
            <p:cNvSpPr>
              <a:spLocks noChangeAspect="1" noChangeArrowheads="1"/>
            </p:cNvSpPr>
            <p:nvPr/>
          </p:nvSpPr>
          <p:spPr bwMode="auto">
            <a:xfrm>
              <a:off x="1825324" y="4565650"/>
              <a:ext cx="919163" cy="344487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r>
                <a:rPr lang="en-US">
                  <a:latin typeface="Courier New" pitchFamily="49" charset="0"/>
                </a:rPr>
                <a:t>a</a:t>
              </a:r>
            </a:p>
          </p:txBody>
        </p:sp>
        <p:sp>
          <p:nvSpPr>
            <p:cNvPr id="666665" name="Rectangle 41"/>
            <p:cNvSpPr>
              <a:spLocks noChangeAspect="1" noChangeArrowheads="1"/>
            </p:cNvSpPr>
            <p:nvPr/>
          </p:nvSpPr>
          <p:spPr bwMode="auto">
            <a:xfrm>
              <a:off x="1825324" y="4910137"/>
              <a:ext cx="919163" cy="344488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666666" name="Rectangle 42"/>
            <p:cNvSpPr>
              <a:spLocks noChangeAspect="1" noChangeArrowheads="1"/>
            </p:cNvSpPr>
            <p:nvPr/>
          </p:nvSpPr>
          <p:spPr bwMode="auto">
            <a:xfrm>
              <a:off x="1825324" y="5254625"/>
              <a:ext cx="919163" cy="344487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>
                <a:latin typeface="Courier New" pitchFamily="49" charset="0"/>
              </a:endParaRPr>
            </a:p>
          </p:txBody>
        </p:sp>
        <p:sp>
          <p:nvSpPr>
            <p:cNvPr id="666667" name="Rectangle 43"/>
            <p:cNvSpPr>
              <a:spLocks noChangeAspect="1" noChangeArrowheads="1"/>
            </p:cNvSpPr>
            <p:nvPr/>
          </p:nvSpPr>
          <p:spPr bwMode="auto">
            <a:xfrm>
              <a:off x="1825324" y="5599112"/>
              <a:ext cx="919163" cy="344488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r>
                <a:rPr lang="en-US">
                  <a:latin typeface="Courier New" pitchFamily="49" charset="0"/>
                </a:rPr>
                <a:t>b</a:t>
              </a:r>
            </a:p>
          </p:txBody>
        </p:sp>
        <p:sp>
          <p:nvSpPr>
            <p:cNvPr id="666668" name="Rectangle 44"/>
            <p:cNvSpPr>
              <a:spLocks noChangeAspect="1" noChangeArrowheads="1"/>
            </p:cNvSpPr>
            <p:nvPr/>
          </p:nvSpPr>
          <p:spPr bwMode="auto">
            <a:xfrm>
              <a:off x="906162" y="4221162"/>
              <a:ext cx="919162" cy="344488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r">
                <a:lnSpc>
                  <a:spcPct val="100000"/>
                </a:lnSpc>
              </a:pPr>
              <a:r>
                <a:rPr lang="en-US" sz="2000" dirty="0" err="1">
                  <a:latin typeface="Calibri" pitchFamily="34" charset="0"/>
                </a:rPr>
                <a:t>fd</a:t>
              </a:r>
              <a:r>
                <a:rPr lang="en-US" sz="2000" dirty="0">
                  <a:latin typeface="Calibri" pitchFamily="34" charset="0"/>
                </a:rPr>
                <a:t> 0</a:t>
              </a:r>
            </a:p>
          </p:txBody>
        </p:sp>
        <p:sp>
          <p:nvSpPr>
            <p:cNvPr id="666669" name="Rectangle 45"/>
            <p:cNvSpPr>
              <a:spLocks noChangeAspect="1" noChangeArrowheads="1"/>
            </p:cNvSpPr>
            <p:nvPr/>
          </p:nvSpPr>
          <p:spPr bwMode="auto">
            <a:xfrm>
              <a:off x="906162" y="4565650"/>
              <a:ext cx="919162" cy="344487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r">
                <a:lnSpc>
                  <a:spcPct val="100000"/>
                </a:lnSpc>
              </a:pPr>
              <a:r>
                <a:rPr lang="en-US" sz="2000" dirty="0" err="1">
                  <a:latin typeface="Calibri" pitchFamily="34" charset="0"/>
                </a:rPr>
                <a:t>fd</a:t>
              </a:r>
              <a:r>
                <a:rPr lang="en-US" sz="2000" dirty="0">
                  <a:latin typeface="Calibri" pitchFamily="34" charset="0"/>
                </a:rPr>
                <a:t> 1</a:t>
              </a:r>
            </a:p>
          </p:txBody>
        </p:sp>
        <p:sp>
          <p:nvSpPr>
            <p:cNvPr id="666670" name="Rectangle 46"/>
            <p:cNvSpPr>
              <a:spLocks noChangeAspect="1" noChangeArrowheads="1"/>
            </p:cNvSpPr>
            <p:nvPr/>
          </p:nvSpPr>
          <p:spPr bwMode="auto">
            <a:xfrm>
              <a:off x="906162" y="4910137"/>
              <a:ext cx="919162" cy="344488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r">
                <a:lnSpc>
                  <a:spcPct val="100000"/>
                </a:lnSpc>
              </a:pPr>
              <a:r>
                <a:rPr lang="en-US" sz="2000" dirty="0" err="1">
                  <a:latin typeface="Calibri" pitchFamily="34" charset="0"/>
                </a:rPr>
                <a:t>fd</a:t>
              </a:r>
              <a:r>
                <a:rPr lang="en-US" sz="2000" dirty="0">
                  <a:latin typeface="Calibri" pitchFamily="34" charset="0"/>
                </a:rPr>
                <a:t> 2</a:t>
              </a:r>
            </a:p>
          </p:txBody>
        </p:sp>
        <p:sp>
          <p:nvSpPr>
            <p:cNvPr id="666671" name="Rectangle 47"/>
            <p:cNvSpPr>
              <a:spLocks noChangeAspect="1" noChangeArrowheads="1"/>
            </p:cNvSpPr>
            <p:nvPr/>
          </p:nvSpPr>
          <p:spPr bwMode="auto">
            <a:xfrm>
              <a:off x="906162" y="5254625"/>
              <a:ext cx="919162" cy="344487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r">
                <a:lnSpc>
                  <a:spcPct val="100000"/>
                </a:lnSpc>
              </a:pPr>
              <a:r>
                <a:rPr lang="en-US" sz="2000" dirty="0" err="1">
                  <a:latin typeface="Calibri" pitchFamily="34" charset="0"/>
                </a:rPr>
                <a:t>fd</a:t>
              </a:r>
              <a:r>
                <a:rPr lang="en-US" sz="2000" dirty="0">
                  <a:latin typeface="Calibri" pitchFamily="34" charset="0"/>
                </a:rPr>
                <a:t> 3</a:t>
              </a:r>
            </a:p>
          </p:txBody>
        </p:sp>
        <p:sp>
          <p:nvSpPr>
            <p:cNvPr id="666672" name="Rectangle 48"/>
            <p:cNvSpPr>
              <a:spLocks noChangeAspect="1" noChangeArrowheads="1"/>
            </p:cNvSpPr>
            <p:nvPr/>
          </p:nvSpPr>
          <p:spPr bwMode="auto">
            <a:xfrm>
              <a:off x="906162" y="5599112"/>
              <a:ext cx="919162" cy="344488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r">
                <a:lnSpc>
                  <a:spcPct val="100000"/>
                </a:lnSpc>
              </a:pPr>
              <a:r>
                <a:rPr lang="en-US" sz="2000" dirty="0" err="1">
                  <a:latin typeface="Calibri" pitchFamily="34" charset="0"/>
                </a:rPr>
                <a:t>fd</a:t>
              </a:r>
              <a:r>
                <a:rPr lang="en-US" sz="2000" dirty="0">
                  <a:latin typeface="Calibri" pitchFamily="34" charset="0"/>
                </a:rPr>
                <a:t> 4</a:t>
              </a:r>
            </a:p>
          </p:txBody>
        </p:sp>
      </p:grpSp>
      <p:sp>
        <p:nvSpPr>
          <p:cNvPr id="666673" name="Text Box 49"/>
          <p:cNvSpPr txBox="1">
            <a:spLocks noChangeAspect="1" noChangeArrowheads="1"/>
          </p:cNvSpPr>
          <p:nvPr/>
        </p:nvSpPr>
        <p:spPr bwMode="auto">
          <a:xfrm>
            <a:off x="1141798" y="3611562"/>
            <a:ext cx="2750305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dirty="0">
                <a:latin typeface="Calibri" pitchFamily="34" charset="0"/>
              </a:rPr>
              <a:t>Descriptor table</a:t>
            </a:r>
          </a:p>
          <a:p>
            <a:pPr algn="l">
              <a:lnSpc>
                <a:spcPct val="100000"/>
              </a:lnSpc>
            </a:pPr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before</a:t>
            </a:r>
            <a:r>
              <a:rPr lang="en-US" dirty="0">
                <a:latin typeface="Calibri" pitchFamily="34" charset="0"/>
              </a:rPr>
              <a:t> </a:t>
            </a:r>
            <a:r>
              <a:rPr lang="en-US" dirty="0">
                <a:latin typeface="Courier New" pitchFamily="49" charset="0"/>
              </a:rPr>
              <a:t>dup2(4,1)</a:t>
            </a:r>
          </a:p>
        </p:txBody>
      </p:sp>
      <p:grpSp>
        <p:nvGrpSpPr>
          <p:cNvPr id="3" name="Group 27"/>
          <p:cNvGrpSpPr/>
          <p:nvPr/>
        </p:nvGrpSpPr>
        <p:grpSpPr>
          <a:xfrm>
            <a:off x="5208673" y="4602162"/>
            <a:ext cx="1836737" cy="1722438"/>
            <a:chOff x="5241625" y="4267200"/>
            <a:chExt cx="1836737" cy="1722438"/>
          </a:xfrm>
        </p:grpSpPr>
        <p:sp>
          <p:nvSpPr>
            <p:cNvPr id="666676" name="Rectangle 52"/>
            <p:cNvSpPr>
              <a:spLocks noChangeAspect="1" noChangeArrowheads="1"/>
            </p:cNvSpPr>
            <p:nvPr/>
          </p:nvSpPr>
          <p:spPr bwMode="auto">
            <a:xfrm>
              <a:off x="6159200" y="4267200"/>
              <a:ext cx="919162" cy="344488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666677" name="Rectangle 53"/>
            <p:cNvSpPr>
              <a:spLocks noChangeAspect="1" noChangeArrowheads="1"/>
            </p:cNvSpPr>
            <p:nvPr/>
          </p:nvSpPr>
          <p:spPr bwMode="auto">
            <a:xfrm>
              <a:off x="6159200" y="4611688"/>
              <a:ext cx="919162" cy="344487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r>
                <a:rPr lang="en-US">
                  <a:latin typeface="Courier New" pitchFamily="49" charset="0"/>
                </a:rPr>
                <a:t>b</a:t>
              </a:r>
            </a:p>
          </p:txBody>
        </p:sp>
        <p:sp>
          <p:nvSpPr>
            <p:cNvPr id="666678" name="Rectangle 54"/>
            <p:cNvSpPr>
              <a:spLocks noChangeAspect="1" noChangeArrowheads="1"/>
            </p:cNvSpPr>
            <p:nvPr/>
          </p:nvSpPr>
          <p:spPr bwMode="auto">
            <a:xfrm>
              <a:off x="6159200" y="4956175"/>
              <a:ext cx="919162" cy="344488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666679" name="Rectangle 55"/>
            <p:cNvSpPr>
              <a:spLocks noChangeAspect="1" noChangeArrowheads="1"/>
            </p:cNvSpPr>
            <p:nvPr/>
          </p:nvSpPr>
          <p:spPr bwMode="auto">
            <a:xfrm>
              <a:off x="6159200" y="5300663"/>
              <a:ext cx="919162" cy="344487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>
                <a:latin typeface="Courier New" pitchFamily="49" charset="0"/>
              </a:endParaRPr>
            </a:p>
          </p:txBody>
        </p:sp>
        <p:sp>
          <p:nvSpPr>
            <p:cNvPr id="666680" name="Rectangle 56"/>
            <p:cNvSpPr>
              <a:spLocks noChangeAspect="1" noChangeArrowheads="1"/>
            </p:cNvSpPr>
            <p:nvPr/>
          </p:nvSpPr>
          <p:spPr bwMode="auto">
            <a:xfrm>
              <a:off x="6159200" y="5645150"/>
              <a:ext cx="919162" cy="344488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1270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r>
                <a:rPr lang="en-US">
                  <a:latin typeface="Courier New" pitchFamily="49" charset="0"/>
                </a:rPr>
                <a:t>b</a:t>
              </a:r>
            </a:p>
          </p:txBody>
        </p:sp>
        <p:sp>
          <p:nvSpPr>
            <p:cNvPr id="666681" name="Rectangle 57"/>
            <p:cNvSpPr>
              <a:spLocks noChangeAspect="1" noChangeArrowheads="1"/>
            </p:cNvSpPr>
            <p:nvPr/>
          </p:nvSpPr>
          <p:spPr bwMode="auto">
            <a:xfrm>
              <a:off x="5241625" y="4267200"/>
              <a:ext cx="917575" cy="344488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r">
                <a:lnSpc>
                  <a:spcPct val="100000"/>
                </a:lnSpc>
              </a:pPr>
              <a:r>
                <a:rPr lang="en-US" sz="2000" dirty="0" err="1">
                  <a:latin typeface="Calibri" pitchFamily="34" charset="0"/>
                </a:rPr>
                <a:t>fd</a:t>
              </a:r>
              <a:r>
                <a:rPr lang="en-US" sz="2000" dirty="0">
                  <a:latin typeface="Calibri" pitchFamily="34" charset="0"/>
                </a:rPr>
                <a:t> 0</a:t>
              </a:r>
            </a:p>
          </p:txBody>
        </p:sp>
        <p:sp>
          <p:nvSpPr>
            <p:cNvPr id="666682" name="Rectangle 58"/>
            <p:cNvSpPr>
              <a:spLocks noChangeAspect="1" noChangeArrowheads="1"/>
            </p:cNvSpPr>
            <p:nvPr/>
          </p:nvSpPr>
          <p:spPr bwMode="auto">
            <a:xfrm>
              <a:off x="5241625" y="4611688"/>
              <a:ext cx="917575" cy="344487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r">
                <a:lnSpc>
                  <a:spcPct val="100000"/>
                </a:lnSpc>
              </a:pPr>
              <a:r>
                <a:rPr lang="en-US" sz="2000" dirty="0" err="1">
                  <a:latin typeface="Calibri" pitchFamily="34" charset="0"/>
                </a:rPr>
                <a:t>fd</a:t>
              </a:r>
              <a:r>
                <a:rPr lang="en-US" sz="2000" dirty="0">
                  <a:latin typeface="Calibri" pitchFamily="34" charset="0"/>
                </a:rPr>
                <a:t> 1</a:t>
              </a:r>
            </a:p>
          </p:txBody>
        </p:sp>
        <p:sp>
          <p:nvSpPr>
            <p:cNvPr id="666683" name="Rectangle 59"/>
            <p:cNvSpPr>
              <a:spLocks noChangeAspect="1" noChangeArrowheads="1"/>
            </p:cNvSpPr>
            <p:nvPr/>
          </p:nvSpPr>
          <p:spPr bwMode="auto">
            <a:xfrm>
              <a:off x="5241625" y="4956175"/>
              <a:ext cx="917575" cy="344488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r">
                <a:lnSpc>
                  <a:spcPct val="100000"/>
                </a:lnSpc>
              </a:pPr>
              <a:r>
                <a:rPr lang="en-US" sz="2000" dirty="0" err="1">
                  <a:latin typeface="Calibri" pitchFamily="34" charset="0"/>
                </a:rPr>
                <a:t>fd</a:t>
              </a:r>
              <a:r>
                <a:rPr lang="en-US" sz="2000" dirty="0">
                  <a:latin typeface="Calibri" pitchFamily="34" charset="0"/>
                </a:rPr>
                <a:t> 2</a:t>
              </a:r>
            </a:p>
          </p:txBody>
        </p:sp>
        <p:sp>
          <p:nvSpPr>
            <p:cNvPr id="666684" name="Rectangle 60"/>
            <p:cNvSpPr>
              <a:spLocks noChangeAspect="1" noChangeArrowheads="1"/>
            </p:cNvSpPr>
            <p:nvPr/>
          </p:nvSpPr>
          <p:spPr bwMode="auto">
            <a:xfrm>
              <a:off x="5241625" y="5300663"/>
              <a:ext cx="917575" cy="344487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r">
                <a:lnSpc>
                  <a:spcPct val="100000"/>
                </a:lnSpc>
              </a:pPr>
              <a:r>
                <a:rPr lang="en-US" sz="2000" dirty="0" err="1">
                  <a:latin typeface="Calibri" pitchFamily="34" charset="0"/>
                </a:rPr>
                <a:t>fd</a:t>
              </a:r>
              <a:r>
                <a:rPr lang="en-US" sz="2000" dirty="0">
                  <a:latin typeface="Calibri" pitchFamily="34" charset="0"/>
                </a:rPr>
                <a:t> 3</a:t>
              </a:r>
            </a:p>
          </p:txBody>
        </p:sp>
        <p:sp>
          <p:nvSpPr>
            <p:cNvPr id="666685" name="Rectangle 61"/>
            <p:cNvSpPr>
              <a:spLocks noChangeAspect="1" noChangeArrowheads="1"/>
            </p:cNvSpPr>
            <p:nvPr/>
          </p:nvSpPr>
          <p:spPr bwMode="auto">
            <a:xfrm>
              <a:off x="5241625" y="5645150"/>
              <a:ext cx="917575" cy="344488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r">
                <a:lnSpc>
                  <a:spcPct val="100000"/>
                </a:lnSpc>
              </a:pPr>
              <a:r>
                <a:rPr lang="en-US" sz="2000" dirty="0" err="1">
                  <a:latin typeface="Calibri" pitchFamily="34" charset="0"/>
                </a:rPr>
                <a:t>fd</a:t>
              </a:r>
              <a:r>
                <a:rPr lang="en-US" sz="2000" dirty="0">
                  <a:latin typeface="Calibri" pitchFamily="34" charset="0"/>
                </a:rPr>
                <a:t> 4</a:t>
              </a:r>
            </a:p>
          </p:txBody>
        </p:sp>
      </p:grpSp>
      <p:sp>
        <p:nvSpPr>
          <p:cNvPr id="666686" name="Text Box 62"/>
          <p:cNvSpPr txBox="1">
            <a:spLocks noChangeAspect="1" noChangeArrowheads="1"/>
          </p:cNvSpPr>
          <p:nvPr/>
        </p:nvSpPr>
        <p:spPr bwMode="auto">
          <a:xfrm>
            <a:off x="5462973" y="3611562"/>
            <a:ext cx="2529219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dirty="0">
                <a:latin typeface="Calibri" pitchFamily="34" charset="0"/>
              </a:rPr>
              <a:t>Descriptor table</a:t>
            </a:r>
          </a:p>
          <a:p>
            <a:pPr algn="l">
              <a:lnSpc>
                <a:spcPct val="100000"/>
              </a:lnSpc>
            </a:pPr>
            <a:r>
              <a:rPr lang="en-US" i="1" dirty="0">
                <a:solidFill>
                  <a:srgbClr val="C00000"/>
                </a:solidFill>
                <a:latin typeface="Calibri" pitchFamily="34" charset="0"/>
              </a:rPr>
              <a:t>after</a:t>
            </a:r>
            <a:r>
              <a:rPr lang="en-US" dirty="0">
                <a:latin typeface="Calibri" pitchFamily="34" charset="0"/>
              </a:rPr>
              <a:t> </a:t>
            </a:r>
            <a:r>
              <a:rPr lang="en-US" dirty="0">
                <a:latin typeface="Courier New" pitchFamily="49" charset="0"/>
              </a:rPr>
              <a:t>dup2(4,1)</a:t>
            </a:r>
          </a:p>
        </p:txBody>
      </p:sp>
      <p:sp>
        <p:nvSpPr>
          <p:cNvPr id="27" name="Right Arrow 26"/>
          <p:cNvSpPr/>
          <p:nvPr/>
        </p:nvSpPr>
        <p:spPr bwMode="auto">
          <a:xfrm>
            <a:off x="3624648" y="5059362"/>
            <a:ext cx="1295400" cy="592138"/>
          </a:xfrm>
          <a:prstGeom prst="rightArrow">
            <a:avLst/>
          </a:prstGeom>
          <a:solidFill>
            <a:schemeClr val="bg1">
              <a:lumMod val="75000"/>
            </a:schemeClr>
          </a:solidFill>
          <a:ln w="12700">
            <a:noFill/>
            <a:round/>
            <a:headEnd/>
            <a:tailEnd type="triangle" w="med" len="med"/>
          </a:ln>
          <a:effectLst/>
        </p:spPr>
        <p:txBody>
          <a:bodyPr wrap="none" rtlCol="0" anchor="ctr"/>
          <a:lstStyle/>
          <a:p>
            <a:pPr algn="ctr"/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6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I/O Redirection </a:t>
            </a:r>
            <a:r>
              <a:rPr lang="en-US" dirty="0" smtClean="0"/>
              <a:t>Example</a:t>
            </a:r>
            <a:endParaRPr lang="en-US" dirty="0"/>
          </a:p>
        </p:txBody>
      </p:sp>
      <p:sp>
        <p:nvSpPr>
          <p:cNvPr id="66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0237" y="1296988"/>
            <a:ext cx="8548687" cy="989012"/>
          </a:xfrm>
        </p:spPr>
        <p:txBody>
          <a:bodyPr/>
          <a:lstStyle/>
          <a:p>
            <a:r>
              <a:rPr lang="en-US" dirty="0"/>
              <a:t> Step #1: open file to which </a:t>
            </a:r>
            <a:r>
              <a:rPr lang="en-US" dirty="0" err="1"/>
              <a:t>stdout</a:t>
            </a:r>
            <a:r>
              <a:rPr lang="en-US" dirty="0"/>
              <a:t> should be redirected</a:t>
            </a:r>
          </a:p>
          <a:p>
            <a:pPr lvl="1">
              <a:buFont typeface="Wingdings" pitchFamily="2" charset="2"/>
              <a:buChar char="§"/>
            </a:pPr>
            <a:r>
              <a:rPr lang="en-US" dirty="0"/>
              <a:t>Happens in child executing shell code, before </a:t>
            </a:r>
            <a:r>
              <a:rPr lang="en-US" b="1" dirty="0" smtClean="0">
                <a:latin typeface="Courier New"/>
                <a:cs typeface="Courier New"/>
              </a:rPr>
              <a:t>exec</a:t>
            </a:r>
            <a:endParaRPr lang="en-US" b="1" dirty="0">
              <a:latin typeface="Courier New"/>
              <a:cs typeface="Courier New"/>
            </a:endParaRPr>
          </a:p>
        </p:txBody>
      </p:sp>
      <p:sp>
        <p:nvSpPr>
          <p:cNvPr id="43" name="Rectangle 4"/>
          <p:cNvSpPr>
            <a:spLocks noChangeArrowheads="1"/>
          </p:cNvSpPr>
          <p:nvPr/>
        </p:nvSpPr>
        <p:spPr bwMode="auto">
          <a:xfrm>
            <a:off x="1506538" y="36703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4" name="Rectangle 5"/>
          <p:cNvSpPr>
            <a:spLocks noChangeArrowheads="1"/>
          </p:cNvSpPr>
          <p:nvPr/>
        </p:nvSpPr>
        <p:spPr bwMode="auto">
          <a:xfrm>
            <a:off x="1506538" y="38989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5" name="Rectangle 6"/>
          <p:cNvSpPr>
            <a:spLocks noChangeArrowheads="1"/>
          </p:cNvSpPr>
          <p:nvPr/>
        </p:nvSpPr>
        <p:spPr bwMode="auto">
          <a:xfrm>
            <a:off x="1506538" y="41275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6" name="Rectangle 7"/>
          <p:cNvSpPr>
            <a:spLocks noChangeArrowheads="1"/>
          </p:cNvSpPr>
          <p:nvPr/>
        </p:nvSpPr>
        <p:spPr bwMode="auto">
          <a:xfrm>
            <a:off x="1506538" y="43561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7" name="Rectangle 8"/>
          <p:cNvSpPr>
            <a:spLocks noChangeArrowheads="1"/>
          </p:cNvSpPr>
          <p:nvPr/>
        </p:nvSpPr>
        <p:spPr bwMode="auto">
          <a:xfrm>
            <a:off x="1506538" y="45847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8" name="Rectangle 9"/>
          <p:cNvSpPr>
            <a:spLocks noChangeArrowheads="1"/>
          </p:cNvSpPr>
          <p:nvPr/>
        </p:nvSpPr>
        <p:spPr bwMode="auto">
          <a:xfrm>
            <a:off x="896938" y="36703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0</a:t>
            </a:r>
          </a:p>
        </p:txBody>
      </p:sp>
      <p:sp>
        <p:nvSpPr>
          <p:cNvPr id="49" name="Rectangle 10"/>
          <p:cNvSpPr>
            <a:spLocks noChangeArrowheads="1"/>
          </p:cNvSpPr>
          <p:nvPr/>
        </p:nvSpPr>
        <p:spPr bwMode="auto">
          <a:xfrm>
            <a:off x="896938" y="38989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1</a:t>
            </a:r>
          </a:p>
        </p:txBody>
      </p:sp>
      <p:sp>
        <p:nvSpPr>
          <p:cNvPr id="50" name="Rectangle 11"/>
          <p:cNvSpPr>
            <a:spLocks noChangeArrowheads="1"/>
          </p:cNvSpPr>
          <p:nvPr/>
        </p:nvSpPr>
        <p:spPr bwMode="auto">
          <a:xfrm>
            <a:off x="896938" y="41275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2</a:t>
            </a:r>
          </a:p>
        </p:txBody>
      </p:sp>
      <p:sp>
        <p:nvSpPr>
          <p:cNvPr id="51" name="Rectangle 12"/>
          <p:cNvSpPr>
            <a:spLocks noChangeArrowheads="1"/>
          </p:cNvSpPr>
          <p:nvPr/>
        </p:nvSpPr>
        <p:spPr bwMode="auto">
          <a:xfrm>
            <a:off x="896938" y="43561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3</a:t>
            </a:r>
          </a:p>
        </p:txBody>
      </p:sp>
      <p:sp>
        <p:nvSpPr>
          <p:cNvPr id="52" name="Rectangle 13"/>
          <p:cNvSpPr>
            <a:spLocks noChangeArrowheads="1"/>
          </p:cNvSpPr>
          <p:nvPr/>
        </p:nvSpPr>
        <p:spPr bwMode="auto">
          <a:xfrm>
            <a:off x="896938" y="45847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4</a:t>
            </a:r>
          </a:p>
        </p:txBody>
      </p:sp>
      <p:sp>
        <p:nvSpPr>
          <p:cNvPr id="53" name="Text Box 14"/>
          <p:cNvSpPr txBox="1">
            <a:spLocks noChangeArrowheads="1"/>
          </p:cNvSpPr>
          <p:nvPr/>
        </p:nvSpPr>
        <p:spPr bwMode="auto">
          <a:xfrm>
            <a:off x="610550" y="2636222"/>
            <a:ext cx="239008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Descriptor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[one table per process]</a:t>
            </a:r>
          </a:p>
        </p:txBody>
      </p:sp>
      <p:sp>
        <p:nvSpPr>
          <p:cNvPr id="54" name="Text Box 15"/>
          <p:cNvSpPr txBox="1">
            <a:spLocks noChangeArrowheads="1"/>
          </p:cNvSpPr>
          <p:nvPr/>
        </p:nvSpPr>
        <p:spPr bwMode="auto">
          <a:xfrm>
            <a:off x="31594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Open file table 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55" name="Text Box 16"/>
          <p:cNvSpPr txBox="1">
            <a:spLocks noChangeArrowheads="1"/>
          </p:cNvSpPr>
          <p:nvPr/>
        </p:nvSpPr>
        <p:spPr bwMode="auto">
          <a:xfrm>
            <a:off x="57502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v-node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56" name="Rectangle 17"/>
          <p:cNvSpPr>
            <a:spLocks noChangeArrowheads="1"/>
          </p:cNvSpPr>
          <p:nvPr/>
        </p:nvSpPr>
        <p:spPr bwMode="auto">
          <a:xfrm>
            <a:off x="3868738" y="39624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57" name="Rectangle 18"/>
          <p:cNvSpPr>
            <a:spLocks noChangeArrowheads="1"/>
          </p:cNvSpPr>
          <p:nvPr/>
        </p:nvSpPr>
        <p:spPr bwMode="auto">
          <a:xfrm>
            <a:off x="3868738" y="42672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refcnt=1</a:t>
            </a:r>
          </a:p>
        </p:txBody>
      </p:sp>
      <p:sp>
        <p:nvSpPr>
          <p:cNvPr id="58" name="Rectangle 19"/>
          <p:cNvSpPr>
            <a:spLocks noChangeArrowheads="1"/>
          </p:cNvSpPr>
          <p:nvPr/>
        </p:nvSpPr>
        <p:spPr bwMode="auto">
          <a:xfrm>
            <a:off x="3868738" y="45720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59" name="Line 20"/>
          <p:cNvSpPr>
            <a:spLocks noChangeShapeType="1"/>
          </p:cNvSpPr>
          <p:nvPr/>
        </p:nvSpPr>
        <p:spPr bwMode="auto">
          <a:xfrm flipV="1">
            <a:off x="1828800" y="3657599"/>
            <a:ext cx="2039938" cy="3524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0" name="Rectangle 22"/>
          <p:cNvSpPr>
            <a:spLocks noChangeArrowheads="1"/>
          </p:cNvSpPr>
          <p:nvPr/>
        </p:nvSpPr>
        <p:spPr bwMode="auto">
          <a:xfrm>
            <a:off x="3868738" y="36576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61" name="Rectangle 23"/>
          <p:cNvSpPr>
            <a:spLocks noChangeArrowheads="1"/>
          </p:cNvSpPr>
          <p:nvPr/>
        </p:nvSpPr>
        <p:spPr bwMode="auto">
          <a:xfrm>
            <a:off x="3868738" y="56388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62" name="Rectangle 24"/>
          <p:cNvSpPr>
            <a:spLocks noChangeArrowheads="1"/>
          </p:cNvSpPr>
          <p:nvPr/>
        </p:nvSpPr>
        <p:spPr bwMode="auto">
          <a:xfrm>
            <a:off x="3868738" y="59436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refcnt=1</a:t>
            </a:r>
          </a:p>
        </p:txBody>
      </p:sp>
      <p:sp>
        <p:nvSpPr>
          <p:cNvPr id="63" name="Rectangle 25"/>
          <p:cNvSpPr>
            <a:spLocks noChangeArrowheads="1"/>
          </p:cNvSpPr>
          <p:nvPr/>
        </p:nvSpPr>
        <p:spPr bwMode="auto">
          <a:xfrm>
            <a:off x="3868738" y="62484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64" name="Rectangle 26"/>
          <p:cNvSpPr>
            <a:spLocks noChangeArrowheads="1"/>
          </p:cNvSpPr>
          <p:nvPr/>
        </p:nvSpPr>
        <p:spPr bwMode="auto">
          <a:xfrm>
            <a:off x="3868738" y="53340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65" name="Line 27"/>
          <p:cNvSpPr>
            <a:spLocks noChangeShapeType="1"/>
          </p:cNvSpPr>
          <p:nvPr/>
        </p:nvSpPr>
        <p:spPr bwMode="auto">
          <a:xfrm>
            <a:off x="1828800" y="4683125"/>
            <a:ext cx="2057400" cy="698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6" name="Text Box 28"/>
          <p:cNvSpPr txBox="1">
            <a:spLocks noChangeArrowheads="1"/>
          </p:cNvSpPr>
          <p:nvPr/>
        </p:nvSpPr>
        <p:spPr bwMode="auto">
          <a:xfrm>
            <a:off x="228600" y="4086225"/>
            <a:ext cx="8223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stderr</a:t>
            </a:r>
          </a:p>
        </p:txBody>
      </p:sp>
      <p:sp>
        <p:nvSpPr>
          <p:cNvPr id="67" name="Text Box 29"/>
          <p:cNvSpPr txBox="1">
            <a:spLocks noChangeArrowheads="1"/>
          </p:cNvSpPr>
          <p:nvPr/>
        </p:nvSpPr>
        <p:spPr bwMode="auto">
          <a:xfrm>
            <a:off x="228600" y="3857625"/>
            <a:ext cx="8223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stdout</a:t>
            </a:r>
          </a:p>
        </p:txBody>
      </p:sp>
      <p:sp>
        <p:nvSpPr>
          <p:cNvPr id="68" name="Text Box 30"/>
          <p:cNvSpPr txBox="1">
            <a:spLocks noChangeArrowheads="1"/>
          </p:cNvSpPr>
          <p:nvPr/>
        </p:nvSpPr>
        <p:spPr bwMode="auto">
          <a:xfrm>
            <a:off x="334963" y="3629025"/>
            <a:ext cx="715962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stdin</a:t>
            </a:r>
          </a:p>
        </p:txBody>
      </p:sp>
      <p:sp>
        <p:nvSpPr>
          <p:cNvPr id="69" name="Line 31"/>
          <p:cNvSpPr>
            <a:spLocks noChangeShapeType="1"/>
          </p:cNvSpPr>
          <p:nvPr/>
        </p:nvSpPr>
        <p:spPr bwMode="auto">
          <a:xfrm flipV="1">
            <a:off x="4786313" y="3641725"/>
            <a:ext cx="1690687" cy="1539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70" name="Rectangle 32"/>
          <p:cNvSpPr>
            <a:spLocks noChangeArrowheads="1"/>
          </p:cNvSpPr>
          <p:nvPr/>
        </p:nvSpPr>
        <p:spPr bwMode="auto">
          <a:xfrm>
            <a:off x="6477000" y="36290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access</a:t>
            </a:r>
          </a:p>
        </p:txBody>
      </p:sp>
      <p:sp>
        <p:nvSpPr>
          <p:cNvPr id="71" name="Rectangle 33"/>
          <p:cNvSpPr>
            <a:spLocks noChangeArrowheads="1"/>
          </p:cNvSpPr>
          <p:nvPr/>
        </p:nvSpPr>
        <p:spPr bwMode="auto">
          <a:xfrm>
            <a:off x="6477000" y="45434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72" name="Rectangle 34"/>
          <p:cNvSpPr>
            <a:spLocks noChangeArrowheads="1"/>
          </p:cNvSpPr>
          <p:nvPr/>
        </p:nvSpPr>
        <p:spPr bwMode="auto">
          <a:xfrm>
            <a:off x="6477000" y="39338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size</a:t>
            </a:r>
          </a:p>
        </p:txBody>
      </p:sp>
      <p:sp>
        <p:nvSpPr>
          <p:cNvPr id="73" name="Rectangle 35"/>
          <p:cNvSpPr>
            <a:spLocks noChangeArrowheads="1"/>
          </p:cNvSpPr>
          <p:nvPr/>
        </p:nvSpPr>
        <p:spPr bwMode="auto">
          <a:xfrm>
            <a:off x="6477000" y="42386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type</a:t>
            </a:r>
          </a:p>
        </p:txBody>
      </p:sp>
      <p:sp>
        <p:nvSpPr>
          <p:cNvPr id="74" name="Rectangle 36"/>
          <p:cNvSpPr>
            <a:spLocks noChangeArrowheads="1"/>
          </p:cNvSpPr>
          <p:nvPr/>
        </p:nvSpPr>
        <p:spPr bwMode="auto">
          <a:xfrm>
            <a:off x="6477000" y="52292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access</a:t>
            </a:r>
          </a:p>
        </p:txBody>
      </p:sp>
      <p:sp>
        <p:nvSpPr>
          <p:cNvPr id="75" name="Rectangle 37"/>
          <p:cNvSpPr>
            <a:spLocks noChangeArrowheads="1"/>
          </p:cNvSpPr>
          <p:nvPr/>
        </p:nvSpPr>
        <p:spPr bwMode="auto">
          <a:xfrm>
            <a:off x="6477000" y="61436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76" name="Rectangle 38"/>
          <p:cNvSpPr>
            <a:spLocks noChangeArrowheads="1"/>
          </p:cNvSpPr>
          <p:nvPr/>
        </p:nvSpPr>
        <p:spPr bwMode="auto">
          <a:xfrm>
            <a:off x="6477000" y="55340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size</a:t>
            </a:r>
          </a:p>
        </p:txBody>
      </p:sp>
      <p:sp>
        <p:nvSpPr>
          <p:cNvPr id="77" name="Rectangle 39"/>
          <p:cNvSpPr>
            <a:spLocks noChangeArrowheads="1"/>
          </p:cNvSpPr>
          <p:nvPr/>
        </p:nvSpPr>
        <p:spPr bwMode="auto">
          <a:xfrm>
            <a:off x="6477000" y="58388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type</a:t>
            </a:r>
          </a:p>
        </p:txBody>
      </p:sp>
      <p:sp>
        <p:nvSpPr>
          <p:cNvPr id="78" name="Text Box 40"/>
          <p:cNvSpPr txBox="1">
            <a:spLocks noChangeArrowheads="1"/>
          </p:cNvSpPr>
          <p:nvPr/>
        </p:nvSpPr>
        <p:spPr bwMode="auto">
          <a:xfrm>
            <a:off x="3758514" y="3352800"/>
            <a:ext cx="652743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</a:t>
            </a:r>
            <a:r>
              <a:rPr lang="en-US" sz="1600" dirty="0" smtClean="0">
                <a:latin typeface="Calibri" pitchFamily="34" charset="0"/>
              </a:rPr>
              <a:t>A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79" name="Text Box 41"/>
          <p:cNvSpPr txBox="1">
            <a:spLocks noChangeArrowheads="1"/>
          </p:cNvSpPr>
          <p:nvPr/>
        </p:nvSpPr>
        <p:spPr bwMode="auto">
          <a:xfrm>
            <a:off x="3766752" y="5029200"/>
            <a:ext cx="643125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</a:t>
            </a:r>
            <a:r>
              <a:rPr lang="en-US" sz="1600" dirty="0" smtClean="0">
                <a:latin typeface="Calibri" pitchFamily="34" charset="0"/>
              </a:rPr>
              <a:t>B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80" name="Line 21"/>
          <p:cNvSpPr>
            <a:spLocks noChangeShapeType="1"/>
          </p:cNvSpPr>
          <p:nvPr/>
        </p:nvSpPr>
        <p:spPr bwMode="auto">
          <a:xfrm flipV="1">
            <a:off x="4706938" y="5229224"/>
            <a:ext cx="1770062" cy="2571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357018" y="457200"/>
            <a:ext cx="7592093" cy="762000"/>
          </a:xfrm>
        </p:spPr>
        <p:txBody>
          <a:bodyPr/>
          <a:lstStyle/>
          <a:p>
            <a:r>
              <a:rPr lang="en-US" dirty="0"/>
              <a:t>I/O Redirection Example (</a:t>
            </a:r>
            <a:r>
              <a:rPr lang="en-US" dirty="0" smtClean="0"/>
              <a:t>cont.)</a:t>
            </a:r>
            <a:endParaRPr lang="en-US" dirty="0"/>
          </a:p>
        </p:txBody>
      </p:sp>
      <p:sp>
        <p:nvSpPr>
          <p:cNvPr id="66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66713" y="1296988"/>
            <a:ext cx="8624887" cy="989012"/>
          </a:xfrm>
        </p:spPr>
        <p:txBody>
          <a:bodyPr/>
          <a:lstStyle/>
          <a:p>
            <a:r>
              <a:rPr lang="en-US" dirty="0"/>
              <a:t>Step #2: call </a:t>
            </a:r>
            <a:r>
              <a:rPr lang="en-US" dirty="0">
                <a:latin typeface="Courier New" pitchFamily="49" charset="0"/>
              </a:rPr>
              <a:t>dup2(4,1)</a:t>
            </a:r>
          </a:p>
          <a:p>
            <a:pPr lvl="1">
              <a:buFont typeface="Wingdings" pitchFamily="2" charset="2"/>
              <a:buChar char="§"/>
            </a:pPr>
            <a:r>
              <a:rPr lang="en-US" dirty="0"/>
              <a:t>cause </a:t>
            </a:r>
            <a:r>
              <a:rPr lang="en-US" dirty="0" err="1"/>
              <a:t>fd</a:t>
            </a:r>
            <a:r>
              <a:rPr lang="en-US" dirty="0"/>
              <a:t>=1 (</a:t>
            </a:r>
            <a:r>
              <a:rPr lang="en-US" dirty="0" err="1"/>
              <a:t>stdout</a:t>
            </a:r>
            <a:r>
              <a:rPr lang="en-US" dirty="0"/>
              <a:t>) to refer to disk file pointed at by </a:t>
            </a:r>
            <a:r>
              <a:rPr lang="en-US" dirty="0" err="1"/>
              <a:t>fd</a:t>
            </a:r>
            <a:r>
              <a:rPr lang="en-US" dirty="0"/>
              <a:t>=4</a:t>
            </a:r>
            <a:endParaRPr lang="en-US" dirty="0">
              <a:latin typeface="Courier New" pitchFamily="49" charset="0"/>
            </a:endParaRPr>
          </a:p>
        </p:txBody>
      </p:sp>
      <p:sp>
        <p:nvSpPr>
          <p:cNvPr id="39" name="Rectangle 4"/>
          <p:cNvSpPr>
            <a:spLocks noChangeArrowheads="1"/>
          </p:cNvSpPr>
          <p:nvPr/>
        </p:nvSpPr>
        <p:spPr bwMode="auto">
          <a:xfrm>
            <a:off x="1506538" y="36703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0" name="Rectangle 5"/>
          <p:cNvSpPr>
            <a:spLocks noChangeArrowheads="1"/>
          </p:cNvSpPr>
          <p:nvPr/>
        </p:nvSpPr>
        <p:spPr bwMode="auto">
          <a:xfrm>
            <a:off x="1506538" y="38989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1" name="Rectangle 6"/>
          <p:cNvSpPr>
            <a:spLocks noChangeArrowheads="1"/>
          </p:cNvSpPr>
          <p:nvPr/>
        </p:nvSpPr>
        <p:spPr bwMode="auto">
          <a:xfrm>
            <a:off x="1506538" y="41275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2" name="Rectangle 7"/>
          <p:cNvSpPr>
            <a:spLocks noChangeArrowheads="1"/>
          </p:cNvSpPr>
          <p:nvPr/>
        </p:nvSpPr>
        <p:spPr bwMode="auto">
          <a:xfrm>
            <a:off x="1506538" y="43561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3" name="Rectangle 8"/>
          <p:cNvSpPr>
            <a:spLocks noChangeArrowheads="1"/>
          </p:cNvSpPr>
          <p:nvPr/>
        </p:nvSpPr>
        <p:spPr bwMode="auto">
          <a:xfrm>
            <a:off x="1506538" y="4584700"/>
            <a:ext cx="6096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44" name="Rectangle 9"/>
          <p:cNvSpPr>
            <a:spLocks noChangeArrowheads="1"/>
          </p:cNvSpPr>
          <p:nvPr/>
        </p:nvSpPr>
        <p:spPr bwMode="auto">
          <a:xfrm>
            <a:off x="896938" y="36703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0</a:t>
            </a:r>
          </a:p>
        </p:txBody>
      </p:sp>
      <p:sp>
        <p:nvSpPr>
          <p:cNvPr id="45" name="Rectangle 10"/>
          <p:cNvSpPr>
            <a:spLocks noChangeArrowheads="1"/>
          </p:cNvSpPr>
          <p:nvPr/>
        </p:nvSpPr>
        <p:spPr bwMode="auto">
          <a:xfrm>
            <a:off x="896938" y="38989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1</a:t>
            </a:r>
          </a:p>
        </p:txBody>
      </p:sp>
      <p:sp>
        <p:nvSpPr>
          <p:cNvPr id="46" name="Rectangle 11"/>
          <p:cNvSpPr>
            <a:spLocks noChangeArrowheads="1"/>
          </p:cNvSpPr>
          <p:nvPr/>
        </p:nvSpPr>
        <p:spPr bwMode="auto">
          <a:xfrm>
            <a:off x="896938" y="41275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2</a:t>
            </a:r>
          </a:p>
        </p:txBody>
      </p:sp>
      <p:sp>
        <p:nvSpPr>
          <p:cNvPr id="47" name="Rectangle 12"/>
          <p:cNvSpPr>
            <a:spLocks noChangeArrowheads="1"/>
          </p:cNvSpPr>
          <p:nvPr/>
        </p:nvSpPr>
        <p:spPr bwMode="auto">
          <a:xfrm>
            <a:off x="896938" y="43561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3</a:t>
            </a:r>
          </a:p>
        </p:txBody>
      </p:sp>
      <p:sp>
        <p:nvSpPr>
          <p:cNvPr id="48" name="Rectangle 13"/>
          <p:cNvSpPr>
            <a:spLocks noChangeArrowheads="1"/>
          </p:cNvSpPr>
          <p:nvPr/>
        </p:nvSpPr>
        <p:spPr bwMode="auto">
          <a:xfrm>
            <a:off x="896938" y="4584700"/>
            <a:ext cx="6096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lnSpc>
                <a:spcPct val="100000"/>
              </a:lnSpc>
            </a:pPr>
            <a:r>
              <a:rPr lang="en-US" sz="1400" dirty="0" err="1">
                <a:latin typeface="Calibri" pitchFamily="34" charset="0"/>
              </a:rPr>
              <a:t>fd</a:t>
            </a:r>
            <a:r>
              <a:rPr lang="en-US" sz="1400" dirty="0">
                <a:latin typeface="Calibri" pitchFamily="34" charset="0"/>
              </a:rPr>
              <a:t> 4</a:t>
            </a:r>
          </a:p>
        </p:txBody>
      </p:sp>
      <p:sp>
        <p:nvSpPr>
          <p:cNvPr id="49" name="Text Box 14"/>
          <p:cNvSpPr txBox="1">
            <a:spLocks noChangeArrowheads="1"/>
          </p:cNvSpPr>
          <p:nvPr/>
        </p:nvSpPr>
        <p:spPr bwMode="auto">
          <a:xfrm>
            <a:off x="610550" y="2636222"/>
            <a:ext cx="2390085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Descriptor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[one table per process]</a:t>
            </a:r>
          </a:p>
        </p:txBody>
      </p:sp>
      <p:sp>
        <p:nvSpPr>
          <p:cNvPr id="50" name="Text Box 15"/>
          <p:cNvSpPr txBox="1">
            <a:spLocks noChangeArrowheads="1"/>
          </p:cNvSpPr>
          <p:nvPr/>
        </p:nvSpPr>
        <p:spPr bwMode="auto">
          <a:xfrm>
            <a:off x="31594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Open file table 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51" name="Text Box 16"/>
          <p:cNvSpPr txBox="1">
            <a:spLocks noChangeArrowheads="1"/>
          </p:cNvSpPr>
          <p:nvPr/>
        </p:nvSpPr>
        <p:spPr bwMode="auto">
          <a:xfrm>
            <a:off x="5750291" y="2636222"/>
            <a:ext cx="2532326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solidFill>
                  <a:srgbClr val="C00000"/>
                </a:solidFill>
                <a:latin typeface="Calibri" pitchFamily="34" charset="0"/>
              </a:rPr>
              <a:t>v-node table</a:t>
            </a:r>
          </a:p>
          <a:p>
            <a:pPr algn="ctr">
              <a:lnSpc>
                <a:spcPct val="100000"/>
              </a:lnSpc>
            </a:pPr>
            <a:r>
              <a:rPr lang="en-US" sz="1800" dirty="0">
                <a:latin typeface="Calibri" pitchFamily="34" charset="0"/>
              </a:rPr>
              <a:t>[shared by all processes]</a:t>
            </a:r>
          </a:p>
        </p:txBody>
      </p:sp>
      <p:sp>
        <p:nvSpPr>
          <p:cNvPr id="52" name="Rectangle 17"/>
          <p:cNvSpPr>
            <a:spLocks noChangeArrowheads="1"/>
          </p:cNvSpPr>
          <p:nvPr/>
        </p:nvSpPr>
        <p:spPr bwMode="auto">
          <a:xfrm>
            <a:off x="3868738" y="3962400"/>
            <a:ext cx="1066800" cy="3048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53" name="Rectangle 18"/>
          <p:cNvSpPr>
            <a:spLocks noChangeArrowheads="1"/>
          </p:cNvSpPr>
          <p:nvPr/>
        </p:nvSpPr>
        <p:spPr bwMode="auto">
          <a:xfrm>
            <a:off x="3868738" y="4267200"/>
            <a:ext cx="1066800" cy="3048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 dirty="0" err="1" smtClean="0">
                <a:latin typeface="Courier New" pitchFamily="49" charset="0"/>
              </a:rPr>
              <a:t>refcnt</a:t>
            </a:r>
            <a:r>
              <a:rPr lang="en-US" sz="1400" dirty="0" smtClean="0">
                <a:latin typeface="Courier New" pitchFamily="49" charset="0"/>
              </a:rPr>
              <a:t>=0</a:t>
            </a:r>
            <a:endParaRPr lang="en-US" sz="1400" dirty="0">
              <a:latin typeface="Courier New" pitchFamily="49" charset="0"/>
            </a:endParaRPr>
          </a:p>
        </p:txBody>
      </p:sp>
      <p:sp>
        <p:nvSpPr>
          <p:cNvPr id="54" name="Rectangle 19"/>
          <p:cNvSpPr>
            <a:spLocks noChangeArrowheads="1"/>
          </p:cNvSpPr>
          <p:nvPr/>
        </p:nvSpPr>
        <p:spPr bwMode="auto">
          <a:xfrm>
            <a:off x="3868738" y="4572000"/>
            <a:ext cx="1066800" cy="3048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55" name="Line 20"/>
          <p:cNvSpPr>
            <a:spLocks noChangeShapeType="1"/>
          </p:cNvSpPr>
          <p:nvPr/>
        </p:nvSpPr>
        <p:spPr bwMode="auto">
          <a:xfrm>
            <a:off x="1828800" y="4010023"/>
            <a:ext cx="2057400" cy="135773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56" name="Rectangle 22"/>
          <p:cNvSpPr>
            <a:spLocks noChangeArrowheads="1"/>
          </p:cNvSpPr>
          <p:nvPr/>
        </p:nvSpPr>
        <p:spPr bwMode="auto">
          <a:xfrm>
            <a:off x="3868738" y="3657600"/>
            <a:ext cx="1066800" cy="3048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57" name="Rectangle 23"/>
          <p:cNvSpPr>
            <a:spLocks noChangeArrowheads="1"/>
          </p:cNvSpPr>
          <p:nvPr/>
        </p:nvSpPr>
        <p:spPr bwMode="auto">
          <a:xfrm>
            <a:off x="3868738" y="56388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pos</a:t>
            </a:r>
          </a:p>
        </p:txBody>
      </p:sp>
      <p:sp>
        <p:nvSpPr>
          <p:cNvPr id="58" name="Rectangle 24"/>
          <p:cNvSpPr>
            <a:spLocks noChangeArrowheads="1"/>
          </p:cNvSpPr>
          <p:nvPr/>
        </p:nvSpPr>
        <p:spPr bwMode="auto">
          <a:xfrm>
            <a:off x="3868738" y="59436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400" dirty="0" err="1" smtClean="0">
                <a:latin typeface="Courier New" pitchFamily="49" charset="0"/>
              </a:rPr>
              <a:t>refcnt</a:t>
            </a:r>
            <a:r>
              <a:rPr lang="en-US" sz="1400" dirty="0" smtClean="0">
                <a:latin typeface="Courier New" pitchFamily="49" charset="0"/>
              </a:rPr>
              <a:t>=2</a:t>
            </a:r>
            <a:endParaRPr lang="en-US" sz="1400" dirty="0">
              <a:latin typeface="Courier New" pitchFamily="49" charset="0"/>
            </a:endParaRPr>
          </a:p>
        </p:txBody>
      </p:sp>
      <p:sp>
        <p:nvSpPr>
          <p:cNvPr id="59" name="Rectangle 25"/>
          <p:cNvSpPr>
            <a:spLocks noChangeArrowheads="1"/>
          </p:cNvSpPr>
          <p:nvPr/>
        </p:nvSpPr>
        <p:spPr bwMode="auto">
          <a:xfrm>
            <a:off x="3868738" y="62484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60" name="Rectangle 26"/>
          <p:cNvSpPr>
            <a:spLocks noChangeArrowheads="1"/>
          </p:cNvSpPr>
          <p:nvPr/>
        </p:nvSpPr>
        <p:spPr bwMode="auto">
          <a:xfrm>
            <a:off x="3868738" y="5334000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61" name="Line 27"/>
          <p:cNvSpPr>
            <a:spLocks noChangeShapeType="1"/>
          </p:cNvSpPr>
          <p:nvPr/>
        </p:nvSpPr>
        <p:spPr bwMode="auto">
          <a:xfrm>
            <a:off x="1828800" y="4683125"/>
            <a:ext cx="2057400" cy="698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2" name="Text Box 28"/>
          <p:cNvSpPr txBox="1">
            <a:spLocks noChangeArrowheads="1"/>
          </p:cNvSpPr>
          <p:nvPr/>
        </p:nvSpPr>
        <p:spPr bwMode="auto">
          <a:xfrm>
            <a:off x="228600" y="4086225"/>
            <a:ext cx="8223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stderr</a:t>
            </a:r>
          </a:p>
        </p:txBody>
      </p:sp>
      <p:sp>
        <p:nvSpPr>
          <p:cNvPr id="63" name="Text Box 29"/>
          <p:cNvSpPr txBox="1">
            <a:spLocks noChangeArrowheads="1"/>
          </p:cNvSpPr>
          <p:nvPr/>
        </p:nvSpPr>
        <p:spPr bwMode="auto">
          <a:xfrm>
            <a:off x="228600" y="3857625"/>
            <a:ext cx="8223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stdout</a:t>
            </a:r>
          </a:p>
        </p:txBody>
      </p:sp>
      <p:sp>
        <p:nvSpPr>
          <p:cNvPr id="64" name="Text Box 30"/>
          <p:cNvSpPr txBox="1">
            <a:spLocks noChangeArrowheads="1"/>
          </p:cNvSpPr>
          <p:nvPr/>
        </p:nvSpPr>
        <p:spPr bwMode="auto">
          <a:xfrm>
            <a:off x="334963" y="3629025"/>
            <a:ext cx="715962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400">
                <a:latin typeface="Courier New" pitchFamily="49" charset="0"/>
              </a:rPr>
              <a:t>stdin</a:t>
            </a:r>
          </a:p>
        </p:txBody>
      </p:sp>
      <p:sp>
        <p:nvSpPr>
          <p:cNvPr id="65" name="Line 31"/>
          <p:cNvSpPr>
            <a:spLocks noChangeShapeType="1"/>
          </p:cNvSpPr>
          <p:nvPr/>
        </p:nvSpPr>
        <p:spPr bwMode="auto">
          <a:xfrm flipV="1">
            <a:off x="4786313" y="3641725"/>
            <a:ext cx="1690687" cy="1539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6" name="Rectangle 32"/>
          <p:cNvSpPr>
            <a:spLocks noChangeArrowheads="1"/>
          </p:cNvSpPr>
          <p:nvPr/>
        </p:nvSpPr>
        <p:spPr bwMode="auto">
          <a:xfrm>
            <a:off x="6477000" y="3629025"/>
            <a:ext cx="1066800" cy="3048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access</a:t>
            </a:r>
          </a:p>
        </p:txBody>
      </p:sp>
      <p:sp>
        <p:nvSpPr>
          <p:cNvPr id="67" name="Rectangle 33"/>
          <p:cNvSpPr>
            <a:spLocks noChangeArrowheads="1"/>
          </p:cNvSpPr>
          <p:nvPr/>
        </p:nvSpPr>
        <p:spPr bwMode="auto">
          <a:xfrm>
            <a:off x="6477000" y="4543425"/>
            <a:ext cx="1066800" cy="3048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68" name="Rectangle 34"/>
          <p:cNvSpPr>
            <a:spLocks noChangeArrowheads="1"/>
          </p:cNvSpPr>
          <p:nvPr/>
        </p:nvSpPr>
        <p:spPr bwMode="auto">
          <a:xfrm>
            <a:off x="6477000" y="3933825"/>
            <a:ext cx="1066800" cy="3048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size</a:t>
            </a:r>
          </a:p>
        </p:txBody>
      </p:sp>
      <p:sp>
        <p:nvSpPr>
          <p:cNvPr id="69" name="Rectangle 35"/>
          <p:cNvSpPr>
            <a:spLocks noChangeArrowheads="1"/>
          </p:cNvSpPr>
          <p:nvPr/>
        </p:nvSpPr>
        <p:spPr bwMode="auto">
          <a:xfrm>
            <a:off x="6477000" y="4238625"/>
            <a:ext cx="1066800" cy="3048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type</a:t>
            </a:r>
          </a:p>
        </p:txBody>
      </p:sp>
      <p:sp>
        <p:nvSpPr>
          <p:cNvPr id="70" name="Rectangle 36"/>
          <p:cNvSpPr>
            <a:spLocks noChangeArrowheads="1"/>
          </p:cNvSpPr>
          <p:nvPr/>
        </p:nvSpPr>
        <p:spPr bwMode="auto">
          <a:xfrm>
            <a:off x="6477000" y="52292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access</a:t>
            </a:r>
          </a:p>
        </p:txBody>
      </p:sp>
      <p:sp>
        <p:nvSpPr>
          <p:cNvPr id="71" name="Rectangle 37"/>
          <p:cNvSpPr>
            <a:spLocks noChangeArrowheads="1"/>
          </p:cNvSpPr>
          <p:nvPr/>
        </p:nvSpPr>
        <p:spPr bwMode="auto">
          <a:xfrm>
            <a:off x="6477000" y="61436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eaVert"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...</a:t>
            </a:r>
          </a:p>
        </p:txBody>
      </p:sp>
      <p:sp>
        <p:nvSpPr>
          <p:cNvPr id="72" name="Rectangle 38"/>
          <p:cNvSpPr>
            <a:spLocks noChangeArrowheads="1"/>
          </p:cNvSpPr>
          <p:nvPr/>
        </p:nvSpPr>
        <p:spPr bwMode="auto">
          <a:xfrm>
            <a:off x="6477000" y="55340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size</a:t>
            </a:r>
          </a:p>
        </p:txBody>
      </p:sp>
      <p:sp>
        <p:nvSpPr>
          <p:cNvPr id="73" name="Rectangle 39"/>
          <p:cNvSpPr>
            <a:spLocks noChangeArrowheads="1"/>
          </p:cNvSpPr>
          <p:nvPr/>
        </p:nvSpPr>
        <p:spPr bwMode="auto">
          <a:xfrm>
            <a:off x="6477000" y="5838825"/>
            <a:ext cx="1066800" cy="304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type</a:t>
            </a:r>
          </a:p>
        </p:txBody>
      </p:sp>
      <p:sp>
        <p:nvSpPr>
          <p:cNvPr id="74" name="Text Box 40"/>
          <p:cNvSpPr txBox="1">
            <a:spLocks noChangeArrowheads="1"/>
          </p:cNvSpPr>
          <p:nvPr/>
        </p:nvSpPr>
        <p:spPr bwMode="auto">
          <a:xfrm>
            <a:off x="3758514" y="3352800"/>
            <a:ext cx="652743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</a:t>
            </a:r>
            <a:r>
              <a:rPr lang="en-US" sz="1600" dirty="0" smtClean="0">
                <a:latin typeface="Calibri" pitchFamily="34" charset="0"/>
              </a:rPr>
              <a:t>A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75" name="Text Box 41"/>
          <p:cNvSpPr txBox="1">
            <a:spLocks noChangeArrowheads="1"/>
          </p:cNvSpPr>
          <p:nvPr/>
        </p:nvSpPr>
        <p:spPr bwMode="auto">
          <a:xfrm>
            <a:off x="3766752" y="5029200"/>
            <a:ext cx="643125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File </a:t>
            </a:r>
            <a:r>
              <a:rPr lang="en-US" sz="1600" dirty="0" smtClean="0">
                <a:latin typeface="Calibri" pitchFamily="34" charset="0"/>
              </a:rPr>
              <a:t>B</a:t>
            </a:r>
            <a:endParaRPr lang="en-US" sz="1600" dirty="0">
              <a:latin typeface="Calibri" pitchFamily="34" charset="0"/>
            </a:endParaRPr>
          </a:p>
        </p:txBody>
      </p:sp>
      <p:sp>
        <p:nvSpPr>
          <p:cNvPr id="76" name="Line 21"/>
          <p:cNvSpPr>
            <a:spLocks noChangeShapeType="1"/>
          </p:cNvSpPr>
          <p:nvPr/>
        </p:nvSpPr>
        <p:spPr bwMode="auto">
          <a:xfrm flipV="1">
            <a:off x="4706938" y="5229224"/>
            <a:ext cx="1770062" cy="2571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5234" name="Rectangle 2"/>
          <p:cNvSpPr>
            <a:spLocks noGrp="1" noChangeArrowheads="1"/>
          </p:cNvSpPr>
          <p:nvPr>
            <p:ph type="title"/>
          </p:nvPr>
        </p:nvSpPr>
        <p:spPr>
          <a:xfrm>
            <a:off x="408907" y="457200"/>
            <a:ext cx="7592093" cy="762000"/>
          </a:xfrm>
        </p:spPr>
        <p:txBody>
          <a:bodyPr/>
          <a:lstStyle/>
          <a:p>
            <a:r>
              <a:rPr lang="en-US"/>
              <a:t>Fun with File Descriptors (1)</a:t>
            </a:r>
          </a:p>
        </p:txBody>
      </p:sp>
      <p:sp>
        <p:nvSpPr>
          <p:cNvPr id="7352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5612" y="5546124"/>
            <a:ext cx="8307388" cy="533400"/>
          </a:xfrm>
        </p:spPr>
        <p:txBody>
          <a:bodyPr/>
          <a:lstStyle/>
          <a:p>
            <a:r>
              <a:rPr lang="en-US" dirty="0"/>
              <a:t>What would this program print for file containing “</a:t>
            </a:r>
            <a:r>
              <a:rPr lang="en-US" dirty="0" err="1"/>
              <a:t>abcde</a:t>
            </a:r>
            <a:r>
              <a:rPr lang="en-US" dirty="0"/>
              <a:t>”?</a:t>
            </a:r>
          </a:p>
          <a:p>
            <a:endParaRPr lang="en-US" dirty="0"/>
          </a:p>
        </p:txBody>
      </p:sp>
      <p:sp>
        <p:nvSpPr>
          <p:cNvPr id="735236" name="Text Box 4"/>
          <p:cNvSpPr txBox="1">
            <a:spLocks noChangeArrowheads="1"/>
          </p:cNvSpPr>
          <p:nvPr/>
        </p:nvSpPr>
        <p:spPr bwMode="auto">
          <a:xfrm>
            <a:off x="533400" y="1295400"/>
            <a:ext cx="6849952" cy="4031873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2"/>
            </a:solidFill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#include "csapp.h"</a:t>
            </a:r>
          </a:p>
          <a:p>
            <a:r>
              <a:rPr lang="en-US" sz="1600" dirty="0">
                <a:latin typeface="Courier New" pitchFamily="49" charset="0"/>
              </a:rPr>
              <a:t>int main(int argc, char *argv[])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</a:p>
          <a:p>
            <a:r>
              <a:rPr lang="en-US" sz="1600" dirty="0">
                <a:latin typeface="Courier New" pitchFamily="49" charset="0"/>
              </a:rPr>
              <a:t>    int fd1, fd2, fd3;</a:t>
            </a:r>
          </a:p>
          <a:p>
            <a:r>
              <a:rPr lang="en-US" sz="1600" dirty="0">
                <a:latin typeface="Courier New" pitchFamily="49" charset="0"/>
              </a:rPr>
              <a:t>    char c1, c2, c3;</a:t>
            </a:r>
          </a:p>
          <a:p>
            <a:r>
              <a:rPr lang="en-US" sz="1600" dirty="0">
                <a:latin typeface="Courier New" pitchFamily="49" charset="0"/>
              </a:rPr>
              <a:t>    char *fname = argv[1];</a:t>
            </a:r>
          </a:p>
          <a:p>
            <a:r>
              <a:rPr lang="en-US" sz="1600" dirty="0">
                <a:latin typeface="Courier New" pitchFamily="49" charset="0"/>
              </a:rPr>
              <a:t>    fd1 = Open(fname, O_RDONLY, 0);</a:t>
            </a:r>
          </a:p>
          <a:p>
            <a:r>
              <a:rPr lang="en-US" sz="1600" dirty="0">
                <a:latin typeface="Courier New" pitchFamily="49" charset="0"/>
              </a:rPr>
              <a:t>    fd2 = Open(fname, O_RDONLY, 0);</a:t>
            </a:r>
          </a:p>
          <a:p>
            <a:r>
              <a:rPr lang="en-US" sz="1600" dirty="0">
                <a:latin typeface="Courier New" pitchFamily="49" charset="0"/>
              </a:rPr>
              <a:t>    fd3 = Open(fname, O_RDONLY, 0);</a:t>
            </a:r>
          </a:p>
          <a:p>
            <a:r>
              <a:rPr lang="en-US" sz="1600" dirty="0">
                <a:latin typeface="Courier New" pitchFamily="49" charset="0"/>
              </a:rPr>
              <a:t>    Dup2(fd2, fd3);</a:t>
            </a:r>
          </a:p>
          <a:p>
            <a:r>
              <a:rPr lang="en-US" sz="1600" dirty="0">
                <a:latin typeface="Courier New" pitchFamily="49" charset="0"/>
              </a:rPr>
              <a:t>    Read(fd1, &amp;c1, 1);</a:t>
            </a:r>
          </a:p>
          <a:p>
            <a:r>
              <a:rPr lang="en-US" sz="1600" dirty="0">
                <a:latin typeface="Courier New" pitchFamily="49" charset="0"/>
              </a:rPr>
              <a:t>    Read(fd2, &amp;c2, 1);</a:t>
            </a:r>
          </a:p>
          <a:p>
            <a:r>
              <a:rPr lang="en-US" sz="1600" dirty="0">
                <a:latin typeface="Courier New" pitchFamily="49" charset="0"/>
              </a:rPr>
              <a:t>    Read(fd3, &amp;c3, 1);</a:t>
            </a:r>
          </a:p>
          <a:p>
            <a:r>
              <a:rPr lang="en-US" sz="1600" dirty="0">
                <a:latin typeface="Courier New" pitchFamily="49" charset="0"/>
              </a:rPr>
              <a:t>    printf("c1 = %c, c2 = %c, c3 = %c\n", c1, c2, c3);</a:t>
            </a:r>
          </a:p>
          <a:p>
            <a:r>
              <a:rPr lang="en-US" sz="1600" dirty="0">
                <a:latin typeface="Courier New" pitchFamily="49" charset="0"/>
              </a:rPr>
              <a:t>    return 0;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951988" y="4957941"/>
            <a:ext cx="14313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Courier New"/>
                <a:cs typeface="Courier New"/>
              </a:rPr>
              <a:t>ffiles1.c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9330" name="Rectangle 2"/>
          <p:cNvSpPr>
            <a:spLocks noGrp="1" noChangeArrowheads="1"/>
          </p:cNvSpPr>
          <p:nvPr>
            <p:ph type="title"/>
          </p:nvPr>
        </p:nvSpPr>
        <p:spPr>
          <a:xfrm>
            <a:off x="357018" y="381000"/>
            <a:ext cx="7592093" cy="762000"/>
          </a:xfrm>
        </p:spPr>
        <p:txBody>
          <a:bodyPr/>
          <a:lstStyle/>
          <a:p>
            <a:r>
              <a:rPr lang="en-US"/>
              <a:t>Fun with File Descriptors (2)</a:t>
            </a:r>
          </a:p>
        </p:txBody>
      </p:sp>
      <p:sp>
        <p:nvSpPr>
          <p:cNvPr id="7393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1174" y="6248400"/>
            <a:ext cx="8307388" cy="533400"/>
          </a:xfrm>
        </p:spPr>
        <p:txBody>
          <a:bodyPr/>
          <a:lstStyle/>
          <a:p>
            <a:r>
              <a:rPr lang="en-US" dirty="0"/>
              <a:t>What would this program print for file containing “</a:t>
            </a:r>
            <a:r>
              <a:rPr lang="en-US" dirty="0" err="1"/>
              <a:t>abcde</a:t>
            </a:r>
            <a:r>
              <a:rPr lang="en-US" dirty="0" smtClean="0"/>
              <a:t>”?</a:t>
            </a:r>
            <a:endParaRPr lang="en-US" dirty="0"/>
          </a:p>
        </p:txBody>
      </p:sp>
      <p:sp>
        <p:nvSpPr>
          <p:cNvPr id="739332" name="Text Box 4"/>
          <p:cNvSpPr txBox="1">
            <a:spLocks noChangeArrowheads="1"/>
          </p:cNvSpPr>
          <p:nvPr/>
        </p:nvSpPr>
        <p:spPr bwMode="auto">
          <a:xfrm>
            <a:off x="481914" y="1155442"/>
            <a:ext cx="6634188" cy="5016758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2"/>
            </a:solidFill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#include "csapp.h"</a:t>
            </a:r>
          </a:p>
          <a:p>
            <a:r>
              <a:rPr lang="en-US" sz="1600" dirty="0">
                <a:latin typeface="Courier New" pitchFamily="49" charset="0"/>
              </a:rPr>
              <a:t>int main(int argc, char *argv[])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</a:p>
          <a:p>
            <a:r>
              <a:rPr lang="en-US" sz="1600" dirty="0">
                <a:latin typeface="Courier New" pitchFamily="49" charset="0"/>
              </a:rPr>
              <a:t>    int fd1;</a:t>
            </a:r>
          </a:p>
          <a:p>
            <a:r>
              <a:rPr lang="en-US" sz="1600" dirty="0">
                <a:latin typeface="Courier New" pitchFamily="49" charset="0"/>
              </a:rPr>
              <a:t>    int s = getpid() &amp; 0x1;</a:t>
            </a:r>
          </a:p>
          <a:p>
            <a:r>
              <a:rPr lang="en-US" sz="1600" dirty="0">
                <a:latin typeface="Courier New" pitchFamily="49" charset="0"/>
              </a:rPr>
              <a:t>    char c1, c2;</a:t>
            </a:r>
          </a:p>
          <a:p>
            <a:r>
              <a:rPr lang="en-US" sz="1600" dirty="0">
                <a:latin typeface="Courier New" pitchFamily="49" charset="0"/>
              </a:rPr>
              <a:t>    char *fname = argv[1];</a:t>
            </a:r>
          </a:p>
          <a:p>
            <a:r>
              <a:rPr lang="en-US" sz="1600" dirty="0">
                <a:latin typeface="Courier New" pitchFamily="49" charset="0"/>
              </a:rPr>
              <a:t>    fd1 = Open(fname, O_RDONLY, 0);</a:t>
            </a:r>
          </a:p>
          <a:p>
            <a:r>
              <a:rPr lang="en-US" sz="1600" dirty="0">
                <a:latin typeface="Courier New" pitchFamily="49" charset="0"/>
              </a:rPr>
              <a:t>    Read(fd1, &amp;c1, 1);</a:t>
            </a:r>
          </a:p>
          <a:p>
            <a:r>
              <a:rPr lang="en-US" sz="1600" dirty="0">
                <a:latin typeface="Courier New" pitchFamily="49" charset="0"/>
              </a:rPr>
              <a:t>    if (fork()) </a:t>
            </a:r>
            <a:r>
              <a:rPr lang="en-US" sz="1600" dirty="0" smtClean="0">
                <a:latin typeface="Courier New" pitchFamily="49" charset="0"/>
              </a:rPr>
              <a:t>{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Parent */</a:t>
            </a:r>
          </a:p>
          <a:p>
            <a:r>
              <a:rPr lang="en-US" sz="1600" dirty="0">
                <a:latin typeface="Courier New" pitchFamily="49" charset="0"/>
              </a:rPr>
              <a:t>        sleep(s);</a:t>
            </a:r>
          </a:p>
          <a:p>
            <a:r>
              <a:rPr lang="en-US" sz="1600" dirty="0">
                <a:latin typeface="Courier New" pitchFamily="49" charset="0"/>
              </a:rPr>
              <a:t>        Read(fd1, &amp;c2, 1);</a:t>
            </a:r>
          </a:p>
          <a:p>
            <a:r>
              <a:rPr lang="en-US" sz="1600" dirty="0">
                <a:latin typeface="Courier New" pitchFamily="49" charset="0"/>
              </a:rPr>
              <a:t>        printf("Parent: c1 = %c, c2 = %c\n", c1, c2);</a:t>
            </a:r>
          </a:p>
          <a:p>
            <a:r>
              <a:rPr lang="en-US" sz="1600" dirty="0">
                <a:latin typeface="Courier New" pitchFamily="49" charset="0"/>
              </a:rPr>
              <a:t>    } else </a:t>
            </a:r>
            <a:r>
              <a:rPr lang="en-US" sz="1600" dirty="0" smtClean="0">
                <a:latin typeface="Courier New" pitchFamily="49" charset="0"/>
              </a:rPr>
              <a:t>{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/*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Child */</a:t>
            </a:r>
          </a:p>
          <a:p>
            <a:r>
              <a:rPr lang="en-US" sz="1600" dirty="0">
                <a:latin typeface="Courier New" pitchFamily="49" charset="0"/>
              </a:rPr>
              <a:t>        sleep(1-s);</a:t>
            </a:r>
          </a:p>
          <a:p>
            <a:r>
              <a:rPr lang="en-US" sz="1600" dirty="0">
                <a:latin typeface="Courier New" pitchFamily="49" charset="0"/>
              </a:rPr>
              <a:t>        Read(fd1, &amp;c2, 1);</a:t>
            </a:r>
          </a:p>
          <a:p>
            <a:r>
              <a:rPr lang="en-US" sz="1600" dirty="0">
                <a:latin typeface="Courier New" pitchFamily="49" charset="0"/>
              </a:rPr>
              <a:t>        printf("Child: c1 = %c, c2 = %c\n", c1, c2);</a:t>
            </a:r>
          </a:p>
          <a:p>
            <a:r>
              <a:rPr lang="en-US" sz="1600" dirty="0">
                <a:latin typeface="Courier New" pitchFamily="49" charset="0"/>
              </a:rPr>
              <a:t>    }</a:t>
            </a:r>
          </a:p>
          <a:p>
            <a:r>
              <a:rPr lang="en-US" sz="1600" dirty="0">
                <a:latin typeface="Courier New" pitchFamily="49" charset="0"/>
              </a:rPr>
              <a:t>    return 0;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684738" y="5802868"/>
            <a:ext cx="14313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Courier New"/>
                <a:cs typeface="Courier New"/>
              </a:rPr>
              <a:t>ffiles2.c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Fun with File Descriptors (3)</a:t>
            </a:r>
          </a:p>
        </p:txBody>
      </p:sp>
      <p:sp>
        <p:nvSpPr>
          <p:cNvPr id="7372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1174" y="5029200"/>
            <a:ext cx="8307388" cy="533400"/>
          </a:xfrm>
        </p:spPr>
        <p:txBody>
          <a:bodyPr/>
          <a:lstStyle/>
          <a:p>
            <a:r>
              <a:rPr lang="en-US" dirty="0"/>
              <a:t>What would be </a:t>
            </a:r>
            <a:r>
              <a:rPr lang="en-US" dirty="0" smtClean="0"/>
              <a:t>the contents </a:t>
            </a:r>
            <a:r>
              <a:rPr lang="en-US" dirty="0"/>
              <a:t>of </a:t>
            </a:r>
            <a:r>
              <a:rPr lang="en-US" dirty="0" smtClean="0"/>
              <a:t>the resulting </a:t>
            </a:r>
            <a:r>
              <a:rPr lang="en-US" dirty="0"/>
              <a:t>file?</a:t>
            </a:r>
          </a:p>
          <a:p>
            <a:endParaRPr lang="en-US" dirty="0"/>
          </a:p>
        </p:txBody>
      </p:sp>
      <p:sp>
        <p:nvSpPr>
          <p:cNvPr id="737284" name="Text Box 4"/>
          <p:cNvSpPr txBox="1">
            <a:spLocks noChangeArrowheads="1"/>
          </p:cNvSpPr>
          <p:nvPr/>
        </p:nvSpPr>
        <p:spPr bwMode="auto">
          <a:xfrm>
            <a:off x="473676" y="1261170"/>
            <a:ext cx="7960834" cy="3539430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2"/>
            </a:solidFill>
            <a:miter lim="800000"/>
            <a:headEnd/>
            <a:tailEnd type="none" w="sm" len="sm"/>
          </a:ln>
          <a:effectLst/>
        </p:spPr>
        <p:txBody>
          <a:bodyPr wrap="none" lIns="45720" rIns="45720">
            <a:spAutoFit/>
          </a:bodyPr>
          <a:lstStyle/>
          <a:p>
            <a:r>
              <a:rPr lang="en-US" sz="1600" dirty="0">
                <a:latin typeface="Courier New" pitchFamily="49" charset="0"/>
              </a:rPr>
              <a:t>#include "csapp.h"</a:t>
            </a:r>
          </a:p>
          <a:p>
            <a:r>
              <a:rPr lang="en-US" sz="1600" dirty="0">
                <a:latin typeface="Courier New" pitchFamily="49" charset="0"/>
              </a:rPr>
              <a:t>int main(int argc, char *argv[])</a:t>
            </a:r>
          </a:p>
          <a:p>
            <a:r>
              <a:rPr lang="en-US" sz="1600" dirty="0">
                <a:latin typeface="Courier New" pitchFamily="49" charset="0"/>
              </a:rPr>
              <a:t>{</a:t>
            </a:r>
          </a:p>
          <a:p>
            <a:r>
              <a:rPr lang="en-US" sz="1600" dirty="0">
                <a:latin typeface="Courier New" pitchFamily="49" charset="0"/>
              </a:rPr>
              <a:t>    int fd1, fd2, fd3;</a:t>
            </a:r>
          </a:p>
          <a:p>
            <a:r>
              <a:rPr lang="en-US" sz="1600" dirty="0">
                <a:latin typeface="Courier New" pitchFamily="49" charset="0"/>
              </a:rPr>
              <a:t>    char *fname = argv[1];</a:t>
            </a:r>
          </a:p>
          <a:p>
            <a:r>
              <a:rPr lang="en-US" sz="1600" dirty="0">
                <a:latin typeface="Courier New" pitchFamily="49" charset="0"/>
              </a:rPr>
              <a:t>    fd1 = Open(fname, O_CREAT|O_TRUNC|O_RDWR, S_IRUSR|S_IWUSR);</a:t>
            </a:r>
          </a:p>
          <a:p>
            <a:r>
              <a:rPr lang="en-US" sz="1600" dirty="0">
                <a:latin typeface="Courier New" pitchFamily="49" charset="0"/>
              </a:rPr>
              <a:t>    Write(fd1, "pqrs", 4);</a:t>
            </a:r>
          </a:p>
          <a:p>
            <a:r>
              <a:rPr lang="en-US" sz="1600" dirty="0">
                <a:latin typeface="Courier New" pitchFamily="49" charset="0"/>
              </a:rPr>
              <a:t>    fd3 = Open(fname, O_APPEND|O_WRONLY, 0);</a:t>
            </a:r>
          </a:p>
          <a:p>
            <a:r>
              <a:rPr lang="en-US" sz="1600" dirty="0">
                <a:latin typeface="Courier New" pitchFamily="49" charset="0"/>
              </a:rPr>
              <a:t>    Write(fd3, "jklmn", 5);</a:t>
            </a:r>
          </a:p>
          <a:p>
            <a:r>
              <a:rPr lang="en-US" sz="1600" dirty="0">
                <a:latin typeface="Courier New" pitchFamily="49" charset="0"/>
              </a:rPr>
              <a:t>    fd2 = dup(fd1);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Allocates descriptor */</a:t>
            </a:r>
          </a:p>
          <a:p>
            <a:r>
              <a:rPr lang="en-US" sz="1600" dirty="0">
                <a:latin typeface="Courier New" pitchFamily="49" charset="0"/>
              </a:rPr>
              <a:t>    Write(fd2, "wxyz", 4);</a:t>
            </a:r>
          </a:p>
          <a:p>
            <a:r>
              <a:rPr lang="en-US" sz="1600" dirty="0">
                <a:latin typeface="Courier New" pitchFamily="49" charset="0"/>
              </a:rPr>
              <a:t>    Write(fd3, "ef", 2);</a:t>
            </a:r>
          </a:p>
          <a:p>
            <a:r>
              <a:rPr lang="en-US" sz="1600" dirty="0">
                <a:latin typeface="Courier New" pitchFamily="49" charset="0"/>
              </a:rPr>
              <a:t>    return 0;</a:t>
            </a:r>
          </a:p>
          <a:p>
            <a:r>
              <a:rPr lang="en-US" sz="1600" dirty="0">
                <a:latin typeface="Courier New" pitchFamily="49" charset="0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7003146" y="4431268"/>
            <a:ext cx="14313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800" dirty="0" smtClean="0">
                <a:solidFill>
                  <a:schemeClr val="bg1">
                    <a:lumMod val="50000"/>
                  </a:schemeClr>
                </a:solidFill>
                <a:latin typeface="Courier New"/>
                <a:cs typeface="Courier New"/>
              </a:rPr>
              <a:t>ffiles3.c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7F7F7F"/>
                </a:solidFill>
              </a:rPr>
              <a:t>Unix I/O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RIO (robust I/O) package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Metadata, sharing, and redirection</a:t>
            </a:r>
          </a:p>
          <a:p>
            <a:r>
              <a:rPr lang="en-US" dirty="0" smtClean="0">
                <a:solidFill>
                  <a:srgbClr val="000000"/>
                </a:solidFill>
              </a:rPr>
              <a:t>Standard I/O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Conclusions and examples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4386" name="Rectangle 2"/>
          <p:cNvSpPr>
            <a:spLocks noGrp="1" noChangeArrowheads="1"/>
          </p:cNvSpPr>
          <p:nvPr>
            <p:ph type="title"/>
          </p:nvPr>
        </p:nvSpPr>
        <p:spPr>
          <a:xfrm>
            <a:off x="384193" y="435678"/>
            <a:ext cx="7592093" cy="762000"/>
          </a:xfrm>
        </p:spPr>
        <p:txBody>
          <a:bodyPr/>
          <a:lstStyle/>
          <a:p>
            <a:r>
              <a:rPr lang="en-US" dirty="0"/>
              <a:t>Standard I/O Functions</a:t>
            </a:r>
          </a:p>
        </p:txBody>
      </p:sp>
      <p:sp>
        <p:nvSpPr>
          <p:cNvPr id="784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4861" y="1362075"/>
            <a:ext cx="7896225" cy="4972050"/>
          </a:xfrm>
        </p:spPr>
        <p:txBody>
          <a:bodyPr/>
          <a:lstStyle/>
          <a:p>
            <a:r>
              <a:rPr lang="en-US" dirty="0"/>
              <a:t>The C standard library </a:t>
            </a:r>
            <a:r>
              <a:rPr lang="en-US" dirty="0" smtClean="0"/>
              <a:t>(</a:t>
            </a:r>
            <a:r>
              <a:rPr lang="en-US" dirty="0" err="1" smtClean="0">
                <a:latin typeface="Courier New" pitchFamily="49" charset="0"/>
              </a:rPr>
              <a:t>libc.so</a:t>
            </a:r>
            <a:r>
              <a:rPr lang="en-US" dirty="0" smtClean="0"/>
              <a:t>) </a:t>
            </a:r>
            <a:r>
              <a:rPr lang="en-US" dirty="0"/>
              <a:t>contains a collection of higher-level </a:t>
            </a:r>
            <a:r>
              <a:rPr lang="en-US" i="1" dirty="0">
                <a:solidFill>
                  <a:srgbClr val="C00000"/>
                </a:solidFill>
              </a:rPr>
              <a:t>standard I/O </a:t>
            </a:r>
            <a:r>
              <a:rPr lang="en-US" dirty="0"/>
              <a:t>functions</a:t>
            </a:r>
          </a:p>
          <a:p>
            <a:pPr lvl="1"/>
            <a:r>
              <a:rPr lang="en-US" dirty="0"/>
              <a:t>Documented in Appendix B of K&amp;R.</a:t>
            </a:r>
          </a:p>
          <a:p>
            <a:endParaRPr lang="en-US" dirty="0" smtClean="0"/>
          </a:p>
          <a:p>
            <a:r>
              <a:rPr lang="en-US" dirty="0" smtClean="0"/>
              <a:t>Examples </a:t>
            </a:r>
            <a:r>
              <a:rPr lang="en-US" dirty="0"/>
              <a:t>of standard I/O functions:</a:t>
            </a:r>
          </a:p>
          <a:p>
            <a:pPr lvl="1"/>
            <a:r>
              <a:rPr lang="en-US" dirty="0"/>
              <a:t>Opening and closing files (</a:t>
            </a:r>
            <a:r>
              <a:rPr lang="en-US" b="1" dirty="0" err="1">
                <a:latin typeface="Courier New" pitchFamily="49" charset="0"/>
              </a:rPr>
              <a:t>fopen</a:t>
            </a:r>
            <a:r>
              <a:rPr lang="en-US" dirty="0"/>
              <a:t> and </a:t>
            </a:r>
            <a:r>
              <a:rPr lang="en-US" b="1" dirty="0" err="1">
                <a:latin typeface="Courier New" pitchFamily="49" charset="0"/>
              </a:rPr>
              <a:t>fclose</a:t>
            </a:r>
            <a:r>
              <a:rPr lang="en-US" dirty="0"/>
              <a:t>)</a:t>
            </a:r>
          </a:p>
          <a:p>
            <a:pPr lvl="1"/>
            <a:r>
              <a:rPr lang="en-US" dirty="0"/>
              <a:t>Reading and writing bytes (</a:t>
            </a:r>
            <a:r>
              <a:rPr lang="en-US" b="1" dirty="0" err="1">
                <a:latin typeface="Courier New" pitchFamily="49" charset="0"/>
              </a:rPr>
              <a:t>fread</a:t>
            </a:r>
            <a:r>
              <a:rPr lang="en-US" dirty="0"/>
              <a:t> and </a:t>
            </a:r>
            <a:r>
              <a:rPr lang="en-US" b="1" dirty="0" err="1">
                <a:latin typeface="Courier New" pitchFamily="49" charset="0"/>
              </a:rPr>
              <a:t>fwrite</a:t>
            </a:r>
            <a:r>
              <a:rPr lang="en-US" dirty="0"/>
              <a:t>)</a:t>
            </a:r>
          </a:p>
          <a:p>
            <a:pPr lvl="1"/>
            <a:r>
              <a:rPr lang="en-US" dirty="0"/>
              <a:t>Reading and writing text lines (</a:t>
            </a:r>
            <a:r>
              <a:rPr lang="en-US" b="1" dirty="0" err="1">
                <a:latin typeface="Courier New" pitchFamily="49" charset="0"/>
              </a:rPr>
              <a:t>fgets</a:t>
            </a:r>
            <a:r>
              <a:rPr lang="en-US" dirty="0"/>
              <a:t> and </a:t>
            </a:r>
            <a:r>
              <a:rPr lang="en-US" b="1" dirty="0" err="1">
                <a:latin typeface="Courier New" pitchFamily="49" charset="0"/>
              </a:rPr>
              <a:t>fputs</a:t>
            </a:r>
            <a:r>
              <a:rPr lang="en-US" dirty="0"/>
              <a:t>)</a:t>
            </a:r>
          </a:p>
          <a:p>
            <a:pPr lvl="1"/>
            <a:r>
              <a:rPr lang="en-US" dirty="0"/>
              <a:t>Formatted reading and writing (</a:t>
            </a:r>
            <a:r>
              <a:rPr lang="en-US" b="1" dirty="0" err="1">
                <a:latin typeface="Courier New" pitchFamily="49" charset="0"/>
              </a:rPr>
              <a:t>fscanf</a:t>
            </a:r>
            <a:r>
              <a:rPr lang="en-US" dirty="0"/>
              <a:t> and </a:t>
            </a:r>
            <a:r>
              <a:rPr lang="en-US" b="1" dirty="0" err="1">
                <a:latin typeface="Courier New" pitchFamily="49" charset="0"/>
              </a:rPr>
              <a:t>fprintf</a:t>
            </a:r>
            <a:r>
              <a:rPr lang="en-US" dirty="0"/>
              <a:t>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Standard I/O Streams</a:t>
            </a:r>
          </a:p>
        </p:txBody>
      </p:sp>
      <p:sp>
        <p:nvSpPr>
          <p:cNvPr id="674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62937" y="1220788"/>
            <a:ext cx="8307387" cy="2970212"/>
          </a:xfrm>
        </p:spPr>
        <p:txBody>
          <a:bodyPr/>
          <a:lstStyle/>
          <a:p>
            <a:r>
              <a:rPr lang="en-US" dirty="0"/>
              <a:t>Standard I/O models open files as </a:t>
            </a:r>
            <a:r>
              <a:rPr lang="en-US" i="1" dirty="0">
                <a:solidFill>
                  <a:srgbClr val="C00000"/>
                </a:solidFill>
              </a:rPr>
              <a:t>streams</a:t>
            </a:r>
          </a:p>
          <a:p>
            <a:pPr lvl="1"/>
            <a:r>
              <a:rPr lang="en-US" dirty="0"/>
              <a:t>Abstraction for a file descriptor and a buffer in memory.</a:t>
            </a:r>
          </a:p>
          <a:p>
            <a:pPr lvl="1"/>
            <a:r>
              <a:rPr lang="en-US" dirty="0"/>
              <a:t>Similar to buffered </a:t>
            </a:r>
            <a:r>
              <a:rPr lang="en-US" dirty="0" smtClean="0"/>
              <a:t>RIO </a:t>
            </a:r>
          </a:p>
          <a:p>
            <a:r>
              <a:rPr lang="en-US" dirty="0"/>
              <a:t>C programs begin life with three open streams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(</a:t>
            </a:r>
            <a:r>
              <a:rPr lang="en-US" dirty="0"/>
              <a:t>defined in </a:t>
            </a:r>
            <a:r>
              <a:rPr lang="en-US" dirty="0" err="1">
                <a:latin typeface="Courier New" pitchFamily="49" charset="0"/>
              </a:rPr>
              <a:t>stdio.h</a:t>
            </a:r>
            <a:r>
              <a:rPr lang="en-US" dirty="0"/>
              <a:t>)</a:t>
            </a:r>
          </a:p>
          <a:p>
            <a:pPr lvl="1"/>
            <a:r>
              <a:rPr lang="en-US" b="1" dirty="0" err="1">
                <a:latin typeface="Courier New" pitchFamily="49" charset="0"/>
              </a:rPr>
              <a:t>stdin</a:t>
            </a:r>
            <a:r>
              <a:rPr lang="en-US" dirty="0"/>
              <a:t> </a:t>
            </a:r>
            <a:r>
              <a:rPr lang="en-US" dirty="0" smtClean="0"/>
              <a:t> (</a:t>
            </a:r>
            <a:r>
              <a:rPr lang="en-US" dirty="0"/>
              <a:t>standard input)</a:t>
            </a:r>
          </a:p>
          <a:p>
            <a:pPr lvl="1"/>
            <a:r>
              <a:rPr lang="en-US" b="1" dirty="0" err="1">
                <a:latin typeface="Courier New" pitchFamily="49" charset="0"/>
              </a:rPr>
              <a:t>stdout</a:t>
            </a:r>
            <a:r>
              <a:rPr lang="en-US" dirty="0"/>
              <a:t> (standard output)</a:t>
            </a:r>
          </a:p>
          <a:p>
            <a:pPr lvl="1"/>
            <a:r>
              <a:rPr lang="en-US" b="1" dirty="0" err="1">
                <a:latin typeface="Courier New" pitchFamily="49" charset="0"/>
              </a:rPr>
              <a:t>stderr</a:t>
            </a:r>
            <a:r>
              <a:rPr lang="en-US" dirty="0"/>
              <a:t> (standard error)</a:t>
            </a:r>
          </a:p>
          <a:p>
            <a:pPr lvl="1">
              <a:buFont typeface="Wingdings" pitchFamily="2" charset="2"/>
              <a:buNone/>
            </a:pPr>
            <a:endParaRPr lang="en-US" dirty="0"/>
          </a:p>
          <a:p>
            <a:endParaRPr lang="en-US" dirty="0"/>
          </a:p>
        </p:txBody>
      </p:sp>
      <p:sp>
        <p:nvSpPr>
          <p:cNvPr id="674820" name="Text Box 4"/>
          <p:cNvSpPr txBox="1">
            <a:spLocks noChangeArrowheads="1"/>
          </p:cNvSpPr>
          <p:nvPr/>
        </p:nvSpPr>
        <p:spPr bwMode="auto">
          <a:xfrm>
            <a:off x="914400" y="4495800"/>
            <a:ext cx="7164388" cy="2057400"/>
          </a:xfrm>
          <a:prstGeom prst="rect">
            <a:avLst/>
          </a:prstGeom>
          <a:solidFill>
            <a:srgbClr val="F6F5BD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l"/>
            <a:r>
              <a:rPr lang="en-US" sz="1600" dirty="0">
                <a:latin typeface="Courier New" pitchFamily="49" charset="0"/>
              </a:rPr>
              <a:t>#include &lt;</a:t>
            </a:r>
            <a:r>
              <a:rPr lang="en-US" sz="1600" dirty="0" err="1">
                <a:latin typeface="Courier New" pitchFamily="49" charset="0"/>
              </a:rPr>
              <a:t>stdio.h</a:t>
            </a:r>
            <a:r>
              <a:rPr lang="en-US" sz="1600" dirty="0">
                <a:latin typeface="Courier New" pitchFamily="49" charset="0"/>
              </a:rPr>
              <a:t>&gt;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extern FILE *</a:t>
            </a:r>
            <a:r>
              <a:rPr lang="en-US" sz="1600" dirty="0" err="1">
                <a:latin typeface="Courier New" pitchFamily="49" charset="0"/>
              </a:rPr>
              <a:t>stdin</a:t>
            </a:r>
            <a:r>
              <a:rPr lang="en-US" sz="1600" dirty="0">
                <a:latin typeface="Courier New" pitchFamily="49" charset="0"/>
              </a:rPr>
              <a:t>;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standard input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 (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descriptor 0)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*/</a:t>
            </a:r>
            <a:endParaRPr lang="en-US" sz="1600" dirty="0">
              <a:solidFill>
                <a:srgbClr val="990000"/>
              </a:solidFill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extern FILE *</a:t>
            </a:r>
            <a:r>
              <a:rPr lang="en-US" sz="1600" dirty="0" err="1">
                <a:latin typeface="Courier New" pitchFamily="49" charset="0"/>
              </a:rPr>
              <a:t>stdout</a:t>
            </a:r>
            <a:r>
              <a:rPr lang="en-US" sz="1600" dirty="0">
                <a:latin typeface="Courier New" pitchFamily="49" charset="0"/>
              </a:rPr>
              <a:t>;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standard output (descriptor 1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) */</a:t>
            </a:r>
            <a:endParaRPr lang="en-US" sz="1600" dirty="0">
              <a:solidFill>
                <a:srgbClr val="990000"/>
              </a:solidFill>
              <a:latin typeface="Courier New" pitchFamily="49" charset="0"/>
            </a:endParaRPr>
          </a:p>
          <a:p>
            <a:pPr algn="l"/>
            <a:r>
              <a:rPr lang="en-US" sz="1600" dirty="0">
                <a:latin typeface="Courier New" pitchFamily="49" charset="0"/>
              </a:rPr>
              <a:t>extern FILE *</a:t>
            </a:r>
            <a:r>
              <a:rPr lang="en-US" sz="1600" dirty="0" err="1">
                <a:latin typeface="Courier New" pitchFamily="49" charset="0"/>
              </a:rPr>
              <a:t>stderr</a:t>
            </a:r>
            <a:r>
              <a:rPr lang="en-US" sz="1600" dirty="0">
                <a:latin typeface="Courier New" pitchFamily="49" charset="0"/>
              </a:rPr>
              <a:t>;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standard error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 (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descriptor 2) </a:t>
            </a:r>
            <a:r>
              <a:rPr lang="en-US" sz="1600" dirty="0" smtClean="0">
                <a:solidFill>
                  <a:srgbClr val="990000"/>
                </a:solidFill>
                <a:latin typeface="Courier New" pitchFamily="49" charset="0"/>
              </a:rPr>
              <a:t>*/</a:t>
            </a:r>
            <a:endParaRPr lang="en-US" sz="1600" dirty="0">
              <a:solidFill>
                <a:srgbClr val="990000"/>
              </a:solidFill>
              <a:latin typeface="Courier New" pitchFamily="49" charset="0"/>
            </a:endParaRPr>
          </a:p>
          <a:p>
            <a:pPr algn="l"/>
            <a:endParaRPr lang="en-US" sz="1600" dirty="0">
              <a:latin typeface="Courier New" pitchFamily="49" charset="0"/>
            </a:endParaRPr>
          </a:p>
          <a:p>
            <a:pPr algn="l"/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main() {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    </a:t>
            </a:r>
            <a:r>
              <a:rPr lang="en-US" sz="1600" dirty="0" err="1">
                <a:latin typeface="Courier New" pitchFamily="49" charset="0"/>
              </a:rPr>
              <a:t>fprintf</a:t>
            </a:r>
            <a:r>
              <a:rPr lang="en-US" sz="1600" dirty="0">
                <a:latin typeface="Courier New" pitchFamily="49" charset="0"/>
              </a:rPr>
              <a:t>(</a:t>
            </a:r>
            <a:r>
              <a:rPr lang="en-US" sz="1600" dirty="0" err="1">
                <a:latin typeface="Courier New" pitchFamily="49" charset="0"/>
              </a:rPr>
              <a:t>stdout</a:t>
            </a:r>
            <a:r>
              <a:rPr lang="en-US" sz="1600" dirty="0">
                <a:latin typeface="Courier New" pitchFamily="49" charset="0"/>
              </a:rPr>
              <a:t>, "Hello, world\n");</a:t>
            </a:r>
          </a:p>
          <a:p>
            <a:pPr algn="l"/>
            <a:r>
              <a:rPr lang="en-US" sz="1600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3101" name="Rectangle 29"/>
          <p:cNvSpPr>
            <a:spLocks noGrp="1" noChangeArrowheads="1"/>
          </p:cNvSpPr>
          <p:nvPr>
            <p:ph type="title"/>
          </p:nvPr>
        </p:nvSpPr>
        <p:spPr>
          <a:xfrm>
            <a:off x="381000" y="435678"/>
            <a:ext cx="7592093" cy="762000"/>
          </a:xfrm>
        </p:spPr>
        <p:txBody>
          <a:bodyPr/>
          <a:lstStyle/>
          <a:p>
            <a:r>
              <a:rPr lang="en-US"/>
              <a:t>Buffering in Standard I/O</a:t>
            </a:r>
          </a:p>
        </p:txBody>
      </p:sp>
      <p:sp>
        <p:nvSpPr>
          <p:cNvPr id="643102" name="Rectangle 3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Standard I/O functions use buffered I/O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Buffer </a:t>
            </a:r>
            <a:r>
              <a:rPr lang="en-US" dirty="0"/>
              <a:t>flushed to output </a:t>
            </a:r>
            <a:r>
              <a:rPr lang="en-US" dirty="0" err="1"/>
              <a:t>fd</a:t>
            </a:r>
            <a:r>
              <a:rPr lang="en-US" dirty="0"/>
              <a:t> on “\n” or </a:t>
            </a:r>
            <a:r>
              <a:rPr lang="en-US" dirty="0" err="1">
                <a:latin typeface="Courier New" pitchFamily="49" charset="0"/>
                <a:cs typeface="Courier New" pitchFamily="49" charset="0"/>
              </a:rPr>
              <a:t>fflush</a:t>
            </a:r>
            <a:r>
              <a:rPr lang="en-US" dirty="0">
                <a:latin typeface="Courier New" pitchFamily="49" charset="0"/>
                <a:cs typeface="Courier New" pitchFamily="49" charset="0"/>
              </a:rPr>
              <a:t>()</a:t>
            </a:r>
            <a:r>
              <a:rPr lang="en-US" dirty="0"/>
              <a:t> call</a:t>
            </a:r>
          </a:p>
        </p:txBody>
      </p:sp>
      <p:sp>
        <p:nvSpPr>
          <p:cNvPr id="643076" name="Text Box 4"/>
          <p:cNvSpPr txBox="1">
            <a:spLocks noChangeArrowheads="1"/>
          </p:cNvSpPr>
          <p:nvPr/>
        </p:nvSpPr>
        <p:spPr bwMode="auto">
          <a:xfrm>
            <a:off x="2544762" y="1905000"/>
            <a:ext cx="1651000" cy="33655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printf</a:t>
            </a:r>
            <a:r>
              <a:rPr lang="en-US" sz="1600" dirty="0">
                <a:latin typeface="Courier New" pitchFamily="49" charset="0"/>
              </a:rPr>
              <a:t>("h");</a:t>
            </a:r>
            <a:endParaRPr lang="en-US" dirty="0">
              <a:latin typeface="Calibri" pitchFamily="34" charset="0"/>
            </a:endParaRPr>
          </a:p>
        </p:txBody>
      </p:sp>
      <p:sp>
        <p:nvSpPr>
          <p:cNvPr id="643077" name="Rectangle 5"/>
          <p:cNvSpPr>
            <a:spLocks noChangeArrowheads="1"/>
          </p:cNvSpPr>
          <p:nvPr/>
        </p:nvSpPr>
        <p:spPr bwMode="auto">
          <a:xfrm>
            <a:off x="2620962" y="3995737"/>
            <a:ext cx="4572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h</a:t>
            </a:r>
          </a:p>
        </p:txBody>
      </p:sp>
      <p:sp>
        <p:nvSpPr>
          <p:cNvPr id="643078" name="Rectangle 6"/>
          <p:cNvSpPr>
            <a:spLocks noChangeArrowheads="1"/>
          </p:cNvSpPr>
          <p:nvPr/>
        </p:nvSpPr>
        <p:spPr bwMode="auto">
          <a:xfrm>
            <a:off x="3078162" y="3995737"/>
            <a:ext cx="4572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e</a:t>
            </a:r>
          </a:p>
        </p:txBody>
      </p:sp>
      <p:sp>
        <p:nvSpPr>
          <p:cNvPr id="643079" name="Rectangle 7"/>
          <p:cNvSpPr>
            <a:spLocks noChangeArrowheads="1"/>
          </p:cNvSpPr>
          <p:nvPr/>
        </p:nvSpPr>
        <p:spPr bwMode="auto">
          <a:xfrm>
            <a:off x="3459162" y="3995737"/>
            <a:ext cx="4572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l</a:t>
            </a:r>
          </a:p>
        </p:txBody>
      </p:sp>
      <p:sp>
        <p:nvSpPr>
          <p:cNvPr id="643080" name="Rectangle 8"/>
          <p:cNvSpPr>
            <a:spLocks noChangeArrowheads="1"/>
          </p:cNvSpPr>
          <p:nvPr/>
        </p:nvSpPr>
        <p:spPr bwMode="auto">
          <a:xfrm>
            <a:off x="3916362" y="3995737"/>
            <a:ext cx="4572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l</a:t>
            </a:r>
          </a:p>
        </p:txBody>
      </p:sp>
      <p:sp>
        <p:nvSpPr>
          <p:cNvPr id="643081" name="Rectangle 9"/>
          <p:cNvSpPr>
            <a:spLocks noChangeArrowheads="1"/>
          </p:cNvSpPr>
          <p:nvPr/>
        </p:nvSpPr>
        <p:spPr bwMode="auto">
          <a:xfrm>
            <a:off x="4373562" y="3995737"/>
            <a:ext cx="4572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o</a:t>
            </a:r>
          </a:p>
        </p:txBody>
      </p:sp>
      <p:sp>
        <p:nvSpPr>
          <p:cNvPr id="643082" name="Rectangle 10"/>
          <p:cNvSpPr>
            <a:spLocks noChangeArrowheads="1"/>
          </p:cNvSpPr>
          <p:nvPr/>
        </p:nvSpPr>
        <p:spPr bwMode="auto">
          <a:xfrm>
            <a:off x="4830762" y="3995737"/>
            <a:ext cx="4572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\n</a:t>
            </a:r>
          </a:p>
        </p:txBody>
      </p:sp>
      <p:sp>
        <p:nvSpPr>
          <p:cNvPr id="643083" name="Rectangle 11"/>
          <p:cNvSpPr>
            <a:spLocks noChangeArrowheads="1"/>
          </p:cNvSpPr>
          <p:nvPr/>
        </p:nvSpPr>
        <p:spPr bwMode="auto">
          <a:xfrm>
            <a:off x="5287962" y="3995737"/>
            <a:ext cx="4572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.</a:t>
            </a:r>
          </a:p>
        </p:txBody>
      </p:sp>
      <p:sp>
        <p:nvSpPr>
          <p:cNvPr id="643084" name="Rectangle 12"/>
          <p:cNvSpPr>
            <a:spLocks noChangeArrowheads="1"/>
          </p:cNvSpPr>
          <p:nvPr/>
        </p:nvSpPr>
        <p:spPr bwMode="auto">
          <a:xfrm>
            <a:off x="5745162" y="3995737"/>
            <a:ext cx="457200" cy="228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lnSpc>
                <a:spcPct val="100000"/>
              </a:lnSpc>
            </a:pPr>
            <a:r>
              <a:rPr lang="en-US" sz="2000" dirty="0">
                <a:latin typeface="Calibri" pitchFamily="34" charset="0"/>
              </a:rPr>
              <a:t>.</a:t>
            </a:r>
          </a:p>
        </p:txBody>
      </p:sp>
      <p:sp>
        <p:nvSpPr>
          <p:cNvPr id="643085" name="Line 13"/>
          <p:cNvSpPr>
            <a:spLocks noChangeShapeType="1"/>
          </p:cNvSpPr>
          <p:nvPr/>
        </p:nvSpPr>
        <p:spPr bwMode="auto">
          <a:xfrm>
            <a:off x="2849562" y="2319337"/>
            <a:ext cx="0" cy="16764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43086" name="Text Box 14"/>
          <p:cNvSpPr txBox="1">
            <a:spLocks noChangeArrowheads="1"/>
          </p:cNvSpPr>
          <p:nvPr/>
        </p:nvSpPr>
        <p:spPr bwMode="auto">
          <a:xfrm>
            <a:off x="3001962" y="2133600"/>
            <a:ext cx="1651000" cy="33655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printf</a:t>
            </a:r>
            <a:r>
              <a:rPr lang="en-US" sz="1600" dirty="0">
                <a:latin typeface="Courier New" pitchFamily="49" charset="0"/>
              </a:rPr>
              <a:t>("e");</a:t>
            </a:r>
            <a:endParaRPr lang="en-US" dirty="0">
              <a:latin typeface="Calibri" pitchFamily="34" charset="0"/>
            </a:endParaRPr>
          </a:p>
        </p:txBody>
      </p:sp>
      <p:sp>
        <p:nvSpPr>
          <p:cNvPr id="643087" name="Line 15"/>
          <p:cNvSpPr>
            <a:spLocks noChangeShapeType="1"/>
          </p:cNvSpPr>
          <p:nvPr/>
        </p:nvSpPr>
        <p:spPr bwMode="auto">
          <a:xfrm>
            <a:off x="3306762" y="2471737"/>
            <a:ext cx="0" cy="1524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43088" name="Text Box 16"/>
          <p:cNvSpPr txBox="1">
            <a:spLocks noChangeArrowheads="1"/>
          </p:cNvSpPr>
          <p:nvPr/>
        </p:nvSpPr>
        <p:spPr bwMode="auto">
          <a:xfrm>
            <a:off x="3382962" y="2363787"/>
            <a:ext cx="1651000" cy="33655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printf</a:t>
            </a:r>
            <a:r>
              <a:rPr lang="en-US" sz="1600" dirty="0">
                <a:latin typeface="Courier New" pitchFamily="49" charset="0"/>
              </a:rPr>
              <a:t>("l");</a:t>
            </a:r>
            <a:endParaRPr lang="en-US" dirty="0">
              <a:latin typeface="Calibri" pitchFamily="34" charset="0"/>
            </a:endParaRPr>
          </a:p>
        </p:txBody>
      </p:sp>
      <p:sp>
        <p:nvSpPr>
          <p:cNvPr id="643089" name="Line 17"/>
          <p:cNvSpPr>
            <a:spLocks noChangeShapeType="1"/>
          </p:cNvSpPr>
          <p:nvPr/>
        </p:nvSpPr>
        <p:spPr bwMode="auto">
          <a:xfrm>
            <a:off x="5059362" y="3462337"/>
            <a:ext cx="0" cy="5334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43090" name="Text Box 18"/>
          <p:cNvSpPr txBox="1">
            <a:spLocks noChangeArrowheads="1"/>
          </p:cNvSpPr>
          <p:nvPr/>
        </p:nvSpPr>
        <p:spPr bwMode="auto">
          <a:xfrm>
            <a:off x="3759200" y="2624137"/>
            <a:ext cx="1651000" cy="33655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printf</a:t>
            </a:r>
            <a:r>
              <a:rPr lang="en-US" sz="1600" dirty="0">
                <a:latin typeface="Courier New" pitchFamily="49" charset="0"/>
              </a:rPr>
              <a:t>("l");</a:t>
            </a:r>
            <a:endParaRPr lang="en-US" dirty="0">
              <a:latin typeface="Calibri" pitchFamily="34" charset="0"/>
            </a:endParaRPr>
          </a:p>
        </p:txBody>
      </p:sp>
      <p:sp>
        <p:nvSpPr>
          <p:cNvPr id="643091" name="Line 19"/>
          <p:cNvSpPr>
            <a:spLocks noChangeShapeType="1"/>
          </p:cNvSpPr>
          <p:nvPr/>
        </p:nvSpPr>
        <p:spPr bwMode="auto">
          <a:xfrm>
            <a:off x="4525962" y="3233737"/>
            <a:ext cx="0" cy="762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43092" name="Text Box 20"/>
          <p:cNvSpPr txBox="1">
            <a:spLocks noChangeArrowheads="1"/>
          </p:cNvSpPr>
          <p:nvPr/>
        </p:nvSpPr>
        <p:spPr bwMode="auto">
          <a:xfrm>
            <a:off x="4140200" y="2897187"/>
            <a:ext cx="1651000" cy="33655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printf</a:t>
            </a:r>
            <a:r>
              <a:rPr lang="en-US" sz="1600" dirty="0">
                <a:latin typeface="Courier New" pitchFamily="49" charset="0"/>
              </a:rPr>
              <a:t>("o");</a:t>
            </a:r>
            <a:endParaRPr lang="en-US" dirty="0">
              <a:latin typeface="Calibri" pitchFamily="34" charset="0"/>
            </a:endParaRPr>
          </a:p>
        </p:txBody>
      </p:sp>
      <p:sp>
        <p:nvSpPr>
          <p:cNvPr id="643093" name="Text Box 21"/>
          <p:cNvSpPr txBox="1">
            <a:spLocks noChangeArrowheads="1"/>
          </p:cNvSpPr>
          <p:nvPr/>
        </p:nvSpPr>
        <p:spPr bwMode="auto">
          <a:xfrm>
            <a:off x="4627562" y="3157537"/>
            <a:ext cx="1773238" cy="33655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printf</a:t>
            </a:r>
            <a:r>
              <a:rPr lang="en-US" sz="1600" dirty="0">
                <a:latin typeface="Courier New" pitchFamily="49" charset="0"/>
              </a:rPr>
              <a:t>("\n");</a:t>
            </a:r>
            <a:endParaRPr lang="en-US" dirty="0">
              <a:latin typeface="Calibri" pitchFamily="34" charset="0"/>
            </a:endParaRPr>
          </a:p>
        </p:txBody>
      </p:sp>
      <p:sp>
        <p:nvSpPr>
          <p:cNvPr id="643094" name="Line 22"/>
          <p:cNvSpPr>
            <a:spLocks noChangeShapeType="1"/>
          </p:cNvSpPr>
          <p:nvPr/>
        </p:nvSpPr>
        <p:spPr bwMode="auto">
          <a:xfrm>
            <a:off x="3687762" y="2700337"/>
            <a:ext cx="0" cy="12954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43095" name="Line 23"/>
          <p:cNvSpPr>
            <a:spLocks noChangeShapeType="1"/>
          </p:cNvSpPr>
          <p:nvPr/>
        </p:nvSpPr>
        <p:spPr bwMode="auto">
          <a:xfrm>
            <a:off x="4144962" y="2928937"/>
            <a:ext cx="0" cy="10668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43096" name="Line 24"/>
          <p:cNvSpPr>
            <a:spLocks noChangeShapeType="1"/>
          </p:cNvSpPr>
          <p:nvPr/>
        </p:nvSpPr>
        <p:spPr bwMode="auto">
          <a:xfrm>
            <a:off x="3916362" y="4300537"/>
            <a:ext cx="0" cy="82296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43097" name="Text Box 25"/>
          <p:cNvSpPr txBox="1">
            <a:spLocks noChangeArrowheads="1"/>
          </p:cNvSpPr>
          <p:nvPr/>
        </p:nvSpPr>
        <p:spPr bwMode="auto">
          <a:xfrm>
            <a:off x="3992562" y="4510087"/>
            <a:ext cx="2232025" cy="36671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fflush(stdout);</a:t>
            </a:r>
          </a:p>
        </p:txBody>
      </p:sp>
      <p:sp>
        <p:nvSpPr>
          <p:cNvPr id="643098" name="Text Box 26"/>
          <p:cNvSpPr txBox="1">
            <a:spLocks noChangeArrowheads="1"/>
          </p:cNvSpPr>
          <p:nvPr/>
        </p:nvSpPr>
        <p:spPr bwMode="auto">
          <a:xfrm>
            <a:off x="1630362" y="3076574"/>
            <a:ext cx="593725" cy="36671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800">
                <a:latin typeface="Courier New" pitchFamily="49" charset="0"/>
              </a:rPr>
              <a:t>buf</a:t>
            </a:r>
          </a:p>
        </p:txBody>
      </p:sp>
      <p:sp>
        <p:nvSpPr>
          <p:cNvPr id="643099" name="Line 27"/>
          <p:cNvSpPr>
            <a:spLocks noChangeShapeType="1"/>
          </p:cNvSpPr>
          <p:nvPr/>
        </p:nvSpPr>
        <p:spPr bwMode="auto">
          <a:xfrm>
            <a:off x="1935162" y="3394075"/>
            <a:ext cx="685800" cy="60166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43100" name="Text Box 28"/>
          <p:cNvSpPr txBox="1">
            <a:spLocks noChangeArrowheads="1"/>
          </p:cNvSpPr>
          <p:nvPr/>
        </p:nvSpPr>
        <p:spPr bwMode="auto">
          <a:xfrm>
            <a:off x="2659400" y="5195887"/>
            <a:ext cx="252825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800" dirty="0">
                <a:latin typeface="Courier New" pitchFamily="49" charset="0"/>
              </a:rPr>
              <a:t>write(1, </a:t>
            </a:r>
            <a:r>
              <a:rPr lang="en-US" sz="1800" dirty="0" err="1" smtClean="0">
                <a:latin typeface="Courier New" pitchFamily="49" charset="0"/>
              </a:rPr>
              <a:t>buf</a:t>
            </a:r>
            <a:r>
              <a:rPr lang="en-US" sz="1800" dirty="0" smtClean="0">
                <a:latin typeface="Courier New" pitchFamily="49" charset="0"/>
              </a:rPr>
              <a:t>, </a:t>
            </a:r>
            <a:r>
              <a:rPr lang="en-US" sz="1800" dirty="0">
                <a:latin typeface="Courier New" pitchFamily="49" charset="0"/>
              </a:rPr>
              <a:t>6</a:t>
            </a:r>
            <a:r>
              <a:rPr lang="en-US" sz="1800" dirty="0" smtClean="0">
                <a:latin typeface="Courier New" pitchFamily="49" charset="0"/>
              </a:rPr>
              <a:t>);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7714" name="Rectangle 2"/>
          <p:cNvSpPr>
            <a:spLocks noGrp="1" noChangeArrowheads="1"/>
          </p:cNvSpPr>
          <p:nvPr>
            <p:ph type="title"/>
          </p:nvPr>
        </p:nvSpPr>
        <p:spPr>
          <a:xfrm>
            <a:off x="364524" y="545198"/>
            <a:ext cx="5824538" cy="573088"/>
          </a:xfrm>
        </p:spPr>
        <p:txBody>
          <a:bodyPr/>
          <a:lstStyle/>
          <a:p>
            <a:r>
              <a:rPr lang="en-US"/>
              <a:t>Unix File Types</a:t>
            </a:r>
          </a:p>
        </p:txBody>
      </p:sp>
      <p:sp>
        <p:nvSpPr>
          <p:cNvPr id="6277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95400"/>
            <a:ext cx="8610600" cy="5486400"/>
          </a:xfrm>
        </p:spPr>
        <p:txBody>
          <a:bodyPr/>
          <a:lstStyle/>
          <a:p>
            <a:r>
              <a:rPr lang="en-US" dirty="0"/>
              <a:t>Regular file</a:t>
            </a:r>
          </a:p>
          <a:p>
            <a:pPr lvl="1"/>
            <a:r>
              <a:rPr lang="en-US" dirty="0"/>
              <a:t>File containing user/app data (binary, text, whatever)</a:t>
            </a:r>
          </a:p>
          <a:p>
            <a:pPr lvl="1"/>
            <a:r>
              <a:rPr lang="en-US" dirty="0"/>
              <a:t>OS does not know anything about the format</a:t>
            </a:r>
          </a:p>
          <a:p>
            <a:pPr lvl="2"/>
            <a:r>
              <a:rPr lang="en-US" dirty="0"/>
              <a:t>other than “sequence of bytes”, akin to main memory</a:t>
            </a:r>
          </a:p>
          <a:p>
            <a:r>
              <a:rPr lang="en-US" dirty="0"/>
              <a:t>Directory file</a:t>
            </a:r>
          </a:p>
          <a:p>
            <a:pPr lvl="1"/>
            <a:r>
              <a:rPr lang="en-US" dirty="0"/>
              <a:t>A file that contains the names and locations of other files</a:t>
            </a:r>
          </a:p>
          <a:p>
            <a:r>
              <a:rPr lang="en-US" dirty="0"/>
              <a:t>Character special and block special files</a:t>
            </a:r>
          </a:p>
          <a:p>
            <a:pPr lvl="1"/>
            <a:r>
              <a:rPr lang="en-US" dirty="0"/>
              <a:t>Terminals (character special) and disks </a:t>
            </a:r>
            <a:r>
              <a:rPr lang="en-US" dirty="0" smtClean="0"/>
              <a:t>(block </a:t>
            </a:r>
            <a:r>
              <a:rPr lang="en-US" dirty="0"/>
              <a:t>special)</a:t>
            </a:r>
          </a:p>
          <a:p>
            <a:r>
              <a:rPr lang="en-US" dirty="0"/>
              <a:t>FIFO (named pipe)</a:t>
            </a:r>
          </a:p>
          <a:p>
            <a:pPr lvl="1"/>
            <a:r>
              <a:rPr lang="en-US" dirty="0"/>
              <a:t>A file type used for inter-process communication</a:t>
            </a:r>
          </a:p>
          <a:p>
            <a:r>
              <a:rPr lang="en-US" dirty="0"/>
              <a:t>Socket</a:t>
            </a:r>
          </a:p>
          <a:p>
            <a:pPr lvl="1"/>
            <a:r>
              <a:rPr lang="en-US" dirty="0"/>
              <a:t>A file type used for network </a:t>
            </a:r>
            <a:r>
              <a:rPr lang="en-US" dirty="0" smtClean="0"/>
              <a:t>communication </a:t>
            </a:r>
            <a:r>
              <a:rPr lang="en-US" dirty="0"/>
              <a:t>between processes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4102" name="Rectangle 6"/>
          <p:cNvSpPr>
            <a:spLocks noGrp="1" noChangeArrowheads="1"/>
          </p:cNvSpPr>
          <p:nvPr>
            <p:ph type="title"/>
          </p:nvPr>
        </p:nvSpPr>
        <p:spPr>
          <a:xfrm>
            <a:off x="357018" y="457200"/>
            <a:ext cx="7592093" cy="762000"/>
          </a:xfrm>
        </p:spPr>
        <p:txBody>
          <a:bodyPr/>
          <a:lstStyle/>
          <a:p>
            <a:r>
              <a:rPr lang="en-US"/>
              <a:t>Standard I/O Buffering in Action</a:t>
            </a:r>
          </a:p>
        </p:txBody>
      </p:sp>
      <p:sp>
        <p:nvSpPr>
          <p:cNvPr id="644103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356286" y="1295400"/>
            <a:ext cx="7896225" cy="4972050"/>
          </a:xfrm>
        </p:spPr>
        <p:txBody>
          <a:bodyPr/>
          <a:lstStyle/>
          <a:p>
            <a:r>
              <a:rPr lang="en-US" dirty="0"/>
              <a:t>You can see this buffering in action for yourself, using the always fascinating Unix </a:t>
            </a:r>
            <a:r>
              <a:rPr lang="en-US" dirty="0" err="1">
                <a:latin typeface="Courier New" pitchFamily="49" charset="0"/>
              </a:rPr>
              <a:t>strace</a:t>
            </a:r>
            <a:r>
              <a:rPr lang="en-US" dirty="0"/>
              <a:t> program:</a:t>
            </a:r>
          </a:p>
        </p:txBody>
      </p:sp>
      <p:sp>
        <p:nvSpPr>
          <p:cNvPr id="644099" name="Rectangle 3"/>
          <p:cNvSpPr>
            <a:spLocks noChangeArrowheads="1"/>
          </p:cNvSpPr>
          <p:nvPr/>
        </p:nvSpPr>
        <p:spPr bwMode="auto">
          <a:xfrm>
            <a:off x="3276600" y="2438400"/>
            <a:ext cx="5638800" cy="1815882"/>
          </a:xfrm>
          <a:prstGeom prst="rect">
            <a:avLst/>
          </a:prstGeom>
          <a:solidFill>
            <a:schemeClr val="bg1">
              <a:lumMod val="85000"/>
            </a:schemeClr>
          </a:solidFill>
          <a:ln w="12700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 err="1" smtClean="0">
                <a:latin typeface="Courier New" pitchFamily="49" charset="0"/>
              </a:rPr>
              <a:t>linux</a:t>
            </a:r>
            <a:r>
              <a:rPr lang="en-US" sz="1600" dirty="0">
                <a:latin typeface="Courier New" pitchFamily="49" charset="0"/>
              </a:rPr>
              <a:t>&gt; </a:t>
            </a:r>
            <a:r>
              <a:rPr lang="en-US" sz="1600" dirty="0" err="1">
                <a:latin typeface="Courier New" pitchFamily="49" charset="0"/>
              </a:rPr>
              <a:t>strace</a:t>
            </a:r>
            <a:r>
              <a:rPr lang="en-US" sz="1600" dirty="0">
                <a:latin typeface="Courier New" pitchFamily="49" charset="0"/>
              </a:rPr>
              <a:t> ./hello</a:t>
            </a:r>
          </a:p>
          <a:p>
            <a:pPr algn="l"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execve</a:t>
            </a:r>
            <a:r>
              <a:rPr lang="en-US" sz="1600" dirty="0">
                <a:latin typeface="Courier New" pitchFamily="49" charset="0"/>
              </a:rPr>
              <a:t>("./hello", ["hello"], [/* ... */]).</a:t>
            </a:r>
          </a:p>
          <a:p>
            <a:pPr algn="l"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...</a:t>
            </a:r>
          </a:p>
          <a:p>
            <a:pPr algn="l"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write(1, "hello\n", </a:t>
            </a:r>
            <a:r>
              <a:rPr lang="en-US" sz="1600" dirty="0" smtClean="0">
                <a:latin typeface="Courier New" pitchFamily="49" charset="0"/>
              </a:rPr>
              <a:t>6)               </a:t>
            </a:r>
            <a:r>
              <a:rPr lang="en-US" sz="1600" dirty="0">
                <a:latin typeface="Courier New" pitchFamily="49" charset="0"/>
              </a:rPr>
              <a:t>= 6</a:t>
            </a:r>
          </a:p>
          <a:p>
            <a:pPr algn="l"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...</a:t>
            </a:r>
            <a:endParaRPr lang="en-US" sz="1600" dirty="0" smtClean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dirty="0" smtClean="0">
                <a:latin typeface="Courier New" pitchFamily="49" charset="0"/>
              </a:rPr>
              <a:t>exit_group(</a:t>
            </a:r>
            <a:r>
              <a:rPr lang="en-US" sz="1600" dirty="0">
                <a:latin typeface="Courier New" pitchFamily="49" charset="0"/>
              </a:rPr>
              <a:t>0)                       </a:t>
            </a:r>
            <a:r>
              <a:rPr lang="en-US" sz="1600" dirty="0" smtClean="0">
                <a:latin typeface="Courier New" pitchFamily="49" charset="0"/>
              </a:rPr>
              <a:t> = </a:t>
            </a:r>
            <a:r>
              <a:rPr lang="en-US" sz="1600" dirty="0">
                <a:latin typeface="Courier New" pitchFamily="49" charset="0"/>
              </a:rPr>
              <a:t>?</a:t>
            </a:r>
          </a:p>
          <a:p>
            <a:pPr algn="l">
              <a:lnSpc>
                <a:spcPct val="100000"/>
              </a:lnSpc>
            </a:pPr>
            <a:endParaRPr lang="en-US" sz="1600" dirty="0">
              <a:latin typeface="Courier New" pitchFamily="49" charset="0"/>
            </a:endParaRPr>
          </a:p>
        </p:txBody>
      </p:sp>
      <p:sp>
        <p:nvSpPr>
          <p:cNvPr id="644101" name="Rectangle 5"/>
          <p:cNvSpPr>
            <a:spLocks noChangeArrowheads="1"/>
          </p:cNvSpPr>
          <p:nvPr/>
        </p:nvSpPr>
        <p:spPr bwMode="auto">
          <a:xfrm>
            <a:off x="457200" y="2432050"/>
            <a:ext cx="2590800" cy="3282950"/>
          </a:xfrm>
          <a:prstGeom prst="rect">
            <a:avLst/>
          </a:prstGeom>
          <a:solidFill>
            <a:srgbClr val="F6F5BD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#include &lt;stdio.h&gt;</a:t>
            </a:r>
          </a:p>
          <a:p>
            <a:pPr>
              <a:lnSpc>
                <a:spcPct val="100000"/>
              </a:lnSpc>
            </a:pPr>
            <a:endParaRPr lang="en-US" sz="1600" dirty="0">
              <a:latin typeface="Courier New" pitchFamily="49" charset="0"/>
            </a:endParaRP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int main()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{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   printf("h");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   printf("e");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   printf("l");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   printf("l");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   printf("o");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   printf("\n");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   fflush(stdout);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   exit(0);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40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44099" grpId="0" animBg="1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7F7F7F"/>
                </a:solidFill>
              </a:rPr>
              <a:t>Unix I/O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RIO (robust I/O) package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Metadata, sharing, and redirection</a:t>
            </a:r>
          </a:p>
          <a:p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Standard I/O</a:t>
            </a:r>
          </a:p>
          <a:p>
            <a:r>
              <a:rPr lang="en-US" dirty="0" smtClean="0"/>
              <a:t>Conclusions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Unix I/O vs. Standard I/O vs. RIO</a:t>
            </a:r>
          </a:p>
        </p:txBody>
      </p:sp>
      <p:sp>
        <p:nvSpPr>
          <p:cNvPr id="67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7476" y="1220788"/>
            <a:ext cx="8307387" cy="5256212"/>
          </a:xfrm>
        </p:spPr>
        <p:txBody>
          <a:bodyPr/>
          <a:lstStyle/>
          <a:p>
            <a:r>
              <a:rPr lang="en-US" dirty="0"/>
              <a:t>Standard I/O and RIO are implemented using low-level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Unix I/O</a:t>
            </a:r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Which </a:t>
            </a:r>
            <a:r>
              <a:rPr lang="en-US" dirty="0"/>
              <a:t>ones should you use in your programs?</a:t>
            </a:r>
          </a:p>
        </p:txBody>
      </p:sp>
      <p:sp>
        <p:nvSpPr>
          <p:cNvPr id="671748" name="Rectangle 4"/>
          <p:cNvSpPr>
            <a:spLocks noChangeAspect="1" noChangeArrowheads="1"/>
          </p:cNvSpPr>
          <p:nvPr/>
        </p:nvSpPr>
        <p:spPr bwMode="auto">
          <a:xfrm>
            <a:off x="2740025" y="2913063"/>
            <a:ext cx="4041775" cy="157797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endParaRPr lang="en-US" sz="1600" dirty="0">
              <a:latin typeface="Calibri" pitchFamily="34" charset="0"/>
            </a:endParaRPr>
          </a:p>
        </p:txBody>
      </p:sp>
      <p:sp>
        <p:nvSpPr>
          <p:cNvPr id="671749" name="Rectangle 5"/>
          <p:cNvSpPr>
            <a:spLocks noChangeAspect="1" noChangeArrowheads="1"/>
          </p:cNvSpPr>
          <p:nvPr/>
        </p:nvSpPr>
        <p:spPr bwMode="auto">
          <a:xfrm>
            <a:off x="2740025" y="4491038"/>
            <a:ext cx="4041775" cy="68580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Unix I/O functions 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(accessed via system calls)</a:t>
            </a:r>
          </a:p>
        </p:txBody>
      </p:sp>
      <p:sp>
        <p:nvSpPr>
          <p:cNvPr id="671750" name="Rectangle 6"/>
          <p:cNvSpPr>
            <a:spLocks noChangeAspect="1" noChangeArrowheads="1"/>
          </p:cNvSpPr>
          <p:nvPr/>
        </p:nvSpPr>
        <p:spPr bwMode="auto">
          <a:xfrm>
            <a:off x="2741913" y="3805238"/>
            <a:ext cx="1447800" cy="685800"/>
          </a:xfrm>
          <a:prstGeom prst="rect">
            <a:avLst/>
          </a:prstGeom>
          <a:solidFill>
            <a:srgbClr val="D5F1C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 Standard I/O 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functions</a:t>
            </a:r>
          </a:p>
        </p:txBody>
      </p:sp>
      <p:sp>
        <p:nvSpPr>
          <p:cNvPr id="671751" name="Text Box 7"/>
          <p:cNvSpPr txBox="1">
            <a:spLocks noChangeAspect="1" noChangeArrowheads="1"/>
          </p:cNvSpPr>
          <p:nvPr/>
        </p:nvSpPr>
        <p:spPr bwMode="auto">
          <a:xfrm>
            <a:off x="3254439" y="3124200"/>
            <a:ext cx="2993961" cy="46166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dirty="0">
                <a:latin typeface="Calibri" pitchFamily="34" charset="0"/>
              </a:rPr>
              <a:t>C application program</a:t>
            </a:r>
          </a:p>
        </p:txBody>
      </p:sp>
      <p:sp>
        <p:nvSpPr>
          <p:cNvPr id="671752" name="Text Box 8"/>
          <p:cNvSpPr txBox="1">
            <a:spLocks noChangeAspect="1" noChangeArrowheads="1"/>
          </p:cNvSpPr>
          <p:nvPr/>
        </p:nvSpPr>
        <p:spPr bwMode="auto">
          <a:xfrm>
            <a:off x="241300" y="2451100"/>
            <a:ext cx="1989138" cy="1816100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>
                <a:latin typeface="Courier New" pitchFamily="49" charset="0"/>
              </a:rPr>
              <a:t>fopen  fdopen</a:t>
            </a:r>
          </a:p>
          <a:p>
            <a:pPr algn="l">
              <a:lnSpc>
                <a:spcPct val="100000"/>
              </a:lnSpc>
            </a:pPr>
            <a:r>
              <a:rPr lang="en-US" sz="1600">
                <a:latin typeface="Courier New" pitchFamily="49" charset="0"/>
              </a:rPr>
              <a:t>fread  fwrite fscanf fprintf  sscanf sprintf fgets  fputs fflush fseek</a:t>
            </a:r>
          </a:p>
          <a:p>
            <a:pPr algn="l">
              <a:lnSpc>
                <a:spcPct val="100000"/>
              </a:lnSpc>
            </a:pPr>
            <a:r>
              <a:rPr lang="en-US" sz="1600">
                <a:latin typeface="Courier New" pitchFamily="49" charset="0"/>
              </a:rPr>
              <a:t>fclose</a:t>
            </a:r>
          </a:p>
        </p:txBody>
      </p:sp>
      <p:sp>
        <p:nvSpPr>
          <p:cNvPr id="671753" name="Text Box 9"/>
          <p:cNvSpPr txBox="1">
            <a:spLocks noChangeAspect="1" noChangeArrowheads="1"/>
          </p:cNvSpPr>
          <p:nvPr/>
        </p:nvSpPr>
        <p:spPr bwMode="auto">
          <a:xfrm>
            <a:off x="530225" y="4419600"/>
            <a:ext cx="1663700" cy="838200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>
                <a:latin typeface="Courier New" pitchFamily="49" charset="0"/>
              </a:rPr>
              <a:t>open   read</a:t>
            </a:r>
          </a:p>
          <a:p>
            <a:pPr algn="l">
              <a:lnSpc>
                <a:spcPct val="100000"/>
              </a:lnSpc>
            </a:pPr>
            <a:r>
              <a:rPr lang="en-US" sz="1600">
                <a:latin typeface="Courier New" pitchFamily="49" charset="0"/>
              </a:rPr>
              <a:t>write  lseek</a:t>
            </a:r>
          </a:p>
          <a:p>
            <a:pPr algn="l">
              <a:lnSpc>
                <a:spcPct val="100000"/>
              </a:lnSpc>
            </a:pPr>
            <a:r>
              <a:rPr lang="en-US" sz="1600">
                <a:latin typeface="Courier New" pitchFamily="49" charset="0"/>
              </a:rPr>
              <a:t>stat   close</a:t>
            </a:r>
          </a:p>
        </p:txBody>
      </p:sp>
      <p:sp>
        <p:nvSpPr>
          <p:cNvPr id="671754" name="Line 10"/>
          <p:cNvSpPr>
            <a:spLocks noChangeAspect="1" noChangeShapeType="1"/>
          </p:cNvSpPr>
          <p:nvPr/>
        </p:nvSpPr>
        <p:spPr bwMode="auto">
          <a:xfrm flipH="1" flipV="1">
            <a:off x="2230438" y="4840288"/>
            <a:ext cx="474662" cy="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71755" name="Text Box 11"/>
          <p:cNvSpPr txBox="1">
            <a:spLocks noChangeAspect="1" noChangeArrowheads="1"/>
          </p:cNvSpPr>
          <p:nvPr/>
        </p:nvSpPr>
        <p:spPr bwMode="auto">
          <a:xfrm>
            <a:off x="7150100" y="3490913"/>
            <a:ext cx="1841500" cy="1327150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>
                <a:latin typeface="Courier New" pitchFamily="49" charset="0"/>
              </a:rPr>
              <a:t>rio_readn</a:t>
            </a:r>
          </a:p>
          <a:p>
            <a:pPr algn="l">
              <a:lnSpc>
                <a:spcPct val="100000"/>
              </a:lnSpc>
            </a:pPr>
            <a:r>
              <a:rPr lang="en-US" sz="1600">
                <a:latin typeface="Courier New" pitchFamily="49" charset="0"/>
              </a:rPr>
              <a:t>rio_writen</a:t>
            </a:r>
          </a:p>
          <a:p>
            <a:pPr algn="l">
              <a:lnSpc>
                <a:spcPct val="100000"/>
              </a:lnSpc>
            </a:pPr>
            <a:r>
              <a:rPr lang="en-US" sz="1600">
                <a:latin typeface="Courier New" pitchFamily="49" charset="0"/>
              </a:rPr>
              <a:t>rio_readinitb</a:t>
            </a:r>
          </a:p>
          <a:p>
            <a:pPr algn="l">
              <a:lnSpc>
                <a:spcPct val="100000"/>
              </a:lnSpc>
            </a:pPr>
            <a:r>
              <a:rPr lang="en-US" sz="1600">
                <a:latin typeface="Courier New" pitchFamily="49" charset="0"/>
              </a:rPr>
              <a:t>rio_readlineb</a:t>
            </a:r>
          </a:p>
          <a:p>
            <a:pPr algn="l">
              <a:lnSpc>
                <a:spcPct val="100000"/>
              </a:lnSpc>
            </a:pPr>
            <a:r>
              <a:rPr lang="en-US" sz="1600">
                <a:latin typeface="Courier New" pitchFamily="49" charset="0"/>
              </a:rPr>
              <a:t>rio_readnb</a:t>
            </a:r>
          </a:p>
        </p:txBody>
      </p:sp>
      <p:sp>
        <p:nvSpPr>
          <p:cNvPr id="671756" name="Rectangle 12"/>
          <p:cNvSpPr>
            <a:spLocks noChangeAspect="1" noChangeArrowheads="1"/>
          </p:cNvSpPr>
          <p:nvPr/>
        </p:nvSpPr>
        <p:spPr bwMode="auto">
          <a:xfrm>
            <a:off x="5334000" y="3805238"/>
            <a:ext cx="1447800" cy="685800"/>
          </a:xfrm>
          <a:prstGeom prst="rect">
            <a:avLst/>
          </a:prstGeom>
          <a:solidFill>
            <a:srgbClr val="F1C7C7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 RIO</a:t>
            </a:r>
          </a:p>
          <a:p>
            <a:pPr>
              <a:lnSpc>
                <a:spcPct val="100000"/>
              </a:lnSpc>
            </a:pPr>
            <a:r>
              <a:rPr lang="en-US" sz="1600" dirty="0">
                <a:latin typeface="Calibri" pitchFamily="34" charset="0"/>
              </a:rPr>
              <a:t>functions</a:t>
            </a:r>
          </a:p>
        </p:txBody>
      </p:sp>
      <p:sp>
        <p:nvSpPr>
          <p:cNvPr id="671757" name="Line 13"/>
          <p:cNvSpPr>
            <a:spLocks noChangeShapeType="1"/>
          </p:cNvSpPr>
          <p:nvPr/>
        </p:nvSpPr>
        <p:spPr bwMode="auto">
          <a:xfrm flipH="1" flipV="1">
            <a:off x="2260600" y="3340100"/>
            <a:ext cx="482600" cy="7493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  <p:sp>
        <p:nvSpPr>
          <p:cNvPr id="671758" name="Line 14"/>
          <p:cNvSpPr>
            <a:spLocks noChangeShapeType="1"/>
          </p:cNvSpPr>
          <p:nvPr/>
        </p:nvSpPr>
        <p:spPr bwMode="auto">
          <a:xfrm>
            <a:off x="6794500" y="4152900"/>
            <a:ext cx="368300" cy="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42" name="Rectangle 1026"/>
          <p:cNvSpPr>
            <a:spLocks noGrp="1" noChangeArrowheads="1"/>
          </p:cNvSpPr>
          <p:nvPr>
            <p:ph type="title"/>
          </p:nvPr>
        </p:nvSpPr>
        <p:spPr>
          <a:xfrm>
            <a:off x="389970" y="435678"/>
            <a:ext cx="7592093" cy="762000"/>
          </a:xfrm>
        </p:spPr>
        <p:txBody>
          <a:bodyPr/>
          <a:lstStyle/>
          <a:p>
            <a:r>
              <a:rPr lang="en-US" dirty="0"/>
              <a:t>Pros and Cons of Unix I/O</a:t>
            </a:r>
          </a:p>
        </p:txBody>
      </p:sp>
      <p:sp>
        <p:nvSpPr>
          <p:cNvPr id="675843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Pros</a:t>
            </a:r>
          </a:p>
          <a:p>
            <a:pPr lvl="1"/>
            <a:r>
              <a:rPr lang="en-US" dirty="0"/>
              <a:t>Unix I/O is the most general and lowest overhead form of I/O.</a:t>
            </a:r>
          </a:p>
          <a:p>
            <a:pPr lvl="2"/>
            <a:r>
              <a:rPr lang="en-US" dirty="0"/>
              <a:t>All other I/O packages are implemented using Unix I/O functions.</a:t>
            </a:r>
          </a:p>
          <a:p>
            <a:pPr lvl="1"/>
            <a:r>
              <a:rPr lang="en-US" dirty="0"/>
              <a:t>Unix I/O provides functions for accessing file metadata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Unix I/O functions are </a:t>
            </a:r>
            <a:r>
              <a:rPr lang="en-US" dirty="0" err="1" smtClean="0"/>
              <a:t>async</a:t>
            </a:r>
            <a:r>
              <a:rPr lang="en-US" dirty="0" smtClean="0"/>
              <a:t>-signal-safe and can be used safely in signal handlers. </a:t>
            </a:r>
          </a:p>
          <a:p>
            <a:endParaRPr lang="en-US" dirty="0" smtClean="0"/>
          </a:p>
          <a:p>
            <a:r>
              <a:rPr lang="en-US" dirty="0" smtClean="0"/>
              <a:t>Cons</a:t>
            </a:r>
            <a:endParaRPr lang="en-US" dirty="0"/>
          </a:p>
          <a:p>
            <a:pPr lvl="1"/>
            <a:r>
              <a:rPr lang="en-US" dirty="0"/>
              <a:t>Dealing with short counts is tricky and error prone.</a:t>
            </a:r>
          </a:p>
          <a:p>
            <a:pPr lvl="1"/>
            <a:r>
              <a:rPr lang="en-US" dirty="0"/>
              <a:t>Efficient reading of text lines requires some form of buffering, also tricky and error prone.</a:t>
            </a:r>
          </a:p>
          <a:p>
            <a:pPr lvl="1"/>
            <a:r>
              <a:rPr lang="en-US" dirty="0"/>
              <a:t>Both of these issues are addressed by the standard I/O and RIO packages.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2770" name="Rectangle 2"/>
          <p:cNvSpPr>
            <a:spLocks noGrp="1" noChangeArrowheads="1"/>
          </p:cNvSpPr>
          <p:nvPr>
            <p:ph type="title"/>
          </p:nvPr>
        </p:nvSpPr>
        <p:spPr>
          <a:xfrm>
            <a:off x="375955" y="435678"/>
            <a:ext cx="7592093" cy="762000"/>
          </a:xfrm>
        </p:spPr>
        <p:txBody>
          <a:bodyPr/>
          <a:lstStyle/>
          <a:p>
            <a:r>
              <a:rPr lang="en-US"/>
              <a:t>Pros and Cons of Standard I/O</a:t>
            </a:r>
          </a:p>
        </p:txBody>
      </p:sp>
      <p:sp>
        <p:nvSpPr>
          <p:cNvPr id="67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Pros:</a:t>
            </a:r>
          </a:p>
          <a:p>
            <a:pPr lvl="1"/>
            <a:r>
              <a:rPr lang="en-US" dirty="0"/>
              <a:t>Buffering increases efficiency by decreasing the number of </a:t>
            </a:r>
            <a:r>
              <a:rPr lang="en-US" b="1" dirty="0">
                <a:latin typeface="Courier New" pitchFamily="49" charset="0"/>
              </a:rPr>
              <a:t>read</a:t>
            </a:r>
            <a:r>
              <a:rPr lang="en-US" dirty="0"/>
              <a:t> and </a:t>
            </a:r>
            <a:r>
              <a:rPr lang="en-US" b="1" dirty="0">
                <a:latin typeface="Courier New" pitchFamily="49" charset="0"/>
              </a:rPr>
              <a:t>write</a:t>
            </a:r>
            <a:r>
              <a:rPr lang="en-US" dirty="0"/>
              <a:t> system calls</a:t>
            </a:r>
          </a:p>
          <a:p>
            <a:pPr lvl="1"/>
            <a:r>
              <a:rPr lang="en-US" dirty="0"/>
              <a:t>Short counts are handled automatically</a:t>
            </a:r>
          </a:p>
          <a:p>
            <a:r>
              <a:rPr lang="en-US" dirty="0"/>
              <a:t>Cons:</a:t>
            </a:r>
          </a:p>
          <a:p>
            <a:pPr lvl="1"/>
            <a:r>
              <a:rPr lang="en-US" dirty="0"/>
              <a:t>Provides no function for accessing file </a:t>
            </a:r>
            <a:r>
              <a:rPr lang="en-US" dirty="0" smtClean="0"/>
              <a:t>metadata</a:t>
            </a:r>
          </a:p>
          <a:p>
            <a:pPr lvl="1"/>
            <a:r>
              <a:rPr lang="en-US" dirty="0" smtClean="0"/>
              <a:t>Standard I/O functions are not </a:t>
            </a:r>
            <a:r>
              <a:rPr lang="en-US" dirty="0" err="1" smtClean="0"/>
              <a:t>async</a:t>
            </a:r>
            <a:r>
              <a:rPr lang="en-US" dirty="0" smtClean="0"/>
              <a:t>-signal-safe, and not appropriate for signal handlers. </a:t>
            </a:r>
          </a:p>
          <a:p>
            <a:pPr lvl="1"/>
            <a:r>
              <a:rPr lang="en-US" dirty="0"/>
              <a:t>Standard I/O is not appropriate for input and output on network sockets</a:t>
            </a:r>
          </a:p>
          <a:p>
            <a:pPr lvl="2"/>
            <a:r>
              <a:rPr lang="en-US" dirty="0"/>
              <a:t>There are poorly documented restrictions on streams that interact badly with restrictions on </a:t>
            </a:r>
            <a:r>
              <a:rPr lang="en-US" dirty="0" smtClean="0"/>
              <a:t>sockets (CS:APP2e, Sec 10.9)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976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533400"/>
            <a:ext cx="6878638" cy="573087"/>
          </a:xfrm>
        </p:spPr>
        <p:txBody>
          <a:bodyPr/>
          <a:lstStyle/>
          <a:p>
            <a:r>
              <a:rPr lang="en-US"/>
              <a:t>Choosing I/O Functions</a:t>
            </a:r>
          </a:p>
        </p:txBody>
      </p:sp>
      <p:sp>
        <p:nvSpPr>
          <p:cNvPr id="6297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52538"/>
            <a:ext cx="8472487" cy="5224462"/>
          </a:xfrm>
        </p:spPr>
        <p:txBody>
          <a:bodyPr/>
          <a:lstStyle/>
          <a:p>
            <a:r>
              <a:rPr lang="en-US" dirty="0"/>
              <a:t>General rule: use the highest-level I/O functions you can</a:t>
            </a:r>
          </a:p>
          <a:p>
            <a:pPr lvl="1"/>
            <a:r>
              <a:rPr lang="en-US" dirty="0"/>
              <a:t>Many C programmers are able to do all of their work using the standard I/O functions</a:t>
            </a:r>
          </a:p>
          <a:p>
            <a:pPr lvl="1">
              <a:buFont typeface="Wingdings" pitchFamily="2" charset="2"/>
              <a:buNone/>
            </a:pPr>
            <a:endParaRPr lang="en-US" dirty="0"/>
          </a:p>
          <a:p>
            <a:r>
              <a:rPr lang="en-US" dirty="0"/>
              <a:t>When to use standard I/O</a:t>
            </a:r>
          </a:p>
          <a:p>
            <a:pPr lvl="1"/>
            <a:r>
              <a:rPr lang="en-US" dirty="0"/>
              <a:t>When working with disk or terminal files</a:t>
            </a:r>
          </a:p>
          <a:p>
            <a:r>
              <a:rPr lang="en-US" dirty="0"/>
              <a:t>When to use raw Unix I/O </a:t>
            </a:r>
            <a:endParaRPr lang="en-US" dirty="0" smtClean="0"/>
          </a:p>
          <a:p>
            <a:pPr lvl="1"/>
            <a:r>
              <a:rPr lang="en-US" dirty="0" smtClean="0"/>
              <a:t>Inside signal handlers, because Unix I/O is </a:t>
            </a:r>
            <a:r>
              <a:rPr lang="en-US" dirty="0" err="1" smtClean="0"/>
              <a:t>async</a:t>
            </a:r>
            <a:r>
              <a:rPr lang="en-US" dirty="0" smtClean="0"/>
              <a:t>-signal-safe.</a:t>
            </a:r>
          </a:p>
          <a:p>
            <a:pPr lvl="1"/>
            <a:r>
              <a:rPr lang="en-US" dirty="0"/>
              <a:t>In rare cases when you need absolute highest </a:t>
            </a:r>
            <a:r>
              <a:rPr lang="en-US" dirty="0" smtClean="0"/>
              <a:t>performance.</a:t>
            </a:r>
          </a:p>
          <a:p>
            <a:r>
              <a:rPr lang="en-US" dirty="0"/>
              <a:t>When to use RIO</a:t>
            </a:r>
          </a:p>
          <a:p>
            <a:pPr lvl="1"/>
            <a:r>
              <a:rPr lang="en-US" dirty="0"/>
              <a:t>When you are reading and writing network</a:t>
            </a:r>
            <a:r>
              <a:rPr lang="en-US" dirty="0" smtClean="0"/>
              <a:t> sockets.</a:t>
            </a:r>
          </a:p>
          <a:p>
            <a:pPr lvl="1"/>
            <a:r>
              <a:rPr lang="en-US" dirty="0" smtClean="0"/>
              <a:t>Avoid using standard I/O on sockets.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7218" name="Rectangle 2"/>
          <p:cNvSpPr>
            <a:spLocks noGrp="1" noChangeArrowheads="1"/>
          </p:cNvSpPr>
          <p:nvPr>
            <p:ph type="title"/>
          </p:nvPr>
        </p:nvSpPr>
        <p:spPr>
          <a:xfrm>
            <a:off x="396875" y="435678"/>
            <a:ext cx="7592093" cy="762000"/>
          </a:xfrm>
        </p:spPr>
        <p:txBody>
          <a:bodyPr/>
          <a:lstStyle/>
          <a:p>
            <a:r>
              <a:rPr lang="en-US" dirty="0" smtClean="0"/>
              <a:t>Aside: Working </a:t>
            </a:r>
            <a:r>
              <a:rPr lang="en-US" dirty="0"/>
              <a:t>with Binary Files</a:t>
            </a:r>
          </a:p>
        </p:txBody>
      </p:sp>
      <p:sp>
        <p:nvSpPr>
          <p:cNvPr id="777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6875" y="1362074"/>
            <a:ext cx="8442325" cy="5495925"/>
          </a:xfrm>
        </p:spPr>
        <p:txBody>
          <a:bodyPr/>
          <a:lstStyle/>
          <a:p>
            <a:r>
              <a:rPr lang="en-US" dirty="0"/>
              <a:t>Binary File Examples</a:t>
            </a:r>
          </a:p>
          <a:p>
            <a:pPr lvl="1"/>
            <a:r>
              <a:rPr lang="en-US" dirty="0"/>
              <a:t>Object </a:t>
            </a:r>
            <a:r>
              <a:rPr lang="en-US" dirty="0" smtClean="0"/>
              <a:t>code, Images </a:t>
            </a:r>
            <a:r>
              <a:rPr lang="en-US" dirty="0"/>
              <a:t>(JPEG, </a:t>
            </a:r>
            <a:r>
              <a:rPr lang="en-US" dirty="0" smtClean="0"/>
              <a:t>GIF), </a:t>
            </a:r>
          </a:p>
          <a:p>
            <a:r>
              <a:rPr lang="en-US" dirty="0" smtClean="0"/>
              <a:t>Functions </a:t>
            </a:r>
            <a:r>
              <a:rPr lang="en-US" dirty="0"/>
              <a:t>you shouldn’t </a:t>
            </a:r>
            <a:r>
              <a:rPr lang="en-US" dirty="0" smtClean="0"/>
              <a:t>use on binary files</a:t>
            </a:r>
          </a:p>
          <a:p>
            <a:pPr lvl="1"/>
            <a:r>
              <a:rPr lang="en-US" dirty="0"/>
              <a:t>Line-oriented I/</a:t>
            </a:r>
            <a:r>
              <a:rPr lang="en-US" dirty="0" smtClean="0"/>
              <a:t>O such as </a:t>
            </a:r>
            <a:r>
              <a:rPr lang="en-US" b="1" dirty="0" err="1" smtClean="0">
                <a:latin typeface="Courier New"/>
                <a:cs typeface="Courier New"/>
              </a:rPr>
              <a:t>fgets</a:t>
            </a:r>
            <a:r>
              <a:rPr lang="en-US" b="1" dirty="0">
                <a:latin typeface="Courier New"/>
                <a:cs typeface="Courier New"/>
              </a:rPr>
              <a:t>, </a:t>
            </a:r>
            <a:r>
              <a:rPr lang="en-US" b="1" dirty="0" err="1">
                <a:latin typeface="Courier New"/>
                <a:cs typeface="Courier New"/>
              </a:rPr>
              <a:t>scanf</a:t>
            </a:r>
            <a:r>
              <a:rPr lang="en-US" b="1" dirty="0">
                <a:latin typeface="Courier New"/>
                <a:cs typeface="Courier New"/>
              </a:rPr>
              <a:t>, </a:t>
            </a:r>
            <a:r>
              <a:rPr lang="en-US" b="1" dirty="0" err="1">
                <a:latin typeface="Courier New"/>
                <a:cs typeface="Courier New"/>
              </a:rPr>
              <a:t>printf</a:t>
            </a:r>
            <a:r>
              <a:rPr lang="en-US" b="1" dirty="0">
                <a:latin typeface="Courier New"/>
                <a:cs typeface="Courier New"/>
              </a:rPr>
              <a:t>, </a:t>
            </a:r>
            <a:r>
              <a:rPr lang="en-US" b="1" dirty="0" err="1" smtClean="0">
                <a:latin typeface="Courier New"/>
                <a:cs typeface="Courier New"/>
              </a:rPr>
              <a:t>rio_readlineb</a:t>
            </a:r>
            <a:endParaRPr lang="en-US" b="1" dirty="0" smtClean="0">
              <a:latin typeface="Courier New"/>
              <a:cs typeface="Courier New"/>
            </a:endParaRPr>
          </a:p>
          <a:p>
            <a:pPr lvl="2"/>
            <a:r>
              <a:rPr lang="en-US" dirty="0" smtClean="0"/>
              <a:t>Different systems interpret </a:t>
            </a:r>
            <a:r>
              <a:rPr lang="en-US" b="1" dirty="0" smtClean="0">
                <a:latin typeface="Courier New"/>
                <a:cs typeface="Courier New"/>
              </a:rPr>
              <a:t>0x0A </a:t>
            </a:r>
            <a:r>
              <a:rPr lang="en-US" b="1" dirty="0">
                <a:latin typeface="Courier New"/>
                <a:cs typeface="Courier New"/>
              </a:rPr>
              <a:t>(‘\n’)</a:t>
            </a:r>
            <a:r>
              <a:rPr lang="en-US" dirty="0" smtClean="0"/>
              <a:t> (newline) differently:</a:t>
            </a:r>
          </a:p>
          <a:p>
            <a:pPr lvl="3"/>
            <a:r>
              <a:rPr lang="en-US" dirty="0" smtClean="0"/>
              <a:t>Linux and Mac OS X:  </a:t>
            </a:r>
            <a:r>
              <a:rPr lang="en-US" b="1" dirty="0" smtClean="0">
                <a:latin typeface="Courier New"/>
                <a:cs typeface="Courier New"/>
                <a:sym typeface="Wingdings"/>
              </a:rPr>
              <a:t>LF(0x0a) [‘\</a:t>
            </a:r>
            <a:r>
              <a:rPr lang="en-US" b="1" dirty="0" err="1" smtClean="0">
                <a:latin typeface="Courier New"/>
                <a:cs typeface="Courier New"/>
                <a:sym typeface="Wingdings"/>
              </a:rPr>
              <a:t>n</a:t>
            </a:r>
            <a:r>
              <a:rPr lang="en-US" b="1" dirty="0" smtClean="0">
                <a:latin typeface="Courier New"/>
                <a:cs typeface="Courier New"/>
                <a:sym typeface="Wingdings"/>
              </a:rPr>
              <a:t>’]</a:t>
            </a:r>
          </a:p>
          <a:p>
            <a:pPr lvl="3"/>
            <a:r>
              <a:rPr lang="en-US" dirty="0" smtClean="0">
                <a:sym typeface="Wingdings"/>
              </a:rPr>
              <a:t>HTTP servers &amp; </a:t>
            </a:r>
            <a:r>
              <a:rPr lang="en-US" dirty="0" err="1" smtClean="0">
                <a:sym typeface="Wingdings"/>
              </a:rPr>
              <a:t>Windoes</a:t>
            </a:r>
            <a:r>
              <a:rPr lang="en-US" dirty="0" smtClean="0">
                <a:sym typeface="Wingdings"/>
              </a:rPr>
              <a:t>:  </a:t>
            </a:r>
            <a:r>
              <a:rPr lang="en-US" b="1" dirty="0" smtClean="0">
                <a:latin typeface="Courier New"/>
                <a:cs typeface="Courier New"/>
                <a:sym typeface="Wingdings"/>
              </a:rPr>
              <a:t>CR+LF(0x0d 0x0a) [‘\</a:t>
            </a:r>
            <a:r>
              <a:rPr lang="en-US" b="1" dirty="0" err="1" smtClean="0">
                <a:latin typeface="Courier New"/>
                <a:cs typeface="Courier New"/>
                <a:sym typeface="Wingdings"/>
              </a:rPr>
              <a:t>r\n</a:t>
            </a:r>
            <a:r>
              <a:rPr lang="en-US" b="1" dirty="0" smtClean="0">
                <a:latin typeface="Courier New"/>
                <a:cs typeface="Courier New"/>
                <a:sym typeface="Wingdings"/>
              </a:rPr>
              <a:t>’]</a:t>
            </a:r>
          </a:p>
          <a:p>
            <a:pPr lvl="2"/>
            <a:r>
              <a:rPr lang="en-US" dirty="0" smtClean="0"/>
              <a:t>Use </a:t>
            </a:r>
            <a:r>
              <a:rPr lang="en-US" b="1" dirty="0" err="1" smtClean="0">
                <a:latin typeface="Courier New"/>
                <a:cs typeface="Courier New"/>
              </a:rPr>
              <a:t>rio_readn</a:t>
            </a:r>
            <a:r>
              <a:rPr lang="en-US" dirty="0" smtClean="0"/>
              <a:t> or </a:t>
            </a:r>
            <a:r>
              <a:rPr lang="en-US" b="1" dirty="0" err="1" smtClean="0">
                <a:latin typeface="Courier New"/>
                <a:cs typeface="Courier New"/>
              </a:rPr>
              <a:t>rio_readnb</a:t>
            </a:r>
            <a:r>
              <a:rPr lang="en-US" dirty="0" smtClean="0"/>
              <a:t> instead</a:t>
            </a:r>
          </a:p>
          <a:p>
            <a:pPr lvl="3"/>
            <a:endParaRPr lang="en-US" dirty="0" smtClean="0"/>
          </a:p>
          <a:p>
            <a:pPr lvl="1"/>
            <a:r>
              <a:rPr lang="en-US" dirty="0"/>
              <a:t>String functions</a:t>
            </a:r>
          </a:p>
          <a:p>
            <a:pPr lvl="2"/>
            <a:r>
              <a:rPr lang="en-US" b="1" dirty="0" err="1">
                <a:latin typeface="Courier New"/>
                <a:cs typeface="Courier New"/>
              </a:rPr>
              <a:t>strlen</a:t>
            </a:r>
            <a:r>
              <a:rPr lang="en-US" b="1" dirty="0">
                <a:latin typeface="Courier New"/>
                <a:cs typeface="Courier New"/>
              </a:rPr>
              <a:t>, </a:t>
            </a:r>
            <a:r>
              <a:rPr lang="en-US" b="1" dirty="0" err="1">
                <a:latin typeface="Courier New"/>
                <a:cs typeface="Courier New"/>
              </a:rPr>
              <a:t>strcpy</a:t>
            </a:r>
            <a:endParaRPr lang="en-US" b="1" dirty="0">
              <a:latin typeface="Courier New"/>
              <a:cs typeface="Courier New"/>
            </a:endParaRPr>
          </a:p>
          <a:p>
            <a:pPr lvl="2"/>
            <a:r>
              <a:rPr lang="en-US" dirty="0"/>
              <a:t>Interprets byte value 0</a:t>
            </a:r>
            <a:r>
              <a:rPr lang="en-US" dirty="0" smtClean="0"/>
              <a:t> (end of string) as </a:t>
            </a:r>
            <a:r>
              <a:rPr lang="en-US" dirty="0"/>
              <a:t>special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0244" name="Rectangle 4"/>
          <p:cNvSpPr>
            <a:spLocks noGrp="1" noChangeArrowheads="1"/>
          </p:cNvSpPr>
          <p:nvPr>
            <p:ph type="title"/>
          </p:nvPr>
        </p:nvSpPr>
        <p:spPr>
          <a:xfrm>
            <a:off x="381000" y="435678"/>
            <a:ext cx="7592093" cy="762000"/>
          </a:xfrm>
        </p:spPr>
        <p:txBody>
          <a:bodyPr/>
          <a:lstStyle/>
          <a:p>
            <a:r>
              <a:rPr lang="en-US" smtClean="0"/>
              <a:t>For Further Information</a:t>
            </a:r>
            <a:endParaRPr lang="en-US"/>
          </a:p>
        </p:txBody>
      </p:sp>
      <p:sp>
        <p:nvSpPr>
          <p:cNvPr id="650245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96875" y="1143000"/>
            <a:ext cx="7896225" cy="4972050"/>
          </a:xfrm>
        </p:spPr>
        <p:txBody>
          <a:bodyPr/>
          <a:lstStyle/>
          <a:p>
            <a:r>
              <a:rPr lang="en-US" smtClean="0"/>
              <a:t>The Unix bible:</a:t>
            </a:r>
          </a:p>
          <a:p>
            <a:pPr lvl="1"/>
            <a:r>
              <a:rPr lang="en-US" smtClean="0"/>
              <a:t>W. Richard  Stevens &amp; Stephen A. Rago, </a:t>
            </a:r>
            <a:r>
              <a:rPr lang="en-US" b="1" i="1" smtClean="0"/>
              <a:t>Advanced Programming in the Unix Environment</a:t>
            </a:r>
            <a:r>
              <a:rPr lang="en-US" smtClean="0"/>
              <a:t>, 2</a:t>
            </a:r>
            <a:r>
              <a:rPr lang="en-US" baseline="30000" smtClean="0"/>
              <a:t>nd</a:t>
            </a:r>
            <a:r>
              <a:rPr lang="en-US" smtClean="0"/>
              <a:t> Edition, Addison Wesley, 2005</a:t>
            </a:r>
          </a:p>
          <a:p>
            <a:pPr lvl="2"/>
            <a:r>
              <a:rPr lang="en-US" smtClean="0"/>
              <a:t>Updated from Stevens’s 1993 classic text.</a:t>
            </a:r>
          </a:p>
          <a:p>
            <a:pPr>
              <a:buNone/>
            </a:pPr>
            <a:endParaRPr lang="en-US" smtClean="0"/>
          </a:p>
          <a:p>
            <a:r>
              <a:rPr lang="en-US" smtClean="0"/>
              <a:t>Stevens is arguably the best technical writer ever.</a:t>
            </a:r>
          </a:p>
          <a:p>
            <a:pPr lvl="1"/>
            <a:r>
              <a:rPr lang="en-US" smtClean="0"/>
              <a:t>Produced authoritative works in:</a:t>
            </a:r>
          </a:p>
          <a:p>
            <a:pPr lvl="2"/>
            <a:r>
              <a:rPr lang="en-US" smtClean="0"/>
              <a:t>Unix programming</a:t>
            </a:r>
          </a:p>
          <a:p>
            <a:pPr lvl="2"/>
            <a:r>
              <a:rPr lang="en-US" smtClean="0"/>
              <a:t>TCP/IP (the protocol that makes the Internet work)</a:t>
            </a:r>
          </a:p>
          <a:p>
            <a:pPr lvl="2"/>
            <a:r>
              <a:rPr lang="en-US" smtClean="0"/>
              <a:t>Unix network programming</a:t>
            </a:r>
          </a:p>
          <a:p>
            <a:pPr lvl="2"/>
            <a:r>
              <a:rPr lang="en-US" smtClean="0"/>
              <a:t>Unix IPC programming</a:t>
            </a:r>
          </a:p>
          <a:p>
            <a:endParaRPr lang="en-US" smtClean="0"/>
          </a:p>
          <a:p>
            <a:r>
              <a:rPr lang="en-US" smtClean="0"/>
              <a:t>Tragically, Stevens died Sept. 1, 1999</a:t>
            </a:r>
          </a:p>
          <a:p>
            <a:pPr lvl="1"/>
            <a:r>
              <a:rPr lang="en-US" smtClean="0"/>
              <a:t>But others have taken up his legacy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059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04800"/>
            <a:ext cx="8716963" cy="781050"/>
          </a:xfrm>
        </p:spPr>
        <p:txBody>
          <a:bodyPr/>
          <a:lstStyle/>
          <a:p>
            <a:r>
              <a:rPr lang="en-US"/>
              <a:t>Unix I/O</a:t>
            </a:r>
          </a:p>
        </p:txBody>
      </p:sp>
      <p:sp>
        <p:nvSpPr>
          <p:cNvPr id="7505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9413" y="1022350"/>
            <a:ext cx="8307387" cy="5530850"/>
          </a:xfrm>
        </p:spPr>
        <p:txBody>
          <a:bodyPr/>
          <a:lstStyle/>
          <a:p>
            <a:r>
              <a:rPr lang="en-US" dirty="0"/>
              <a:t>Key Features</a:t>
            </a:r>
          </a:p>
          <a:p>
            <a:pPr lvl="1"/>
            <a:r>
              <a:rPr lang="en-US" dirty="0"/>
              <a:t>Elegant mapping of files to devices allows kernel to export simple interface called Unix </a:t>
            </a:r>
            <a:r>
              <a:rPr lang="en-US" dirty="0" smtClean="0"/>
              <a:t>I/O</a:t>
            </a:r>
            <a:endParaRPr lang="en-US" dirty="0"/>
          </a:p>
          <a:p>
            <a:pPr lvl="1"/>
            <a:r>
              <a:rPr lang="en-US" dirty="0"/>
              <a:t>Important idea: All input and output is handled in a consistent and uniform </a:t>
            </a:r>
            <a:r>
              <a:rPr lang="en-US" dirty="0" smtClean="0"/>
              <a:t>way</a:t>
            </a:r>
            <a:endParaRPr lang="en-US" dirty="0"/>
          </a:p>
          <a:p>
            <a:r>
              <a:rPr lang="en-US" dirty="0"/>
              <a:t>Basic Unix I/O operations (system calls):  </a:t>
            </a:r>
          </a:p>
          <a:p>
            <a:pPr lvl="1"/>
            <a:r>
              <a:rPr lang="en-US" dirty="0"/>
              <a:t>Opening and closing files</a:t>
            </a:r>
          </a:p>
          <a:p>
            <a:pPr lvl="2"/>
            <a:r>
              <a:rPr lang="en-US" b="1" dirty="0">
                <a:latin typeface="Courier New" pitchFamily="49" charset="0"/>
              </a:rPr>
              <a:t>open()</a:t>
            </a:r>
            <a:r>
              <a:rPr lang="en-US" dirty="0"/>
              <a:t>and </a:t>
            </a:r>
            <a:r>
              <a:rPr lang="en-US" b="1" dirty="0">
                <a:latin typeface="Courier New" pitchFamily="49" charset="0"/>
              </a:rPr>
              <a:t>close()</a:t>
            </a:r>
          </a:p>
          <a:p>
            <a:pPr lvl="1"/>
            <a:r>
              <a:rPr lang="en-US" dirty="0"/>
              <a:t>Reading and writing a file</a:t>
            </a:r>
          </a:p>
          <a:p>
            <a:pPr lvl="2"/>
            <a:r>
              <a:rPr lang="en-US" b="1" dirty="0">
                <a:latin typeface="Courier New" pitchFamily="49" charset="0"/>
              </a:rPr>
              <a:t>read()</a:t>
            </a:r>
            <a:r>
              <a:rPr lang="en-US" b="1" dirty="0"/>
              <a:t> </a:t>
            </a:r>
            <a:r>
              <a:rPr lang="en-US" dirty="0"/>
              <a:t>and  </a:t>
            </a:r>
            <a:r>
              <a:rPr lang="en-US" b="1" dirty="0">
                <a:latin typeface="Courier New" pitchFamily="49" charset="0"/>
              </a:rPr>
              <a:t>write()</a:t>
            </a:r>
          </a:p>
          <a:p>
            <a:pPr lvl="1"/>
            <a:r>
              <a:rPr lang="en-US" dirty="0"/>
              <a:t>Changing the </a:t>
            </a:r>
            <a:r>
              <a:rPr lang="en-US" b="1" i="1" dirty="0">
                <a:solidFill>
                  <a:srgbClr val="C00000"/>
                </a:solidFill>
              </a:rPr>
              <a:t>current file position</a:t>
            </a:r>
            <a:r>
              <a:rPr lang="en-US" b="1" dirty="0">
                <a:solidFill>
                  <a:srgbClr val="C00000"/>
                </a:solidFill>
              </a:rPr>
              <a:t> </a:t>
            </a:r>
            <a:r>
              <a:rPr lang="en-US" dirty="0"/>
              <a:t>(seek)</a:t>
            </a:r>
          </a:p>
          <a:p>
            <a:pPr lvl="2"/>
            <a:r>
              <a:rPr lang="en-US" dirty="0"/>
              <a:t>indicates next offset into file to read or write</a:t>
            </a:r>
          </a:p>
          <a:p>
            <a:pPr lvl="2"/>
            <a:r>
              <a:rPr lang="en-US" b="1" dirty="0" err="1" smtClean="0">
                <a:latin typeface="Courier New" pitchFamily="49" charset="0"/>
              </a:rPr>
              <a:t>lseek</a:t>
            </a:r>
            <a:r>
              <a:rPr lang="en-US" b="1" dirty="0" smtClean="0">
                <a:latin typeface="Courier New" pitchFamily="49" charset="0"/>
              </a:rPr>
              <a:t>()</a:t>
            </a:r>
            <a:endParaRPr lang="en-US" b="1" dirty="0">
              <a:latin typeface="Courier New" pitchFamily="49" charset="0"/>
            </a:endParaRPr>
          </a:p>
        </p:txBody>
      </p:sp>
      <p:grpSp>
        <p:nvGrpSpPr>
          <p:cNvPr id="13" name="Group 12"/>
          <p:cNvGrpSpPr/>
          <p:nvPr/>
        </p:nvGrpSpPr>
        <p:grpSpPr>
          <a:xfrm>
            <a:off x="3048000" y="5561999"/>
            <a:ext cx="4767648" cy="1258290"/>
            <a:chOff x="3048000" y="5561999"/>
            <a:chExt cx="4767648" cy="1258290"/>
          </a:xfrm>
        </p:grpSpPr>
        <p:sp>
          <p:nvSpPr>
            <p:cNvPr id="750597" name="Rectangle 5"/>
            <p:cNvSpPr>
              <a:spLocks noChangeArrowheads="1"/>
            </p:cNvSpPr>
            <p:nvPr/>
          </p:nvSpPr>
          <p:spPr bwMode="auto">
            <a:xfrm>
              <a:off x="3048000" y="5562600"/>
              <a:ext cx="433388" cy="441325"/>
            </a:xfrm>
            <a:prstGeom prst="rect">
              <a:avLst/>
            </a:prstGeom>
            <a:solidFill>
              <a:srgbClr val="D5F1CF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r>
                <a:rPr lang="en-US" sz="1800" dirty="0">
                  <a:latin typeface="Calibri" pitchFamily="34" charset="0"/>
                </a:rPr>
                <a:t>B</a:t>
              </a:r>
              <a:r>
                <a:rPr lang="en-US" sz="1800" baseline="-25000" dirty="0">
                  <a:latin typeface="Calibri" pitchFamily="34" charset="0"/>
                </a:rPr>
                <a:t>0</a:t>
              </a:r>
            </a:p>
          </p:txBody>
        </p:sp>
        <p:sp>
          <p:nvSpPr>
            <p:cNvPr id="750598" name="Rectangle 6"/>
            <p:cNvSpPr>
              <a:spLocks noChangeArrowheads="1"/>
            </p:cNvSpPr>
            <p:nvPr/>
          </p:nvSpPr>
          <p:spPr bwMode="auto">
            <a:xfrm>
              <a:off x="3481388" y="5562600"/>
              <a:ext cx="433388" cy="441325"/>
            </a:xfrm>
            <a:prstGeom prst="rect">
              <a:avLst/>
            </a:prstGeom>
            <a:solidFill>
              <a:srgbClr val="D5F1CF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r>
                <a:rPr lang="en-US" sz="1800" dirty="0">
                  <a:latin typeface="Calibri" pitchFamily="34" charset="0"/>
                </a:rPr>
                <a:t>B</a:t>
              </a:r>
              <a:r>
                <a:rPr lang="en-US" sz="1800" baseline="-25000" dirty="0">
                  <a:latin typeface="Calibri" pitchFamily="34" charset="0"/>
                </a:rPr>
                <a:t>1</a:t>
              </a:r>
            </a:p>
          </p:txBody>
        </p:sp>
        <p:sp>
          <p:nvSpPr>
            <p:cNvPr id="750599" name="Rectangle 7"/>
            <p:cNvSpPr>
              <a:spLocks noChangeArrowheads="1"/>
            </p:cNvSpPr>
            <p:nvPr/>
          </p:nvSpPr>
          <p:spPr bwMode="auto">
            <a:xfrm>
              <a:off x="3914775" y="5562600"/>
              <a:ext cx="1319213" cy="441325"/>
            </a:xfrm>
            <a:prstGeom prst="rect">
              <a:avLst/>
            </a:prstGeom>
            <a:solidFill>
              <a:srgbClr val="D5F1CF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r>
                <a:rPr lang="en-US" sz="1800" dirty="0">
                  <a:latin typeface="Calibri" pitchFamily="34" charset="0"/>
                </a:rPr>
                <a:t>• • •</a:t>
              </a:r>
            </a:p>
          </p:txBody>
        </p:sp>
        <p:sp>
          <p:nvSpPr>
            <p:cNvPr id="750600" name="Rectangle 8"/>
            <p:cNvSpPr>
              <a:spLocks noChangeArrowheads="1"/>
            </p:cNvSpPr>
            <p:nvPr/>
          </p:nvSpPr>
          <p:spPr bwMode="auto">
            <a:xfrm>
              <a:off x="5214938" y="5562600"/>
              <a:ext cx="433388" cy="441325"/>
            </a:xfrm>
            <a:prstGeom prst="rect">
              <a:avLst/>
            </a:prstGeom>
            <a:solidFill>
              <a:srgbClr val="D5F1CF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 anchorCtr="1"/>
            <a:lstStyle/>
            <a:p>
              <a:r>
                <a:rPr lang="en-US" sz="1800" dirty="0">
                  <a:latin typeface="Calibri" pitchFamily="34" charset="0"/>
                </a:rPr>
                <a:t>B</a:t>
              </a:r>
              <a:r>
                <a:rPr lang="en-US" sz="1800" baseline="-25000" dirty="0">
                  <a:latin typeface="Calibri" pitchFamily="34" charset="0"/>
                </a:rPr>
                <a:t>k-1</a:t>
              </a:r>
            </a:p>
          </p:txBody>
        </p:sp>
        <p:sp>
          <p:nvSpPr>
            <p:cNvPr id="750601" name="Rectangle 9"/>
            <p:cNvSpPr>
              <a:spLocks noChangeArrowheads="1"/>
            </p:cNvSpPr>
            <p:nvPr/>
          </p:nvSpPr>
          <p:spPr bwMode="auto">
            <a:xfrm>
              <a:off x="5638800" y="5562600"/>
              <a:ext cx="433388" cy="441325"/>
            </a:xfrm>
            <a:prstGeom prst="rect">
              <a:avLst/>
            </a:prstGeom>
            <a:solidFill>
              <a:schemeClr val="bg2">
                <a:lumMod val="20000"/>
                <a:lumOff val="80000"/>
              </a:schemeClr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 anchorCtr="1"/>
            <a:lstStyle/>
            <a:p>
              <a:r>
                <a:rPr lang="en-US" sz="1800" dirty="0" err="1">
                  <a:latin typeface="Calibri" pitchFamily="34" charset="0"/>
                </a:rPr>
                <a:t>B</a:t>
              </a:r>
              <a:r>
                <a:rPr lang="en-US" sz="1800" baseline="-25000" dirty="0" err="1">
                  <a:latin typeface="Calibri" pitchFamily="34" charset="0"/>
                </a:rPr>
                <a:t>k</a:t>
              </a:r>
              <a:endParaRPr lang="en-US" sz="1800" baseline="-25000" dirty="0">
                <a:latin typeface="Calibri" pitchFamily="34" charset="0"/>
              </a:endParaRPr>
            </a:p>
          </p:txBody>
        </p:sp>
        <p:sp>
          <p:nvSpPr>
            <p:cNvPr id="750602" name="Rectangle 10"/>
            <p:cNvSpPr>
              <a:spLocks noChangeArrowheads="1"/>
            </p:cNvSpPr>
            <p:nvPr/>
          </p:nvSpPr>
          <p:spPr bwMode="auto">
            <a:xfrm>
              <a:off x="6070384" y="5561999"/>
              <a:ext cx="433388" cy="441325"/>
            </a:xfrm>
            <a:prstGeom prst="rect">
              <a:avLst/>
            </a:prstGeom>
            <a:solidFill>
              <a:schemeClr val="bg2">
                <a:lumMod val="20000"/>
                <a:lumOff val="80000"/>
              </a:schemeClr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 anchorCtr="1"/>
            <a:lstStyle/>
            <a:p>
              <a:r>
                <a:rPr lang="en-US" sz="1800" dirty="0">
                  <a:latin typeface="Calibri" pitchFamily="34" charset="0"/>
                </a:rPr>
                <a:t>B</a:t>
              </a:r>
              <a:r>
                <a:rPr lang="en-US" sz="1800" baseline="-25000" dirty="0" err="1">
                  <a:latin typeface="Calibri" pitchFamily="34" charset="0"/>
                </a:rPr>
                <a:t>k+1</a:t>
              </a:r>
            </a:p>
          </p:txBody>
        </p:sp>
        <p:sp>
          <p:nvSpPr>
            <p:cNvPr id="750603" name="Rectangle 11"/>
            <p:cNvSpPr>
              <a:spLocks noChangeArrowheads="1"/>
            </p:cNvSpPr>
            <p:nvPr/>
          </p:nvSpPr>
          <p:spPr bwMode="auto">
            <a:xfrm>
              <a:off x="6496435" y="5562600"/>
              <a:ext cx="1319213" cy="441325"/>
            </a:xfrm>
            <a:prstGeom prst="rect">
              <a:avLst/>
            </a:prstGeom>
            <a:solidFill>
              <a:schemeClr val="bg2">
                <a:lumMod val="20000"/>
                <a:lumOff val="80000"/>
              </a:schemeClr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r>
                <a:rPr lang="en-US" sz="1800" dirty="0">
                  <a:latin typeface="Calibri" pitchFamily="34" charset="0"/>
                </a:rPr>
                <a:t>• • •</a:t>
              </a:r>
            </a:p>
          </p:txBody>
        </p:sp>
        <p:sp>
          <p:nvSpPr>
            <p:cNvPr id="750604" name="Line 12"/>
            <p:cNvSpPr>
              <a:spLocks noChangeShapeType="1"/>
            </p:cNvSpPr>
            <p:nvPr/>
          </p:nvSpPr>
          <p:spPr bwMode="auto">
            <a:xfrm flipV="1">
              <a:off x="5851826" y="6011562"/>
              <a:ext cx="0" cy="38100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  <p:txBody>
            <a:bodyPr wrap="none" anchor="ctr">
              <a:spAutoFit/>
            </a:bodyPr>
            <a:lstStyle/>
            <a:p>
              <a:endParaRPr lang="en-US" dirty="0">
                <a:latin typeface="Calibri" pitchFamily="34" charset="0"/>
              </a:endParaRPr>
            </a:p>
          </p:txBody>
        </p:sp>
        <p:sp>
          <p:nvSpPr>
            <p:cNvPr id="750605" name="Text Box 13"/>
            <p:cNvSpPr txBox="1">
              <a:spLocks noChangeArrowheads="1"/>
            </p:cNvSpPr>
            <p:nvPr/>
          </p:nvSpPr>
          <p:spPr bwMode="auto">
            <a:xfrm>
              <a:off x="4258962" y="6358624"/>
              <a:ext cx="3175934" cy="4616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dirty="0">
                  <a:latin typeface="Calibri" pitchFamily="34" charset="0"/>
                </a:rPr>
                <a:t>Current </a:t>
              </a:r>
              <a:r>
                <a:rPr lang="en-US" dirty="0" smtClean="0">
                  <a:latin typeface="Calibri" pitchFamily="34" charset="0"/>
                </a:rPr>
                <a:t>file position </a:t>
              </a:r>
              <a:r>
                <a:rPr lang="en-US" dirty="0">
                  <a:latin typeface="Calibri" pitchFamily="34" charset="0"/>
                </a:rPr>
                <a:t>= k</a:t>
              </a:r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05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05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05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05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059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059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059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059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3858" name="Rectangle 2"/>
          <p:cNvSpPr>
            <a:spLocks noGrp="1" noChangeArrowheads="1"/>
          </p:cNvSpPr>
          <p:nvPr>
            <p:ph type="title"/>
          </p:nvPr>
        </p:nvSpPr>
        <p:spPr>
          <a:xfrm>
            <a:off x="356286" y="493712"/>
            <a:ext cx="6496050" cy="573088"/>
          </a:xfrm>
        </p:spPr>
        <p:txBody>
          <a:bodyPr/>
          <a:lstStyle/>
          <a:p>
            <a:r>
              <a:rPr lang="en-US"/>
              <a:t>Opening Files</a:t>
            </a:r>
          </a:p>
        </p:txBody>
      </p:sp>
      <p:sp>
        <p:nvSpPr>
          <p:cNvPr id="6338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66713" y="1296988"/>
            <a:ext cx="8624887" cy="5256212"/>
          </a:xfrm>
        </p:spPr>
        <p:txBody>
          <a:bodyPr/>
          <a:lstStyle/>
          <a:p>
            <a:pPr>
              <a:lnSpc>
                <a:spcPct val="85000"/>
              </a:lnSpc>
            </a:pPr>
            <a:r>
              <a:rPr lang="en-US" dirty="0"/>
              <a:t>Opening a file informs the kernel that you are getting ready to access that file</a:t>
            </a:r>
          </a:p>
          <a:p>
            <a:pPr>
              <a:lnSpc>
                <a:spcPct val="85000"/>
              </a:lnSpc>
            </a:pPr>
            <a:endParaRPr lang="en-US" dirty="0"/>
          </a:p>
          <a:p>
            <a:pPr>
              <a:lnSpc>
                <a:spcPct val="85000"/>
              </a:lnSpc>
            </a:pPr>
            <a:endParaRPr lang="en-US" dirty="0"/>
          </a:p>
          <a:p>
            <a:pPr>
              <a:lnSpc>
                <a:spcPct val="85000"/>
              </a:lnSpc>
            </a:pPr>
            <a:endParaRPr lang="en-US" dirty="0"/>
          </a:p>
          <a:p>
            <a:pPr>
              <a:lnSpc>
                <a:spcPct val="85000"/>
              </a:lnSpc>
            </a:pPr>
            <a:endParaRPr lang="en-US" dirty="0"/>
          </a:p>
          <a:p>
            <a:pPr>
              <a:lnSpc>
                <a:spcPct val="85000"/>
              </a:lnSpc>
            </a:pPr>
            <a:endParaRPr lang="en-US" dirty="0" smtClean="0"/>
          </a:p>
          <a:p>
            <a:pPr>
              <a:lnSpc>
                <a:spcPct val="85000"/>
              </a:lnSpc>
            </a:pPr>
            <a:r>
              <a:rPr lang="en-US" dirty="0" smtClean="0"/>
              <a:t>Returns </a:t>
            </a:r>
            <a:r>
              <a:rPr lang="en-US" dirty="0"/>
              <a:t>a small identifying integer </a:t>
            </a:r>
            <a:r>
              <a:rPr lang="en-US" i="1" dirty="0">
                <a:solidFill>
                  <a:srgbClr val="C00000"/>
                </a:solidFill>
              </a:rPr>
              <a:t>file descriptor</a:t>
            </a:r>
          </a:p>
          <a:p>
            <a:pPr lvl="1">
              <a:lnSpc>
                <a:spcPct val="90000"/>
              </a:lnSpc>
            </a:pPr>
            <a:r>
              <a:rPr lang="en-US" b="1" dirty="0" err="1">
                <a:latin typeface="Courier New" pitchFamily="49" charset="0"/>
              </a:rPr>
              <a:t>fd</a:t>
            </a:r>
            <a:r>
              <a:rPr lang="en-US" b="1" dirty="0">
                <a:latin typeface="Courier New" pitchFamily="49" charset="0"/>
              </a:rPr>
              <a:t> == -1</a:t>
            </a:r>
            <a:r>
              <a:rPr lang="en-US" b="1" dirty="0"/>
              <a:t> </a:t>
            </a:r>
            <a:r>
              <a:rPr lang="en-US" dirty="0"/>
              <a:t>indicates that an error occurred</a:t>
            </a:r>
          </a:p>
          <a:p>
            <a:pPr>
              <a:lnSpc>
                <a:spcPct val="85000"/>
              </a:lnSpc>
              <a:spcBef>
                <a:spcPts val="1200"/>
              </a:spcBef>
            </a:pPr>
            <a:r>
              <a:rPr lang="en-US" dirty="0"/>
              <a:t>Each process created by a Unix shell begins life with three open files associated with a terminal: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0: standard input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1: standard output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2: standard error</a:t>
            </a:r>
          </a:p>
        </p:txBody>
      </p:sp>
      <p:sp>
        <p:nvSpPr>
          <p:cNvPr id="633860" name="Text Box 4"/>
          <p:cNvSpPr txBox="1">
            <a:spLocks noChangeArrowheads="1"/>
          </p:cNvSpPr>
          <p:nvPr/>
        </p:nvSpPr>
        <p:spPr bwMode="auto">
          <a:xfrm>
            <a:off x="821724" y="2057400"/>
            <a:ext cx="6324600" cy="158432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l"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int</a:t>
            </a:r>
            <a:r>
              <a:rPr lang="en-US" sz="1600" dirty="0">
                <a:latin typeface="Courier New" pitchFamily="49" charset="0"/>
              </a:rPr>
              <a:t> </a:t>
            </a:r>
            <a:r>
              <a:rPr lang="en-US" sz="1600" dirty="0" err="1">
                <a:latin typeface="Courier New" pitchFamily="49" charset="0"/>
              </a:rPr>
              <a:t>fd</a:t>
            </a:r>
            <a:r>
              <a:rPr lang="en-US" sz="1600" dirty="0">
                <a:latin typeface="Courier New" pitchFamily="49" charset="0"/>
              </a:rPr>
              <a:t>;   </a:t>
            </a:r>
            <a:r>
              <a:rPr lang="en-US" sz="1600" dirty="0">
                <a:solidFill>
                  <a:srgbClr val="990000"/>
                </a:solidFill>
                <a:latin typeface="Courier New" pitchFamily="49" charset="0"/>
              </a:rPr>
              <a:t>/* file descriptor */</a:t>
            </a:r>
          </a:p>
          <a:p>
            <a:pPr algn="l">
              <a:lnSpc>
                <a:spcPct val="100000"/>
              </a:lnSpc>
            </a:pPr>
            <a:endParaRPr lang="en-US" sz="1600" dirty="0">
              <a:latin typeface="Courier New" pitchFamily="49" charset="0"/>
            </a:endParaRPr>
          </a:p>
          <a:p>
            <a:pPr algn="l"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if ((</a:t>
            </a:r>
            <a:r>
              <a:rPr lang="en-US" sz="1600" dirty="0" err="1">
                <a:latin typeface="Courier New" pitchFamily="49" charset="0"/>
              </a:rPr>
              <a:t>fd</a:t>
            </a:r>
            <a:r>
              <a:rPr lang="en-US" sz="1600" dirty="0">
                <a:latin typeface="Courier New" pitchFamily="49" charset="0"/>
              </a:rPr>
              <a:t> = open("/etc/hosts", O_RDONLY)) &lt; 0) {</a:t>
            </a:r>
          </a:p>
          <a:p>
            <a:pPr algn="l"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  </a:t>
            </a:r>
            <a:r>
              <a:rPr lang="en-US" sz="1600" dirty="0" err="1">
                <a:latin typeface="Courier New" pitchFamily="49" charset="0"/>
              </a:rPr>
              <a:t>perror</a:t>
            </a:r>
            <a:r>
              <a:rPr lang="en-US" sz="1600" dirty="0">
                <a:latin typeface="Courier New" pitchFamily="49" charset="0"/>
              </a:rPr>
              <a:t>("open");</a:t>
            </a:r>
          </a:p>
          <a:p>
            <a:pPr algn="l"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   exit(1);</a:t>
            </a:r>
          </a:p>
          <a:p>
            <a:pPr algn="l">
              <a:lnSpc>
                <a:spcPct val="100000"/>
              </a:lnSpc>
            </a:pPr>
            <a:r>
              <a:rPr lang="en-US" sz="1600" dirty="0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385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385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3859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3859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264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35678"/>
            <a:ext cx="7592093" cy="762000"/>
          </a:xfrm>
        </p:spPr>
        <p:txBody>
          <a:bodyPr/>
          <a:lstStyle/>
          <a:p>
            <a:r>
              <a:rPr lang="en-US" dirty="0"/>
              <a:t>Closing Files</a:t>
            </a:r>
          </a:p>
        </p:txBody>
      </p:sp>
      <p:sp>
        <p:nvSpPr>
          <p:cNvPr id="7526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Closing a file informs the kernel that you are finished accessing that file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Closing </a:t>
            </a:r>
            <a:r>
              <a:rPr lang="en-US" dirty="0"/>
              <a:t>an already closed file is a recipe for disaster in threaded programs (more on this later)</a:t>
            </a:r>
          </a:p>
          <a:p>
            <a:r>
              <a:rPr lang="en-US" dirty="0"/>
              <a:t>Moral: Always check return codes, even for seemingly benign functions such as </a:t>
            </a:r>
            <a:r>
              <a:rPr lang="en-US" dirty="0">
                <a:latin typeface="Courier New" pitchFamily="49" charset="0"/>
              </a:rPr>
              <a:t>close()</a:t>
            </a:r>
          </a:p>
        </p:txBody>
      </p:sp>
      <p:sp>
        <p:nvSpPr>
          <p:cNvPr id="752644" name="Text Box 4"/>
          <p:cNvSpPr txBox="1">
            <a:spLocks noChangeArrowheads="1"/>
          </p:cNvSpPr>
          <p:nvPr/>
        </p:nvSpPr>
        <p:spPr bwMode="auto">
          <a:xfrm>
            <a:off x="838200" y="2286000"/>
            <a:ext cx="6324600" cy="1828800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600" dirty="0" err="1">
                <a:latin typeface="Courier New" pitchFamily="49" charset="0"/>
              </a:rPr>
              <a:t>int fd;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file descriptor */</a:t>
            </a:r>
          </a:p>
          <a:p>
            <a:r>
              <a:rPr lang="en-US" sz="1600" dirty="0" err="1">
                <a:latin typeface="Courier New" pitchFamily="49" charset="0"/>
              </a:rPr>
              <a:t>int retval;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return value */</a:t>
            </a:r>
          </a:p>
          <a:p>
            <a:endParaRPr lang="en-US" sz="1600" dirty="0" err="1">
              <a:latin typeface="Courier New" pitchFamily="49" charset="0"/>
            </a:endParaRPr>
          </a:p>
          <a:p>
            <a:r>
              <a:rPr lang="en-US" sz="1600" dirty="0" err="1">
                <a:latin typeface="Courier New" pitchFamily="49" charset="0"/>
              </a:rPr>
              <a:t>if ((retval = close(fd)) &lt; 0) {</a:t>
            </a:r>
          </a:p>
          <a:p>
            <a:r>
              <a:rPr lang="en-US" sz="1600" dirty="0" err="1">
                <a:latin typeface="Courier New" pitchFamily="49" charset="0"/>
              </a:rPr>
              <a:t>   perror("close");</a:t>
            </a:r>
          </a:p>
          <a:p>
            <a:r>
              <a:rPr lang="en-US" sz="1600" dirty="0" err="1">
                <a:latin typeface="Courier New" pitchFamily="49" charset="0"/>
              </a:rPr>
              <a:t>   exit(1);</a:t>
            </a:r>
          </a:p>
          <a:p>
            <a:r>
              <a:rPr lang="en-US" sz="1600" dirty="0" err="1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264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264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8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57200"/>
            <a:ext cx="6496050" cy="573087"/>
          </a:xfrm>
        </p:spPr>
        <p:txBody>
          <a:bodyPr/>
          <a:lstStyle/>
          <a:p>
            <a:r>
              <a:rPr lang="en-US"/>
              <a:t>Reading Files</a:t>
            </a:r>
          </a:p>
        </p:txBody>
      </p:sp>
      <p:sp>
        <p:nvSpPr>
          <p:cNvPr id="6348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9413" y="1219200"/>
            <a:ext cx="8307387" cy="5257800"/>
          </a:xfrm>
        </p:spPr>
        <p:txBody>
          <a:bodyPr/>
          <a:lstStyle/>
          <a:p>
            <a:pPr>
              <a:lnSpc>
                <a:spcPct val="85000"/>
              </a:lnSpc>
            </a:pPr>
            <a:r>
              <a:rPr lang="en-US" dirty="0"/>
              <a:t>Reading a file copies bytes from the current file position to memory, and then updates file position</a:t>
            </a:r>
          </a:p>
          <a:p>
            <a:pPr>
              <a:lnSpc>
                <a:spcPct val="85000"/>
              </a:lnSpc>
            </a:pPr>
            <a:endParaRPr lang="en-US" dirty="0"/>
          </a:p>
          <a:p>
            <a:pPr>
              <a:lnSpc>
                <a:spcPct val="85000"/>
              </a:lnSpc>
            </a:pPr>
            <a:endParaRPr lang="en-US" dirty="0"/>
          </a:p>
          <a:p>
            <a:pPr>
              <a:lnSpc>
                <a:spcPct val="85000"/>
              </a:lnSpc>
            </a:pPr>
            <a:endParaRPr lang="en-US" dirty="0"/>
          </a:p>
          <a:p>
            <a:pPr>
              <a:lnSpc>
                <a:spcPct val="85000"/>
              </a:lnSpc>
            </a:pPr>
            <a:endParaRPr lang="en-US" dirty="0"/>
          </a:p>
          <a:p>
            <a:pPr>
              <a:lnSpc>
                <a:spcPct val="85000"/>
              </a:lnSpc>
            </a:pPr>
            <a:endParaRPr lang="en-US" dirty="0"/>
          </a:p>
          <a:p>
            <a:pPr>
              <a:lnSpc>
                <a:spcPct val="85000"/>
              </a:lnSpc>
            </a:pPr>
            <a:endParaRPr lang="en-US" dirty="0"/>
          </a:p>
          <a:p>
            <a:pPr>
              <a:lnSpc>
                <a:spcPct val="85000"/>
              </a:lnSpc>
            </a:pPr>
            <a:endParaRPr lang="en-US" dirty="0" smtClean="0"/>
          </a:p>
          <a:p>
            <a:pPr>
              <a:lnSpc>
                <a:spcPct val="85000"/>
              </a:lnSpc>
            </a:pPr>
            <a:endParaRPr lang="en-US" dirty="0" smtClean="0"/>
          </a:p>
          <a:p>
            <a:pPr>
              <a:lnSpc>
                <a:spcPct val="85000"/>
              </a:lnSpc>
            </a:pPr>
            <a:r>
              <a:rPr lang="en-US" dirty="0" smtClean="0"/>
              <a:t>Returns </a:t>
            </a:r>
            <a:r>
              <a:rPr lang="en-US" dirty="0"/>
              <a:t>number of bytes read from file </a:t>
            </a:r>
            <a:r>
              <a:rPr lang="en-US" dirty="0" err="1">
                <a:latin typeface="Courier New" pitchFamily="49" charset="0"/>
              </a:rPr>
              <a:t>fd</a:t>
            </a:r>
            <a:r>
              <a:rPr lang="en-US" dirty="0"/>
              <a:t> into </a:t>
            </a:r>
            <a:r>
              <a:rPr lang="en-US" dirty="0" err="1">
                <a:latin typeface="Courier New" pitchFamily="49" charset="0"/>
              </a:rPr>
              <a:t>buf</a:t>
            </a:r>
            <a:endParaRPr lang="en-US" dirty="0">
              <a:latin typeface="Courier New" pitchFamily="49" charset="0"/>
            </a:endParaRPr>
          </a:p>
          <a:p>
            <a:pPr lvl="1">
              <a:lnSpc>
                <a:spcPct val="90000"/>
              </a:lnSpc>
            </a:pPr>
            <a:r>
              <a:rPr lang="en-US" dirty="0"/>
              <a:t>Return type </a:t>
            </a:r>
            <a:r>
              <a:rPr lang="en-US" b="1" dirty="0" err="1">
                <a:latin typeface="Courier New" pitchFamily="49" charset="0"/>
              </a:rPr>
              <a:t>ssize_t</a:t>
            </a:r>
            <a:r>
              <a:rPr lang="en-US" dirty="0"/>
              <a:t> is signed integer</a:t>
            </a:r>
            <a:endParaRPr lang="en-US" dirty="0">
              <a:latin typeface="Courier New" pitchFamily="49" charset="0"/>
            </a:endParaRPr>
          </a:p>
          <a:p>
            <a:pPr lvl="1">
              <a:lnSpc>
                <a:spcPct val="90000"/>
              </a:lnSpc>
            </a:pPr>
            <a:r>
              <a:rPr lang="en-US" b="1" dirty="0" err="1">
                <a:latin typeface="Courier New" pitchFamily="49" charset="0"/>
              </a:rPr>
              <a:t>nbytes</a:t>
            </a:r>
            <a:r>
              <a:rPr lang="en-US" b="1" dirty="0">
                <a:latin typeface="Courier New" pitchFamily="49" charset="0"/>
              </a:rPr>
              <a:t> &lt; 0</a:t>
            </a:r>
            <a:r>
              <a:rPr lang="en-US" b="1" dirty="0"/>
              <a:t> </a:t>
            </a:r>
            <a:r>
              <a:rPr lang="en-US" dirty="0"/>
              <a:t>indicates that an error occurred</a:t>
            </a:r>
          </a:p>
          <a:p>
            <a:pPr lvl="1">
              <a:lnSpc>
                <a:spcPct val="90000"/>
              </a:lnSpc>
            </a:pPr>
            <a:r>
              <a:rPr lang="en-US" b="1" i="1" dirty="0">
                <a:solidFill>
                  <a:srgbClr val="C00000"/>
                </a:solidFill>
              </a:rPr>
              <a:t>S</a:t>
            </a:r>
            <a:r>
              <a:rPr lang="en-US" b="1" i="1" dirty="0" smtClean="0">
                <a:solidFill>
                  <a:srgbClr val="C00000"/>
                </a:solidFill>
              </a:rPr>
              <a:t>hort </a:t>
            </a:r>
            <a:r>
              <a:rPr lang="en-US" b="1" i="1" dirty="0">
                <a:solidFill>
                  <a:srgbClr val="C00000"/>
                </a:solidFill>
              </a:rPr>
              <a:t>counts</a:t>
            </a:r>
            <a:r>
              <a:rPr lang="en-US" b="1" dirty="0">
                <a:solidFill>
                  <a:srgbClr val="C00000"/>
                </a:solidFill>
              </a:rPr>
              <a:t> </a:t>
            </a:r>
            <a:r>
              <a:rPr lang="en-US" dirty="0"/>
              <a:t>(</a:t>
            </a:r>
            <a:r>
              <a:rPr lang="en-US" b="1" dirty="0" err="1">
                <a:latin typeface="Courier New" pitchFamily="49" charset="0"/>
              </a:rPr>
              <a:t>nbytes</a:t>
            </a:r>
            <a:r>
              <a:rPr lang="en-US" b="1" dirty="0">
                <a:latin typeface="Courier New" pitchFamily="49" charset="0"/>
              </a:rPr>
              <a:t> &lt; </a:t>
            </a:r>
            <a:r>
              <a:rPr lang="en-US" b="1" dirty="0" err="1">
                <a:latin typeface="Courier New" pitchFamily="49" charset="0"/>
              </a:rPr>
              <a:t>sizeof</a:t>
            </a:r>
            <a:r>
              <a:rPr lang="en-US" b="1" dirty="0">
                <a:latin typeface="Courier New" pitchFamily="49" charset="0"/>
              </a:rPr>
              <a:t>(</a:t>
            </a:r>
            <a:r>
              <a:rPr lang="en-US" b="1" dirty="0" err="1">
                <a:latin typeface="Courier New" pitchFamily="49" charset="0"/>
              </a:rPr>
              <a:t>buf</a:t>
            </a:r>
            <a:r>
              <a:rPr lang="en-US" b="1" dirty="0">
                <a:latin typeface="Courier New" pitchFamily="49" charset="0"/>
              </a:rPr>
              <a:t>)</a:t>
            </a:r>
            <a:r>
              <a:rPr lang="en-US" b="1" dirty="0"/>
              <a:t> </a:t>
            </a:r>
            <a:r>
              <a:rPr lang="en-US" dirty="0"/>
              <a:t>) are possible and are not errors!</a:t>
            </a:r>
          </a:p>
        </p:txBody>
      </p:sp>
      <p:sp>
        <p:nvSpPr>
          <p:cNvPr id="634884" name="Text Box 4"/>
          <p:cNvSpPr txBox="1">
            <a:spLocks noChangeArrowheads="1"/>
          </p:cNvSpPr>
          <p:nvPr/>
        </p:nvSpPr>
        <p:spPr bwMode="auto">
          <a:xfrm>
            <a:off x="834424" y="2085975"/>
            <a:ext cx="6076950" cy="256222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char buf[512];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int fd;  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file descriptor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int nbytes;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number of bytes read */</a:t>
            </a:r>
          </a:p>
          <a:p>
            <a:pPr>
              <a:lnSpc>
                <a:spcPct val="100000"/>
              </a:lnSpc>
            </a:pPr>
            <a:endParaRPr lang="en-US" sz="1600" dirty="0" err="1">
              <a:latin typeface="Courier New" pitchFamily="49" charset="0"/>
            </a:endParaRPr>
          </a:p>
          <a:p>
            <a:pPr>
              <a:lnSpc>
                <a:spcPct val="100000"/>
              </a:lnSpc>
            </a:pP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Open file fd ... 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Then read up to 512 bytes from file fd */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if ((nbytes = read(fd, buf, sizeof(buf))) &lt; 0) {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perror("read");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   exit(1);</a:t>
            </a:r>
          </a:p>
          <a:p>
            <a:pPr>
              <a:lnSpc>
                <a:spcPct val="100000"/>
              </a:lnSpc>
            </a:pPr>
            <a:r>
              <a:rPr lang="en-US" sz="1600" dirty="0" err="1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88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88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88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488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590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57200"/>
            <a:ext cx="6634163" cy="573088"/>
          </a:xfrm>
        </p:spPr>
        <p:txBody>
          <a:bodyPr/>
          <a:lstStyle/>
          <a:p>
            <a:r>
              <a:rPr lang="en-US"/>
              <a:t>Writing Files</a:t>
            </a:r>
          </a:p>
        </p:txBody>
      </p:sp>
      <p:sp>
        <p:nvSpPr>
          <p:cNvPr id="6359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143000"/>
            <a:ext cx="8548687" cy="5562600"/>
          </a:xfrm>
        </p:spPr>
        <p:txBody>
          <a:bodyPr/>
          <a:lstStyle/>
          <a:p>
            <a:r>
              <a:rPr lang="en-US" dirty="0"/>
              <a:t>Writing a file copies bytes from memory to the current file position, and then updates current file position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Returns </a:t>
            </a:r>
            <a:r>
              <a:rPr lang="en-US" dirty="0"/>
              <a:t>number of bytes written from </a:t>
            </a:r>
            <a:r>
              <a:rPr lang="en-US" dirty="0" err="1">
                <a:latin typeface="Courier New" pitchFamily="49" charset="0"/>
              </a:rPr>
              <a:t>buf</a:t>
            </a:r>
            <a:r>
              <a:rPr lang="en-US" dirty="0"/>
              <a:t> to file </a:t>
            </a:r>
            <a:r>
              <a:rPr lang="en-US" dirty="0" err="1">
                <a:latin typeface="Courier New" pitchFamily="49" charset="0"/>
              </a:rPr>
              <a:t>fd</a:t>
            </a:r>
            <a:endParaRPr lang="en-US" dirty="0"/>
          </a:p>
          <a:p>
            <a:pPr lvl="1"/>
            <a:r>
              <a:rPr lang="en-US" b="1" dirty="0" err="1">
                <a:latin typeface="Courier New" pitchFamily="49" charset="0"/>
              </a:rPr>
              <a:t>nbytes</a:t>
            </a:r>
            <a:r>
              <a:rPr lang="en-US" b="1" dirty="0">
                <a:latin typeface="Courier New" pitchFamily="49" charset="0"/>
              </a:rPr>
              <a:t> &lt; 0</a:t>
            </a:r>
            <a:r>
              <a:rPr lang="en-US" b="1" dirty="0"/>
              <a:t> </a:t>
            </a:r>
            <a:r>
              <a:rPr lang="en-US" dirty="0"/>
              <a:t>indicates that an error occurred</a:t>
            </a:r>
          </a:p>
          <a:p>
            <a:pPr lvl="1"/>
            <a:r>
              <a:rPr lang="en-US" dirty="0"/>
              <a:t>As with reads, short counts are possible and are not errors!</a:t>
            </a:r>
          </a:p>
        </p:txBody>
      </p:sp>
      <p:sp>
        <p:nvSpPr>
          <p:cNvPr id="635908" name="Text Box 4"/>
          <p:cNvSpPr txBox="1">
            <a:spLocks noChangeArrowheads="1"/>
          </p:cNvSpPr>
          <p:nvPr/>
        </p:nvSpPr>
        <p:spPr bwMode="auto">
          <a:xfrm>
            <a:off x="831549" y="2133600"/>
            <a:ext cx="6565900" cy="2562225"/>
          </a:xfrm>
          <a:prstGeom prst="rect">
            <a:avLst/>
          </a:prstGeom>
          <a:solidFill>
            <a:srgbClr val="F6F5BD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1600" dirty="0" err="1">
                <a:latin typeface="Courier New" pitchFamily="49" charset="0"/>
              </a:rPr>
              <a:t>char buf[512];</a:t>
            </a:r>
          </a:p>
          <a:p>
            <a:r>
              <a:rPr lang="en-US" sz="1600" dirty="0" err="1">
                <a:latin typeface="Courier New" pitchFamily="49" charset="0"/>
              </a:rPr>
              <a:t>int fd;    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file descriptor */</a:t>
            </a:r>
          </a:p>
          <a:p>
            <a:r>
              <a:rPr lang="en-US" sz="1600" dirty="0" err="1">
                <a:latin typeface="Courier New" pitchFamily="49" charset="0"/>
              </a:rPr>
              <a:t>int nbytes;   </a:t>
            </a:r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number of bytes read */</a:t>
            </a:r>
          </a:p>
          <a:p>
            <a:endParaRPr lang="en-US" sz="1600" dirty="0" err="1">
              <a:latin typeface="Courier New" pitchFamily="49" charset="0"/>
            </a:endParaRPr>
          </a:p>
          <a:p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Open the file fd ... */</a:t>
            </a:r>
          </a:p>
          <a:p>
            <a:r>
              <a:rPr lang="en-US" sz="1600" dirty="0" err="1">
                <a:solidFill>
                  <a:srgbClr val="990000"/>
                </a:solidFill>
                <a:latin typeface="Courier New" pitchFamily="49" charset="0"/>
              </a:rPr>
              <a:t>/* Then write up to 512 bytes from buf to file fd */</a:t>
            </a:r>
          </a:p>
          <a:p>
            <a:r>
              <a:rPr lang="en-US" sz="1600" dirty="0" err="1">
                <a:latin typeface="Courier New" pitchFamily="49" charset="0"/>
              </a:rPr>
              <a:t>if ((nbytes = write(fd, buf, sizeof(buf)) &lt; 0) {</a:t>
            </a:r>
          </a:p>
          <a:p>
            <a:r>
              <a:rPr lang="en-US" sz="1600" dirty="0" err="1">
                <a:latin typeface="Courier New" pitchFamily="49" charset="0"/>
              </a:rPr>
              <a:t>   perror("write");</a:t>
            </a:r>
          </a:p>
          <a:p>
            <a:r>
              <a:rPr lang="en-US" sz="1600" dirty="0" err="1">
                <a:latin typeface="Courier New" pitchFamily="49" charset="0"/>
              </a:rPr>
              <a:t>   exit(1);</a:t>
            </a:r>
          </a:p>
          <a:p>
            <a:r>
              <a:rPr lang="en-US" sz="1600" dirty="0" err="1"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590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590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5907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tag name="TEXPOINTINIT" val=""/>
  <p:tag name="USEAMSFONTS" val="True"/>
  <p:tag name="EMBEDFONTS" val="False"/>
  <p:tag name="USEBOLDAMS" val="False"/>
  <p:tag name="DEFAULTDISPLAYSOURCE" val="\documentclass{slides}\pagestyle{empty}&#10;\begin{document}&#10;&#10;\end{document}&#10;"/>
  <p:tag name="TEX2PS" val="latex $(base).tex; dvips -D $(res) -E -o $(base).ps $(base).dvi"/>
  <p:tag name="EXTERNALEDITCOMMAND" val="notepad %"/>
  <p:tag name="GHOSTSCRIPTCOMMAND" val="gswin32c"/>
  <p:tag name="DEFAULTBITMAP" val="pngmono"/>
  <p:tag name="DEFAULTBLEND" val="False"/>
  <p:tag name="DEFAULTTRANSPARENT" val="False"/>
  <p:tag name="DEFAULTWORKAROUNDTRANSPARENCYBUG" val="False"/>
  <p:tag name="DEFAULTRESOLUTION" val="1200"/>
  <p:tag name="DEFAULTMAGNIFICATION" val="0.8"/>
  <p:tag name="DEFAULTFONTSIZE" val="10"/>
  <p:tag name="DEFAULTWIDTH" val="418"/>
  <p:tag name="DEFAULTHEIGHT" val="316"/>
</p:tagLst>
</file>

<file path=ppt/theme/theme1.xml><?xml version="1.0" encoding="utf-8"?>
<a:theme xmlns:a="http://schemas.openxmlformats.org/drawingml/2006/main" name="template2007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00000"/>
      </a:hlink>
      <a:folHlink>
        <a:srgbClr val="C000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12700">
          <a:solidFill>
            <a:schemeClr val="tx1"/>
          </a:solidFill>
          <a:round/>
          <a:headEnd/>
          <a:tailEnd type="triangle" w="med" len="med"/>
        </a:ln>
        <a:effectLst/>
      </a:spPr>
      <a:bodyPr wrap="none" anchor="ctr"/>
      <a:lstStyle>
        <a:defPPr>
          <a:defRPr dirty="0">
            <a:latin typeface="Calibri" pitchFamily="34" charset="0"/>
          </a:defRPr>
        </a:defPPr>
      </a:lstStyle>
    </a:spDef>
    <a:lnDef>
      <a:spPr bwMode="auto">
        <a:noFill/>
        <a:ln w="12700">
          <a:solidFill>
            <a:srgbClr val="000000"/>
          </a:solidFill>
          <a:miter lim="800000"/>
          <a:headEnd type="none" w="med" len="med"/>
          <a:tailEnd type="triangle" w="med" len="med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sz="1800" dirty="0" smtClean="0">
            <a:latin typeface="Calibri" pitchFamily="34" charset="0"/>
          </a:defRPr>
        </a:defPPr>
      </a:lstStyle>
    </a:txDef>
  </a:objectDefaults>
  <a:extraClrSchemeLst>
    <a:extraClrScheme>
      <a:clrScheme name="class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ass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template2007</Template>
  <TotalTime>14500</TotalTime>
  <Words>4979</Words>
  <Application>Microsoft Macintosh PowerPoint</Application>
  <PresentationFormat>On-screen Show (4:3)</PresentationFormat>
  <Paragraphs>871</Paragraphs>
  <Slides>47</Slides>
  <Notes>47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47</vt:i4>
      </vt:variant>
    </vt:vector>
  </HeadingPairs>
  <TitlesOfParts>
    <vt:vector size="48" baseType="lpstr">
      <vt:lpstr>template2007</vt:lpstr>
      <vt:lpstr>System-Level I/O  15-213: Introduction to Computer Systems  14th Lecture, Oct. 12, 2010</vt:lpstr>
      <vt:lpstr>Today</vt:lpstr>
      <vt:lpstr>Unix Files</vt:lpstr>
      <vt:lpstr>Unix File Types</vt:lpstr>
      <vt:lpstr>Unix I/O</vt:lpstr>
      <vt:lpstr>Opening Files</vt:lpstr>
      <vt:lpstr>Closing Files</vt:lpstr>
      <vt:lpstr>Reading Files</vt:lpstr>
      <vt:lpstr>Writing Files</vt:lpstr>
      <vt:lpstr>Simple Unix I/O example</vt:lpstr>
      <vt:lpstr>Dealing with Short Counts</vt:lpstr>
      <vt:lpstr>Today</vt:lpstr>
      <vt:lpstr>The RIO Package</vt:lpstr>
      <vt:lpstr>Unbuffered RIO Input and Output</vt:lpstr>
      <vt:lpstr>Implementation of rio_readn</vt:lpstr>
      <vt:lpstr>Buffered I/O: Motivation</vt:lpstr>
      <vt:lpstr>Buffered I/O: Implementation</vt:lpstr>
      <vt:lpstr>Buffered I/O: Declaration</vt:lpstr>
      <vt:lpstr>Buffered RIO Input Functions</vt:lpstr>
      <vt:lpstr>Buffered RIO Input Functions (cont)</vt:lpstr>
      <vt:lpstr>RIO Example</vt:lpstr>
      <vt:lpstr>Today</vt:lpstr>
      <vt:lpstr>File Metadata</vt:lpstr>
      <vt:lpstr>Example of Accessing File Metadata</vt:lpstr>
      <vt:lpstr>Accessing Directories</vt:lpstr>
      <vt:lpstr>How the Unix Kernel Represents Open Files</vt:lpstr>
      <vt:lpstr>File Sharing</vt:lpstr>
      <vt:lpstr>How Processes Share Files: Fork()</vt:lpstr>
      <vt:lpstr>How Processes Share Files: Fork()</vt:lpstr>
      <vt:lpstr>I/O Redirection</vt:lpstr>
      <vt:lpstr>I/O Redirection Example</vt:lpstr>
      <vt:lpstr>I/O Redirection Example (cont.)</vt:lpstr>
      <vt:lpstr>Fun with File Descriptors (1)</vt:lpstr>
      <vt:lpstr>Fun with File Descriptors (2)</vt:lpstr>
      <vt:lpstr>Fun with File Descriptors (3)</vt:lpstr>
      <vt:lpstr>Today</vt:lpstr>
      <vt:lpstr>Standard I/O Functions</vt:lpstr>
      <vt:lpstr>Standard I/O Streams</vt:lpstr>
      <vt:lpstr>Buffering in Standard I/O</vt:lpstr>
      <vt:lpstr>Standard I/O Buffering in Action</vt:lpstr>
      <vt:lpstr>Today</vt:lpstr>
      <vt:lpstr>Unix I/O vs. Standard I/O vs. RIO</vt:lpstr>
      <vt:lpstr>Pros and Cons of Unix I/O</vt:lpstr>
      <vt:lpstr>Pros and Cons of Standard I/O</vt:lpstr>
      <vt:lpstr>Choosing I/O Functions</vt:lpstr>
      <vt:lpstr>Aside: Working with Binary Files</vt:lpstr>
      <vt:lpstr>For Further Information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Computer Systems 15-213/18-243, spring 2009</dc:title>
  <dc:creator>Markus Pueschel</dc:creator>
  <dc:description>Redesign of slides created by Randal E. Bryant and David R. O'Hallaron</dc:description>
  <cp:lastModifiedBy>David O'Hallaron</cp:lastModifiedBy>
  <cp:revision>703</cp:revision>
  <cp:lastPrinted>1999-09-20T15:19:18Z</cp:lastPrinted>
  <dcterms:created xsi:type="dcterms:W3CDTF">2011-01-05T23:13:38Z</dcterms:created>
  <dcterms:modified xsi:type="dcterms:W3CDTF">2011-01-05T23:15:33Z</dcterms:modified>
</cp:coreProperties>
</file>

<file path=docProps/thumbnail.jpeg>
</file>