
<file path=[Content_Types].xml><?xml version="1.0" encoding="utf-8"?>
<Types xmlns="http://schemas.openxmlformats.org/package/2006/content-types">
  <Override PartName="/ppt/slides/slide41.xml" ContentType="application/vnd.openxmlformats-officedocument.presentationml.slide+xml"/>
  <Override PartName="/ppt/notesSlides/notesSlide16.xml" ContentType="application/vnd.openxmlformats-officedocument.presentationml.notesSlide+xml"/>
  <Override PartName="/ppt/slides/slide50.xml" ContentType="application/vnd.openxmlformats-officedocument.presentationml.slide+xml"/>
  <Override PartName="/ppt/slides/slide18.xml" ContentType="application/vnd.openxmlformats-officedocument.presentationml.slide+xml"/>
  <Override PartName="/ppt/notesSlides/notesSlide26.xml" ContentType="application/vnd.openxmlformats-officedocument.presentationml.notesSlide+xml"/>
  <Override PartName="/ppt/slides/slide60.xml" ContentType="application/vnd.openxmlformats-officedocument.presentationml.slide+xml"/>
  <Override PartName="/ppt/slides/slide28.xml" ContentType="application/vnd.openxmlformats-officedocument.presentationml.slide+xml"/>
  <Override PartName="/ppt/slides/slide37.xml" ContentType="application/vnd.openxmlformats-officedocument.presentationml.slide+xml"/>
  <Override PartName="/ppt/slides/slide9.xml" ContentType="application/vnd.openxmlformats-officedocument.presentationml.slide+xml"/>
  <Override PartName="/ppt/notesSlides/notesSlide45.xml" ContentType="application/vnd.openxmlformats-officedocument.presentationml.notesSlide+xml"/>
  <Override PartName="/ppt/slides/slide47.xml" ContentType="application/vnd.openxmlformats-officedocument.presentationml.slide+xml"/>
  <Override PartName="/ppt/notesSlides/notesSlide55.xml" ContentType="application/vnd.openxmlformats-officedocument.presentationml.notesSlide+xml"/>
  <Override PartName="/ppt/slides/slide5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theme/theme1.xml" ContentType="application/vnd.openxmlformats-officedocument.theme+xml"/>
  <Override PartName="/ppt/notesSlides/notesSlide2.xml" ContentType="application/vnd.openxmlformats-officedocument.presentationml.notesSlide+xml"/>
  <Default Extension="jpeg" ContentType="image/jpeg"/>
  <Override PartName="/ppt/notesSlides/notesSlide11.xml" ContentType="application/vnd.openxmlformats-officedocument.presentationml.notesSlide+xml"/>
  <Override PartName="/ppt/slides/slide13.xml" ContentType="application/vnd.openxmlformats-officedocument.presentationml.slide+xml"/>
  <Override PartName="/ppt/notesSlides/notesSlide21.xml" ContentType="application/vnd.openxmlformats-officedocument.presentationml.notesSlide+xml"/>
  <Override PartName="/ppt/slides/slide23.xml" ContentType="application/vnd.openxmlformats-officedocument.presentationml.slide+xml"/>
  <Override PartName="/ppt/notesSlides/notesSlide31.xml" ContentType="application/vnd.openxmlformats-officedocument.presentationml.notesSlide+xml"/>
  <Override PartName="/ppt/slides/slide32.xml" ContentType="application/vnd.openxmlformats-officedocument.presentationml.slide+xml"/>
  <Override PartName="/ppt/slides/slide4.xml" ContentType="application/vnd.openxmlformats-officedocument.presentationml.slide+xml"/>
  <Override PartName="/ppt/notesSlides/notesSlide40.xml" ContentType="application/vnd.openxmlformats-officedocument.presentationml.notesSlide+xml"/>
  <Override PartName="/ppt/slideLayouts/slideLayout5.xml" ContentType="application/vnd.openxmlformats-officedocument.presentationml.slideLayout+xml"/>
  <Override PartName="/ppt/slideMasters/slideMaster2.xml" ContentType="application/vnd.openxmlformats-officedocument.presentationml.slideMaster+xml"/>
  <Override PartName="/ppt/slides/slide42.xml" ContentType="application/vnd.openxmlformats-officedocument.presentationml.slide+xml"/>
  <Override PartName="/ppt/notesSlides/notesSlide17.xml" ContentType="application/vnd.openxmlformats-officedocument.presentationml.notesSlide+xml"/>
  <Override PartName="/ppt/notesSlides/notesSlide50.xml" ContentType="application/vnd.openxmlformats-officedocument.presentationml.notesSlide+xml"/>
  <Override PartName="/ppt/slides/slide51.xml" ContentType="application/vnd.openxmlformats-officedocument.presentationml.slide+xml"/>
  <Override PartName="/ppt/slides/slide19.xml" ContentType="application/vnd.openxmlformats-officedocument.presentationml.slide+xml"/>
  <Override PartName="/ppt/notesSlides/notesSlide27.xml" ContentType="application/vnd.openxmlformats-officedocument.presentationml.notesSlide+xml"/>
  <Override PartName="/ppt/slideLayouts/slideLayout10.xml" ContentType="application/vnd.openxmlformats-officedocument.presentationml.slideLayout+xml"/>
  <Override PartName="/ppt/slides/slide61.xml" ContentType="application/vnd.openxmlformats-officedocument.presentationml.slide+xml"/>
  <Override PartName="/ppt/slides/slide29.xml" ContentType="application/vnd.openxmlformats-officedocument.presentationml.slide+xml"/>
  <Override PartName="/ppt/notesSlides/notesSlide36.xml" ContentType="application/vnd.openxmlformats-officedocument.presentationml.notesSlide+xml"/>
  <Override PartName="/ppt/slides/slide38.xml" ContentType="application/vnd.openxmlformats-officedocument.presentationml.slide+xml"/>
  <Override PartName="/ppt/notesSlides/notesSlide46.xml" ContentType="application/vnd.openxmlformats-officedocument.presentationml.notesSlide+xml"/>
  <Override PartName="/ppt/slides/slide48.xml" ContentType="application/vnd.openxmlformats-officedocument.presentationml.slide+xml"/>
  <Override PartName="/ppt/notesSlides/notesSlide56.xml" ContentType="application/vnd.openxmlformats-officedocument.presentationml.notesSlide+xml"/>
  <Override PartName="/ppt/slides/slide57.xml" ContentType="application/vnd.openxmlformats-officedocument.presentationml.slide+xml"/>
  <Override PartName="/ppt/theme/theme2.xml" ContentType="application/vnd.openxmlformats-officedocument.them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12.xml" ContentType="application/vnd.openxmlformats-officedocument.presentationml.notesSlide+xml"/>
  <Override PartName="/ppt/slides/slide14.xml" ContentType="application/vnd.openxmlformats-officedocument.presentationml.slide+xml"/>
  <Override PartName="/ppt/notesSlides/notesSlide22.xml" ContentType="application/vnd.openxmlformats-officedocument.presentationml.notesSlide+xml"/>
  <Override PartName="/ppt/slides/slide24.xml" ContentType="application/vnd.openxmlformats-officedocument.presentationml.slide+xml"/>
  <Default Extension="bin" ContentType="application/vnd.openxmlformats-officedocument.presentationml.printerSettings"/>
  <Override PartName="/ppt/notesSlides/notesSlide32.xml" ContentType="application/vnd.openxmlformats-officedocument.presentationml.notesSlide+xml"/>
  <Override PartName="/ppt/slides/slide33.xml" ContentType="application/vnd.openxmlformats-officedocument.presentationml.slide+xml"/>
  <Override PartName="/ppt/slides/slide5.xml" ContentType="application/vnd.openxmlformats-officedocument.presentationml.slide+xml"/>
  <Override PartName="/ppt/notesSlides/notesSlide41.xml" ContentType="application/vnd.openxmlformats-officedocument.presentationml.notesSlide+xml"/>
  <Override PartName="/ppt/slideLayouts/slideLayout6.xml" ContentType="application/vnd.openxmlformats-officedocument.presentationml.slideLayout+xml"/>
  <Default Extension="xml" ContentType="application/xml"/>
  <Override PartName="/ppt/slides/slide43.xml" ContentType="application/vnd.openxmlformats-officedocument.presentationml.slide+xml"/>
  <Override PartName="/ppt/tableStyles.xml" ContentType="application/vnd.openxmlformats-officedocument.presentationml.tableStyles+xml"/>
  <Override PartName="/ppt/notesSlides/notesSlide18.xml" ContentType="application/vnd.openxmlformats-officedocument.presentationml.notesSlide+xml"/>
  <Override PartName="/ppt/notesSlides/notesSlide51.xml" ContentType="application/vnd.openxmlformats-officedocument.presentationml.notesSlide+xml"/>
  <Override PartName="/ppt/slides/slide52.xml" ContentType="application/vnd.openxmlformats-officedocument.presentationml.slide+xml"/>
  <Override PartName="/ppt/notesSlides/notesSlide28.xml" ContentType="application/vnd.openxmlformats-officedocument.presentationml.notesSlide+xml"/>
  <Override PartName="/ppt/slideLayouts/slideLayout11.xml" ContentType="application/vnd.openxmlformats-officedocument.presentationml.slideLayout+xml"/>
  <Override PartName="/ppt/slides/slide62.xml" ContentType="application/vnd.openxmlformats-officedocument.presentationml.slide+xml"/>
  <Override PartName="/ppt/notesSlides/notesSlide37.xml" ContentType="application/vnd.openxmlformats-officedocument.presentationml.notesSlide+xml"/>
  <Override PartName="/docProps/app.xml" ContentType="application/vnd.openxmlformats-officedocument.extended-properties+xml"/>
  <Override PartName="/ppt/slides/slide39.xml" ContentType="application/vnd.openxmlformats-officedocument.presentationml.slide+xml"/>
  <Override PartName="/ppt/notesSlides/notesSlide47.xml" ContentType="application/vnd.openxmlformats-officedocument.presentationml.notesSlide+xml"/>
  <Override PartName="/ppt/slides/slide49.xml" ContentType="application/vnd.openxmlformats-officedocument.presentationml.slide+xml"/>
  <Override PartName="/ppt/notesSlides/notesSlide57.xml" ContentType="application/vnd.openxmlformats-officedocument.presentationml.notesSlide+xml"/>
  <Override PartName="/ppt/slides/slide58.xml" ContentType="application/vnd.openxmlformats-officedocument.presentationml.slide+xml"/>
  <Override PartName="/docProps/core.xml" ContentType="application/vnd.openxmlformats-package.core-properties+xml"/>
  <Override PartName="/ppt/theme/theme3.xml" ContentType="application/vnd.openxmlformats-officedocument.theme+xml"/>
  <Override PartName="/ppt/notesSlides/notesSlide4.xml" ContentType="application/vnd.openxmlformats-officedocument.presentationml.notesSlide+xml"/>
  <Override PartName="/ppt/slideLayouts/slideLayout1.xml" ContentType="application/vnd.openxmlformats-officedocument.presentationml.slideLayout+xml"/>
  <Override PartName="/ppt/notesSlides/notesSlide9.xml" ContentType="application/vnd.openxmlformats-officedocument.presentationml.notesSlide+xml"/>
  <Override PartName="/ppt/notesSlides/notesSlide13.xml" ContentType="application/vnd.openxmlformats-officedocument.presentationml.notesSlide+xml"/>
  <Override PartName="/ppt/slides/slide15.xml" ContentType="application/vnd.openxmlformats-officedocument.presentationml.slide+xml"/>
  <Override PartName="/ppt/notesSlides/notesSlide23.xml" ContentType="application/vnd.openxmlformats-officedocument.presentationml.notesSlide+xml"/>
  <Override PartName="/ppt/slides/slide25.xml" ContentType="application/vnd.openxmlformats-officedocument.presentationml.slide+xml"/>
  <Override PartName="/ppt/notesSlides/notesSlide33.xml" ContentType="application/vnd.openxmlformats-officedocument.presentationml.notesSlide+xml"/>
  <Override PartName="/ppt/slides/slide34.xml" ContentType="application/vnd.openxmlformats-officedocument.presentationml.slide+xml"/>
  <Override PartName="/ppt/slides/slide6.xml" ContentType="application/vnd.openxmlformats-officedocument.presentationml.slide+xml"/>
  <Override PartName="/ppt/notesSlides/notesSlide42.xml" ContentType="application/vnd.openxmlformats-officedocument.presentationml.notesSlide+xml"/>
  <Override PartName="/ppt/slideLayouts/slideLayout7.xml" ContentType="application/vnd.openxmlformats-officedocument.presentationml.slideLayout+xml"/>
  <Override PartName="/ppt/slides/slide44.xml" ContentType="application/vnd.openxmlformats-officedocument.presentationml.slide+xml"/>
  <Override PartName="/ppt/notesSlides/notesSlide19.xml" ContentType="application/vnd.openxmlformats-officedocument.presentationml.notesSlide+xml"/>
  <Override PartName="/ppt/notesSlides/notesSlide52.xml" ContentType="application/vnd.openxmlformats-officedocument.presentationml.notesSlide+xml"/>
  <Override PartName="/ppt/slides/slide53.xml" ContentType="application/vnd.openxmlformats-officedocument.presentationml.slide+xml"/>
  <Override PartName="/ppt/notesSlides/notesSlide29.xml" ContentType="application/vnd.openxmlformats-officedocument.presentationml.notesSlide+xml"/>
  <Override PartName="/ppt/slideLayouts/slideLayout12.xml" ContentType="application/vnd.openxmlformats-officedocument.presentationml.slideLayout+xml"/>
  <Override PartName="/ppt/slides/slide63.xml" ContentType="application/vnd.openxmlformats-officedocument.presentationml.slide+xml"/>
  <Override PartName="/ppt/notesSlides/notesSlide38.xml" ContentType="application/vnd.openxmlformats-officedocument.presentationml.notesSlide+xml"/>
  <Override PartName="/ppt/notesSlides/notesSlide48.xml" ContentType="application/vnd.openxmlformats-officedocument.presentationml.notesSlide+xml"/>
  <Override PartName="/ppt/notesSlides/notesSlide58.xml" ContentType="application/vnd.openxmlformats-officedocument.presentationml.notesSlide+xml"/>
  <Override PartName="/ppt/slides/slide59.xml" ContentType="application/vnd.openxmlformats-officedocument.presentationml.slide+xml"/>
  <Override PartName="/ppt/theme/theme4.xml" ContentType="application/vnd.openxmlformats-officedocument.theme+xml"/>
  <Override PartName="/ppt/notesSlides/notesSlide5.xml" ContentType="application/vnd.openxmlformats-officedocument.presentationml.notesSlide+xml"/>
  <Override PartName="/ppt/slides/slide10.xml" ContentType="application/vnd.openxmlformats-officedocument.presentationml.slide+xml"/>
  <Override PartName="/ppt/slides/slide20.xml" ContentType="application/vnd.openxmlformats-officedocument.presentationml.slide+xml"/>
  <Override PartName="/ppt/slides/slide1.xml" ContentType="application/vnd.openxmlformats-officedocument.presentationml.slide+xml"/>
  <Override PartName="/ppt/slideLayouts/slideLayout2.xml" ContentType="application/vnd.openxmlformats-officedocument.presentationml.slideLayout+xml"/>
  <Override PartName="/ppt/notesSlides/notesSlide14.xml" ContentType="application/vnd.openxmlformats-officedocument.presentationml.notesSlide+xml"/>
  <Override PartName="/ppt/slides/slide16.xml" ContentType="application/vnd.openxmlformats-officedocument.presentationml.slide+xml"/>
  <Override PartName="/ppt/notesSlides/notesSlide24.xml" ContentType="application/vnd.openxmlformats-officedocument.presentationml.notesSlide+xml"/>
  <Override PartName="/ppt/viewProps.xml" ContentType="application/vnd.openxmlformats-officedocument.presentationml.viewProps+xml"/>
  <Default Extension="rels" ContentType="application/vnd.openxmlformats-package.relationships+xml"/>
  <Override PartName="/ppt/slides/slide26.xml" ContentType="application/vnd.openxmlformats-officedocument.presentationml.slide+xml"/>
  <Override PartName="/ppt/notesSlides/notesSlide34.xml" ContentType="application/vnd.openxmlformats-officedocument.presentationml.notesSlide+xml"/>
  <Override PartName="/ppt/slides/slide35.xml" ContentType="application/vnd.openxmlformats-officedocument.presentationml.slide+xml"/>
  <Override PartName="/ppt/slides/slide7.xml" ContentType="application/vnd.openxmlformats-officedocument.presentationml.slide+xml"/>
  <Override PartName="/ppt/notesSlides/notesSlide43.xml" ContentType="application/vnd.openxmlformats-officedocument.presentationml.notesSlide+xml"/>
  <Override PartName="/ppt/slideLayouts/slideLayout8.xml" ContentType="application/vnd.openxmlformats-officedocument.presentationml.slideLayout+xml"/>
  <Override PartName="/ppt/slides/slide45.xml" ContentType="application/vnd.openxmlformats-officedocument.presentationml.slide+xml"/>
  <Override PartName="/ppt/notesSlides/notesSlide53.xml" ContentType="application/vnd.openxmlformats-officedocument.presentationml.notesSlide+xml"/>
  <Override PartName="/ppt/slides/slide54.xml" ContentType="application/vnd.openxmlformats-officedocument.presentationml.slide+xml"/>
  <Override PartName="/ppt/slideLayouts/slideLayout13.xml" ContentType="application/vnd.openxmlformats-officedocument.presentationml.slideLayout+xml"/>
  <Override PartName="/ppt/slides/slide64.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49.xml" ContentType="application/vnd.openxmlformats-officedocument.presentationml.notesSlide+xml"/>
  <Override PartName="/ppt/presentation.xml" ContentType="application/vnd.openxmlformats-officedocument.presentationml.presentation.main+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10.xml" ContentType="application/vnd.openxmlformats-officedocument.presentationml.notesSlide+xml"/>
  <Override PartName="/ppt/slides/slide11.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2.xml" ContentType="application/vnd.openxmlformats-officedocument.presentationml.slide+xml"/>
  <Override PartName="/ppt/handoutMasters/handoutMaster1.xml" ContentType="application/vnd.openxmlformats-officedocument.presentationml.handoutMaster+xml"/>
  <Override PartName="/ppt/slideLayouts/slideLayout3.xml" ContentType="application/vnd.openxmlformats-officedocument.presentationml.slideLayout+xml"/>
  <Override PartName="/ppt/slides/slide40.xml" ContentType="application/vnd.openxmlformats-officedocument.presentationml.slide+xml"/>
  <Override PartName="/ppt/notesSlides/notesSlide15.xml" ContentType="application/vnd.openxmlformats-officedocument.presentationml.notesSlide+xml"/>
  <Override PartName="/ppt/slides/slide17.xml" ContentType="application/vnd.openxmlformats-officedocument.presentationml.slide+xml"/>
  <Override PartName="/ppt/notesSlides/notesSlide25.xml" ContentType="application/vnd.openxmlformats-officedocument.presentationml.notesSlide+xml"/>
  <Override PartName="/ppt/slides/slide27.xml" ContentType="application/vnd.openxmlformats-officedocument.presentationml.slide+xml"/>
  <Override PartName="/ppt/notesSlides/notesSlide35.xml" ContentType="application/vnd.openxmlformats-officedocument.presentationml.notesSlide+xml"/>
  <Override PartName="/ppt/slides/slide36.xml" ContentType="application/vnd.openxmlformats-officedocument.presentationml.slide+xml"/>
  <Override PartName="/ppt/slides/slide8.xml" ContentType="application/vnd.openxmlformats-officedocument.presentationml.slide+xml"/>
  <Override PartName="/ppt/notesSlides/notesSlide44.xml" ContentType="application/vnd.openxmlformats-officedocument.presentationml.notesSlide+xml"/>
  <Override PartName="/ppt/slideLayouts/slideLayout9.xml" ContentType="application/vnd.openxmlformats-officedocument.presentationml.slideLayout+xml"/>
  <Override PartName="/ppt/slides/slide46.xml" ContentType="application/vnd.openxmlformats-officedocument.presentationml.slide+xml"/>
  <Override PartName="/ppt/notesSlides/notesSlide54.xml" ContentType="application/vnd.openxmlformats-officedocument.presentationml.notesSlide+xml"/>
  <Override PartName="/ppt/slides/slide55.xml" ContentType="application/vnd.openxmlformats-officedocument.presentationml.slide+xml"/>
  <Override PartName="/ppt/slideLayouts/slideLayout14.xml" ContentType="application/vnd.openxmlformats-officedocument.presentationml.slideLayout+xml"/>
  <Override PartName="/ppt/notesSlides/notesSlide1.xml" ContentType="application/vnd.openxmlformats-officedocument.presentationml.notesSlide+xml"/>
  <Override PartName="/ppt/notesSlides/notesSlide7.xml" ContentType="application/vnd.openxmlformats-officedocument.presentationml.notesSlide+xml"/>
  <Override PartName="/ppt/slides/slide12.xml" ContentType="application/vnd.openxmlformats-officedocument.presentationml.slide+xml"/>
  <Override PartName="/ppt/notesSlides/notesSlide20.xml" ContentType="application/vnd.openxmlformats-officedocument.presentationml.notesSlide+xml"/>
  <Override PartName="/ppt/slides/slide22.xml" ContentType="application/vnd.openxmlformats-officedocument.presentationml.slide+xml"/>
  <Override PartName="/ppt/notesSlides/notesSlide30.xml" ContentType="application/vnd.openxmlformats-officedocument.presentationml.notesSlide+xml"/>
  <Override PartName="/ppt/slides/slide31.xml" ContentType="application/vnd.openxmlformats-officedocument.presentationml.slide+xml"/>
  <Override PartName="/ppt/slides/slide3.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p:sldMasterIdLst>
    <p:sldMasterId id="2147483648" r:id="rId1"/>
    <p:sldMasterId id="2147483662" r:id="rId2"/>
  </p:sldMasterIdLst>
  <p:notesMasterIdLst>
    <p:notesMasterId r:id="rId67"/>
  </p:notesMasterIdLst>
  <p:handoutMasterIdLst>
    <p:handoutMasterId r:id="rId68"/>
  </p:handoutMasterIdLst>
  <p:sldIdLst>
    <p:sldId id="542" r:id="rId3"/>
    <p:sldId id="1085" r:id="rId4"/>
    <p:sldId id="1157" r:id="rId5"/>
    <p:sldId id="1158" r:id="rId6"/>
    <p:sldId id="1159" r:id="rId7"/>
    <p:sldId id="1160" r:id="rId8"/>
    <p:sldId id="1161" r:id="rId9"/>
    <p:sldId id="1162" r:id="rId10"/>
    <p:sldId id="1163" r:id="rId11"/>
    <p:sldId id="1164" r:id="rId12"/>
    <p:sldId id="1165" r:id="rId13"/>
    <p:sldId id="1166" r:id="rId14"/>
    <p:sldId id="1167" r:id="rId15"/>
    <p:sldId id="1168" r:id="rId16"/>
    <p:sldId id="1169" r:id="rId17"/>
    <p:sldId id="1170" r:id="rId18"/>
    <p:sldId id="1171" r:id="rId19"/>
    <p:sldId id="1201" r:id="rId20"/>
    <p:sldId id="1173" r:id="rId21"/>
    <p:sldId id="1174" r:id="rId22"/>
    <p:sldId id="1175" r:id="rId23"/>
    <p:sldId id="1176" r:id="rId24"/>
    <p:sldId id="1177" r:id="rId25"/>
    <p:sldId id="1178" r:id="rId26"/>
    <p:sldId id="1202" r:id="rId27"/>
    <p:sldId id="1203" r:id="rId28"/>
    <p:sldId id="1204" r:id="rId29"/>
    <p:sldId id="1205" r:id="rId30"/>
    <p:sldId id="1206" r:id="rId31"/>
    <p:sldId id="1207" r:id="rId32"/>
    <p:sldId id="1208" r:id="rId33"/>
    <p:sldId id="1209" r:id="rId34"/>
    <p:sldId id="1210" r:id="rId35"/>
    <p:sldId id="1211" r:id="rId36"/>
    <p:sldId id="1179" r:id="rId37"/>
    <p:sldId id="1180" r:id="rId38"/>
    <p:sldId id="1181" r:id="rId39"/>
    <p:sldId id="1182" r:id="rId40"/>
    <p:sldId id="1183" r:id="rId41"/>
    <p:sldId id="1184" r:id="rId42"/>
    <p:sldId id="1185" r:id="rId43"/>
    <p:sldId id="1214" r:id="rId44"/>
    <p:sldId id="1216" r:id="rId45"/>
    <p:sldId id="1217" r:id="rId46"/>
    <p:sldId id="1186" r:id="rId47"/>
    <p:sldId id="1187" r:id="rId48"/>
    <p:sldId id="1188" r:id="rId49"/>
    <p:sldId id="1218" r:id="rId50"/>
    <p:sldId id="1227" r:id="rId51"/>
    <p:sldId id="1231" r:id="rId52"/>
    <p:sldId id="1219" r:id="rId53"/>
    <p:sldId id="1190" r:id="rId54"/>
    <p:sldId id="1191" r:id="rId55"/>
    <p:sldId id="1192" r:id="rId56"/>
    <p:sldId id="1193" r:id="rId57"/>
    <p:sldId id="1228" r:id="rId58"/>
    <p:sldId id="1225" r:id="rId59"/>
    <p:sldId id="1195" r:id="rId60"/>
    <p:sldId id="1220" r:id="rId61"/>
    <p:sldId id="1221" r:id="rId62"/>
    <p:sldId id="1222" r:id="rId63"/>
    <p:sldId id="1198" r:id="rId64"/>
    <p:sldId id="1224" r:id="rId65"/>
    <p:sldId id="1200" r:id="rId66"/>
  </p:sldIdLst>
  <p:sldSz cx="9144000" cy="6858000" type="screen4x3"/>
  <p:notesSz cx="7302500" cy="9586913"/>
  <p:custDataLst>
    <p:tags r:id="rId70"/>
  </p:custDataLst>
  <p:defaultTextStyle>
    <a:defPPr>
      <a:defRPr lang="en-US"/>
    </a:defPPr>
    <a:lvl1pPr algn="l" rtl="0" eaLnBrk="0" fontAlgn="base" hangingPunct="0">
      <a:spcBef>
        <a:spcPct val="0"/>
      </a:spcBef>
      <a:spcAft>
        <a:spcPct val="0"/>
      </a:spcAft>
      <a:defRPr sz="2400" b="1" kern="1200">
        <a:solidFill>
          <a:schemeClr val="tx1"/>
        </a:solidFill>
        <a:latin typeface="Arial Narrow" pitchFamily="34" charset="0"/>
        <a:ea typeface="+mn-ea"/>
        <a:cs typeface="+mn-cs"/>
      </a:defRPr>
    </a:lvl1pPr>
    <a:lvl2pPr marL="457200" algn="l" rtl="0" eaLnBrk="0" fontAlgn="base" hangingPunct="0">
      <a:spcBef>
        <a:spcPct val="0"/>
      </a:spcBef>
      <a:spcAft>
        <a:spcPct val="0"/>
      </a:spcAft>
      <a:defRPr sz="2400" b="1" kern="1200">
        <a:solidFill>
          <a:schemeClr val="tx1"/>
        </a:solidFill>
        <a:latin typeface="Arial Narrow" pitchFamily="34" charset="0"/>
        <a:ea typeface="+mn-ea"/>
        <a:cs typeface="+mn-cs"/>
      </a:defRPr>
    </a:lvl2pPr>
    <a:lvl3pPr marL="914400" algn="l" rtl="0" eaLnBrk="0" fontAlgn="base" hangingPunct="0">
      <a:spcBef>
        <a:spcPct val="0"/>
      </a:spcBef>
      <a:spcAft>
        <a:spcPct val="0"/>
      </a:spcAft>
      <a:defRPr sz="2400" b="1" kern="1200">
        <a:solidFill>
          <a:schemeClr val="tx1"/>
        </a:solidFill>
        <a:latin typeface="Arial Narrow" pitchFamily="34" charset="0"/>
        <a:ea typeface="+mn-ea"/>
        <a:cs typeface="+mn-cs"/>
      </a:defRPr>
    </a:lvl3pPr>
    <a:lvl4pPr marL="1371600" algn="l" rtl="0" eaLnBrk="0" fontAlgn="base" hangingPunct="0">
      <a:spcBef>
        <a:spcPct val="0"/>
      </a:spcBef>
      <a:spcAft>
        <a:spcPct val="0"/>
      </a:spcAft>
      <a:defRPr sz="2400" b="1" kern="1200">
        <a:solidFill>
          <a:schemeClr val="tx1"/>
        </a:solidFill>
        <a:latin typeface="Arial Narrow" pitchFamily="34" charset="0"/>
        <a:ea typeface="+mn-ea"/>
        <a:cs typeface="+mn-cs"/>
      </a:defRPr>
    </a:lvl4pPr>
    <a:lvl5pPr marL="1828800" algn="l" rtl="0" eaLnBrk="0" fontAlgn="base" hangingPunct="0">
      <a:spcBef>
        <a:spcPct val="0"/>
      </a:spcBef>
      <a:spcAft>
        <a:spcPct val="0"/>
      </a:spcAft>
      <a:defRPr sz="2400" b="1" kern="1200">
        <a:solidFill>
          <a:schemeClr val="tx1"/>
        </a:solidFill>
        <a:latin typeface="Arial Narrow" pitchFamily="34" charset="0"/>
        <a:ea typeface="+mn-ea"/>
        <a:cs typeface="+mn-cs"/>
      </a:defRPr>
    </a:lvl5pPr>
    <a:lvl6pPr marL="2286000" algn="l" defTabSz="914400" rtl="0" eaLnBrk="1" latinLnBrk="0" hangingPunct="1">
      <a:defRPr sz="2400" b="1" kern="1200">
        <a:solidFill>
          <a:schemeClr val="tx1"/>
        </a:solidFill>
        <a:latin typeface="Arial Narrow" pitchFamily="34" charset="0"/>
        <a:ea typeface="+mn-ea"/>
        <a:cs typeface="+mn-cs"/>
      </a:defRPr>
    </a:lvl6pPr>
    <a:lvl7pPr marL="2743200" algn="l" defTabSz="914400" rtl="0" eaLnBrk="1" latinLnBrk="0" hangingPunct="1">
      <a:defRPr sz="2400" b="1" kern="1200">
        <a:solidFill>
          <a:schemeClr val="tx1"/>
        </a:solidFill>
        <a:latin typeface="Arial Narrow" pitchFamily="34" charset="0"/>
        <a:ea typeface="+mn-ea"/>
        <a:cs typeface="+mn-cs"/>
      </a:defRPr>
    </a:lvl7pPr>
    <a:lvl8pPr marL="3200400" algn="l" defTabSz="914400" rtl="0" eaLnBrk="1" latinLnBrk="0" hangingPunct="1">
      <a:defRPr sz="2400" b="1" kern="1200">
        <a:solidFill>
          <a:schemeClr val="tx1"/>
        </a:solidFill>
        <a:latin typeface="Arial Narrow" pitchFamily="34" charset="0"/>
        <a:ea typeface="+mn-ea"/>
        <a:cs typeface="+mn-cs"/>
      </a:defRPr>
    </a:lvl8pPr>
    <a:lvl9pPr marL="3657600" algn="l" defTabSz="914400" rtl="0" eaLnBrk="1" latinLnBrk="0" hangingPunct="1">
      <a:defRPr sz="2400" b="1" kern="1200">
        <a:solidFill>
          <a:schemeClr val="tx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E0E0E0"/>
    <a:srgbClr val="FFFFFF"/>
    <a:srgbClr val="FCFCFC"/>
    <a:srgbClr val="DF9F98"/>
    <a:srgbClr val="D6CDEE"/>
    <a:srgbClr val="F7F5CD"/>
    <a:srgbClr val="FFABAA"/>
    <a:srgbClr val="000000"/>
    <a:srgbClr val="B2E6B2"/>
    <a:srgbClr val="DEDFF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horzBarState="maximized">
    <p:restoredLeft sz="15641" autoAdjust="0"/>
    <p:restoredTop sz="94649" autoAdjust="0"/>
  </p:normalViewPr>
  <p:slideViewPr>
    <p:cSldViewPr snapToObjects="1">
      <p:cViewPr varScale="1">
        <p:scale>
          <a:sx n="99" d="100"/>
          <a:sy n="99" d="100"/>
        </p:scale>
        <p:origin x="-512" y="-104"/>
      </p:cViewPr>
      <p:guideLst>
        <p:guide orient="horz" pos="1728"/>
        <p:guide pos="2880"/>
      </p:guideLst>
    </p:cSldViewPr>
  </p:slideViewPr>
  <p:notesTextViewPr>
    <p:cViewPr>
      <p:scale>
        <a:sx n="100" d="100"/>
        <a:sy n="100" d="100"/>
      </p:scale>
      <p:origin x="0" y="0"/>
    </p:cViewPr>
  </p:notesTextViewPr>
  <p:sorterViewPr>
    <p:cViewPr>
      <p:scale>
        <a:sx n="80" d="100"/>
        <a:sy n="80" d="100"/>
      </p:scale>
      <p:origin x="0" y="2172"/>
    </p:cViewPr>
  </p:sorterViewPr>
  <p:notesViewPr>
    <p:cSldViewPr snapToObjects="1">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63" Type="http://schemas.openxmlformats.org/officeDocument/2006/relationships/slide" Target="slides/slide61.xml"/><Relationship Id="rId64" Type="http://schemas.openxmlformats.org/officeDocument/2006/relationships/slide" Target="slides/slide62.xml"/><Relationship Id="rId65" Type="http://schemas.openxmlformats.org/officeDocument/2006/relationships/slide" Target="slides/slide63.xml"/><Relationship Id="rId66" Type="http://schemas.openxmlformats.org/officeDocument/2006/relationships/slide" Target="slides/slide64.xml"/><Relationship Id="rId67" Type="http://schemas.openxmlformats.org/officeDocument/2006/relationships/notesMaster" Target="notesMasters/notesMaster1.xml"/><Relationship Id="rId68" Type="http://schemas.openxmlformats.org/officeDocument/2006/relationships/handoutMaster" Target="handoutMasters/handoutMaster1.xml"/><Relationship Id="rId69" Type="http://schemas.openxmlformats.org/officeDocument/2006/relationships/printerSettings" Target="printerSettings/printerSettings1.bin"/><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slide" Target="slides/slide56.xml"/><Relationship Id="rId59" Type="http://schemas.openxmlformats.org/officeDocument/2006/relationships/slide" Target="slides/slide5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70" Type="http://schemas.openxmlformats.org/officeDocument/2006/relationships/tags" Target="tags/tag1.xml"/><Relationship Id="rId71" Type="http://schemas.openxmlformats.org/officeDocument/2006/relationships/presProps" Target="presProps.xml"/><Relationship Id="rId72" Type="http://schemas.openxmlformats.org/officeDocument/2006/relationships/viewProps" Target="viewProps.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73" Type="http://schemas.openxmlformats.org/officeDocument/2006/relationships/theme" Target="theme/theme1.xml"/><Relationship Id="rId74" Type="http://schemas.openxmlformats.org/officeDocument/2006/relationships/tableStyles" Target="tableStyles.xml"/><Relationship Id="rId60" Type="http://schemas.openxmlformats.org/officeDocument/2006/relationships/slide" Target="slides/slide58.xml"/><Relationship Id="rId61" Type="http://schemas.openxmlformats.org/officeDocument/2006/relationships/slide" Target="slides/slide59.xml"/><Relationship Id="rId62" Type="http://schemas.openxmlformats.org/officeDocument/2006/relationships/slide" Target="slides/slide60.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droh:Downloads:cpumemgap.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
  <c:chart>
    <c:plotArea>
      <c:layout>
        <c:manualLayout>
          <c:layoutTarget val="inner"/>
          <c:xMode val="edge"/>
          <c:yMode val="edge"/>
          <c:x val="0.173333333333333"/>
          <c:y val="0.0392156862745098"/>
          <c:w val="0.561481481481481"/>
          <c:h val="0.836601307189542"/>
        </c:manualLayout>
      </c:layout>
      <c:lineChart>
        <c:grouping val="standard"/>
        <c:ser>
          <c:idx val="0"/>
          <c:order val="0"/>
          <c:tx>
            <c:strRef>
              <c:f>data!$B$1</c:f>
              <c:strCache>
                <c:ptCount val="1"/>
                <c:pt idx="0">
                  <c:v>Disk seek time</c:v>
                </c:pt>
              </c:strCache>
            </c:strRef>
          </c:tx>
          <c:spPr>
            <a:ln w="12700">
              <a:solidFill>
                <a:srgbClr val="000000"/>
              </a:solidFill>
              <a:prstDash val="solid"/>
            </a:ln>
          </c:spPr>
          <c:marker>
            <c:symbol val="diamond"/>
            <c:size val="8"/>
            <c:spPr>
              <a:solidFill>
                <a:srgbClr val="000000"/>
              </a:solidFill>
              <a:ln>
                <a:solidFill>
                  <a:srgbClr val="000000"/>
                </a:solidFill>
                <a:prstDash val="solid"/>
              </a:ln>
            </c:spPr>
          </c:marker>
          <c:cat>
            <c:numRef>
              <c:f>data!$A$2:$A$9</c:f>
              <c:numCache>
                <c:formatCode>General</c:formatCode>
                <c:ptCount val="8"/>
                <c:pt idx="0">
                  <c:v>1980.0</c:v>
                </c:pt>
                <c:pt idx="1">
                  <c:v>1985.0</c:v>
                </c:pt>
                <c:pt idx="2">
                  <c:v>1990.0</c:v>
                </c:pt>
                <c:pt idx="3">
                  <c:v>1995.0</c:v>
                </c:pt>
                <c:pt idx="4">
                  <c:v>2000.0</c:v>
                </c:pt>
                <c:pt idx="5">
                  <c:v>2003.0</c:v>
                </c:pt>
                <c:pt idx="6">
                  <c:v>2005.0</c:v>
                </c:pt>
                <c:pt idx="7">
                  <c:v>2010.0</c:v>
                </c:pt>
              </c:numCache>
            </c:numRef>
          </c:cat>
          <c:val>
            <c:numRef>
              <c:f>data!$B$2:$B$9</c:f>
              <c:numCache>
                <c:formatCode>#,##0</c:formatCode>
                <c:ptCount val="8"/>
                <c:pt idx="0">
                  <c:v>8.7E7</c:v>
                </c:pt>
                <c:pt idx="1">
                  <c:v>7.5E7</c:v>
                </c:pt>
                <c:pt idx="2">
                  <c:v>2.8E7</c:v>
                </c:pt>
                <c:pt idx="3">
                  <c:v>1.0E7</c:v>
                </c:pt>
                <c:pt idx="4">
                  <c:v>8.0E6</c:v>
                </c:pt>
                <c:pt idx="5">
                  <c:v>8.0E6</c:v>
                </c:pt>
                <c:pt idx="6">
                  <c:v>8.0E6</c:v>
                </c:pt>
                <c:pt idx="7">
                  <c:v>8.0E6</c:v>
                </c:pt>
              </c:numCache>
            </c:numRef>
          </c:val>
        </c:ser>
        <c:ser>
          <c:idx val="1"/>
          <c:order val="1"/>
          <c:tx>
            <c:strRef>
              <c:f>data!$C$1</c:f>
              <c:strCache>
                <c:ptCount val="1"/>
                <c:pt idx="0">
                  <c:v>Flash SSD access time</c:v>
                </c:pt>
              </c:strCache>
            </c:strRef>
          </c:tx>
          <c:spPr>
            <a:ln w="12700">
              <a:solidFill>
                <a:srgbClr val="000000"/>
              </a:solidFill>
              <a:prstDash val="solid"/>
            </a:ln>
          </c:spPr>
          <c:marker>
            <c:symbol val="triangle"/>
            <c:size val="8"/>
            <c:spPr>
              <a:solidFill>
                <a:srgbClr val="000000"/>
              </a:solidFill>
              <a:ln>
                <a:solidFill>
                  <a:srgbClr val="000000"/>
                </a:solidFill>
                <a:prstDash val="solid"/>
              </a:ln>
            </c:spPr>
          </c:marker>
          <c:cat>
            <c:numRef>
              <c:f>data!$A$2:$A$9</c:f>
              <c:numCache>
                <c:formatCode>General</c:formatCode>
                <c:ptCount val="8"/>
                <c:pt idx="0">
                  <c:v>1980.0</c:v>
                </c:pt>
                <c:pt idx="1">
                  <c:v>1985.0</c:v>
                </c:pt>
                <c:pt idx="2">
                  <c:v>1990.0</c:v>
                </c:pt>
                <c:pt idx="3">
                  <c:v>1995.0</c:v>
                </c:pt>
                <c:pt idx="4">
                  <c:v>2000.0</c:v>
                </c:pt>
                <c:pt idx="5">
                  <c:v>2003.0</c:v>
                </c:pt>
                <c:pt idx="6">
                  <c:v>2005.0</c:v>
                </c:pt>
                <c:pt idx="7">
                  <c:v>2010.0</c:v>
                </c:pt>
              </c:numCache>
            </c:numRef>
          </c:cat>
          <c:val>
            <c:numRef>
              <c:f>data!$C$2:$C$9</c:f>
              <c:numCache>
                <c:formatCode>General</c:formatCode>
                <c:ptCount val="8"/>
                <c:pt idx="7" formatCode="#,##0">
                  <c:v>75000.0</c:v>
                </c:pt>
              </c:numCache>
            </c:numRef>
          </c:val>
        </c:ser>
        <c:ser>
          <c:idx val="2"/>
          <c:order val="2"/>
          <c:tx>
            <c:strRef>
              <c:f>data!$D$1</c:f>
              <c:strCache>
                <c:ptCount val="1"/>
                <c:pt idx="0">
                  <c:v>DRAM access time</c:v>
                </c:pt>
              </c:strCache>
            </c:strRef>
          </c:tx>
          <c:spPr>
            <a:ln w="12700">
              <a:solidFill>
                <a:srgbClr val="000000"/>
              </a:solidFill>
              <a:prstDash val="solid"/>
            </a:ln>
          </c:spPr>
          <c:marker>
            <c:symbol val="square"/>
            <c:size val="8"/>
            <c:spPr>
              <a:solidFill>
                <a:srgbClr val="000000"/>
              </a:solidFill>
              <a:ln>
                <a:solidFill>
                  <a:srgbClr val="000000"/>
                </a:solidFill>
                <a:prstDash val="solid"/>
              </a:ln>
            </c:spPr>
          </c:marker>
          <c:cat>
            <c:numRef>
              <c:f>data!$A$2:$A$9</c:f>
              <c:numCache>
                <c:formatCode>General</c:formatCode>
                <c:ptCount val="8"/>
                <c:pt idx="0">
                  <c:v>1980.0</c:v>
                </c:pt>
                <c:pt idx="1">
                  <c:v>1985.0</c:v>
                </c:pt>
                <c:pt idx="2">
                  <c:v>1990.0</c:v>
                </c:pt>
                <c:pt idx="3">
                  <c:v>1995.0</c:v>
                </c:pt>
                <c:pt idx="4">
                  <c:v>2000.0</c:v>
                </c:pt>
                <c:pt idx="5">
                  <c:v>2003.0</c:v>
                </c:pt>
                <c:pt idx="6">
                  <c:v>2005.0</c:v>
                </c:pt>
                <c:pt idx="7">
                  <c:v>2010.0</c:v>
                </c:pt>
              </c:numCache>
            </c:numRef>
          </c:cat>
          <c:val>
            <c:numRef>
              <c:f>data!$D$2:$D$9</c:f>
              <c:numCache>
                <c:formatCode>General</c:formatCode>
                <c:ptCount val="8"/>
                <c:pt idx="0">
                  <c:v>375.0</c:v>
                </c:pt>
                <c:pt idx="1">
                  <c:v>200.0</c:v>
                </c:pt>
                <c:pt idx="2" formatCode="#,##0">
                  <c:v>100.0</c:v>
                </c:pt>
                <c:pt idx="3">
                  <c:v>70.0</c:v>
                </c:pt>
                <c:pt idx="4">
                  <c:v>60.0</c:v>
                </c:pt>
                <c:pt idx="5">
                  <c:v>55.0</c:v>
                </c:pt>
                <c:pt idx="6">
                  <c:v>50.0</c:v>
                </c:pt>
                <c:pt idx="7">
                  <c:v>40.0</c:v>
                </c:pt>
              </c:numCache>
            </c:numRef>
          </c:val>
        </c:ser>
        <c:ser>
          <c:idx val="3"/>
          <c:order val="3"/>
          <c:tx>
            <c:strRef>
              <c:f>data!$E$1</c:f>
              <c:strCache>
                <c:ptCount val="1"/>
                <c:pt idx="0">
                  <c:v>SRAM access time</c:v>
                </c:pt>
              </c:strCache>
            </c:strRef>
          </c:tx>
          <c:spPr>
            <a:ln w="12700">
              <a:solidFill>
                <a:srgbClr val="000000"/>
              </a:solidFill>
              <a:prstDash val="solid"/>
            </a:ln>
          </c:spPr>
          <c:marker>
            <c:symbol val="circle"/>
            <c:size val="8"/>
            <c:spPr>
              <a:solidFill>
                <a:srgbClr val="000000"/>
              </a:solidFill>
              <a:ln>
                <a:solidFill>
                  <a:srgbClr val="000000"/>
                </a:solidFill>
                <a:prstDash val="solid"/>
              </a:ln>
            </c:spPr>
          </c:marker>
          <c:cat>
            <c:numRef>
              <c:f>data!$A$2:$A$9</c:f>
              <c:numCache>
                <c:formatCode>General</c:formatCode>
                <c:ptCount val="8"/>
                <c:pt idx="0">
                  <c:v>1980.0</c:v>
                </c:pt>
                <c:pt idx="1">
                  <c:v>1985.0</c:v>
                </c:pt>
                <c:pt idx="2">
                  <c:v>1990.0</c:v>
                </c:pt>
                <c:pt idx="3">
                  <c:v>1995.0</c:v>
                </c:pt>
                <c:pt idx="4">
                  <c:v>2000.0</c:v>
                </c:pt>
                <c:pt idx="5">
                  <c:v>2003.0</c:v>
                </c:pt>
                <c:pt idx="6">
                  <c:v>2005.0</c:v>
                </c:pt>
                <c:pt idx="7">
                  <c:v>2010.0</c:v>
                </c:pt>
              </c:numCache>
            </c:numRef>
          </c:cat>
          <c:val>
            <c:numRef>
              <c:f>data!$E$2:$E$9</c:f>
              <c:numCache>
                <c:formatCode>General</c:formatCode>
                <c:ptCount val="8"/>
                <c:pt idx="0">
                  <c:v>300.0</c:v>
                </c:pt>
                <c:pt idx="1">
                  <c:v>150.0</c:v>
                </c:pt>
                <c:pt idx="2">
                  <c:v>35.0</c:v>
                </c:pt>
                <c:pt idx="3">
                  <c:v>15.0</c:v>
                </c:pt>
                <c:pt idx="4">
                  <c:v>3.0</c:v>
                </c:pt>
                <c:pt idx="5">
                  <c:v>2.5</c:v>
                </c:pt>
                <c:pt idx="6">
                  <c:v>2.0</c:v>
                </c:pt>
                <c:pt idx="7">
                  <c:v>1.5</c:v>
                </c:pt>
              </c:numCache>
            </c:numRef>
          </c:val>
        </c:ser>
        <c:ser>
          <c:idx val="4"/>
          <c:order val="4"/>
          <c:tx>
            <c:strRef>
              <c:f>data!$F$1</c:f>
              <c:strCache>
                <c:ptCount val="1"/>
                <c:pt idx="0">
                  <c:v>CPU cycle time</c:v>
                </c:pt>
              </c:strCache>
            </c:strRef>
          </c:tx>
          <c:spPr>
            <a:ln w="12700">
              <a:solidFill>
                <a:srgbClr val="000000"/>
              </a:solidFill>
              <a:prstDash val="solid"/>
            </a:ln>
          </c:spPr>
          <c:marker>
            <c:symbol val="square"/>
            <c:size val="8"/>
            <c:spPr>
              <a:solidFill>
                <a:srgbClr val="FFFFFF"/>
              </a:solidFill>
              <a:ln>
                <a:solidFill>
                  <a:srgbClr val="000000"/>
                </a:solidFill>
                <a:prstDash val="solid"/>
              </a:ln>
            </c:spPr>
          </c:marker>
          <c:cat>
            <c:numRef>
              <c:f>data!$A$2:$A$9</c:f>
              <c:numCache>
                <c:formatCode>General</c:formatCode>
                <c:ptCount val="8"/>
                <c:pt idx="0">
                  <c:v>1980.0</c:v>
                </c:pt>
                <c:pt idx="1">
                  <c:v>1985.0</c:v>
                </c:pt>
                <c:pt idx="2">
                  <c:v>1990.0</c:v>
                </c:pt>
                <c:pt idx="3">
                  <c:v>1995.0</c:v>
                </c:pt>
                <c:pt idx="4">
                  <c:v>2000.0</c:v>
                </c:pt>
                <c:pt idx="5">
                  <c:v>2003.0</c:v>
                </c:pt>
                <c:pt idx="6">
                  <c:v>2005.0</c:v>
                </c:pt>
                <c:pt idx="7">
                  <c:v>2010.0</c:v>
                </c:pt>
              </c:numCache>
            </c:numRef>
          </c:cat>
          <c:val>
            <c:numRef>
              <c:f>data!$F$2:$F$9</c:f>
              <c:numCache>
                <c:formatCode>General</c:formatCode>
                <c:ptCount val="8"/>
                <c:pt idx="0">
                  <c:v>1000.0</c:v>
                </c:pt>
                <c:pt idx="1">
                  <c:v>166.0</c:v>
                </c:pt>
                <c:pt idx="2">
                  <c:v>50.0</c:v>
                </c:pt>
                <c:pt idx="3">
                  <c:v>6.0</c:v>
                </c:pt>
                <c:pt idx="4">
                  <c:v>1.6</c:v>
                </c:pt>
                <c:pt idx="5">
                  <c:v>0.3</c:v>
                </c:pt>
                <c:pt idx="6">
                  <c:v>0.5</c:v>
                </c:pt>
                <c:pt idx="7">
                  <c:v>0.4</c:v>
                </c:pt>
              </c:numCache>
            </c:numRef>
          </c:val>
        </c:ser>
        <c:ser>
          <c:idx val="5"/>
          <c:order val="5"/>
          <c:tx>
            <c:strRef>
              <c:f>data!$G$1</c:f>
              <c:strCache>
                <c:ptCount val="1"/>
                <c:pt idx="0">
                  <c:v>Effective CPU cycle time</c:v>
                </c:pt>
              </c:strCache>
            </c:strRef>
          </c:tx>
          <c:spPr>
            <a:ln w="12700">
              <a:solidFill>
                <a:srgbClr val="000000"/>
              </a:solidFill>
              <a:prstDash val="solid"/>
            </a:ln>
          </c:spPr>
          <c:marker>
            <c:symbol val="circle"/>
            <c:size val="8"/>
            <c:spPr>
              <a:solidFill>
                <a:srgbClr val="FFFFFF"/>
              </a:solidFill>
              <a:ln>
                <a:solidFill>
                  <a:srgbClr val="000000"/>
                </a:solidFill>
                <a:prstDash val="solid"/>
              </a:ln>
            </c:spPr>
          </c:marker>
          <c:cat>
            <c:numRef>
              <c:f>data!$A$2:$A$9</c:f>
              <c:numCache>
                <c:formatCode>General</c:formatCode>
                <c:ptCount val="8"/>
                <c:pt idx="0">
                  <c:v>1980.0</c:v>
                </c:pt>
                <c:pt idx="1">
                  <c:v>1985.0</c:v>
                </c:pt>
                <c:pt idx="2">
                  <c:v>1990.0</c:v>
                </c:pt>
                <c:pt idx="3">
                  <c:v>1995.0</c:v>
                </c:pt>
                <c:pt idx="4">
                  <c:v>2000.0</c:v>
                </c:pt>
                <c:pt idx="5">
                  <c:v>2003.0</c:v>
                </c:pt>
                <c:pt idx="6">
                  <c:v>2005.0</c:v>
                </c:pt>
                <c:pt idx="7">
                  <c:v>2010.0</c:v>
                </c:pt>
              </c:numCache>
            </c:numRef>
          </c:cat>
          <c:val>
            <c:numRef>
              <c:f>data!$G$2:$G$9</c:f>
              <c:numCache>
                <c:formatCode>General</c:formatCode>
                <c:ptCount val="8"/>
                <c:pt idx="5">
                  <c:v>0.3</c:v>
                </c:pt>
                <c:pt idx="6">
                  <c:v>0.25</c:v>
                </c:pt>
                <c:pt idx="7">
                  <c:v>0.1</c:v>
                </c:pt>
              </c:numCache>
            </c:numRef>
          </c:val>
        </c:ser>
        <c:marker val="1"/>
        <c:axId val="631522280"/>
        <c:axId val="514228184"/>
      </c:lineChart>
      <c:catAx>
        <c:axId val="631522280"/>
        <c:scaling>
          <c:orientation val="minMax"/>
        </c:scaling>
        <c:axPos val="b"/>
        <c:title>
          <c:tx>
            <c:rich>
              <a:bodyPr/>
              <a:lstStyle/>
              <a:p>
                <a:pPr>
                  <a:defRPr sz="1600" b="1" i="0" u="none" strike="noStrike" baseline="0">
                    <a:solidFill>
                      <a:srgbClr val="000000"/>
                    </a:solidFill>
                    <a:latin typeface="Arial"/>
                    <a:ea typeface="Arial"/>
                    <a:cs typeface="Arial"/>
                  </a:defRPr>
                </a:pPr>
                <a:r>
                  <a:rPr lang="en-US" sz="1600"/>
                  <a:t>Year</a:t>
                </a:r>
              </a:p>
            </c:rich>
          </c:tx>
          <c:layout>
            <c:manualLayout>
              <c:xMode val="edge"/>
              <c:yMode val="edge"/>
              <c:x val="0.431111111111111"/>
              <c:y val="0.934640522875817"/>
            </c:manualLayout>
          </c:layout>
          <c:spPr>
            <a:noFill/>
            <a:ln w="25400">
              <a:noFill/>
            </a:ln>
          </c:spPr>
        </c:title>
        <c:numFmt formatCode="General" sourceLinked="1"/>
        <c:tickLblPos val="nextTo"/>
        <c:spPr>
          <a:ln w="3175">
            <a:solidFill>
              <a:srgbClr val="000000"/>
            </a:solidFill>
            <a:prstDash val="solid"/>
          </a:ln>
        </c:spPr>
        <c:txPr>
          <a:bodyPr rot="0" vert="horz"/>
          <a:lstStyle/>
          <a:p>
            <a:pPr>
              <a:defRPr sz="1400" b="0" i="0" u="none" strike="noStrike" baseline="0">
                <a:solidFill>
                  <a:srgbClr val="000000"/>
                </a:solidFill>
                <a:latin typeface="Arial"/>
                <a:ea typeface="Arial"/>
                <a:cs typeface="Arial"/>
              </a:defRPr>
            </a:pPr>
            <a:endParaRPr lang="en-US"/>
          </a:p>
        </c:txPr>
        <c:crossAx val="514228184"/>
        <c:crossesAt val="0.01"/>
        <c:auto val="1"/>
        <c:lblAlgn val="ctr"/>
        <c:lblOffset val="100"/>
        <c:tickLblSkip val="1"/>
        <c:tickMarkSkip val="1"/>
      </c:catAx>
      <c:valAx>
        <c:axId val="514228184"/>
        <c:scaling>
          <c:logBase val="10.0"/>
          <c:orientation val="minMax"/>
          <c:min val="0.01"/>
        </c:scaling>
        <c:axPos val="l"/>
        <c:majorGridlines>
          <c:spPr>
            <a:ln w="3175">
              <a:solidFill>
                <a:srgbClr val="000000"/>
              </a:solidFill>
              <a:prstDash val="solid"/>
            </a:ln>
          </c:spPr>
        </c:majorGridlines>
        <c:title>
          <c:tx>
            <c:rich>
              <a:bodyPr/>
              <a:lstStyle/>
              <a:p>
                <a:pPr>
                  <a:defRPr sz="1600" b="1" i="0" u="none" strike="noStrike" baseline="0">
                    <a:solidFill>
                      <a:srgbClr val="000000"/>
                    </a:solidFill>
                    <a:latin typeface="Arial"/>
                    <a:ea typeface="Arial"/>
                    <a:cs typeface="Arial"/>
                  </a:defRPr>
                </a:pPr>
                <a:r>
                  <a:rPr lang="en-US" sz="1600"/>
                  <a:t>ns</a:t>
                </a:r>
              </a:p>
            </c:rich>
          </c:tx>
          <c:layout>
            <c:manualLayout>
              <c:xMode val="edge"/>
              <c:yMode val="edge"/>
              <c:x val="0.0133333333333333"/>
              <c:y val="0.437908496732026"/>
            </c:manualLayout>
          </c:layout>
          <c:spPr>
            <a:noFill/>
            <a:ln w="25400">
              <a:noFill/>
            </a:ln>
          </c:spPr>
        </c:title>
        <c:numFmt formatCode="#,##0.0" sourceLinked="0"/>
        <c:tickLblPos val="nextTo"/>
        <c:spPr>
          <a:ln w="3175">
            <a:solidFill>
              <a:srgbClr val="000000"/>
            </a:solidFill>
            <a:prstDash val="solid"/>
          </a:ln>
        </c:spPr>
        <c:txPr>
          <a:bodyPr rot="0" vert="horz"/>
          <a:lstStyle/>
          <a:p>
            <a:pPr>
              <a:defRPr sz="1400" b="0" i="0" u="none" strike="noStrike" baseline="0">
                <a:solidFill>
                  <a:srgbClr val="000000"/>
                </a:solidFill>
                <a:latin typeface="Arial"/>
                <a:ea typeface="Arial"/>
                <a:cs typeface="Arial"/>
              </a:defRPr>
            </a:pPr>
            <a:endParaRPr lang="en-US"/>
          </a:p>
        </c:txPr>
        <c:crossAx val="631522280"/>
        <c:crosses val="autoZero"/>
        <c:crossBetween val="between"/>
      </c:valAx>
      <c:spPr>
        <a:solidFill>
          <a:srgbClr val="FFFFFF"/>
        </a:solidFill>
        <a:ln w="12700">
          <a:solidFill>
            <a:srgbClr val="808080"/>
          </a:solidFill>
          <a:prstDash val="solid"/>
        </a:ln>
      </c:spPr>
    </c:plotArea>
    <c:legend>
      <c:legendPos val="r"/>
      <c:layout>
        <c:manualLayout>
          <c:xMode val="edge"/>
          <c:yMode val="edge"/>
          <c:x val="0.746666666666667"/>
          <c:y val="0.339869281045752"/>
          <c:w val="0.247407407407407"/>
          <c:h val="0.237472766884532"/>
        </c:manualLayout>
      </c:layout>
      <c:spPr>
        <a:solidFill>
          <a:srgbClr val="FFFFFF"/>
        </a:solidFill>
        <a:ln w="3175">
          <a:solidFill>
            <a:srgbClr val="000000"/>
          </a:solidFill>
          <a:prstDash val="solid"/>
        </a:ln>
      </c:spPr>
      <c:txPr>
        <a:bodyPr/>
        <a:lstStyle/>
        <a:p>
          <a:pPr>
            <a:defRPr sz="1100" b="0" i="0" u="none" strike="noStrike" baseline="0">
              <a:solidFill>
                <a:srgbClr val="000000"/>
              </a:solidFill>
              <a:latin typeface="Arial"/>
              <a:ea typeface="Arial"/>
              <a:cs typeface="Arial"/>
            </a:defRPr>
          </a:pPr>
          <a:endParaRPr lang="en-US"/>
        </a:p>
      </c:txPr>
    </c:legend>
    <c:plotVisOnly val="1"/>
    <c:dispBlanksAs val="gap"/>
  </c:chart>
  <c:spPr>
    <a:no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52930" name="Rectangle 2"/>
          <p:cNvSpPr>
            <a:spLocks noGrp="1" noChangeArrowheads="1"/>
          </p:cNvSpPr>
          <p:nvPr>
            <p:ph type="hdr" sz="quarter"/>
          </p:nvPr>
        </p:nvSpPr>
        <p:spPr bwMode="auto">
          <a:xfrm>
            <a:off x="0" y="0"/>
            <a:ext cx="3130550" cy="482600"/>
          </a:xfrm>
          <a:prstGeom prst="rect">
            <a:avLst/>
          </a:prstGeom>
          <a:noFill/>
          <a:ln w="9525">
            <a:noFill/>
            <a:miter lim="800000"/>
            <a:headEnd/>
            <a:tailEnd/>
          </a:ln>
          <a:effectLst/>
        </p:spPr>
        <p:txBody>
          <a:bodyPr vert="horz" wrap="square" lIns="96422" tIns="48211" rIns="96422" bIns="48211" numCol="1" anchor="t" anchorCtr="0" compatLnSpc="1">
            <a:prstTxWarp prst="textNoShape">
              <a:avLst/>
            </a:prstTxWarp>
          </a:bodyPr>
          <a:lstStyle>
            <a:lvl1pPr defTabSz="965200">
              <a:defRPr sz="1200" smtClean="0">
                <a:latin typeface="Times New Roman" pitchFamily="18" charset="0"/>
              </a:defRPr>
            </a:lvl1pPr>
          </a:lstStyle>
          <a:p>
            <a:pPr>
              <a:defRPr/>
            </a:pPr>
            <a:r>
              <a:rPr lang="en-US"/>
              <a:t>DAC 2001 Tutorial</a:t>
            </a:r>
          </a:p>
        </p:txBody>
      </p:sp>
      <p:sp>
        <p:nvSpPr>
          <p:cNvPr id="252931" name="Rectangle 3"/>
          <p:cNvSpPr>
            <a:spLocks noGrp="1" noChangeArrowheads="1"/>
          </p:cNvSpPr>
          <p:nvPr>
            <p:ph type="dt" sz="quarter" idx="1"/>
          </p:nvPr>
        </p:nvSpPr>
        <p:spPr bwMode="auto">
          <a:xfrm>
            <a:off x="4171950" y="0"/>
            <a:ext cx="3130550" cy="482600"/>
          </a:xfrm>
          <a:prstGeom prst="rect">
            <a:avLst/>
          </a:prstGeom>
          <a:noFill/>
          <a:ln w="9525">
            <a:noFill/>
            <a:miter lim="800000"/>
            <a:headEnd/>
            <a:tailEnd/>
          </a:ln>
          <a:effectLst/>
        </p:spPr>
        <p:txBody>
          <a:bodyPr vert="horz" wrap="square" lIns="96422" tIns="48211" rIns="96422" bIns="48211" numCol="1" anchor="t" anchorCtr="0" compatLnSpc="1">
            <a:prstTxWarp prst="textNoShape">
              <a:avLst/>
            </a:prstTxWarp>
          </a:bodyPr>
          <a:lstStyle>
            <a:lvl1pPr algn="r" defTabSz="965200">
              <a:defRPr sz="1200" smtClean="0">
                <a:latin typeface="Times New Roman" pitchFamily="18" charset="0"/>
              </a:defRPr>
            </a:lvl1pPr>
          </a:lstStyle>
          <a:p>
            <a:pPr>
              <a:defRPr/>
            </a:pPr>
            <a:endParaRPr lang="en-US"/>
          </a:p>
        </p:txBody>
      </p:sp>
      <p:sp>
        <p:nvSpPr>
          <p:cNvPr id="252932" name="Rectangle 4"/>
          <p:cNvSpPr>
            <a:spLocks noGrp="1" noChangeArrowheads="1"/>
          </p:cNvSpPr>
          <p:nvPr>
            <p:ph type="ftr" sz="quarter" idx="2"/>
          </p:nvPr>
        </p:nvSpPr>
        <p:spPr bwMode="auto">
          <a:xfrm>
            <a:off x="0" y="9091613"/>
            <a:ext cx="3130550" cy="482600"/>
          </a:xfrm>
          <a:prstGeom prst="rect">
            <a:avLst/>
          </a:prstGeom>
          <a:noFill/>
          <a:ln w="9525">
            <a:noFill/>
            <a:miter lim="800000"/>
            <a:headEnd/>
            <a:tailEnd/>
          </a:ln>
          <a:effectLst/>
        </p:spPr>
        <p:txBody>
          <a:bodyPr vert="horz" wrap="square" lIns="96422" tIns="48211" rIns="96422" bIns="48211" numCol="1" anchor="b" anchorCtr="0" compatLnSpc="1">
            <a:prstTxWarp prst="textNoShape">
              <a:avLst/>
            </a:prstTxWarp>
          </a:bodyPr>
          <a:lstStyle>
            <a:lvl1pPr defTabSz="965200">
              <a:defRPr sz="1200" smtClean="0">
                <a:latin typeface="Times New Roman" pitchFamily="18" charset="0"/>
                <a:cs typeface="Times New Roman" pitchFamily="18" charset="0"/>
              </a:defRPr>
            </a:lvl1pPr>
          </a:lstStyle>
          <a:p>
            <a:pPr>
              <a:defRPr/>
            </a:pPr>
            <a:r>
              <a:rPr lang="en-US"/>
              <a:t>©R.A. Rutenbar, 2001</a:t>
            </a:r>
          </a:p>
        </p:txBody>
      </p:sp>
      <p:sp>
        <p:nvSpPr>
          <p:cNvPr id="252933" name="Rectangle 5"/>
          <p:cNvSpPr>
            <a:spLocks noGrp="1" noChangeArrowheads="1"/>
          </p:cNvSpPr>
          <p:nvPr>
            <p:ph type="sldNum" sz="quarter" idx="3"/>
          </p:nvPr>
        </p:nvSpPr>
        <p:spPr bwMode="auto">
          <a:xfrm>
            <a:off x="4171950" y="9091613"/>
            <a:ext cx="3130550" cy="482600"/>
          </a:xfrm>
          <a:prstGeom prst="rect">
            <a:avLst/>
          </a:prstGeom>
          <a:noFill/>
          <a:ln w="9525">
            <a:noFill/>
            <a:miter lim="800000"/>
            <a:headEnd/>
            <a:tailEnd/>
          </a:ln>
          <a:effectLst/>
        </p:spPr>
        <p:txBody>
          <a:bodyPr vert="horz" wrap="square" lIns="96422" tIns="48211" rIns="96422" bIns="48211" numCol="1" anchor="b" anchorCtr="0" compatLnSpc="1">
            <a:prstTxWarp prst="textNoShape">
              <a:avLst/>
            </a:prstTxWarp>
          </a:bodyPr>
          <a:lstStyle>
            <a:lvl1pPr algn="r" defTabSz="965200">
              <a:defRPr sz="1200" smtClean="0">
                <a:latin typeface="Times New Roman" pitchFamily="18" charset="0"/>
              </a:defRPr>
            </a:lvl1pPr>
          </a:lstStyle>
          <a:p>
            <a:pPr>
              <a:defRPr/>
            </a:pPr>
            <a:fld id="{83587096-7852-44F5-9A71-D621B1FF2472}"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8578" name="Rectangle 2"/>
          <p:cNvSpPr>
            <a:spLocks noGrp="1" noChangeArrowheads="1"/>
          </p:cNvSpPr>
          <p:nvPr>
            <p:ph type="hdr" sz="quarter"/>
          </p:nvPr>
        </p:nvSpPr>
        <p:spPr bwMode="auto">
          <a:xfrm>
            <a:off x="0" y="0"/>
            <a:ext cx="3200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smtClean="0">
                <a:latin typeface="Times New Roman" pitchFamily="18" charset="0"/>
              </a:defRPr>
            </a:lvl1pPr>
          </a:lstStyle>
          <a:p>
            <a:pPr>
              <a:defRPr/>
            </a:pPr>
            <a:endParaRPr lang="en-US"/>
          </a:p>
        </p:txBody>
      </p:sp>
      <p:sp>
        <p:nvSpPr>
          <p:cNvPr id="408579" name="Rectangle 3"/>
          <p:cNvSpPr>
            <a:spLocks noGrp="1" noChangeArrowheads="1"/>
          </p:cNvSpPr>
          <p:nvPr>
            <p:ph type="dt" idx="1"/>
          </p:nvPr>
        </p:nvSpPr>
        <p:spPr bwMode="auto">
          <a:xfrm>
            <a:off x="4114800" y="0"/>
            <a:ext cx="3200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smtClean="0">
                <a:latin typeface="Times New Roman" pitchFamily="18" charset="0"/>
              </a:defRPr>
            </a:lvl1pPr>
          </a:lstStyle>
          <a:p>
            <a:pPr>
              <a:defRPr/>
            </a:pPr>
            <a:endParaRPr lang="en-US"/>
          </a:p>
        </p:txBody>
      </p:sp>
      <p:sp>
        <p:nvSpPr>
          <p:cNvPr id="50180" name="Rectangle 4"/>
          <p:cNvSpPr>
            <a:spLocks noGrp="1" noRot="1" noChangeAspect="1" noChangeArrowheads="1" noTextEdit="1"/>
          </p:cNvSpPr>
          <p:nvPr>
            <p:ph type="sldImg" idx="2"/>
          </p:nvPr>
        </p:nvSpPr>
        <p:spPr bwMode="auto">
          <a:xfrm>
            <a:off x="1219200" y="685800"/>
            <a:ext cx="4876800" cy="3657600"/>
          </a:xfrm>
          <a:prstGeom prst="rect">
            <a:avLst/>
          </a:prstGeom>
          <a:noFill/>
          <a:ln w="9525">
            <a:solidFill>
              <a:srgbClr val="000000"/>
            </a:solidFill>
            <a:miter lim="800000"/>
            <a:headEnd/>
            <a:tailEnd/>
          </a:ln>
        </p:spPr>
      </p:sp>
      <p:sp>
        <p:nvSpPr>
          <p:cNvPr id="408581" name="Rectangle 5"/>
          <p:cNvSpPr>
            <a:spLocks noGrp="1" noChangeArrowheads="1"/>
          </p:cNvSpPr>
          <p:nvPr>
            <p:ph type="body" sz="quarter" idx="3"/>
          </p:nvPr>
        </p:nvSpPr>
        <p:spPr bwMode="auto">
          <a:xfrm>
            <a:off x="990600" y="4572000"/>
            <a:ext cx="53340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08582" name="Rectangle 6"/>
          <p:cNvSpPr>
            <a:spLocks noGrp="1" noChangeArrowheads="1"/>
          </p:cNvSpPr>
          <p:nvPr>
            <p:ph type="ftr" sz="quarter" idx="4"/>
          </p:nvPr>
        </p:nvSpPr>
        <p:spPr bwMode="auto">
          <a:xfrm>
            <a:off x="0" y="9144000"/>
            <a:ext cx="3200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smtClean="0">
                <a:latin typeface="Times New Roman" pitchFamily="18" charset="0"/>
              </a:defRPr>
            </a:lvl1pPr>
          </a:lstStyle>
          <a:p>
            <a:pPr>
              <a:defRPr/>
            </a:pPr>
            <a:endParaRPr lang="en-US"/>
          </a:p>
        </p:txBody>
      </p:sp>
      <p:sp>
        <p:nvSpPr>
          <p:cNvPr id="408583" name="Rectangle 7"/>
          <p:cNvSpPr>
            <a:spLocks noGrp="1" noChangeArrowheads="1"/>
          </p:cNvSpPr>
          <p:nvPr>
            <p:ph type="sldNum" sz="quarter" idx="5"/>
          </p:nvPr>
        </p:nvSpPr>
        <p:spPr bwMode="auto">
          <a:xfrm>
            <a:off x="4114800" y="9144000"/>
            <a:ext cx="3200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smtClean="0">
                <a:latin typeface="Times New Roman" pitchFamily="18" charset="0"/>
              </a:defRPr>
            </a:lvl1pPr>
          </a:lstStyle>
          <a:p>
            <a:pPr>
              <a:defRPr/>
            </a:pPr>
            <a:fld id="{40F64717-A5A5-4C4E-9291-2F18B7410B0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smtClean="0"/>
          </a:p>
        </p:txBody>
      </p:sp>
      <p:sp>
        <p:nvSpPr>
          <p:cNvPr id="51204" name="Slide Number Placeholder 3"/>
          <p:cNvSpPr>
            <a:spLocks noGrp="1"/>
          </p:cNvSpPr>
          <p:nvPr>
            <p:ph type="sldNum" sz="quarter" idx="5"/>
          </p:nvPr>
        </p:nvSpPr>
        <p:spPr>
          <a:noFill/>
        </p:spPr>
        <p:txBody>
          <a:bodyPr/>
          <a:lstStyle/>
          <a:p>
            <a:fld id="{7F803353-72E2-470C-8E67-87750F01FAF1}"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42" name="Rectangle 2"/>
          <p:cNvSpPr>
            <a:spLocks noGrp="1" noRot="1" noChangeAspect="1" noChangeArrowheads="1" noTextEdit="1"/>
          </p:cNvSpPr>
          <p:nvPr>
            <p:ph type="sldImg"/>
          </p:nvPr>
        </p:nvSpPr>
        <p:spPr>
          <a:ln/>
        </p:spPr>
      </p:sp>
      <p:sp>
        <p:nvSpPr>
          <p:cNvPr id="163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xfrm>
            <a:off x="1409700" y="400050"/>
            <a:ext cx="4792663" cy="3594100"/>
          </a:xfrm>
        </p:spPr>
      </p:sp>
      <p:sp>
        <p:nvSpPr>
          <p:cNvPr id="107523" name="Rectangle 3"/>
          <p:cNvSpPr>
            <a:spLocks noGrp="1" noChangeArrowheads="1"/>
          </p:cNvSpPr>
          <p:nvPr>
            <p:ph type="body" idx="1"/>
          </p:nvPr>
        </p:nvSpPr>
        <p:spPr>
          <a:xfrm>
            <a:off x="136123" y="4247554"/>
            <a:ext cx="6952232" cy="5180343"/>
          </a:xfrm>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6914" name="Rectangle 2"/>
          <p:cNvSpPr>
            <a:spLocks noGrp="1" noRot="1" noChangeAspect="1" noChangeArrowheads="1" noTextEdit="1"/>
          </p:cNvSpPr>
          <p:nvPr>
            <p:ph type="sldImg"/>
          </p:nvPr>
        </p:nvSpPr>
        <p:spPr>
          <a:ln/>
        </p:spPr>
      </p:sp>
      <p:sp>
        <p:nvSpPr>
          <p:cNvPr id="166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0F64717-A5A5-4C4E-9291-2F18B7410B06}"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7938" name="Rectangle 2"/>
          <p:cNvSpPr>
            <a:spLocks noGrp="1" noRot="1" noChangeAspect="1" noChangeArrowheads="1" noTextEdit="1"/>
          </p:cNvSpPr>
          <p:nvPr>
            <p:ph type="sldImg"/>
          </p:nvPr>
        </p:nvSpPr>
        <p:spPr>
          <a:ln/>
        </p:spPr>
      </p:sp>
      <p:sp>
        <p:nvSpPr>
          <p:cNvPr id="167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8962" name="Rectangle 2"/>
          <p:cNvSpPr>
            <a:spLocks noGrp="1" noRot="1" noChangeAspect="1" noChangeArrowheads="1" noTextEdit="1"/>
          </p:cNvSpPr>
          <p:nvPr>
            <p:ph type="sldImg"/>
          </p:nvPr>
        </p:nvSpPr>
        <p:spPr>
          <a:ln/>
        </p:spPr>
      </p:sp>
      <p:sp>
        <p:nvSpPr>
          <p:cNvPr id="168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xfrm>
            <a:off x="1230313" y="711200"/>
            <a:ext cx="4833937" cy="3624263"/>
          </a:xfrm>
        </p:spPr>
      </p:sp>
      <p:sp>
        <p:nvSpPr>
          <p:cNvPr id="58371"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1230313" y="711200"/>
            <a:ext cx="4833937" cy="3624263"/>
          </a:xfrm>
        </p:spPr>
      </p:sp>
      <p:sp>
        <p:nvSpPr>
          <p:cNvPr id="60419"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xfrm>
            <a:off x="1230313" y="711200"/>
            <a:ext cx="4833937" cy="3624263"/>
          </a:xfrm>
        </p:spPr>
      </p:sp>
      <p:sp>
        <p:nvSpPr>
          <p:cNvPr id="62467"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xfrm>
            <a:off x="1230313" y="711200"/>
            <a:ext cx="4833937" cy="3624263"/>
          </a:xfrm>
        </p:spPr>
      </p:sp>
      <p:sp>
        <p:nvSpPr>
          <p:cNvPr id="64515"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xfrm>
            <a:off x="1230313" y="711200"/>
            <a:ext cx="4833937" cy="3624263"/>
          </a:xfrm>
        </p:spPr>
      </p:sp>
      <p:sp>
        <p:nvSpPr>
          <p:cNvPr id="66563"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xfrm>
            <a:off x="1230313" y="711200"/>
            <a:ext cx="4833937" cy="3624263"/>
          </a:xfrm>
        </p:spPr>
      </p:sp>
      <p:sp>
        <p:nvSpPr>
          <p:cNvPr id="68611"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xfrm>
            <a:off x="1230313" y="711200"/>
            <a:ext cx="4833937" cy="3624263"/>
          </a:xfrm>
        </p:spPr>
      </p:sp>
      <p:sp>
        <p:nvSpPr>
          <p:cNvPr id="70659"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xfrm>
            <a:off x="1230313" y="711200"/>
            <a:ext cx="4833937" cy="3624263"/>
          </a:xfrm>
        </p:spPr>
      </p:sp>
      <p:sp>
        <p:nvSpPr>
          <p:cNvPr id="72707"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xfrm>
            <a:off x="1230313" y="711200"/>
            <a:ext cx="4833937" cy="3624263"/>
          </a:xfrm>
        </p:spPr>
      </p:sp>
      <p:sp>
        <p:nvSpPr>
          <p:cNvPr id="74755"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xfrm>
            <a:off x="1230313" y="711200"/>
            <a:ext cx="4833937" cy="3624263"/>
          </a:xfrm>
        </p:spPr>
      </p:sp>
      <p:sp>
        <p:nvSpPr>
          <p:cNvPr id="76803"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82" name="Rectangle 2"/>
          <p:cNvSpPr>
            <a:spLocks noGrp="1" noRot="1" noChangeAspect="1" noChangeArrowheads="1" noTextEdit="1"/>
          </p:cNvSpPr>
          <p:nvPr>
            <p:ph type="sldImg"/>
          </p:nvPr>
        </p:nvSpPr>
        <p:spPr>
          <a:ln/>
        </p:spPr>
      </p:sp>
      <p:sp>
        <p:nvSpPr>
          <p:cNvPr id="174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1554" name="Rectangle 2"/>
          <p:cNvSpPr>
            <a:spLocks noGrp="1" noRot="1" noChangeAspect="1" noChangeArrowheads="1" noTextEdit="1"/>
          </p:cNvSpPr>
          <p:nvPr>
            <p:ph type="sldImg"/>
          </p:nvPr>
        </p:nvSpPr>
        <p:spPr>
          <a:ln/>
        </p:spPr>
      </p:sp>
      <p:sp>
        <p:nvSpPr>
          <p:cNvPr id="151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8178" name="Rectangle 2"/>
          <p:cNvSpPr>
            <a:spLocks noGrp="1" noRot="1" noChangeAspect="1" noChangeArrowheads="1" noTextEdit="1"/>
          </p:cNvSpPr>
          <p:nvPr>
            <p:ph type="sldImg"/>
          </p:nvPr>
        </p:nvSpPr>
        <p:spPr>
          <a:ln/>
        </p:spPr>
      </p:sp>
      <p:sp>
        <p:nvSpPr>
          <p:cNvPr id="178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0F64717-A5A5-4C4E-9291-2F18B7410B06}" type="slidenum">
              <a:rPr lang="en-US" smtClean="0"/>
              <a:pPr>
                <a:defRPr/>
              </a:pPr>
              <a:t>49</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0F64717-A5A5-4C4E-9291-2F18B7410B06}" type="slidenum">
              <a:rPr lang="en-US" smtClean="0"/>
              <a:pPr>
                <a:defRPr/>
              </a:pPr>
              <a:t>50</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22" name="Rectangle 2"/>
          <p:cNvSpPr>
            <a:spLocks noGrp="1" noRot="1" noChangeAspect="1" noChangeArrowheads="1" noTextEdit="1"/>
          </p:cNvSpPr>
          <p:nvPr>
            <p:ph type="sldImg"/>
          </p:nvPr>
        </p:nvSpPr>
        <p:spPr>
          <a:ln/>
        </p:spPr>
      </p:sp>
      <p:sp>
        <p:nvSpPr>
          <p:cNvPr id="184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6370" name="Rectangle 2"/>
          <p:cNvSpPr>
            <a:spLocks noGrp="1" noRot="1" noChangeAspect="1" noChangeArrowheads="1" noTextEdit="1"/>
          </p:cNvSpPr>
          <p:nvPr>
            <p:ph type="sldImg"/>
          </p:nvPr>
        </p:nvSpPr>
        <p:spPr>
          <a:ln/>
        </p:spPr>
      </p:sp>
      <p:sp>
        <p:nvSpPr>
          <p:cNvPr id="186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7394" name="Rectangle 2"/>
          <p:cNvSpPr>
            <a:spLocks noGrp="1" noRot="1" noChangeAspect="1" noChangeArrowheads="1" noTextEdit="1"/>
          </p:cNvSpPr>
          <p:nvPr>
            <p:ph type="sldImg"/>
          </p:nvPr>
        </p:nvSpPr>
        <p:spPr>
          <a:ln/>
        </p:spPr>
      </p:sp>
      <p:sp>
        <p:nvSpPr>
          <p:cNvPr id="187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0F64717-A5A5-4C4E-9291-2F18B7410B06}" type="slidenum">
              <a:rPr lang="en-US" smtClean="0"/>
              <a:pPr>
                <a:defRPr/>
              </a:pPr>
              <a:t>56</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3730" name="Text Box 1"/>
          <p:cNvSpPr txBox="1">
            <a:spLocks noChangeArrowheads="1"/>
          </p:cNvSpPr>
          <p:nvPr/>
        </p:nvSpPr>
        <p:spPr bwMode="auto">
          <a:xfrm>
            <a:off x="1233987" y="726094"/>
            <a:ext cx="4835733" cy="3580528"/>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73731" name="Rectangle 2"/>
          <p:cNvSpPr txBox="1">
            <a:spLocks noGrp="1" noChangeArrowheads="1"/>
          </p:cNvSpPr>
          <p:nvPr>
            <p:ph type="body"/>
          </p:nvPr>
        </p:nvSpPr>
        <p:spPr>
          <a:xfrm>
            <a:off x="974391" y="4554201"/>
            <a:ext cx="5354925" cy="4314943"/>
          </a:xfrm>
          <a:noFill/>
          <a:ln/>
        </p:spPr>
        <p:txBody>
          <a:bodyPr wrap="none" lIns="95088" tIns="47544" rIns="95088" bIns="47544" anchor="ctr"/>
          <a:lstStyle/>
          <a:p>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9442" name="Rectangle 2"/>
          <p:cNvSpPr>
            <a:spLocks noGrp="1" noRot="1" noChangeAspect="1" noChangeArrowheads="1" noTextEdit="1"/>
          </p:cNvSpPr>
          <p:nvPr>
            <p:ph type="sldImg"/>
          </p:nvPr>
        </p:nvSpPr>
        <p:spPr>
          <a:ln/>
        </p:spPr>
      </p:sp>
      <p:sp>
        <p:nvSpPr>
          <p:cNvPr id="189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0F64717-A5A5-4C4E-9291-2F18B7410B06}" type="slidenum">
              <a:rPr lang="en-US" smtClean="0"/>
              <a:pPr>
                <a:defRPr/>
              </a:pPr>
              <a:t>59</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0F64717-A5A5-4C4E-9291-2F18B7410B06}" type="slidenum">
              <a:rPr lang="en-US" smtClean="0"/>
              <a:pPr>
                <a:defRPr/>
              </a:pPr>
              <a:t>60</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0F64717-A5A5-4C4E-9291-2F18B7410B06}" type="slidenum">
              <a:rPr lang="en-US" smtClean="0"/>
              <a:pPr>
                <a:defRPr/>
              </a:pPr>
              <a:t>61</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2514" name="Rectangle 2"/>
          <p:cNvSpPr>
            <a:spLocks noGrp="1" noRot="1" noChangeAspect="1" noChangeArrowheads="1" noTextEdit="1"/>
          </p:cNvSpPr>
          <p:nvPr>
            <p:ph type="sldImg"/>
          </p:nvPr>
        </p:nvSpPr>
        <p:spPr>
          <a:ln/>
        </p:spPr>
      </p:sp>
      <p:sp>
        <p:nvSpPr>
          <p:cNvPr id="192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5778" name="Text Box 1"/>
          <p:cNvSpPr txBox="1">
            <a:spLocks noChangeArrowheads="1"/>
          </p:cNvSpPr>
          <p:nvPr/>
        </p:nvSpPr>
        <p:spPr bwMode="auto">
          <a:xfrm>
            <a:off x="1233987" y="726094"/>
            <a:ext cx="4835733" cy="3580528"/>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75779" name="Rectangle 2"/>
          <p:cNvSpPr txBox="1">
            <a:spLocks noGrp="1" noChangeArrowheads="1"/>
          </p:cNvSpPr>
          <p:nvPr>
            <p:ph type="body"/>
          </p:nvPr>
        </p:nvSpPr>
        <p:spPr>
          <a:xfrm>
            <a:off x="974391" y="4554201"/>
            <a:ext cx="5354925" cy="4314943"/>
          </a:xfrm>
          <a:noFill/>
          <a:ln/>
        </p:spPr>
        <p:txBody>
          <a:bodyPr wrap="none" lIns="95088" tIns="47544" rIns="95088" bIns="47544" anchor="ctr"/>
          <a:lstStyle/>
          <a:p>
            <a:endParaRPr 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5650" name="Rectangle 2"/>
          <p:cNvSpPr>
            <a:spLocks noGrp="1" noRot="1" noChangeAspect="1" noChangeArrowheads="1" noTextEdit="1"/>
          </p:cNvSpPr>
          <p:nvPr>
            <p:ph type="sldImg"/>
          </p:nvPr>
        </p:nvSpPr>
        <p:spPr>
          <a:ln/>
        </p:spPr>
      </p:sp>
      <p:sp>
        <p:nvSpPr>
          <p:cNvPr id="155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08012"/>
            <a:ext cx="7772400" cy="1470025"/>
          </a:xfrm>
        </p:spPr>
        <p:txBody>
          <a:bodyPr/>
          <a:lstStyle>
            <a:lvl1pPr>
              <a:defRPr>
                <a:latin typeface="Calibri"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886200"/>
            <a:ext cx="7677492" cy="1752600"/>
          </a:xfrm>
        </p:spPr>
        <p:txBody>
          <a:bodyPr/>
          <a:lstStyle>
            <a:lvl1pPr marL="0" indent="0" algn="l">
              <a:buNone/>
              <a:defRPr sz="20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58013" y="228600"/>
            <a:ext cx="2185987" cy="6105525"/>
          </a:xfrm>
        </p:spPr>
        <p:txBody>
          <a:bodyPr vert="eaVert"/>
          <a:lstStyle>
            <a:lvl1pPr>
              <a:defRPr>
                <a:latin typeface="Calibri" pitchFamily="34" charset="0"/>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96875" y="228600"/>
            <a:ext cx="6408738" cy="6105525"/>
          </a:xfrm>
        </p:spPr>
        <p:txBody>
          <a:bodyPr vert="eaVert"/>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96875" y="228600"/>
            <a:ext cx="8747125" cy="762000"/>
          </a:xfrm>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38175" y="1362075"/>
            <a:ext cx="3871913" cy="4972050"/>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662488" y="1362075"/>
            <a:ext cx="3871912" cy="2409825"/>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Content Placeholder 4"/>
          <p:cNvSpPr>
            <a:spLocks noGrp="1"/>
          </p:cNvSpPr>
          <p:nvPr>
            <p:ph sz="quarter" idx="3"/>
          </p:nvPr>
        </p:nvSpPr>
        <p:spPr>
          <a:xfrm>
            <a:off x="4662488" y="3924300"/>
            <a:ext cx="3871912" cy="2409825"/>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6875" y="228600"/>
            <a:ext cx="8747125" cy="762000"/>
          </a:xfrm>
        </p:spPr>
        <p:txBody>
          <a:bodyPr/>
          <a:lstStyle>
            <a:lvl1pPr>
              <a:defRPr>
                <a:latin typeface="Calibri" pitchFamily="34" charset="0"/>
              </a:defRPr>
            </a:lvl1pPr>
          </a:lstStyle>
          <a:p>
            <a:r>
              <a:rPr lang="en-US" dirty="0" smtClean="0"/>
              <a:t>Click to edit Master title style</a:t>
            </a:r>
            <a:endParaRPr lang="en-US" dirty="0"/>
          </a:p>
        </p:txBody>
      </p:sp>
      <p:sp>
        <p:nvSpPr>
          <p:cNvPr id="3" name="Text Placeholder 2"/>
          <p:cNvSpPr>
            <a:spLocks noGrp="1"/>
          </p:cNvSpPr>
          <p:nvPr>
            <p:ph type="body" sz="half" idx="1"/>
          </p:nvPr>
        </p:nvSpPr>
        <p:spPr>
          <a:xfrm>
            <a:off x="638175" y="1362075"/>
            <a:ext cx="3871913" cy="4972050"/>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488" y="1362075"/>
            <a:ext cx="3871912" cy="4972050"/>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7592093" cy="762000"/>
          </a:xfrm>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Calibri"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atin typeface="Calibri"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38175" y="1362075"/>
            <a:ext cx="3871913" cy="4972050"/>
          </a:xfrm>
        </p:spPr>
        <p:txBody>
          <a:bodyPr/>
          <a:lstStyle>
            <a:lvl1pPr>
              <a:defRPr sz="2800">
                <a:latin typeface="Calibri" pitchFamily="34" charset="0"/>
              </a:defRPr>
            </a:lvl1pPr>
            <a:lvl2pPr>
              <a:defRPr sz="2400">
                <a:latin typeface="Calibri" pitchFamily="34" charset="0"/>
              </a:defRPr>
            </a:lvl2pPr>
            <a:lvl3pPr>
              <a:defRPr sz="2000">
                <a:latin typeface="Calibri" pitchFamily="34" charset="0"/>
              </a:defRPr>
            </a:lvl3pPr>
            <a:lvl4pPr>
              <a:defRPr sz="1800">
                <a:latin typeface="Calibri" pitchFamily="34" charset="0"/>
              </a:defRPr>
            </a:lvl4pPr>
            <a:lvl5pPr>
              <a:defRPr sz="1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488" y="1362075"/>
            <a:ext cx="3871912" cy="4972050"/>
          </a:xfrm>
        </p:spPr>
        <p:txBody>
          <a:bodyPr/>
          <a:lstStyle>
            <a:lvl1pPr>
              <a:defRPr sz="2800">
                <a:latin typeface="Calibri" pitchFamily="34" charset="0"/>
              </a:defRPr>
            </a:lvl1pPr>
            <a:lvl2pPr>
              <a:defRPr sz="2400">
                <a:latin typeface="Calibri" pitchFamily="34" charset="0"/>
              </a:defRPr>
            </a:lvl2pPr>
            <a:lvl3pPr>
              <a:defRPr sz="2000">
                <a:latin typeface="Calibri" pitchFamily="34" charset="0"/>
              </a:defRPr>
            </a:lvl3pPr>
            <a:lvl4pPr>
              <a:defRPr sz="1800">
                <a:latin typeface="Calibri" pitchFamily="34" charset="0"/>
              </a:defRPr>
            </a:lvl4pPr>
            <a:lvl5pPr>
              <a:defRPr sz="1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atin typeface="Calibri"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atin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atin typeface="Calibri" pitchFamily="34" charset="0"/>
              </a:defRPr>
            </a:lvl1pPr>
            <a:lvl2pPr>
              <a:defRPr sz="2000">
                <a:latin typeface="Calibri" pitchFamily="34" charset="0"/>
              </a:defRPr>
            </a:lvl2pPr>
            <a:lvl3pPr>
              <a:defRPr sz="1800">
                <a:latin typeface="Calibri" pitchFamily="34" charset="0"/>
              </a:defRPr>
            </a:lvl3pPr>
            <a:lvl4pPr>
              <a:defRPr sz="1600">
                <a:latin typeface="Calibri" pitchFamily="34" charset="0"/>
              </a:defRPr>
            </a:lvl4pPr>
            <a:lvl5pPr>
              <a:defRPr sz="1600">
                <a:latin typeface="Calibri"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atin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atin typeface="Calibri" pitchFamily="34" charset="0"/>
              </a:defRPr>
            </a:lvl1pPr>
            <a:lvl2pPr>
              <a:defRPr sz="2000">
                <a:latin typeface="Calibri" pitchFamily="34" charset="0"/>
              </a:defRPr>
            </a:lvl2pPr>
            <a:lvl3pPr>
              <a:defRPr sz="1800">
                <a:latin typeface="Calibri" pitchFamily="34" charset="0"/>
              </a:defRPr>
            </a:lvl3pPr>
            <a:lvl4pPr>
              <a:defRPr sz="1600">
                <a:latin typeface="Calibri" pitchFamily="34" charset="0"/>
              </a:defRPr>
            </a:lvl4pPr>
            <a:lvl5pPr>
              <a:defRPr sz="1600">
                <a:latin typeface="Calibri"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45070"/>
            <a:ext cx="7591425" cy="762000"/>
          </a:xfrm>
        </p:spPr>
        <p:txBody>
          <a:bodyPr/>
          <a:lstStyle>
            <a:lvl1pPr>
              <a:defRPr>
                <a:latin typeface="Calibri" pitchFamily="34" charset="0"/>
              </a:defRPr>
            </a:lvl1pPr>
          </a:lstStyle>
          <a:p>
            <a:r>
              <a:rPr lang="en-US" dirty="0"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atin typeface="Calibri" pitchFamily="34" charset="0"/>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Calibr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Calibri" pitchFamily="34" charset="0"/>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atin typeface="Calibri"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Calibr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7591425"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8195" name="Rectangle 3"/>
          <p:cNvSpPr>
            <a:spLocks noGrp="1" noChangeArrowheads="1"/>
          </p:cNvSpPr>
          <p:nvPr>
            <p:ph type="body" idx="1"/>
          </p:nvPr>
        </p:nvSpPr>
        <p:spPr bwMode="auto">
          <a:xfrm>
            <a:off x="396875" y="1362075"/>
            <a:ext cx="78962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2" name="Rectangle 8"/>
          <p:cNvSpPr>
            <a:spLocks noChangeArrowheads="1"/>
          </p:cNvSpPr>
          <p:nvPr/>
        </p:nvSpPr>
        <p:spPr bwMode="auto">
          <a:xfrm>
            <a:off x="0" y="0"/>
            <a:ext cx="9144000" cy="228600"/>
          </a:xfrm>
          <a:prstGeom prst="rect">
            <a:avLst/>
          </a:prstGeom>
          <a:solidFill>
            <a:srgbClr val="990000"/>
          </a:solidFill>
          <a:ln w="9525">
            <a:noFill/>
            <a:miter lim="800000"/>
            <a:headEnd/>
            <a:tailEnd/>
          </a:ln>
          <a:effectLst/>
        </p:spPr>
        <p:txBody>
          <a:bodyPr wrap="none" anchor="ctr"/>
          <a:lstStyle/>
          <a:p>
            <a:pPr algn="ctr">
              <a:defRPr/>
            </a:pPr>
            <a:endParaRPr lang="en-US" b="0">
              <a:latin typeface="Times New Roman" pitchFamily="18" charset="0"/>
            </a:endParaRPr>
          </a:p>
        </p:txBody>
      </p:sp>
      <p:sp>
        <p:nvSpPr>
          <p:cNvPr id="7" name="Text Box 5"/>
          <p:cNvSpPr txBox="1">
            <a:spLocks noChangeArrowheads="1"/>
          </p:cNvSpPr>
          <p:nvPr/>
        </p:nvSpPr>
        <p:spPr bwMode="auto">
          <a:xfrm>
            <a:off x="7897813" y="-26988"/>
            <a:ext cx="1309687" cy="277813"/>
          </a:xfrm>
          <a:prstGeom prst="rect">
            <a:avLst/>
          </a:prstGeom>
          <a:noFill/>
          <a:ln w="25400">
            <a:noFill/>
            <a:miter lim="800000"/>
            <a:headEnd/>
            <a:tailEnd/>
          </a:ln>
          <a:effectLst/>
        </p:spPr>
        <p:txBody>
          <a:bodyPr>
            <a:spAutoFit/>
          </a:bodyPr>
          <a:lstStyle/>
          <a:p>
            <a:pPr>
              <a:defRPr/>
            </a:pPr>
            <a:r>
              <a:rPr lang="en-US" sz="1200" dirty="0">
                <a:solidFill>
                  <a:schemeClr val="bg1"/>
                </a:solidFill>
                <a:latin typeface="Times New Roman" pitchFamily="18" charset="0"/>
              </a:rPr>
              <a:t>Carnegie Mellon</a:t>
            </a:r>
          </a:p>
        </p:txBody>
      </p:sp>
      <p:sp>
        <p:nvSpPr>
          <p:cNvPr id="6" name="Rectangle 5"/>
          <p:cNvSpPr/>
          <p:nvPr userDrawn="1"/>
        </p:nvSpPr>
        <p:spPr>
          <a:xfrm>
            <a:off x="8830843" y="6611779"/>
            <a:ext cx="313157" cy="246221"/>
          </a:xfrm>
          <a:prstGeom prst="rect">
            <a:avLst/>
          </a:prstGeom>
        </p:spPr>
        <p:txBody>
          <a:bodyPr wrap="none">
            <a:spAutoFit/>
          </a:bodyPr>
          <a:lstStyle/>
          <a:p>
            <a:fld id="{F5551B27-49BC-4291-80C6-707CDCF1D651}" type="slidenum">
              <a:rPr kumimoji="0" lang="en-US" sz="1000" b="1" i="0" u="none" strike="noStrike" kern="1200" cap="none" spc="0" normalizeH="0" baseline="0" noProof="0" smtClean="0">
                <a:ln>
                  <a:noFill/>
                </a:ln>
                <a:solidFill>
                  <a:srgbClr val="000000"/>
                </a:solidFill>
                <a:effectLst/>
                <a:uLnTx/>
                <a:uFillTx/>
                <a:latin typeface="Arial Narrow" pitchFamily="-96" charset="0"/>
                <a:ea typeface="ＭＳ Ｐゴシック" pitchFamily="-96" charset="-128"/>
                <a:cs typeface="ＭＳ Ｐゴシック" pitchFamily="-96" charset="-128"/>
              </a:rPr>
              <a:pPr/>
              <a:t>‹#›</a:t>
            </a:fld>
            <a:endParaRPr lang="en-US" sz="1000" dirty="0"/>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 id="2147483649" r:id="rId13"/>
  </p:sldLayoutIdLst>
  <p:timing>
    <p:tnLst>
      <p:par>
        <p:cTn id="1" dur="indefinite" restart="never" nodeType="tmRoot"/>
      </p:par>
    </p:tnLst>
  </p:timing>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990000"/>
        </a:buClr>
        <a:buSzPct val="60000"/>
        <a:buFont typeface="Wingdings 2" pitchFamily="18" charset="2"/>
        <a:buChar char="¢"/>
        <a:defRPr sz="2400" b="1">
          <a:solidFill>
            <a:schemeClr val="tx1"/>
          </a:solidFill>
          <a:latin typeface="Calibri" pitchFamily="34" charset="0"/>
          <a:ea typeface="+mn-ea"/>
          <a:cs typeface="+mn-cs"/>
        </a:defRPr>
      </a:lvl1pPr>
      <a:lvl2pPr marL="742950" indent="-285750" algn="l" rtl="0" eaLnBrk="1" fontAlgn="base" hangingPunct="1">
        <a:spcBef>
          <a:spcPct val="20000"/>
        </a:spcBef>
        <a:spcAft>
          <a:spcPct val="0"/>
        </a:spcAft>
        <a:buClr>
          <a:srgbClr val="990000"/>
        </a:buClr>
        <a:buSzPct val="110000"/>
        <a:buFont typeface="Wingdings" pitchFamily="2" charset="2"/>
        <a:buChar char="§"/>
        <a:defRPr sz="2000">
          <a:solidFill>
            <a:schemeClr val="tx1"/>
          </a:solidFill>
          <a:latin typeface="Calibri" pitchFamily="34" charset="0"/>
        </a:defRPr>
      </a:lvl2pPr>
      <a:lvl3pPr marL="1143000" indent="-228600" algn="l" rtl="0" eaLnBrk="1" fontAlgn="base" hangingPunct="1">
        <a:spcBef>
          <a:spcPct val="20000"/>
        </a:spcBef>
        <a:spcAft>
          <a:spcPct val="0"/>
        </a:spcAft>
        <a:buSzPct val="80000"/>
        <a:buFont typeface="Wingdings" pitchFamily="2" charset="2"/>
        <a:buChar char="§"/>
        <a:defRPr sz="2000">
          <a:solidFill>
            <a:schemeClr val="tx1"/>
          </a:solidFill>
          <a:latin typeface="Calibri" pitchFamily="34" charset="0"/>
        </a:defRPr>
      </a:lvl3pPr>
      <a:lvl4pPr marL="1600200" indent="-228600" algn="l" rtl="0" eaLnBrk="1" fontAlgn="base" hangingPunct="1">
        <a:spcBef>
          <a:spcPct val="20000"/>
        </a:spcBef>
        <a:spcAft>
          <a:spcPct val="0"/>
        </a:spcAft>
        <a:buChar char="–"/>
        <a:defRPr sz="2000">
          <a:solidFill>
            <a:schemeClr val="tx1"/>
          </a:solidFill>
          <a:latin typeface="Calibri" pitchFamily="34" charset="0"/>
        </a:defRPr>
      </a:lvl4pPr>
      <a:lvl5pPr marL="2057400" indent="-228600" algn="l" rtl="0" eaLnBrk="1" fontAlgn="base" hangingPunct="1">
        <a:spcBef>
          <a:spcPct val="20000"/>
        </a:spcBef>
        <a:spcAft>
          <a:spcPct val="0"/>
        </a:spcAft>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body" idx="1"/>
          </p:nvPr>
        </p:nvSpPr>
        <p:spPr bwMode="auto">
          <a:xfrm>
            <a:off x="290513" y="1220788"/>
            <a:ext cx="8305800" cy="5222875"/>
          </a:xfrm>
          <a:prstGeom prst="rect">
            <a:avLst/>
          </a:prstGeom>
          <a:noFill/>
          <a:ln w="9525">
            <a:noFill/>
            <a:round/>
            <a:headEnd/>
            <a:tailEnd/>
          </a:ln>
          <a:effectLst/>
        </p:spPr>
        <p:txBody>
          <a:bodyPr vert="horz" wrap="square" lIns="90360" tIns="44280" rIns="90360" bIns="442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2"/>
          <p:cNvSpPr>
            <a:spLocks noGrp="1" noChangeArrowheads="1"/>
          </p:cNvSpPr>
          <p:nvPr>
            <p:ph type="title"/>
          </p:nvPr>
        </p:nvSpPr>
        <p:spPr bwMode="auto">
          <a:xfrm>
            <a:off x="404813" y="247650"/>
            <a:ext cx="8715375" cy="781050"/>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2" name="Text Box 3"/>
          <p:cNvSpPr txBox="1">
            <a:spLocks noChangeArrowheads="1"/>
          </p:cNvSpPr>
          <p:nvPr/>
        </p:nvSpPr>
        <p:spPr bwMode="auto">
          <a:xfrm>
            <a:off x="442913" y="6345238"/>
            <a:ext cx="447675" cy="395287"/>
          </a:xfrm>
          <a:prstGeom prst="rect">
            <a:avLst/>
          </a:prstGeom>
          <a:noFill/>
          <a:ln w="9525">
            <a:noFill/>
            <a:round/>
            <a:headEnd/>
            <a:tailEnd/>
          </a:ln>
          <a:effectLst/>
        </p:spPr>
        <p:txBody>
          <a:bodyPr wrap="none" lIns="45720" rIns="45720" anchor="ctr">
            <a:prstTxWarp prst="textNoShape">
              <a:avLst/>
            </a:prstTxWarp>
            <a:spAutoFit/>
          </a:bodyPr>
          <a:lstStyle/>
          <a:p>
            <a:pPr algn="ctr" defTabSz="457200">
              <a:lnSpc>
                <a:spcPct val="83000"/>
              </a:lnSpc>
              <a:buClr>
                <a:srgbClr val="000066"/>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BBC07E77-5360-6D43-8AEB-E24B08212AFE}" type="slidenum">
              <a:rPr lang="en-GB" b="0">
                <a:solidFill>
                  <a:srgbClr val="000066"/>
                </a:solidFill>
                <a:latin typeface="Times New Roman" charset="0"/>
              </a:rPr>
              <a:pPr algn="ctr" defTabSz="457200">
                <a:lnSpc>
                  <a:spcPct val="83000"/>
                </a:lnSpc>
                <a:buClr>
                  <a:srgbClr val="000066"/>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a:t>
            </a:fld>
            <a:endParaRPr lang="en-GB" b="0">
              <a:solidFill>
                <a:srgbClr val="000066"/>
              </a:solidFill>
              <a:latin typeface="Times New Roman" charset="0"/>
            </a:endParaRPr>
          </a:p>
        </p:txBody>
      </p:sp>
      <p:sp>
        <p:nvSpPr>
          <p:cNvPr id="1028" name="Rectangle 4"/>
          <p:cNvSpPr>
            <a:spLocks noChangeArrowheads="1"/>
          </p:cNvSpPr>
          <p:nvPr/>
        </p:nvSpPr>
        <p:spPr bwMode="auto">
          <a:xfrm>
            <a:off x="7561263" y="6392863"/>
            <a:ext cx="1085850" cy="279400"/>
          </a:xfrm>
          <a:prstGeom prst="rect">
            <a:avLst/>
          </a:prstGeom>
          <a:noFill/>
          <a:ln w="9525">
            <a:noFill/>
            <a:round/>
            <a:headEnd/>
            <a:tailEnd/>
          </a:ln>
          <a:effectLst/>
        </p:spPr>
        <p:txBody>
          <a:bodyPr wrap="none" lIns="45720" rIns="45720" anchor="ctr">
            <a:prstTxWarp prst="textNoShape">
              <a:avLst/>
            </a:prstTxWarp>
            <a:spAutoFit/>
          </a:bodyPr>
          <a:lstStyle/>
          <a:p>
            <a:pPr algn="ctr" defTabSz="457200">
              <a:lnSpc>
                <a:spcPct val="88000"/>
              </a:lnSpc>
              <a:buClr>
                <a:srgbClr val="000066"/>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400" b="0">
                <a:solidFill>
                  <a:srgbClr val="660033"/>
                </a:solidFill>
                <a:latin typeface="Helvetica" charset="0"/>
              </a:rPr>
              <a:t>15-213, F’08</a:t>
            </a:r>
          </a:p>
        </p:txBody>
      </p:sp>
    </p:spTree>
  </p:cSld>
  <p:clrMap bg1="lt1" tx1="dk1" bg2="lt2" tx2="dk2" accent1="accent1" accent2="accent2" accent3="accent3" accent4="accent4" accent5="accent5" accent6="accent6" hlink="hlink" folHlink="folHlink"/>
  <p:sldLayoutIdLst>
    <p:sldLayoutId id="2147483663" r:id="rId1"/>
  </p:sldLayoutIdLst>
  <p:txStyles>
    <p:titleStyle>
      <a:lvl1pPr algn="l" defTabSz="457200" rtl="0" eaLnBrk="0" fontAlgn="base" hangingPunct="0">
        <a:lnSpc>
          <a:spcPct val="85000"/>
        </a:lnSpc>
        <a:spcBef>
          <a:spcPct val="0"/>
        </a:spcBef>
        <a:spcAft>
          <a:spcPct val="0"/>
        </a:spcAft>
        <a:buClr>
          <a:srgbClr val="660033"/>
        </a:buClr>
        <a:buSzPct val="100000"/>
        <a:buFont typeface="Helvetica" charset="0"/>
        <a:defRPr sz="3800" b="1">
          <a:solidFill>
            <a:srgbClr val="660033"/>
          </a:solidFill>
          <a:latin typeface="+mj-lt"/>
          <a:ea typeface="ＭＳ Ｐゴシック" charset="-128"/>
          <a:cs typeface="ＭＳ Ｐゴシック" charset="-128"/>
        </a:defRPr>
      </a:lvl1pPr>
      <a:lvl2pPr algn="l" defTabSz="457200" rtl="0" eaLnBrk="0" fontAlgn="base" hangingPunct="0">
        <a:lnSpc>
          <a:spcPct val="85000"/>
        </a:lnSpc>
        <a:spcBef>
          <a:spcPct val="0"/>
        </a:spcBef>
        <a:spcAft>
          <a:spcPct val="0"/>
        </a:spcAft>
        <a:buClr>
          <a:srgbClr val="660033"/>
        </a:buClr>
        <a:buSzPct val="100000"/>
        <a:buFont typeface="Helvetica" charset="0"/>
        <a:defRPr sz="3800" b="1">
          <a:solidFill>
            <a:srgbClr val="660033"/>
          </a:solidFill>
          <a:latin typeface="Helvetica" charset="0"/>
          <a:ea typeface="ＭＳ Ｐゴシック" charset="-128"/>
          <a:cs typeface="ＭＳ Ｐゴシック" charset="-128"/>
        </a:defRPr>
      </a:lvl2pPr>
      <a:lvl3pPr algn="l" defTabSz="457200" rtl="0" eaLnBrk="0" fontAlgn="base" hangingPunct="0">
        <a:lnSpc>
          <a:spcPct val="85000"/>
        </a:lnSpc>
        <a:spcBef>
          <a:spcPct val="0"/>
        </a:spcBef>
        <a:spcAft>
          <a:spcPct val="0"/>
        </a:spcAft>
        <a:buClr>
          <a:srgbClr val="660033"/>
        </a:buClr>
        <a:buSzPct val="100000"/>
        <a:buFont typeface="Helvetica" charset="0"/>
        <a:defRPr sz="3800" b="1">
          <a:solidFill>
            <a:srgbClr val="660033"/>
          </a:solidFill>
          <a:latin typeface="Helvetica" charset="0"/>
          <a:ea typeface="ＭＳ Ｐゴシック" charset="-128"/>
          <a:cs typeface="ＭＳ Ｐゴシック" charset="-128"/>
        </a:defRPr>
      </a:lvl3pPr>
      <a:lvl4pPr algn="l" defTabSz="457200" rtl="0" eaLnBrk="0" fontAlgn="base" hangingPunct="0">
        <a:lnSpc>
          <a:spcPct val="85000"/>
        </a:lnSpc>
        <a:spcBef>
          <a:spcPct val="0"/>
        </a:spcBef>
        <a:spcAft>
          <a:spcPct val="0"/>
        </a:spcAft>
        <a:buClr>
          <a:srgbClr val="660033"/>
        </a:buClr>
        <a:buSzPct val="100000"/>
        <a:buFont typeface="Helvetica" charset="0"/>
        <a:defRPr sz="3800" b="1">
          <a:solidFill>
            <a:srgbClr val="660033"/>
          </a:solidFill>
          <a:latin typeface="Helvetica" charset="0"/>
          <a:ea typeface="ＭＳ Ｐゴシック" charset="-128"/>
          <a:cs typeface="ＭＳ Ｐゴシック" charset="-128"/>
        </a:defRPr>
      </a:lvl4pPr>
      <a:lvl5pPr algn="l" defTabSz="457200" rtl="0" eaLnBrk="0" fontAlgn="base" hangingPunct="0">
        <a:lnSpc>
          <a:spcPct val="85000"/>
        </a:lnSpc>
        <a:spcBef>
          <a:spcPct val="0"/>
        </a:spcBef>
        <a:spcAft>
          <a:spcPct val="0"/>
        </a:spcAft>
        <a:buClr>
          <a:srgbClr val="660033"/>
        </a:buClr>
        <a:buSzPct val="100000"/>
        <a:buFont typeface="Helvetica" charset="0"/>
        <a:defRPr sz="3800" b="1">
          <a:solidFill>
            <a:srgbClr val="660033"/>
          </a:solidFill>
          <a:latin typeface="Helvetica" charset="0"/>
          <a:ea typeface="ＭＳ Ｐゴシック" charset="-128"/>
          <a:cs typeface="ＭＳ Ｐゴシック" charset="-128"/>
        </a:defRPr>
      </a:lvl5pPr>
      <a:lvl6pPr marL="1536700" indent="-215900" algn="l" defTabSz="457200" rtl="0" fontAlgn="base">
        <a:lnSpc>
          <a:spcPct val="85000"/>
        </a:lnSpc>
        <a:spcBef>
          <a:spcPct val="0"/>
        </a:spcBef>
        <a:spcAft>
          <a:spcPct val="0"/>
        </a:spcAft>
        <a:buClr>
          <a:srgbClr val="000000"/>
        </a:buClr>
        <a:buSzPct val="45000"/>
        <a:buFont typeface="StarSymbol" charset="0"/>
        <a:defRPr sz="3800" b="1">
          <a:solidFill>
            <a:srgbClr val="660033"/>
          </a:solidFill>
          <a:latin typeface="Helvetica" charset="0"/>
          <a:ea typeface="ＭＳ Ｐゴシック" charset="-128"/>
        </a:defRPr>
      </a:lvl6pPr>
      <a:lvl7pPr marL="1993900" indent="-215900" algn="l" defTabSz="457200" rtl="0" fontAlgn="base">
        <a:lnSpc>
          <a:spcPct val="85000"/>
        </a:lnSpc>
        <a:spcBef>
          <a:spcPct val="0"/>
        </a:spcBef>
        <a:spcAft>
          <a:spcPct val="0"/>
        </a:spcAft>
        <a:buClr>
          <a:srgbClr val="000000"/>
        </a:buClr>
        <a:buSzPct val="45000"/>
        <a:buFont typeface="StarSymbol" charset="0"/>
        <a:defRPr sz="3800" b="1">
          <a:solidFill>
            <a:srgbClr val="660033"/>
          </a:solidFill>
          <a:latin typeface="Helvetica" charset="0"/>
          <a:ea typeface="ＭＳ Ｐゴシック" charset="-128"/>
        </a:defRPr>
      </a:lvl7pPr>
      <a:lvl8pPr marL="2451100" indent="-215900" algn="l" defTabSz="457200" rtl="0" fontAlgn="base">
        <a:lnSpc>
          <a:spcPct val="85000"/>
        </a:lnSpc>
        <a:spcBef>
          <a:spcPct val="0"/>
        </a:spcBef>
        <a:spcAft>
          <a:spcPct val="0"/>
        </a:spcAft>
        <a:buClr>
          <a:srgbClr val="000000"/>
        </a:buClr>
        <a:buSzPct val="45000"/>
        <a:buFont typeface="StarSymbol" charset="0"/>
        <a:defRPr sz="3800" b="1">
          <a:solidFill>
            <a:srgbClr val="660033"/>
          </a:solidFill>
          <a:latin typeface="Helvetica" charset="0"/>
          <a:ea typeface="ＭＳ Ｐゴシック" charset="-128"/>
        </a:defRPr>
      </a:lvl8pPr>
      <a:lvl9pPr marL="2908300" indent="-215900" algn="l" defTabSz="457200" rtl="0" fontAlgn="base">
        <a:lnSpc>
          <a:spcPct val="85000"/>
        </a:lnSpc>
        <a:spcBef>
          <a:spcPct val="0"/>
        </a:spcBef>
        <a:spcAft>
          <a:spcPct val="0"/>
        </a:spcAft>
        <a:buClr>
          <a:srgbClr val="000000"/>
        </a:buClr>
        <a:buSzPct val="45000"/>
        <a:buFont typeface="StarSymbol" charset="0"/>
        <a:defRPr sz="3800" b="1">
          <a:solidFill>
            <a:srgbClr val="660033"/>
          </a:solidFill>
          <a:latin typeface="Helvetica" charset="0"/>
          <a:ea typeface="ＭＳ Ｐゴシック" charset="-128"/>
        </a:defRPr>
      </a:lvl9pPr>
    </p:titleStyle>
    <p:bodyStyle>
      <a:lvl1pPr marL="384175" indent="-384175" algn="l" defTabSz="457200" rtl="0" eaLnBrk="0" fontAlgn="base" hangingPunct="0">
        <a:lnSpc>
          <a:spcPct val="93000"/>
        </a:lnSpc>
        <a:spcBef>
          <a:spcPts val="1500"/>
        </a:spcBef>
        <a:spcAft>
          <a:spcPct val="0"/>
        </a:spcAft>
        <a:buClr>
          <a:srgbClr val="660033"/>
        </a:buClr>
        <a:buSzPct val="45000"/>
        <a:buFont typeface="Wingdings" charset="2"/>
        <a:buChar char=""/>
        <a:defRPr sz="2400" b="1">
          <a:solidFill>
            <a:srgbClr val="003300"/>
          </a:solidFill>
          <a:effectLst>
            <a:outerShdw blurRad="38100" dist="38100" dir="2700000" algn="tl">
              <a:srgbClr val="DDDDDD"/>
            </a:outerShdw>
          </a:effectLst>
          <a:latin typeface="+mn-lt"/>
          <a:ea typeface="ＭＳ Ｐゴシック" charset="-128"/>
          <a:cs typeface="ＭＳ Ｐゴシック" charset="-128"/>
        </a:defRPr>
      </a:lvl1pPr>
      <a:lvl2pPr marL="742950" indent="-246063" algn="l" defTabSz="457200" rtl="0" eaLnBrk="0" fontAlgn="base" hangingPunct="0">
        <a:lnSpc>
          <a:spcPct val="98000"/>
        </a:lnSpc>
        <a:spcBef>
          <a:spcPts val="625"/>
        </a:spcBef>
        <a:spcAft>
          <a:spcPct val="0"/>
        </a:spcAft>
        <a:buClr>
          <a:srgbClr val="660033"/>
        </a:buClr>
        <a:buSzPct val="45000"/>
        <a:buFont typeface="Wingdings" charset="2"/>
        <a:buChar char=""/>
        <a:defRPr sz="2000" b="1">
          <a:solidFill>
            <a:srgbClr val="000066"/>
          </a:solidFill>
          <a:latin typeface="+mn-lt"/>
          <a:ea typeface="ＭＳ Ｐゴシック" charset="-128"/>
        </a:defRPr>
      </a:lvl2pPr>
      <a:lvl3pPr marL="1144588" indent="-236538" algn="l" defTabSz="457200" rtl="0" eaLnBrk="0" fontAlgn="base" hangingPunct="0">
        <a:lnSpc>
          <a:spcPct val="104000"/>
        </a:lnSpc>
        <a:spcBef>
          <a:spcPts val="225"/>
        </a:spcBef>
        <a:spcAft>
          <a:spcPct val="0"/>
        </a:spcAft>
        <a:buClr>
          <a:srgbClr val="005400"/>
        </a:buClr>
        <a:buSzPct val="45000"/>
        <a:buFont typeface="Wingdings" charset="2"/>
        <a:buChar char=""/>
        <a:defRPr b="1">
          <a:solidFill>
            <a:srgbClr val="000099"/>
          </a:solidFill>
          <a:latin typeface="+mn-lt"/>
          <a:ea typeface="ＭＳ Ｐゴシック" charset="-128"/>
        </a:defRPr>
      </a:lvl3pPr>
      <a:lvl4pPr marL="1600200" indent="-228600" algn="l" defTabSz="457200" rtl="0" eaLnBrk="0" fontAlgn="base" hangingPunct="0">
        <a:lnSpc>
          <a:spcPct val="98000"/>
        </a:lnSpc>
        <a:spcBef>
          <a:spcPts val="450"/>
        </a:spcBef>
        <a:spcAft>
          <a:spcPct val="0"/>
        </a:spcAft>
        <a:buClr>
          <a:srgbClr val="000066"/>
        </a:buClr>
        <a:buSzPct val="45000"/>
        <a:buFont typeface="Wingdings" charset="2"/>
        <a:buChar char=""/>
        <a:defRPr b="1">
          <a:solidFill>
            <a:srgbClr val="000066"/>
          </a:solidFill>
          <a:latin typeface="+mn-lt"/>
          <a:ea typeface="ＭＳ Ｐゴシック" charset="-128"/>
        </a:defRPr>
      </a:lvl4pPr>
      <a:lvl5pPr marL="2449513" indent="-228600" algn="l" defTabSz="457200" rtl="0" eaLnBrk="0" fontAlgn="base" hangingPunct="0">
        <a:lnSpc>
          <a:spcPct val="93000"/>
        </a:lnSpc>
        <a:spcBef>
          <a:spcPts val="500"/>
        </a:spcBef>
        <a:spcAft>
          <a:spcPct val="0"/>
        </a:spcAft>
        <a:buClr>
          <a:srgbClr val="000066"/>
        </a:buClr>
        <a:buSzPct val="45000"/>
        <a:buFont typeface="Wingdings" charset="2"/>
        <a:buChar char=""/>
        <a:defRPr sz="2000">
          <a:solidFill>
            <a:srgbClr val="000066"/>
          </a:solidFill>
          <a:latin typeface="Times New Roman" charset="0"/>
          <a:ea typeface="ＭＳ Ｐゴシック" charset="-128"/>
        </a:defRPr>
      </a:lvl5pPr>
      <a:lvl6pPr marL="2906713" indent="-228600" algn="l" defTabSz="457200" rtl="0" fontAlgn="base">
        <a:lnSpc>
          <a:spcPct val="93000"/>
        </a:lnSpc>
        <a:spcBef>
          <a:spcPts val="500"/>
        </a:spcBef>
        <a:spcAft>
          <a:spcPct val="0"/>
        </a:spcAft>
        <a:buClr>
          <a:srgbClr val="000066"/>
        </a:buClr>
        <a:buSzPct val="45000"/>
        <a:buFont typeface="Wingdings" charset="2"/>
        <a:buChar char=""/>
        <a:defRPr sz="2000">
          <a:solidFill>
            <a:srgbClr val="000066"/>
          </a:solidFill>
          <a:latin typeface="Times New Roman" charset="0"/>
          <a:ea typeface="ＭＳ Ｐゴシック" charset="-128"/>
        </a:defRPr>
      </a:lvl6pPr>
      <a:lvl7pPr marL="3363913" indent="-228600" algn="l" defTabSz="457200" rtl="0" fontAlgn="base">
        <a:lnSpc>
          <a:spcPct val="93000"/>
        </a:lnSpc>
        <a:spcBef>
          <a:spcPts val="500"/>
        </a:spcBef>
        <a:spcAft>
          <a:spcPct val="0"/>
        </a:spcAft>
        <a:buClr>
          <a:srgbClr val="000066"/>
        </a:buClr>
        <a:buSzPct val="45000"/>
        <a:buFont typeface="Wingdings" charset="2"/>
        <a:buChar char=""/>
        <a:defRPr sz="2000">
          <a:solidFill>
            <a:srgbClr val="000066"/>
          </a:solidFill>
          <a:latin typeface="Times New Roman" charset="0"/>
          <a:ea typeface="ＭＳ Ｐゴシック" charset="-128"/>
        </a:defRPr>
      </a:lvl7pPr>
      <a:lvl8pPr marL="3821113" indent="-228600" algn="l" defTabSz="457200" rtl="0" fontAlgn="base">
        <a:lnSpc>
          <a:spcPct val="93000"/>
        </a:lnSpc>
        <a:spcBef>
          <a:spcPts val="500"/>
        </a:spcBef>
        <a:spcAft>
          <a:spcPct val="0"/>
        </a:spcAft>
        <a:buClr>
          <a:srgbClr val="000066"/>
        </a:buClr>
        <a:buSzPct val="45000"/>
        <a:buFont typeface="Wingdings" charset="2"/>
        <a:buChar char=""/>
        <a:defRPr sz="2000">
          <a:solidFill>
            <a:srgbClr val="000066"/>
          </a:solidFill>
          <a:latin typeface="Times New Roman" charset="0"/>
          <a:ea typeface="ＭＳ Ｐゴシック" charset="-128"/>
        </a:defRPr>
      </a:lvl8pPr>
      <a:lvl9pPr marL="4278313" indent="-228600" algn="l" defTabSz="457200" rtl="0" fontAlgn="base">
        <a:lnSpc>
          <a:spcPct val="93000"/>
        </a:lnSpc>
        <a:spcBef>
          <a:spcPts val="500"/>
        </a:spcBef>
        <a:spcAft>
          <a:spcPct val="0"/>
        </a:spcAft>
        <a:buClr>
          <a:srgbClr val="000066"/>
        </a:buClr>
        <a:buSzPct val="45000"/>
        <a:buFont typeface="Wingdings" charset="2"/>
        <a:buChar char=""/>
        <a:defRPr sz="2000">
          <a:solidFill>
            <a:srgbClr val="000066"/>
          </a:solidFill>
          <a:latin typeface="Times New Roman" charset="0"/>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chart" Target="../charts/char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Title 1"/>
          <p:cNvSpPr>
            <a:spLocks noGrp="1"/>
          </p:cNvSpPr>
          <p:nvPr>
            <p:ph type="ctrTitle"/>
          </p:nvPr>
        </p:nvSpPr>
        <p:spPr>
          <a:xfrm>
            <a:off x="685800" y="1708150"/>
            <a:ext cx="7772400" cy="1470025"/>
          </a:xfrm>
        </p:spPr>
        <p:txBody>
          <a:bodyPr/>
          <a:lstStyle/>
          <a:p>
            <a:pPr marL="0" indent="0"/>
            <a:r>
              <a:rPr lang="en-US" dirty="0" smtClean="0"/>
              <a:t>The Memory Hierarchy</a:t>
            </a:r>
            <a:br>
              <a:rPr lang="en-US" dirty="0" smtClean="0"/>
            </a:br>
            <a:r>
              <a:rPr lang="en-US" dirty="0" smtClean="0"/>
              <a:t/>
            </a:r>
            <a:br>
              <a:rPr lang="en-US" dirty="0" smtClean="0"/>
            </a:br>
            <a:r>
              <a:rPr lang="en-US" sz="2000" b="0" dirty="0" smtClean="0"/>
              <a:t>15-</a:t>
            </a:r>
            <a:r>
              <a:rPr lang="en-US" sz="2000" b="0" dirty="0" smtClean="0"/>
              <a:t>213: </a:t>
            </a:r>
            <a:r>
              <a:rPr lang="en-US" sz="2000" b="0" dirty="0" smtClean="0"/>
              <a:t>Introduction to Computer Systems</a:t>
            </a:r>
            <a:r>
              <a:rPr lang="en-US" b="0" dirty="0" smtClean="0"/>
              <a:t/>
            </a:r>
            <a:br>
              <a:rPr lang="en-US" b="0" dirty="0" smtClean="0"/>
            </a:br>
            <a:r>
              <a:rPr lang="en-US" sz="2000" b="0" dirty="0" smtClean="0"/>
              <a:t>9</a:t>
            </a:r>
            <a:r>
              <a:rPr lang="en-US" sz="2000" b="0" baseline="30000" dirty="0" smtClean="0"/>
              <a:t>th</a:t>
            </a:r>
            <a:r>
              <a:rPr lang="en-US" sz="2000" b="0" dirty="0" smtClean="0"/>
              <a:t> Lecture, Sep. 21, 2010</a:t>
            </a:r>
          </a:p>
        </p:txBody>
      </p:sp>
      <p:sp>
        <p:nvSpPr>
          <p:cNvPr id="9219" name="Subtitle 2"/>
          <p:cNvSpPr>
            <a:spLocks noGrp="1"/>
          </p:cNvSpPr>
          <p:nvPr>
            <p:ph type="subTitle" idx="1"/>
          </p:nvPr>
        </p:nvSpPr>
        <p:spPr>
          <a:xfrm>
            <a:off x="685800" y="3886200"/>
            <a:ext cx="7678738" cy="1752600"/>
          </a:xfrm>
        </p:spPr>
        <p:txBody>
          <a:bodyPr/>
          <a:lstStyle/>
          <a:p>
            <a:r>
              <a:rPr lang="en-US" b="1" dirty="0" smtClean="0"/>
              <a:t>Instructors:</a:t>
            </a:r>
            <a:r>
              <a:rPr lang="en-US" dirty="0" smtClean="0"/>
              <a:t> </a:t>
            </a:r>
          </a:p>
          <a:p>
            <a:r>
              <a:rPr lang="en-US" dirty="0" smtClean="0"/>
              <a:t>Randy Bryant and Dave </a:t>
            </a:r>
            <a:r>
              <a:rPr lang="en-US" dirty="0" err="1" smtClean="0"/>
              <a:t>O’Hallaron</a:t>
            </a:r>
            <a:endParaRPr lang="en-US"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84" name="Rectangle 1028"/>
          <p:cNvSpPr>
            <a:spLocks noGrp="1" noChangeArrowheads="1"/>
          </p:cNvSpPr>
          <p:nvPr>
            <p:ph type="title"/>
          </p:nvPr>
        </p:nvSpPr>
        <p:spPr/>
        <p:txBody>
          <a:bodyPr/>
          <a:lstStyle/>
          <a:p>
            <a:r>
              <a:rPr lang="en-US" dirty="0" smtClean="0"/>
              <a:t>Nonvolatile Memories</a:t>
            </a:r>
            <a:endParaRPr lang="en-US" dirty="0"/>
          </a:p>
        </p:txBody>
      </p:sp>
      <p:sp>
        <p:nvSpPr>
          <p:cNvPr id="122885" name="Rectangle 1029"/>
          <p:cNvSpPr>
            <a:spLocks noGrp="1" noChangeArrowheads="1"/>
          </p:cNvSpPr>
          <p:nvPr>
            <p:ph type="body" idx="1"/>
          </p:nvPr>
        </p:nvSpPr>
        <p:spPr>
          <a:xfrm>
            <a:off x="396875" y="1362074"/>
            <a:ext cx="7896225" cy="5267325"/>
          </a:xfrm>
        </p:spPr>
        <p:txBody>
          <a:bodyPr>
            <a:normAutofit lnSpcReduction="10000"/>
          </a:bodyPr>
          <a:lstStyle/>
          <a:p>
            <a:r>
              <a:rPr lang="en-US" dirty="0" smtClean="0"/>
              <a:t>DRAM and SRAM are volatile memories</a:t>
            </a:r>
          </a:p>
          <a:p>
            <a:pPr lvl="1"/>
            <a:r>
              <a:rPr lang="en-US" dirty="0" smtClean="0"/>
              <a:t>Lose information if powered off.</a:t>
            </a:r>
          </a:p>
          <a:p>
            <a:r>
              <a:rPr lang="en-US" dirty="0" smtClean="0"/>
              <a:t>Nonvolatile memories retain value even if powered off</a:t>
            </a:r>
          </a:p>
          <a:p>
            <a:pPr lvl="1"/>
            <a:r>
              <a:rPr lang="en-US" dirty="0" smtClean="0"/>
              <a:t>Read-only memory (</a:t>
            </a:r>
            <a:r>
              <a:rPr lang="en-US" dirty="0" smtClean="0">
                <a:solidFill>
                  <a:srgbClr val="FF0000"/>
                </a:solidFill>
              </a:rPr>
              <a:t>ROM</a:t>
            </a:r>
            <a:r>
              <a:rPr lang="en-US" dirty="0" smtClean="0"/>
              <a:t>): programmed during production</a:t>
            </a:r>
          </a:p>
          <a:p>
            <a:pPr lvl="1"/>
            <a:r>
              <a:rPr lang="en-US" dirty="0" smtClean="0"/>
              <a:t>Programmable ROM (</a:t>
            </a:r>
            <a:r>
              <a:rPr lang="en-US" dirty="0" smtClean="0">
                <a:solidFill>
                  <a:srgbClr val="FF0000"/>
                </a:solidFill>
              </a:rPr>
              <a:t>PROM</a:t>
            </a:r>
            <a:r>
              <a:rPr lang="en-US" dirty="0" smtClean="0"/>
              <a:t>): can be programmed once</a:t>
            </a:r>
          </a:p>
          <a:p>
            <a:pPr lvl="1"/>
            <a:r>
              <a:rPr lang="en-US" dirty="0" err="1" smtClean="0"/>
              <a:t>Eraseable</a:t>
            </a:r>
            <a:r>
              <a:rPr lang="en-US" dirty="0" smtClean="0"/>
              <a:t> PROM (</a:t>
            </a:r>
            <a:r>
              <a:rPr lang="en-US" dirty="0" smtClean="0">
                <a:solidFill>
                  <a:srgbClr val="FF0000"/>
                </a:solidFill>
              </a:rPr>
              <a:t>EPROM</a:t>
            </a:r>
            <a:r>
              <a:rPr lang="en-US" dirty="0" smtClean="0"/>
              <a:t>): can be bulk erased (UV, X-Ray)</a:t>
            </a:r>
          </a:p>
          <a:p>
            <a:pPr lvl="1"/>
            <a:r>
              <a:rPr lang="en-US" dirty="0" smtClean="0"/>
              <a:t>Electrically </a:t>
            </a:r>
            <a:r>
              <a:rPr lang="en-US" dirty="0" err="1" smtClean="0"/>
              <a:t>eraseable</a:t>
            </a:r>
            <a:r>
              <a:rPr lang="en-US" dirty="0" smtClean="0"/>
              <a:t> PROM (</a:t>
            </a:r>
            <a:r>
              <a:rPr lang="en-US" dirty="0" smtClean="0">
                <a:solidFill>
                  <a:srgbClr val="FF0000"/>
                </a:solidFill>
              </a:rPr>
              <a:t>EEPROM</a:t>
            </a:r>
            <a:r>
              <a:rPr lang="en-US" dirty="0" smtClean="0"/>
              <a:t>): electronic erase capability</a:t>
            </a:r>
          </a:p>
          <a:p>
            <a:pPr lvl="1"/>
            <a:r>
              <a:rPr lang="en-US" dirty="0" smtClean="0"/>
              <a:t>Flash memory: </a:t>
            </a:r>
            <a:r>
              <a:rPr lang="en-US" dirty="0" err="1" smtClean="0"/>
              <a:t>EEPROMs</a:t>
            </a:r>
            <a:r>
              <a:rPr lang="en-US" dirty="0" smtClean="0"/>
              <a:t> with partial (sector) erase capability</a:t>
            </a:r>
          </a:p>
          <a:p>
            <a:pPr lvl="2"/>
            <a:r>
              <a:rPr lang="en-US" dirty="0" smtClean="0"/>
              <a:t>Wears out after about 100,000 </a:t>
            </a:r>
            <a:r>
              <a:rPr lang="en-US" dirty="0" err="1" smtClean="0"/>
              <a:t>erasings</a:t>
            </a:r>
            <a:r>
              <a:rPr lang="en-US" dirty="0" smtClean="0"/>
              <a:t>. </a:t>
            </a:r>
          </a:p>
          <a:p>
            <a:r>
              <a:rPr lang="en-US" dirty="0" smtClean="0"/>
              <a:t>Uses for Nonvolatile Memories</a:t>
            </a:r>
          </a:p>
          <a:p>
            <a:pPr lvl="1"/>
            <a:r>
              <a:rPr lang="en-US" dirty="0" smtClean="0"/>
              <a:t>Firmware programs stored in a ROM (BIOS, controllers for disks, network cards, graphics accelerators, security subsystems,…)</a:t>
            </a:r>
          </a:p>
          <a:p>
            <a:pPr lvl="1"/>
            <a:r>
              <a:rPr lang="en-US" dirty="0" smtClean="0"/>
              <a:t>Solid state disks (replace rotating disks in thumb drives, smart phones, mp3 players, tablets, laptops,…)</a:t>
            </a:r>
          </a:p>
          <a:p>
            <a:pPr lvl="1"/>
            <a:r>
              <a:rPr lang="en-US" dirty="0" smtClean="0"/>
              <a:t>Disk caches</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86" name="Rectangle 26"/>
          <p:cNvSpPr>
            <a:spLocks noGrp="1" noChangeArrowheads="1"/>
          </p:cNvSpPr>
          <p:nvPr>
            <p:ph type="title"/>
          </p:nvPr>
        </p:nvSpPr>
        <p:spPr>
          <a:xfrm>
            <a:off x="357018" y="435678"/>
            <a:ext cx="8786982" cy="762000"/>
          </a:xfrm>
        </p:spPr>
        <p:txBody>
          <a:bodyPr>
            <a:normAutofit fontScale="90000"/>
          </a:bodyPr>
          <a:lstStyle/>
          <a:p>
            <a:r>
              <a:rPr lang="en-US" dirty="0"/>
              <a:t>Traditional Bus Structure Connecting </a:t>
            </a:r>
            <a:br>
              <a:rPr lang="en-US" dirty="0"/>
            </a:br>
            <a:r>
              <a:rPr lang="en-US" dirty="0"/>
              <a:t>CPU and Memory</a:t>
            </a:r>
          </a:p>
        </p:txBody>
      </p:sp>
      <p:sp>
        <p:nvSpPr>
          <p:cNvPr id="66587" name="Rectangle 27"/>
          <p:cNvSpPr>
            <a:spLocks noGrp="1" noChangeArrowheads="1"/>
          </p:cNvSpPr>
          <p:nvPr>
            <p:ph type="body" idx="1"/>
          </p:nvPr>
        </p:nvSpPr>
        <p:spPr>
          <a:xfrm>
            <a:off x="396875" y="1504950"/>
            <a:ext cx="7896225" cy="4972050"/>
          </a:xfrm>
        </p:spPr>
        <p:txBody>
          <a:bodyPr/>
          <a:lstStyle/>
          <a:p>
            <a:r>
              <a:rPr lang="en-US" dirty="0"/>
              <a:t>A </a:t>
            </a:r>
            <a:r>
              <a:rPr lang="en-US" dirty="0">
                <a:solidFill>
                  <a:srgbClr val="FF0000"/>
                </a:solidFill>
              </a:rPr>
              <a:t>bus</a:t>
            </a:r>
            <a:r>
              <a:rPr lang="en-US" dirty="0"/>
              <a:t> is a collection of parallel wires that carry address, data, and control signals.</a:t>
            </a:r>
          </a:p>
          <a:p>
            <a:r>
              <a:rPr lang="en-US" dirty="0"/>
              <a:t>Buses are typically shared by multiple devices.</a:t>
            </a:r>
          </a:p>
        </p:txBody>
      </p:sp>
      <p:sp>
        <p:nvSpPr>
          <p:cNvPr id="66565" name="Rectangle 5"/>
          <p:cNvSpPr>
            <a:spLocks noChangeAspect="1" noChangeArrowheads="1"/>
          </p:cNvSpPr>
          <p:nvPr/>
        </p:nvSpPr>
        <p:spPr bwMode="auto">
          <a:xfrm>
            <a:off x="7637463" y="5337175"/>
            <a:ext cx="1049337" cy="10541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M</a:t>
            </a:r>
            <a:r>
              <a:rPr lang="en-US" sz="1600" dirty="0" smtClean="0"/>
              <a:t>ain</a:t>
            </a:r>
            <a:endParaRPr lang="en-US" sz="1600" dirty="0"/>
          </a:p>
          <a:p>
            <a:pPr algn="ctr">
              <a:lnSpc>
                <a:spcPct val="100000"/>
              </a:lnSpc>
            </a:pPr>
            <a:r>
              <a:rPr lang="en-US" sz="1600" dirty="0"/>
              <a:t>memory</a:t>
            </a:r>
          </a:p>
        </p:txBody>
      </p:sp>
      <p:sp>
        <p:nvSpPr>
          <p:cNvPr id="66566" name="AutoShape 6"/>
          <p:cNvSpPr>
            <a:spLocks noChangeAspect="1" noChangeArrowheads="1"/>
          </p:cNvSpPr>
          <p:nvPr/>
        </p:nvSpPr>
        <p:spPr bwMode="auto">
          <a:xfrm>
            <a:off x="5880100" y="5511800"/>
            <a:ext cx="1720850" cy="615950"/>
          </a:xfrm>
          <a:prstGeom prst="leftRightArrow">
            <a:avLst>
              <a:gd name="adj1" fmla="val 50000"/>
              <a:gd name="adj2" fmla="val 55876"/>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6567" name="Rectangle 7"/>
          <p:cNvSpPr>
            <a:spLocks noChangeAspect="1" noChangeArrowheads="1"/>
          </p:cNvSpPr>
          <p:nvPr/>
        </p:nvSpPr>
        <p:spPr bwMode="auto">
          <a:xfrm>
            <a:off x="4824413" y="5548313"/>
            <a:ext cx="1049337" cy="66675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I/O </a:t>
            </a:r>
          </a:p>
          <a:p>
            <a:pPr algn="ctr">
              <a:lnSpc>
                <a:spcPct val="100000"/>
              </a:lnSpc>
            </a:pPr>
            <a:r>
              <a:rPr lang="en-US" sz="1600"/>
              <a:t>bridge</a:t>
            </a:r>
          </a:p>
        </p:txBody>
      </p:sp>
      <p:sp>
        <p:nvSpPr>
          <p:cNvPr id="66568" name="AutoShape 8"/>
          <p:cNvSpPr>
            <a:spLocks noChangeAspect="1" noChangeArrowheads="1"/>
          </p:cNvSpPr>
          <p:nvPr/>
        </p:nvSpPr>
        <p:spPr bwMode="auto">
          <a:xfrm>
            <a:off x="3143250" y="5511800"/>
            <a:ext cx="1676400" cy="615950"/>
          </a:xfrm>
          <a:prstGeom prst="leftRightArrow">
            <a:avLst>
              <a:gd name="adj1" fmla="val 50000"/>
              <a:gd name="adj2" fmla="val 54433"/>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6569" name="Rectangle 9"/>
          <p:cNvSpPr>
            <a:spLocks noChangeAspect="1" noChangeArrowheads="1"/>
          </p:cNvSpPr>
          <p:nvPr/>
        </p:nvSpPr>
        <p:spPr bwMode="auto">
          <a:xfrm>
            <a:off x="950913" y="5548313"/>
            <a:ext cx="2162175" cy="66675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B</a:t>
            </a:r>
            <a:r>
              <a:rPr lang="en-US" sz="1600" dirty="0" smtClean="0"/>
              <a:t>us </a:t>
            </a:r>
            <a:r>
              <a:rPr lang="en-US" sz="1600" dirty="0"/>
              <a:t>interface</a:t>
            </a:r>
          </a:p>
        </p:txBody>
      </p:sp>
      <p:sp>
        <p:nvSpPr>
          <p:cNvPr id="66570" name="Rectangle 10"/>
          <p:cNvSpPr>
            <a:spLocks noChangeAspect="1" noChangeArrowheads="1"/>
          </p:cNvSpPr>
          <p:nvPr/>
        </p:nvSpPr>
        <p:spPr bwMode="auto">
          <a:xfrm>
            <a:off x="2008188" y="4017963"/>
            <a:ext cx="788987" cy="176212"/>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6571" name="Rectangle 11"/>
          <p:cNvSpPr>
            <a:spLocks noChangeAspect="1" noChangeArrowheads="1"/>
          </p:cNvSpPr>
          <p:nvPr/>
        </p:nvSpPr>
        <p:spPr bwMode="auto">
          <a:xfrm>
            <a:off x="2008188" y="4194175"/>
            <a:ext cx="788987" cy="176213"/>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6572" name="Rectangle 12"/>
          <p:cNvSpPr>
            <a:spLocks noChangeAspect="1" noChangeArrowheads="1"/>
          </p:cNvSpPr>
          <p:nvPr/>
        </p:nvSpPr>
        <p:spPr bwMode="auto">
          <a:xfrm>
            <a:off x="2008188" y="4370388"/>
            <a:ext cx="788987" cy="174625"/>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6573" name="Rectangle 13"/>
          <p:cNvSpPr>
            <a:spLocks noChangeAspect="1" noChangeArrowheads="1"/>
          </p:cNvSpPr>
          <p:nvPr/>
        </p:nvSpPr>
        <p:spPr bwMode="auto">
          <a:xfrm>
            <a:off x="2008188" y="4545013"/>
            <a:ext cx="788987" cy="176212"/>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6574" name="Rectangle 14"/>
          <p:cNvSpPr>
            <a:spLocks noChangeAspect="1" noChangeArrowheads="1"/>
          </p:cNvSpPr>
          <p:nvPr/>
        </p:nvSpPr>
        <p:spPr bwMode="auto">
          <a:xfrm>
            <a:off x="2008188" y="4721225"/>
            <a:ext cx="788987" cy="176213"/>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6575" name="AutoShape 15"/>
          <p:cNvSpPr>
            <a:spLocks noChangeAspect="1" noChangeArrowheads="1"/>
          </p:cNvSpPr>
          <p:nvPr/>
        </p:nvSpPr>
        <p:spPr bwMode="auto">
          <a:xfrm>
            <a:off x="2900363" y="4017963"/>
            <a:ext cx="512762" cy="439737"/>
          </a:xfrm>
          <a:prstGeom prst="rightArrow">
            <a:avLst>
              <a:gd name="adj1" fmla="val 50000"/>
              <a:gd name="adj2" fmla="val 2915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6576" name="AutoShape 16"/>
          <p:cNvSpPr>
            <a:spLocks noChangeAspect="1" noChangeArrowheads="1"/>
          </p:cNvSpPr>
          <p:nvPr/>
        </p:nvSpPr>
        <p:spPr bwMode="auto">
          <a:xfrm flipH="1">
            <a:off x="2797175" y="4457700"/>
            <a:ext cx="512763" cy="439738"/>
          </a:xfrm>
          <a:prstGeom prst="rightArrow">
            <a:avLst>
              <a:gd name="adj1" fmla="val 50000"/>
              <a:gd name="adj2" fmla="val 2915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6577" name="Rectangle 17"/>
          <p:cNvSpPr>
            <a:spLocks noChangeAspect="1" noChangeArrowheads="1"/>
          </p:cNvSpPr>
          <p:nvPr/>
        </p:nvSpPr>
        <p:spPr bwMode="auto">
          <a:xfrm>
            <a:off x="3413125" y="3843338"/>
            <a:ext cx="614363" cy="1230312"/>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ALU</a:t>
            </a:r>
          </a:p>
        </p:txBody>
      </p:sp>
      <p:sp>
        <p:nvSpPr>
          <p:cNvPr id="66578" name="Text Box 18"/>
          <p:cNvSpPr txBox="1">
            <a:spLocks noChangeAspect="1" noChangeArrowheads="1"/>
          </p:cNvSpPr>
          <p:nvPr/>
        </p:nvSpPr>
        <p:spPr bwMode="auto">
          <a:xfrm>
            <a:off x="1841500" y="3671680"/>
            <a:ext cx="1147770"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R</a:t>
            </a:r>
            <a:r>
              <a:rPr lang="en-US" sz="1600" dirty="0" smtClean="0"/>
              <a:t>egister </a:t>
            </a:r>
            <a:r>
              <a:rPr lang="en-US" sz="1600" dirty="0"/>
              <a:t>file</a:t>
            </a:r>
          </a:p>
        </p:txBody>
      </p:sp>
      <p:sp>
        <p:nvSpPr>
          <p:cNvPr id="66579" name="AutoShape 19"/>
          <p:cNvSpPr>
            <a:spLocks noChangeAspect="1" noChangeArrowheads="1"/>
          </p:cNvSpPr>
          <p:nvPr/>
        </p:nvSpPr>
        <p:spPr bwMode="auto">
          <a:xfrm>
            <a:off x="2093913" y="4984750"/>
            <a:ext cx="703262" cy="52705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6580" name="Rectangle 20"/>
          <p:cNvSpPr>
            <a:spLocks noChangeAspect="1" noChangeArrowheads="1"/>
          </p:cNvSpPr>
          <p:nvPr/>
        </p:nvSpPr>
        <p:spPr bwMode="auto">
          <a:xfrm>
            <a:off x="776288" y="3578225"/>
            <a:ext cx="3427412" cy="2813050"/>
          </a:xfrm>
          <a:prstGeom prst="rect">
            <a:avLst/>
          </a:prstGeom>
          <a:noFill/>
          <a:ln w="12700" cap="rnd">
            <a:solidFill>
              <a:schemeClr val="tx1"/>
            </a:solidFill>
            <a:prstDash val="sysDot"/>
            <a:miter lim="800000"/>
            <a:headEnd/>
            <a:tailEnd/>
          </a:ln>
          <a:effectLst/>
        </p:spPr>
        <p:txBody>
          <a:bodyPr wrap="none" anchor="ctr">
            <a:prstTxWarp prst="textNoShape">
              <a:avLst/>
            </a:prstTxWarp>
          </a:bodyPr>
          <a:lstStyle/>
          <a:p>
            <a:endParaRPr lang="en-US"/>
          </a:p>
        </p:txBody>
      </p:sp>
      <p:sp>
        <p:nvSpPr>
          <p:cNvPr id="66581" name="Text Box 21"/>
          <p:cNvSpPr txBox="1">
            <a:spLocks noChangeAspect="1" noChangeArrowheads="1"/>
          </p:cNvSpPr>
          <p:nvPr/>
        </p:nvSpPr>
        <p:spPr bwMode="auto">
          <a:xfrm>
            <a:off x="744538" y="3251200"/>
            <a:ext cx="108585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CPU chip</a:t>
            </a:r>
          </a:p>
        </p:txBody>
      </p:sp>
      <p:sp>
        <p:nvSpPr>
          <p:cNvPr id="66582" name="Text Box 22"/>
          <p:cNvSpPr txBox="1">
            <a:spLocks noChangeAspect="1" noChangeArrowheads="1"/>
          </p:cNvSpPr>
          <p:nvPr/>
        </p:nvSpPr>
        <p:spPr bwMode="auto">
          <a:xfrm>
            <a:off x="4348163" y="4746417"/>
            <a:ext cx="1129135"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ystem </a:t>
            </a:r>
            <a:r>
              <a:rPr lang="en-US" sz="1600" dirty="0"/>
              <a:t>bus</a:t>
            </a:r>
          </a:p>
        </p:txBody>
      </p:sp>
      <p:sp>
        <p:nvSpPr>
          <p:cNvPr id="66583" name="Line 23"/>
          <p:cNvSpPr>
            <a:spLocks noChangeAspect="1" noChangeShapeType="1"/>
          </p:cNvSpPr>
          <p:nvPr/>
        </p:nvSpPr>
        <p:spPr bwMode="auto">
          <a:xfrm flipH="1">
            <a:off x="4027488" y="5073650"/>
            <a:ext cx="792162" cy="52705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66584" name="Text Box 24"/>
          <p:cNvSpPr txBox="1">
            <a:spLocks noChangeAspect="1" noChangeArrowheads="1"/>
          </p:cNvSpPr>
          <p:nvPr/>
        </p:nvSpPr>
        <p:spPr bwMode="auto">
          <a:xfrm>
            <a:off x="6019800" y="4746417"/>
            <a:ext cx="1175722"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M</a:t>
            </a:r>
            <a:r>
              <a:rPr lang="en-US" sz="1600" dirty="0" smtClean="0"/>
              <a:t>emory </a:t>
            </a:r>
            <a:r>
              <a:rPr lang="en-US" sz="1600" dirty="0"/>
              <a:t>bus</a:t>
            </a:r>
          </a:p>
        </p:txBody>
      </p:sp>
      <p:sp>
        <p:nvSpPr>
          <p:cNvPr id="66585" name="Line 25"/>
          <p:cNvSpPr>
            <a:spLocks noChangeAspect="1" noChangeShapeType="1"/>
          </p:cNvSpPr>
          <p:nvPr/>
        </p:nvSpPr>
        <p:spPr bwMode="auto">
          <a:xfrm>
            <a:off x="6664325" y="5073650"/>
            <a:ext cx="0" cy="52705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616" name="Rectangle 32"/>
          <p:cNvSpPr>
            <a:spLocks noGrp="1" noChangeArrowheads="1"/>
          </p:cNvSpPr>
          <p:nvPr>
            <p:ph type="title"/>
          </p:nvPr>
        </p:nvSpPr>
        <p:spPr/>
        <p:txBody>
          <a:bodyPr/>
          <a:lstStyle/>
          <a:p>
            <a:r>
              <a:rPr lang="en-US"/>
              <a:t>Memory Read Transaction (1)</a:t>
            </a:r>
          </a:p>
        </p:txBody>
      </p:sp>
      <p:sp>
        <p:nvSpPr>
          <p:cNvPr id="67617" name="Rectangle 33"/>
          <p:cNvSpPr>
            <a:spLocks noGrp="1" noChangeArrowheads="1"/>
          </p:cNvSpPr>
          <p:nvPr>
            <p:ph type="body" idx="1"/>
          </p:nvPr>
        </p:nvSpPr>
        <p:spPr/>
        <p:txBody>
          <a:bodyPr/>
          <a:lstStyle/>
          <a:p>
            <a:r>
              <a:rPr lang="en-US" dirty="0"/>
              <a:t>CPU places address A on the memory bus.</a:t>
            </a:r>
          </a:p>
        </p:txBody>
      </p:sp>
      <p:sp>
        <p:nvSpPr>
          <p:cNvPr id="67588" name="Rectangle 4"/>
          <p:cNvSpPr>
            <a:spLocks noChangeArrowheads="1"/>
          </p:cNvSpPr>
          <p:nvPr/>
        </p:nvSpPr>
        <p:spPr bwMode="auto">
          <a:xfrm>
            <a:off x="6767513" y="3810000"/>
            <a:ext cx="909637" cy="914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7589" name="AutoShape 5"/>
          <p:cNvSpPr>
            <a:spLocks noChangeArrowheads="1"/>
          </p:cNvSpPr>
          <p:nvPr/>
        </p:nvSpPr>
        <p:spPr bwMode="auto">
          <a:xfrm>
            <a:off x="5243513" y="3962400"/>
            <a:ext cx="1492250" cy="533400"/>
          </a:xfrm>
          <a:prstGeom prst="leftRightArrow">
            <a:avLst>
              <a:gd name="adj1" fmla="val 50000"/>
              <a:gd name="adj2" fmla="val 55952"/>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7590" name="Rectangle 6"/>
          <p:cNvSpPr>
            <a:spLocks noChangeArrowheads="1"/>
          </p:cNvSpPr>
          <p:nvPr/>
        </p:nvSpPr>
        <p:spPr bwMode="auto">
          <a:xfrm>
            <a:off x="4329113" y="3994150"/>
            <a:ext cx="909637" cy="57785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r>
              <a:rPr lang="en-US" sz="1600"/>
              <a:t> </a:t>
            </a:r>
          </a:p>
          <a:p>
            <a:pPr>
              <a:lnSpc>
                <a:spcPct val="100000"/>
              </a:lnSpc>
            </a:pPr>
            <a:endParaRPr lang="en-US" sz="1600"/>
          </a:p>
        </p:txBody>
      </p:sp>
      <p:sp>
        <p:nvSpPr>
          <p:cNvPr id="67591" name="AutoShape 7"/>
          <p:cNvSpPr>
            <a:spLocks noChangeArrowheads="1"/>
          </p:cNvSpPr>
          <p:nvPr/>
        </p:nvSpPr>
        <p:spPr bwMode="auto">
          <a:xfrm>
            <a:off x="2871788" y="3962400"/>
            <a:ext cx="1452562" cy="533400"/>
          </a:xfrm>
          <a:prstGeom prst="leftRightArrow">
            <a:avLst>
              <a:gd name="adj1" fmla="val 50000"/>
              <a:gd name="adj2" fmla="val 54464"/>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7592" name="Rectangle 8"/>
          <p:cNvSpPr>
            <a:spLocks noChangeArrowheads="1"/>
          </p:cNvSpPr>
          <p:nvPr/>
        </p:nvSpPr>
        <p:spPr bwMode="auto">
          <a:xfrm>
            <a:off x="1887538" y="26670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7593" name="Rectangle 9"/>
          <p:cNvSpPr>
            <a:spLocks noChangeArrowheads="1"/>
          </p:cNvSpPr>
          <p:nvPr/>
        </p:nvSpPr>
        <p:spPr bwMode="auto">
          <a:xfrm>
            <a:off x="1887538" y="28194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7594" name="Rectangle 10"/>
          <p:cNvSpPr>
            <a:spLocks noChangeArrowheads="1"/>
          </p:cNvSpPr>
          <p:nvPr/>
        </p:nvSpPr>
        <p:spPr bwMode="auto">
          <a:xfrm>
            <a:off x="1887538" y="29718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7595" name="Rectangle 11"/>
          <p:cNvSpPr>
            <a:spLocks noChangeArrowheads="1"/>
          </p:cNvSpPr>
          <p:nvPr/>
        </p:nvSpPr>
        <p:spPr bwMode="auto">
          <a:xfrm>
            <a:off x="1887538" y="31242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7596" name="Rectangle 12"/>
          <p:cNvSpPr>
            <a:spLocks noChangeArrowheads="1"/>
          </p:cNvSpPr>
          <p:nvPr/>
        </p:nvSpPr>
        <p:spPr bwMode="auto">
          <a:xfrm>
            <a:off x="1887538" y="32766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7597" name="AutoShape 13"/>
          <p:cNvSpPr>
            <a:spLocks noChangeArrowheads="1"/>
          </p:cNvSpPr>
          <p:nvPr/>
        </p:nvSpPr>
        <p:spPr bwMode="auto">
          <a:xfrm>
            <a:off x="2660650" y="26670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7598" name="AutoShape 14"/>
          <p:cNvSpPr>
            <a:spLocks noChangeArrowheads="1"/>
          </p:cNvSpPr>
          <p:nvPr/>
        </p:nvSpPr>
        <p:spPr bwMode="auto">
          <a:xfrm flipH="1">
            <a:off x="2571750" y="30480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7599" name="Rectangle 15"/>
          <p:cNvSpPr>
            <a:spLocks noChangeArrowheads="1"/>
          </p:cNvSpPr>
          <p:nvPr/>
        </p:nvSpPr>
        <p:spPr bwMode="auto">
          <a:xfrm>
            <a:off x="3105150" y="2514600"/>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ALU</a:t>
            </a:r>
          </a:p>
        </p:txBody>
      </p:sp>
      <p:sp>
        <p:nvSpPr>
          <p:cNvPr id="67600" name="Text Box 16"/>
          <p:cNvSpPr txBox="1">
            <a:spLocks noChangeArrowheads="1"/>
          </p:cNvSpPr>
          <p:nvPr/>
        </p:nvSpPr>
        <p:spPr bwMode="auto">
          <a:xfrm>
            <a:off x="1676400" y="2345323"/>
            <a:ext cx="114777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R</a:t>
            </a:r>
            <a:r>
              <a:rPr lang="en-US" sz="1600" dirty="0" smtClean="0"/>
              <a:t>egister </a:t>
            </a:r>
            <a:r>
              <a:rPr lang="en-US" sz="1600" dirty="0"/>
              <a:t>file</a:t>
            </a:r>
          </a:p>
        </p:txBody>
      </p:sp>
      <p:sp>
        <p:nvSpPr>
          <p:cNvPr id="67601" name="AutoShape 17"/>
          <p:cNvSpPr>
            <a:spLocks noChangeArrowheads="1"/>
          </p:cNvSpPr>
          <p:nvPr/>
        </p:nvSpPr>
        <p:spPr bwMode="auto">
          <a:xfrm>
            <a:off x="1962150" y="3505200"/>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7602" name="Line 18"/>
          <p:cNvSpPr>
            <a:spLocks noChangeShapeType="1"/>
          </p:cNvSpPr>
          <p:nvPr/>
        </p:nvSpPr>
        <p:spPr bwMode="auto">
          <a:xfrm>
            <a:off x="2800350" y="4191000"/>
            <a:ext cx="3962400" cy="0"/>
          </a:xfrm>
          <a:prstGeom prst="line">
            <a:avLst/>
          </a:prstGeom>
          <a:noFill/>
          <a:ln w="76200">
            <a:solidFill>
              <a:srgbClr val="00FFFF"/>
            </a:solidFill>
            <a:round/>
            <a:headEnd/>
            <a:tailEnd type="triangle" w="med" len="med"/>
          </a:ln>
          <a:effectLst/>
        </p:spPr>
        <p:txBody>
          <a:bodyPr wrap="none" anchor="ctr">
            <a:prstTxWarp prst="textNoShape">
              <a:avLst/>
            </a:prstTxWarp>
          </a:bodyPr>
          <a:lstStyle/>
          <a:p>
            <a:endParaRPr lang="en-US"/>
          </a:p>
        </p:txBody>
      </p:sp>
      <p:sp>
        <p:nvSpPr>
          <p:cNvPr id="67603" name="Rectangle 19"/>
          <p:cNvSpPr>
            <a:spLocks noChangeArrowheads="1"/>
          </p:cNvSpPr>
          <p:nvPr/>
        </p:nvSpPr>
        <p:spPr bwMode="auto">
          <a:xfrm>
            <a:off x="971550" y="3994150"/>
            <a:ext cx="1873250" cy="57785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B</a:t>
            </a:r>
            <a:r>
              <a:rPr lang="en-US" sz="1600" dirty="0" smtClean="0"/>
              <a:t>us </a:t>
            </a:r>
            <a:r>
              <a:rPr lang="en-US" sz="1600" dirty="0"/>
              <a:t>interface</a:t>
            </a:r>
          </a:p>
        </p:txBody>
      </p:sp>
      <p:sp>
        <p:nvSpPr>
          <p:cNvPr id="67604" name="Text Box 20"/>
          <p:cNvSpPr txBox="1">
            <a:spLocks noChangeArrowheads="1"/>
          </p:cNvSpPr>
          <p:nvPr/>
        </p:nvSpPr>
        <p:spPr bwMode="auto">
          <a:xfrm>
            <a:off x="5757169" y="3808998"/>
            <a:ext cx="337938"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i="1"/>
              <a:t>A</a:t>
            </a:r>
          </a:p>
        </p:txBody>
      </p:sp>
      <p:sp>
        <p:nvSpPr>
          <p:cNvPr id="67605" name="Text Box 21"/>
          <p:cNvSpPr txBox="1">
            <a:spLocks noChangeArrowheads="1"/>
          </p:cNvSpPr>
          <p:nvPr/>
        </p:nvSpPr>
        <p:spPr bwMode="auto">
          <a:xfrm>
            <a:off x="7673975" y="3687763"/>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67606" name="Text Box 22"/>
          <p:cNvSpPr txBox="1">
            <a:spLocks noChangeArrowheads="1"/>
          </p:cNvSpPr>
          <p:nvPr/>
        </p:nvSpPr>
        <p:spPr bwMode="auto">
          <a:xfrm>
            <a:off x="7658100" y="4191000"/>
            <a:ext cx="3302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A</a:t>
            </a:r>
          </a:p>
        </p:txBody>
      </p:sp>
      <p:sp>
        <p:nvSpPr>
          <p:cNvPr id="67607" name="Rectangle 23"/>
          <p:cNvSpPr>
            <a:spLocks noChangeArrowheads="1"/>
          </p:cNvSpPr>
          <p:nvPr/>
        </p:nvSpPr>
        <p:spPr bwMode="auto">
          <a:xfrm>
            <a:off x="6762750" y="4283075"/>
            <a:ext cx="914400" cy="152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400"/>
              <a:t>x</a:t>
            </a:r>
          </a:p>
        </p:txBody>
      </p:sp>
      <p:sp>
        <p:nvSpPr>
          <p:cNvPr id="67608" name="Text Box 24"/>
          <p:cNvSpPr txBox="1">
            <a:spLocks noChangeArrowheads="1"/>
          </p:cNvSpPr>
          <p:nvPr/>
        </p:nvSpPr>
        <p:spPr bwMode="auto">
          <a:xfrm>
            <a:off x="6553200" y="3472448"/>
            <a:ext cx="1269298"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ain </a:t>
            </a:r>
            <a:r>
              <a:rPr lang="en-US" sz="1600" dirty="0"/>
              <a:t>memory</a:t>
            </a:r>
          </a:p>
        </p:txBody>
      </p:sp>
      <p:sp>
        <p:nvSpPr>
          <p:cNvPr id="67609" name="Text Box 25"/>
          <p:cNvSpPr txBox="1">
            <a:spLocks noChangeArrowheads="1"/>
          </p:cNvSpPr>
          <p:nvPr/>
        </p:nvSpPr>
        <p:spPr bwMode="auto">
          <a:xfrm>
            <a:off x="4302038" y="3701048"/>
            <a:ext cx="970137"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I/O bridge</a:t>
            </a:r>
          </a:p>
        </p:txBody>
      </p:sp>
      <p:sp>
        <p:nvSpPr>
          <p:cNvPr id="67610" name="Text Box 26"/>
          <p:cNvSpPr txBox="1">
            <a:spLocks noChangeArrowheads="1"/>
          </p:cNvSpPr>
          <p:nvPr/>
        </p:nvSpPr>
        <p:spPr bwMode="auto">
          <a:xfrm>
            <a:off x="1233183" y="2999373"/>
            <a:ext cx="614972"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a:t>
            </a:r>
            <a:r>
              <a:rPr lang="en-US" sz="1600" dirty="0" err="1"/>
              <a:t>eax</a:t>
            </a:r>
            <a:endParaRPr lang="en-US" sz="1600" dirty="0"/>
          </a:p>
        </p:txBody>
      </p:sp>
      <p:sp>
        <p:nvSpPr>
          <p:cNvPr id="67612" name="Text Box 28"/>
          <p:cNvSpPr txBox="1">
            <a:spLocks noChangeArrowheads="1"/>
          </p:cNvSpPr>
          <p:nvPr/>
        </p:nvSpPr>
        <p:spPr bwMode="auto">
          <a:xfrm>
            <a:off x="4629150" y="2438400"/>
            <a:ext cx="2984811" cy="584776"/>
          </a:xfrm>
          <a:prstGeom prst="rect">
            <a:avLst/>
          </a:prstGeom>
          <a:noFill/>
          <a:ln w="25400">
            <a:noFill/>
            <a:miter lim="800000"/>
            <a:headEnd/>
            <a:tailEnd/>
          </a:ln>
          <a:effectLst/>
        </p:spPr>
        <p:txBody>
          <a:bodyPr wrap="none">
            <a:prstTxWarp prst="textNoShape">
              <a:avLst/>
            </a:prstTxWarp>
            <a:spAutoFit/>
          </a:bodyPr>
          <a:lstStyle/>
          <a:p>
            <a:pPr algn="l">
              <a:lnSpc>
                <a:spcPct val="100000"/>
              </a:lnSpc>
            </a:pPr>
            <a:r>
              <a:rPr lang="en-US" sz="1600" dirty="0">
                <a:solidFill>
                  <a:srgbClr val="FF0000"/>
                </a:solidFill>
              </a:rPr>
              <a:t>Load operation</a:t>
            </a:r>
            <a:r>
              <a:rPr lang="en-US" sz="1600" dirty="0"/>
              <a:t>:</a:t>
            </a:r>
            <a:r>
              <a:rPr lang="en-US" sz="1600" dirty="0">
                <a:latin typeface="Times" charset="0"/>
              </a:rPr>
              <a:t> </a:t>
            </a:r>
            <a:r>
              <a:rPr lang="en-US" sz="1600" dirty="0" err="1">
                <a:latin typeface="Courier New" charset="0"/>
              </a:rPr>
              <a:t>movl</a:t>
            </a:r>
            <a:r>
              <a:rPr lang="en-US" sz="1600" dirty="0">
                <a:latin typeface="Courier New" charset="0"/>
              </a:rPr>
              <a:t> A, %</a:t>
            </a:r>
            <a:r>
              <a:rPr lang="en-US" sz="1600" dirty="0" err="1">
                <a:latin typeface="Courier New" charset="0"/>
              </a:rPr>
              <a:t>eax</a:t>
            </a:r>
            <a:endParaRPr lang="en-US" sz="1600" dirty="0">
              <a:latin typeface="Times" charset="0"/>
            </a:endParaRPr>
          </a:p>
          <a:p>
            <a:pPr algn="l">
              <a:lnSpc>
                <a:spcPct val="100000"/>
              </a:lnSpc>
            </a:pPr>
            <a:endParaRPr lang="en-US" sz="1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36" name="Rectangle 28"/>
          <p:cNvSpPr>
            <a:spLocks noGrp="1" noChangeArrowheads="1"/>
          </p:cNvSpPr>
          <p:nvPr>
            <p:ph type="title"/>
          </p:nvPr>
        </p:nvSpPr>
        <p:spPr/>
        <p:txBody>
          <a:bodyPr/>
          <a:lstStyle/>
          <a:p>
            <a:r>
              <a:rPr lang="en-US"/>
              <a:t>Memory Read Transaction (2)</a:t>
            </a:r>
          </a:p>
        </p:txBody>
      </p:sp>
      <p:sp>
        <p:nvSpPr>
          <p:cNvPr id="68637" name="Rectangle 29"/>
          <p:cNvSpPr>
            <a:spLocks noGrp="1" noChangeArrowheads="1"/>
          </p:cNvSpPr>
          <p:nvPr>
            <p:ph type="body" idx="1"/>
          </p:nvPr>
        </p:nvSpPr>
        <p:spPr/>
        <p:txBody>
          <a:bodyPr/>
          <a:lstStyle/>
          <a:p>
            <a:r>
              <a:rPr lang="en-US" dirty="0"/>
              <a:t>Main memory reads A from the memory bus, retrieves word </a:t>
            </a:r>
            <a:r>
              <a:rPr lang="en-US" dirty="0" err="1"/>
              <a:t>x</a:t>
            </a:r>
            <a:r>
              <a:rPr lang="en-US" dirty="0"/>
              <a:t>, and places it on the bus.</a:t>
            </a:r>
          </a:p>
        </p:txBody>
      </p:sp>
      <p:sp>
        <p:nvSpPr>
          <p:cNvPr id="68612" name="AutoShape 4"/>
          <p:cNvSpPr>
            <a:spLocks noChangeArrowheads="1"/>
          </p:cNvSpPr>
          <p:nvPr/>
        </p:nvSpPr>
        <p:spPr bwMode="auto">
          <a:xfrm>
            <a:off x="5248275" y="3959225"/>
            <a:ext cx="1492250" cy="533400"/>
          </a:xfrm>
          <a:prstGeom prst="leftRightArrow">
            <a:avLst>
              <a:gd name="adj1" fmla="val 50000"/>
              <a:gd name="adj2" fmla="val 55952"/>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8613" name="Rectangle 5"/>
          <p:cNvSpPr>
            <a:spLocks noChangeArrowheads="1"/>
          </p:cNvSpPr>
          <p:nvPr/>
        </p:nvSpPr>
        <p:spPr bwMode="auto">
          <a:xfrm>
            <a:off x="4333875" y="3990975"/>
            <a:ext cx="909638" cy="57785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8614" name="AutoShape 6"/>
          <p:cNvSpPr>
            <a:spLocks noChangeArrowheads="1"/>
          </p:cNvSpPr>
          <p:nvPr/>
        </p:nvSpPr>
        <p:spPr bwMode="auto">
          <a:xfrm>
            <a:off x="2876550" y="3959225"/>
            <a:ext cx="1452563" cy="533400"/>
          </a:xfrm>
          <a:prstGeom prst="leftRightArrow">
            <a:avLst>
              <a:gd name="adj1" fmla="val 50000"/>
              <a:gd name="adj2" fmla="val 54464"/>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8615" name="Rectangle 7"/>
          <p:cNvSpPr>
            <a:spLocks noChangeArrowheads="1"/>
          </p:cNvSpPr>
          <p:nvPr/>
        </p:nvSpPr>
        <p:spPr bwMode="auto">
          <a:xfrm>
            <a:off x="1892300" y="26638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8616" name="Rectangle 8"/>
          <p:cNvSpPr>
            <a:spLocks noChangeArrowheads="1"/>
          </p:cNvSpPr>
          <p:nvPr/>
        </p:nvSpPr>
        <p:spPr bwMode="auto">
          <a:xfrm>
            <a:off x="1892300" y="28162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8617" name="Rectangle 9"/>
          <p:cNvSpPr>
            <a:spLocks noChangeArrowheads="1"/>
          </p:cNvSpPr>
          <p:nvPr/>
        </p:nvSpPr>
        <p:spPr bwMode="auto">
          <a:xfrm>
            <a:off x="1892300" y="29686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8618" name="Rectangle 10"/>
          <p:cNvSpPr>
            <a:spLocks noChangeArrowheads="1"/>
          </p:cNvSpPr>
          <p:nvPr/>
        </p:nvSpPr>
        <p:spPr bwMode="auto">
          <a:xfrm>
            <a:off x="1892300" y="31210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8619" name="Rectangle 11"/>
          <p:cNvSpPr>
            <a:spLocks noChangeArrowheads="1"/>
          </p:cNvSpPr>
          <p:nvPr/>
        </p:nvSpPr>
        <p:spPr bwMode="auto">
          <a:xfrm>
            <a:off x="1892300" y="32734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8620" name="AutoShape 12"/>
          <p:cNvSpPr>
            <a:spLocks noChangeArrowheads="1"/>
          </p:cNvSpPr>
          <p:nvPr/>
        </p:nvSpPr>
        <p:spPr bwMode="auto">
          <a:xfrm>
            <a:off x="2665413" y="2663825"/>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8621" name="AutoShape 13"/>
          <p:cNvSpPr>
            <a:spLocks noChangeArrowheads="1"/>
          </p:cNvSpPr>
          <p:nvPr/>
        </p:nvSpPr>
        <p:spPr bwMode="auto">
          <a:xfrm flipH="1">
            <a:off x="2576513" y="3044825"/>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8622" name="Rectangle 14"/>
          <p:cNvSpPr>
            <a:spLocks noChangeArrowheads="1"/>
          </p:cNvSpPr>
          <p:nvPr/>
        </p:nvSpPr>
        <p:spPr bwMode="auto">
          <a:xfrm>
            <a:off x="3109913" y="2511425"/>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ALU</a:t>
            </a:r>
          </a:p>
        </p:txBody>
      </p:sp>
      <p:sp>
        <p:nvSpPr>
          <p:cNvPr id="68623" name="Text Box 15"/>
          <p:cNvSpPr txBox="1">
            <a:spLocks noChangeArrowheads="1"/>
          </p:cNvSpPr>
          <p:nvPr/>
        </p:nvSpPr>
        <p:spPr bwMode="auto">
          <a:xfrm>
            <a:off x="1689100" y="2342148"/>
            <a:ext cx="1147770"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R</a:t>
            </a:r>
            <a:r>
              <a:rPr lang="en-US" sz="1600" dirty="0" smtClean="0"/>
              <a:t>egister </a:t>
            </a:r>
            <a:r>
              <a:rPr lang="en-US" sz="1600" dirty="0"/>
              <a:t>file</a:t>
            </a:r>
          </a:p>
        </p:txBody>
      </p:sp>
      <p:sp>
        <p:nvSpPr>
          <p:cNvPr id="68624" name="AutoShape 16"/>
          <p:cNvSpPr>
            <a:spLocks noChangeArrowheads="1"/>
          </p:cNvSpPr>
          <p:nvPr/>
        </p:nvSpPr>
        <p:spPr bwMode="auto">
          <a:xfrm>
            <a:off x="1966913" y="3502025"/>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8625" name="Line 17"/>
          <p:cNvSpPr>
            <a:spLocks noChangeShapeType="1"/>
          </p:cNvSpPr>
          <p:nvPr/>
        </p:nvSpPr>
        <p:spPr bwMode="auto">
          <a:xfrm>
            <a:off x="2805113" y="4187825"/>
            <a:ext cx="3962400" cy="0"/>
          </a:xfrm>
          <a:prstGeom prst="line">
            <a:avLst/>
          </a:prstGeom>
          <a:noFill/>
          <a:ln w="76200">
            <a:solidFill>
              <a:srgbClr val="00FFFF"/>
            </a:solidFill>
            <a:round/>
            <a:headEnd type="triangle" w="med" len="med"/>
            <a:tailEnd/>
          </a:ln>
          <a:effectLst/>
        </p:spPr>
        <p:txBody>
          <a:bodyPr wrap="none" anchor="ctr">
            <a:prstTxWarp prst="textNoShape">
              <a:avLst/>
            </a:prstTxWarp>
          </a:bodyPr>
          <a:lstStyle/>
          <a:p>
            <a:endParaRPr lang="en-US"/>
          </a:p>
        </p:txBody>
      </p:sp>
      <p:sp>
        <p:nvSpPr>
          <p:cNvPr id="68626" name="Rectangle 18"/>
          <p:cNvSpPr>
            <a:spLocks noChangeArrowheads="1"/>
          </p:cNvSpPr>
          <p:nvPr/>
        </p:nvSpPr>
        <p:spPr bwMode="auto">
          <a:xfrm>
            <a:off x="976313" y="3990975"/>
            <a:ext cx="1873250" cy="57785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B</a:t>
            </a:r>
            <a:r>
              <a:rPr lang="en-US" sz="1600" dirty="0" smtClean="0"/>
              <a:t>us </a:t>
            </a:r>
            <a:r>
              <a:rPr lang="en-US" sz="1600" dirty="0"/>
              <a:t>interface</a:t>
            </a:r>
          </a:p>
        </p:txBody>
      </p:sp>
      <p:sp>
        <p:nvSpPr>
          <p:cNvPr id="68627" name="Text Box 19"/>
          <p:cNvSpPr txBox="1">
            <a:spLocks noChangeArrowheads="1"/>
          </p:cNvSpPr>
          <p:nvPr/>
        </p:nvSpPr>
        <p:spPr bwMode="auto">
          <a:xfrm>
            <a:off x="5772844" y="3729623"/>
            <a:ext cx="31770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i="1"/>
              <a:t>x</a:t>
            </a:r>
          </a:p>
        </p:txBody>
      </p:sp>
      <p:sp>
        <p:nvSpPr>
          <p:cNvPr id="68628" name="Rectangle 20"/>
          <p:cNvSpPr>
            <a:spLocks noChangeArrowheads="1"/>
          </p:cNvSpPr>
          <p:nvPr/>
        </p:nvSpPr>
        <p:spPr bwMode="auto">
          <a:xfrm>
            <a:off x="6772275" y="3806825"/>
            <a:ext cx="909638" cy="914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8629" name="Text Box 21"/>
          <p:cNvSpPr txBox="1">
            <a:spLocks noChangeArrowheads="1"/>
          </p:cNvSpPr>
          <p:nvPr/>
        </p:nvSpPr>
        <p:spPr bwMode="auto">
          <a:xfrm>
            <a:off x="7678738" y="3684588"/>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68630" name="Text Box 22"/>
          <p:cNvSpPr txBox="1">
            <a:spLocks noChangeArrowheads="1"/>
          </p:cNvSpPr>
          <p:nvPr/>
        </p:nvSpPr>
        <p:spPr bwMode="auto">
          <a:xfrm>
            <a:off x="7662863" y="4187825"/>
            <a:ext cx="3302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A</a:t>
            </a:r>
          </a:p>
        </p:txBody>
      </p:sp>
      <p:sp>
        <p:nvSpPr>
          <p:cNvPr id="68631" name="Rectangle 23"/>
          <p:cNvSpPr>
            <a:spLocks noChangeArrowheads="1"/>
          </p:cNvSpPr>
          <p:nvPr/>
        </p:nvSpPr>
        <p:spPr bwMode="auto">
          <a:xfrm>
            <a:off x="6767513" y="4279900"/>
            <a:ext cx="914400" cy="152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400" dirty="0" err="1"/>
              <a:t>x</a:t>
            </a:r>
            <a:endParaRPr lang="en-US" sz="1000" dirty="0"/>
          </a:p>
        </p:txBody>
      </p:sp>
      <p:sp>
        <p:nvSpPr>
          <p:cNvPr id="68632" name="Text Box 24"/>
          <p:cNvSpPr txBox="1">
            <a:spLocks noChangeArrowheads="1"/>
          </p:cNvSpPr>
          <p:nvPr/>
        </p:nvSpPr>
        <p:spPr bwMode="auto">
          <a:xfrm>
            <a:off x="6553200" y="3471446"/>
            <a:ext cx="1319711" cy="338554"/>
          </a:xfrm>
          <a:prstGeom prst="rect">
            <a:avLst/>
          </a:prstGeom>
          <a:noFill/>
          <a:ln w="12700">
            <a:noFill/>
            <a:miter lim="800000"/>
            <a:headEnd/>
            <a:tailEnd/>
          </a:ln>
          <a:effectLst/>
        </p:spPr>
        <p:txBody>
          <a:bodyPr wrap="square" anchor="ctr">
            <a:prstTxWarp prst="textNoShape">
              <a:avLst/>
            </a:prstTxWarp>
            <a:spAutoFit/>
          </a:bodyPr>
          <a:lstStyle/>
          <a:p>
            <a:pPr algn="ctr">
              <a:lnSpc>
                <a:spcPct val="100000"/>
              </a:lnSpc>
            </a:pPr>
            <a:r>
              <a:rPr lang="en-US" sz="1600" dirty="0"/>
              <a:t>M</a:t>
            </a:r>
            <a:r>
              <a:rPr lang="en-US" sz="1600" dirty="0" smtClean="0"/>
              <a:t>ain </a:t>
            </a:r>
            <a:r>
              <a:rPr lang="en-US" sz="1600" dirty="0"/>
              <a:t>memory</a:t>
            </a:r>
          </a:p>
        </p:txBody>
      </p:sp>
      <p:sp>
        <p:nvSpPr>
          <p:cNvPr id="68633" name="Text Box 25"/>
          <p:cNvSpPr txBox="1">
            <a:spLocks noChangeArrowheads="1"/>
          </p:cNvSpPr>
          <p:nvPr/>
        </p:nvSpPr>
        <p:spPr bwMode="auto">
          <a:xfrm>
            <a:off x="1237945" y="3012073"/>
            <a:ext cx="614972"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a:t>
            </a:r>
            <a:r>
              <a:rPr lang="en-US" sz="1600" dirty="0" err="1"/>
              <a:t>eax</a:t>
            </a:r>
            <a:endParaRPr lang="en-US" sz="1600" dirty="0"/>
          </a:p>
        </p:txBody>
      </p:sp>
      <p:sp>
        <p:nvSpPr>
          <p:cNvPr id="68634" name="Text Box 26"/>
          <p:cNvSpPr txBox="1">
            <a:spLocks noChangeArrowheads="1"/>
          </p:cNvSpPr>
          <p:nvPr/>
        </p:nvSpPr>
        <p:spPr bwMode="auto">
          <a:xfrm>
            <a:off x="4306800" y="3713748"/>
            <a:ext cx="970137"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a:t>I/O bridge</a:t>
            </a:r>
          </a:p>
        </p:txBody>
      </p:sp>
      <p:sp>
        <p:nvSpPr>
          <p:cNvPr id="68635" name="Text Box 27"/>
          <p:cNvSpPr txBox="1">
            <a:spLocks noChangeArrowheads="1"/>
          </p:cNvSpPr>
          <p:nvPr/>
        </p:nvSpPr>
        <p:spPr bwMode="auto">
          <a:xfrm>
            <a:off x="4648200" y="2466975"/>
            <a:ext cx="2984811" cy="584776"/>
          </a:xfrm>
          <a:prstGeom prst="rect">
            <a:avLst/>
          </a:prstGeom>
          <a:noFill/>
          <a:ln w="25400">
            <a:noFill/>
            <a:miter lim="800000"/>
            <a:headEnd/>
            <a:tailEnd/>
          </a:ln>
          <a:effectLst/>
        </p:spPr>
        <p:txBody>
          <a:bodyPr wrap="none">
            <a:prstTxWarp prst="textNoShape">
              <a:avLst/>
            </a:prstTxWarp>
            <a:spAutoFit/>
          </a:bodyPr>
          <a:lstStyle/>
          <a:p>
            <a:pPr algn="l">
              <a:lnSpc>
                <a:spcPct val="100000"/>
              </a:lnSpc>
            </a:pPr>
            <a:r>
              <a:rPr lang="en-US" sz="1600" dirty="0">
                <a:solidFill>
                  <a:srgbClr val="FF0000"/>
                </a:solidFill>
              </a:rPr>
              <a:t>Load operation</a:t>
            </a:r>
            <a:r>
              <a:rPr lang="en-US" sz="1600" dirty="0"/>
              <a:t>:</a:t>
            </a:r>
            <a:r>
              <a:rPr lang="en-US" sz="1600" dirty="0">
                <a:latin typeface="Times" charset="0"/>
              </a:rPr>
              <a:t> </a:t>
            </a:r>
            <a:r>
              <a:rPr lang="en-US" sz="1600" dirty="0" err="1">
                <a:latin typeface="Courier New" charset="0"/>
              </a:rPr>
              <a:t>movl</a:t>
            </a:r>
            <a:r>
              <a:rPr lang="en-US" sz="1600" dirty="0">
                <a:latin typeface="Courier New" charset="0"/>
              </a:rPr>
              <a:t> A, %</a:t>
            </a:r>
            <a:r>
              <a:rPr lang="en-US" sz="1600" dirty="0" err="1">
                <a:latin typeface="Courier New" charset="0"/>
              </a:rPr>
              <a:t>eax</a:t>
            </a:r>
            <a:endParaRPr lang="en-US" sz="1600" dirty="0">
              <a:latin typeface="Times" charset="0"/>
            </a:endParaRPr>
          </a:p>
          <a:p>
            <a:pPr algn="l">
              <a:lnSpc>
                <a:spcPct val="100000"/>
              </a:lnSpc>
            </a:pPr>
            <a:endParaRPr lang="en-US" sz="1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59" name="Rectangle 27"/>
          <p:cNvSpPr>
            <a:spLocks noGrp="1" noChangeArrowheads="1"/>
          </p:cNvSpPr>
          <p:nvPr>
            <p:ph type="title"/>
          </p:nvPr>
        </p:nvSpPr>
        <p:spPr/>
        <p:txBody>
          <a:bodyPr/>
          <a:lstStyle/>
          <a:p>
            <a:r>
              <a:rPr lang="en-US"/>
              <a:t>Memory Read Transaction (3)</a:t>
            </a:r>
          </a:p>
        </p:txBody>
      </p:sp>
      <p:sp>
        <p:nvSpPr>
          <p:cNvPr id="69660" name="Rectangle 28"/>
          <p:cNvSpPr>
            <a:spLocks noGrp="1" noChangeArrowheads="1"/>
          </p:cNvSpPr>
          <p:nvPr>
            <p:ph type="body" idx="1"/>
          </p:nvPr>
        </p:nvSpPr>
        <p:spPr/>
        <p:txBody>
          <a:bodyPr/>
          <a:lstStyle/>
          <a:p>
            <a:r>
              <a:rPr lang="en-US" dirty="0"/>
              <a:t>CPU read word </a:t>
            </a:r>
            <a:r>
              <a:rPr lang="en-US" dirty="0" err="1"/>
              <a:t>x</a:t>
            </a:r>
            <a:r>
              <a:rPr lang="en-US" dirty="0"/>
              <a:t> from the bus and copies it into register %</a:t>
            </a:r>
            <a:r>
              <a:rPr lang="en-US" dirty="0" err="1"/>
              <a:t>eax</a:t>
            </a:r>
            <a:r>
              <a:rPr lang="en-US" dirty="0"/>
              <a:t>.</a:t>
            </a:r>
          </a:p>
        </p:txBody>
      </p:sp>
      <p:sp>
        <p:nvSpPr>
          <p:cNvPr id="69636" name="AutoShape 4"/>
          <p:cNvSpPr>
            <a:spLocks noChangeArrowheads="1"/>
          </p:cNvSpPr>
          <p:nvPr/>
        </p:nvSpPr>
        <p:spPr bwMode="auto">
          <a:xfrm>
            <a:off x="5248275" y="3962400"/>
            <a:ext cx="1492250" cy="533400"/>
          </a:xfrm>
          <a:prstGeom prst="leftRightArrow">
            <a:avLst>
              <a:gd name="adj1" fmla="val 50000"/>
              <a:gd name="adj2" fmla="val 55952"/>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9637" name="Rectangle 5"/>
          <p:cNvSpPr>
            <a:spLocks noChangeArrowheads="1"/>
          </p:cNvSpPr>
          <p:nvPr/>
        </p:nvSpPr>
        <p:spPr bwMode="auto">
          <a:xfrm>
            <a:off x="4333875" y="3994150"/>
            <a:ext cx="909638" cy="57785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9638" name="AutoShape 6"/>
          <p:cNvSpPr>
            <a:spLocks noChangeArrowheads="1"/>
          </p:cNvSpPr>
          <p:nvPr/>
        </p:nvSpPr>
        <p:spPr bwMode="auto">
          <a:xfrm>
            <a:off x="2876550" y="3962400"/>
            <a:ext cx="1452563" cy="533400"/>
          </a:xfrm>
          <a:prstGeom prst="leftRightArrow">
            <a:avLst>
              <a:gd name="adj1" fmla="val 50000"/>
              <a:gd name="adj2" fmla="val 54464"/>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9639" name="Rectangle 7"/>
          <p:cNvSpPr>
            <a:spLocks noChangeArrowheads="1"/>
          </p:cNvSpPr>
          <p:nvPr/>
        </p:nvSpPr>
        <p:spPr bwMode="auto">
          <a:xfrm>
            <a:off x="1892300" y="26670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9640" name="Rectangle 8"/>
          <p:cNvSpPr>
            <a:spLocks noChangeArrowheads="1"/>
          </p:cNvSpPr>
          <p:nvPr/>
        </p:nvSpPr>
        <p:spPr bwMode="auto">
          <a:xfrm>
            <a:off x="1892300" y="28194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9641" name="Rectangle 9"/>
          <p:cNvSpPr>
            <a:spLocks noChangeArrowheads="1"/>
          </p:cNvSpPr>
          <p:nvPr/>
        </p:nvSpPr>
        <p:spPr bwMode="auto">
          <a:xfrm>
            <a:off x="1892300" y="29718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9642" name="Rectangle 10"/>
          <p:cNvSpPr>
            <a:spLocks noChangeArrowheads="1"/>
          </p:cNvSpPr>
          <p:nvPr/>
        </p:nvSpPr>
        <p:spPr bwMode="auto">
          <a:xfrm>
            <a:off x="1892300" y="31242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400" dirty="0" err="1"/>
              <a:t>x</a:t>
            </a:r>
            <a:endParaRPr lang="en-US" sz="1000" dirty="0"/>
          </a:p>
        </p:txBody>
      </p:sp>
      <p:sp>
        <p:nvSpPr>
          <p:cNvPr id="69643" name="Rectangle 11"/>
          <p:cNvSpPr>
            <a:spLocks noChangeArrowheads="1"/>
          </p:cNvSpPr>
          <p:nvPr/>
        </p:nvSpPr>
        <p:spPr bwMode="auto">
          <a:xfrm>
            <a:off x="1892300" y="32766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9644" name="AutoShape 12"/>
          <p:cNvSpPr>
            <a:spLocks noChangeArrowheads="1"/>
          </p:cNvSpPr>
          <p:nvPr/>
        </p:nvSpPr>
        <p:spPr bwMode="auto">
          <a:xfrm>
            <a:off x="2665413" y="26670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9645" name="AutoShape 13"/>
          <p:cNvSpPr>
            <a:spLocks noChangeArrowheads="1"/>
          </p:cNvSpPr>
          <p:nvPr/>
        </p:nvSpPr>
        <p:spPr bwMode="auto">
          <a:xfrm flipH="1">
            <a:off x="2576513" y="30480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9646" name="Rectangle 14"/>
          <p:cNvSpPr>
            <a:spLocks noChangeArrowheads="1"/>
          </p:cNvSpPr>
          <p:nvPr/>
        </p:nvSpPr>
        <p:spPr bwMode="auto">
          <a:xfrm>
            <a:off x="3109913" y="2514600"/>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r>
              <a:rPr lang="en-US" sz="1600"/>
              <a:t>ALU</a:t>
            </a:r>
          </a:p>
        </p:txBody>
      </p:sp>
      <p:sp>
        <p:nvSpPr>
          <p:cNvPr id="69647" name="Text Box 15"/>
          <p:cNvSpPr txBox="1">
            <a:spLocks noChangeArrowheads="1"/>
          </p:cNvSpPr>
          <p:nvPr/>
        </p:nvSpPr>
        <p:spPr bwMode="auto">
          <a:xfrm>
            <a:off x="1689100" y="2345323"/>
            <a:ext cx="1147770"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R</a:t>
            </a:r>
            <a:r>
              <a:rPr lang="en-US" sz="1600" dirty="0" smtClean="0"/>
              <a:t>egister </a:t>
            </a:r>
            <a:r>
              <a:rPr lang="en-US" sz="1600" dirty="0"/>
              <a:t>file</a:t>
            </a:r>
          </a:p>
        </p:txBody>
      </p:sp>
      <p:sp>
        <p:nvSpPr>
          <p:cNvPr id="69648" name="AutoShape 16"/>
          <p:cNvSpPr>
            <a:spLocks noChangeArrowheads="1"/>
          </p:cNvSpPr>
          <p:nvPr/>
        </p:nvSpPr>
        <p:spPr bwMode="auto">
          <a:xfrm>
            <a:off x="1966913" y="3505200"/>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9649" name="Rectangle 17"/>
          <p:cNvSpPr>
            <a:spLocks noChangeArrowheads="1"/>
          </p:cNvSpPr>
          <p:nvPr/>
        </p:nvSpPr>
        <p:spPr bwMode="auto">
          <a:xfrm>
            <a:off x="976313" y="3994150"/>
            <a:ext cx="1873250" cy="57785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smtClean="0"/>
              <a:t>Bus </a:t>
            </a:r>
            <a:r>
              <a:rPr lang="en-US" sz="1600" dirty="0"/>
              <a:t>interface</a:t>
            </a:r>
          </a:p>
        </p:txBody>
      </p:sp>
      <p:sp>
        <p:nvSpPr>
          <p:cNvPr id="69650" name="Line 18"/>
          <p:cNvSpPr>
            <a:spLocks noChangeShapeType="1"/>
          </p:cNvSpPr>
          <p:nvPr/>
        </p:nvSpPr>
        <p:spPr bwMode="auto">
          <a:xfrm flipV="1">
            <a:off x="2271713" y="3276600"/>
            <a:ext cx="0" cy="762000"/>
          </a:xfrm>
          <a:prstGeom prst="line">
            <a:avLst/>
          </a:prstGeom>
          <a:noFill/>
          <a:ln w="76200">
            <a:solidFill>
              <a:srgbClr val="00FFFF"/>
            </a:solidFill>
            <a:round/>
            <a:headEnd/>
            <a:tailEnd type="triangle" w="med" len="med"/>
          </a:ln>
          <a:effectLst/>
        </p:spPr>
        <p:txBody>
          <a:bodyPr wrap="none" anchor="ctr">
            <a:prstTxWarp prst="textNoShape">
              <a:avLst/>
            </a:prstTxWarp>
          </a:bodyPr>
          <a:lstStyle/>
          <a:p>
            <a:endParaRPr lang="en-US"/>
          </a:p>
        </p:txBody>
      </p:sp>
      <p:sp>
        <p:nvSpPr>
          <p:cNvPr id="69651" name="Rectangle 19"/>
          <p:cNvSpPr>
            <a:spLocks noChangeArrowheads="1"/>
          </p:cNvSpPr>
          <p:nvPr/>
        </p:nvSpPr>
        <p:spPr bwMode="auto">
          <a:xfrm>
            <a:off x="6772275" y="3810000"/>
            <a:ext cx="909638" cy="914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9652" name="Rectangle 20"/>
          <p:cNvSpPr>
            <a:spLocks noChangeArrowheads="1"/>
          </p:cNvSpPr>
          <p:nvPr/>
        </p:nvSpPr>
        <p:spPr bwMode="auto">
          <a:xfrm>
            <a:off x="6767513" y="4283075"/>
            <a:ext cx="914400" cy="152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400"/>
              <a:t>x</a:t>
            </a:r>
            <a:endParaRPr lang="en-US" sz="1000"/>
          </a:p>
        </p:txBody>
      </p:sp>
      <p:sp>
        <p:nvSpPr>
          <p:cNvPr id="69653" name="Text Box 21"/>
          <p:cNvSpPr txBox="1">
            <a:spLocks noChangeArrowheads="1"/>
          </p:cNvSpPr>
          <p:nvPr/>
        </p:nvSpPr>
        <p:spPr bwMode="auto">
          <a:xfrm>
            <a:off x="6477000" y="3471446"/>
            <a:ext cx="1499097" cy="338554"/>
          </a:xfrm>
          <a:prstGeom prst="rect">
            <a:avLst/>
          </a:prstGeom>
          <a:noFill/>
          <a:ln w="12700">
            <a:noFill/>
            <a:miter lim="800000"/>
            <a:headEnd/>
            <a:tailEnd/>
          </a:ln>
          <a:effectLst/>
        </p:spPr>
        <p:txBody>
          <a:bodyPr wrap="square" anchor="ctr">
            <a:prstTxWarp prst="textNoShape">
              <a:avLst/>
            </a:prstTxWarp>
            <a:spAutoFit/>
          </a:bodyPr>
          <a:lstStyle/>
          <a:p>
            <a:pPr algn="ctr">
              <a:lnSpc>
                <a:spcPct val="100000"/>
              </a:lnSpc>
            </a:pPr>
            <a:r>
              <a:rPr lang="en-US" sz="1600" dirty="0"/>
              <a:t>M</a:t>
            </a:r>
            <a:r>
              <a:rPr lang="en-US" sz="1600" dirty="0" smtClean="0"/>
              <a:t>ain </a:t>
            </a:r>
            <a:r>
              <a:rPr lang="en-US" sz="1600" dirty="0"/>
              <a:t>memory</a:t>
            </a:r>
          </a:p>
        </p:txBody>
      </p:sp>
      <p:sp>
        <p:nvSpPr>
          <p:cNvPr id="69654" name="Text Box 22"/>
          <p:cNvSpPr txBox="1">
            <a:spLocks noChangeArrowheads="1"/>
          </p:cNvSpPr>
          <p:nvPr/>
        </p:nvSpPr>
        <p:spPr bwMode="auto">
          <a:xfrm>
            <a:off x="7678738" y="3671888"/>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69655" name="Text Box 23"/>
          <p:cNvSpPr txBox="1">
            <a:spLocks noChangeArrowheads="1"/>
          </p:cNvSpPr>
          <p:nvPr/>
        </p:nvSpPr>
        <p:spPr bwMode="auto">
          <a:xfrm>
            <a:off x="7662863" y="4175125"/>
            <a:ext cx="3302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A</a:t>
            </a:r>
          </a:p>
        </p:txBody>
      </p:sp>
      <p:sp>
        <p:nvSpPr>
          <p:cNvPr id="69656" name="Text Box 24"/>
          <p:cNvSpPr txBox="1">
            <a:spLocks noChangeArrowheads="1"/>
          </p:cNvSpPr>
          <p:nvPr/>
        </p:nvSpPr>
        <p:spPr bwMode="auto">
          <a:xfrm>
            <a:off x="1237945" y="2999373"/>
            <a:ext cx="614972"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a:t>
            </a:r>
            <a:r>
              <a:rPr lang="en-US" sz="1600" dirty="0" err="1"/>
              <a:t>eax</a:t>
            </a:r>
            <a:endParaRPr lang="en-US" sz="1600" dirty="0"/>
          </a:p>
        </p:txBody>
      </p:sp>
      <p:sp>
        <p:nvSpPr>
          <p:cNvPr id="69657" name="Text Box 25"/>
          <p:cNvSpPr txBox="1">
            <a:spLocks noChangeArrowheads="1"/>
          </p:cNvSpPr>
          <p:nvPr/>
        </p:nvSpPr>
        <p:spPr bwMode="auto">
          <a:xfrm>
            <a:off x="4306800" y="3701048"/>
            <a:ext cx="970137"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I/O bridge</a:t>
            </a:r>
          </a:p>
        </p:txBody>
      </p:sp>
      <p:sp>
        <p:nvSpPr>
          <p:cNvPr id="69658" name="Text Box 26"/>
          <p:cNvSpPr txBox="1">
            <a:spLocks noChangeArrowheads="1"/>
          </p:cNvSpPr>
          <p:nvPr/>
        </p:nvSpPr>
        <p:spPr bwMode="auto">
          <a:xfrm>
            <a:off x="4648200" y="2438400"/>
            <a:ext cx="2984811" cy="584776"/>
          </a:xfrm>
          <a:prstGeom prst="rect">
            <a:avLst/>
          </a:prstGeom>
          <a:noFill/>
          <a:ln w="25400">
            <a:noFill/>
            <a:miter lim="800000"/>
            <a:headEnd/>
            <a:tailEnd/>
          </a:ln>
          <a:effectLst/>
        </p:spPr>
        <p:txBody>
          <a:bodyPr wrap="none">
            <a:prstTxWarp prst="textNoShape">
              <a:avLst/>
            </a:prstTxWarp>
            <a:spAutoFit/>
          </a:bodyPr>
          <a:lstStyle/>
          <a:p>
            <a:pPr algn="l">
              <a:lnSpc>
                <a:spcPct val="100000"/>
              </a:lnSpc>
            </a:pPr>
            <a:r>
              <a:rPr lang="en-US" sz="1600" dirty="0">
                <a:solidFill>
                  <a:srgbClr val="FF0000"/>
                </a:solidFill>
              </a:rPr>
              <a:t>Load operation</a:t>
            </a:r>
            <a:r>
              <a:rPr lang="en-US" sz="1600" dirty="0"/>
              <a:t>:</a:t>
            </a:r>
            <a:r>
              <a:rPr lang="en-US" sz="1600" dirty="0">
                <a:latin typeface="Times" charset="0"/>
              </a:rPr>
              <a:t> </a:t>
            </a:r>
            <a:r>
              <a:rPr lang="en-US" sz="1600" dirty="0" err="1">
                <a:latin typeface="Courier New" charset="0"/>
              </a:rPr>
              <a:t>movl</a:t>
            </a:r>
            <a:r>
              <a:rPr lang="en-US" sz="1600" dirty="0">
                <a:latin typeface="Courier New" charset="0"/>
              </a:rPr>
              <a:t> A, %</a:t>
            </a:r>
            <a:r>
              <a:rPr lang="en-US" sz="1600" dirty="0" err="1">
                <a:latin typeface="Courier New" charset="0"/>
              </a:rPr>
              <a:t>eax</a:t>
            </a:r>
            <a:endParaRPr lang="en-US" sz="1600" dirty="0">
              <a:latin typeface="Times" charset="0"/>
            </a:endParaRPr>
          </a:p>
          <a:p>
            <a:pPr algn="l">
              <a:lnSpc>
                <a:spcPct val="100000"/>
              </a:lnSpc>
            </a:pPr>
            <a:endParaRPr lang="en-US" sz="16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40" name="Rectangle 28"/>
          <p:cNvSpPr>
            <a:spLocks noGrp="1" noChangeArrowheads="1"/>
          </p:cNvSpPr>
          <p:nvPr>
            <p:ph type="title"/>
          </p:nvPr>
        </p:nvSpPr>
        <p:spPr/>
        <p:txBody>
          <a:bodyPr/>
          <a:lstStyle/>
          <a:p>
            <a:r>
              <a:rPr lang="en-US"/>
              <a:t>Memory Write Transaction (1)</a:t>
            </a:r>
          </a:p>
        </p:txBody>
      </p:sp>
      <p:sp>
        <p:nvSpPr>
          <p:cNvPr id="90141" name="Rectangle 29"/>
          <p:cNvSpPr>
            <a:spLocks noGrp="1" noChangeArrowheads="1"/>
          </p:cNvSpPr>
          <p:nvPr>
            <p:ph type="body" idx="1"/>
          </p:nvPr>
        </p:nvSpPr>
        <p:spPr/>
        <p:txBody>
          <a:bodyPr/>
          <a:lstStyle/>
          <a:p>
            <a:r>
              <a:rPr lang="en-US" dirty="0"/>
              <a:t> CPU places address A on bus. Main memory reads it and waits for the corresponding data word to arrive.</a:t>
            </a:r>
          </a:p>
        </p:txBody>
      </p:sp>
      <p:sp>
        <p:nvSpPr>
          <p:cNvPr id="90116" name="AutoShape 4"/>
          <p:cNvSpPr>
            <a:spLocks noChangeArrowheads="1"/>
          </p:cNvSpPr>
          <p:nvPr/>
        </p:nvSpPr>
        <p:spPr bwMode="auto">
          <a:xfrm>
            <a:off x="5248275" y="3962400"/>
            <a:ext cx="1492250" cy="533400"/>
          </a:xfrm>
          <a:prstGeom prst="leftRightArrow">
            <a:avLst>
              <a:gd name="adj1" fmla="val 50000"/>
              <a:gd name="adj2" fmla="val 55952"/>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0117" name="Rectangle 5"/>
          <p:cNvSpPr>
            <a:spLocks noChangeArrowheads="1"/>
          </p:cNvSpPr>
          <p:nvPr/>
        </p:nvSpPr>
        <p:spPr bwMode="auto">
          <a:xfrm>
            <a:off x="4333875" y="3994150"/>
            <a:ext cx="909638" cy="57785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0118" name="AutoShape 6"/>
          <p:cNvSpPr>
            <a:spLocks noChangeArrowheads="1"/>
          </p:cNvSpPr>
          <p:nvPr/>
        </p:nvSpPr>
        <p:spPr bwMode="auto">
          <a:xfrm>
            <a:off x="2876550" y="3962400"/>
            <a:ext cx="1452563" cy="533400"/>
          </a:xfrm>
          <a:prstGeom prst="leftRightArrow">
            <a:avLst>
              <a:gd name="adj1" fmla="val 50000"/>
              <a:gd name="adj2" fmla="val 54464"/>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0119" name="Rectangle 7"/>
          <p:cNvSpPr>
            <a:spLocks noChangeArrowheads="1"/>
          </p:cNvSpPr>
          <p:nvPr/>
        </p:nvSpPr>
        <p:spPr bwMode="auto">
          <a:xfrm>
            <a:off x="1892300" y="26670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0120" name="Rectangle 8"/>
          <p:cNvSpPr>
            <a:spLocks noChangeArrowheads="1"/>
          </p:cNvSpPr>
          <p:nvPr/>
        </p:nvSpPr>
        <p:spPr bwMode="auto">
          <a:xfrm>
            <a:off x="1892300" y="28194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0121" name="Rectangle 9"/>
          <p:cNvSpPr>
            <a:spLocks noChangeArrowheads="1"/>
          </p:cNvSpPr>
          <p:nvPr/>
        </p:nvSpPr>
        <p:spPr bwMode="auto">
          <a:xfrm>
            <a:off x="1892300" y="29718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0122" name="Rectangle 10"/>
          <p:cNvSpPr>
            <a:spLocks noChangeArrowheads="1"/>
          </p:cNvSpPr>
          <p:nvPr/>
        </p:nvSpPr>
        <p:spPr bwMode="auto">
          <a:xfrm>
            <a:off x="1892300" y="31242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400"/>
              <a:t>y</a:t>
            </a:r>
            <a:endParaRPr lang="en-US" sz="1000"/>
          </a:p>
        </p:txBody>
      </p:sp>
      <p:sp>
        <p:nvSpPr>
          <p:cNvPr id="90123" name="Rectangle 11"/>
          <p:cNvSpPr>
            <a:spLocks noChangeArrowheads="1"/>
          </p:cNvSpPr>
          <p:nvPr/>
        </p:nvSpPr>
        <p:spPr bwMode="auto">
          <a:xfrm>
            <a:off x="1892300" y="32766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0124" name="AutoShape 12"/>
          <p:cNvSpPr>
            <a:spLocks noChangeArrowheads="1"/>
          </p:cNvSpPr>
          <p:nvPr/>
        </p:nvSpPr>
        <p:spPr bwMode="auto">
          <a:xfrm>
            <a:off x="2665413" y="26670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0125" name="AutoShape 13"/>
          <p:cNvSpPr>
            <a:spLocks noChangeArrowheads="1"/>
          </p:cNvSpPr>
          <p:nvPr/>
        </p:nvSpPr>
        <p:spPr bwMode="auto">
          <a:xfrm flipH="1">
            <a:off x="2576513" y="30480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0126" name="Rectangle 14"/>
          <p:cNvSpPr>
            <a:spLocks noChangeArrowheads="1"/>
          </p:cNvSpPr>
          <p:nvPr/>
        </p:nvSpPr>
        <p:spPr bwMode="auto">
          <a:xfrm>
            <a:off x="3109913" y="2514600"/>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ALU</a:t>
            </a:r>
          </a:p>
        </p:txBody>
      </p:sp>
      <p:sp>
        <p:nvSpPr>
          <p:cNvPr id="90127" name="Text Box 15"/>
          <p:cNvSpPr txBox="1">
            <a:spLocks noChangeArrowheads="1"/>
          </p:cNvSpPr>
          <p:nvPr/>
        </p:nvSpPr>
        <p:spPr bwMode="auto">
          <a:xfrm>
            <a:off x="1677190" y="2345323"/>
            <a:ext cx="114777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R</a:t>
            </a:r>
            <a:r>
              <a:rPr lang="en-US" sz="1600" dirty="0" smtClean="0"/>
              <a:t>egister </a:t>
            </a:r>
            <a:r>
              <a:rPr lang="en-US" sz="1600" dirty="0"/>
              <a:t>file</a:t>
            </a:r>
          </a:p>
        </p:txBody>
      </p:sp>
      <p:sp>
        <p:nvSpPr>
          <p:cNvPr id="90128" name="AutoShape 16"/>
          <p:cNvSpPr>
            <a:spLocks noChangeArrowheads="1"/>
          </p:cNvSpPr>
          <p:nvPr/>
        </p:nvSpPr>
        <p:spPr bwMode="auto">
          <a:xfrm>
            <a:off x="1966913" y="3505200"/>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0129" name="Line 17"/>
          <p:cNvSpPr>
            <a:spLocks noChangeShapeType="1"/>
          </p:cNvSpPr>
          <p:nvPr/>
        </p:nvSpPr>
        <p:spPr bwMode="auto">
          <a:xfrm>
            <a:off x="2805113" y="4191000"/>
            <a:ext cx="3962400" cy="0"/>
          </a:xfrm>
          <a:prstGeom prst="line">
            <a:avLst/>
          </a:prstGeom>
          <a:noFill/>
          <a:ln w="76200">
            <a:solidFill>
              <a:srgbClr val="00FFFF"/>
            </a:solidFill>
            <a:round/>
            <a:headEnd/>
            <a:tailEnd type="triangle" w="med" len="med"/>
          </a:ln>
          <a:effectLst/>
        </p:spPr>
        <p:txBody>
          <a:bodyPr wrap="none" anchor="ctr">
            <a:prstTxWarp prst="textNoShape">
              <a:avLst/>
            </a:prstTxWarp>
          </a:bodyPr>
          <a:lstStyle/>
          <a:p>
            <a:endParaRPr lang="en-US"/>
          </a:p>
        </p:txBody>
      </p:sp>
      <p:sp>
        <p:nvSpPr>
          <p:cNvPr id="90130" name="Rectangle 18"/>
          <p:cNvSpPr>
            <a:spLocks noChangeArrowheads="1"/>
          </p:cNvSpPr>
          <p:nvPr/>
        </p:nvSpPr>
        <p:spPr bwMode="auto">
          <a:xfrm>
            <a:off x="976313" y="3994150"/>
            <a:ext cx="1873250" cy="57785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B</a:t>
            </a:r>
            <a:r>
              <a:rPr lang="en-US" sz="1600" dirty="0" smtClean="0"/>
              <a:t>us </a:t>
            </a:r>
            <a:r>
              <a:rPr lang="en-US" sz="1600" dirty="0"/>
              <a:t>interface</a:t>
            </a:r>
          </a:p>
        </p:txBody>
      </p:sp>
      <p:sp>
        <p:nvSpPr>
          <p:cNvPr id="90131" name="Text Box 19"/>
          <p:cNvSpPr txBox="1">
            <a:spLocks noChangeArrowheads="1"/>
          </p:cNvSpPr>
          <p:nvPr/>
        </p:nvSpPr>
        <p:spPr bwMode="auto">
          <a:xfrm>
            <a:off x="5761931" y="3808998"/>
            <a:ext cx="337938"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i="1"/>
              <a:t>A</a:t>
            </a:r>
          </a:p>
        </p:txBody>
      </p:sp>
      <p:sp>
        <p:nvSpPr>
          <p:cNvPr id="90132" name="Rectangle 20"/>
          <p:cNvSpPr>
            <a:spLocks noChangeArrowheads="1"/>
          </p:cNvSpPr>
          <p:nvPr/>
        </p:nvSpPr>
        <p:spPr bwMode="auto">
          <a:xfrm>
            <a:off x="6772275" y="3810000"/>
            <a:ext cx="909638" cy="914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0133" name="Rectangle 21"/>
          <p:cNvSpPr>
            <a:spLocks noChangeArrowheads="1"/>
          </p:cNvSpPr>
          <p:nvPr/>
        </p:nvSpPr>
        <p:spPr bwMode="auto">
          <a:xfrm>
            <a:off x="6767513" y="4283075"/>
            <a:ext cx="914400" cy="152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000"/>
          </a:p>
        </p:txBody>
      </p:sp>
      <p:sp>
        <p:nvSpPr>
          <p:cNvPr id="90134" name="Text Box 22"/>
          <p:cNvSpPr txBox="1">
            <a:spLocks noChangeArrowheads="1"/>
          </p:cNvSpPr>
          <p:nvPr/>
        </p:nvSpPr>
        <p:spPr bwMode="auto">
          <a:xfrm>
            <a:off x="6644833" y="3471446"/>
            <a:ext cx="1269298"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ain </a:t>
            </a:r>
            <a:r>
              <a:rPr lang="en-US" sz="1600" dirty="0"/>
              <a:t>memory</a:t>
            </a:r>
          </a:p>
        </p:txBody>
      </p:sp>
      <p:sp>
        <p:nvSpPr>
          <p:cNvPr id="90135" name="Text Box 23"/>
          <p:cNvSpPr txBox="1">
            <a:spLocks noChangeArrowheads="1"/>
          </p:cNvSpPr>
          <p:nvPr/>
        </p:nvSpPr>
        <p:spPr bwMode="auto">
          <a:xfrm>
            <a:off x="7678738" y="3671888"/>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90136" name="Text Box 24"/>
          <p:cNvSpPr txBox="1">
            <a:spLocks noChangeArrowheads="1"/>
          </p:cNvSpPr>
          <p:nvPr/>
        </p:nvSpPr>
        <p:spPr bwMode="auto">
          <a:xfrm>
            <a:off x="7662863" y="4175125"/>
            <a:ext cx="3302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A</a:t>
            </a:r>
          </a:p>
        </p:txBody>
      </p:sp>
      <p:sp>
        <p:nvSpPr>
          <p:cNvPr id="90137" name="Text Box 25"/>
          <p:cNvSpPr txBox="1">
            <a:spLocks noChangeArrowheads="1"/>
          </p:cNvSpPr>
          <p:nvPr/>
        </p:nvSpPr>
        <p:spPr bwMode="auto">
          <a:xfrm>
            <a:off x="1237945" y="2999373"/>
            <a:ext cx="614972"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a:t>
            </a:r>
            <a:r>
              <a:rPr lang="en-US" sz="1600" dirty="0" err="1" smtClean="0"/>
              <a:t>eax</a:t>
            </a:r>
            <a:endParaRPr lang="en-US" sz="1600" dirty="0"/>
          </a:p>
        </p:txBody>
      </p:sp>
      <p:sp>
        <p:nvSpPr>
          <p:cNvPr id="90138" name="Text Box 26"/>
          <p:cNvSpPr txBox="1">
            <a:spLocks noChangeArrowheads="1"/>
          </p:cNvSpPr>
          <p:nvPr/>
        </p:nvSpPr>
        <p:spPr bwMode="auto">
          <a:xfrm>
            <a:off x="4306800" y="3701048"/>
            <a:ext cx="970137"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a:t>I/O bridge</a:t>
            </a:r>
          </a:p>
        </p:txBody>
      </p:sp>
      <p:sp>
        <p:nvSpPr>
          <p:cNvPr id="90139" name="Text Box 27"/>
          <p:cNvSpPr txBox="1">
            <a:spLocks noChangeArrowheads="1"/>
          </p:cNvSpPr>
          <p:nvPr/>
        </p:nvSpPr>
        <p:spPr bwMode="auto">
          <a:xfrm>
            <a:off x="4648200" y="2438400"/>
            <a:ext cx="3018775" cy="584776"/>
          </a:xfrm>
          <a:prstGeom prst="rect">
            <a:avLst/>
          </a:prstGeom>
          <a:noFill/>
          <a:ln w="25400">
            <a:noFill/>
            <a:miter lim="800000"/>
            <a:headEnd/>
            <a:tailEnd/>
          </a:ln>
          <a:effectLst/>
        </p:spPr>
        <p:txBody>
          <a:bodyPr wrap="none">
            <a:prstTxWarp prst="textNoShape">
              <a:avLst/>
            </a:prstTxWarp>
            <a:spAutoFit/>
          </a:bodyPr>
          <a:lstStyle/>
          <a:p>
            <a:pPr algn="l">
              <a:lnSpc>
                <a:spcPct val="100000"/>
              </a:lnSpc>
            </a:pPr>
            <a:r>
              <a:rPr lang="en-US" sz="1600" dirty="0">
                <a:solidFill>
                  <a:srgbClr val="FF0000"/>
                </a:solidFill>
              </a:rPr>
              <a:t>Store operation</a:t>
            </a:r>
            <a:r>
              <a:rPr lang="en-US" sz="1600" dirty="0"/>
              <a:t>:</a:t>
            </a:r>
            <a:r>
              <a:rPr lang="en-US" sz="1600" dirty="0">
                <a:latin typeface="Times" charset="0"/>
              </a:rPr>
              <a:t> </a:t>
            </a:r>
            <a:r>
              <a:rPr lang="en-US" sz="1600" dirty="0" err="1">
                <a:latin typeface="Courier New" charset="0"/>
              </a:rPr>
              <a:t>movl</a:t>
            </a:r>
            <a:r>
              <a:rPr lang="en-US" sz="1600" dirty="0">
                <a:latin typeface="Courier New" charset="0"/>
              </a:rPr>
              <a:t> %</a:t>
            </a:r>
            <a:r>
              <a:rPr lang="en-US" sz="1600" dirty="0" err="1">
                <a:latin typeface="Courier New" charset="0"/>
              </a:rPr>
              <a:t>eax</a:t>
            </a:r>
            <a:r>
              <a:rPr lang="en-US" sz="1600" dirty="0">
                <a:latin typeface="Courier New" charset="0"/>
              </a:rPr>
              <a:t>, A</a:t>
            </a:r>
            <a:endParaRPr lang="en-US" sz="1600" dirty="0">
              <a:latin typeface="Times" charset="0"/>
            </a:endParaRPr>
          </a:p>
          <a:p>
            <a:pPr algn="l">
              <a:lnSpc>
                <a:spcPct val="100000"/>
              </a:lnSpc>
            </a:pPr>
            <a:endParaRPr lang="en-US" sz="1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65" name="Rectangle 29"/>
          <p:cNvSpPr>
            <a:spLocks noGrp="1" noChangeArrowheads="1"/>
          </p:cNvSpPr>
          <p:nvPr>
            <p:ph type="title"/>
          </p:nvPr>
        </p:nvSpPr>
        <p:spPr/>
        <p:txBody>
          <a:bodyPr/>
          <a:lstStyle/>
          <a:p>
            <a:r>
              <a:rPr lang="en-US"/>
              <a:t>Memory Write Transaction (2)</a:t>
            </a:r>
          </a:p>
        </p:txBody>
      </p:sp>
      <p:sp>
        <p:nvSpPr>
          <p:cNvPr id="91166" name="Rectangle 30"/>
          <p:cNvSpPr>
            <a:spLocks noGrp="1" noChangeArrowheads="1"/>
          </p:cNvSpPr>
          <p:nvPr>
            <p:ph type="body" idx="1"/>
          </p:nvPr>
        </p:nvSpPr>
        <p:spPr/>
        <p:txBody>
          <a:bodyPr/>
          <a:lstStyle/>
          <a:p>
            <a:r>
              <a:rPr lang="en-US" dirty="0"/>
              <a:t> CPU places data word </a:t>
            </a:r>
            <a:r>
              <a:rPr lang="en-US" dirty="0" err="1"/>
              <a:t>y</a:t>
            </a:r>
            <a:r>
              <a:rPr lang="en-US" dirty="0"/>
              <a:t> on the bus.</a:t>
            </a:r>
          </a:p>
        </p:txBody>
      </p:sp>
      <p:sp>
        <p:nvSpPr>
          <p:cNvPr id="91140" name="Rectangle 4"/>
          <p:cNvSpPr>
            <a:spLocks noChangeArrowheads="1"/>
          </p:cNvSpPr>
          <p:nvPr/>
        </p:nvSpPr>
        <p:spPr bwMode="auto">
          <a:xfrm>
            <a:off x="6767513" y="3810000"/>
            <a:ext cx="909637" cy="914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1141" name="AutoShape 5"/>
          <p:cNvSpPr>
            <a:spLocks noChangeArrowheads="1"/>
          </p:cNvSpPr>
          <p:nvPr/>
        </p:nvSpPr>
        <p:spPr bwMode="auto">
          <a:xfrm>
            <a:off x="5243513" y="3962400"/>
            <a:ext cx="1492250" cy="533400"/>
          </a:xfrm>
          <a:prstGeom prst="leftRightArrow">
            <a:avLst>
              <a:gd name="adj1" fmla="val 50000"/>
              <a:gd name="adj2" fmla="val 55952"/>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1142" name="Rectangle 6"/>
          <p:cNvSpPr>
            <a:spLocks noChangeArrowheads="1"/>
          </p:cNvSpPr>
          <p:nvPr/>
        </p:nvSpPr>
        <p:spPr bwMode="auto">
          <a:xfrm>
            <a:off x="4329113" y="3994150"/>
            <a:ext cx="909637" cy="57785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1143" name="AutoShape 7"/>
          <p:cNvSpPr>
            <a:spLocks noChangeArrowheads="1"/>
          </p:cNvSpPr>
          <p:nvPr/>
        </p:nvSpPr>
        <p:spPr bwMode="auto">
          <a:xfrm>
            <a:off x="2871788" y="3962400"/>
            <a:ext cx="1452562" cy="533400"/>
          </a:xfrm>
          <a:prstGeom prst="leftRightArrow">
            <a:avLst>
              <a:gd name="adj1" fmla="val 50000"/>
              <a:gd name="adj2" fmla="val 54464"/>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1144" name="Rectangle 8"/>
          <p:cNvSpPr>
            <a:spLocks noChangeArrowheads="1"/>
          </p:cNvSpPr>
          <p:nvPr/>
        </p:nvSpPr>
        <p:spPr bwMode="auto">
          <a:xfrm>
            <a:off x="1887538" y="26670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1145" name="Rectangle 9"/>
          <p:cNvSpPr>
            <a:spLocks noChangeArrowheads="1"/>
          </p:cNvSpPr>
          <p:nvPr/>
        </p:nvSpPr>
        <p:spPr bwMode="auto">
          <a:xfrm>
            <a:off x="1887538" y="28194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1146" name="Rectangle 10"/>
          <p:cNvSpPr>
            <a:spLocks noChangeArrowheads="1"/>
          </p:cNvSpPr>
          <p:nvPr/>
        </p:nvSpPr>
        <p:spPr bwMode="auto">
          <a:xfrm>
            <a:off x="1887538" y="29718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1147" name="Rectangle 11"/>
          <p:cNvSpPr>
            <a:spLocks noChangeArrowheads="1"/>
          </p:cNvSpPr>
          <p:nvPr/>
        </p:nvSpPr>
        <p:spPr bwMode="auto">
          <a:xfrm>
            <a:off x="1887538" y="31242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400" dirty="0" err="1"/>
              <a:t>y</a:t>
            </a:r>
            <a:endParaRPr lang="en-US" sz="1000" dirty="0"/>
          </a:p>
        </p:txBody>
      </p:sp>
      <p:sp>
        <p:nvSpPr>
          <p:cNvPr id="91148" name="Rectangle 12"/>
          <p:cNvSpPr>
            <a:spLocks noChangeArrowheads="1"/>
          </p:cNvSpPr>
          <p:nvPr/>
        </p:nvSpPr>
        <p:spPr bwMode="auto">
          <a:xfrm>
            <a:off x="1887538" y="32766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1149" name="AutoShape 13"/>
          <p:cNvSpPr>
            <a:spLocks noChangeArrowheads="1"/>
          </p:cNvSpPr>
          <p:nvPr/>
        </p:nvSpPr>
        <p:spPr bwMode="auto">
          <a:xfrm>
            <a:off x="2660650" y="26670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1150" name="AutoShape 14"/>
          <p:cNvSpPr>
            <a:spLocks noChangeArrowheads="1"/>
          </p:cNvSpPr>
          <p:nvPr/>
        </p:nvSpPr>
        <p:spPr bwMode="auto">
          <a:xfrm flipH="1">
            <a:off x="2571750" y="30480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1151" name="Rectangle 15"/>
          <p:cNvSpPr>
            <a:spLocks noChangeArrowheads="1"/>
          </p:cNvSpPr>
          <p:nvPr/>
        </p:nvSpPr>
        <p:spPr bwMode="auto">
          <a:xfrm>
            <a:off x="3105150" y="2514600"/>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r>
              <a:rPr lang="en-US" sz="1600"/>
              <a:t>ALU</a:t>
            </a:r>
          </a:p>
        </p:txBody>
      </p:sp>
      <p:sp>
        <p:nvSpPr>
          <p:cNvPr id="91152" name="Text Box 16"/>
          <p:cNvSpPr txBox="1">
            <a:spLocks noChangeArrowheads="1"/>
          </p:cNvSpPr>
          <p:nvPr/>
        </p:nvSpPr>
        <p:spPr bwMode="auto">
          <a:xfrm>
            <a:off x="1672428" y="2345323"/>
            <a:ext cx="114777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R</a:t>
            </a:r>
            <a:r>
              <a:rPr lang="en-US" sz="1600" dirty="0" smtClean="0"/>
              <a:t>egister </a:t>
            </a:r>
            <a:r>
              <a:rPr lang="en-US" sz="1600" dirty="0"/>
              <a:t>file</a:t>
            </a:r>
          </a:p>
        </p:txBody>
      </p:sp>
      <p:sp>
        <p:nvSpPr>
          <p:cNvPr id="91153" name="AutoShape 17"/>
          <p:cNvSpPr>
            <a:spLocks noChangeArrowheads="1"/>
          </p:cNvSpPr>
          <p:nvPr/>
        </p:nvSpPr>
        <p:spPr bwMode="auto">
          <a:xfrm>
            <a:off x="1962150" y="3505200"/>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1154" name="Rectangle 18"/>
          <p:cNvSpPr>
            <a:spLocks noChangeArrowheads="1"/>
          </p:cNvSpPr>
          <p:nvPr/>
        </p:nvSpPr>
        <p:spPr bwMode="auto">
          <a:xfrm>
            <a:off x="971550" y="3994150"/>
            <a:ext cx="1873250" cy="57785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B</a:t>
            </a:r>
            <a:r>
              <a:rPr lang="en-US" sz="1600" dirty="0" smtClean="0"/>
              <a:t>us </a:t>
            </a:r>
            <a:r>
              <a:rPr lang="en-US" sz="1600" dirty="0"/>
              <a:t>interface</a:t>
            </a:r>
          </a:p>
        </p:txBody>
      </p:sp>
      <p:sp>
        <p:nvSpPr>
          <p:cNvPr id="91155" name="Text Box 19"/>
          <p:cNvSpPr txBox="1">
            <a:spLocks noChangeArrowheads="1"/>
          </p:cNvSpPr>
          <p:nvPr/>
        </p:nvSpPr>
        <p:spPr bwMode="auto">
          <a:xfrm>
            <a:off x="5783263" y="3825875"/>
            <a:ext cx="282575" cy="30480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400" i="1"/>
              <a:t>y</a:t>
            </a:r>
          </a:p>
        </p:txBody>
      </p:sp>
      <p:sp>
        <p:nvSpPr>
          <p:cNvPr id="91156" name="Line 20"/>
          <p:cNvSpPr>
            <a:spLocks noChangeShapeType="1"/>
          </p:cNvSpPr>
          <p:nvPr/>
        </p:nvSpPr>
        <p:spPr bwMode="auto">
          <a:xfrm>
            <a:off x="2266950" y="3276600"/>
            <a:ext cx="0" cy="914400"/>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91157" name="Line 21"/>
          <p:cNvSpPr>
            <a:spLocks noChangeShapeType="1"/>
          </p:cNvSpPr>
          <p:nvPr/>
        </p:nvSpPr>
        <p:spPr bwMode="auto">
          <a:xfrm>
            <a:off x="2266950" y="4191000"/>
            <a:ext cx="4495800" cy="0"/>
          </a:xfrm>
          <a:prstGeom prst="line">
            <a:avLst/>
          </a:prstGeom>
          <a:noFill/>
          <a:ln w="76200">
            <a:solidFill>
              <a:srgbClr val="00FFFF"/>
            </a:solidFill>
            <a:round/>
            <a:headEnd/>
            <a:tailEnd type="triangle" w="med" len="med"/>
          </a:ln>
          <a:effectLst/>
        </p:spPr>
        <p:txBody>
          <a:bodyPr wrap="none" anchor="ctr">
            <a:prstTxWarp prst="textNoShape">
              <a:avLst/>
            </a:prstTxWarp>
          </a:bodyPr>
          <a:lstStyle/>
          <a:p>
            <a:endParaRPr lang="en-US"/>
          </a:p>
        </p:txBody>
      </p:sp>
      <p:sp>
        <p:nvSpPr>
          <p:cNvPr id="91158" name="Rectangle 22"/>
          <p:cNvSpPr>
            <a:spLocks noChangeArrowheads="1"/>
          </p:cNvSpPr>
          <p:nvPr/>
        </p:nvSpPr>
        <p:spPr bwMode="auto">
          <a:xfrm>
            <a:off x="6762750" y="4267200"/>
            <a:ext cx="914400"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1159" name="Text Box 23"/>
          <p:cNvSpPr txBox="1">
            <a:spLocks noChangeArrowheads="1"/>
          </p:cNvSpPr>
          <p:nvPr/>
        </p:nvSpPr>
        <p:spPr bwMode="auto">
          <a:xfrm>
            <a:off x="6579302" y="3471446"/>
            <a:ext cx="1269298"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ain </a:t>
            </a:r>
            <a:r>
              <a:rPr lang="en-US" sz="1600" dirty="0"/>
              <a:t>memory</a:t>
            </a:r>
          </a:p>
        </p:txBody>
      </p:sp>
      <p:sp>
        <p:nvSpPr>
          <p:cNvPr id="91160" name="Text Box 24"/>
          <p:cNvSpPr txBox="1">
            <a:spLocks noChangeArrowheads="1"/>
          </p:cNvSpPr>
          <p:nvPr/>
        </p:nvSpPr>
        <p:spPr bwMode="auto">
          <a:xfrm>
            <a:off x="7673975" y="3687763"/>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91161" name="Text Box 25"/>
          <p:cNvSpPr txBox="1">
            <a:spLocks noChangeArrowheads="1"/>
          </p:cNvSpPr>
          <p:nvPr/>
        </p:nvSpPr>
        <p:spPr bwMode="auto">
          <a:xfrm>
            <a:off x="7658100" y="4191000"/>
            <a:ext cx="3302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A</a:t>
            </a:r>
          </a:p>
        </p:txBody>
      </p:sp>
      <p:sp>
        <p:nvSpPr>
          <p:cNvPr id="91162" name="Text Box 26"/>
          <p:cNvSpPr txBox="1">
            <a:spLocks noChangeArrowheads="1"/>
          </p:cNvSpPr>
          <p:nvPr/>
        </p:nvSpPr>
        <p:spPr bwMode="auto">
          <a:xfrm>
            <a:off x="1233183" y="3015248"/>
            <a:ext cx="614972"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a:t>
            </a:r>
            <a:r>
              <a:rPr lang="en-US" sz="1600" dirty="0" err="1"/>
              <a:t>eax</a:t>
            </a:r>
            <a:endParaRPr lang="en-US" sz="1600" dirty="0"/>
          </a:p>
        </p:txBody>
      </p:sp>
      <p:sp>
        <p:nvSpPr>
          <p:cNvPr id="91163" name="Text Box 27"/>
          <p:cNvSpPr txBox="1">
            <a:spLocks noChangeArrowheads="1"/>
          </p:cNvSpPr>
          <p:nvPr/>
        </p:nvSpPr>
        <p:spPr bwMode="auto">
          <a:xfrm>
            <a:off x="4302038" y="3716923"/>
            <a:ext cx="970137"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I/O bridge</a:t>
            </a:r>
          </a:p>
        </p:txBody>
      </p:sp>
      <p:sp>
        <p:nvSpPr>
          <p:cNvPr id="91164" name="Text Box 28"/>
          <p:cNvSpPr txBox="1">
            <a:spLocks noChangeArrowheads="1"/>
          </p:cNvSpPr>
          <p:nvPr/>
        </p:nvSpPr>
        <p:spPr bwMode="auto">
          <a:xfrm>
            <a:off x="4652962" y="2438400"/>
            <a:ext cx="3018775" cy="584776"/>
          </a:xfrm>
          <a:prstGeom prst="rect">
            <a:avLst/>
          </a:prstGeom>
          <a:noFill/>
          <a:ln w="25400">
            <a:noFill/>
            <a:miter lim="800000"/>
            <a:headEnd/>
            <a:tailEnd/>
          </a:ln>
          <a:effectLst/>
        </p:spPr>
        <p:txBody>
          <a:bodyPr wrap="none">
            <a:prstTxWarp prst="textNoShape">
              <a:avLst/>
            </a:prstTxWarp>
            <a:spAutoFit/>
          </a:bodyPr>
          <a:lstStyle/>
          <a:p>
            <a:pPr algn="l">
              <a:lnSpc>
                <a:spcPct val="100000"/>
              </a:lnSpc>
            </a:pPr>
            <a:r>
              <a:rPr lang="en-US" sz="1600" dirty="0">
                <a:solidFill>
                  <a:srgbClr val="FF0000"/>
                </a:solidFill>
              </a:rPr>
              <a:t>Store operation</a:t>
            </a:r>
            <a:r>
              <a:rPr lang="en-US" sz="1600" dirty="0"/>
              <a:t>:</a:t>
            </a:r>
            <a:r>
              <a:rPr lang="en-US" sz="1600" dirty="0">
                <a:latin typeface="Times" charset="0"/>
              </a:rPr>
              <a:t> </a:t>
            </a:r>
            <a:r>
              <a:rPr lang="en-US" sz="1600" dirty="0" err="1">
                <a:latin typeface="Courier New" charset="0"/>
              </a:rPr>
              <a:t>movl</a:t>
            </a:r>
            <a:r>
              <a:rPr lang="en-US" sz="1600" dirty="0">
                <a:latin typeface="Courier New" charset="0"/>
              </a:rPr>
              <a:t> %</a:t>
            </a:r>
            <a:r>
              <a:rPr lang="en-US" sz="1600" dirty="0" err="1">
                <a:latin typeface="Courier New" charset="0"/>
              </a:rPr>
              <a:t>eax</a:t>
            </a:r>
            <a:r>
              <a:rPr lang="en-US" sz="1600" dirty="0">
                <a:latin typeface="Courier New" charset="0"/>
              </a:rPr>
              <a:t>, A</a:t>
            </a:r>
            <a:endParaRPr lang="en-US" sz="1600" dirty="0">
              <a:latin typeface="Times" charset="0"/>
            </a:endParaRPr>
          </a:p>
          <a:p>
            <a:pPr algn="l">
              <a:lnSpc>
                <a:spcPct val="100000"/>
              </a:lnSpc>
            </a:pPr>
            <a:endParaRPr lang="en-US" sz="1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6" name="Rectangle 26"/>
          <p:cNvSpPr>
            <a:spLocks noGrp="1" noChangeArrowheads="1"/>
          </p:cNvSpPr>
          <p:nvPr>
            <p:ph type="title"/>
          </p:nvPr>
        </p:nvSpPr>
        <p:spPr/>
        <p:txBody>
          <a:bodyPr/>
          <a:lstStyle/>
          <a:p>
            <a:r>
              <a:rPr lang="en-US"/>
              <a:t>Memory Write Transaction (3)</a:t>
            </a:r>
          </a:p>
        </p:txBody>
      </p:sp>
      <p:sp>
        <p:nvSpPr>
          <p:cNvPr id="92187" name="Rectangle 27"/>
          <p:cNvSpPr>
            <a:spLocks noGrp="1" noChangeArrowheads="1"/>
          </p:cNvSpPr>
          <p:nvPr>
            <p:ph type="body" idx="1"/>
          </p:nvPr>
        </p:nvSpPr>
        <p:spPr/>
        <p:txBody>
          <a:bodyPr/>
          <a:lstStyle/>
          <a:p>
            <a:r>
              <a:rPr lang="en-US" dirty="0"/>
              <a:t> Main memory reads data word </a:t>
            </a:r>
            <a:r>
              <a:rPr lang="en-US" dirty="0" err="1"/>
              <a:t>y</a:t>
            </a:r>
            <a:r>
              <a:rPr lang="en-US" dirty="0"/>
              <a:t> from the bus and stores it at address A.</a:t>
            </a:r>
          </a:p>
        </p:txBody>
      </p:sp>
      <p:sp>
        <p:nvSpPr>
          <p:cNvPr id="92164" name="Rectangle 4"/>
          <p:cNvSpPr>
            <a:spLocks noChangeArrowheads="1"/>
          </p:cNvSpPr>
          <p:nvPr/>
        </p:nvSpPr>
        <p:spPr bwMode="auto">
          <a:xfrm>
            <a:off x="6772275" y="3806825"/>
            <a:ext cx="909638" cy="914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2165" name="AutoShape 5"/>
          <p:cNvSpPr>
            <a:spLocks noChangeArrowheads="1"/>
          </p:cNvSpPr>
          <p:nvPr/>
        </p:nvSpPr>
        <p:spPr bwMode="auto">
          <a:xfrm>
            <a:off x="5248275" y="3959225"/>
            <a:ext cx="1492250" cy="533400"/>
          </a:xfrm>
          <a:prstGeom prst="leftRightArrow">
            <a:avLst>
              <a:gd name="adj1" fmla="val 50000"/>
              <a:gd name="adj2" fmla="val 55952"/>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2166" name="Rectangle 6"/>
          <p:cNvSpPr>
            <a:spLocks noChangeArrowheads="1"/>
          </p:cNvSpPr>
          <p:nvPr/>
        </p:nvSpPr>
        <p:spPr bwMode="auto">
          <a:xfrm>
            <a:off x="4333875" y="3990975"/>
            <a:ext cx="909638" cy="57785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2167" name="AutoShape 7"/>
          <p:cNvSpPr>
            <a:spLocks noChangeArrowheads="1"/>
          </p:cNvSpPr>
          <p:nvPr/>
        </p:nvSpPr>
        <p:spPr bwMode="auto">
          <a:xfrm>
            <a:off x="2876550" y="3959225"/>
            <a:ext cx="1452563" cy="533400"/>
          </a:xfrm>
          <a:prstGeom prst="leftRightArrow">
            <a:avLst>
              <a:gd name="adj1" fmla="val 50000"/>
              <a:gd name="adj2" fmla="val 54464"/>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2168" name="Rectangle 8"/>
          <p:cNvSpPr>
            <a:spLocks noChangeArrowheads="1"/>
          </p:cNvSpPr>
          <p:nvPr/>
        </p:nvSpPr>
        <p:spPr bwMode="auto">
          <a:xfrm>
            <a:off x="1892300" y="26638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2169" name="Rectangle 9"/>
          <p:cNvSpPr>
            <a:spLocks noChangeArrowheads="1"/>
          </p:cNvSpPr>
          <p:nvPr/>
        </p:nvSpPr>
        <p:spPr bwMode="auto">
          <a:xfrm>
            <a:off x="1892300" y="28162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2170" name="Rectangle 10"/>
          <p:cNvSpPr>
            <a:spLocks noChangeArrowheads="1"/>
          </p:cNvSpPr>
          <p:nvPr/>
        </p:nvSpPr>
        <p:spPr bwMode="auto">
          <a:xfrm>
            <a:off x="1892300" y="29686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2171" name="Rectangle 11"/>
          <p:cNvSpPr>
            <a:spLocks noChangeArrowheads="1"/>
          </p:cNvSpPr>
          <p:nvPr/>
        </p:nvSpPr>
        <p:spPr bwMode="auto">
          <a:xfrm>
            <a:off x="1892300" y="31210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400" dirty="0" err="1"/>
              <a:t>y</a:t>
            </a:r>
            <a:endParaRPr lang="en-US" sz="1000" dirty="0"/>
          </a:p>
        </p:txBody>
      </p:sp>
      <p:sp>
        <p:nvSpPr>
          <p:cNvPr id="92172" name="Rectangle 12"/>
          <p:cNvSpPr>
            <a:spLocks noChangeArrowheads="1"/>
          </p:cNvSpPr>
          <p:nvPr/>
        </p:nvSpPr>
        <p:spPr bwMode="auto">
          <a:xfrm>
            <a:off x="1892300" y="32734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2173" name="AutoShape 13"/>
          <p:cNvSpPr>
            <a:spLocks noChangeArrowheads="1"/>
          </p:cNvSpPr>
          <p:nvPr/>
        </p:nvSpPr>
        <p:spPr bwMode="auto">
          <a:xfrm>
            <a:off x="2665413" y="2663825"/>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2174" name="AutoShape 14"/>
          <p:cNvSpPr>
            <a:spLocks noChangeArrowheads="1"/>
          </p:cNvSpPr>
          <p:nvPr/>
        </p:nvSpPr>
        <p:spPr bwMode="auto">
          <a:xfrm flipH="1">
            <a:off x="2576513" y="3044825"/>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2175" name="Rectangle 15"/>
          <p:cNvSpPr>
            <a:spLocks noChangeArrowheads="1"/>
          </p:cNvSpPr>
          <p:nvPr/>
        </p:nvSpPr>
        <p:spPr bwMode="auto">
          <a:xfrm>
            <a:off x="3109913" y="2511425"/>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r>
              <a:rPr lang="en-US" sz="1600"/>
              <a:t>ALU</a:t>
            </a:r>
          </a:p>
        </p:txBody>
      </p:sp>
      <p:sp>
        <p:nvSpPr>
          <p:cNvPr id="92176" name="Text Box 16"/>
          <p:cNvSpPr txBox="1">
            <a:spLocks noChangeArrowheads="1"/>
          </p:cNvSpPr>
          <p:nvPr/>
        </p:nvSpPr>
        <p:spPr bwMode="auto">
          <a:xfrm>
            <a:off x="1609725" y="2343150"/>
            <a:ext cx="12827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register file</a:t>
            </a:r>
          </a:p>
        </p:txBody>
      </p:sp>
      <p:sp>
        <p:nvSpPr>
          <p:cNvPr id="92177" name="AutoShape 17"/>
          <p:cNvSpPr>
            <a:spLocks noChangeArrowheads="1"/>
          </p:cNvSpPr>
          <p:nvPr/>
        </p:nvSpPr>
        <p:spPr bwMode="auto">
          <a:xfrm>
            <a:off x="1966913" y="3502025"/>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2178" name="Rectangle 18"/>
          <p:cNvSpPr>
            <a:spLocks noChangeArrowheads="1"/>
          </p:cNvSpPr>
          <p:nvPr/>
        </p:nvSpPr>
        <p:spPr bwMode="auto">
          <a:xfrm>
            <a:off x="976313" y="3990975"/>
            <a:ext cx="1873250" cy="57785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pPr>
              <a:lnSpc>
                <a:spcPct val="100000"/>
              </a:lnSpc>
            </a:pPr>
            <a:r>
              <a:rPr lang="en-US" sz="1600"/>
              <a:t>bus interface</a:t>
            </a:r>
          </a:p>
        </p:txBody>
      </p:sp>
      <p:sp>
        <p:nvSpPr>
          <p:cNvPr id="92179" name="Rectangle 19"/>
          <p:cNvSpPr>
            <a:spLocks noChangeArrowheads="1"/>
          </p:cNvSpPr>
          <p:nvPr/>
        </p:nvSpPr>
        <p:spPr bwMode="auto">
          <a:xfrm>
            <a:off x="6767513" y="4264025"/>
            <a:ext cx="914400" cy="152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400" dirty="0" err="1">
                <a:solidFill>
                  <a:srgbClr val="000000"/>
                </a:solidFill>
              </a:rPr>
              <a:t>y</a:t>
            </a:r>
            <a:endParaRPr lang="en-US" sz="1000" dirty="0">
              <a:solidFill>
                <a:srgbClr val="000000"/>
              </a:solidFill>
            </a:endParaRPr>
          </a:p>
        </p:txBody>
      </p:sp>
      <p:sp>
        <p:nvSpPr>
          <p:cNvPr id="92180" name="Text Box 20"/>
          <p:cNvSpPr txBox="1">
            <a:spLocks noChangeArrowheads="1"/>
          </p:cNvSpPr>
          <p:nvPr/>
        </p:nvSpPr>
        <p:spPr bwMode="auto">
          <a:xfrm>
            <a:off x="6526213" y="3409950"/>
            <a:ext cx="1506537"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main memory</a:t>
            </a:r>
          </a:p>
        </p:txBody>
      </p:sp>
      <p:sp>
        <p:nvSpPr>
          <p:cNvPr id="92181" name="Text Box 21"/>
          <p:cNvSpPr txBox="1">
            <a:spLocks noChangeArrowheads="1"/>
          </p:cNvSpPr>
          <p:nvPr/>
        </p:nvSpPr>
        <p:spPr bwMode="auto">
          <a:xfrm>
            <a:off x="7678738" y="3668713"/>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92182" name="Text Box 22"/>
          <p:cNvSpPr txBox="1">
            <a:spLocks noChangeArrowheads="1"/>
          </p:cNvSpPr>
          <p:nvPr/>
        </p:nvSpPr>
        <p:spPr bwMode="auto">
          <a:xfrm>
            <a:off x="7662863" y="4171950"/>
            <a:ext cx="3302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A</a:t>
            </a:r>
          </a:p>
        </p:txBody>
      </p:sp>
      <p:sp>
        <p:nvSpPr>
          <p:cNvPr id="92183" name="Text Box 23"/>
          <p:cNvSpPr txBox="1">
            <a:spLocks noChangeArrowheads="1"/>
          </p:cNvSpPr>
          <p:nvPr/>
        </p:nvSpPr>
        <p:spPr bwMode="auto">
          <a:xfrm>
            <a:off x="1196975" y="2997200"/>
            <a:ext cx="69691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%eax</a:t>
            </a:r>
          </a:p>
        </p:txBody>
      </p:sp>
      <p:sp>
        <p:nvSpPr>
          <p:cNvPr id="92184" name="Text Box 24"/>
          <p:cNvSpPr txBox="1">
            <a:spLocks noChangeArrowheads="1"/>
          </p:cNvSpPr>
          <p:nvPr/>
        </p:nvSpPr>
        <p:spPr bwMode="auto">
          <a:xfrm>
            <a:off x="4224338" y="3698875"/>
            <a:ext cx="11350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I/O bridge</a:t>
            </a:r>
          </a:p>
        </p:txBody>
      </p:sp>
      <p:sp>
        <p:nvSpPr>
          <p:cNvPr id="92185" name="Text Box 25"/>
          <p:cNvSpPr txBox="1">
            <a:spLocks noChangeArrowheads="1"/>
          </p:cNvSpPr>
          <p:nvPr/>
        </p:nvSpPr>
        <p:spPr bwMode="auto">
          <a:xfrm>
            <a:off x="4638675" y="2466975"/>
            <a:ext cx="3018775" cy="584776"/>
          </a:xfrm>
          <a:prstGeom prst="rect">
            <a:avLst/>
          </a:prstGeom>
          <a:noFill/>
          <a:ln w="25400">
            <a:noFill/>
            <a:miter lim="800000"/>
            <a:headEnd/>
            <a:tailEnd/>
          </a:ln>
          <a:effectLst/>
        </p:spPr>
        <p:txBody>
          <a:bodyPr wrap="none">
            <a:prstTxWarp prst="textNoShape">
              <a:avLst/>
            </a:prstTxWarp>
            <a:spAutoFit/>
          </a:bodyPr>
          <a:lstStyle/>
          <a:p>
            <a:pPr algn="l">
              <a:lnSpc>
                <a:spcPct val="100000"/>
              </a:lnSpc>
            </a:pPr>
            <a:r>
              <a:rPr lang="en-US" sz="1600" dirty="0">
                <a:solidFill>
                  <a:srgbClr val="FF0000"/>
                </a:solidFill>
              </a:rPr>
              <a:t>Store operation</a:t>
            </a:r>
            <a:r>
              <a:rPr lang="en-US" sz="1600" dirty="0"/>
              <a:t>:</a:t>
            </a:r>
            <a:r>
              <a:rPr lang="en-US" sz="1600" dirty="0">
                <a:latin typeface="Times" charset="0"/>
              </a:rPr>
              <a:t> </a:t>
            </a:r>
            <a:r>
              <a:rPr lang="en-US" sz="1600" dirty="0" err="1">
                <a:latin typeface="Courier New" charset="0"/>
              </a:rPr>
              <a:t>movl</a:t>
            </a:r>
            <a:r>
              <a:rPr lang="en-US" sz="1600" dirty="0">
                <a:latin typeface="Courier New" charset="0"/>
              </a:rPr>
              <a:t> %</a:t>
            </a:r>
            <a:r>
              <a:rPr lang="en-US" sz="1600" dirty="0" err="1">
                <a:latin typeface="Courier New" charset="0"/>
              </a:rPr>
              <a:t>eax</a:t>
            </a:r>
            <a:r>
              <a:rPr lang="en-US" sz="1600" dirty="0">
                <a:latin typeface="Courier New" charset="0"/>
              </a:rPr>
              <a:t>, A</a:t>
            </a:r>
            <a:endParaRPr lang="en-US" sz="1600" dirty="0">
              <a:latin typeface="Times" charset="0"/>
            </a:endParaRPr>
          </a:p>
          <a:p>
            <a:pPr algn="l">
              <a:lnSpc>
                <a:spcPct val="100000"/>
              </a:lnSpc>
            </a:pPr>
            <a:endParaRPr lang="en-US" sz="1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6498" name="Picture 2" descr="disk"/>
          <p:cNvPicPr>
            <a:picLocks noChangeAspect="1" noChangeArrowheads="1"/>
          </p:cNvPicPr>
          <p:nvPr/>
        </p:nvPicPr>
        <p:blipFill>
          <a:blip r:embed="rId3"/>
          <a:srcRect l="11427" t="11632" b="8240"/>
          <a:stretch>
            <a:fillRect/>
          </a:stretch>
        </p:blipFill>
        <p:spPr bwMode="auto">
          <a:xfrm>
            <a:off x="1828800" y="1219200"/>
            <a:ext cx="6496050" cy="4724400"/>
          </a:xfrm>
          <a:prstGeom prst="rect">
            <a:avLst/>
          </a:prstGeom>
          <a:noFill/>
        </p:spPr>
      </p:pic>
      <p:sp>
        <p:nvSpPr>
          <p:cNvPr id="106499" name="Rectangle 3"/>
          <p:cNvSpPr>
            <a:spLocks noGrp="1" noChangeArrowheads="1"/>
          </p:cNvSpPr>
          <p:nvPr>
            <p:ph type="title"/>
          </p:nvPr>
        </p:nvSpPr>
        <p:spPr/>
        <p:txBody>
          <a:bodyPr/>
          <a:lstStyle/>
          <a:p>
            <a:r>
              <a:rPr lang="en-US"/>
              <a:t>What’s Inside A Disk Drive?</a:t>
            </a:r>
          </a:p>
        </p:txBody>
      </p:sp>
      <p:sp>
        <p:nvSpPr>
          <p:cNvPr id="106500" name="Text Box 4"/>
          <p:cNvSpPr txBox="1">
            <a:spLocks noChangeArrowheads="1"/>
          </p:cNvSpPr>
          <p:nvPr/>
        </p:nvSpPr>
        <p:spPr bwMode="auto">
          <a:xfrm>
            <a:off x="3733800" y="1219200"/>
            <a:ext cx="1203325" cy="457200"/>
          </a:xfrm>
          <a:prstGeom prst="rect">
            <a:avLst/>
          </a:prstGeom>
          <a:noFill/>
          <a:ln w="12700">
            <a:noFill/>
            <a:miter lim="800000"/>
            <a:headEnd/>
            <a:tailEnd/>
          </a:ln>
          <a:effectLst/>
        </p:spPr>
        <p:txBody>
          <a:bodyPr wrap="none">
            <a:prstTxWarp prst="textNoShape">
              <a:avLst/>
            </a:prstTxWarp>
            <a:spAutoFit/>
          </a:bodyPr>
          <a:lstStyle/>
          <a:p>
            <a:pPr>
              <a:lnSpc>
                <a:spcPct val="100000"/>
              </a:lnSpc>
              <a:buClrTx/>
              <a:buSzTx/>
              <a:buFontTx/>
              <a:buNone/>
            </a:pPr>
            <a:r>
              <a:rPr lang="en-US">
                <a:solidFill>
                  <a:schemeClr val="tx1"/>
                </a:solidFill>
                <a:latin typeface="Arial" charset="0"/>
              </a:rPr>
              <a:t>Spindle</a:t>
            </a:r>
          </a:p>
        </p:txBody>
      </p:sp>
      <p:sp>
        <p:nvSpPr>
          <p:cNvPr id="106501" name="Line 5"/>
          <p:cNvSpPr>
            <a:spLocks noChangeShapeType="1"/>
          </p:cNvSpPr>
          <p:nvPr/>
        </p:nvSpPr>
        <p:spPr bwMode="auto">
          <a:xfrm>
            <a:off x="2590800" y="1752600"/>
            <a:ext cx="1828800" cy="1600200"/>
          </a:xfrm>
          <a:prstGeom prst="line">
            <a:avLst/>
          </a:prstGeom>
          <a:noFill/>
          <a:ln w="38100">
            <a:solidFill>
              <a:schemeClr val="accent1"/>
            </a:solidFill>
            <a:round/>
            <a:headEnd/>
            <a:tailEnd type="triangle" w="med" len="med"/>
          </a:ln>
          <a:effectLst/>
        </p:spPr>
        <p:txBody>
          <a:bodyPr wrap="none" anchor="ctr">
            <a:prstTxWarp prst="textNoShape">
              <a:avLst/>
            </a:prstTxWarp>
          </a:bodyPr>
          <a:lstStyle/>
          <a:p>
            <a:endParaRPr lang="en-US"/>
          </a:p>
        </p:txBody>
      </p:sp>
      <p:sp>
        <p:nvSpPr>
          <p:cNvPr id="106502" name="Text Box 6"/>
          <p:cNvSpPr txBox="1">
            <a:spLocks noChangeArrowheads="1"/>
          </p:cNvSpPr>
          <p:nvPr/>
        </p:nvSpPr>
        <p:spPr bwMode="auto">
          <a:xfrm>
            <a:off x="2286000" y="1371600"/>
            <a:ext cx="742950" cy="457200"/>
          </a:xfrm>
          <a:prstGeom prst="rect">
            <a:avLst/>
          </a:prstGeom>
          <a:noFill/>
          <a:ln w="12700">
            <a:noFill/>
            <a:miter lim="800000"/>
            <a:headEnd/>
            <a:tailEnd/>
          </a:ln>
          <a:effectLst/>
        </p:spPr>
        <p:txBody>
          <a:bodyPr wrap="none">
            <a:prstTxWarp prst="textNoShape">
              <a:avLst/>
            </a:prstTxWarp>
            <a:spAutoFit/>
          </a:bodyPr>
          <a:lstStyle/>
          <a:p>
            <a:pPr>
              <a:lnSpc>
                <a:spcPct val="100000"/>
              </a:lnSpc>
              <a:buClrTx/>
              <a:buSzTx/>
              <a:buFontTx/>
              <a:buNone/>
            </a:pPr>
            <a:r>
              <a:rPr lang="en-US">
                <a:solidFill>
                  <a:schemeClr val="tx1"/>
                </a:solidFill>
                <a:latin typeface="Arial" charset="0"/>
              </a:rPr>
              <a:t>Arm</a:t>
            </a:r>
          </a:p>
        </p:txBody>
      </p:sp>
      <p:sp>
        <p:nvSpPr>
          <p:cNvPr id="106503" name="Line 7"/>
          <p:cNvSpPr>
            <a:spLocks noChangeShapeType="1"/>
          </p:cNvSpPr>
          <p:nvPr/>
        </p:nvSpPr>
        <p:spPr bwMode="auto">
          <a:xfrm>
            <a:off x="1600200" y="2819400"/>
            <a:ext cx="2209800" cy="609600"/>
          </a:xfrm>
          <a:prstGeom prst="line">
            <a:avLst/>
          </a:prstGeom>
          <a:noFill/>
          <a:ln w="38100">
            <a:solidFill>
              <a:schemeClr val="accent1"/>
            </a:solidFill>
            <a:round/>
            <a:headEnd/>
            <a:tailEnd type="triangle" w="med" len="med"/>
          </a:ln>
          <a:effectLst/>
        </p:spPr>
        <p:txBody>
          <a:bodyPr wrap="none" anchor="ctr">
            <a:prstTxWarp prst="textNoShape">
              <a:avLst/>
            </a:prstTxWarp>
          </a:bodyPr>
          <a:lstStyle/>
          <a:p>
            <a:endParaRPr lang="en-US"/>
          </a:p>
        </p:txBody>
      </p:sp>
      <p:sp>
        <p:nvSpPr>
          <p:cNvPr id="106504" name="Text Box 8"/>
          <p:cNvSpPr txBox="1">
            <a:spLocks noChangeArrowheads="1"/>
          </p:cNvSpPr>
          <p:nvPr/>
        </p:nvSpPr>
        <p:spPr bwMode="auto">
          <a:xfrm>
            <a:off x="914400" y="2362200"/>
            <a:ext cx="1319213" cy="457200"/>
          </a:xfrm>
          <a:prstGeom prst="rect">
            <a:avLst/>
          </a:prstGeom>
          <a:noFill/>
          <a:ln w="12700">
            <a:noFill/>
            <a:miter lim="800000"/>
            <a:headEnd/>
            <a:tailEnd/>
          </a:ln>
          <a:effectLst/>
        </p:spPr>
        <p:txBody>
          <a:bodyPr wrap="none">
            <a:prstTxWarp prst="textNoShape">
              <a:avLst/>
            </a:prstTxWarp>
            <a:spAutoFit/>
          </a:bodyPr>
          <a:lstStyle/>
          <a:p>
            <a:pPr>
              <a:lnSpc>
                <a:spcPct val="100000"/>
              </a:lnSpc>
              <a:buClrTx/>
              <a:buSzTx/>
              <a:buFontTx/>
              <a:buNone/>
            </a:pPr>
            <a:r>
              <a:rPr lang="en-US">
                <a:solidFill>
                  <a:schemeClr val="tx1"/>
                </a:solidFill>
                <a:latin typeface="Arial" charset="0"/>
              </a:rPr>
              <a:t>Actuator</a:t>
            </a:r>
          </a:p>
        </p:txBody>
      </p:sp>
      <p:sp>
        <p:nvSpPr>
          <p:cNvPr id="106505" name="Line 9"/>
          <p:cNvSpPr>
            <a:spLocks noChangeShapeType="1"/>
          </p:cNvSpPr>
          <p:nvPr/>
        </p:nvSpPr>
        <p:spPr bwMode="auto">
          <a:xfrm flipH="1">
            <a:off x="6629400" y="1981200"/>
            <a:ext cx="914400" cy="609600"/>
          </a:xfrm>
          <a:prstGeom prst="line">
            <a:avLst/>
          </a:prstGeom>
          <a:noFill/>
          <a:ln w="38100">
            <a:solidFill>
              <a:schemeClr val="accent1"/>
            </a:solidFill>
            <a:round/>
            <a:headEnd/>
            <a:tailEnd type="triangle" w="med" len="med"/>
          </a:ln>
          <a:effectLst/>
        </p:spPr>
        <p:txBody>
          <a:bodyPr wrap="none" anchor="ctr">
            <a:prstTxWarp prst="textNoShape">
              <a:avLst/>
            </a:prstTxWarp>
          </a:bodyPr>
          <a:lstStyle/>
          <a:p>
            <a:endParaRPr lang="en-US"/>
          </a:p>
        </p:txBody>
      </p:sp>
      <p:sp>
        <p:nvSpPr>
          <p:cNvPr id="106506" name="Text Box 10"/>
          <p:cNvSpPr txBox="1">
            <a:spLocks noChangeArrowheads="1"/>
          </p:cNvSpPr>
          <p:nvPr/>
        </p:nvSpPr>
        <p:spPr bwMode="auto">
          <a:xfrm>
            <a:off x="7315200" y="1524000"/>
            <a:ext cx="1217613" cy="457200"/>
          </a:xfrm>
          <a:prstGeom prst="rect">
            <a:avLst/>
          </a:prstGeom>
          <a:noFill/>
          <a:ln w="12700">
            <a:noFill/>
            <a:miter lim="800000"/>
            <a:headEnd/>
            <a:tailEnd/>
          </a:ln>
          <a:effectLst/>
        </p:spPr>
        <p:txBody>
          <a:bodyPr wrap="none">
            <a:prstTxWarp prst="textNoShape">
              <a:avLst/>
            </a:prstTxWarp>
            <a:spAutoFit/>
          </a:bodyPr>
          <a:lstStyle/>
          <a:p>
            <a:pPr>
              <a:lnSpc>
                <a:spcPct val="100000"/>
              </a:lnSpc>
              <a:buClrTx/>
              <a:buSzTx/>
              <a:buFontTx/>
              <a:buNone/>
            </a:pPr>
            <a:r>
              <a:rPr lang="en-US">
                <a:solidFill>
                  <a:schemeClr val="tx1"/>
                </a:solidFill>
                <a:latin typeface="Arial" charset="0"/>
              </a:rPr>
              <a:t>Platters</a:t>
            </a:r>
          </a:p>
        </p:txBody>
      </p:sp>
      <p:sp>
        <p:nvSpPr>
          <p:cNvPr id="106507" name="Line 11"/>
          <p:cNvSpPr>
            <a:spLocks noChangeShapeType="1"/>
          </p:cNvSpPr>
          <p:nvPr/>
        </p:nvSpPr>
        <p:spPr bwMode="auto">
          <a:xfrm flipV="1">
            <a:off x="2286000" y="4572000"/>
            <a:ext cx="228600" cy="609600"/>
          </a:xfrm>
          <a:prstGeom prst="line">
            <a:avLst/>
          </a:prstGeom>
          <a:noFill/>
          <a:ln w="38100">
            <a:solidFill>
              <a:schemeClr val="accent1"/>
            </a:solidFill>
            <a:round/>
            <a:headEnd/>
            <a:tailEnd type="triangle" w="med" len="med"/>
          </a:ln>
          <a:effectLst/>
        </p:spPr>
        <p:txBody>
          <a:bodyPr wrap="none" anchor="ctr">
            <a:prstTxWarp prst="textNoShape">
              <a:avLst/>
            </a:prstTxWarp>
          </a:bodyPr>
          <a:lstStyle/>
          <a:p>
            <a:endParaRPr lang="en-US"/>
          </a:p>
        </p:txBody>
      </p:sp>
      <p:sp>
        <p:nvSpPr>
          <p:cNvPr id="106508" name="AutoShape 12"/>
          <p:cNvSpPr>
            <a:spLocks noChangeArrowheads="1"/>
          </p:cNvSpPr>
          <p:nvPr/>
        </p:nvSpPr>
        <p:spPr bwMode="auto">
          <a:xfrm flipH="1">
            <a:off x="5638800" y="4724400"/>
            <a:ext cx="1200498" cy="609600"/>
          </a:xfrm>
          <a:prstGeom prst="curvedUpArrow">
            <a:avLst>
              <a:gd name="adj1" fmla="val 57500"/>
              <a:gd name="adj2" fmla="val 98466"/>
              <a:gd name="adj3" fmla="val 33333"/>
            </a:avLst>
          </a:prstGeom>
          <a:solidFill>
            <a:srgbClr val="CCFF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106509" name="Text Box 13"/>
          <p:cNvSpPr txBox="1">
            <a:spLocks noChangeArrowheads="1"/>
          </p:cNvSpPr>
          <p:nvPr/>
        </p:nvSpPr>
        <p:spPr bwMode="auto">
          <a:xfrm>
            <a:off x="6839298" y="4192588"/>
            <a:ext cx="2219778" cy="1569660"/>
          </a:xfrm>
          <a:prstGeom prst="rect">
            <a:avLst/>
          </a:prstGeom>
          <a:noFill/>
          <a:ln w="12700">
            <a:noFill/>
            <a:miter lim="800000"/>
            <a:headEnd/>
            <a:tailEnd/>
          </a:ln>
          <a:effectLst/>
        </p:spPr>
        <p:txBody>
          <a:bodyPr wrap="none">
            <a:prstTxWarp prst="textNoShape">
              <a:avLst/>
            </a:prstTxWarp>
            <a:spAutoFit/>
          </a:bodyPr>
          <a:lstStyle/>
          <a:p>
            <a:pPr>
              <a:lnSpc>
                <a:spcPct val="100000"/>
              </a:lnSpc>
              <a:buClrTx/>
              <a:buSzTx/>
              <a:buFontTx/>
              <a:buNone/>
            </a:pPr>
            <a:r>
              <a:rPr lang="en-US" dirty="0" smtClean="0">
                <a:solidFill>
                  <a:schemeClr val="tx1"/>
                </a:solidFill>
                <a:latin typeface="Arial" charset="0"/>
              </a:rPr>
              <a:t>Electronics</a:t>
            </a:r>
          </a:p>
          <a:p>
            <a:pPr>
              <a:lnSpc>
                <a:spcPct val="100000"/>
              </a:lnSpc>
              <a:buClrTx/>
              <a:buSzTx/>
              <a:buFontTx/>
              <a:buNone/>
            </a:pPr>
            <a:r>
              <a:rPr lang="en-US" dirty="0" smtClean="0">
                <a:latin typeface="Arial" charset="0"/>
              </a:rPr>
              <a:t>(including a </a:t>
            </a:r>
          </a:p>
          <a:p>
            <a:pPr>
              <a:lnSpc>
                <a:spcPct val="100000"/>
              </a:lnSpc>
              <a:buClrTx/>
              <a:buSzTx/>
              <a:buFontTx/>
              <a:buNone/>
            </a:pPr>
            <a:r>
              <a:rPr lang="en-US" dirty="0" smtClean="0">
                <a:latin typeface="Arial" charset="0"/>
              </a:rPr>
              <a:t>processor </a:t>
            </a:r>
          </a:p>
          <a:p>
            <a:pPr>
              <a:lnSpc>
                <a:spcPct val="100000"/>
              </a:lnSpc>
              <a:buClrTx/>
              <a:buSzTx/>
              <a:buFontTx/>
              <a:buNone/>
            </a:pPr>
            <a:r>
              <a:rPr lang="en-US" dirty="0" smtClean="0">
                <a:latin typeface="Arial" charset="0"/>
              </a:rPr>
              <a:t>and memory!)</a:t>
            </a:r>
            <a:endParaRPr lang="en-US" dirty="0">
              <a:solidFill>
                <a:schemeClr val="tx1"/>
              </a:solidFill>
              <a:latin typeface="Arial" charset="0"/>
            </a:endParaRPr>
          </a:p>
        </p:txBody>
      </p:sp>
      <p:sp>
        <p:nvSpPr>
          <p:cNvPr id="106510" name="Line 14"/>
          <p:cNvSpPr>
            <a:spLocks noChangeShapeType="1"/>
          </p:cNvSpPr>
          <p:nvPr/>
        </p:nvSpPr>
        <p:spPr bwMode="auto">
          <a:xfrm>
            <a:off x="4419600" y="1676400"/>
            <a:ext cx="1219200" cy="1066800"/>
          </a:xfrm>
          <a:prstGeom prst="line">
            <a:avLst/>
          </a:prstGeom>
          <a:noFill/>
          <a:ln w="38100">
            <a:solidFill>
              <a:schemeClr val="accent1"/>
            </a:solidFill>
            <a:round/>
            <a:headEnd/>
            <a:tailEnd type="triangle" w="med" len="med"/>
          </a:ln>
          <a:effectLst/>
        </p:spPr>
        <p:txBody>
          <a:bodyPr wrap="none" anchor="ctr">
            <a:prstTxWarp prst="textNoShape">
              <a:avLst/>
            </a:prstTxWarp>
          </a:bodyPr>
          <a:lstStyle/>
          <a:p>
            <a:endParaRPr lang="en-US"/>
          </a:p>
        </p:txBody>
      </p:sp>
      <p:sp>
        <p:nvSpPr>
          <p:cNvPr id="106511" name="Text Box 15"/>
          <p:cNvSpPr txBox="1">
            <a:spLocks noChangeArrowheads="1"/>
          </p:cNvSpPr>
          <p:nvPr/>
        </p:nvSpPr>
        <p:spPr bwMode="auto">
          <a:xfrm>
            <a:off x="1524000" y="5181600"/>
            <a:ext cx="1524000" cy="822325"/>
          </a:xfrm>
          <a:prstGeom prst="rect">
            <a:avLst/>
          </a:prstGeom>
          <a:noFill/>
          <a:ln w="12700">
            <a:noFill/>
            <a:miter lim="800000"/>
            <a:headEnd/>
            <a:tailEnd/>
          </a:ln>
          <a:effectLst/>
        </p:spPr>
        <p:txBody>
          <a:bodyPr wrap="none">
            <a:prstTxWarp prst="textNoShape">
              <a:avLst/>
            </a:prstTxWarp>
            <a:spAutoFit/>
          </a:bodyPr>
          <a:lstStyle/>
          <a:p>
            <a:pPr algn="ctr">
              <a:lnSpc>
                <a:spcPct val="100000"/>
              </a:lnSpc>
              <a:buClrTx/>
              <a:buSzTx/>
              <a:buFontTx/>
              <a:buNone/>
            </a:pPr>
            <a:r>
              <a:rPr lang="en-US">
                <a:solidFill>
                  <a:schemeClr val="tx1"/>
                </a:solidFill>
                <a:latin typeface="Arial" charset="0"/>
              </a:rPr>
              <a:t>SCSI</a:t>
            </a:r>
          </a:p>
          <a:p>
            <a:pPr algn="ctr">
              <a:lnSpc>
                <a:spcPct val="100000"/>
              </a:lnSpc>
              <a:buClrTx/>
              <a:buSzTx/>
              <a:buFontTx/>
              <a:buNone/>
            </a:pPr>
            <a:r>
              <a:rPr lang="en-US">
                <a:solidFill>
                  <a:schemeClr val="tx1"/>
                </a:solidFill>
                <a:latin typeface="Arial" charset="0"/>
              </a:rPr>
              <a:t>connector</a:t>
            </a:r>
          </a:p>
        </p:txBody>
      </p:sp>
      <p:sp>
        <p:nvSpPr>
          <p:cNvPr id="106512" name="Text Box 16"/>
          <p:cNvSpPr txBox="1">
            <a:spLocks noChangeArrowheads="1"/>
          </p:cNvSpPr>
          <p:nvPr/>
        </p:nvSpPr>
        <p:spPr bwMode="auto">
          <a:xfrm>
            <a:off x="5410200" y="6216650"/>
            <a:ext cx="3338513" cy="336550"/>
          </a:xfrm>
          <a:prstGeom prst="rect">
            <a:avLst/>
          </a:prstGeom>
          <a:noFill/>
          <a:ln w="12700">
            <a:noFill/>
            <a:miter lim="800000"/>
            <a:headEnd/>
            <a:tailEnd/>
          </a:ln>
          <a:effectLst/>
        </p:spPr>
        <p:txBody>
          <a:bodyPr wrap="none">
            <a:prstTxWarp prst="textNoShape">
              <a:avLst/>
            </a:prstTxWarp>
            <a:spAutoFit/>
          </a:bodyPr>
          <a:lstStyle/>
          <a:p>
            <a:pPr>
              <a:lnSpc>
                <a:spcPct val="100000"/>
              </a:lnSpc>
              <a:buClrTx/>
              <a:buSzTx/>
              <a:buFontTx/>
              <a:buNone/>
            </a:pPr>
            <a:r>
              <a:rPr lang="en-US" sz="1600" i="1" dirty="0">
                <a:solidFill>
                  <a:schemeClr val="tx1"/>
                </a:solidFill>
              </a:rPr>
              <a:t>Image courtesy of Seagate Technology</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229" name="Rectangle 45"/>
          <p:cNvSpPr>
            <a:spLocks noGrp="1" noChangeArrowheads="1"/>
          </p:cNvSpPr>
          <p:nvPr>
            <p:ph type="title"/>
          </p:nvPr>
        </p:nvSpPr>
        <p:spPr/>
        <p:txBody>
          <a:bodyPr/>
          <a:lstStyle/>
          <a:p>
            <a:r>
              <a:rPr lang="en-US" smtClean="0"/>
              <a:t>Disk Geometry</a:t>
            </a:r>
            <a:endParaRPr lang="en-US"/>
          </a:p>
        </p:txBody>
      </p:sp>
      <p:sp>
        <p:nvSpPr>
          <p:cNvPr id="93230" name="Rectangle 46"/>
          <p:cNvSpPr>
            <a:spLocks noGrp="1" noChangeArrowheads="1"/>
          </p:cNvSpPr>
          <p:nvPr>
            <p:ph type="body" idx="1"/>
          </p:nvPr>
        </p:nvSpPr>
        <p:spPr/>
        <p:txBody>
          <a:bodyPr/>
          <a:lstStyle/>
          <a:p>
            <a:r>
              <a:rPr lang="en-US" smtClean="0"/>
              <a:t>Disks consist of </a:t>
            </a:r>
            <a:r>
              <a:rPr lang="en-US" smtClean="0">
                <a:solidFill>
                  <a:srgbClr val="FF0000"/>
                </a:solidFill>
              </a:rPr>
              <a:t>platters</a:t>
            </a:r>
            <a:r>
              <a:rPr lang="en-US" smtClean="0"/>
              <a:t>, each with two </a:t>
            </a:r>
            <a:r>
              <a:rPr lang="en-US" smtClean="0">
                <a:solidFill>
                  <a:srgbClr val="FF0000"/>
                </a:solidFill>
              </a:rPr>
              <a:t>surfaces</a:t>
            </a:r>
            <a:r>
              <a:rPr lang="en-US" smtClean="0"/>
              <a:t>.</a:t>
            </a:r>
          </a:p>
          <a:p>
            <a:r>
              <a:rPr lang="en-US" smtClean="0"/>
              <a:t>Each surface consists of concentric rings called </a:t>
            </a:r>
            <a:r>
              <a:rPr lang="en-US" smtClean="0">
                <a:solidFill>
                  <a:srgbClr val="FF0000"/>
                </a:solidFill>
              </a:rPr>
              <a:t>tracks</a:t>
            </a:r>
            <a:r>
              <a:rPr lang="en-US" smtClean="0"/>
              <a:t>.</a:t>
            </a:r>
          </a:p>
          <a:p>
            <a:r>
              <a:rPr lang="en-US" smtClean="0"/>
              <a:t>Each track consists of </a:t>
            </a:r>
            <a:r>
              <a:rPr lang="en-US" smtClean="0">
                <a:solidFill>
                  <a:srgbClr val="FF0000"/>
                </a:solidFill>
              </a:rPr>
              <a:t>sectors</a:t>
            </a:r>
            <a:r>
              <a:rPr lang="en-US" smtClean="0"/>
              <a:t> separated by </a:t>
            </a:r>
            <a:r>
              <a:rPr lang="en-US" smtClean="0">
                <a:solidFill>
                  <a:srgbClr val="FF0000"/>
                </a:solidFill>
              </a:rPr>
              <a:t>gaps</a:t>
            </a:r>
            <a:r>
              <a:rPr lang="en-US" smtClean="0"/>
              <a:t>.</a:t>
            </a:r>
            <a:endParaRPr lang="en-US"/>
          </a:p>
        </p:txBody>
      </p:sp>
      <p:grpSp>
        <p:nvGrpSpPr>
          <p:cNvPr id="45" name="Group 44"/>
          <p:cNvGrpSpPr/>
          <p:nvPr/>
        </p:nvGrpSpPr>
        <p:grpSpPr>
          <a:xfrm>
            <a:off x="793750" y="2992437"/>
            <a:ext cx="7098429" cy="3713163"/>
            <a:chOff x="793750" y="2992437"/>
            <a:chExt cx="7098429" cy="3713163"/>
          </a:xfrm>
        </p:grpSpPr>
        <p:sp>
          <p:nvSpPr>
            <p:cNvPr id="93188" name="Oval 4"/>
            <p:cNvSpPr>
              <a:spLocks noChangeArrowheads="1"/>
            </p:cNvSpPr>
            <p:nvPr/>
          </p:nvSpPr>
          <p:spPr bwMode="auto">
            <a:xfrm>
              <a:off x="2036763" y="3941762"/>
              <a:ext cx="1851025" cy="1812925"/>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3189" name="Oval 5"/>
            <p:cNvSpPr>
              <a:spLocks noChangeArrowheads="1"/>
            </p:cNvSpPr>
            <p:nvPr/>
          </p:nvSpPr>
          <p:spPr bwMode="auto">
            <a:xfrm>
              <a:off x="1066800" y="2992437"/>
              <a:ext cx="3790950" cy="3713163"/>
            </a:xfrm>
            <a:prstGeom prst="ellipse">
              <a:avLst/>
            </a:prstGeom>
            <a:noFill/>
            <a:ln w="38100">
              <a:solidFill>
                <a:schemeClr val="tx1"/>
              </a:solidFill>
              <a:round/>
              <a:headEnd/>
              <a:tailEnd/>
            </a:ln>
            <a:effectLst/>
          </p:spPr>
          <p:txBody>
            <a:bodyPr wrap="none" anchor="ctr">
              <a:prstTxWarp prst="textNoShape">
                <a:avLst/>
              </a:prstTxWarp>
            </a:bodyPr>
            <a:lstStyle/>
            <a:p>
              <a:endParaRPr lang="en-US"/>
            </a:p>
          </p:txBody>
        </p:sp>
        <p:sp>
          <p:nvSpPr>
            <p:cNvPr id="93190" name="Oval 6"/>
            <p:cNvSpPr>
              <a:spLocks noChangeArrowheads="1"/>
            </p:cNvSpPr>
            <p:nvPr/>
          </p:nvSpPr>
          <p:spPr bwMode="auto">
            <a:xfrm>
              <a:off x="1257300" y="3178175"/>
              <a:ext cx="3409950" cy="3340100"/>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3191" name="Oval 7"/>
            <p:cNvSpPr>
              <a:spLocks noChangeArrowheads="1"/>
            </p:cNvSpPr>
            <p:nvPr/>
          </p:nvSpPr>
          <p:spPr bwMode="auto">
            <a:xfrm>
              <a:off x="1447800" y="3363912"/>
              <a:ext cx="3030538" cy="2968625"/>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3192" name="Oval 8"/>
            <p:cNvSpPr>
              <a:spLocks noChangeArrowheads="1"/>
            </p:cNvSpPr>
            <p:nvPr/>
          </p:nvSpPr>
          <p:spPr bwMode="auto">
            <a:xfrm>
              <a:off x="1638300" y="3551237"/>
              <a:ext cx="2649538" cy="2595563"/>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3193" name="Oval 9"/>
            <p:cNvSpPr>
              <a:spLocks noChangeArrowheads="1"/>
            </p:cNvSpPr>
            <p:nvPr/>
          </p:nvSpPr>
          <p:spPr bwMode="auto">
            <a:xfrm>
              <a:off x="1827213" y="3736975"/>
              <a:ext cx="2270125" cy="2222500"/>
            </a:xfrm>
            <a:prstGeom prst="ellipse">
              <a:avLst/>
            </a:prstGeom>
            <a:noFill/>
            <a:ln w="38100">
              <a:solidFill>
                <a:schemeClr val="tx1"/>
              </a:solidFill>
              <a:round/>
              <a:headEnd/>
              <a:tailEnd/>
            </a:ln>
            <a:effectLst/>
          </p:spPr>
          <p:txBody>
            <a:bodyPr wrap="none" anchor="ctr">
              <a:prstTxWarp prst="textNoShape">
                <a:avLst/>
              </a:prstTxWarp>
            </a:bodyPr>
            <a:lstStyle/>
            <a:p>
              <a:endParaRPr lang="en-US"/>
            </a:p>
          </p:txBody>
        </p:sp>
        <p:sp>
          <p:nvSpPr>
            <p:cNvPr id="93194" name="Oval 10"/>
            <p:cNvSpPr>
              <a:spLocks noChangeArrowheads="1"/>
            </p:cNvSpPr>
            <p:nvPr/>
          </p:nvSpPr>
          <p:spPr bwMode="auto">
            <a:xfrm>
              <a:off x="2208213" y="4110037"/>
              <a:ext cx="1508125" cy="1477963"/>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3195" name="Oval 11"/>
            <p:cNvSpPr>
              <a:spLocks noChangeArrowheads="1"/>
            </p:cNvSpPr>
            <p:nvPr/>
          </p:nvSpPr>
          <p:spPr bwMode="auto">
            <a:xfrm>
              <a:off x="2408238" y="4275137"/>
              <a:ext cx="1128712" cy="1104900"/>
            </a:xfrm>
            <a:prstGeom prst="ellipse">
              <a:avLst/>
            </a:prstGeom>
            <a:solidFill>
              <a:srgbClr val="00FFFF"/>
            </a:solidFill>
            <a:ln w="38100">
              <a:solidFill>
                <a:schemeClr val="tx1"/>
              </a:solidFill>
              <a:round/>
              <a:headEnd/>
              <a:tailEnd/>
            </a:ln>
            <a:effectLst/>
          </p:spPr>
          <p:txBody>
            <a:bodyPr wrap="none" anchor="ctr">
              <a:prstTxWarp prst="textNoShape">
                <a:avLst/>
              </a:prstTxWarp>
            </a:bodyPr>
            <a:lstStyle/>
            <a:p>
              <a:pPr>
                <a:lnSpc>
                  <a:spcPct val="100000"/>
                </a:lnSpc>
              </a:pPr>
              <a:r>
                <a:rPr lang="en-US" sz="1600" dirty="0"/>
                <a:t>S</a:t>
              </a:r>
              <a:r>
                <a:rPr lang="en-US" sz="1600" dirty="0" smtClean="0"/>
                <a:t>pindle</a:t>
              </a:r>
              <a:endParaRPr lang="en-US" sz="1600" dirty="0"/>
            </a:p>
          </p:txBody>
        </p:sp>
        <p:sp>
          <p:nvSpPr>
            <p:cNvPr id="93196" name="Text Box 12"/>
            <p:cNvSpPr txBox="1">
              <a:spLocks noChangeArrowheads="1"/>
            </p:cNvSpPr>
            <p:nvPr/>
          </p:nvSpPr>
          <p:spPr bwMode="auto">
            <a:xfrm>
              <a:off x="2535238" y="3319462"/>
              <a:ext cx="801822" cy="338554"/>
            </a:xfrm>
            <a:prstGeom prst="rect">
              <a:avLst/>
            </a:prstGeom>
            <a:solidFill>
              <a:schemeClr val="bg1"/>
            </a:solidFill>
            <a:ln w="25400">
              <a:noFill/>
              <a:miter lim="800000"/>
              <a:headEnd/>
              <a:tailEnd/>
            </a:ln>
            <a:effectLst/>
          </p:spPr>
          <p:txBody>
            <a:bodyPr wrap="none">
              <a:prstTxWarp prst="textNoShape">
                <a:avLst/>
              </a:prstTxWarp>
              <a:spAutoFit/>
            </a:bodyPr>
            <a:lstStyle/>
            <a:p>
              <a:pPr algn="l">
                <a:lnSpc>
                  <a:spcPct val="100000"/>
                </a:lnSpc>
              </a:pPr>
              <a:r>
                <a:rPr lang="en-US" sz="1600" dirty="0"/>
                <a:t>S</a:t>
              </a:r>
              <a:r>
                <a:rPr lang="en-US" sz="1600" dirty="0" smtClean="0"/>
                <a:t>urface</a:t>
              </a:r>
              <a:endParaRPr lang="en-US" sz="1600" dirty="0"/>
            </a:p>
          </p:txBody>
        </p:sp>
        <p:sp>
          <p:nvSpPr>
            <p:cNvPr id="93197" name="Line 13"/>
            <p:cNvSpPr>
              <a:spLocks noChangeShapeType="1"/>
            </p:cNvSpPr>
            <p:nvPr/>
          </p:nvSpPr>
          <p:spPr bwMode="auto">
            <a:xfrm>
              <a:off x="1163638" y="3400425"/>
              <a:ext cx="990600" cy="676275"/>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3198" name="Line 14"/>
            <p:cNvSpPr>
              <a:spLocks noChangeShapeType="1"/>
            </p:cNvSpPr>
            <p:nvPr/>
          </p:nvSpPr>
          <p:spPr bwMode="auto">
            <a:xfrm>
              <a:off x="1436688" y="3400425"/>
              <a:ext cx="673100" cy="44450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3199" name="Text Box 15"/>
            <p:cNvSpPr txBox="1">
              <a:spLocks noChangeArrowheads="1"/>
            </p:cNvSpPr>
            <p:nvPr/>
          </p:nvSpPr>
          <p:spPr bwMode="auto">
            <a:xfrm>
              <a:off x="793750" y="3110498"/>
              <a:ext cx="717965"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smtClean="0"/>
                <a:t>Tracks</a:t>
              </a:r>
              <a:endParaRPr lang="en-US" sz="1600" dirty="0"/>
            </a:p>
          </p:txBody>
        </p:sp>
        <p:sp>
          <p:nvSpPr>
            <p:cNvPr id="93200" name="Oval 16"/>
            <p:cNvSpPr>
              <a:spLocks noChangeArrowheads="1"/>
            </p:cNvSpPr>
            <p:nvPr/>
          </p:nvSpPr>
          <p:spPr bwMode="auto">
            <a:xfrm>
              <a:off x="5675313" y="3970337"/>
              <a:ext cx="1851025" cy="1812925"/>
            </a:xfrm>
            <a:prstGeom prst="ellipse">
              <a:avLst/>
            </a:prstGeom>
            <a:noFill/>
            <a:ln w="57150">
              <a:solidFill>
                <a:schemeClr val="tx1"/>
              </a:solidFill>
              <a:round/>
              <a:headEnd/>
              <a:tailEnd/>
            </a:ln>
            <a:effectLst/>
          </p:spPr>
          <p:txBody>
            <a:bodyPr wrap="none" anchor="ctr">
              <a:prstTxWarp prst="textNoShape">
                <a:avLst/>
              </a:prstTxWarp>
            </a:bodyPr>
            <a:lstStyle/>
            <a:p>
              <a:endParaRPr lang="en-US"/>
            </a:p>
          </p:txBody>
        </p:sp>
        <p:sp>
          <p:nvSpPr>
            <p:cNvPr id="93201" name="Text Box 17"/>
            <p:cNvSpPr txBox="1">
              <a:spLocks noChangeArrowheads="1"/>
            </p:cNvSpPr>
            <p:nvPr/>
          </p:nvSpPr>
          <p:spPr bwMode="auto">
            <a:xfrm>
              <a:off x="6224588" y="3548062"/>
              <a:ext cx="797635" cy="338554"/>
            </a:xfrm>
            <a:prstGeom prst="rect">
              <a:avLst/>
            </a:prstGeom>
            <a:noFill/>
            <a:ln w="25400">
              <a:noFill/>
              <a:miter lim="800000"/>
              <a:headEnd/>
              <a:tailEnd/>
            </a:ln>
            <a:effectLst/>
          </p:spPr>
          <p:txBody>
            <a:bodyPr wrap="none">
              <a:prstTxWarp prst="textNoShape">
                <a:avLst/>
              </a:prstTxWarp>
              <a:spAutoFit/>
            </a:bodyPr>
            <a:lstStyle/>
            <a:p>
              <a:pPr algn="l">
                <a:lnSpc>
                  <a:spcPct val="100000"/>
                </a:lnSpc>
              </a:pPr>
              <a:r>
                <a:rPr lang="en-US" sz="1600" dirty="0"/>
                <a:t>T</a:t>
              </a:r>
              <a:r>
                <a:rPr lang="en-US" sz="1600" dirty="0" smtClean="0"/>
                <a:t>rack </a:t>
              </a:r>
              <a:r>
                <a:rPr lang="en-US" sz="1600" i="1" dirty="0" err="1"/>
                <a:t>k</a:t>
              </a:r>
              <a:endParaRPr lang="en-US" sz="1600" i="1" dirty="0"/>
            </a:p>
          </p:txBody>
        </p:sp>
        <p:grpSp>
          <p:nvGrpSpPr>
            <p:cNvPr id="2" name="Group 18"/>
            <p:cNvGrpSpPr>
              <a:grpSpLocks/>
            </p:cNvGrpSpPr>
            <p:nvPr/>
          </p:nvGrpSpPr>
          <p:grpSpPr bwMode="auto">
            <a:xfrm>
              <a:off x="6611938" y="3914775"/>
              <a:ext cx="1066800" cy="990600"/>
              <a:chOff x="4320" y="690"/>
              <a:chExt cx="672" cy="624"/>
            </a:xfrm>
          </p:grpSpPr>
          <p:sp>
            <p:nvSpPr>
              <p:cNvPr id="93203" name="Line 19"/>
              <p:cNvSpPr>
                <a:spLocks noChangeShapeType="1"/>
              </p:cNvSpPr>
              <p:nvPr/>
            </p:nvSpPr>
            <p:spPr bwMode="auto">
              <a:xfrm flipV="1">
                <a:off x="4320" y="690"/>
                <a:ext cx="0" cy="624"/>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04" name="Line 20"/>
              <p:cNvSpPr>
                <a:spLocks noChangeShapeType="1"/>
              </p:cNvSpPr>
              <p:nvPr/>
            </p:nvSpPr>
            <p:spPr bwMode="auto">
              <a:xfrm flipV="1">
                <a:off x="4320" y="720"/>
                <a:ext cx="336" cy="570"/>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05" name="Line 21"/>
              <p:cNvSpPr>
                <a:spLocks noChangeShapeType="1"/>
              </p:cNvSpPr>
              <p:nvPr/>
            </p:nvSpPr>
            <p:spPr bwMode="auto">
              <a:xfrm flipV="1">
                <a:off x="4320" y="1296"/>
                <a:ext cx="672" cy="0"/>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06" name="Line 22"/>
              <p:cNvSpPr>
                <a:spLocks noChangeShapeType="1"/>
              </p:cNvSpPr>
              <p:nvPr/>
            </p:nvSpPr>
            <p:spPr bwMode="auto">
              <a:xfrm flipV="1">
                <a:off x="4320" y="960"/>
                <a:ext cx="576" cy="336"/>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grpSp>
        <p:grpSp>
          <p:nvGrpSpPr>
            <p:cNvPr id="3" name="Group 23"/>
            <p:cNvGrpSpPr>
              <a:grpSpLocks/>
            </p:cNvGrpSpPr>
            <p:nvPr/>
          </p:nvGrpSpPr>
          <p:grpSpPr bwMode="auto">
            <a:xfrm flipV="1">
              <a:off x="6611938" y="4848225"/>
              <a:ext cx="1066800" cy="990600"/>
              <a:chOff x="4320" y="690"/>
              <a:chExt cx="672" cy="624"/>
            </a:xfrm>
          </p:grpSpPr>
          <p:sp>
            <p:nvSpPr>
              <p:cNvPr id="93208" name="Line 24"/>
              <p:cNvSpPr>
                <a:spLocks noChangeShapeType="1"/>
              </p:cNvSpPr>
              <p:nvPr/>
            </p:nvSpPr>
            <p:spPr bwMode="auto">
              <a:xfrm flipV="1">
                <a:off x="4320" y="690"/>
                <a:ext cx="0" cy="624"/>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09" name="Line 25"/>
              <p:cNvSpPr>
                <a:spLocks noChangeShapeType="1"/>
              </p:cNvSpPr>
              <p:nvPr/>
            </p:nvSpPr>
            <p:spPr bwMode="auto">
              <a:xfrm flipV="1">
                <a:off x="4320" y="720"/>
                <a:ext cx="336" cy="570"/>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10" name="Line 26"/>
              <p:cNvSpPr>
                <a:spLocks noChangeShapeType="1"/>
              </p:cNvSpPr>
              <p:nvPr/>
            </p:nvSpPr>
            <p:spPr bwMode="auto">
              <a:xfrm flipV="1">
                <a:off x="4320" y="1296"/>
                <a:ext cx="672" cy="0"/>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11" name="Line 27"/>
              <p:cNvSpPr>
                <a:spLocks noChangeShapeType="1"/>
              </p:cNvSpPr>
              <p:nvPr/>
            </p:nvSpPr>
            <p:spPr bwMode="auto">
              <a:xfrm flipV="1">
                <a:off x="4320" y="960"/>
                <a:ext cx="576" cy="336"/>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grpSp>
        <p:grpSp>
          <p:nvGrpSpPr>
            <p:cNvPr id="4" name="Group 28"/>
            <p:cNvGrpSpPr>
              <a:grpSpLocks/>
            </p:cNvGrpSpPr>
            <p:nvPr/>
          </p:nvGrpSpPr>
          <p:grpSpPr bwMode="auto">
            <a:xfrm flipH="1" flipV="1">
              <a:off x="5545138" y="4848225"/>
              <a:ext cx="1066800" cy="990600"/>
              <a:chOff x="4320" y="690"/>
              <a:chExt cx="672" cy="624"/>
            </a:xfrm>
          </p:grpSpPr>
          <p:sp>
            <p:nvSpPr>
              <p:cNvPr id="93213" name="Line 29"/>
              <p:cNvSpPr>
                <a:spLocks noChangeShapeType="1"/>
              </p:cNvSpPr>
              <p:nvPr/>
            </p:nvSpPr>
            <p:spPr bwMode="auto">
              <a:xfrm flipV="1">
                <a:off x="4320" y="690"/>
                <a:ext cx="0" cy="624"/>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14" name="Line 30"/>
              <p:cNvSpPr>
                <a:spLocks noChangeShapeType="1"/>
              </p:cNvSpPr>
              <p:nvPr/>
            </p:nvSpPr>
            <p:spPr bwMode="auto">
              <a:xfrm flipV="1">
                <a:off x="4320" y="720"/>
                <a:ext cx="336" cy="570"/>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15" name="Line 31"/>
              <p:cNvSpPr>
                <a:spLocks noChangeShapeType="1"/>
              </p:cNvSpPr>
              <p:nvPr/>
            </p:nvSpPr>
            <p:spPr bwMode="auto">
              <a:xfrm flipV="1">
                <a:off x="4320" y="1296"/>
                <a:ext cx="672" cy="0"/>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16" name="Line 32"/>
              <p:cNvSpPr>
                <a:spLocks noChangeShapeType="1"/>
              </p:cNvSpPr>
              <p:nvPr/>
            </p:nvSpPr>
            <p:spPr bwMode="auto">
              <a:xfrm flipV="1">
                <a:off x="4320" y="960"/>
                <a:ext cx="576" cy="336"/>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grpSp>
        <p:grpSp>
          <p:nvGrpSpPr>
            <p:cNvPr id="5" name="Group 33"/>
            <p:cNvGrpSpPr>
              <a:grpSpLocks/>
            </p:cNvGrpSpPr>
            <p:nvPr/>
          </p:nvGrpSpPr>
          <p:grpSpPr bwMode="auto">
            <a:xfrm flipH="1">
              <a:off x="5545138" y="3914775"/>
              <a:ext cx="1066800" cy="990600"/>
              <a:chOff x="4320" y="690"/>
              <a:chExt cx="672" cy="624"/>
            </a:xfrm>
          </p:grpSpPr>
          <p:sp>
            <p:nvSpPr>
              <p:cNvPr id="93218" name="Line 34"/>
              <p:cNvSpPr>
                <a:spLocks noChangeShapeType="1"/>
              </p:cNvSpPr>
              <p:nvPr/>
            </p:nvSpPr>
            <p:spPr bwMode="auto">
              <a:xfrm flipV="1">
                <a:off x="4320" y="690"/>
                <a:ext cx="0" cy="624"/>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19" name="Line 35"/>
              <p:cNvSpPr>
                <a:spLocks noChangeShapeType="1"/>
              </p:cNvSpPr>
              <p:nvPr/>
            </p:nvSpPr>
            <p:spPr bwMode="auto">
              <a:xfrm flipV="1">
                <a:off x="4320" y="720"/>
                <a:ext cx="336" cy="570"/>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20" name="Line 36"/>
              <p:cNvSpPr>
                <a:spLocks noChangeShapeType="1"/>
              </p:cNvSpPr>
              <p:nvPr/>
            </p:nvSpPr>
            <p:spPr bwMode="auto">
              <a:xfrm flipV="1">
                <a:off x="4320" y="1296"/>
                <a:ext cx="672" cy="0"/>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21" name="Line 37"/>
              <p:cNvSpPr>
                <a:spLocks noChangeShapeType="1"/>
              </p:cNvSpPr>
              <p:nvPr/>
            </p:nvSpPr>
            <p:spPr bwMode="auto">
              <a:xfrm flipV="1">
                <a:off x="4320" y="960"/>
                <a:ext cx="576" cy="336"/>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grpSp>
        <p:sp>
          <p:nvSpPr>
            <p:cNvPr id="93222" name="Text Box 38"/>
            <p:cNvSpPr txBox="1">
              <a:spLocks noChangeArrowheads="1"/>
            </p:cNvSpPr>
            <p:nvPr/>
          </p:nvSpPr>
          <p:spPr bwMode="auto">
            <a:xfrm>
              <a:off x="6149975" y="6247398"/>
              <a:ext cx="801822"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ectors</a:t>
              </a:r>
              <a:endParaRPr lang="en-US" sz="1600" dirty="0"/>
            </a:p>
          </p:txBody>
        </p:sp>
        <p:sp>
          <p:nvSpPr>
            <p:cNvPr id="93223" name="Line 39"/>
            <p:cNvSpPr>
              <a:spLocks noChangeShapeType="1"/>
            </p:cNvSpPr>
            <p:nvPr/>
          </p:nvSpPr>
          <p:spPr bwMode="auto">
            <a:xfrm flipV="1">
              <a:off x="6383338" y="5791200"/>
              <a:ext cx="0" cy="45720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3224" name="Line 40"/>
            <p:cNvSpPr>
              <a:spLocks noChangeShapeType="1"/>
            </p:cNvSpPr>
            <p:nvPr/>
          </p:nvSpPr>
          <p:spPr bwMode="auto">
            <a:xfrm flipV="1">
              <a:off x="6840538" y="5791200"/>
              <a:ext cx="0" cy="45720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3225" name="AutoShape 41"/>
            <p:cNvSpPr>
              <a:spLocks noChangeArrowheads="1"/>
            </p:cNvSpPr>
            <p:nvPr/>
          </p:nvSpPr>
          <p:spPr bwMode="auto">
            <a:xfrm>
              <a:off x="4097338" y="4724400"/>
              <a:ext cx="1524000" cy="304800"/>
            </a:xfrm>
            <a:prstGeom prst="rightArrow">
              <a:avLst>
                <a:gd name="adj1" fmla="val 50000"/>
                <a:gd name="adj2" fmla="val 125000"/>
              </a:avLst>
            </a:prstGeom>
            <a:solidFill>
              <a:srgbClr val="FFFFFF"/>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93226" name="Text Box 42"/>
            <p:cNvSpPr txBox="1">
              <a:spLocks noChangeArrowheads="1"/>
            </p:cNvSpPr>
            <p:nvPr/>
          </p:nvSpPr>
          <p:spPr bwMode="auto">
            <a:xfrm>
              <a:off x="7286625" y="3551823"/>
              <a:ext cx="605554"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smtClean="0"/>
                <a:t>Gaps</a:t>
              </a:r>
              <a:endParaRPr lang="en-US" sz="1600" dirty="0"/>
            </a:p>
          </p:txBody>
        </p:sp>
        <p:sp>
          <p:nvSpPr>
            <p:cNvPr id="93227" name="Line 43"/>
            <p:cNvSpPr>
              <a:spLocks noChangeShapeType="1"/>
            </p:cNvSpPr>
            <p:nvPr/>
          </p:nvSpPr>
          <p:spPr bwMode="auto">
            <a:xfrm flipH="1">
              <a:off x="7097713" y="3857625"/>
              <a:ext cx="247650" cy="219075"/>
            </a:xfrm>
            <a:prstGeom prst="line">
              <a:avLst/>
            </a:prstGeom>
            <a:noFill/>
            <a:ln w="12700">
              <a:solidFill>
                <a:schemeClr val="tx1"/>
              </a:solidFill>
              <a:round/>
              <a:headEnd/>
              <a:tailEnd type="triangle" w="med" len="med"/>
            </a:ln>
            <a:effectLst/>
          </p:spPr>
          <p:txBody>
            <a:bodyPr wrap="none" anchor="ctr">
              <a:prstTxWarp prst="textNoShape">
                <a:avLst/>
              </a:prstTxWarp>
              <a:spAutoFit/>
            </a:bodyPr>
            <a:lstStyle/>
            <a:p>
              <a:endParaRPr lang="en-US"/>
            </a:p>
          </p:txBody>
        </p:sp>
        <p:sp>
          <p:nvSpPr>
            <p:cNvPr id="93228" name="Line 44"/>
            <p:cNvSpPr>
              <a:spLocks noChangeShapeType="1"/>
            </p:cNvSpPr>
            <p:nvPr/>
          </p:nvSpPr>
          <p:spPr bwMode="auto">
            <a:xfrm flipV="1">
              <a:off x="7421563" y="3905250"/>
              <a:ext cx="190500" cy="514350"/>
            </a:xfrm>
            <a:prstGeom prst="line">
              <a:avLst/>
            </a:prstGeom>
            <a:noFill/>
            <a:ln w="12700">
              <a:solidFill>
                <a:schemeClr val="tx1"/>
              </a:solidFill>
              <a:round/>
              <a:headEnd type="triangle" w="med" len="med"/>
              <a:tailEnd/>
            </a:ln>
            <a:effectLst/>
          </p:spPr>
          <p:txBody>
            <a:bodyPr anchor="ctr">
              <a:prstTxWarp prst="textNoShape">
                <a:avLst/>
              </a:prstTxWarp>
              <a:spAutoFit/>
            </a:bodyPr>
            <a:lstStyle/>
            <a:p>
              <a:endParaRPr lang="en-US"/>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a:t>
            </a:r>
            <a:endParaRPr lang="en-US" dirty="0"/>
          </a:p>
        </p:txBody>
      </p:sp>
      <p:sp>
        <p:nvSpPr>
          <p:cNvPr id="3" name="Content Placeholder 2"/>
          <p:cNvSpPr>
            <a:spLocks noGrp="1"/>
          </p:cNvSpPr>
          <p:nvPr>
            <p:ph idx="1"/>
          </p:nvPr>
        </p:nvSpPr>
        <p:spPr/>
        <p:txBody>
          <a:bodyPr/>
          <a:lstStyle/>
          <a:p>
            <a:pPr>
              <a:lnSpc>
                <a:spcPct val="80000"/>
              </a:lnSpc>
            </a:pPr>
            <a:r>
              <a:rPr lang="en-US" dirty="0" smtClean="0"/>
              <a:t>Storage technologies and trends</a:t>
            </a:r>
          </a:p>
          <a:p>
            <a:pPr>
              <a:lnSpc>
                <a:spcPct val="80000"/>
              </a:lnSpc>
            </a:pPr>
            <a:r>
              <a:rPr lang="en-US" dirty="0" smtClean="0">
                <a:solidFill>
                  <a:schemeClr val="bg2">
                    <a:lumMod val="60000"/>
                    <a:lumOff val="40000"/>
                  </a:schemeClr>
                </a:solidFill>
              </a:rPr>
              <a:t>Locality of reference</a:t>
            </a:r>
          </a:p>
          <a:p>
            <a:pPr>
              <a:lnSpc>
                <a:spcPct val="80000"/>
              </a:lnSpc>
            </a:pPr>
            <a:r>
              <a:rPr lang="en-US" dirty="0" smtClean="0">
                <a:solidFill>
                  <a:schemeClr val="bg2">
                    <a:lumMod val="60000"/>
                    <a:lumOff val="40000"/>
                  </a:schemeClr>
                </a:solidFill>
              </a:rPr>
              <a:t>Caching in the memory hierarchy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42" name="Rectangle 34"/>
          <p:cNvSpPr>
            <a:spLocks noGrp="1" noChangeArrowheads="1"/>
          </p:cNvSpPr>
          <p:nvPr>
            <p:ph type="title"/>
          </p:nvPr>
        </p:nvSpPr>
        <p:spPr/>
        <p:txBody>
          <a:bodyPr/>
          <a:lstStyle/>
          <a:p>
            <a:r>
              <a:rPr lang="en-US"/>
              <a:t>Disk Geometry (Muliple-Platter View)</a:t>
            </a:r>
          </a:p>
        </p:txBody>
      </p:sp>
      <p:sp>
        <p:nvSpPr>
          <p:cNvPr id="94243" name="Rectangle 35"/>
          <p:cNvSpPr>
            <a:spLocks noGrp="1" noChangeArrowheads="1"/>
          </p:cNvSpPr>
          <p:nvPr>
            <p:ph type="body" idx="1"/>
          </p:nvPr>
        </p:nvSpPr>
        <p:spPr/>
        <p:txBody>
          <a:bodyPr/>
          <a:lstStyle/>
          <a:p>
            <a:r>
              <a:rPr lang="en-US" dirty="0"/>
              <a:t> Aligned tracks form a cylinder.</a:t>
            </a:r>
          </a:p>
        </p:txBody>
      </p:sp>
      <p:sp>
        <p:nvSpPr>
          <p:cNvPr id="94212" name="Line 4"/>
          <p:cNvSpPr>
            <a:spLocks noChangeShapeType="1"/>
          </p:cNvSpPr>
          <p:nvPr/>
        </p:nvSpPr>
        <p:spPr bwMode="auto">
          <a:xfrm flipV="1">
            <a:off x="2914650" y="3502025"/>
            <a:ext cx="520700" cy="12700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4213" name="Line 5"/>
          <p:cNvSpPr>
            <a:spLocks noChangeShapeType="1"/>
          </p:cNvSpPr>
          <p:nvPr/>
        </p:nvSpPr>
        <p:spPr bwMode="auto">
          <a:xfrm flipV="1">
            <a:off x="2914650" y="4086225"/>
            <a:ext cx="520700" cy="12700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4214" name="AutoShape 6"/>
          <p:cNvSpPr>
            <a:spLocks noChangeArrowheads="1"/>
          </p:cNvSpPr>
          <p:nvPr/>
        </p:nvSpPr>
        <p:spPr bwMode="auto">
          <a:xfrm>
            <a:off x="4146550" y="4035425"/>
            <a:ext cx="381000" cy="635000"/>
          </a:xfrm>
          <a:prstGeom prst="can">
            <a:avLst>
              <a:gd name="adj" fmla="val 14244"/>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4215" name="Oval 7"/>
          <p:cNvSpPr>
            <a:spLocks noChangeArrowheads="1"/>
          </p:cNvSpPr>
          <p:nvPr/>
        </p:nvSpPr>
        <p:spPr bwMode="auto">
          <a:xfrm>
            <a:off x="3117850" y="3844925"/>
            <a:ext cx="2387600" cy="431800"/>
          </a:xfrm>
          <a:prstGeom prst="ellipse">
            <a:avLst/>
          </a:prstGeom>
          <a:solidFill>
            <a:schemeClr val="bg1"/>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4216" name="Line 8"/>
          <p:cNvSpPr>
            <a:spLocks noChangeShapeType="1"/>
          </p:cNvSpPr>
          <p:nvPr/>
        </p:nvSpPr>
        <p:spPr bwMode="auto">
          <a:xfrm flipV="1">
            <a:off x="2914650" y="2930525"/>
            <a:ext cx="520700" cy="12700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4217" name="Text Box 9"/>
          <p:cNvSpPr txBox="1">
            <a:spLocks noChangeArrowheads="1"/>
          </p:cNvSpPr>
          <p:nvPr/>
        </p:nvSpPr>
        <p:spPr bwMode="auto">
          <a:xfrm>
            <a:off x="1866900" y="2529473"/>
            <a:ext cx="942185"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urface </a:t>
            </a:r>
            <a:r>
              <a:rPr lang="en-US" sz="1600" dirty="0"/>
              <a:t>0</a:t>
            </a:r>
          </a:p>
        </p:txBody>
      </p:sp>
      <p:sp>
        <p:nvSpPr>
          <p:cNvPr id="94218" name="Text Box 10"/>
          <p:cNvSpPr txBox="1">
            <a:spLocks noChangeArrowheads="1"/>
          </p:cNvSpPr>
          <p:nvPr/>
        </p:nvSpPr>
        <p:spPr bwMode="auto">
          <a:xfrm>
            <a:off x="1866900" y="2875548"/>
            <a:ext cx="942185"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urface </a:t>
            </a:r>
            <a:r>
              <a:rPr lang="en-US" sz="1600" dirty="0"/>
              <a:t>1</a:t>
            </a:r>
          </a:p>
        </p:txBody>
      </p:sp>
      <p:sp>
        <p:nvSpPr>
          <p:cNvPr id="94219" name="Text Box 11"/>
          <p:cNvSpPr txBox="1">
            <a:spLocks noChangeArrowheads="1"/>
          </p:cNvSpPr>
          <p:nvPr/>
        </p:nvSpPr>
        <p:spPr bwMode="auto">
          <a:xfrm>
            <a:off x="1866900" y="3100973"/>
            <a:ext cx="942185"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urface </a:t>
            </a:r>
            <a:r>
              <a:rPr lang="en-US" sz="1600" dirty="0"/>
              <a:t>2</a:t>
            </a:r>
          </a:p>
        </p:txBody>
      </p:sp>
      <p:sp>
        <p:nvSpPr>
          <p:cNvPr id="94220" name="Text Box 12"/>
          <p:cNvSpPr txBox="1">
            <a:spLocks noChangeArrowheads="1"/>
          </p:cNvSpPr>
          <p:nvPr/>
        </p:nvSpPr>
        <p:spPr bwMode="auto">
          <a:xfrm>
            <a:off x="1866900" y="3447048"/>
            <a:ext cx="942185"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urface </a:t>
            </a:r>
            <a:r>
              <a:rPr lang="en-US" sz="1600" dirty="0"/>
              <a:t>3</a:t>
            </a:r>
          </a:p>
        </p:txBody>
      </p:sp>
      <p:sp>
        <p:nvSpPr>
          <p:cNvPr id="94221" name="Text Box 13"/>
          <p:cNvSpPr txBox="1">
            <a:spLocks noChangeArrowheads="1"/>
          </p:cNvSpPr>
          <p:nvPr/>
        </p:nvSpPr>
        <p:spPr bwMode="auto">
          <a:xfrm>
            <a:off x="1866900" y="3685173"/>
            <a:ext cx="942185"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urface </a:t>
            </a:r>
            <a:r>
              <a:rPr lang="en-US" sz="1600" dirty="0"/>
              <a:t>4</a:t>
            </a:r>
          </a:p>
        </p:txBody>
      </p:sp>
      <p:sp>
        <p:nvSpPr>
          <p:cNvPr id="94222" name="Text Box 14"/>
          <p:cNvSpPr txBox="1">
            <a:spLocks noChangeArrowheads="1"/>
          </p:cNvSpPr>
          <p:nvPr/>
        </p:nvSpPr>
        <p:spPr bwMode="auto">
          <a:xfrm>
            <a:off x="1866900" y="4031248"/>
            <a:ext cx="942185"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urface </a:t>
            </a:r>
            <a:r>
              <a:rPr lang="en-US" sz="1600" dirty="0"/>
              <a:t>5</a:t>
            </a:r>
          </a:p>
        </p:txBody>
      </p:sp>
      <p:sp>
        <p:nvSpPr>
          <p:cNvPr id="94223" name="Line 15"/>
          <p:cNvSpPr>
            <a:spLocks noChangeShapeType="1"/>
          </p:cNvSpPr>
          <p:nvPr/>
        </p:nvSpPr>
        <p:spPr bwMode="auto">
          <a:xfrm>
            <a:off x="2914650" y="3844925"/>
            <a:ext cx="520700" cy="12700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4224" name="Oval 16"/>
          <p:cNvSpPr>
            <a:spLocks noChangeArrowheads="1"/>
          </p:cNvSpPr>
          <p:nvPr/>
        </p:nvSpPr>
        <p:spPr bwMode="auto">
          <a:xfrm>
            <a:off x="3765550" y="3997325"/>
            <a:ext cx="1193800" cy="165100"/>
          </a:xfrm>
          <a:prstGeom prst="ellipse">
            <a:avLst/>
          </a:prstGeom>
          <a:noFill/>
          <a:ln w="12700">
            <a:solidFill>
              <a:schemeClr val="tx1"/>
            </a:solidFill>
            <a:round/>
            <a:headEnd/>
            <a:tailEnd/>
          </a:ln>
          <a:effectLst/>
        </p:spPr>
        <p:txBody>
          <a:bodyPr wrap="none" anchor="ctr">
            <a:prstTxWarp prst="textNoShape">
              <a:avLst/>
            </a:prstTxWarp>
            <a:spAutoFit/>
          </a:bodyPr>
          <a:lstStyle/>
          <a:p>
            <a:endParaRPr lang="en-US"/>
          </a:p>
        </p:txBody>
      </p:sp>
      <p:sp>
        <p:nvSpPr>
          <p:cNvPr id="94225" name="AutoShape 17"/>
          <p:cNvSpPr>
            <a:spLocks noChangeArrowheads="1"/>
          </p:cNvSpPr>
          <p:nvPr/>
        </p:nvSpPr>
        <p:spPr bwMode="auto">
          <a:xfrm>
            <a:off x="4146550" y="3463925"/>
            <a:ext cx="381000" cy="635000"/>
          </a:xfrm>
          <a:prstGeom prst="can">
            <a:avLst>
              <a:gd name="adj" fmla="val 14244"/>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4226" name="Oval 18"/>
          <p:cNvSpPr>
            <a:spLocks noChangeArrowheads="1"/>
          </p:cNvSpPr>
          <p:nvPr/>
        </p:nvSpPr>
        <p:spPr bwMode="auto">
          <a:xfrm>
            <a:off x="3143250" y="3235325"/>
            <a:ext cx="2387600" cy="431800"/>
          </a:xfrm>
          <a:prstGeom prst="ellipse">
            <a:avLst/>
          </a:prstGeom>
          <a:solidFill>
            <a:schemeClr val="bg1"/>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4227" name="Oval 19"/>
          <p:cNvSpPr>
            <a:spLocks noChangeArrowheads="1"/>
          </p:cNvSpPr>
          <p:nvPr/>
        </p:nvSpPr>
        <p:spPr bwMode="auto">
          <a:xfrm>
            <a:off x="3752850" y="3425825"/>
            <a:ext cx="1193800" cy="165100"/>
          </a:xfrm>
          <a:prstGeom prst="ellipse">
            <a:avLst/>
          </a:prstGeom>
          <a:noFill/>
          <a:ln w="12700">
            <a:solidFill>
              <a:schemeClr val="tx1"/>
            </a:solidFill>
            <a:round/>
            <a:headEnd/>
            <a:tailEnd/>
          </a:ln>
          <a:effectLst/>
        </p:spPr>
        <p:txBody>
          <a:bodyPr wrap="none" anchor="ctr">
            <a:prstTxWarp prst="textNoShape">
              <a:avLst/>
            </a:prstTxWarp>
            <a:spAutoFit/>
          </a:bodyPr>
          <a:lstStyle/>
          <a:p>
            <a:endParaRPr lang="en-US"/>
          </a:p>
        </p:txBody>
      </p:sp>
      <p:sp>
        <p:nvSpPr>
          <p:cNvPr id="94228" name="AutoShape 20"/>
          <p:cNvSpPr>
            <a:spLocks noChangeArrowheads="1"/>
          </p:cNvSpPr>
          <p:nvPr/>
        </p:nvSpPr>
        <p:spPr bwMode="auto">
          <a:xfrm>
            <a:off x="4146550" y="2892425"/>
            <a:ext cx="381000" cy="635000"/>
          </a:xfrm>
          <a:prstGeom prst="can">
            <a:avLst>
              <a:gd name="adj" fmla="val 14244"/>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4229" name="Oval 21"/>
          <p:cNvSpPr>
            <a:spLocks noChangeArrowheads="1"/>
          </p:cNvSpPr>
          <p:nvPr/>
        </p:nvSpPr>
        <p:spPr bwMode="auto">
          <a:xfrm>
            <a:off x="3105150" y="2689225"/>
            <a:ext cx="2387600" cy="431800"/>
          </a:xfrm>
          <a:prstGeom prst="ellipse">
            <a:avLst/>
          </a:prstGeom>
          <a:solidFill>
            <a:schemeClr val="bg1"/>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4230" name="Oval 22"/>
          <p:cNvSpPr>
            <a:spLocks noChangeArrowheads="1"/>
          </p:cNvSpPr>
          <p:nvPr/>
        </p:nvSpPr>
        <p:spPr bwMode="auto">
          <a:xfrm>
            <a:off x="3752850" y="2816225"/>
            <a:ext cx="1193800" cy="165100"/>
          </a:xfrm>
          <a:prstGeom prst="ellipse">
            <a:avLst/>
          </a:prstGeom>
          <a:noFill/>
          <a:ln w="12700">
            <a:solidFill>
              <a:schemeClr val="tx1"/>
            </a:solidFill>
            <a:round/>
            <a:headEnd/>
            <a:tailEnd/>
          </a:ln>
          <a:effectLst/>
        </p:spPr>
        <p:txBody>
          <a:bodyPr wrap="none" anchor="ctr">
            <a:prstTxWarp prst="textNoShape">
              <a:avLst/>
            </a:prstTxWarp>
            <a:spAutoFit/>
          </a:bodyPr>
          <a:lstStyle/>
          <a:p>
            <a:endParaRPr lang="en-US"/>
          </a:p>
        </p:txBody>
      </p:sp>
      <p:sp>
        <p:nvSpPr>
          <p:cNvPr id="94231" name="AutoShape 23"/>
          <p:cNvSpPr>
            <a:spLocks noChangeArrowheads="1"/>
          </p:cNvSpPr>
          <p:nvPr/>
        </p:nvSpPr>
        <p:spPr bwMode="auto">
          <a:xfrm>
            <a:off x="4146550" y="2295525"/>
            <a:ext cx="381000" cy="635000"/>
          </a:xfrm>
          <a:prstGeom prst="can">
            <a:avLst>
              <a:gd name="adj" fmla="val 14244"/>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4232" name="Line 24"/>
          <p:cNvSpPr>
            <a:spLocks noChangeShapeType="1"/>
          </p:cNvSpPr>
          <p:nvPr/>
        </p:nvSpPr>
        <p:spPr bwMode="auto">
          <a:xfrm>
            <a:off x="2914650" y="2689225"/>
            <a:ext cx="520700" cy="12700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4233" name="Line 25"/>
          <p:cNvSpPr>
            <a:spLocks noChangeShapeType="1"/>
          </p:cNvSpPr>
          <p:nvPr/>
        </p:nvSpPr>
        <p:spPr bwMode="auto">
          <a:xfrm>
            <a:off x="2914650" y="3260725"/>
            <a:ext cx="520700" cy="12700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4234" name="Line 26"/>
          <p:cNvSpPr>
            <a:spLocks noChangeShapeType="1"/>
          </p:cNvSpPr>
          <p:nvPr/>
        </p:nvSpPr>
        <p:spPr bwMode="auto">
          <a:xfrm>
            <a:off x="3765550" y="2892425"/>
            <a:ext cx="0" cy="1193800"/>
          </a:xfrm>
          <a:prstGeom prst="line">
            <a:avLst/>
          </a:prstGeom>
          <a:noFill/>
          <a:ln w="12700" cap="rnd">
            <a:solidFill>
              <a:schemeClr val="tx1"/>
            </a:solidFill>
            <a:prstDash val="sysDot"/>
            <a:round/>
            <a:headEnd/>
            <a:tailEnd/>
          </a:ln>
          <a:effectLst/>
        </p:spPr>
        <p:txBody>
          <a:bodyPr wrap="none" anchor="ctr">
            <a:prstTxWarp prst="textNoShape">
              <a:avLst/>
            </a:prstTxWarp>
            <a:spAutoFit/>
          </a:bodyPr>
          <a:lstStyle/>
          <a:p>
            <a:endParaRPr lang="en-US"/>
          </a:p>
        </p:txBody>
      </p:sp>
      <p:sp>
        <p:nvSpPr>
          <p:cNvPr id="94235" name="Line 27"/>
          <p:cNvSpPr>
            <a:spLocks noChangeShapeType="1"/>
          </p:cNvSpPr>
          <p:nvPr/>
        </p:nvSpPr>
        <p:spPr bwMode="auto">
          <a:xfrm>
            <a:off x="4946650" y="2905125"/>
            <a:ext cx="0" cy="1193800"/>
          </a:xfrm>
          <a:prstGeom prst="line">
            <a:avLst/>
          </a:prstGeom>
          <a:noFill/>
          <a:ln w="12700" cap="rnd">
            <a:solidFill>
              <a:schemeClr val="tx1"/>
            </a:solidFill>
            <a:prstDash val="sysDot"/>
            <a:round/>
            <a:headEnd/>
            <a:tailEnd/>
          </a:ln>
          <a:effectLst/>
        </p:spPr>
        <p:txBody>
          <a:bodyPr wrap="none" anchor="ctr">
            <a:prstTxWarp prst="textNoShape">
              <a:avLst/>
            </a:prstTxWarp>
            <a:spAutoFit/>
          </a:bodyPr>
          <a:lstStyle/>
          <a:p>
            <a:endParaRPr lang="en-US"/>
          </a:p>
        </p:txBody>
      </p:sp>
      <p:sp>
        <p:nvSpPr>
          <p:cNvPr id="94236" name="Text Box 28"/>
          <p:cNvSpPr txBox="1">
            <a:spLocks noChangeArrowheads="1"/>
          </p:cNvSpPr>
          <p:nvPr/>
        </p:nvSpPr>
        <p:spPr bwMode="auto">
          <a:xfrm>
            <a:off x="4395788" y="1897648"/>
            <a:ext cx="1184940"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latin typeface="Arial" charset="0"/>
              </a:rPr>
              <a:t>C</a:t>
            </a:r>
            <a:r>
              <a:rPr lang="en-US" sz="1600" dirty="0" smtClean="0">
                <a:latin typeface="Arial" charset="0"/>
              </a:rPr>
              <a:t>ylinder </a:t>
            </a:r>
            <a:r>
              <a:rPr lang="en-US" sz="1600" i="1" dirty="0" err="1">
                <a:latin typeface="Arial" charset="0"/>
              </a:rPr>
              <a:t>k</a:t>
            </a:r>
            <a:endParaRPr lang="en-US" sz="1600" dirty="0">
              <a:latin typeface="Arial" charset="0"/>
            </a:endParaRPr>
          </a:p>
        </p:txBody>
      </p:sp>
      <p:sp>
        <p:nvSpPr>
          <p:cNvPr id="94237" name="Line 29"/>
          <p:cNvSpPr>
            <a:spLocks noChangeShapeType="1"/>
          </p:cNvSpPr>
          <p:nvPr/>
        </p:nvSpPr>
        <p:spPr bwMode="auto">
          <a:xfrm flipH="1">
            <a:off x="4768850" y="2295525"/>
            <a:ext cx="177800" cy="520700"/>
          </a:xfrm>
          <a:prstGeom prst="line">
            <a:avLst/>
          </a:prstGeom>
          <a:noFill/>
          <a:ln w="12700">
            <a:solidFill>
              <a:schemeClr val="tx1"/>
            </a:solidFill>
            <a:round/>
            <a:headEnd/>
            <a:tailEnd type="triangle" w="med" len="med"/>
          </a:ln>
          <a:effectLst/>
        </p:spPr>
        <p:txBody>
          <a:bodyPr wrap="none" anchor="ctr">
            <a:prstTxWarp prst="textNoShape">
              <a:avLst/>
            </a:prstTxWarp>
            <a:spAutoFit/>
          </a:bodyPr>
          <a:lstStyle/>
          <a:p>
            <a:endParaRPr lang="en-US"/>
          </a:p>
        </p:txBody>
      </p:sp>
      <p:sp>
        <p:nvSpPr>
          <p:cNvPr id="94238" name="Text Box 30"/>
          <p:cNvSpPr txBox="1">
            <a:spLocks noChangeArrowheads="1"/>
          </p:cNvSpPr>
          <p:nvPr/>
        </p:nvSpPr>
        <p:spPr bwMode="auto">
          <a:xfrm>
            <a:off x="3905250" y="4615448"/>
            <a:ext cx="792404"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pindle</a:t>
            </a:r>
            <a:endParaRPr lang="en-US" sz="1600" dirty="0"/>
          </a:p>
        </p:txBody>
      </p:sp>
      <p:sp>
        <p:nvSpPr>
          <p:cNvPr id="94239" name="Text Box 31"/>
          <p:cNvSpPr txBox="1">
            <a:spLocks noChangeArrowheads="1"/>
          </p:cNvSpPr>
          <p:nvPr/>
        </p:nvSpPr>
        <p:spPr bwMode="auto">
          <a:xfrm>
            <a:off x="5529263" y="2723148"/>
            <a:ext cx="848610"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smtClean="0"/>
              <a:t>Platter </a:t>
            </a:r>
            <a:r>
              <a:rPr lang="en-US" sz="1600" dirty="0"/>
              <a:t>0</a:t>
            </a:r>
          </a:p>
        </p:txBody>
      </p:sp>
      <p:sp>
        <p:nvSpPr>
          <p:cNvPr id="94240" name="Text Box 32"/>
          <p:cNvSpPr txBox="1">
            <a:spLocks noChangeArrowheads="1"/>
          </p:cNvSpPr>
          <p:nvPr/>
        </p:nvSpPr>
        <p:spPr bwMode="auto">
          <a:xfrm>
            <a:off x="5529263" y="3281948"/>
            <a:ext cx="848610"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P</a:t>
            </a:r>
            <a:r>
              <a:rPr lang="en-US" sz="1600" dirty="0" smtClean="0"/>
              <a:t>latter </a:t>
            </a:r>
            <a:r>
              <a:rPr lang="en-US" sz="1600" dirty="0"/>
              <a:t>1</a:t>
            </a:r>
          </a:p>
        </p:txBody>
      </p:sp>
      <p:sp>
        <p:nvSpPr>
          <p:cNvPr id="94241" name="Text Box 33"/>
          <p:cNvSpPr txBox="1">
            <a:spLocks noChangeArrowheads="1"/>
          </p:cNvSpPr>
          <p:nvPr/>
        </p:nvSpPr>
        <p:spPr bwMode="auto">
          <a:xfrm>
            <a:off x="5529263" y="3891548"/>
            <a:ext cx="848610"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P</a:t>
            </a:r>
            <a:r>
              <a:rPr lang="en-US" sz="1600" dirty="0" smtClean="0"/>
              <a:t>latter </a:t>
            </a:r>
            <a:r>
              <a:rPr lang="en-US" sz="1600" dirty="0"/>
              <a:t>2</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3908" name="Rectangle 4"/>
          <p:cNvSpPr>
            <a:spLocks noGrp="1" noChangeArrowheads="1"/>
          </p:cNvSpPr>
          <p:nvPr>
            <p:ph type="title"/>
          </p:nvPr>
        </p:nvSpPr>
        <p:spPr/>
        <p:txBody>
          <a:bodyPr/>
          <a:lstStyle/>
          <a:p>
            <a:r>
              <a:rPr lang="en-US" smtClean="0"/>
              <a:t>Disk Capacity</a:t>
            </a:r>
            <a:endParaRPr lang="en-US"/>
          </a:p>
        </p:txBody>
      </p:sp>
      <p:sp>
        <p:nvSpPr>
          <p:cNvPr id="123909" name="Rectangle 5"/>
          <p:cNvSpPr>
            <a:spLocks noGrp="1" noChangeArrowheads="1"/>
          </p:cNvSpPr>
          <p:nvPr>
            <p:ph type="body" idx="1"/>
          </p:nvPr>
        </p:nvSpPr>
        <p:spPr/>
        <p:txBody>
          <a:bodyPr/>
          <a:lstStyle/>
          <a:p>
            <a:r>
              <a:rPr lang="en-US" dirty="0" smtClean="0">
                <a:solidFill>
                  <a:srgbClr val="FF0000"/>
                </a:solidFill>
              </a:rPr>
              <a:t>Capacity</a:t>
            </a:r>
            <a:r>
              <a:rPr lang="en-US" dirty="0" smtClean="0"/>
              <a:t>: maximum number of bits that can be stored.</a:t>
            </a:r>
          </a:p>
          <a:p>
            <a:pPr lvl="1"/>
            <a:r>
              <a:rPr lang="en-US" dirty="0" smtClean="0"/>
              <a:t>Vendors express capacity in units of gigabytes (GB),  where</a:t>
            </a:r>
            <a:br>
              <a:rPr lang="en-US" dirty="0" smtClean="0"/>
            </a:br>
            <a:r>
              <a:rPr lang="en-US" dirty="0" smtClean="0"/>
              <a:t>1 GB = 109 Bytes (Lawsuit pending! Claims deceptive advertising). </a:t>
            </a:r>
          </a:p>
          <a:p>
            <a:r>
              <a:rPr lang="en-US" dirty="0" smtClean="0"/>
              <a:t>Capacity is determined by these technology factors:</a:t>
            </a:r>
          </a:p>
          <a:p>
            <a:pPr lvl="1"/>
            <a:r>
              <a:rPr lang="en-US" dirty="0" smtClean="0">
                <a:solidFill>
                  <a:srgbClr val="FF0000"/>
                </a:solidFill>
              </a:rPr>
              <a:t>Recording density</a:t>
            </a:r>
            <a:r>
              <a:rPr lang="en-US" dirty="0" smtClean="0"/>
              <a:t> (bits/in): number of bits that can be squeezed into a 1 inch segment of a track.</a:t>
            </a:r>
          </a:p>
          <a:p>
            <a:pPr lvl="1"/>
            <a:r>
              <a:rPr lang="en-US" dirty="0" smtClean="0">
                <a:solidFill>
                  <a:srgbClr val="FF0000"/>
                </a:solidFill>
              </a:rPr>
              <a:t>Track density </a:t>
            </a:r>
            <a:r>
              <a:rPr lang="en-US" dirty="0" smtClean="0"/>
              <a:t>(tracks/in): number of tracks that can be squeezed into a 1 inch radial segment.</a:t>
            </a:r>
          </a:p>
          <a:p>
            <a:pPr lvl="1"/>
            <a:r>
              <a:rPr lang="en-US" dirty="0" smtClean="0">
                <a:solidFill>
                  <a:srgbClr val="FF0000"/>
                </a:solidFill>
              </a:rPr>
              <a:t>Areal density </a:t>
            </a:r>
            <a:r>
              <a:rPr lang="en-US" dirty="0" smtClean="0"/>
              <a:t>(bits/in2): product of recording and track density.</a:t>
            </a:r>
          </a:p>
          <a:p>
            <a:r>
              <a:rPr lang="en-US" dirty="0" smtClean="0"/>
              <a:t>Modern disks partition tracks into disjoint subsets called </a:t>
            </a:r>
            <a:r>
              <a:rPr lang="en-US" dirty="0" smtClean="0">
                <a:solidFill>
                  <a:srgbClr val="FF0000"/>
                </a:solidFill>
              </a:rPr>
              <a:t>recording zones</a:t>
            </a:r>
            <a:r>
              <a:rPr lang="en-US" dirty="0" smtClean="0"/>
              <a:t>	</a:t>
            </a:r>
          </a:p>
          <a:p>
            <a:pPr lvl="1"/>
            <a:r>
              <a:rPr lang="en-US" dirty="0" smtClean="0"/>
              <a:t>Each track in a zone has the same number of sectors, determined by the circumference of innermost track.</a:t>
            </a:r>
          </a:p>
          <a:p>
            <a:pPr lvl="1"/>
            <a:r>
              <a:rPr lang="en-US" dirty="0" smtClean="0"/>
              <a:t>Each zone has a different number of sectors/track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4932" name="Rectangle 4"/>
          <p:cNvSpPr>
            <a:spLocks noGrp="1" noChangeArrowheads="1"/>
          </p:cNvSpPr>
          <p:nvPr>
            <p:ph type="title"/>
          </p:nvPr>
        </p:nvSpPr>
        <p:spPr/>
        <p:txBody>
          <a:bodyPr/>
          <a:lstStyle/>
          <a:p>
            <a:r>
              <a:rPr lang="en-US" smtClean="0"/>
              <a:t> Computing Disk Capacity</a:t>
            </a:r>
            <a:endParaRPr lang="en-US"/>
          </a:p>
        </p:txBody>
      </p:sp>
      <p:sp>
        <p:nvSpPr>
          <p:cNvPr id="124933" name="Rectangle 5"/>
          <p:cNvSpPr>
            <a:spLocks noGrp="1" noChangeArrowheads="1"/>
          </p:cNvSpPr>
          <p:nvPr>
            <p:ph type="body" idx="1"/>
          </p:nvPr>
        </p:nvSpPr>
        <p:spPr/>
        <p:txBody>
          <a:bodyPr/>
          <a:lstStyle/>
          <a:p>
            <a:pPr>
              <a:buNone/>
            </a:pPr>
            <a:r>
              <a:rPr lang="en-US" sz="2000" dirty="0" smtClean="0"/>
              <a:t>Capacity =  (# bytes/sector) </a:t>
            </a:r>
            <a:r>
              <a:rPr lang="en-US" sz="2000" dirty="0" err="1" smtClean="0"/>
              <a:t>x</a:t>
            </a:r>
            <a:r>
              <a:rPr lang="en-US" sz="2000" dirty="0" smtClean="0"/>
              <a:t> (avg. # sectors/track) </a:t>
            </a:r>
            <a:r>
              <a:rPr lang="en-US" sz="2000" dirty="0" err="1" smtClean="0"/>
              <a:t>x</a:t>
            </a:r>
            <a:endParaRPr lang="en-US" sz="2000" dirty="0" smtClean="0"/>
          </a:p>
          <a:p>
            <a:pPr>
              <a:buNone/>
            </a:pPr>
            <a:r>
              <a:rPr lang="en-US" sz="2000" dirty="0" smtClean="0"/>
              <a:t>		    (# tracks/surface) </a:t>
            </a:r>
            <a:r>
              <a:rPr lang="en-US" sz="2000" dirty="0" err="1" smtClean="0"/>
              <a:t>x</a:t>
            </a:r>
            <a:r>
              <a:rPr lang="en-US" sz="2000" dirty="0" smtClean="0"/>
              <a:t> (# surfaces/platter) </a:t>
            </a:r>
            <a:r>
              <a:rPr lang="en-US" sz="2000" dirty="0" err="1" smtClean="0"/>
              <a:t>x</a:t>
            </a:r>
            <a:endParaRPr lang="en-US" sz="2000" dirty="0" smtClean="0"/>
          </a:p>
          <a:p>
            <a:pPr>
              <a:buNone/>
            </a:pPr>
            <a:r>
              <a:rPr lang="en-US" sz="2000" dirty="0" smtClean="0"/>
              <a:t>  		    (# platters/disk)</a:t>
            </a:r>
          </a:p>
          <a:p>
            <a:pPr>
              <a:buNone/>
            </a:pPr>
            <a:r>
              <a:rPr lang="en-US" sz="2000" dirty="0" smtClean="0"/>
              <a:t>Example:</a:t>
            </a:r>
          </a:p>
          <a:p>
            <a:pPr lvl="1"/>
            <a:r>
              <a:rPr lang="en-US" sz="1800" dirty="0" smtClean="0"/>
              <a:t>512 bytes/sector</a:t>
            </a:r>
          </a:p>
          <a:p>
            <a:pPr lvl="1"/>
            <a:r>
              <a:rPr lang="en-US" sz="1800" dirty="0" smtClean="0"/>
              <a:t>300 sectors/track (on average)</a:t>
            </a:r>
          </a:p>
          <a:p>
            <a:pPr lvl="1"/>
            <a:r>
              <a:rPr lang="en-US" sz="1800" dirty="0" smtClean="0"/>
              <a:t>20,000 tracks/surface</a:t>
            </a:r>
          </a:p>
          <a:p>
            <a:pPr lvl="1"/>
            <a:r>
              <a:rPr lang="en-US" sz="1800" dirty="0" smtClean="0"/>
              <a:t>2 surfaces/platter</a:t>
            </a:r>
          </a:p>
          <a:p>
            <a:pPr lvl="1"/>
            <a:r>
              <a:rPr lang="en-US" sz="1800" dirty="0" smtClean="0"/>
              <a:t>5 platters/disk</a:t>
            </a:r>
          </a:p>
          <a:p>
            <a:pPr lvl="1"/>
            <a:endParaRPr lang="en-US" sz="1800" dirty="0" smtClean="0"/>
          </a:p>
          <a:p>
            <a:pPr>
              <a:buNone/>
            </a:pPr>
            <a:r>
              <a:rPr lang="en-US" sz="2000" dirty="0" smtClean="0"/>
              <a:t>Capacity = 512 </a:t>
            </a:r>
            <a:r>
              <a:rPr lang="en-US" sz="2000" dirty="0" err="1" smtClean="0"/>
              <a:t>x</a:t>
            </a:r>
            <a:r>
              <a:rPr lang="en-US" sz="2000" dirty="0" smtClean="0"/>
              <a:t> 300 </a:t>
            </a:r>
            <a:r>
              <a:rPr lang="en-US" sz="2000" dirty="0" err="1" smtClean="0"/>
              <a:t>x</a:t>
            </a:r>
            <a:r>
              <a:rPr lang="en-US" sz="2000" dirty="0" smtClean="0"/>
              <a:t> 20000 </a:t>
            </a:r>
            <a:r>
              <a:rPr lang="en-US" sz="2000" dirty="0" err="1" smtClean="0"/>
              <a:t>x</a:t>
            </a:r>
            <a:r>
              <a:rPr lang="en-US" sz="2000" dirty="0" smtClean="0"/>
              <a:t> 2 </a:t>
            </a:r>
            <a:r>
              <a:rPr lang="en-US" sz="2000" dirty="0" err="1" smtClean="0"/>
              <a:t>x</a:t>
            </a:r>
            <a:r>
              <a:rPr lang="en-US" sz="2000" dirty="0" smtClean="0"/>
              <a:t> 5</a:t>
            </a:r>
          </a:p>
          <a:p>
            <a:pPr>
              <a:buNone/>
            </a:pPr>
            <a:r>
              <a:rPr lang="en-US" sz="2000" dirty="0" smtClean="0"/>
              <a:t>		 = 30,720,000,000</a:t>
            </a:r>
          </a:p>
          <a:p>
            <a:pPr>
              <a:buNone/>
            </a:pPr>
            <a:r>
              <a:rPr lang="en-US" sz="2000" dirty="0" smtClean="0"/>
              <a:t>                = 30.72 GB </a:t>
            </a:r>
          </a:p>
          <a:p>
            <a:pPr lvl="1"/>
            <a:endParaRPr lang="en-US" sz="1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59" name="Rectangle 27"/>
          <p:cNvSpPr>
            <a:spLocks noGrp="1" noChangeArrowheads="1"/>
          </p:cNvSpPr>
          <p:nvPr>
            <p:ph type="title"/>
          </p:nvPr>
        </p:nvSpPr>
        <p:spPr/>
        <p:txBody>
          <a:bodyPr/>
          <a:lstStyle/>
          <a:p>
            <a:r>
              <a:rPr lang="en-US"/>
              <a:t>Disk Operation (Single-Platter View)</a:t>
            </a:r>
          </a:p>
        </p:txBody>
      </p:sp>
      <p:sp>
        <p:nvSpPr>
          <p:cNvPr id="95236" name="Oval 4"/>
          <p:cNvSpPr>
            <a:spLocks noChangeArrowheads="1"/>
          </p:cNvSpPr>
          <p:nvPr/>
        </p:nvSpPr>
        <p:spPr bwMode="auto">
          <a:xfrm>
            <a:off x="2962275" y="2722563"/>
            <a:ext cx="1851025" cy="1812925"/>
          </a:xfrm>
          <a:prstGeom prst="ellipse">
            <a:avLst/>
          </a:prstGeom>
          <a:solidFill>
            <a:schemeClr val="bg1"/>
          </a:solidFill>
          <a:ln w="12700">
            <a:solidFill>
              <a:schemeClr val="tx1"/>
            </a:solidFill>
            <a:round/>
            <a:headEnd/>
            <a:tailEnd/>
          </a:ln>
          <a:effectLst/>
        </p:spPr>
        <p:txBody>
          <a:bodyPr wrap="none" anchor="ctr">
            <a:prstTxWarp prst="textNoShape">
              <a:avLst/>
            </a:prstTxWarp>
          </a:bodyPr>
          <a:lstStyle/>
          <a:p>
            <a:endParaRPr lang="en-US"/>
          </a:p>
        </p:txBody>
      </p:sp>
      <p:sp>
        <p:nvSpPr>
          <p:cNvPr id="95238" name="Oval 6"/>
          <p:cNvSpPr>
            <a:spLocks noChangeArrowheads="1"/>
          </p:cNvSpPr>
          <p:nvPr/>
        </p:nvSpPr>
        <p:spPr bwMode="auto">
          <a:xfrm>
            <a:off x="1992313" y="1773238"/>
            <a:ext cx="3790950" cy="3713162"/>
          </a:xfrm>
          <a:prstGeom prst="ellipse">
            <a:avLst/>
          </a:prstGeom>
          <a:noFill/>
          <a:ln w="38100">
            <a:solidFill>
              <a:schemeClr val="tx1"/>
            </a:solidFill>
            <a:round/>
            <a:headEnd/>
            <a:tailEnd/>
          </a:ln>
          <a:effectLst/>
        </p:spPr>
        <p:txBody>
          <a:bodyPr wrap="none" anchor="ctr">
            <a:prstTxWarp prst="textNoShape">
              <a:avLst/>
            </a:prstTxWarp>
          </a:bodyPr>
          <a:lstStyle/>
          <a:p>
            <a:endParaRPr lang="en-US"/>
          </a:p>
        </p:txBody>
      </p:sp>
      <p:sp>
        <p:nvSpPr>
          <p:cNvPr id="95239" name="Oval 7"/>
          <p:cNvSpPr>
            <a:spLocks noChangeArrowheads="1"/>
          </p:cNvSpPr>
          <p:nvPr/>
        </p:nvSpPr>
        <p:spPr bwMode="auto">
          <a:xfrm>
            <a:off x="2182813" y="1958975"/>
            <a:ext cx="3409950" cy="3340100"/>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5240" name="Oval 8"/>
          <p:cNvSpPr>
            <a:spLocks noChangeArrowheads="1"/>
          </p:cNvSpPr>
          <p:nvPr/>
        </p:nvSpPr>
        <p:spPr bwMode="auto">
          <a:xfrm>
            <a:off x="2373313" y="2144713"/>
            <a:ext cx="3030537" cy="2968625"/>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5241" name="Oval 9"/>
          <p:cNvSpPr>
            <a:spLocks noChangeArrowheads="1"/>
          </p:cNvSpPr>
          <p:nvPr/>
        </p:nvSpPr>
        <p:spPr bwMode="auto">
          <a:xfrm>
            <a:off x="2563813" y="2332038"/>
            <a:ext cx="2649537" cy="2595562"/>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5242" name="Oval 10"/>
          <p:cNvSpPr>
            <a:spLocks noChangeArrowheads="1"/>
          </p:cNvSpPr>
          <p:nvPr/>
        </p:nvSpPr>
        <p:spPr bwMode="auto">
          <a:xfrm>
            <a:off x="2752725" y="2517775"/>
            <a:ext cx="2270125" cy="2222500"/>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5243" name="Oval 11"/>
          <p:cNvSpPr>
            <a:spLocks noChangeArrowheads="1"/>
          </p:cNvSpPr>
          <p:nvPr/>
        </p:nvSpPr>
        <p:spPr bwMode="auto">
          <a:xfrm>
            <a:off x="3133725" y="2890838"/>
            <a:ext cx="1508125" cy="1477962"/>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5245" name="Arc 13"/>
          <p:cNvSpPr>
            <a:spLocks/>
          </p:cNvSpPr>
          <p:nvPr/>
        </p:nvSpPr>
        <p:spPr bwMode="auto">
          <a:xfrm rot="-1879939">
            <a:off x="1814513" y="2114550"/>
            <a:ext cx="1231900" cy="508000"/>
          </a:xfrm>
          <a:custGeom>
            <a:avLst/>
            <a:gdLst>
              <a:gd name="G0" fmla="+- 19775 0 0"/>
              <a:gd name="G1" fmla="+- 21600 0 0"/>
              <a:gd name="G2" fmla="+- 21600 0 0"/>
              <a:gd name="T0" fmla="*/ 0 w 19775"/>
              <a:gd name="T1" fmla="*/ 12910 h 21600"/>
              <a:gd name="T2" fmla="*/ 19750 w 19775"/>
              <a:gd name="T3" fmla="*/ 0 h 21600"/>
              <a:gd name="T4" fmla="*/ 19775 w 19775"/>
              <a:gd name="T5" fmla="*/ 21600 h 21600"/>
            </a:gdLst>
            <a:ahLst/>
            <a:cxnLst>
              <a:cxn ang="0">
                <a:pos x="T0" y="T1"/>
              </a:cxn>
              <a:cxn ang="0">
                <a:pos x="T2" y="T3"/>
              </a:cxn>
              <a:cxn ang="0">
                <a:pos x="T4" y="T5"/>
              </a:cxn>
            </a:cxnLst>
            <a:rect l="0" t="0" r="r" b="b"/>
            <a:pathLst>
              <a:path w="19775" h="21600" fill="none" extrusionOk="0">
                <a:moveTo>
                  <a:pt x="0" y="12910"/>
                </a:moveTo>
                <a:cubicBezTo>
                  <a:pt x="3443" y="5073"/>
                  <a:pt x="11190" y="9"/>
                  <a:pt x="19750" y="0"/>
                </a:cubicBezTo>
              </a:path>
              <a:path w="19775" h="21600" stroke="0" extrusionOk="0">
                <a:moveTo>
                  <a:pt x="0" y="12910"/>
                </a:moveTo>
                <a:cubicBezTo>
                  <a:pt x="3443" y="5073"/>
                  <a:pt x="11190" y="9"/>
                  <a:pt x="19750" y="0"/>
                </a:cubicBezTo>
                <a:lnTo>
                  <a:pt x="19775" y="21600"/>
                </a:lnTo>
                <a:close/>
              </a:path>
            </a:pathLst>
          </a:custGeom>
          <a:noFill/>
          <a:ln w="28575">
            <a:solidFill>
              <a:srgbClr val="00FFFF"/>
            </a:solidFill>
            <a:prstDash val="dash"/>
            <a:round/>
            <a:headEnd/>
            <a:tailEnd type="triangle" w="med" len="med"/>
          </a:ln>
          <a:effectLst/>
        </p:spPr>
        <p:txBody>
          <a:bodyPr wrap="none" anchor="ctr">
            <a:prstTxWarp prst="textNoShape">
              <a:avLst/>
            </a:prstTxWarp>
          </a:bodyPr>
          <a:lstStyle/>
          <a:p>
            <a:endParaRPr lang="en-US"/>
          </a:p>
        </p:txBody>
      </p:sp>
      <p:sp>
        <p:nvSpPr>
          <p:cNvPr id="95246" name="Rectangle 14"/>
          <p:cNvSpPr>
            <a:spLocks noChangeArrowheads="1"/>
          </p:cNvSpPr>
          <p:nvPr/>
        </p:nvSpPr>
        <p:spPr bwMode="auto">
          <a:xfrm>
            <a:off x="457200" y="1647825"/>
            <a:ext cx="1735138" cy="1066800"/>
          </a:xfrm>
          <a:prstGeom prst="rect">
            <a:avLst/>
          </a:prstGeom>
          <a:noFill/>
          <a:ln w="12700">
            <a:noFill/>
            <a:miter lim="800000"/>
            <a:headEnd/>
            <a:tailEnd/>
          </a:ln>
          <a:effectLst/>
        </p:spPr>
        <p:txBody>
          <a:bodyPr lIns="90487" tIns="44450" rIns="90487" bIns="44450">
            <a:prstTxWarp prst="textNoShape">
              <a:avLst/>
            </a:prstTxWarp>
            <a:spAutoFit/>
          </a:bodyPr>
          <a:lstStyle/>
          <a:p>
            <a:pPr algn="l">
              <a:lnSpc>
                <a:spcPct val="100000"/>
              </a:lnSpc>
            </a:pPr>
            <a:r>
              <a:rPr lang="en-US" sz="1600" dirty="0"/>
              <a:t>The disk surface </a:t>
            </a:r>
          </a:p>
          <a:p>
            <a:pPr algn="l">
              <a:lnSpc>
                <a:spcPct val="100000"/>
              </a:lnSpc>
            </a:pPr>
            <a:r>
              <a:rPr lang="en-US" sz="1600" dirty="0"/>
              <a:t>spins at a fixed</a:t>
            </a:r>
          </a:p>
          <a:p>
            <a:pPr algn="l">
              <a:lnSpc>
                <a:spcPct val="100000"/>
              </a:lnSpc>
            </a:pPr>
            <a:r>
              <a:rPr lang="en-US" sz="1600" dirty="0"/>
              <a:t>rotational rate</a:t>
            </a:r>
          </a:p>
        </p:txBody>
      </p:sp>
      <p:sp>
        <p:nvSpPr>
          <p:cNvPr id="95264" name="Oval 32"/>
          <p:cNvSpPr>
            <a:spLocks noChangeArrowheads="1"/>
          </p:cNvSpPr>
          <p:nvPr/>
        </p:nvSpPr>
        <p:spPr bwMode="auto">
          <a:xfrm rot="21600000">
            <a:off x="3302793" y="3098800"/>
            <a:ext cx="1128713" cy="1104900"/>
          </a:xfrm>
          <a:prstGeom prst="ellipse">
            <a:avLst/>
          </a:prstGeom>
          <a:solidFill>
            <a:srgbClr val="00FFFF"/>
          </a:solidFill>
          <a:ln w="38100">
            <a:solidFill>
              <a:schemeClr val="tx1"/>
            </a:solidFill>
            <a:round/>
            <a:headEnd/>
            <a:tailEnd/>
          </a:ln>
          <a:effectLst/>
        </p:spPr>
        <p:txBody>
          <a:bodyPr wrap="none" anchor="ctr">
            <a:prstTxWarp prst="textNoShape">
              <a:avLst/>
            </a:prstTxWarp>
          </a:bodyPr>
          <a:lstStyle/>
          <a:p>
            <a:pPr>
              <a:lnSpc>
                <a:spcPct val="100000"/>
              </a:lnSpc>
            </a:pPr>
            <a:endParaRPr lang="en-US" sz="1600" dirty="0"/>
          </a:p>
        </p:txBody>
      </p:sp>
      <p:grpSp>
        <p:nvGrpSpPr>
          <p:cNvPr id="2" name="Group 98"/>
          <p:cNvGrpSpPr>
            <a:grpSpLocks/>
          </p:cNvGrpSpPr>
          <p:nvPr/>
        </p:nvGrpSpPr>
        <p:grpSpPr bwMode="auto">
          <a:xfrm>
            <a:off x="4394200" y="1787525"/>
            <a:ext cx="4140200" cy="3629025"/>
            <a:chOff x="2768" y="1126"/>
            <a:chExt cx="2608" cy="2286"/>
          </a:xfrm>
        </p:grpSpPr>
        <p:grpSp>
          <p:nvGrpSpPr>
            <p:cNvPr id="3" name="Group 67"/>
            <p:cNvGrpSpPr>
              <a:grpSpLocks/>
            </p:cNvGrpSpPr>
            <p:nvPr/>
          </p:nvGrpSpPr>
          <p:grpSpPr bwMode="auto">
            <a:xfrm>
              <a:off x="2768" y="2607"/>
              <a:ext cx="2608" cy="805"/>
              <a:chOff x="2768" y="2607"/>
              <a:chExt cx="2608" cy="805"/>
            </a:xfrm>
          </p:grpSpPr>
          <p:sp>
            <p:nvSpPr>
              <p:cNvPr id="95237" name="Rectangle 5"/>
              <p:cNvSpPr>
                <a:spLocks noChangeArrowheads="1"/>
              </p:cNvSpPr>
              <p:nvPr/>
            </p:nvSpPr>
            <p:spPr bwMode="auto">
              <a:xfrm>
                <a:off x="3520" y="2894"/>
                <a:ext cx="1856" cy="518"/>
              </a:xfrm>
              <a:prstGeom prst="rect">
                <a:avLst/>
              </a:prstGeom>
              <a:noFill/>
              <a:ln w="12700">
                <a:noFill/>
                <a:miter lim="800000"/>
                <a:headEnd/>
                <a:tailEnd/>
              </a:ln>
              <a:effectLst/>
            </p:spPr>
            <p:txBody>
              <a:bodyPr lIns="90487" tIns="44450" rIns="90487" bIns="44450">
                <a:prstTxWarp prst="textNoShape">
                  <a:avLst/>
                </a:prstTxWarp>
                <a:spAutoFit/>
              </a:bodyPr>
              <a:lstStyle/>
              <a:p>
                <a:pPr algn="l">
                  <a:lnSpc>
                    <a:spcPct val="100000"/>
                  </a:lnSpc>
                </a:pPr>
                <a:r>
                  <a:rPr lang="en-US" sz="1600"/>
                  <a:t>By moving radially, the arm can position the read/write head over any track.</a:t>
                </a:r>
              </a:p>
            </p:txBody>
          </p:sp>
          <p:sp>
            <p:nvSpPr>
              <p:cNvPr id="95248" name="Arc 16"/>
              <p:cNvSpPr>
                <a:spLocks noChangeAspect="1"/>
              </p:cNvSpPr>
              <p:nvPr/>
            </p:nvSpPr>
            <p:spPr bwMode="auto">
              <a:xfrm rot="2822162" flipV="1">
                <a:off x="2493" y="2882"/>
                <a:ext cx="713" cy="163"/>
              </a:xfrm>
              <a:custGeom>
                <a:avLst/>
                <a:gdLst>
                  <a:gd name="G0" fmla="+- 18756 0 0"/>
                  <a:gd name="G1" fmla="+- 21600 0 0"/>
                  <a:gd name="G2" fmla="+- 21600 0 0"/>
                  <a:gd name="T0" fmla="*/ 0 w 37393"/>
                  <a:gd name="T1" fmla="*/ 10887 h 21600"/>
                  <a:gd name="T2" fmla="*/ 37393 w 37393"/>
                  <a:gd name="T3" fmla="*/ 10681 h 21600"/>
                  <a:gd name="T4" fmla="*/ 18756 w 37393"/>
                  <a:gd name="T5" fmla="*/ 21600 h 21600"/>
                </a:gdLst>
                <a:ahLst/>
                <a:cxnLst>
                  <a:cxn ang="0">
                    <a:pos x="T0" y="T1"/>
                  </a:cxn>
                  <a:cxn ang="0">
                    <a:pos x="T2" y="T3"/>
                  </a:cxn>
                  <a:cxn ang="0">
                    <a:pos x="T4" y="T5"/>
                  </a:cxn>
                </a:cxnLst>
                <a:rect l="0" t="0" r="r" b="b"/>
                <a:pathLst>
                  <a:path w="37393" h="21600" fill="none" extrusionOk="0">
                    <a:moveTo>
                      <a:pt x="-1" y="10886"/>
                    </a:moveTo>
                    <a:cubicBezTo>
                      <a:pt x="3845" y="4154"/>
                      <a:pt x="11003" y="-1"/>
                      <a:pt x="18756" y="-1"/>
                    </a:cubicBezTo>
                    <a:cubicBezTo>
                      <a:pt x="26423" y="-1"/>
                      <a:pt x="33516" y="4065"/>
                      <a:pt x="37392" y="10681"/>
                    </a:cubicBezTo>
                  </a:path>
                  <a:path w="37393" h="21600" stroke="0" extrusionOk="0">
                    <a:moveTo>
                      <a:pt x="-1" y="10886"/>
                    </a:moveTo>
                    <a:cubicBezTo>
                      <a:pt x="3845" y="4154"/>
                      <a:pt x="11003" y="-1"/>
                      <a:pt x="18756" y="-1"/>
                    </a:cubicBezTo>
                    <a:cubicBezTo>
                      <a:pt x="26423" y="-1"/>
                      <a:pt x="33516" y="4065"/>
                      <a:pt x="37392" y="10681"/>
                    </a:cubicBezTo>
                    <a:lnTo>
                      <a:pt x="18756" y="21600"/>
                    </a:lnTo>
                    <a:close/>
                  </a:path>
                </a:pathLst>
              </a:custGeom>
              <a:noFill/>
              <a:ln w="28575">
                <a:solidFill>
                  <a:srgbClr val="00FFFF"/>
                </a:solidFill>
                <a:prstDash val="dash"/>
                <a:round/>
                <a:headEnd type="triangle" w="med" len="med"/>
                <a:tailEnd type="triangle" w="med" len="med"/>
              </a:ln>
              <a:effectLst/>
            </p:spPr>
            <p:txBody>
              <a:bodyPr anchor="ctr">
                <a:prstTxWarp prst="textNoShape">
                  <a:avLst/>
                </a:prstTxWarp>
                <a:spAutoFit/>
              </a:bodyPr>
              <a:lstStyle/>
              <a:p>
                <a:endParaRPr lang="en-US"/>
              </a:p>
            </p:txBody>
          </p:sp>
        </p:grpSp>
        <p:sp>
          <p:nvSpPr>
            <p:cNvPr id="95247" name="Rectangle 15"/>
            <p:cNvSpPr>
              <a:spLocks noChangeArrowheads="1"/>
            </p:cNvSpPr>
            <p:nvPr/>
          </p:nvSpPr>
          <p:spPr bwMode="auto">
            <a:xfrm>
              <a:off x="3604" y="1126"/>
              <a:ext cx="1594" cy="826"/>
            </a:xfrm>
            <a:prstGeom prst="rect">
              <a:avLst/>
            </a:prstGeom>
            <a:noFill/>
            <a:ln w="12700">
              <a:noFill/>
              <a:miter lim="800000"/>
              <a:headEnd/>
              <a:tailEnd/>
            </a:ln>
            <a:effectLst/>
          </p:spPr>
          <p:txBody>
            <a:bodyPr wrap="none" lIns="90487" tIns="44450" rIns="90487" bIns="44450">
              <a:prstTxWarp prst="textNoShape">
                <a:avLst/>
              </a:prstTxWarp>
              <a:spAutoFit/>
            </a:bodyPr>
            <a:lstStyle/>
            <a:p>
              <a:pPr algn="l">
                <a:lnSpc>
                  <a:spcPct val="100000"/>
                </a:lnSpc>
              </a:pPr>
              <a:r>
                <a:rPr lang="en-US" sz="1600"/>
                <a:t>The read/write </a:t>
              </a:r>
              <a:r>
                <a:rPr lang="en-US" sz="1600" i="1"/>
                <a:t>head</a:t>
              </a:r>
            </a:p>
            <a:p>
              <a:pPr algn="l">
                <a:lnSpc>
                  <a:spcPct val="100000"/>
                </a:lnSpc>
              </a:pPr>
              <a:r>
                <a:rPr lang="en-US" sz="1600"/>
                <a:t>is attached to the end</a:t>
              </a:r>
            </a:p>
            <a:p>
              <a:pPr algn="l">
                <a:lnSpc>
                  <a:spcPct val="100000"/>
                </a:lnSpc>
              </a:pPr>
              <a:r>
                <a:rPr lang="en-US" sz="1600"/>
                <a:t>of the </a:t>
              </a:r>
              <a:r>
                <a:rPr lang="en-US" sz="1600" i="1"/>
                <a:t>arm</a:t>
              </a:r>
              <a:r>
                <a:rPr lang="en-US" sz="1600"/>
                <a:t> and flies over</a:t>
              </a:r>
            </a:p>
            <a:p>
              <a:pPr algn="l">
                <a:lnSpc>
                  <a:spcPct val="100000"/>
                </a:lnSpc>
              </a:pPr>
              <a:r>
                <a:rPr lang="en-US" sz="1600"/>
                <a:t> the disk surface on</a:t>
              </a:r>
            </a:p>
            <a:p>
              <a:pPr algn="l">
                <a:lnSpc>
                  <a:spcPct val="100000"/>
                </a:lnSpc>
              </a:pPr>
              <a:r>
                <a:rPr lang="en-US" sz="1600"/>
                <a:t>a thin cushion of air.</a:t>
              </a:r>
            </a:p>
          </p:txBody>
        </p:sp>
      </p:grpSp>
      <p:grpSp>
        <p:nvGrpSpPr>
          <p:cNvPr id="4" name="Group 46"/>
          <p:cNvGrpSpPr>
            <a:grpSpLocks/>
          </p:cNvGrpSpPr>
          <p:nvPr/>
        </p:nvGrpSpPr>
        <p:grpSpPr bwMode="auto">
          <a:xfrm>
            <a:off x="4287838" y="3209925"/>
            <a:ext cx="2205037" cy="850900"/>
            <a:chOff x="2701" y="2022"/>
            <a:chExt cx="1389" cy="536"/>
          </a:xfrm>
        </p:grpSpPr>
        <p:grpSp>
          <p:nvGrpSpPr>
            <p:cNvPr id="5" name="Group 23"/>
            <p:cNvGrpSpPr>
              <a:grpSpLocks/>
            </p:cNvGrpSpPr>
            <p:nvPr/>
          </p:nvGrpSpPr>
          <p:grpSpPr bwMode="auto">
            <a:xfrm rot="-2659851">
              <a:off x="2701" y="2430"/>
              <a:ext cx="1389" cy="128"/>
              <a:chOff x="2264" y="2992"/>
              <a:chExt cx="1389" cy="128"/>
            </a:xfrm>
          </p:grpSpPr>
          <p:sp>
            <p:nvSpPr>
              <p:cNvPr id="95256" name="Oval 24"/>
              <p:cNvSpPr>
                <a:spLocks noChangeArrowheads="1"/>
              </p:cNvSpPr>
              <p:nvPr/>
            </p:nvSpPr>
            <p:spPr bwMode="auto">
              <a:xfrm>
                <a:off x="2264" y="2992"/>
                <a:ext cx="128" cy="128"/>
              </a:xfrm>
              <a:prstGeom prst="ellipse">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5257" name="Rectangle 25"/>
              <p:cNvSpPr>
                <a:spLocks noChangeArrowheads="1"/>
              </p:cNvSpPr>
              <p:nvPr/>
            </p:nvSpPr>
            <p:spPr bwMode="auto">
              <a:xfrm>
                <a:off x="2371" y="3022"/>
                <a:ext cx="1282" cy="63"/>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95258" name="Oval 26"/>
            <p:cNvSpPr>
              <a:spLocks noChangeAspect="1" noChangeArrowheads="1"/>
            </p:cNvSpPr>
            <p:nvPr/>
          </p:nvSpPr>
          <p:spPr bwMode="auto">
            <a:xfrm>
              <a:off x="3859" y="2022"/>
              <a:ext cx="23" cy="23"/>
            </a:xfrm>
            <a:prstGeom prst="ellipse">
              <a:avLst/>
            </a:prstGeom>
            <a:solidFill>
              <a:schemeClr val="tx1"/>
            </a:solidFill>
            <a:ln w="25400">
              <a:solidFill>
                <a:schemeClr val="tx1"/>
              </a:solidFill>
              <a:round/>
              <a:headEnd/>
              <a:tailEnd/>
            </a:ln>
            <a:effectLst/>
          </p:spPr>
          <p:txBody>
            <a:bodyPr wrap="none" anchor="ctr">
              <a:prstTxWarp prst="textNoShape">
                <a:avLst/>
              </a:prstTxWarp>
              <a:spAutoFit/>
            </a:bodyPr>
            <a:lstStyle/>
            <a:p>
              <a:endParaRPr lang="en-US"/>
            </a:p>
          </p:txBody>
        </p:sp>
      </p:grpSp>
      <p:grpSp>
        <p:nvGrpSpPr>
          <p:cNvPr id="6" name="Group 47"/>
          <p:cNvGrpSpPr>
            <a:grpSpLocks/>
          </p:cNvGrpSpPr>
          <p:nvPr/>
        </p:nvGrpSpPr>
        <p:grpSpPr bwMode="auto">
          <a:xfrm rot="-809166">
            <a:off x="4383088" y="3343275"/>
            <a:ext cx="2205037" cy="850900"/>
            <a:chOff x="2701" y="2022"/>
            <a:chExt cx="1389" cy="536"/>
          </a:xfrm>
        </p:grpSpPr>
        <p:grpSp>
          <p:nvGrpSpPr>
            <p:cNvPr id="7" name="Group 48"/>
            <p:cNvGrpSpPr>
              <a:grpSpLocks/>
            </p:cNvGrpSpPr>
            <p:nvPr/>
          </p:nvGrpSpPr>
          <p:grpSpPr bwMode="auto">
            <a:xfrm rot="-2659851">
              <a:off x="2701" y="2430"/>
              <a:ext cx="1389" cy="128"/>
              <a:chOff x="2264" y="2992"/>
              <a:chExt cx="1389" cy="128"/>
            </a:xfrm>
          </p:grpSpPr>
          <p:sp>
            <p:nvSpPr>
              <p:cNvPr id="95281" name="Oval 49"/>
              <p:cNvSpPr>
                <a:spLocks noChangeArrowheads="1"/>
              </p:cNvSpPr>
              <p:nvPr/>
            </p:nvSpPr>
            <p:spPr bwMode="auto">
              <a:xfrm>
                <a:off x="2264" y="2992"/>
                <a:ext cx="128" cy="128"/>
              </a:xfrm>
              <a:prstGeom prst="ellipse">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5282" name="Rectangle 50"/>
              <p:cNvSpPr>
                <a:spLocks noChangeArrowheads="1"/>
              </p:cNvSpPr>
              <p:nvPr/>
            </p:nvSpPr>
            <p:spPr bwMode="auto">
              <a:xfrm>
                <a:off x="2371" y="3022"/>
                <a:ext cx="1282" cy="63"/>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95283" name="Oval 51"/>
            <p:cNvSpPr>
              <a:spLocks noChangeAspect="1" noChangeArrowheads="1"/>
            </p:cNvSpPr>
            <p:nvPr/>
          </p:nvSpPr>
          <p:spPr bwMode="auto">
            <a:xfrm>
              <a:off x="3859" y="2022"/>
              <a:ext cx="23" cy="23"/>
            </a:xfrm>
            <a:prstGeom prst="ellipse">
              <a:avLst/>
            </a:prstGeom>
            <a:solidFill>
              <a:schemeClr val="tx1"/>
            </a:solidFill>
            <a:ln w="25400">
              <a:solidFill>
                <a:schemeClr val="tx1"/>
              </a:solidFill>
              <a:round/>
              <a:headEnd/>
              <a:tailEnd/>
            </a:ln>
            <a:effectLst/>
          </p:spPr>
          <p:txBody>
            <a:bodyPr wrap="none" anchor="ctr">
              <a:prstTxWarp prst="textNoShape">
                <a:avLst/>
              </a:prstTxWarp>
              <a:spAutoFit/>
            </a:bodyPr>
            <a:lstStyle/>
            <a:p>
              <a:endParaRPr lang="en-US"/>
            </a:p>
          </p:txBody>
        </p:sp>
      </p:grpSp>
      <p:grpSp>
        <p:nvGrpSpPr>
          <p:cNvPr id="8" name="Group 62"/>
          <p:cNvGrpSpPr>
            <a:grpSpLocks/>
          </p:cNvGrpSpPr>
          <p:nvPr/>
        </p:nvGrpSpPr>
        <p:grpSpPr bwMode="auto">
          <a:xfrm rot="905387">
            <a:off x="4211638" y="2960688"/>
            <a:ext cx="2205037" cy="850900"/>
            <a:chOff x="2701" y="2022"/>
            <a:chExt cx="1389" cy="536"/>
          </a:xfrm>
        </p:grpSpPr>
        <p:grpSp>
          <p:nvGrpSpPr>
            <p:cNvPr id="9" name="Group 63"/>
            <p:cNvGrpSpPr>
              <a:grpSpLocks/>
            </p:cNvGrpSpPr>
            <p:nvPr/>
          </p:nvGrpSpPr>
          <p:grpSpPr bwMode="auto">
            <a:xfrm rot="-2659851">
              <a:off x="2701" y="2430"/>
              <a:ext cx="1389" cy="128"/>
              <a:chOff x="2264" y="2992"/>
              <a:chExt cx="1389" cy="128"/>
            </a:xfrm>
          </p:grpSpPr>
          <p:sp>
            <p:nvSpPr>
              <p:cNvPr id="95296" name="Oval 64"/>
              <p:cNvSpPr>
                <a:spLocks noChangeArrowheads="1"/>
              </p:cNvSpPr>
              <p:nvPr/>
            </p:nvSpPr>
            <p:spPr bwMode="auto">
              <a:xfrm>
                <a:off x="2264" y="2992"/>
                <a:ext cx="128" cy="128"/>
              </a:xfrm>
              <a:prstGeom prst="ellipse">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5297" name="Rectangle 65"/>
              <p:cNvSpPr>
                <a:spLocks noChangeArrowheads="1"/>
              </p:cNvSpPr>
              <p:nvPr/>
            </p:nvSpPr>
            <p:spPr bwMode="auto">
              <a:xfrm>
                <a:off x="2371" y="3022"/>
                <a:ext cx="1282" cy="63"/>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95298" name="Oval 66"/>
            <p:cNvSpPr>
              <a:spLocks noChangeAspect="1" noChangeArrowheads="1"/>
            </p:cNvSpPr>
            <p:nvPr/>
          </p:nvSpPr>
          <p:spPr bwMode="auto">
            <a:xfrm>
              <a:off x="3859" y="2022"/>
              <a:ext cx="23" cy="23"/>
            </a:xfrm>
            <a:prstGeom prst="ellipse">
              <a:avLst/>
            </a:prstGeom>
            <a:solidFill>
              <a:schemeClr val="tx1"/>
            </a:solidFill>
            <a:ln w="25400">
              <a:solidFill>
                <a:schemeClr val="tx1"/>
              </a:solidFill>
              <a:round/>
              <a:headEnd/>
              <a:tailEnd/>
            </a:ln>
            <a:effectLst/>
          </p:spPr>
          <p:txBody>
            <a:bodyPr wrap="none" anchor="ctr">
              <a:prstTxWarp prst="textNoShape">
                <a:avLst/>
              </a:prstTxWarp>
              <a:spAutoFit/>
            </a:bodyPr>
            <a:lstStyle/>
            <a:p>
              <a:endParaRPr lang="en-US"/>
            </a:p>
          </p:txBody>
        </p:sp>
      </p:grpSp>
      <p:sp>
        <p:nvSpPr>
          <p:cNvPr id="95261" name="Oval 29"/>
          <p:cNvSpPr>
            <a:spLocks noChangeArrowheads="1"/>
          </p:cNvSpPr>
          <p:nvPr/>
        </p:nvSpPr>
        <p:spPr bwMode="auto">
          <a:xfrm rot="5400000">
            <a:off x="3302793" y="3098800"/>
            <a:ext cx="1128712" cy="1104900"/>
          </a:xfrm>
          <a:prstGeom prst="ellipse">
            <a:avLst/>
          </a:prstGeom>
          <a:solidFill>
            <a:srgbClr val="00FFFF"/>
          </a:solidFill>
          <a:ln w="38100">
            <a:solidFill>
              <a:schemeClr val="tx1"/>
            </a:solidFill>
            <a:round/>
            <a:headEnd/>
            <a:tailEnd/>
          </a:ln>
          <a:effectLst/>
        </p:spPr>
        <p:txBody>
          <a:bodyPr wrap="none" anchor="ctr">
            <a:prstTxWarp prst="textNoShape">
              <a:avLst/>
            </a:prstTxWarp>
          </a:bodyPr>
          <a:lstStyle/>
          <a:p>
            <a:pPr>
              <a:lnSpc>
                <a:spcPct val="100000"/>
              </a:lnSpc>
            </a:pPr>
            <a:r>
              <a:rPr lang="en-US" sz="1600" dirty="0"/>
              <a:t>spindle</a:t>
            </a:r>
          </a:p>
        </p:txBody>
      </p:sp>
      <p:sp>
        <p:nvSpPr>
          <p:cNvPr id="95262" name="Oval 30"/>
          <p:cNvSpPr>
            <a:spLocks noChangeArrowheads="1"/>
          </p:cNvSpPr>
          <p:nvPr/>
        </p:nvSpPr>
        <p:spPr bwMode="auto">
          <a:xfrm rot="10800000">
            <a:off x="3302793" y="3098800"/>
            <a:ext cx="1128713" cy="1104900"/>
          </a:xfrm>
          <a:prstGeom prst="ellipse">
            <a:avLst/>
          </a:prstGeom>
          <a:solidFill>
            <a:srgbClr val="00FFFF"/>
          </a:solidFill>
          <a:ln w="38100">
            <a:solidFill>
              <a:schemeClr val="tx1"/>
            </a:solidFill>
            <a:round/>
            <a:headEnd/>
            <a:tailEnd/>
          </a:ln>
          <a:effectLst/>
        </p:spPr>
        <p:txBody>
          <a:bodyPr wrap="none" anchor="ctr">
            <a:prstTxWarp prst="textNoShape">
              <a:avLst/>
            </a:prstTxWarp>
          </a:bodyPr>
          <a:lstStyle/>
          <a:p>
            <a:pPr>
              <a:lnSpc>
                <a:spcPct val="100000"/>
              </a:lnSpc>
            </a:pPr>
            <a:r>
              <a:rPr lang="en-US" sz="1600" dirty="0"/>
              <a:t>spindle</a:t>
            </a:r>
          </a:p>
        </p:txBody>
      </p:sp>
      <p:sp>
        <p:nvSpPr>
          <p:cNvPr id="95263" name="Oval 31"/>
          <p:cNvSpPr>
            <a:spLocks noChangeArrowheads="1"/>
          </p:cNvSpPr>
          <p:nvPr/>
        </p:nvSpPr>
        <p:spPr bwMode="auto">
          <a:xfrm rot="16200000">
            <a:off x="3302793" y="3098801"/>
            <a:ext cx="1128712" cy="1104900"/>
          </a:xfrm>
          <a:prstGeom prst="ellipse">
            <a:avLst/>
          </a:prstGeom>
          <a:solidFill>
            <a:srgbClr val="00FFFF"/>
          </a:solidFill>
          <a:ln w="38100">
            <a:solidFill>
              <a:schemeClr val="tx1"/>
            </a:solidFill>
            <a:round/>
            <a:headEnd/>
            <a:tailEnd/>
          </a:ln>
          <a:effectLst/>
        </p:spPr>
        <p:txBody>
          <a:bodyPr wrap="none" anchor="ctr">
            <a:prstTxWarp prst="textNoShape">
              <a:avLst/>
            </a:prstTxWarp>
          </a:bodyPr>
          <a:lstStyle/>
          <a:p>
            <a:pPr>
              <a:lnSpc>
                <a:spcPct val="100000"/>
              </a:lnSpc>
            </a:pPr>
            <a:r>
              <a:rPr lang="en-US" sz="1600" dirty="0"/>
              <a:t>spindle</a:t>
            </a:r>
          </a:p>
        </p:txBody>
      </p:sp>
      <p:sp>
        <p:nvSpPr>
          <p:cNvPr id="95244" name="Oval 12"/>
          <p:cNvSpPr>
            <a:spLocks noChangeArrowheads="1"/>
          </p:cNvSpPr>
          <p:nvPr/>
        </p:nvSpPr>
        <p:spPr bwMode="auto">
          <a:xfrm>
            <a:off x="3302793" y="3098800"/>
            <a:ext cx="1128713" cy="1104900"/>
          </a:xfrm>
          <a:prstGeom prst="ellipse">
            <a:avLst/>
          </a:prstGeom>
          <a:solidFill>
            <a:srgbClr val="00FFFF"/>
          </a:solidFill>
          <a:ln w="38100">
            <a:solidFill>
              <a:schemeClr val="tx1"/>
            </a:solidFill>
            <a:round/>
            <a:headEnd/>
            <a:tailEnd/>
          </a:ln>
          <a:effectLst/>
        </p:spPr>
        <p:txBody>
          <a:bodyPr wrap="none" anchor="ctr">
            <a:prstTxWarp prst="textNoShape">
              <a:avLst/>
            </a:prstTxWarp>
          </a:bodyPr>
          <a:lstStyle/>
          <a:p>
            <a:pPr>
              <a:lnSpc>
                <a:spcPct val="100000"/>
              </a:lnSpc>
            </a:pPr>
            <a:r>
              <a:rPr lang="en-US" sz="1600" dirty="0" smtClean="0"/>
              <a:t>spindle</a:t>
            </a:r>
            <a:endParaRPr lang="en-US" sz="1600" dirty="0"/>
          </a:p>
        </p:txBody>
      </p:sp>
      <p:grpSp>
        <p:nvGrpSpPr>
          <p:cNvPr id="10" name="Group 68"/>
          <p:cNvGrpSpPr>
            <a:grpSpLocks/>
          </p:cNvGrpSpPr>
          <p:nvPr/>
        </p:nvGrpSpPr>
        <p:grpSpPr bwMode="auto">
          <a:xfrm rot="905387">
            <a:off x="4202113" y="2960688"/>
            <a:ext cx="2205037" cy="850900"/>
            <a:chOff x="2701" y="2022"/>
            <a:chExt cx="1389" cy="536"/>
          </a:xfrm>
        </p:grpSpPr>
        <p:grpSp>
          <p:nvGrpSpPr>
            <p:cNvPr id="11" name="Group 69"/>
            <p:cNvGrpSpPr>
              <a:grpSpLocks/>
            </p:cNvGrpSpPr>
            <p:nvPr/>
          </p:nvGrpSpPr>
          <p:grpSpPr bwMode="auto">
            <a:xfrm rot="-2659851">
              <a:off x="2701" y="2430"/>
              <a:ext cx="1389" cy="128"/>
              <a:chOff x="2264" y="2992"/>
              <a:chExt cx="1389" cy="128"/>
            </a:xfrm>
          </p:grpSpPr>
          <p:sp>
            <p:nvSpPr>
              <p:cNvPr id="95302" name="Oval 70"/>
              <p:cNvSpPr>
                <a:spLocks noChangeArrowheads="1"/>
              </p:cNvSpPr>
              <p:nvPr/>
            </p:nvSpPr>
            <p:spPr bwMode="auto">
              <a:xfrm>
                <a:off x="2264" y="2992"/>
                <a:ext cx="128" cy="128"/>
              </a:xfrm>
              <a:prstGeom prst="ellipse">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5303" name="Rectangle 71"/>
              <p:cNvSpPr>
                <a:spLocks noChangeArrowheads="1"/>
              </p:cNvSpPr>
              <p:nvPr/>
            </p:nvSpPr>
            <p:spPr bwMode="auto">
              <a:xfrm>
                <a:off x="2371" y="3022"/>
                <a:ext cx="1282" cy="63"/>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95304" name="Oval 72"/>
            <p:cNvSpPr>
              <a:spLocks noChangeAspect="1" noChangeArrowheads="1"/>
            </p:cNvSpPr>
            <p:nvPr/>
          </p:nvSpPr>
          <p:spPr bwMode="auto">
            <a:xfrm>
              <a:off x="3859" y="2022"/>
              <a:ext cx="23" cy="23"/>
            </a:xfrm>
            <a:prstGeom prst="ellipse">
              <a:avLst/>
            </a:prstGeom>
            <a:solidFill>
              <a:schemeClr val="tx1"/>
            </a:solidFill>
            <a:ln w="25400">
              <a:solidFill>
                <a:schemeClr val="tx1"/>
              </a:solidFill>
              <a:round/>
              <a:headEnd/>
              <a:tailEnd/>
            </a:ln>
            <a:effectLst/>
          </p:spPr>
          <p:txBody>
            <a:bodyPr wrap="none" anchor="ctr">
              <a:prstTxWarp prst="textNoShape">
                <a:avLst/>
              </a:prstTxWarp>
              <a:spAutoFit/>
            </a:bodyPr>
            <a:lstStyle/>
            <a:p>
              <a:endParaRPr lang="en-US"/>
            </a:p>
          </p:txBody>
        </p:sp>
      </p:grpSp>
      <p:grpSp>
        <p:nvGrpSpPr>
          <p:cNvPr id="12" name="Group 73"/>
          <p:cNvGrpSpPr>
            <a:grpSpLocks/>
          </p:cNvGrpSpPr>
          <p:nvPr/>
        </p:nvGrpSpPr>
        <p:grpSpPr bwMode="auto">
          <a:xfrm rot="905387">
            <a:off x="4202113" y="2960688"/>
            <a:ext cx="2205037" cy="850900"/>
            <a:chOff x="2701" y="2022"/>
            <a:chExt cx="1389" cy="536"/>
          </a:xfrm>
        </p:grpSpPr>
        <p:grpSp>
          <p:nvGrpSpPr>
            <p:cNvPr id="13" name="Group 74"/>
            <p:cNvGrpSpPr>
              <a:grpSpLocks/>
            </p:cNvGrpSpPr>
            <p:nvPr/>
          </p:nvGrpSpPr>
          <p:grpSpPr bwMode="auto">
            <a:xfrm rot="-2659851">
              <a:off x="2701" y="2430"/>
              <a:ext cx="1389" cy="128"/>
              <a:chOff x="2264" y="2992"/>
              <a:chExt cx="1389" cy="128"/>
            </a:xfrm>
          </p:grpSpPr>
          <p:sp>
            <p:nvSpPr>
              <p:cNvPr id="95307" name="Oval 75"/>
              <p:cNvSpPr>
                <a:spLocks noChangeArrowheads="1"/>
              </p:cNvSpPr>
              <p:nvPr/>
            </p:nvSpPr>
            <p:spPr bwMode="auto">
              <a:xfrm>
                <a:off x="2264" y="2992"/>
                <a:ext cx="128" cy="128"/>
              </a:xfrm>
              <a:prstGeom prst="ellipse">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5308" name="Rectangle 76"/>
              <p:cNvSpPr>
                <a:spLocks noChangeArrowheads="1"/>
              </p:cNvSpPr>
              <p:nvPr/>
            </p:nvSpPr>
            <p:spPr bwMode="auto">
              <a:xfrm>
                <a:off x="2371" y="3022"/>
                <a:ext cx="1282" cy="63"/>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95309" name="Oval 77"/>
            <p:cNvSpPr>
              <a:spLocks noChangeAspect="1" noChangeArrowheads="1"/>
            </p:cNvSpPr>
            <p:nvPr/>
          </p:nvSpPr>
          <p:spPr bwMode="auto">
            <a:xfrm>
              <a:off x="3859" y="2022"/>
              <a:ext cx="23" cy="23"/>
            </a:xfrm>
            <a:prstGeom prst="ellipse">
              <a:avLst/>
            </a:prstGeom>
            <a:solidFill>
              <a:schemeClr val="tx1"/>
            </a:solidFill>
            <a:ln w="25400">
              <a:solidFill>
                <a:schemeClr val="tx1"/>
              </a:solidFill>
              <a:round/>
              <a:headEnd/>
              <a:tailEnd/>
            </a:ln>
            <a:effectLst/>
          </p:spPr>
          <p:txBody>
            <a:bodyPr wrap="none" anchor="ctr">
              <a:prstTxWarp prst="textNoShape">
                <a:avLst/>
              </a:prstTxWarp>
              <a:spAutoFit/>
            </a:bodyPr>
            <a:lstStyle/>
            <a:p>
              <a:endParaRPr lang="en-US"/>
            </a:p>
          </p:txBody>
        </p:sp>
      </p:grpSp>
      <p:grpSp>
        <p:nvGrpSpPr>
          <p:cNvPr id="14" name="Group 83"/>
          <p:cNvGrpSpPr>
            <a:grpSpLocks/>
          </p:cNvGrpSpPr>
          <p:nvPr/>
        </p:nvGrpSpPr>
        <p:grpSpPr bwMode="auto">
          <a:xfrm rot="-809166">
            <a:off x="4384675" y="3341688"/>
            <a:ext cx="2205038" cy="850900"/>
            <a:chOff x="2701" y="2022"/>
            <a:chExt cx="1389" cy="536"/>
          </a:xfrm>
        </p:grpSpPr>
        <p:grpSp>
          <p:nvGrpSpPr>
            <p:cNvPr id="15" name="Group 84"/>
            <p:cNvGrpSpPr>
              <a:grpSpLocks/>
            </p:cNvGrpSpPr>
            <p:nvPr/>
          </p:nvGrpSpPr>
          <p:grpSpPr bwMode="auto">
            <a:xfrm rot="-2659851">
              <a:off x="2701" y="2430"/>
              <a:ext cx="1389" cy="128"/>
              <a:chOff x="2264" y="2992"/>
              <a:chExt cx="1389" cy="128"/>
            </a:xfrm>
          </p:grpSpPr>
          <p:sp>
            <p:nvSpPr>
              <p:cNvPr id="95317" name="Oval 85"/>
              <p:cNvSpPr>
                <a:spLocks noChangeArrowheads="1"/>
              </p:cNvSpPr>
              <p:nvPr/>
            </p:nvSpPr>
            <p:spPr bwMode="auto">
              <a:xfrm>
                <a:off x="2264" y="2992"/>
                <a:ext cx="128" cy="128"/>
              </a:xfrm>
              <a:prstGeom prst="ellipse">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5318" name="Rectangle 86"/>
              <p:cNvSpPr>
                <a:spLocks noChangeArrowheads="1"/>
              </p:cNvSpPr>
              <p:nvPr/>
            </p:nvSpPr>
            <p:spPr bwMode="auto">
              <a:xfrm>
                <a:off x="2371" y="3022"/>
                <a:ext cx="1282" cy="63"/>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95319" name="Oval 87"/>
            <p:cNvSpPr>
              <a:spLocks noChangeAspect="1" noChangeArrowheads="1"/>
            </p:cNvSpPr>
            <p:nvPr/>
          </p:nvSpPr>
          <p:spPr bwMode="auto">
            <a:xfrm>
              <a:off x="3859" y="2022"/>
              <a:ext cx="23" cy="23"/>
            </a:xfrm>
            <a:prstGeom prst="ellipse">
              <a:avLst/>
            </a:prstGeom>
            <a:solidFill>
              <a:schemeClr val="tx1"/>
            </a:solidFill>
            <a:ln w="25400">
              <a:solidFill>
                <a:schemeClr val="tx1"/>
              </a:solidFill>
              <a:round/>
              <a:headEnd/>
              <a:tailEnd/>
            </a:ln>
            <a:effectLst/>
          </p:spPr>
          <p:txBody>
            <a:bodyPr wrap="none" anchor="ctr">
              <a:prstTxWarp prst="textNoShape">
                <a:avLst/>
              </a:prstTxWarp>
              <a:spAutoFit/>
            </a:bodyPr>
            <a:lstStyle/>
            <a:p>
              <a:endParaRPr lang="en-US"/>
            </a:p>
          </p:txBody>
        </p:sp>
      </p:grpSp>
      <p:grpSp>
        <p:nvGrpSpPr>
          <p:cNvPr id="16" name="Group 88"/>
          <p:cNvGrpSpPr>
            <a:grpSpLocks/>
          </p:cNvGrpSpPr>
          <p:nvPr/>
        </p:nvGrpSpPr>
        <p:grpSpPr bwMode="auto">
          <a:xfrm rot="-809166">
            <a:off x="4383088" y="3341688"/>
            <a:ext cx="2205037" cy="850900"/>
            <a:chOff x="2701" y="2022"/>
            <a:chExt cx="1389" cy="536"/>
          </a:xfrm>
        </p:grpSpPr>
        <p:grpSp>
          <p:nvGrpSpPr>
            <p:cNvPr id="17" name="Group 89"/>
            <p:cNvGrpSpPr>
              <a:grpSpLocks/>
            </p:cNvGrpSpPr>
            <p:nvPr/>
          </p:nvGrpSpPr>
          <p:grpSpPr bwMode="auto">
            <a:xfrm rot="-2659851">
              <a:off x="2701" y="2430"/>
              <a:ext cx="1389" cy="128"/>
              <a:chOff x="2264" y="2992"/>
              <a:chExt cx="1389" cy="128"/>
            </a:xfrm>
          </p:grpSpPr>
          <p:sp>
            <p:nvSpPr>
              <p:cNvPr id="95322" name="Oval 90"/>
              <p:cNvSpPr>
                <a:spLocks noChangeArrowheads="1"/>
              </p:cNvSpPr>
              <p:nvPr/>
            </p:nvSpPr>
            <p:spPr bwMode="auto">
              <a:xfrm>
                <a:off x="2264" y="2992"/>
                <a:ext cx="128" cy="128"/>
              </a:xfrm>
              <a:prstGeom prst="ellipse">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5323" name="Rectangle 91"/>
              <p:cNvSpPr>
                <a:spLocks noChangeArrowheads="1"/>
              </p:cNvSpPr>
              <p:nvPr/>
            </p:nvSpPr>
            <p:spPr bwMode="auto">
              <a:xfrm>
                <a:off x="2371" y="3022"/>
                <a:ext cx="1282" cy="63"/>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95324" name="Oval 92"/>
            <p:cNvSpPr>
              <a:spLocks noChangeAspect="1" noChangeArrowheads="1"/>
            </p:cNvSpPr>
            <p:nvPr/>
          </p:nvSpPr>
          <p:spPr bwMode="auto">
            <a:xfrm>
              <a:off x="3859" y="2022"/>
              <a:ext cx="23" cy="23"/>
            </a:xfrm>
            <a:prstGeom prst="ellipse">
              <a:avLst/>
            </a:prstGeom>
            <a:solidFill>
              <a:schemeClr val="tx1"/>
            </a:solidFill>
            <a:ln w="25400">
              <a:solidFill>
                <a:schemeClr val="tx1"/>
              </a:solidFill>
              <a:round/>
              <a:headEnd/>
              <a:tailEnd/>
            </a:ln>
            <a:effectLst/>
          </p:spPr>
          <p:txBody>
            <a:bodyPr wrap="none" anchor="ctr">
              <a:prstTxWarp prst="textNoShape">
                <a:avLst/>
              </a:prstTxWarp>
              <a:spAutoFit/>
            </a:bodyPr>
            <a:lstStyle/>
            <a:p>
              <a:endParaRPr lang="en-US"/>
            </a:p>
          </p:txBody>
        </p:sp>
      </p:grpSp>
      <p:grpSp>
        <p:nvGrpSpPr>
          <p:cNvPr id="18" name="Group 93"/>
          <p:cNvGrpSpPr>
            <a:grpSpLocks/>
          </p:cNvGrpSpPr>
          <p:nvPr/>
        </p:nvGrpSpPr>
        <p:grpSpPr bwMode="auto">
          <a:xfrm rot="-809166">
            <a:off x="4383088" y="3341688"/>
            <a:ext cx="2205037" cy="850900"/>
            <a:chOff x="2701" y="2022"/>
            <a:chExt cx="1389" cy="536"/>
          </a:xfrm>
        </p:grpSpPr>
        <p:grpSp>
          <p:nvGrpSpPr>
            <p:cNvPr id="19" name="Group 94"/>
            <p:cNvGrpSpPr>
              <a:grpSpLocks/>
            </p:cNvGrpSpPr>
            <p:nvPr/>
          </p:nvGrpSpPr>
          <p:grpSpPr bwMode="auto">
            <a:xfrm rot="-2659851">
              <a:off x="2701" y="2430"/>
              <a:ext cx="1389" cy="128"/>
              <a:chOff x="2264" y="2992"/>
              <a:chExt cx="1389" cy="128"/>
            </a:xfrm>
          </p:grpSpPr>
          <p:sp>
            <p:nvSpPr>
              <p:cNvPr id="95327" name="Oval 95"/>
              <p:cNvSpPr>
                <a:spLocks noChangeArrowheads="1"/>
              </p:cNvSpPr>
              <p:nvPr/>
            </p:nvSpPr>
            <p:spPr bwMode="auto">
              <a:xfrm>
                <a:off x="2264" y="2992"/>
                <a:ext cx="128" cy="128"/>
              </a:xfrm>
              <a:prstGeom prst="ellipse">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5328" name="Rectangle 96"/>
              <p:cNvSpPr>
                <a:spLocks noChangeArrowheads="1"/>
              </p:cNvSpPr>
              <p:nvPr/>
            </p:nvSpPr>
            <p:spPr bwMode="auto">
              <a:xfrm>
                <a:off x="2371" y="3022"/>
                <a:ext cx="1282" cy="63"/>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95329" name="Oval 97"/>
            <p:cNvSpPr>
              <a:spLocks noChangeAspect="1" noChangeArrowheads="1"/>
            </p:cNvSpPr>
            <p:nvPr/>
          </p:nvSpPr>
          <p:spPr bwMode="auto">
            <a:xfrm>
              <a:off x="3859" y="2022"/>
              <a:ext cx="23" cy="23"/>
            </a:xfrm>
            <a:prstGeom prst="ellipse">
              <a:avLst/>
            </a:prstGeom>
            <a:solidFill>
              <a:schemeClr val="tx1"/>
            </a:solidFill>
            <a:ln w="25400">
              <a:solidFill>
                <a:schemeClr val="tx1"/>
              </a:solidFill>
              <a:round/>
              <a:headEnd/>
              <a:tailEnd/>
            </a:ln>
            <a:effectLst/>
          </p:spPr>
          <p:txBody>
            <a:bodyPr wrap="none" anchor="ctr">
              <a:prstTxWarp prst="textNoShape">
                <a:avLst/>
              </a:prstTxWarp>
              <a:spAutoFit/>
            </a:bodyPr>
            <a:lstStyle/>
            <a:p>
              <a:endParaRPr lang="en-US"/>
            </a:p>
          </p:txBody>
        </p:sp>
      </p:grpSp>
      <p:sp>
        <p:nvSpPr>
          <p:cNvPr id="63" name="Oval 32"/>
          <p:cNvSpPr>
            <a:spLocks noChangeArrowheads="1"/>
          </p:cNvSpPr>
          <p:nvPr/>
        </p:nvSpPr>
        <p:spPr bwMode="auto">
          <a:xfrm>
            <a:off x="3302793" y="3098800"/>
            <a:ext cx="1128713" cy="1104900"/>
          </a:xfrm>
          <a:prstGeom prst="ellipse">
            <a:avLst/>
          </a:prstGeom>
          <a:solidFill>
            <a:srgbClr val="00FFFF"/>
          </a:solidFill>
          <a:ln w="38100">
            <a:solidFill>
              <a:schemeClr val="tx1"/>
            </a:solidFill>
            <a:round/>
            <a:headEnd/>
            <a:tailEnd/>
          </a:ln>
          <a:effectLst/>
        </p:spPr>
        <p:txBody>
          <a:bodyPr wrap="none" anchor="ctr">
            <a:prstTxWarp prst="textNoShape">
              <a:avLst/>
            </a:prstTxWarp>
          </a:bodyPr>
          <a:lstStyle/>
          <a:p>
            <a:pPr>
              <a:lnSpc>
                <a:spcPct val="100000"/>
              </a:lnSpc>
            </a:pPr>
            <a:r>
              <a:rPr lang="en-US" sz="1600" dirty="0" smtClean="0"/>
              <a:t>spindle</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526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63"/>
                                        </p:tgtEl>
                                        <p:attrNameLst>
                                          <p:attrName>style.visibility</p:attrName>
                                        </p:attrNameLst>
                                      </p:cBhvr>
                                      <p:to>
                                        <p:strVal val="visible"/>
                                      </p:to>
                                    </p:se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5261"/>
                                        </p:tgtEl>
                                        <p:attrNameLst>
                                          <p:attrName>style.visibility</p:attrName>
                                        </p:attrNameLst>
                                      </p:cBhvr>
                                      <p:to>
                                        <p:strVal val="visible"/>
                                      </p:to>
                                    </p:set>
                                  </p:childTnLst>
                                  <p:subTnLst>
                                    <p:set>
                                      <p:cBhvr override="childStyle">
                                        <p:cTn dur="1" fill="hold" display="0" masterRel="nextClick" afterEffect="1"/>
                                        <p:tgtEl>
                                          <p:spTgt spid="95261"/>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95262"/>
                                        </p:tgtEl>
                                        <p:attrNameLst>
                                          <p:attrName>style.visibility</p:attrName>
                                        </p:attrNameLst>
                                      </p:cBhvr>
                                      <p:to>
                                        <p:strVal val="visible"/>
                                      </p:to>
                                    </p:set>
                                  </p:childTnLst>
                                  <p:subTnLst>
                                    <p:set>
                                      <p:cBhvr override="childStyle">
                                        <p:cTn dur="1" fill="hold" display="0" masterRel="nextClick" afterEffect="1"/>
                                        <p:tgtEl>
                                          <p:spTgt spid="95262"/>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95263"/>
                                        </p:tgtEl>
                                        <p:attrNameLst>
                                          <p:attrName>style.visibility</p:attrName>
                                        </p:attrNameLst>
                                      </p:cBhvr>
                                      <p:to>
                                        <p:strVal val="visible"/>
                                      </p:to>
                                    </p:set>
                                  </p:childTnLst>
                                  <p:subTnLst>
                                    <p:set>
                                      <p:cBhvr override="childStyle">
                                        <p:cTn dur="1" fill="hold" display="0" masterRel="nextClick" afterEffect="1"/>
                                        <p:tgtEl>
                                          <p:spTgt spid="95263"/>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9524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499"/>
                                          </p:stCondLst>
                                        </p:cTn>
                                        <p:tgtEl>
                                          <p:spTgt spid="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499"/>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499"/>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499"/>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499"/>
                                          </p:stCondLst>
                                        </p:cTn>
                                        <p:tgtEl>
                                          <p:spTgt spid="16"/>
                                        </p:tgtEl>
                                        <p:attrNameLst>
                                          <p:attrName>style.visibility</p:attrName>
                                        </p:attrNameLst>
                                      </p:cBhvr>
                                      <p:to>
                                        <p:strVal val="visible"/>
                                      </p:to>
                                    </p:se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499"/>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499"/>
                                          </p:stCondLst>
                                        </p:cTn>
                                        <p:tgtEl>
                                          <p:spTgt spid="18"/>
                                        </p:tgtEl>
                                        <p:attrNameLst>
                                          <p:attrName>style.visibility</p:attrName>
                                        </p:attrNameLst>
                                      </p:cBhvr>
                                      <p:to>
                                        <p:strVal val="visible"/>
                                      </p:to>
                                    </p:se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499"/>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499"/>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64" grpId="0" animBg="1"/>
      <p:bldP spid="95261" grpId="0" animBg="1" autoUpdateAnimBg="0"/>
      <p:bldP spid="95262" grpId="0" animBg="1" autoUpdateAnimBg="0"/>
      <p:bldP spid="95263" grpId="0" animBg="1" autoUpdateAnimBg="0"/>
      <p:bldP spid="95244" grpId="0" animBg="1" autoUpdateAnimBg="0"/>
      <p:bldP spid="63" grpId="1" animBg="1"/>
    </p:bld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86" name="Rectangle 30"/>
          <p:cNvSpPr>
            <a:spLocks noGrp="1" noChangeArrowheads="1"/>
          </p:cNvSpPr>
          <p:nvPr>
            <p:ph type="title"/>
          </p:nvPr>
        </p:nvSpPr>
        <p:spPr/>
        <p:txBody>
          <a:bodyPr/>
          <a:lstStyle/>
          <a:p>
            <a:r>
              <a:rPr lang="en-US"/>
              <a:t>Disk Operation (Multi-Platter View)</a:t>
            </a:r>
          </a:p>
        </p:txBody>
      </p:sp>
      <p:sp>
        <p:nvSpPr>
          <p:cNvPr id="96260" name="Line 4"/>
          <p:cNvSpPr>
            <a:spLocks noChangeShapeType="1"/>
          </p:cNvSpPr>
          <p:nvPr/>
        </p:nvSpPr>
        <p:spPr bwMode="auto">
          <a:xfrm flipH="1">
            <a:off x="5218113" y="2720975"/>
            <a:ext cx="457200" cy="0"/>
          </a:xfrm>
          <a:prstGeom prst="line">
            <a:avLst/>
          </a:prstGeom>
          <a:noFill/>
          <a:ln w="38100">
            <a:solidFill>
              <a:schemeClr val="tx1"/>
            </a:solidFill>
            <a:round/>
            <a:headEnd/>
            <a:tailEnd/>
          </a:ln>
          <a:effectLst/>
        </p:spPr>
        <p:txBody>
          <a:bodyPr wrap="none" anchor="ctr">
            <a:prstTxWarp prst="textNoShape">
              <a:avLst/>
            </a:prstTxWarp>
            <a:spAutoFit/>
          </a:bodyPr>
          <a:lstStyle/>
          <a:p>
            <a:endParaRPr lang="en-US"/>
          </a:p>
        </p:txBody>
      </p:sp>
      <p:sp>
        <p:nvSpPr>
          <p:cNvPr id="96261" name="Oval 5"/>
          <p:cNvSpPr>
            <a:spLocks noChangeArrowheads="1"/>
          </p:cNvSpPr>
          <p:nvPr/>
        </p:nvSpPr>
        <p:spPr bwMode="auto">
          <a:xfrm>
            <a:off x="5078413" y="2682875"/>
            <a:ext cx="304800" cy="76200"/>
          </a:xfrm>
          <a:prstGeom prst="ellipse">
            <a:avLst/>
          </a:prstGeom>
          <a:solidFill>
            <a:srgbClr val="00FFFF"/>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6262" name="Line 6"/>
          <p:cNvSpPr>
            <a:spLocks noChangeShapeType="1"/>
          </p:cNvSpPr>
          <p:nvPr/>
        </p:nvSpPr>
        <p:spPr bwMode="auto">
          <a:xfrm flipH="1">
            <a:off x="5221288" y="3279775"/>
            <a:ext cx="457200" cy="0"/>
          </a:xfrm>
          <a:prstGeom prst="line">
            <a:avLst/>
          </a:prstGeom>
          <a:noFill/>
          <a:ln w="38100">
            <a:solidFill>
              <a:schemeClr val="tx1"/>
            </a:solidFill>
            <a:round/>
            <a:headEnd/>
            <a:tailEnd/>
          </a:ln>
          <a:effectLst/>
        </p:spPr>
        <p:txBody>
          <a:bodyPr wrap="none" anchor="ctr">
            <a:prstTxWarp prst="textNoShape">
              <a:avLst/>
            </a:prstTxWarp>
            <a:spAutoFit/>
          </a:bodyPr>
          <a:lstStyle/>
          <a:p>
            <a:endParaRPr lang="en-US"/>
          </a:p>
        </p:txBody>
      </p:sp>
      <p:sp>
        <p:nvSpPr>
          <p:cNvPr id="96263" name="Oval 7"/>
          <p:cNvSpPr>
            <a:spLocks noChangeArrowheads="1"/>
          </p:cNvSpPr>
          <p:nvPr/>
        </p:nvSpPr>
        <p:spPr bwMode="auto">
          <a:xfrm>
            <a:off x="5081588" y="3241675"/>
            <a:ext cx="304800" cy="76200"/>
          </a:xfrm>
          <a:prstGeom prst="ellipse">
            <a:avLst/>
          </a:prstGeom>
          <a:solidFill>
            <a:srgbClr val="00FFFF"/>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6264" name="Line 8"/>
          <p:cNvSpPr>
            <a:spLocks noChangeShapeType="1"/>
          </p:cNvSpPr>
          <p:nvPr/>
        </p:nvSpPr>
        <p:spPr bwMode="auto">
          <a:xfrm flipH="1">
            <a:off x="5218113" y="3889375"/>
            <a:ext cx="457200" cy="0"/>
          </a:xfrm>
          <a:prstGeom prst="line">
            <a:avLst/>
          </a:prstGeom>
          <a:noFill/>
          <a:ln w="38100">
            <a:solidFill>
              <a:schemeClr val="tx1"/>
            </a:solidFill>
            <a:round/>
            <a:headEnd/>
            <a:tailEnd/>
          </a:ln>
          <a:effectLst/>
        </p:spPr>
        <p:txBody>
          <a:bodyPr wrap="none" anchor="ctr">
            <a:prstTxWarp prst="textNoShape">
              <a:avLst/>
            </a:prstTxWarp>
            <a:spAutoFit/>
          </a:bodyPr>
          <a:lstStyle/>
          <a:p>
            <a:endParaRPr lang="en-US"/>
          </a:p>
        </p:txBody>
      </p:sp>
      <p:sp>
        <p:nvSpPr>
          <p:cNvPr id="96265" name="Oval 9"/>
          <p:cNvSpPr>
            <a:spLocks noChangeArrowheads="1"/>
          </p:cNvSpPr>
          <p:nvPr/>
        </p:nvSpPr>
        <p:spPr bwMode="auto">
          <a:xfrm>
            <a:off x="5078413" y="3851275"/>
            <a:ext cx="304800" cy="76200"/>
          </a:xfrm>
          <a:prstGeom prst="ellipse">
            <a:avLst/>
          </a:prstGeom>
          <a:solidFill>
            <a:srgbClr val="00FFFF"/>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6266" name="AutoShape 10"/>
          <p:cNvSpPr>
            <a:spLocks noChangeArrowheads="1"/>
          </p:cNvSpPr>
          <p:nvPr/>
        </p:nvSpPr>
        <p:spPr bwMode="auto">
          <a:xfrm>
            <a:off x="4103688" y="3736975"/>
            <a:ext cx="381000" cy="635000"/>
          </a:xfrm>
          <a:prstGeom prst="can">
            <a:avLst>
              <a:gd name="adj" fmla="val 14244"/>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6267" name="Oval 11"/>
          <p:cNvSpPr>
            <a:spLocks noChangeArrowheads="1"/>
          </p:cNvSpPr>
          <p:nvPr/>
        </p:nvSpPr>
        <p:spPr bwMode="auto">
          <a:xfrm>
            <a:off x="3074988" y="3546475"/>
            <a:ext cx="2387600" cy="431800"/>
          </a:xfrm>
          <a:prstGeom prst="ellipse">
            <a:avLst/>
          </a:prstGeom>
          <a:solidFill>
            <a:schemeClr val="bg1"/>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6268" name="Line 12"/>
          <p:cNvSpPr>
            <a:spLocks noChangeShapeType="1"/>
          </p:cNvSpPr>
          <p:nvPr/>
        </p:nvSpPr>
        <p:spPr bwMode="auto">
          <a:xfrm>
            <a:off x="5675313" y="2479675"/>
            <a:ext cx="3175" cy="1409700"/>
          </a:xfrm>
          <a:prstGeom prst="line">
            <a:avLst/>
          </a:prstGeom>
          <a:noFill/>
          <a:ln w="38100">
            <a:solidFill>
              <a:schemeClr val="tx1"/>
            </a:solidFill>
            <a:round/>
            <a:headEnd/>
            <a:tailEnd/>
          </a:ln>
          <a:effectLst/>
        </p:spPr>
        <p:txBody>
          <a:bodyPr anchor="ctr">
            <a:prstTxWarp prst="textNoShape">
              <a:avLst/>
            </a:prstTxWarp>
            <a:spAutoFit/>
          </a:bodyPr>
          <a:lstStyle/>
          <a:p>
            <a:endParaRPr lang="en-US"/>
          </a:p>
        </p:txBody>
      </p:sp>
      <p:sp>
        <p:nvSpPr>
          <p:cNvPr id="96269" name="Line 13"/>
          <p:cNvSpPr>
            <a:spLocks noChangeShapeType="1"/>
          </p:cNvSpPr>
          <p:nvPr/>
        </p:nvSpPr>
        <p:spPr bwMode="auto">
          <a:xfrm flipH="1">
            <a:off x="5218113" y="3660775"/>
            <a:ext cx="457200" cy="0"/>
          </a:xfrm>
          <a:prstGeom prst="line">
            <a:avLst/>
          </a:prstGeom>
          <a:noFill/>
          <a:ln w="38100">
            <a:solidFill>
              <a:schemeClr val="tx1"/>
            </a:solidFill>
            <a:round/>
            <a:headEnd/>
            <a:tailEnd/>
          </a:ln>
          <a:effectLst/>
        </p:spPr>
        <p:txBody>
          <a:bodyPr wrap="none" anchor="ctr">
            <a:prstTxWarp prst="textNoShape">
              <a:avLst/>
            </a:prstTxWarp>
            <a:spAutoFit/>
          </a:bodyPr>
          <a:lstStyle/>
          <a:p>
            <a:endParaRPr lang="en-US"/>
          </a:p>
        </p:txBody>
      </p:sp>
      <p:sp>
        <p:nvSpPr>
          <p:cNvPr id="96270" name="Oval 14"/>
          <p:cNvSpPr>
            <a:spLocks noChangeArrowheads="1"/>
          </p:cNvSpPr>
          <p:nvPr/>
        </p:nvSpPr>
        <p:spPr bwMode="auto">
          <a:xfrm>
            <a:off x="5078413" y="3622675"/>
            <a:ext cx="304800" cy="76200"/>
          </a:xfrm>
          <a:prstGeom prst="ellipse">
            <a:avLst/>
          </a:prstGeom>
          <a:solidFill>
            <a:srgbClr val="00FFFF"/>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6271" name="Line 15"/>
          <p:cNvSpPr>
            <a:spLocks noChangeShapeType="1"/>
          </p:cNvSpPr>
          <p:nvPr/>
        </p:nvSpPr>
        <p:spPr bwMode="auto">
          <a:xfrm>
            <a:off x="5678488" y="3165475"/>
            <a:ext cx="639762" cy="0"/>
          </a:xfrm>
          <a:prstGeom prst="line">
            <a:avLst/>
          </a:prstGeom>
          <a:noFill/>
          <a:ln w="38100">
            <a:solidFill>
              <a:schemeClr val="tx1"/>
            </a:solidFill>
            <a:round/>
            <a:headEnd/>
            <a:tailEnd/>
          </a:ln>
          <a:effectLst/>
        </p:spPr>
        <p:txBody>
          <a:bodyPr anchor="ctr">
            <a:prstTxWarp prst="textNoShape">
              <a:avLst/>
            </a:prstTxWarp>
            <a:spAutoFit/>
          </a:bodyPr>
          <a:lstStyle/>
          <a:p>
            <a:endParaRPr lang="en-US"/>
          </a:p>
        </p:txBody>
      </p:sp>
      <p:sp>
        <p:nvSpPr>
          <p:cNvPr id="96272" name="AutoShape 16"/>
          <p:cNvSpPr>
            <a:spLocks noChangeArrowheads="1"/>
          </p:cNvSpPr>
          <p:nvPr/>
        </p:nvSpPr>
        <p:spPr bwMode="auto">
          <a:xfrm>
            <a:off x="4103688" y="3165475"/>
            <a:ext cx="381000" cy="635000"/>
          </a:xfrm>
          <a:prstGeom prst="can">
            <a:avLst>
              <a:gd name="adj" fmla="val 14244"/>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6273" name="Oval 17"/>
          <p:cNvSpPr>
            <a:spLocks noChangeArrowheads="1"/>
          </p:cNvSpPr>
          <p:nvPr/>
        </p:nvSpPr>
        <p:spPr bwMode="auto">
          <a:xfrm>
            <a:off x="3100388" y="2936875"/>
            <a:ext cx="2387600" cy="431800"/>
          </a:xfrm>
          <a:prstGeom prst="ellipse">
            <a:avLst/>
          </a:prstGeom>
          <a:solidFill>
            <a:schemeClr val="bg1"/>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6274" name="AutoShape 18"/>
          <p:cNvSpPr>
            <a:spLocks noChangeArrowheads="1"/>
          </p:cNvSpPr>
          <p:nvPr/>
        </p:nvSpPr>
        <p:spPr bwMode="auto">
          <a:xfrm>
            <a:off x="4103688" y="2593975"/>
            <a:ext cx="381000" cy="635000"/>
          </a:xfrm>
          <a:prstGeom prst="can">
            <a:avLst>
              <a:gd name="adj" fmla="val 14244"/>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6275" name="Oval 19"/>
          <p:cNvSpPr>
            <a:spLocks noChangeArrowheads="1"/>
          </p:cNvSpPr>
          <p:nvPr/>
        </p:nvSpPr>
        <p:spPr bwMode="auto">
          <a:xfrm>
            <a:off x="3062288" y="2390775"/>
            <a:ext cx="2387600" cy="431800"/>
          </a:xfrm>
          <a:prstGeom prst="ellipse">
            <a:avLst/>
          </a:prstGeom>
          <a:solidFill>
            <a:schemeClr val="bg1"/>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6276" name="AutoShape 20"/>
          <p:cNvSpPr>
            <a:spLocks noChangeArrowheads="1"/>
          </p:cNvSpPr>
          <p:nvPr/>
        </p:nvSpPr>
        <p:spPr bwMode="auto">
          <a:xfrm>
            <a:off x="4103688" y="1997075"/>
            <a:ext cx="381000" cy="635000"/>
          </a:xfrm>
          <a:prstGeom prst="can">
            <a:avLst>
              <a:gd name="adj" fmla="val 14244"/>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6277" name="Line 21"/>
          <p:cNvSpPr>
            <a:spLocks noChangeShapeType="1"/>
          </p:cNvSpPr>
          <p:nvPr/>
        </p:nvSpPr>
        <p:spPr bwMode="auto">
          <a:xfrm flipH="1">
            <a:off x="5218113" y="2479675"/>
            <a:ext cx="457200" cy="0"/>
          </a:xfrm>
          <a:prstGeom prst="line">
            <a:avLst/>
          </a:prstGeom>
          <a:noFill/>
          <a:ln w="38100">
            <a:solidFill>
              <a:schemeClr val="tx1"/>
            </a:solidFill>
            <a:round/>
            <a:headEnd/>
            <a:tailEnd/>
          </a:ln>
          <a:effectLst/>
        </p:spPr>
        <p:txBody>
          <a:bodyPr wrap="none" anchor="ctr">
            <a:prstTxWarp prst="textNoShape">
              <a:avLst/>
            </a:prstTxWarp>
            <a:spAutoFit/>
          </a:bodyPr>
          <a:lstStyle/>
          <a:p>
            <a:endParaRPr lang="en-US"/>
          </a:p>
        </p:txBody>
      </p:sp>
      <p:sp>
        <p:nvSpPr>
          <p:cNvPr id="96278" name="Oval 22"/>
          <p:cNvSpPr>
            <a:spLocks noChangeArrowheads="1"/>
          </p:cNvSpPr>
          <p:nvPr/>
        </p:nvSpPr>
        <p:spPr bwMode="auto">
          <a:xfrm>
            <a:off x="5065713" y="2441575"/>
            <a:ext cx="304800" cy="76200"/>
          </a:xfrm>
          <a:prstGeom prst="ellipse">
            <a:avLst/>
          </a:prstGeom>
          <a:solidFill>
            <a:srgbClr val="00FFFF"/>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6279" name="Line 23"/>
          <p:cNvSpPr>
            <a:spLocks noChangeShapeType="1"/>
          </p:cNvSpPr>
          <p:nvPr/>
        </p:nvSpPr>
        <p:spPr bwMode="auto">
          <a:xfrm flipH="1">
            <a:off x="5218113" y="3038475"/>
            <a:ext cx="457200" cy="0"/>
          </a:xfrm>
          <a:prstGeom prst="line">
            <a:avLst/>
          </a:prstGeom>
          <a:noFill/>
          <a:ln w="38100">
            <a:solidFill>
              <a:schemeClr val="tx1"/>
            </a:solidFill>
            <a:round/>
            <a:headEnd/>
            <a:tailEnd/>
          </a:ln>
          <a:effectLst/>
        </p:spPr>
        <p:txBody>
          <a:bodyPr wrap="none" anchor="ctr">
            <a:prstTxWarp prst="textNoShape">
              <a:avLst/>
            </a:prstTxWarp>
            <a:spAutoFit/>
          </a:bodyPr>
          <a:lstStyle/>
          <a:p>
            <a:endParaRPr lang="en-US"/>
          </a:p>
        </p:txBody>
      </p:sp>
      <p:sp>
        <p:nvSpPr>
          <p:cNvPr id="96280" name="Oval 24"/>
          <p:cNvSpPr>
            <a:spLocks noChangeArrowheads="1"/>
          </p:cNvSpPr>
          <p:nvPr/>
        </p:nvSpPr>
        <p:spPr bwMode="auto">
          <a:xfrm>
            <a:off x="5078413" y="3000375"/>
            <a:ext cx="304800" cy="76200"/>
          </a:xfrm>
          <a:prstGeom prst="ellipse">
            <a:avLst/>
          </a:prstGeom>
          <a:solidFill>
            <a:srgbClr val="00FFFF"/>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6281" name="Text Box 25"/>
          <p:cNvSpPr txBox="1">
            <a:spLocks noChangeArrowheads="1"/>
          </p:cNvSpPr>
          <p:nvPr/>
        </p:nvSpPr>
        <p:spPr bwMode="auto">
          <a:xfrm>
            <a:off x="5772150" y="2827923"/>
            <a:ext cx="521096"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A</a:t>
            </a:r>
            <a:r>
              <a:rPr lang="en-US" sz="1600" dirty="0" smtClean="0"/>
              <a:t>rm</a:t>
            </a:r>
            <a:endParaRPr lang="en-US" sz="1600" dirty="0"/>
          </a:p>
        </p:txBody>
      </p:sp>
      <p:sp>
        <p:nvSpPr>
          <p:cNvPr id="96282" name="Text Box 26"/>
          <p:cNvSpPr txBox="1">
            <a:spLocks noChangeArrowheads="1"/>
          </p:cNvSpPr>
          <p:nvPr/>
        </p:nvSpPr>
        <p:spPr bwMode="auto">
          <a:xfrm>
            <a:off x="4581525" y="1322815"/>
            <a:ext cx="2200276" cy="830997"/>
          </a:xfrm>
          <a:prstGeom prst="rect">
            <a:avLst/>
          </a:prstGeom>
          <a:noFill/>
          <a:ln w="12700">
            <a:noFill/>
            <a:miter lim="800000"/>
            <a:headEnd/>
            <a:tailEnd/>
          </a:ln>
          <a:effectLst/>
        </p:spPr>
        <p:txBody>
          <a:bodyPr wrap="square" anchor="ctr">
            <a:prstTxWarp prst="textNoShape">
              <a:avLst/>
            </a:prstTxWarp>
            <a:spAutoFit/>
          </a:bodyPr>
          <a:lstStyle/>
          <a:p>
            <a:pPr algn="ctr">
              <a:lnSpc>
                <a:spcPct val="100000"/>
              </a:lnSpc>
            </a:pPr>
            <a:r>
              <a:rPr lang="en-US" sz="1600" dirty="0"/>
              <a:t>R</a:t>
            </a:r>
            <a:r>
              <a:rPr lang="en-US" sz="1600" dirty="0" smtClean="0"/>
              <a:t>ead</a:t>
            </a:r>
            <a:r>
              <a:rPr lang="en-US" sz="1600" dirty="0"/>
              <a:t>/write heads </a:t>
            </a:r>
          </a:p>
          <a:p>
            <a:pPr algn="ctr">
              <a:lnSpc>
                <a:spcPct val="100000"/>
              </a:lnSpc>
            </a:pPr>
            <a:r>
              <a:rPr lang="en-US" sz="1600" dirty="0"/>
              <a:t>move in unison</a:t>
            </a:r>
          </a:p>
          <a:p>
            <a:pPr algn="ctr">
              <a:lnSpc>
                <a:spcPct val="100000"/>
              </a:lnSpc>
            </a:pPr>
            <a:r>
              <a:rPr lang="en-US" sz="1600" dirty="0"/>
              <a:t>from cylinder to cylinder</a:t>
            </a:r>
          </a:p>
        </p:txBody>
      </p:sp>
      <p:sp>
        <p:nvSpPr>
          <p:cNvPr id="96283" name="Line 27"/>
          <p:cNvSpPr>
            <a:spLocks noChangeShapeType="1"/>
          </p:cNvSpPr>
          <p:nvPr/>
        </p:nvSpPr>
        <p:spPr bwMode="auto">
          <a:xfrm flipH="1">
            <a:off x="5360988" y="2165350"/>
            <a:ext cx="317500" cy="225425"/>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6284" name="Text Box 28"/>
          <p:cNvSpPr txBox="1">
            <a:spLocks noChangeArrowheads="1"/>
          </p:cNvSpPr>
          <p:nvPr/>
        </p:nvSpPr>
        <p:spPr bwMode="auto">
          <a:xfrm>
            <a:off x="4463136" y="4034423"/>
            <a:ext cx="792404"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S</a:t>
            </a:r>
            <a:r>
              <a:rPr lang="en-US" sz="1600" dirty="0" smtClean="0"/>
              <a:t>pindle</a:t>
            </a:r>
            <a:endParaRPr lang="en-US" sz="1600" dirty="0"/>
          </a:p>
        </p:txBody>
      </p:sp>
      <p:sp>
        <p:nvSpPr>
          <p:cNvPr id="96285" name="Line 29"/>
          <p:cNvSpPr>
            <a:spLocks noChangeShapeType="1"/>
          </p:cNvSpPr>
          <p:nvPr/>
        </p:nvSpPr>
        <p:spPr bwMode="auto">
          <a:xfrm flipH="1">
            <a:off x="5284788" y="2165350"/>
            <a:ext cx="390525" cy="84455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4690" name="Oval 2"/>
          <p:cNvSpPr>
            <a:spLocks noChangeAspect="1" noChangeArrowheads="1"/>
          </p:cNvSpPr>
          <p:nvPr/>
        </p:nvSpPr>
        <p:spPr bwMode="auto">
          <a:xfrm>
            <a:off x="738188" y="2090738"/>
            <a:ext cx="1716087" cy="1714500"/>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grpSp>
        <p:nvGrpSpPr>
          <p:cNvPr id="2" name="Group 3"/>
          <p:cNvGrpSpPr>
            <a:grpSpLocks/>
          </p:cNvGrpSpPr>
          <p:nvPr/>
        </p:nvGrpSpPr>
        <p:grpSpPr bwMode="auto">
          <a:xfrm>
            <a:off x="735013" y="2090738"/>
            <a:ext cx="7799387" cy="1722437"/>
            <a:chOff x="463" y="1317"/>
            <a:chExt cx="4913" cy="1085"/>
          </a:xfrm>
        </p:grpSpPr>
        <p:grpSp>
          <p:nvGrpSpPr>
            <p:cNvPr id="3" name="Group 4"/>
            <p:cNvGrpSpPr>
              <a:grpSpLocks/>
            </p:cNvGrpSpPr>
            <p:nvPr/>
          </p:nvGrpSpPr>
          <p:grpSpPr bwMode="auto">
            <a:xfrm>
              <a:off x="463" y="1317"/>
              <a:ext cx="1088" cy="1085"/>
              <a:chOff x="463" y="1317"/>
              <a:chExt cx="1088" cy="1085"/>
            </a:xfrm>
          </p:grpSpPr>
          <p:sp>
            <p:nvSpPr>
              <p:cNvPr id="57358" name="Line 5"/>
              <p:cNvSpPr>
                <a:spLocks noChangeAspect="1" noChangeShapeType="1"/>
              </p:cNvSpPr>
              <p:nvPr/>
            </p:nvSpPr>
            <p:spPr bwMode="auto">
              <a:xfrm>
                <a:off x="1006" y="1317"/>
                <a:ext cx="0" cy="1080"/>
              </a:xfrm>
              <a:prstGeom prst="line">
                <a:avLst/>
              </a:prstGeom>
              <a:noFill/>
              <a:ln w="9525">
                <a:solidFill>
                  <a:schemeClr val="tx1"/>
                </a:solidFill>
                <a:round/>
                <a:headEnd/>
                <a:tailEnd/>
              </a:ln>
            </p:spPr>
            <p:txBody>
              <a:bodyPr>
                <a:prstTxWarp prst="textNoShape">
                  <a:avLst/>
                </a:prstTxWarp>
              </a:bodyPr>
              <a:lstStyle/>
              <a:p>
                <a:endParaRPr lang="en-US"/>
              </a:p>
            </p:txBody>
          </p:sp>
          <p:sp>
            <p:nvSpPr>
              <p:cNvPr id="57359" name="Line 6"/>
              <p:cNvSpPr>
                <a:spLocks noChangeAspect="1" noChangeShapeType="1"/>
              </p:cNvSpPr>
              <p:nvPr/>
            </p:nvSpPr>
            <p:spPr bwMode="auto">
              <a:xfrm rot="1800000">
                <a:off x="1008" y="1319"/>
                <a:ext cx="0" cy="1081"/>
              </a:xfrm>
              <a:prstGeom prst="line">
                <a:avLst/>
              </a:prstGeom>
              <a:noFill/>
              <a:ln w="9525">
                <a:solidFill>
                  <a:schemeClr val="tx1"/>
                </a:solidFill>
                <a:round/>
                <a:headEnd/>
                <a:tailEnd/>
              </a:ln>
            </p:spPr>
            <p:txBody>
              <a:bodyPr>
                <a:prstTxWarp prst="textNoShape">
                  <a:avLst/>
                </a:prstTxWarp>
              </a:bodyPr>
              <a:lstStyle/>
              <a:p>
                <a:endParaRPr lang="en-US"/>
              </a:p>
            </p:txBody>
          </p:sp>
          <p:sp>
            <p:nvSpPr>
              <p:cNvPr id="57360" name="Line 7"/>
              <p:cNvSpPr>
                <a:spLocks noChangeAspect="1" noChangeShapeType="1"/>
              </p:cNvSpPr>
              <p:nvPr/>
            </p:nvSpPr>
            <p:spPr bwMode="auto">
              <a:xfrm rot="3600000">
                <a:off x="1004" y="1321"/>
                <a:ext cx="0" cy="1081"/>
              </a:xfrm>
              <a:prstGeom prst="line">
                <a:avLst/>
              </a:prstGeom>
              <a:noFill/>
              <a:ln w="9525">
                <a:solidFill>
                  <a:schemeClr val="tx1"/>
                </a:solidFill>
                <a:round/>
                <a:headEnd/>
                <a:tailEnd/>
              </a:ln>
            </p:spPr>
            <p:txBody>
              <a:bodyPr>
                <a:prstTxWarp prst="textNoShape">
                  <a:avLst/>
                </a:prstTxWarp>
              </a:bodyPr>
              <a:lstStyle/>
              <a:p>
                <a:endParaRPr lang="en-US"/>
              </a:p>
            </p:txBody>
          </p:sp>
          <p:sp>
            <p:nvSpPr>
              <p:cNvPr id="57361" name="Line 8"/>
              <p:cNvSpPr>
                <a:spLocks noChangeAspect="1" noChangeShapeType="1"/>
              </p:cNvSpPr>
              <p:nvPr/>
            </p:nvSpPr>
            <p:spPr bwMode="auto">
              <a:xfrm rot="5400000">
                <a:off x="1004" y="1307"/>
                <a:ext cx="0" cy="1081"/>
              </a:xfrm>
              <a:prstGeom prst="line">
                <a:avLst/>
              </a:prstGeom>
              <a:noFill/>
              <a:ln w="9525">
                <a:solidFill>
                  <a:schemeClr val="tx1"/>
                </a:solidFill>
                <a:round/>
                <a:headEnd/>
                <a:tailEnd/>
              </a:ln>
            </p:spPr>
            <p:txBody>
              <a:bodyPr>
                <a:prstTxWarp prst="textNoShape">
                  <a:avLst/>
                </a:prstTxWarp>
              </a:bodyPr>
              <a:lstStyle/>
              <a:p>
                <a:endParaRPr lang="en-US"/>
              </a:p>
            </p:txBody>
          </p:sp>
          <p:sp>
            <p:nvSpPr>
              <p:cNvPr id="57362" name="Line 9"/>
              <p:cNvSpPr>
                <a:spLocks noChangeAspect="1" noChangeShapeType="1"/>
              </p:cNvSpPr>
              <p:nvPr/>
            </p:nvSpPr>
            <p:spPr bwMode="auto">
              <a:xfrm rot="7200000">
                <a:off x="1011" y="1300"/>
                <a:ext cx="0" cy="1081"/>
              </a:xfrm>
              <a:prstGeom prst="line">
                <a:avLst/>
              </a:prstGeom>
              <a:noFill/>
              <a:ln w="9525">
                <a:solidFill>
                  <a:schemeClr val="tx1"/>
                </a:solidFill>
                <a:round/>
                <a:headEnd/>
                <a:tailEnd/>
              </a:ln>
            </p:spPr>
            <p:txBody>
              <a:bodyPr>
                <a:prstTxWarp prst="textNoShape">
                  <a:avLst/>
                </a:prstTxWarp>
              </a:bodyPr>
              <a:lstStyle/>
              <a:p>
                <a:endParaRPr lang="en-US"/>
              </a:p>
            </p:txBody>
          </p:sp>
          <p:sp>
            <p:nvSpPr>
              <p:cNvPr id="57363" name="Line 10"/>
              <p:cNvSpPr>
                <a:spLocks noChangeAspect="1" noChangeShapeType="1"/>
              </p:cNvSpPr>
              <p:nvPr/>
            </p:nvSpPr>
            <p:spPr bwMode="auto">
              <a:xfrm rot="9000000">
                <a:off x="1017" y="1322"/>
                <a:ext cx="0" cy="1080"/>
              </a:xfrm>
              <a:prstGeom prst="line">
                <a:avLst/>
              </a:prstGeom>
              <a:noFill/>
              <a:ln w="9525">
                <a:solidFill>
                  <a:schemeClr val="tx1"/>
                </a:solidFill>
                <a:round/>
                <a:headEnd/>
                <a:tailEnd/>
              </a:ln>
            </p:spPr>
            <p:txBody>
              <a:bodyPr>
                <a:prstTxWarp prst="textNoShape">
                  <a:avLst/>
                </a:prstTxWarp>
              </a:bodyPr>
              <a:lstStyle/>
              <a:p>
                <a:endParaRPr lang="en-US"/>
              </a:p>
            </p:txBody>
          </p:sp>
        </p:grpSp>
        <p:sp>
          <p:nvSpPr>
            <p:cNvPr id="57357" name="Rectangle 11"/>
            <p:cNvSpPr>
              <a:spLocks noChangeArrowheads="1"/>
            </p:cNvSpPr>
            <p:nvPr/>
          </p:nvSpPr>
          <p:spPr bwMode="auto">
            <a:xfrm>
              <a:off x="1776" y="1488"/>
              <a:ext cx="3600" cy="528"/>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Tracks divided into sectors</a:t>
              </a:r>
            </a:p>
          </p:txBody>
        </p:sp>
      </p:grpSp>
      <p:sp>
        <p:nvSpPr>
          <p:cNvPr id="57348" name="Rectangle 12"/>
          <p:cNvSpPr>
            <a:spLocks noGrp="1" noChangeArrowheads="1"/>
          </p:cNvSpPr>
          <p:nvPr>
            <p:ph type="title"/>
          </p:nvPr>
        </p:nvSpPr>
        <p:spPr>
          <a:xfrm>
            <a:off x="357018" y="381000"/>
            <a:ext cx="8482182" cy="762000"/>
          </a:xfrm>
        </p:spPr>
        <p:txBody>
          <a:bodyPr/>
          <a:lstStyle/>
          <a:p>
            <a:r>
              <a:rPr lang="en-US" dirty="0" smtClean="0"/>
              <a:t>Disk Structure - top view of single platter</a:t>
            </a:r>
            <a:endParaRPr lang="en-US" dirty="0"/>
          </a:p>
        </p:txBody>
      </p:sp>
      <p:grpSp>
        <p:nvGrpSpPr>
          <p:cNvPr id="4" name="Group 13"/>
          <p:cNvGrpSpPr>
            <a:grpSpLocks/>
          </p:cNvGrpSpPr>
          <p:nvPr/>
        </p:nvGrpSpPr>
        <p:grpSpPr bwMode="auto">
          <a:xfrm>
            <a:off x="928688" y="1524000"/>
            <a:ext cx="7300912" cy="2117725"/>
            <a:chOff x="585" y="960"/>
            <a:chExt cx="4599" cy="1334"/>
          </a:xfrm>
        </p:grpSpPr>
        <p:grpSp>
          <p:nvGrpSpPr>
            <p:cNvPr id="5" name="Group 14"/>
            <p:cNvGrpSpPr>
              <a:grpSpLocks/>
            </p:cNvGrpSpPr>
            <p:nvPr/>
          </p:nvGrpSpPr>
          <p:grpSpPr bwMode="auto">
            <a:xfrm>
              <a:off x="585" y="1430"/>
              <a:ext cx="865" cy="864"/>
              <a:chOff x="585" y="1430"/>
              <a:chExt cx="865" cy="864"/>
            </a:xfrm>
          </p:grpSpPr>
          <p:sp>
            <p:nvSpPr>
              <p:cNvPr id="57352" name="Oval 15"/>
              <p:cNvSpPr>
                <a:spLocks noChangeAspect="1" noChangeArrowheads="1"/>
              </p:cNvSpPr>
              <p:nvPr/>
            </p:nvSpPr>
            <p:spPr bwMode="auto">
              <a:xfrm>
                <a:off x="900" y="1765"/>
                <a:ext cx="216" cy="21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57353" name="Oval 16"/>
              <p:cNvSpPr>
                <a:spLocks noChangeAspect="1" noChangeArrowheads="1"/>
              </p:cNvSpPr>
              <p:nvPr/>
            </p:nvSpPr>
            <p:spPr bwMode="auto">
              <a:xfrm>
                <a:off x="585" y="1430"/>
                <a:ext cx="865" cy="864"/>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57354" name="Oval 17"/>
              <p:cNvSpPr>
                <a:spLocks noChangeAspect="1" noChangeArrowheads="1"/>
              </p:cNvSpPr>
              <p:nvPr/>
            </p:nvSpPr>
            <p:spPr bwMode="auto">
              <a:xfrm>
                <a:off x="693" y="1538"/>
                <a:ext cx="649" cy="648"/>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57355" name="Oval 18"/>
              <p:cNvSpPr>
                <a:spLocks noChangeAspect="1" noChangeArrowheads="1"/>
              </p:cNvSpPr>
              <p:nvPr/>
            </p:nvSpPr>
            <p:spPr bwMode="auto">
              <a:xfrm>
                <a:off x="792" y="1657"/>
                <a:ext cx="432" cy="432"/>
              </a:xfrm>
              <a:prstGeom prst="ellipse">
                <a:avLst/>
              </a:prstGeom>
              <a:noFill/>
              <a:ln w="9525">
                <a:solidFill>
                  <a:schemeClr val="tx1"/>
                </a:solidFill>
                <a:round/>
                <a:headEnd/>
                <a:tailEnd/>
              </a:ln>
            </p:spPr>
            <p:txBody>
              <a:bodyPr wrap="none" anchor="ctr">
                <a:prstTxWarp prst="textNoShape">
                  <a:avLst/>
                </a:prstTxWarp>
              </a:bodyPr>
              <a:lstStyle/>
              <a:p>
                <a:endParaRPr lang="en-US"/>
              </a:p>
            </p:txBody>
          </p:sp>
        </p:grpSp>
        <p:sp>
          <p:nvSpPr>
            <p:cNvPr id="57351" name="Rectangle 19"/>
            <p:cNvSpPr>
              <a:spLocks noChangeArrowheads="1"/>
            </p:cNvSpPr>
            <p:nvPr/>
          </p:nvSpPr>
          <p:spPr bwMode="auto">
            <a:xfrm>
              <a:off x="1776" y="960"/>
              <a:ext cx="3408" cy="528"/>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Surface organized into tracks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mtClean="0"/>
              <a:t>Disk Access</a:t>
            </a:r>
            <a:endParaRPr lang="en-US"/>
          </a:p>
        </p:txBody>
      </p:sp>
      <p:grpSp>
        <p:nvGrpSpPr>
          <p:cNvPr id="2" name="Group 3"/>
          <p:cNvGrpSpPr>
            <a:grpSpLocks noChangeAspect="1"/>
          </p:cNvGrpSpPr>
          <p:nvPr/>
        </p:nvGrpSpPr>
        <p:grpSpPr bwMode="auto">
          <a:xfrm>
            <a:off x="735013" y="2090738"/>
            <a:ext cx="1727200" cy="1722437"/>
            <a:chOff x="525" y="1152"/>
            <a:chExt cx="1449" cy="1446"/>
          </a:xfrm>
        </p:grpSpPr>
        <p:sp>
          <p:nvSpPr>
            <p:cNvPr id="116740" name="Oval 4"/>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59399" name="Oval 5"/>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59400" name="Oval 6"/>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59401" name="Oval 7"/>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59402" name="Line 8"/>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59403" name="Line 9"/>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59404" name="Line 10"/>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59405" name="Line 11"/>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59406" name="Line 12"/>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59407" name="Line 13"/>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59408" name="Oval 14"/>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59396" name="AutoShape 15"/>
          <p:cNvSpPr>
            <a:spLocks noChangeAspect="1" noChangeArrowheads="1"/>
          </p:cNvSpPr>
          <p:nvPr/>
        </p:nvSpPr>
        <p:spPr bwMode="auto">
          <a:xfrm>
            <a:off x="1460500" y="1962150"/>
            <a:ext cx="290513" cy="555625"/>
          </a:xfrm>
          <a:prstGeom prst="downArrow">
            <a:avLst>
              <a:gd name="adj1" fmla="val 50000"/>
              <a:gd name="adj2" fmla="val 47814"/>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sp>
        <p:nvSpPr>
          <p:cNvPr id="59397" name="Rectangle 16"/>
          <p:cNvSpPr>
            <a:spLocks noChangeArrowheads="1"/>
          </p:cNvSpPr>
          <p:nvPr/>
        </p:nvSpPr>
        <p:spPr bwMode="auto">
          <a:xfrm>
            <a:off x="1981200" y="4495800"/>
            <a:ext cx="5410200" cy="838200"/>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Head in position above a track</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mtClean="0"/>
              <a:t>Disk Access</a:t>
            </a:r>
            <a:endParaRPr lang="en-US"/>
          </a:p>
        </p:txBody>
      </p:sp>
      <p:grpSp>
        <p:nvGrpSpPr>
          <p:cNvPr id="2" name="Group 3"/>
          <p:cNvGrpSpPr>
            <a:grpSpLocks noChangeAspect="1"/>
          </p:cNvGrpSpPr>
          <p:nvPr/>
        </p:nvGrpSpPr>
        <p:grpSpPr bwMode="auto">
          <a:xfrm>
            <a:off x="735013" y="2090738"/>
            <a:ext cx="1727200" cy="1722437"/>
            <a:chOff x="525" y="1152"/>
            <a:chExt cx="1449" cy="1446"/>
          </a:xfrm>
        </p:grpSpPr>
        <p:sp>
          <p:nvSpPr>
            <p:cNvPr id="118788" name="Oval 4"/>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61448" name="Oval 5"/>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1449" name="Oval 6"/>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1450" name="Oval 7"/>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1451" name="Line 8"/>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1452" name="Line 9"/>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1453" name="Line 10"/>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1454" name="Line 11"/>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1455" name="Line 12"/>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1456" name="Line 13"/>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1457" name="Oval 14"/>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61444" name="AutoShape 15"/>
          <p:cNvSpPr>
            <a:spLocks noChangeAspect="1" noChangeArrowheads="1"/>
          </p:cNvSpPr>
          <p:nvPr/>
        </p:nvSpPr>
        <p:spPr bwMode="auto">
          <a:xfrm>
            <a:off x="1460500" y="1962150"/>
            <a:ext cx="290513" cy="555625"/>
          </a:xfrm>
          <a:prstGeom prst="downArrow">
            <a:avLst>
              <a:gd name="adj1" fmla="val 50000"/>
              <a:gd name="adj2" fmla="val 47814"/>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sp>
        <p:nvSpPr>
          <p:cNvPr id="61445" name="AutoShape 16"/>
          <p:cNvSpPr>
            <a:spLocks noChangeArrowheads="1"/>
          </p:cNvSpPr>
          <p:nvPr/>
        </p:nvSpPr>
        <p:spPr bwMode="auto">
          <a:xfrm>
            <a:off x="381000" y="2065338"/>
            <a:ext cx="304800" cy="1752600"/>
          </a:xfrm>
          <a:prstGeom prst="curvedRightArrow">
            <a:avLst>
              <a:gd name="adj1" fmla="val 115000"/>
              <a:gd name="adj2" fmla="val 230000"/>
              <a:gd name="adj3" fmla="val 33333"/>
            </a:avLst>
          </a:prstGeom>
          <a:solidFill>
            <a:srgbClr val="F7F5CD"/>
          </a:solidFill>
          <a:ln w="9525">
            <a:solidFill>
              <a:schemeClr val="tx1"/>
            </a:solidFill>
            <a:miter lim="800000"/>
            <a:headEnd/>
            <a:tailEnd/>
          </a:ln>
        </p:spPr>
        <p:txBody>
          <a:bodyPr wrap="none" anchor="ctr">
            <a:prstTxWarp prst="textNoShape">
              <a:avLst/>
            </a:prstTxWarp>
          </a:bodyPr>
          <a:lstStyle/>
          <a:p>
            <a:endParaRPr lang="en-US"/>
          </a:p>
        </p:txBody>
      </p:sp>
      <p:sp>
        <p:nvSpPr>
          <p:cNvPr id="61446" name="Rectangle 17"/>
          <p:cNvSpPr>
            <a:spLocks noChangeArrowheads="1"/>
          </p:cNvSpPr>
          <p:nvPr/>
        </p:nvSpPr>
        <p:spPr bwMode="auto">
          <a:xfrm>
            <a:off x="1981200" y="4495800"/>
            <a:ext cx="5410200" cy="838200"/>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Rotation is counter-clockwise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mtClean="0"/>
              <a:t>Disk Access – Read</a:t>
            </a:r>
            <a:endParaRPr lang="en-US"/>
          </a:p>
        </p:txBody>
      </p:sp>
      <p:grpSp>
        <p:nvGrpSpPr>
          <p:cNvPr id="2" name="Group 3"/>
          <p:cNvGrpSpPr>
            <a:grpSpLocks/>
          </p:cNvGrpSpPr>
          <p:nvPr/>
        </p:nvGrpSpPr>
        <p:grpSpPr bwMode="auto">
          <a:xfrm>
            <a:off x="735013" y="1962150"/>
            <a:ext cx="1727200" cy="1851025"/>
            <a:chOff x="463" y="1236"/>
            <a:chExt cx="1088" cy="1166"/>
          </a:xfrm>
        </p:grpSpPr>
        <p:grpSp>
          <p:nvGrpSpPr>
            <p:cNvPr id="3" name="Group 4"/>
            <p:cNvGrpSpPr>
              <a:grpSpLocks/>
            </p:cNvGrpSpPr>
            <p:nvPr/>
          </p:nvGrpSpPr>
          <p:grpSpPr bwMode="auto">
            <a:xfrm>
              <a:off x="463" y="1317"/>
              <a:ext cx="1088" cy="1085"/>
              <a:chOff x="463" y="1317"/>
              <a:chExt cx="1088" cy="1085"/>
            </a:xfrm>
          </p:grpSpPr>
          <p:grpSp>
            <p:nvGrpSpPr>
              <p:cNvPr id="4" name="Group 5"/>
              <p:cNvGrpSpPr>
                <a:grpSpLocks noChangeAspect="1"/>
              </p:cNvGrpSpPr>
              <p:nvPr/>
            </p:nvGrpSpPr>
            <p:grpSpPr bwMode="auto">
              <a:xfrm>
                <a:off x="463" y="1317"/>
                <a:ext cx="1088" cy="1085"/>
                <a:chOff x="525" y="1152"/>
                <a:chExt cx="1449" cy="1446"/>
              </a:xfrm>
            </p:grpSpPr>
            <p:sp>
              <p:nvSpPr>
                <p:cNvPr id="120838" name="Oval 6"/>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63499" name="Oval 7"/>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3500" name="Oval 8"/>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3501" name="Oval 9"/>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3502" name="Line 10"/>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3503" name="Line 11"/>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3504" name="Line 12"/>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3505" name="Line 13"/>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3506" name="Line 14"/>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3507" name="Line 15"/>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3508" name="Oval 16"/>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63497" name="Freeform 17"/>
              <p:cNvSpPr>
                <a:spLocks noChangeAspect="1"/>
              </p:cNvSpPr>
              <p:nvPr/>
            </p:nvSpPr>
            <p:spPr bwMode="auto">
              <a:xfrm rot="1766421">
                <a:off x="982" y="1526"/>
                <a:ext cx="161" cy="153"/>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grpSp>
        <p:sp>
          <p:nvSpPr>
            <p:cNvPr id="63495" name="AutoShape 18"/>
            <p:cNvSpPr>
              <a:spLocks noChangeAspect="1" noChangeArrowheads="1"/>
            </p:cNvSpPr>
            <p:nvPr/>
          </p:nvSpPr>
          <p:spPr bwMode="auto">
            <a:xfrm>
              <a:off x="920" y="1236"/>
              <a:ext cx="183" cy="350"/>
            </a:xfrm>
            <a:prstGeom prst="downArrow">
              <a:avLst>
                <a:gd name="adj1" fmla="val 50000"/>
                <a:gd name="adj2" fmla="val 47814"/>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sp>
        <p:nvSpPr>
          <p:cNvPr id="63492" name="AutoShape 19"/>
          <p:cNvSpPr>
            <a:spLocks noChangeArrowheads="1"/>
          </p:cNvSpPr>
          <p:nvPr/>
        </p:nvSpPr>
        <p:spPr bwMode="auto">
          <a:xfrm>
            <a:off x="381000" y="2065338"/>
            <a:ext cx="304800" cy="1752600"/>
          </a:xfrm>
          <a:prstGeom prst="curvedRightArrow">
            <a:avLst>
              <a:gd name="adj1" fmla="val 115000"/>
              <a:gd name="adj2" fmla="val 230000"/>
              <a:gd name="adj3" fmla="val 33333"/>
            </a:avLst>
          </a:prstGeom>
          <a:solidFill>
            <a:srgbClr val="F7F5CD"/>
          </a:solidFill>
          <a:ln w="9525">
            <a:solidFill>
              <a:schemeClr val="tx1"/>
            </a:solidFill>
            <a:miter lim="800000"/>
            <a:headEnd/>
            <a:tailEnd/>
          </a:ln>
        </p:spPr>
        <p:txBody>
          <a:bodyPr wrap="none" anchor="ctr">
            <a:prstTxWarp prst="textNoShape">
              <a:avLst/>
            </a:prstTxWarp>
          </a:bodyPr>
          <a:lstStyle/>
          <a:p>
            <a:endParaRPr lang="en-US"/>
          </a:p>
        </p:txBody>
      </p:sp>
      <p:sp>
        <p:nvSpPr>
          <p:cNvPr id="63493" name="Rectangle 20"/>
          <p:cNvSpPr>
            <a:spLocks noChangeArrowheads="1"/>
          </p:cNvSpPr>
          <p:nvPr/>
        </p:nvSpPr>
        <p:spPr bwMode="auto">
          <a:xfrm>
            <a:off x="1981200" y="4495800"/>
            <a:ext cx="5410200" cy="838200"/>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About to read blue sector</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smtClean="0"/>
              <a:t>Disk Access – Read</a:t>
            </a:r>
            <a:endParaRPr lang="en-US"/>
          </a:p>
        </p:txBody>
      </p:sp>
      <p:sp>
        <p:nvSpPr>
          <p:cNvPr id="65539" name="Text Box 3"/>
          <p:cNvSpPr txBox="1">
            <a:spLocks noChangeArrowheads="1"/>
          </p:cNvSpPr>
          <p:nvPr/>
        </p:nvSpPr>
        <p:spPr bwMode="auto">
          <a:xfrm>
            <a:off x="533400" y="3946525"/>
            <a:ext cx="21336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After </a:t>
            </a:r>
            <a:r>
              <a:rPr lang="en-US" sz="2000">
                <a:solidFill>
                  <a:srgbClr val="0000FF"/>
                </a:solidFill>
              </a:rPr>
              <a:t>BLUE</a:t>
            </a:r>
            <a:r>
              <a:rPr lang="en-US" sz="2000">
                <a:solidFill>
                  <a:schemeClr val="accent2"/>
                </a:solidFill>
              </a:rPr>
              <a:t> </a:t>
            </a:r>
            <a:r>
              <a:rPr lang="en-US" sz="2000">
                <a:solidFill>
                  <a:schemeClr val="tx1"/>
                </a:solidFill>
              </a:rPr>
              <a:t>read</a:t>
            </a:r>
          </a:p>
        </p:txBody>
      </p:sp>
      <p:grpSp>
        <p:nvGrpSpPr>
          <p:cNvPr id="2" name="Group 4"/>
          <p:cNvGrpSpPr>
            <a:grpSpLocks noChangeAspect="1"/>
          </p:cNvGrpSpPr>
          <p:nvPr/>
        </p:nvGrpSpPr>
        <p:grpSpPr bwMode="auto">
          <a:xfrm>
            <a:off x="735013" y="2090738"/>
            <a:ext cx="1727200" cy="1722437"/>
            <a:chOff x="525" y="1152"/>
            <a:chExt cx="1449" cy="1446"/>
          </a:xfrm>
        </p:grpSpPr>
        <p:sp>
          <p:nvSpPr>
            <p:cNvPr id="122885" name="Oval 5"/>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65546" name="Oval 6"/>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5547" name="Oval 7"/>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5548" name="Oval 8"/>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5549" name="Line 9"/>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5550" name="Line 10"/>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5551" name="Line 11"/>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5552" name="Line 12"/>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5553" name="Line 13"/>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5554" name="Line 14"/>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5555" name="Oval 15"/>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65541" name="Freeform 16"/>
          <p:cNvSpPr>
            <a:spLocks noChangeAspect="1"/>
          </p:cNvSpPr>
          <p:nvPr/>
        </p:nvSpPr>
        <p:spPr bwMode="auto">
          <a:xfrm>
            <a:off x="1358900" y="2438400"/>
            <a:ext cx="242888" cy="230188"/>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65542" name="AutoShape 17"/>
          <p:cNvSpPr>
            <a:spLocks noChangeAspect="1" noChangeArrowheads="1"/>
          </p:cNvSpPr>
          <p:nvPr/>
        </p:nvSpPr>
        <p:spPr bwMode="auto">
          <a:xfrm>
            <a:off x="1460500" y="1962150"/>
            <a:ext cx="290513" cy="555625"/>
          </a:xfrm>
          <a:prstGeom prst="downArrow">
            <a:avLst>
              <a:gd name="adj1" fmla="val 50000"/>
              <a:gd name="adj2" fmla="val 47814"/>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sp>
        <p:nvSpPr>
          <p:cNvPr id="65543" name="AutoShape 18"/>
          <p:cNvSpPr>
            <a:spLocks noChangeArrowheads="1"/>
          </p:cNvSpPr>
          <p:nvPr/>
        </p:nvSpPr>
        <p:spPr bwMode="auto">
          <a:xfrm>
            <a:off x="381000" y="2065338"/>
            <a:ext cx="304800" cy="1752600"/>
          </a:xfrm>
          <a:prstGeom prst="curvedRightArrow">
            <a:avLst>
              <a:gd name="adj1" fmla="val 115000"/>
              <a:gd name="adj2" fmla="val 230000"/>
              <a:gd name="adj3" fmla="val 33333"/>
            </a:avLst>
          </a:prstGeom>
          <a:solidFill>
            <a:srgbClr val="F7F5CD"/>
          </a:solidFill>
          <a:ln w="9525">
            <a:solidFill>
              <a:schemeClr val="tx1"/>
            </a:solidFill>
            <a:miter lim="800000"/>
            <a:headEnd/>
            <a:tailEnd/>
          </a:ln>
        </p:spPr>
        <p:txBody>
          <a:bodyPr wrap="none" anchor="ctr">
            <a:prstTxWarp prst="textNoShape">
              <a:avLst/>
            </a:prstTxWarp>
          </a:bodyPr>
          <a:lstStyle/>
          <a:p>
            <a:endParaRPr lang="en-US"/>
          </a:p>
        </p:txBody>
      </p:sp>
      <p:sp>
        <p:nvSpPr>
          <p:cNvPr id="65544" name="Rectangle 19"/>
          <p:cNvSpPr>
            <a:spLocks noChangeArrowheads="1"/>
          </p:cNvSpPr>
          <p:nvPr/>
        </p:nvSpPr>
        <p:spPr bwMode="auto">
          <a:xfrm>
            <a:off x="1981200" y="4495800"/>
            <a:ext cx="5410200" cy="838200"/>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After reading blue sector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9812" name="Rectangle 1028"/>
          <p:cNvSpPr>
            <a:spLocks noGrp="1" noChangeArrowheads="1"/>
          </p:cNvSpPr>
          <p:nvPr>
            <p:ph type="title"/>
          </p:nvPr>
        </p:nvSpPr>
        <p:spPr/>
        <p:txBody>
          <a:bodyPr/>
          <a:lstStyle/>
          <a:p>
            <a:r>
              <a:rPr lang="en-US" smtClean="0"/>
              <a:t>Random-Access Memory (RAM)</a:t>
            </a:r>
            <a:endParaRPr lang="en-US"/>
          </a:p>
        </p:txBody>
      </p:sp>
      <p:sp>
        <p:nvSpPr>
          <p:cNvPr id="119813" name="Rectangle 1029"/>
          <p:cNvSpPr>
            <a:spLocks noGrp="1" noChangeArrowheads="1"/>
          </p:cNvSpPr>
          <p:nvPr>
            <p:ph type="body" idx="1"/>
          </p:nvPr>
        </p:nvSpPr>
        <p:spPr>
          <a:xfrm>
            <a:off x="396875" y="1362075"/>
            <a:ext cx="8442325" cy="4972050"/>
          </a:xfrm>
        </p:spPr>
        <p:txBody>
          <a:bodyPr/>
          <a:lstStyle/>
          <a:p>
            <a:r>
              <a:rPr lang="en-US" dirty="0" smtClean="0"/>
              <a:t>Key features</a:t>
            </a:r>
          </a:p>
          <a:p>
            <a:pPr lvl="1"/>
            <a:r>
              <a:rPr lang="en-US" dirty="0" smtClean="0">
                <a:solidFill>
                  <a:srgbClr val="FF0000"/>
                </a:solidFill>
              </a:rPr>
              <a:t>RAM</a:t>
            </a:r>
            <a:r>
              <a:rPr lang="en-US" dirty="0" smtClean="0"/>
              <a:t> is traditionally packaged as a chip.</a:t>
            </a:r>
          </a:p>
          <a:p>
            <a:pPr lvl="1"/>
            <a:r>
              <a:rPr lang="en-US" dirty="0" smtClean="0"/>
              <a:t>Basic storage unit is normally a </a:t>
            </a:r>
            <a:r>
              <a:rPr lang="en-US" dirty="0" smtClean="0">
                <a:solidFill>
                  <a:srgbClr val="FF0000"/>
                </a:solidFill>
              </a:rPr>
              <a:t>cell</a:t>
            </a:r>
            <a:r>
              <a:rPr lang="en-US" dirty="0" smtClean="0"/>
              <a:t> (one bit per cell).</a:t>
            </a:r>
          </a:p>
          <a:p>
            <a:pPr lvl="1"/>
            <a:r>
              <a:rPr lang="en-US" dirty="0" smtClean="0"/>
              <a:t>Multiple RAM chips form a memory.</a:t>
            </a:r>
          </a:p>
          <a:p>
            <a:r>
              <a:rPr lang="en-US" dirty="0" smtClean="0"/>
              <a:t>Static RAM (SRAM)</a:t>
            </a:r>
          </a:p>
          <a:p>
            <a:pPr lvl="1"/>
            <a:r>
              <a:rPr lang="en-US" dirty="0" smtClean="0"/>
              <a:t>Each cell stores a bit with a four or six-transistor circuit.</a:t>
            </a:r>
          </a:p>
          <a:p>
            <a:pPr lvl="1"/>
            <a:r>
              <a:rPr lang="en-US" dirty="0" smtClean="0"/>
              <a:t>Retains value indefinitely, as long as it is kept powered.</a:t>
            </a:r>
          </a:p>
          <a:p>
            <a:pPr lvl="1"/>
            <a:r>
              <a:rPr lang="en-US" dirty="0" smtClean="0"/>
              <a:t>Relatively insensitive to electrical noise (EMI), radiation, etc.</a:t>
            </a:r>
          </a:p>
          <a:p>
            <a:pPr lvl="1"/>
            <a:r>
              <a:rPr lang="en-US" dirty="0" smtClean="0"/>
              <a:t>Faster and more expensive than DRAM.</a:t>
            </a:r>
          </a:p>
          <a:p>
            <a:r>
              <a:rPr lang="en-US" dirty="0" smtClean="0"/>
              <a:t>Dynamic RAM (DRAM)</a:t>
            </a:r>
          </a:p>
          <a:p>
            <a:pPr lvl="1"/>
            <a:r>
              <a:rPr lang="en-US" dirty="0" smtClean="0"/>
              <a:t>Each cell stores bit with a capacitor. One transistor is used for access</a:t>
            </a:r>
          </a:p>
          <a:p>
            <a:pPr lvl="1"/>
            <a:r>
              <a:rPr lang="en-US" dirty="0" smtClean="0"/>
              <a:t>Value must be refreshed every 10-100 ms.</a:t>
            </a:r>
          </a:p>
          <a:p>
            <a:pPr lvl="1"/>
            <a:r>
              <a:rPr lang="en-US" dirty="0" smtClean="0"/>
              <a:t>More sensitive to disturbances (EMI, radiation,…) than SRAM.</a:t>
            </a:r>
          </a:p>
          <a:p>
            <a:pPr lvl="1"/>
            <a:r>
              <a:rPr lang="en-US" dirty="0" smtClean="0"/>
              <a:t>Slower and cheaper than SRAM.</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mtClean="0"/>
              <a:t>Disk Access – Read</a:t>
            </a:r>
            <a:endParaRPr lang="en-US"/>
          </a:p>
        </p:txBody>
      </p:sp>
      <p:sp>
        <p:nvSpPr>
          <p:cNvPr id="67587" name="Text Box 3"/>
          <p:cNvSpPr txBox="1">
            <a:spLocks noChangeArrowheads="1"/>
          </p:cNvSpPr>
          <p:nvPr/>
        </p:nvSpPr>
        <p:spPr bwMode="auto">
          <a:xfrm>
            <a:off x="533400" y="3946525"/>
            <a:ext cx="21336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After </a:t>
            </a:r>
            <a:r>
              <a:rPr lang="en-US" sz="2000">
                <a:solidFill>
                  <a:srgbClr val="0000FF"/>
                </a:solidFill>
              </a:rPr>
              <a:t>BLUE</a:t>
            </a:r>
            <a:r>
              <a:rPr lang="en-US" sz="2000">
                <a:solidFill>
                  <a:schemeClr val="accent2"/>
                </a:solidFill>
              </a:rPr>
              <a:t> </a:t>
            </a:r>
            <a:r>
              <a:rPr lang="en-US" sz="2000">
                <a:solidFill>
                  <a:schemeClr val="tx1"/>
                </a:solidFill>
              </a:rPr>
              <a:t>read</a:t>
            </a:r>
          </a:p>
        </p:txBody>
      </p:sp>
      <p:grpSp>
        <p:nvGrpSpPr>
          <p:cNvPr id="2" name="Group 4"/>
          <p:cNvGrpSpPr>
            <a:grpSpLocks noChangeAspect="1"/>
          </p:cNvGrpSpPr>
          <p:nvPr/>
        </p:nvGrpSpPr>
        <p:grpSpPr bwMode="auto">
          <a:xfrm>
            <a:off x="735013" y="1962150"/>
            <a:ext cx="1727200" cy="1855788"/>
            <a:chOff x="444" y="1113"/>
            <a:chExt cx="1163" cy="1251"/>
          </a:xfrm>
        </p:grpSpPr>
        <p:grpSp>
          <p:nvGrpSpPr>
            <p:cNvPr id="3" name="Group 5"/>
            <p:cNvGrpSpPr>
              <a:grpSpLocks noChangeAspect="1"/>
            </p:cNvGrpSpPr>
            <p:nvPr/>
          </p:nvGrpSpPr>
          <p:grpSpPr bwMode="auto">
            <a:xfrm>
              <a:off x="444" y="1200"/>
              <a:ext cx="1163" cy="1164"/>
              <a:chOff x="444" y="1200"/>
              <a:chExt cx="1163" cy="1164"/>
            </a:xfrm>
          </p:grpSpPr>
          <p:grpSp>
            <p:nvGrpSpPr>
              <p:cNvPr id="4" name="Group 6"/>
              <p:cNvGrpSpPr>
                <a:grpSpLocks noChangeAspect="1"/>
              </p:cNvGrpSpPr>
              <p:nvPr/>
            </p:nvGrpSpPr>
            <p:grpSpPr bwMode="auto">
              <a:xfrm>
                <a:off x="444" y="1200"/>
                <a:ext cx="1163" cy="1161"/>
                <a:chOff x="525" y="1152"/>
                <a:chExt cx="1449" cy="1446"/>
              </a:xfrm>
            </p:grpSpPr>
            <p:sp>
              <p:nvSpPr>
                <p:cNvPr id="124935" name="Oval 7"/>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67597" name="Oval 8"/>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7598" name="Oval 9"/>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7599" name="Oval 10"/>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7600" name="Line 11"/>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7601" name="Line 12"/>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7602" name="Line 13"/>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7603" name="Line 14"/>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7604" name="Line 15"/>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7605" name="Line 16"/>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7606" name="Oval 17"/>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67594" name="Freeform 18"/>
              <p:cNvSpPr>
                <a:spLocks noChangeAspect="1"/>
              </p:cNvSpPr>
              <p:nvPr/>
            </p:nvSpPr>
            <p:spPr bwMode="auto">
              <a:xfrm>
                <a:off x="864" y="1434"/>
                <a:ext cx="164" cy="155"/>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67595" name="Freeform 19"/>
              <p:cNvSpPr>
                <a:spLocks noChangeAspect="1"/>
              </p:cNvSpPr>
              <p:nvPr/>
            </p:nvSpPr>
            <p:spPr bwMode="auto">
              <a:xfrm rot="-1800000">
                <a:off x="1005" y="2187"/>
                <a:ext cx="287" cy="177"/>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grpSp>
        <p:sp>
          <p:nvSpPr>
            <p:cNvPr id="67592" name="AutoShape 20"/>
            <p:cNvSpPr>
              <a:spLocks noChangeAspect="1" noChangeArrowheads="1"/>
            </p:cNvSpPr>
            <p:nvPr/>
          </p:nvSpPr>
          <p:spPr bwMode="auto">
            <a:xfrm>
              <a:off x="933" y="1113"/>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sp>
        <p:nvSpPr>
          <p:cNvPr id="67589" name="AutoShape 21"/>
          <p:cNvSpPr>
            <a:spLocks noChangeArrowheads="1"/>
          </p:cNvSpPr>
          <p:nvPr/>
        </p:nvSpPr>
        <p:spPr bwMode="auto">
          <a:xfrm>
            <a:off x="381000" y="2065338"/>
            <a:ext cx="304800" cy="1752600"/>
          </a:xfrm>
          <a:prstGeom prst="curvedRightArrow">
            <a:avLst>
              <a:gd name="adj1" fmla="val 115000"/>
              <a:gd name="adj2" fmla="val 230000"/>
              <a:gd name="adj3" fmla="val 33333"/>
            </a:avLst>
          </a:prstGeom>
          <a:solidFill>
            <a:srgbClr val="F7F5CD"/>
          </a:solidFill>
          <a:ln w="9525">
            <a:solidFill>
              <a:schemeClr val="tx1"/>
            </a:solidFill>
            <a:miter lim="800000"/>
            <a:headEnd/>
            <a:tailEnd/>
          </a:ln>
        </p:spPr>
        <p:txBody>
          <a:bodyPr wrap="none" anchor="ctr">
            <a:prstTxWarp prst="textNoShape">
              <a:avLst/>
            </a:prstTxWarp>
          </a:bodyPr>
          <a:lstStyle/>
          <a:p>
            <a:endParaRPr lang="en-US"/>
          </a:p>
        </p:txBody>
      </p:sp>
      <p:sp>
        <p:nvSpPr>
          <p:cNvPr id="67590" name="Rectangle 22"/>
          <p:cNvSpPr>
            <a:spLocks noChangeArrowheads="1"/>
          </p:cNvSpPr>
          <p:nvPr/>
        </p:nvSpPr>
        <p:spPr bwMode="auto">
          <a:xfrm>
            <a:off x="1981200" y="4495800"/>
            <a:ext cx="5410200" cy="838200"/>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Red request scheduled next</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mtClean="0"/>
              <a:t>Disk Access – Seek</a:t>
            </a:r>
            <a:endParaRPr lang="en-US"/>
          </a:p>
        </p:txBody>
      </p:sp>
      <p:sp>
        <p:nvSpPr>
          <p:cNvPr id="69635" name="Text Box 3"/>
          <p:cNvSpPr txBox="1">
            <a:spLocks noChangeArrowheads="1"/>
          </p:cNvSpPr>
          <p:nvPr/>
        </p:nvSpPr>
        <p:spPr bwMode="auto">
          <a:xfrm>
            <a:off x="533400" y="3946525"/>
            <a:ext cx="21336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After </a:t>
            </a:r>
            <a:r>
              <a:rPr lang="en-US" sz="2000">
                <a:solidFill>
                  <a:srgbClr val="0000FF"/>
                </a:solidFill>
              </a:rPr>
              <a:t>BLUE</a:t>
            </a:r>
            <a:r>
              <a:rPr lang="en-US" sz="2000">
                <a:solidFill>
                  <a:schemeClr val="accent2"/>
                </a:solidFill>
              </a:rPr>
              <a:t> </a:t>
            </a:r>
            <a:r>
              <a:rPr lang="en-US" sz="2000">
                <a:solidFill>
                  <a:schemeClr val="tx1"/>
                </a:solidFill>
              </a:rPr>
              <a:t>read</a:t>
            </a:r>
          </a:p>
        </p:txBody>
      </p:sp>
      <p:sp>
        <p:nvSpPr>
          <p:cNvPr id="69636" name="Text Box 4"/>
          <p:cNvSpPr txBox="1">
            <a:spLocks noChangeArrowheads="1"/>
          </p:cNvSpPr>
          <p:nvPr/>
        </p:nvSpPr>
        <p:spPr bwMode="auto">
          <a:xfrm>
            <a:off x="2743200" y="3946525"/>
            <a:ext cx="18288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Seek for </a:t>
            </a:r>
            <a:r>
              <a:rPr lang="en-US" sz="2000">
                <a:solidFill>
                  <a:srgbClr val="FF0000"/>
                </a:solidFill>
              </a:rPr>
              <a:t>RED</a:t>
            </a:r>
            <a:endParaRPr lang="en-US" sz="2000">
              <a:solidFill>
                <a:schemeClr val="tx1"/>
              </a:solidFill>
            </a:endParaRPr>
          </a:p>
        </p:txBody>
      </p:sp>
      <p:grpSp>
        <p:nvGrpSpPr>
          <p:cNvPr id="2" name="Group 5"/>
          <p:cNvGrpSpPr>
            <a:grpSpLocks noChangeAspect="1"/>
          </p:cNvGrpSpPr>
          <p:nvPr/>
        </p:nvGrpSpPr>
        <p:grpSpPr bwMode="auto">
          <a:xfrm>
            <a:off x="735013" y="1962150"/>
            <a:ext cx="1727200" cy="1855788"/>
            <a:chOff x="444" y="1113"/>
            <a:chExt cx="1163" cy="1251"/>
          </a:xfrm>
        </p:grpSpPr>
        <p:grpSp>
          <p:nvGrpSpPr>
            <p:cNvPr id="3" name="Group 6"/>
            <p:cNvGrpSpPr>
              <a:grpSpLocks noChangeAspect="1"/>
            </p:cNvGrpSpPr>
            <p:nvPr/>
          </p:nvGrpSpPr>
          <p:grpSpPr bwMode="auto">
            <a:xfrm>
              <a:off x="444" y="1200"/>
              <a:ext cx="1163" cy="1164"/>
              <a:chOff x="444" y="1200"/>
              <a:chExt cx="1163" cy="1164"/>
            </a:xfrm>
          </p:grpSpPr>
          <p:grpSp>
            <p:nvGrpSpPr>
              <p:cNvPr id="4" name="Group 7"/>
              <p:cNvGrpSpPr>
                <a:grpSpLocks noChangeAspect="1"/>
              </p:cNvGrpSpPr>
              <p:nvPr/>
            </p:nvGrpSpPr>
            <p:grpSpPr bwMode="auto">
              <a:xfrm>
                <a:off x="444" y="1200"/>
                <a:ext cx="1163" cy="1161"/>
                <a:chOff x="525" y="1152"/>
                <a:chExt cx="1449" cy="1446"/>
              </a:xfrm>
            </p:grpSpPr>
            <p:sp>
              <p:nvSpPr>
                <p:cNvPr id="126984" name="Oval 8"/>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69663" name="Oval 9"/>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9664" name="Oval 10"/>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9665" name="Oval 11"/>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9666" name="Line 12"/>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67" name="Line 13"/>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68" name="Line 14"/>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69" name="Line 15"/>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70" name="Line 16"/>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71" name="Line 17"/>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72" name="Oval 18"/>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69660" name="Freeform 19"/>
              <p:cNvSpPr>
                <a:spLocks noChangeAspect="1"/>
              </p:cNvSpPr>
              <p:nvPr/>
            </p:nvSpPr>
            <p:spPr bwMode="auto">
              <a:xfrm>
                <a:off x="864" y="1434"/>
                <a:ext cx="164" cy="155"/>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69661" name="Freeform 20"/>
              <p:cNvSpPr>
                <a:spLocks noChangeAspect="1"/>
              </p:cNvSpPr>
              <p:nvPr/>
            </p:nvSpPr>
            <p:spPr bwMode="auto">
              <a:xfrm rot="-1800000">
                <a:off x="1005" y="2187"/>
                <a:ext cx="287" cy="177"/>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grpSp>
        <p:sp>
          <p:nvSpPr>
            <p:cNvPr id="69658" name="AutoShape 21"/>
            <p:cNvSpPr>
              <a:spLocks noChangeAspect="1" noChangeArrowheads="1"/>
            </p:cNvSpPr>
            <p:nvPr/>
          </p:nvSpPr>
          <p:spPr bwMode="auto">
            <a:xfrm>
              <a:off x="933" y="1113"/>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5" name="Group 22"/>
          <p:cNvGrpSpPr>
            <a:grpSpLocks noChangeAspect="1"/>
          </p:cNvGrpSpPr>
          <p:nvPr/>
        </p:nvGrpSpPr>
        <p:grpSpPr bwMode="auto">
          <a:xfrm>
            <a:off x="2784475" y="1600200"/>
            <a:ext cx="1727200" cy="2217738"/>
            <a:chOff x="1716" y="864"/>
            <a:chExt cx="1163" cy="1494"/>
          </a:xfrm>
        </p:grpSpPr>
        <p:grpSp>
          <p:nvGrpSpPr>
            <p:cNvPr id="6" name="Group 23"/>
            <p:cNvGrpSpPr>
              <a:grpSpLocks noChangeAspect="1"/>
            </p:cNvGrpSpPr>
            <p:nvPr/>
          </p:nvGrpSpPr>
          <p:grpSpPr bwMode="auto">
            <a:xfrm>
              <a:off x="1716" y="1197"/>
              <a:ext cx="1163" cy="1161"/>
              <a:chOff x="1716" y="1197"/>
              <a:chExt cx="1163" cy="1161"/>
            </a:xfrm>
          </p:grpSpPr>
          <p:grpSp>
            <p:nvGrpSpPr>
              <p:cNvPr id="7" name="Group 24"/>
              <p:cNvGrpSpPr>
                <a:grpSpLocks noChangeAspect="1"/>
              </p:cNvGrpSpPr>
              <p:nvPr/>
            </p:nvGrpSpPr>
            <p:grpSpPr bwMode="auto">
              <a:xfrm>
                <a:off x="1716" y="1197"/>
                <a:ext cx="1163" cy="1161"/>
                <a:chOff x="525" y="1152"/>
                <a:chExt cx="1449" cy="1446"/>
              </a:xfrm>
            </p:grpSpPr>
            <p:sp>
              <p:nvSpPr>
                <p:cNvPr id="127001" name="Oval 25"/>
                <p:cNvSpPr>
                  <a:spLocks noChangeAspect="1" noChangeArrowheads="1"/>
                </p:cNvSpPr>
                <p:nvPr/>
              </p:nvSpPr>
              <p:spPr bwMode="auto">
                <a:xfrm>
                  <a:off x="528" y="1151"/>
                  <a:ext cx="1440" cy="1440"/>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69647" name="Oval 26"/>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9648" name="Oval 27"/>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9649" name="Oval 28"/>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9650" name="Line 29"/>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51" name="Line 30"/>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52" name="Line 31"/>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53" name="Line 32"/>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54" name="Line 33"/>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55" name="Line 34"/>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56" name="Oval 35"/>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69644" name="Freeform 36"/>
              <p:cNvSpPr>
                <a:spLocks noChangeAspect="1"/>
              </p:cNvSpPr>
              <p:nvPr/>
            </p:nvSpPr>
            <p:spPr bwMode="auto">
              <a:xfrm rot="-3600000">
                <a:off x="2512" y="2050"/>
                <a:ext cx="296" cy="177"/>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sp>
            <p:nvSpPr>
              <p:cNvPr id="69645" name="Freeform 37"/>
              <p:cNvSpPr>
                <a:spLocks noChangeAspect="1"/>
              </p:cNvSpPr>
              <p:nvPr/>
            </p:nvSpPr>
            <p:spPr bwMode="auto">
              <a:xfrm rot="-1800000">
                <a:off x="2016" y="1506"/>
                <a:ext cx="164" cy="155"/>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grpSp>
        <p:sp>
          <p:nvSpPr>
            <p:cNvPr id="69642" name="AutoShape 38"/>
            <p:cNvSpPr>
              <a:spLocks noChangeAspect="1" noChangeArrowheads="1"/>
            </p:cNvSpPr>
            <p:nvPr/>
          </p:nvSpPr>
          <p:spPr bwMode="auto">
            <a:xfrm>
              <a:off x="2202" y="864"/>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sp>
        <p:nvSpPr>
          <p:cNvPr id="69639" name="AutoShape 39"/>
          <p:cNvSpPr>
            <a:spLocks noChangeArrowheads="1"/>
          </p:cNvSpPr>
          <p:nvPr/>
        </p:nvSpPr>
        <p:spPr bwMode="auto">
          <a:xfrm>
            <a:off x="381000" y="2065338"/>
            <a:ext cx="304800" cy="1752600"/>
          </a:xfrm>
          <a:prstGeom prst="curvedRightArrow">
            <a:avLst>
              <a:gd name="adj1" fmla="val 115000"/>
              <a:gd name="adj2" fmla="val 230000"/>
              <a:gd name="adj3" fmla="val 33333"/>
            </a:avLst>
          </a:prstGeom>
          <a:solidFill>
            <a:srgbClr val="F7F5CD"/>
          </a:solidFill>
          <a:ln w="9525">
            <a:solidFill>
              <a:schemeClr val="tx1"/>
            </a:solidFill>
            <a:miter lim="800000"/>
            <a:headEnd/>
            <a:tailEnd/>
          </a:ln>
        </p:spPr>
        <p:txBody>
          <a:bodyPr wrap="none" anchor="ctr">
            <a:prstTxWarp prst="textNoShape">
              <a:avLst/>
            </a:prstTxWarp>
          </a:bodyPr>
          <a:lstStyle/>
          <a:p>
            <a:endParaRPr lang="en-US"/>
          </a:p>
        </p:txBody>
      </p:sp>
      <p:sp>
        <p:nvSpPr>
          <p:cNvPr id="69640" name="Rectangle 40"/>
          <p:cNvSpPr>
            <a:spLocks noChangeArrowheads="1"/>
          </p:cNvSpPr>
          <p:nvPr/>
        </p:nvSpPr>
        <p:spPr bwMode="auto">
          <a:xfrm>
            <a:off x="1981200" y="4495800"/>
            <a:ext cx="5410200" cy="838200"/>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Seek to red’s track</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smtClean="0"/>
              <a:t>Disk Access – Rotational Latency</a:t>
            </a:r>
            <a:endParaRPr lang="en-US"/>
          </a:p>
        </p:txBody>
      </p:sp>
      <p:sp>
        <p:nvSpPr>
          <p:cNvPr id="71683" name="Text Box 3"/>
          <p:cNvSpPr txBox="1">
            <a:spLocks noChangeArrowheads="1"/>
          </p:cNvSpPr>
          <p:nvPr/>
        </p:nvSpPr>
        <p:spPr bwMode="auto">
          <a:xfrm>
            <a:off x="533400" y="3946525"/>
            <a:ext cx="21336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After </a:t>
            </a:r>
            <a:r>
              <a:rPr lang="en-US" sz="2000">
                <a:solidFill>
                  <a:srgbClr val="0000FF"/>
                </a:solidFill>
              </a:rPr>
              <a:t>BLUE</a:t>
            </a:r>
            <a:r>
              <a:rPr lang="en-US" sz="2000">
                <a:solidFill>
                  <a:schemeClr val="accent2"/>
                </a:solidFill>
              </a:rPr>
              <a:t> </a:t>
            </a:r>
            <a:r>
              <a:rPr lang="en-US" sz="2000">
                <a:solidFill>
                  <a:schemeClr val="tx1"/>
                </a:solidFill>
              </a:rPr>
              <a:t>read</a:t>
            </a:r>
          </a:p>
        </p:txBody>
      </p:sp>
      <p:sp>
        <p:nvSpPr>
          <p:cNvPr id="71684" name="Text Box 4"/>
          <p:cNvSpPr txBox="1">
            <a:spLocks noChangeArrowheads="1"/>
          </p:cNvSpPr>
          <p:nvPr/>
        </p:nvSpPr>
        <p:spPr bwMode="auto">
          <a:xfrm>
            <a:off x="2743200" y="3946525"/>
            <a:ext cx="18288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Seek for </a:t>
            </a:r>
            <a:r>
              <a:rPr lang="en-US" sz="2000">
                <a:solidFill>
                  <a:srgbClr val="FF0000"/>
                </a:solidFill>
              </a:rPr>
              <a:t>RED</a:t>
            </a:r>
            <a:endParaRPr lang="en-US" sz="2000">
              <a:solidFill>
                <a:schemeClr val="tx1"/>
              </a:solidFill>
            </a:endParaRPr>
          </a:p>
        </p:txBody>
      </p:sp>
      <p:sp>
        <p:nvSpPr>
          <p:cNvPr id="71685" name="Text Box 5"/>
          <p:cNvSpPr txBox="1">
            <a:spLocks noChangeArrowheads="1"/>
          </p:cNvSpPr>
          <p:nvPr/>
        </p:nvSpPr>
        <p:spPr bwMode="auto">
          <a:xfrm>
            <a:off x="4495800" y="3946525"/>
            <a:ext cx="24384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Rotational latency</a:t>
            </a:r>
          </a:p>
        </p:txBody>
      </p:sp>
      <p:grpSp>
        <p:nvGrpSpPr>
          <p:cNvPr id="2" name="Group 6"/>
          <p:cNvGrpSpPr>
            <a:grpSpLocks noChangeAspect="1"/>
          </p:cNvGrpSpPr>
          <p:nvPr/>
        </p:nvGrpSpPr>
        <p:grpSpPr bwMode="auto">
          <a:xfrm>
            <a:off x="735013" y="1962150"/>
            <a:ext cx="1727200" cy="1855788"/>
            <a:chOff x="444" y="1113"/>
            <a:chExt cx="1163" cy="1251"/>
          </a:xfrm>
        </p:grpSpPr>
        <p:grpSp>
          <p:nvGrpSpPr>
            <p:cNvPr id="3" name="Group 7"/>
            <p:cNvGrpSpPr>
              <a:grpSpLocks noChangeAspect="1"/>
            </p:cNvGrpSpPr>
            <p:nvPr/>
          </p:nvGrpSpPr>
          <p:grpSpPr bwMode="auto">
            <a:xfrm>
              <a:off x="444" y="1200"/>
              <a:ext cx="1163" cy="1164"/>
              <a:chOff x="444" y="1200"/>
              <a:chExt cx="1163" cy="1164"/>
            </a:xfrm>
          </p:grpSpPr>
          <p:grpSp>
            <p:nvGrpSpPr>
              <p:cNvPr id="4" name="Group 8"/>
              <p:cNvGrpSpPr>
                <a:grpSpLocks noChangeAspect="1"/>
              </p:cNvGrpSpPr>
              <p:nvPr/>
            </p:nvGrpSpPr>
            <p:grpSpPr bwMode="auto">
              <a:xfrm>
                <a:off x="444" y="1200"/>
                <a:ext cx="1163" cy="1161"/>
                <a:chOff x="525" y="1152"/>
                <a:chExt cx="1449" cy="1446"/>
              </a:xfrm>
            </p:grpSpPr>
            <p:sp>
              <p:nvSpPr>
                <p:cNvPr id="129033" name="Oval 9"/>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1730" name="Oval 10"/>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1731" name="Oval 11"/>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1732" name="Oval 12"/>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1733" name="Line 13"/>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34" name="Line 14"/>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35" name="Line 15"/>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36" name="Line 16"/>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37" name="Line 17"/>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38" name="Line 18"/>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39" name="Oval 19"/>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1727" name="Freeform 20"/>
              <p:cNvSpPr>
                <a:spLocks noChangeAspect="1"/>
              </p:cNvSpPr>
              <p:nvPr/>
            </p:nvSpPr>
            <p:spPr bwMode="auto">
              <a:xfrm>
                <a:off x="864" y="1434"/>
                <a:ext cx="164" cy="155"/>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71728" name="Freeform 21"/>
              <p:cNvSpPr>
                <a:spLocks noChangeAspect="1"/>
              </p:cNvSpPr>
              <p:nvPr/>
            </p:nvSpPr>
            <p:spPr bwMode="auto">
              <a:xfrm rot="-1800000">
                <a:off x="1005" y="2187"/>
                <a:ext cx="287" cy="177"/>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grpSp>
        <p:sp>
          <p:nvSpPr>
            <p:cNvPr id="71725" name="AutoShape 22"/>
            <p:cNvSpPr>
              <a:spLocks noChangeAspect="1" noChangeArrowheads="1"/>
            </p:cNvSpPr>
            <p:nvPr/>
          </p:nvSpPr>
          <p:spPr bwMode="auto">
            <a:xfrm>
              <a:off x="933" y="1113"/>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5" name="Group 23"/>
          <p:cNvGrpSpPr>
            <a:grpSpLocks noChangeAspect="1"/>
          </p:cNvGrpSpPr>
          <p:nvPr/>
        </p:nvGrpSpPr>
        <p:grpSpPr bwMode="auto">
          <a:xfrm>
            <a:off x="2784475" y="1600200"/>
            <a:ext cx="1727200" cy="2217738"/>
            <a:chOff x="1716" y="864"/>
            <a:chExt cx="1163" cy="1494"/>
          </a:xfrm>
        </p:grpSpPr>
        <p:grpSp>
          <p:nvGrpSpPr>
            <p:cNvPr id="6" name="Group 24"/>
            <p:cNvGrpSpPr>
              <a:grpSpLocks noChangeAspect="1"/>
            </p:cNvGrpSpPr>
            <p:nvPr/>
          </p:nvGrpSpPr>
          <p:grpSpPr bwMode="auto">
            <a:xfrm>
              <a:off x="1716" y="1197"/>
              <a:ext cx="1163" cy="1161"/>
              <a:chOff x="1716" y="1197"/>
              <a:chExt cx="1163" cy="1161"/>
            </a:xfrm>
          </p:grpSpPr>
          <p:grpSp>
            <p:nvGrpSpPr>
              <p:cNvPr id="7" name="Group 25"/>
              <p:cNvGrpSpPr>
                <a:grpSpLocks noChangeAspect="1"/>
              </p:cNvGrpSpPr>
              <p:nvPr/>
            </p:nvGrpSpPr>
            <p:grpSpPr bwMode="auto">
              <a:xfrm>
                <a:off x="1716" y="1197"/>
                <a:ext cx="1163" cy="1161"/>
                <a:chOff x="525" y="1152"/>
                <a:chExt cx="1449" cy="1446"/>
              </a:xfrm>
            </p:grpSpPr>
            <p:sp>
              <p:nvSpPr>
                <p:cNvPr id="129050" name="Oval 26"/>
                <p:cNvSpPr>
                  <a:spLocks noChangeAspect="1" noChangeArrowheads="1"/>
                </p:cNvSpPr>
                <p:nvPr/>
              </p:nvSpPr>
              <p:spPr bwMode="auto">
                <a:xfrm>
                  <a:off x="528" y="1151"/>
                  <a:ext cx="1440" cy="1440"/>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1714" name="Oval 27"/>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1715" name="Oval 28"/>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1716" name="Oval 29"/>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1717" name="Line 30"/>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18" name="Line 31"/>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19" name="Line 32"/>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20" name="Line 33"/>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21" name="Line 34"/>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22" name="Line 35"/>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23" name="Oval 36"/>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1711" name="Freeform 37"/>
              <p:cNvSpPr>
                <a:spLocks noChangeAspect="1"/>
              </p:cNvSpPr>
              <p:nvPr/>
            </p:nvSpPr>
            <p:spPr bwMode="auto">
              <a:xfrm rot="-3600000">
                <a:off x="2512" y="2050"/>
                <a:ext cx="296" cy="177"/>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sp>
            <p:nvSpPr>
              <p:cNvPr id="71712" name="Freeform 38"/>
              <p:cNvSpPr>
                <a:spLocks noChangeAspect="1"/>
              </p:cNvSpPr>
              <p:nvPr/>
            </p:nvSpPr>
            <p:spPr bwMode="auto">
              <a:xfrm rot="-1800000">
                <a:off x="2016" y="1506"/>
                <a:ext cx="164" cy="155"/>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grpSp>
        <p:sp>
          <p:nvSpPr>
            <p:cNvPr id="71709" name="AutoShape 39"/>
            <p:cNvSpPr>
              <a:spLocks noChangeAspect="1" noChangeArrowheads="1"/>
            </p:cNvSpPr>
            <p:nvPr/>
          </p:nvSpPr>
          <p:spPr bwMode="auto">
            <a:xfrm>
              <a:off x="2202" y="864"/>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8" name="Group 40"/>
          <p:cNvGrpSpPr>
            <a:grpSpLocks noChangeAspect="1"/>
          </p:cNvGrpSpPr>
          <p:nvPr/>
        </p:nvGrpSpPr>
        <p:grpSpPr bwMode="auto">
          <a:xfrm>
            <a:off x="4833938" y="1625600"/>
            <a:ext cx="1727200" cy="2192338"/>
            <a:chOff x="3003" y="864"/>
            <a:chExt cx="1163" cy="1476"/>
          </a:xfrm>
        </p:grpSpPr>
        <p:grpSp>
          <p:nvGrpSpPr>
            <p:cNvPr id="9" name="Group 41"/>
            <p:cNvGrpSpPr>
              <a:grpSpLocks noChangeAspect="1"/>
            </p:cNvGrpSpPr>
            <p:nvPr/>
          </p:nvGrpSpPr>
          <p:grpSpPr bwMode="auto">
            <a:xfrm>
              <a:off x="3003" y="1176"/>
              <a:ext cx="1163" cy="1164"/>
              <a:chOff x="3003" y="1176"/>
              <a:chExt cx="1163" cy="1164"/>
            </a:xfrm>
          </p:grpSpPr>
          <p:grpSp>
            <p:nvGrpSpPr>
              <p:cNvPr id="10" name="Group 42"/>
              <p:cNvGrpSpPr>
                <a:grpSpLocks noChangeAspect="1"/>
              </p:cNvGrpSpPr>
              <p:nvPr/>
            </p:nvGrpSpPr>
            <p:grpSpPr bwMode="auto">
              <a:xfrm>
                <a:off x="3003" y="1179"/>
                <a:ext cx="1163" cy="1161"/>
                <a:chOff x="525" y="1152"/>
                <a:chExt cx="1449" cy="1446"/>
              </a:xfrm>
            </p:grpSpPr>
            <p:sp>
              <p:nvSpPr>
                <p:cNvPr id="129067" name="Oval 43"/>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1698" name="Oval 44"/>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1699" name="Oval 45"/>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1700" name="Oval 46"/>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1701" name="Line 47"/>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02" name="Line 48"/>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03" name="Line 49"/>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04" name="Line 50"/>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05" name="Line 51"/>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06" name="Line 52"/>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07" name="Oval 53"/>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1694" name="Freeform 54"/>
              <p:cNvSpPr>
                <a:spLocks noChangeAspect="1"/>
              </p:cNvSpPr>
              <p:nvPr/>
            </p:nvSpPr>
            <p:spPr bwMode="auto">
              <a:xfrm rot="10800000">
                <a:off x="3582" y="1182"/>
                <a:ext cx="293" cy="189"/>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sp>
            <p:nvSpPr>
              <p:cNvPr id="71695" name="Freeform 55"/>
              <p:cNvSpPr>
                <a:spLocks noChangeAspect="1"/>
              </p:cNvSpPr>
              <p:nvPr/>
            </p:nvSpPr>
            <p:spPr bwMode="auto">
              <a:xfrm>
                <a:off x="3414" y="1970"/>
                <a:ext cx="170" cy="139"/>
              </a:xfrm>
              <a:custGeom>
                <a:avLst/>
                <a:gdLst>
                  <a:gd name="T0" fmla="*/ 0 w 170"/>
                  <a:gd name="T1" fmla="*/ 85 h 139"/>
                  <a:gd name="T2" fmla="*/ 50 w 170"/>
                  <a:gd name="T3" fmla="*/ 0 h 139"/>
                  <a:gd name="T4" fmla="*/ 75 w 170"/>
                  <a:gd name="T5" fmla="*/ 15 h 139"/>
                  <a:gd name="T6" fmla="*/ 102 w 170"/>
                  <a:gd name="T7" fmla="*/ 24 h 139"/>
                  <a:gd name="T8" fmla="*/ 128 w 170"/>
                  <a:gd name="T9" fmla="*/ 31 h 139"/>
                  <a:gd name="T10" fmla="*/ 170 w 170"/>
                  <a:gd name="T11" fmla="*/ 36 h 139"/>
                  <a:gd name="T12" fmla="*/ 170 w 170"/>
                  <a:gd name="T13" fmla="*/ 139 h 139"/>
                  <a:gd name="T14" fmla="*/ 141 w 170"/>
                  <a:gd name="T15" fmla="*/ 136 h 139"/>
                  <a:gd name="T16" fmla="*/ 105 w 170"/>
                  <a:gd name="T17" fmla="*/ 130 h 139"/>
                  <a:gd name="T18" fmla="*/ 74 w 170"/>
                  <a:gd name="T19" fmla="*/ 121 h 139"/>
                  <a:gd name="T20" fmla="*/ 38 w 170"/>
                  <a:gd name="T21" fmla="*/ 108 h 139"/>
                  <a:gd name="T22" fmla="*/ 23 w 170"/>
                  <a:gd name="T23" fmla="*/ 102 h 139"/>
                  <a:gd name="T24" fmla="*/ 0 w 170"/>
                  <a:gd name="T25" fmla="*/ 85 h 1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0"/>
                  <a:gd name="T40" fmla="*/ 0 h 139"/>
                  <a:gd name="T41" fmla="*/ 170 w 170"/>
                  <a:gd name="T42" fmla="*/ 139 h 13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0" h="139">
                    <a:moveTo>
                      <a:pt x="0" y="85"/>
                    </a:moveTo>
                    <a:lnTo>
                      <a:pt x="50" y="0"/>
                    </a:lnTo>
                    <a:lnTo>
                      <a:pt x="75" y="15"/>
                    </a:lnTo>
                    <a:lnTo>
                      <a:pt x="102" y="24"/>
                    </a:lnTo>
                    <a:lnTo>
                      <a:pt x="128" y="31"/>
                    </a:lnTo>
                    <a:lnTo>
                      <a:pt x="170" y="36"/>
                    </a:lnTo>
                    <a:lnTo>
                      <a:pt x="170" y="139"/>
                    </a:lnTo>
                    <a:lnTo>
                      <a:pt x="141" y="136"/>
                    </a:lnTo>
                    <a:lnTo>
                      <a:pt x="105" y="130"/>
                    </a:lnTo>
                    <a:lnTo>
                      <a:pt x="74" y="121"/>
                    </a:lnTo>
                    <a:lnTo>
                      <a:pt x="38" y="108"/>
                    </a:lnTo>
                    <a:lnTo>
                      <a:pt x="23" y="102"/>
                    </a:lnTo>
                    <a:lnTo>
                      <a:pt x="0" y="8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71696" name="Freeform 56"/>
              <p:cNvSpPr>
                <a:spLocks noChangeAspect="1"/>
              </p:cNvSpPr>
              <p:nvPr/>
            </p:nvSpPr>
            <p:spPr bwMode="auto">
              <a:xfrm>
                <a:off x="3003" y="1176"/>
                <a:ext cx="579" cy="873"/>
              </a:xfrm>
              <a:custGeom>
                <a:avLst/>
                <a:gdLst>
                  <a:gd name="T0" fmla="*/ 80 w 579"/>
                  <a:gd name="T1" fmla="*/ 873 h 873"/>
                  <a:gd name="T2" fmla="*/ 188 w 579"/>
                  <a:gd name="T3" fmla="*/ 810 h 873"/>
                  <a:gd name="T4" fmla="*/ 182 w 579"/>
                  <a:gd name="T5" fmla="*/ 800 h 873"/>
                  <a:gd name="T6" fmla="*/ 167 w 579"/>
                  <a:gd name="T7" fmla="*/ 770 h 873"/>
                  <a:gd name="T8" fmla="*/ 156 w 579"/>
                  <a:gd name="T9" fmla="*/ 741 h 873"/>
                  <a:gd name="T10" fmla="*/ 147 w 579"/>
                  <a:gd name="T11" fmla="*/ 711 h 873"/>
                  <a:gd name="T12" fmla="*/ 140 w 579"/>
                  <a:gd name="T13" fmla="*/ 687 h 873"/>
                  <a:gd name="T14" fmla="*/ 135 w 579"/>
                  <a:gd name="T15" fmla="*/ 654 h 873"/>
                  <a:gd name="T16" fmla="*/ 131 w 579"/>
                  <a:gd name="T17" fmla="*/ 614 h 873"/>
                  <a:gd name="T18" fmla="*/ 129 w 579"/>
                  <a:gd name="T19" fmla="*/ 564 h 873"/>
                  <a:gd name="T20" fmla="*/ 134 w 579"/>
                  <a:gd name="T21" fmla="*/ 525 h 873"/>
                  <a:gd name="T22" fmla="*/ 140 w 579"/>
                  <a:gd name="T23" fmla="*/ 489 h 873"/>
                  <a:gd name="T24" fmla="*/ 155 w 579"/>
                  <a:gd name="T25" fmla="*/ 434 h 873"/>
                  <a:gd name="T26" fmla="*/ 179 w 579"/>
                  <a:gd name="T27" fmla="*/ 377 h 873"/>
                  <a:gd name="T28" fmla="*/ 201 w 579"/>
                  <a:gd name="T29" fmla="*/ 338 h 873"/>
                  <a:gd name="T30" fmla="*/ 233 w 579"/>
                  <a:gd name="T31" fmla="*/ 294 h 873"/>
                  <a:gd name="T32" fmla="*/ 264 w 579"/>
                  <a:gd name="T33" fmla="*/ 258 h 873"/>
                  <a:gd name="T34" fmla="*/ 305 w 579"/>
                  <a:gd name="T35" fmla="*/ 222 h 873"/>
                  <a:gd name="T36" fmla="*/ 338 w 579"/>
                  <a:gd name="T37" fmla="*/ 198 h 873"/>
                  <a:gd name="T38" fmla="*/ 381 w 579"/>
                  <a:gd name="T39" fmla="*/ 173 h 873"/>
                  <a:gd name="T40" fmla="*/ 434 w 579"/>
                  <a:gd name="T41" fmla="*/ 149 h 873"/>
                  <a:gd name="T42" fmla="*/ 485 w 579"/>
                  <a:gd name="T43" fmla="*/ 135 h 873"/>
                  <a:gd name="T44" fmla="*/ 545 w 579"/>
                  <a:gd name="T45" fmla="*/ 125 h 873"/>
                  <a:gd name="T46" fmla="*/ 579 w 579"/>
                  <a:gd name="T47" fmla="*/ 123 h 873"/>
                  <a:gd name="T48" fmla="*/ 579 w 579"/>
                  <a:gd name="T49" fmla="*/ 0 h 873"/>
                  <a:gd name="T50" fmla="*/ 536 w 579"/>
                  <a:gd name="T51" fmla="*/ 0 h 873"/>
                  <a:gd name="T52" fmla="*/ 507 w 579"/>
                  <a:gd name="T53" fmla="*/ 6 h 873"/>
                  <a:gd name="T54" fmla="*/ 480 w 579"/>
                  <a:gd name="T55" fmla="*/ 11 h 873"/>
                  <a:gd name="T56" fmla="*/ 443 w 579"/>
                  <a:gd name="T57" fmla="*/ 17 h 873"/>
                  <a:gd name="T58" fmla="*/ 386 w 579"/>
                  <a:gd name="T59" fmla="*/ 33 h 873"/>
                  <a:gd name="T60" fmla="*/ 354 w 579"/>
                  <a:gd name="T61" fmla="*/ 48 h 873"/>
                  <a:gd name="T62" fmla="*/ 320 w 579"/>
                  <a:gd name="T63" fmla="*/ 62 h 873"/>
                  <a:gd name="T64" fmla="*/ 282 w 579"/>
                  <a:gd name="T65" fmla="*/ 86 h 873"/>
                  <a:gd name="T66" fmla="*/ 249 w 579"/>
                  <a:gd name="T67" fmla="*/ 105 h 873"/>
                  <a:gd name="T68" fmla="*/ 219 w 579"/>
                  <a:gd name="T69" fmla="*/ 128 h 873"/>
                  <a:gd name="T70" fmla="*/ 189 w 579"/>
                  <a:gd name="T71" fmla="*/ 153 h 873"/>
                  <a:gd name="T72" fmla="*/ 167 w 579"/>
                  <a:gd name="T73" fmla="*/ 174 h 873"/>
                  <a:gd name="T74" fmla="*/ 146 w 579"/>
                  <a:gd name="T75" fmla="*/ 197 h 873"/>
                  <a:gd name="T76" fmla="*/ 126 w 579"/>
                  <a:gd name="T77" fmla="*/ 222 h 873"/>
                  <a:gd name="T78" fmla="*/ 104 w 579"/>
                  <a:gd name="T79" fmla="*/ 251 h 873"/>
                  <a:gd name="T80" fmla="*/ 83 w 579"/>
                  <a:gd name="T81" fmla="*/ 282 h 873"/>
                  <a:gd name="T82" fmla="*/ 63 w 579"/>
                  <a:gd name="T83" fmla="*/ 318 h 873"/>
                  <a:gd name="T84" fmla="*/ 45 w 579"/>
                  <a:gd name="T85" fmla="*/ 357 h 873"/>
                  <a:gd name="T86" fmla="*/ 35 w 579"/>
                  <a:gd name="T87" fmla="*/ 387 h 873"/>
                  <a:gd name="T88" fmla="*/ 21 w 579"/>
                  <a:gd name="T89" fmla="*/ 429 h 873"/>
                  <a:gd name="T90" fmla="*/ 9 w 579"/>
                  <a:gd name="T91" fmla="*/ 482 h 873"/>
                  <a:gd name="T92" fmla="*/ 5 w 579"/>
                  <a:gd name="T93" fmla="*/ 518 h 873"/>
                  <a:gd name="T94" fmla="*/ 0 w 579"/>
                  <a:gd name="T95" fmla="*/ 567 h 873"/>
                  <a:gd name="T96" fmla="*/ 0 w 579"/>
                  <a:gd name="T97" fmla="*/ 611 h 873"/>
                  <a:gd name="T98" fmla="*/ 6 w 579"/>
                  <a:gd name="T99" fmla="*/ 665 h 873"/>
                  <a:gd name="T100" fmla="*/ 17 w 579"/>
                  <a:gd name="T101" fmla="*/ 717 h 873"/>
                  <a:gd name="T102" fmla="*/ 24 w 579"/>
                  <a:gd name="T103" fmla="*/ 746 h 873"/>
                  <a:gd name="T104" fmla="*/ 42 w 579"/>
                  <a:gd name="T105" fmla="*/ 795 h 873"/>
                  <a:gd name="T106" fmla="*/ 57 w 579"/>
                  <a:gd name="T107" fmla="*/ 831 h 873"/>
                  <a:gd name="T108" fmla="*/ 72 w 579"/>
                  <a:gd name="T109" fmla="*/ 858 h 873"/>
                  <a:gd name="T110" fmla="*/ 80 w 579"/>
                  <a:gd name="T111" fmla="*/ 873 h 87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79"/>
                  <a:gd name="T169" fmla="*/ 0 h 873"/>
                  <a:gd name="T170" fmla="*/ 579 w 579"/>
                  <a:gd name="T171" fmla="*/ 873 h 87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79" h="873">
                    <a:moveTo>
                      <a:pt x="80" y="873"/>
                    </a:moveTo>
                    <a:lnTo>
                      <a:pt x="188" y="810"/>
                    </a:lnTo>
                    <a:lnTo>
                      <a:pt x="182" y="800"/>
                    </a:lnTo>
                    <a:lnTo>
                      <a:pt x="167" y="770"/>
                    </a:lnTo>
                    <a:lnTo>
                      <a:pt x="156" y="741"/>
                    </a:lnTo>
                    <a:lnTo>
                      <a:pt x="147" y="711"/>
                    </a:lnTo>
                    <a:lnTo>
                      <a:pt x="140" y="687"/>
                    </a:lnTo>
                    <a:lnTo>
                      <a:pt x="135" y="654"/>
                    </a:lnTo>
                    <a:lnTo>
                      <a:pt x="131" y="614"/>
                    </a:lnTo>
                    <a:lnTo>
                      <a:pt x="129" y="564"/>
                    </a:lnTo>
                    <a:lnTo>
                      <a:pt x="134" y="525"/>
                    </a:lnTo>
                    <a:lnTo>
                      <a:pt x="140" y="489"/>
                    </a:lnTo>
                    <a:lnTo>
                      <a:pt x="155" y="434"/>
                    </a:lnTo>
                    <a:lnTo>
                      <a:pt x="179" y="377"/>
                    </a:lnTo>
                    <a:lnTo>
                      <a:pt x="201" y="338"/>
                    </a:lnTo>
                    <a:lnTo>
                      <a:pt x="233" y="294"/>
                    </a:lnTo>
                    <a:lnTo>
                      <a:pt x="264" y="258"/>
                    </a:lnTo>
                    <a:lnTo>
                      <a:pt x="305" y="222"/>
                    </a:lnTo>
                    <a:lnTo>
                      <a:pt x="338" y="198"/>
                    </a:lnTo>
                    <a:lnTo>
                      <a:pt x="381" y="173"/>
                    </a:lnTo>
                    <a:lnTo>
                      <a:pt x="434" y="149"/>
                    </a:lnTo>
                    <a:lnTo>
                      <a:pt x="485" y="135"/>
                    </a:lnTo>
                    <a:lnTo>
                      <a:pt x="545" y="125"/>
                    </a:lnTo>
                    <a:lnTo>
                      <a:pt x="579" y="123"/>
                    </a:lnTo>
                    <a:lnTo>
                      <a:pt x="579" y="0"/>
                    </a:lnTo>
                    <a:lnTo>
                      <a:pt x="536" y="0"/>
                    </a:lnTo>
                    <a:lnTo>
                      <a:pt x="507" y="6"/>
                    </a:lnTo>
                    <a:lnTo>
                      <a:pt x="480" y="11"/>
                    </a:lnTo>
                    <a:lnTo>
                      <a:pt x="443" y="17"/>
                    </a:lnTo>
                    <a:lnTo>
                      <a:pt x="386" y="33"/>
                    </a:lnTo>
                    <a:lnTo>
                      <a:pt x="354" y="48"/>
                    </a:lnTo>
                    <a:lnTo>
                      <a:pt x="320" y="62"/>
                    </a:lnTo>
                    <a:lnTo>
                      <a:pt x="282" y="86"/>
                    </a:lnTo>
                    <a:lnTo>
                      <a:pt x="249" y="105"/>
                    </a:lnTo>
                    <a:lnTo>
                      <a:pt x="219" y="128"/>
                    </a:lnTo>
                    <a:lnTo>
                      <a:pt x="189" y="153"/>
                    </a:lnTo>
                    <a:lnTo>
                      <a:pt x="167" y="174"/>
                    </a:lnTo>
                    <a:lnTo>
                      <a:pt x="146" y="197"/>
                    </a:lnTo>
                    <a:lnTo>
                      <a:pt x="126" y="222"/>
                    </a:lnTo>
                    <a:lnTo>
                      <a:pt x="104" y="251"/>
                    </a:lnTo>
                    <a:lnTo>
                      <a:pt x="83" y="282"/>
                    </a:lnTo>
                    <a:lnTo>
                      <a:pt x="63" y="318"/>
                    </a:lnTo>
                    <a:lnTo>
                      <a:pt x="45" y="357"/>
                    </a:lnTo>
                    <a:lnTo>
                      <a:pt x="35" y="387"/>
                    </a:lnTo>
                    <a:lnTo>
                      <a:pt x="21" y="429"/>
                    </a:lnTo>
                    <a:lnTo>
                      <a:pt x="9" y="482"/>
                    </a:lnTo>
                    <a:lnTo>
                      <a:pt x="5" y="518"/>
                    </a:lnTo>
                    <a:lnTo>
                      <a:pt x="0" y="567"/>
                    </a:lnTo>
                    <a:lnTo>
                      <a:pt x="0" y="611"/>
                    </a:lnTo>
                    <a:lnTo>
                      <a:pt x="6" y="665"/>
                    </a:lnTo>
                    <a:lnTo>
                      <a:pt x="17" y="717"/>
                    </a:lnTo>
                    <a:lnTo>
                      <a:pt x="24" y="746"/>
                    </a:lnTo>
                    <a:lnTo>
                      <a:pt x="42" y="795"/>
                    </a:lnTo>
                    <a:lnTo>
                      <a:pt x="57" y="831"/>
                    </a:lnTo>
                    <a:lnTo>
                      <a:pt x="72" y="858"/>
                    </a:lnTo>
                    <a:lnTo>
                      <a:pt x="80" y="873"/>
                    </a:lnTo>
                    <a:close/>
                  </a:path>
                </a:pathLst>
              </a:custGeom>
              <a:solidFill>
                <a:schemeClr val="bg2"/>
              </a:solidFill>
              <a:ln w="9525">
                <a:solidFill>
                  <a:schemeClr val="tx1"/>
                </a:solidFill>
                <a:miter lim="800000"/>
                <a:headEnd/>
                <a:tailEnd/>
              </a:ln>
            </p:spPr>
            <p:txBody>
              <a:bodyPr wrap="none">
                <a:prstTxWarp prst="textNoShape">
                  <a:avLst/>
                </a:prstTxWarp>
              </a:bodyPr>
              <a:lstStyle/>
              <a:p>
                <a:endParaRPr lang="en-US"/>
              </a:p>
            </p:txBody>
          </p:sp>
        </p:grpSp>
        <p:sp>
          <p:nvSpPr>
            <p:cNvPr id="71692" name="AutoShape 57"/>
            <p:cNvSpPr>
              <a:spLocks noChangeAspect="1" noChangeArrowheads="1"/>
            </p:cNvSpPr>
            <p:nvPr/>
          </p:nvSpPr>
          <p:spPr bwMode="auto">
            <a:xfrm>
              <a:off x="3492" y="864"/>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sp>
        <p:nvSpPr>
          <p:cNvPr id="71689" name="AutoShape 58"/>
          <p:cNvSpPr>
            <a:spLocks noChangeArrowheads="1"/>
          </p:cNvSpPr>
          <p:nvPr/>
        </p:nvSpPr>
        <p:spPr bwMode="auto">
          <a:xfrm>
            <a:off x="381000" y="2065338"/>
            <a:ext cx="304800" cy="1752600"/>
          </a:xfrm>
          <a:prstGeom prst="curvedRightArrow">
            <a:avLst>
              <a:gd name="adj1" fmla="val 115000"/>
              <a:gd name="adj2" fmla="val 230000"/>
              <a:gd name="adj3" fmla="val 33333"/>
            </a:avLst>
          </a:prstGeom>
          <a:solidFill>
            <a:srgbClr val="F7F5CD"/>
          </a:solidFill>
          <a:ln w="9525">
            <a:solidFill>
              <a:schemeClr val="tx1"/>
            </a:solidFill>
            <a:miter lim="800000"/>
            <a:headEnd/>
            <a:tailEnd/>
          </a:ln>
        </p:spPr>
        <p:txBody>
          <a:bodyPr wrap="none" anchor="ctr">
            <a:prstTxWarp prst="textNoShape">
              <a:avLst/>
            </a:prstTxWarp>
          </a:bodyPr>
          <a:lstStyle/>
          <a:p>
            <a:endParaRPr lang="en-US"/>
          </a:p>
        </p:txBody>
      </p:sp>
      <p:sp>
        <p:nvSpPr>
          <p:cNvPr id="71690" name="Rectangle 59"/>
          <p:cNvSpPr>
            <a:spLocks noChangeArrowheads="1"/>
          </p:cNvSpPr>
          <p:nvPr/>
        </p:nvSpPr>
        <p:spPr bwMode="auto">
          <a:xfrm>
            <a:off x="1981200" y="4495800"/>
            <a:ext cx="6400800" cy="838200"/>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Wait for red sector to rotate around</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smtClean="0"/>
              <a:t>Disk Access – Read</a:t>
            </a:r>
            <a:endParaRPr lang="en-US"/>
          </a:p>
        </p:txBody>
      </p:sp>
      <p:sp>
        <p:nvSpPr>
          <p:cNvPr id="73731" name="Text Box 3"/>
          <p:cNvSpPr txBox="1">
            <a:spLocks noChangeArrowheads="1"/>
          </p:cNvSpPr>
          <p:nvPr/>
        </p:nvSpPr>
        <p:spPr bwMode="auto">
          <a:xfrm>
            <a:off x="533400" y="3946525"/>
            <a:ext cx="21336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After </a:t>
            </a:r>
            <a:r>
              <a:rPr lang="en-US" sz="2000">
                <a:solidFill>
                  <a:srgbClr val="0000FF"/>
                </a:solidFill>
              </a:rPr>
              <a:t>BLUE</a:t>
            </a:r>
            <a:r>
              <a:rPr lang="en-US" sz="2000">
                <a:solidFill>
                  <a:schemeClr val="accent2"/>
                </a:solidFill>
              </a:rPr>
              <a:t> </a:t>
            </a:r>
            <a:r>
              <a:rPr lang="en-US" sz="2000">
                <a:solidFill>
                  <a:schemeClr val="tx1"/>
                </a:solidFill>
              </a:rPr>
              <a:t>read</a:t>
            </a:r>
          </a:p>
        </p:txBody>
      </p:sp>
      <p:sp>
        <p:nvSpPr>
          <p:cNvPr id="73732" name="Text Box 4"/>
          <p:cNvSpPr txBox="1">
            <a:spLocks noChangeArrowheads="1"/>
          </p:cNvSpPr>
          <p:nvPr/>
        </p:nvSpPr>
        <p:spPr bwMode="auto">
          <a:xfrm>
            <a:off x="2743200" y="3946525"/>
            <a:ext cx="18288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Seek for </a:t>
            </a:r>
            <a:r>
              <a:rPr lang="en-US" sz="2000">
                <a:solidFill>
                  <a:srgbClr val="FF0000"/>
                </a:solidFill>
              </a:rPr>
              <a:t>RED</a:t>
            </a:r>
            <a:endParaRPr lang="en-US" sz="2000">
              <a:solidFill>
                <a:schemeClr val="tx1"/>
              </a:solidFill>
            </a:endParaRPr>
          </a:p>
        </p:txBody>
      </p:sp>
      <p:sp>
        <p:nvSpPr>
          <p:cNvPr id="73733" name="Text Box 5"/>
          <p:cNvSpPr txBox="1">
            <a:spLocks noChangeArrowheads="1"/>
          </p:cNvSpPr>
          <p:nvPr/>
        </p:nvSpPr>
        <p:spPr bwMode="auto">
          <a:xfrm>
            <a:off x="4495800" y="3946525"/>
            <a:ext cx="24384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Rotational latency</a:t>
            </a:r>
          </a:p>
        </p:txBody>
      </p:sp>
      <p:sp>
        <p:nvSpPr>
          <p:cNvPr id="73734" name="Text Box 6"/>
          <p:cNvSpPr txBox="1">
            <a:spLocks noChangeArrowheads="1"/>
          </p:cNvSpPr>
          <p:nvPr/>
        </p:nvSpPr>
        <p:spPr bwMode="auto">
          <a:xfrm>
            <a:off x="6705600" y="3946525"/>
            <a:ext cx="21336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After </a:t>
            </a:r>
            <a:r>
              <a:rPr lang="en-US" sz="2000">
                <a:solidFill>
                  <a:srgbClr val="FF0000"/>
                </a:solidFill>
              </a:rPr>
              <a:t>RED</a:t>
            </a:r>
            <a:r>
              <a:rPr lang="en-US" sz="2000">
                <a:solidFill>
                  <a:schemeClr val="tx1"/>
                </a:solidFill>
              </a:rPr>
              <a:t> read</a:t>
            </a:r>
          </a:p>
        </p:txBody>
      </p:sp>
      <p:grpSp>
        <p:nvGrpSpPr>
          <p:cNvPr id="2" name="Group 7"/>
          <p:cNvGrpSpPr>
            <a:grpSpLocks noChangeAspect="1"/>
          </p:cNvGrpSpPr>
          <p:nvPr/>
        </p:nvGrpSpPr>
        <p:grpSpPr bwMode="auto">
          <a:xfrm>
            <a:off x="735013" y="1962150"/>
            <a:ext cx="1727200" cy="1855788"/>
            <a:chOff x="444" y="1113"/>
            <a:chExt cx="1163" cy="1251"/>
          </a:xfrm>
        </p:grpSpPr>
        <p:grpSp>
          <p:nvGrpSpPr>
            <p:cNvPr id="3" name="Group 8"/>
            <p:cNvGrpSpPr>
              <a:grpSpLocks noChangeAspect="1"/>
            </p:cNvGrpSpPr>
            <p:nvPr/>
          </p:nvGrpSpPr>
          <p:grpSpPr bwMode="auto">
            <a:xfrm>
              <a:off x="444" y="1200"/>
              <a:ext cx="1163" cy="1164"/>
              <a:chOff x="444" y="1200"/>
              <a:chExt cx="1163" cy="1164"/>
            </a:xfrm>
          </p:grpSpPr>
          <p:grpSp>
            <p:nvGrpSpPr>
              <p:cNvPr id="4" name="Group 9"/>
              <p:cNvGrpSpPr>
                <a:grpSpLocks noChangeAspect="1"/>
              </p:cNvGrpSpPr>
              <p:nvPr/>
            </p:nvGrpSpPr>
            <p:grpSpPr bwMode="auto">
              <a:xfrm>
                <a:off x="444" y="1200"/>
                <a:ext cx="1163" cy="1161"/>
                <a:chOff x="525" y="1152"/>
                <a:chExt cx="1449" cy="1446"/>
              </a:xfrm>
            </p:grpSpPr>
            <p:sp>
              <p:nvSpPr>
                <p:cNvPr id="131082" name="Oval 10"/>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3796" name="Oval 11"/>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97" name="Oval 12"/>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98" name="Oval 13"/>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99" name="Line 14"/>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800" name="Line 15"/>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801" name="Line 16"/>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802" name="Line 17"/>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803" name="Line 18"/>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804" name="Line 19"/>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805" name="Oval 20"/>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3793" name="Freeform 21"/>
              <p:cNvSpPr>
                <a:spLocks noChangeAspect="1"/>
              </p:cNvSpPr>
              <p:nvPr/>
            </p:nvSpPr>
            <p:spPr bwMode="auto">
              <a:xfrm>
                <a:off x="864" y="1434"/>
                <a:ext cx="164" cy="155"/>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73794" name="Freeform 22"/>
              <p:cNvSpPr>
                <a:spLocks noChangeAspect="1"/>
              </p:cNvSpPr>
              <p:nvPr/>
            </p:nvSpPr>
            <p:spPr bwMode="auto">
              <a:xfrm rot="-1800000">
                <a:off x="1005" y="2187"/>
                <a:ext cx="287" cy="177"/>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grpSp>
        <p:sp>
          <p:nvSpPr>
            <p:cNvPr id="73791" name="AutoShape 23"/>
            <p:cNvSpPr>
              <a:spLocks noChangeAspect="1" noChangeArrowheads="1"/>
            </p:cNvSpPr>
            <p:nvPr/>
          </p:nvSpPr>
          <p:spPr bwMode="auto">
            <a:xfrm>
              <a:off x="933" y="1113"/>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5" name="Group 24"/>
          <p:cNvGrpSpPr>
            <a:grpSpLocks noChangeAspect="1"/>
          </p:cNvGrpSpPr>
          <p:nvPr/>
        </p:nvGrpSpPr>
        <p:grpSpPr bwMode="auto">
          <a:xfrm>
            <a:off x="2784475" y="1600200"/>
            <a:ext cx="1727200" cy="2217738"/>
            <a:chOff x="1716" y="864"/>
            <a:chExt cx="1163" cy="1494"/>
          </a:xfrm>
        </p:grpSpPr>
        <p:grpSp>
          <p:nvGrpSpPr>
            <p:cNvPr id="6" name="Group 25"/>
            <p:cNvGrpSpPr>
              <a:grpSpLocks noChangeAspect="1"/>
            </p:cNvGrpSpPr>
            <p:nvPr/>
          </p:nvGrpSpPr>
          <p:grpSpPr bwMode="auto">
            <a:xfrm>
              <a:off x="1716" y="1197"/>
              <a:ext cx="1163" cy="1161"/>
              <a:chOff x="1716" y="1197"/>
              <a:chExt cx="1163" cy="1161"/>
            </a:xfrm>
          </p:grpSpPr>
          <p:grpSp>
            <p:nvGrpSpPr>
              <p:cNvPr id="7" name="Group 26"/>
              <p:cNvGrpSpPr>
                <a:grpSpLocks noChangeAspect="1"/>
              </p:cNvGrpSpPr>
              <p:nvPr/>
            </p:nvGrpSpPr>
            <p:grpSpPr bwMode="auto">
              <a:xfrm>
                <a:off x="1716" y="1197"/>
                <a:ext cx="1163" cy="1161"/>
                <a:chOff x="525" y="1152"/>
                <a:chExt cx="1449" cy="1446"/>
              </a:xfrm>
            </p:grpSpPr>
            <p:sp>
              <p:nvSpPr>
                <p:cNvPr id="131099" name="Oval 27"/>
                <p:cNvSpPr>
                  <a:spLocks noChangeAspect="1" noChangeArrowheads="1"/>
                </p:cNvSpPr>
                <p:nvPr/>
              </p:nvSpPr>
              <p:spPr bwMode="auto">
                <a:xfrm>
                  <a:off x="528" y="1151"/>
                  <a:ext cx="1440" cy="1440"/>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3780" name="Oval 28"/>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81" name="Oval 29"/>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82" name="Oval 30"/>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83" name="Line 31"/>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84" name="Line 32"/>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85" name="Line 33"/>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86" name="Line 34"/>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87" name="Line 35"/>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88" name="Line 36"/>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89" name="Oval 37"/>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3777" name="Freeform 38"/>
              <p:cNvSpPr>
                <a:spLocks noChangeAspect="1"/>
              </p:cNvSpPr>
              <p:nvPr/>
            </p:nvSpPr>
            <p:spPr bwMode="auto">
              <a:xfrm rot="-3600000">
                <a:off x="2512" y="2050"/>
                <a:ext cx="296" cy="177"/>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sp>
            <p:nvSpPr>
              <p:cNvPr id="73778" name="Freeform 39"/>
              <p:cNvSpPr>
                <a:spLocks noChangeAspect="1"/>
              </p:cNvSpPr>
              <p:nvPr/>
            </p:nvSpPr>
            <p:spPr bwMode="auto">
              <a:xfrm rot="-1800000">
                <a:off x="2016" y="1506"/>
                <a:ext cx="164" cy="155"/>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grpSp>
        <p:sp>
          <p:nvSpPr>
            <p:cNvPr id="73775" name="AutoShape 40"/>
            <p:cNvSpPr>
              <a:spLocks noChangeAspect="1" noChangeArrowheads="1"/>
            </p:cNvSpPr>
            <p:nvPr/>
          </p:nvSpPr>
          <p:spPr bwMode="auto">
            <a:xfrm>
              <a:off x="2202" y="864"/>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8" name="Group 41"/>
          <p:cNvGrpSpPr>
            <a:grpSpLocks noChangeAspect="1"/>
          </p:cNvGrpSpPr>
          <p:nvPr/>
        </p:nvGrpSpPr>
        <p:grpSpPr bwMode="auto">
          <a:xfrm>
            <a:off x="4833938" y="1625600"/>
            <a:ext cx="1727200" cy="2192338"/>
            <a:chOff x="3003" y="864"/>
            <a:chExt cx="1163" cy="1476"/>
          </a:xfrm>
        </p:grpSpPr>
        <p:grpSp>
          <p:nvGrpSpPr>
            <p:cNvPr id="9" name="Group 42"/>
            <p:cNvGrpSpPr>
              <a:grpSpLocks noChangeAspect="1"/>
            </p:cNvGrpSpPr>
            <p:nvPr/>
          </p:nvGrpSpPr>
          <p:grpSpPr bwMode="auto">
            <a:xfrm>
              <a:off x="3003" y="1176"/>
              <a:ext cx="1163" cy="1164"/>
              <a:chOff x="3003" y="1176"/>
              <a:chExt cx="1163" cy="1164"/>
            </a:xfrm>
          </p:grpSpPr>
          <p:grpSp>
            <p:nvGrpSpPr>
              <p:cNvPr id="10" name="Group 43"/>
              <p:cNvGrpSpPr>
                <a:grpSpLocks noChangeAspect="1"/>
              </p:cNvGrpSpPr>
              <p:nvPr/>
            </p:nvGrpSpPr>
            <p:grpSpPr bwMode="auto">
              <a:xfrm>
                <a:off x="3003" y="1179"/>
                <a:ext cx="1163" cy="1161"/>
                <a:chOff x="525" y="1152"/>
                <a:chExt cx="1449" cy="1446"/>
              </a:xfrm>
            </p:grpSpPr>
            <p:sp>
              <p:nvSpPr>
                <p:cNvPr id="131116" name="Oval 44"/>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3764" name="Oval 45"/>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65" name="Oval 46"/>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66" name="Oval 47"/>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67" name="Line 48"/>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68" name="Line 49"/>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69" name="Line 50"/>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70" name="Line 51"/>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71" name="Line 52"/>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72" name="Line 53"/>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73" name="Oval 54"/>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3760" name="Freeform 55"/>
              <p:cNvSpPr>
                <a:spLocks noChangeAspect="1"/>
              </p:cNvSpPr>
              <p:nvPr/>
            </p:nvSpPr>
            <p:spPr bwMode="auto">
              <a:xfrm rot="10800000">
                <a:off x="3582" y="1182"/>
                <a:ext cx="293" cy="189"/>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sp>
            <p:nvSpPr>
              <p:cNvPr id="73761" name="Freeform 56"/>
              <p:cNvSpPr>
                <a:spLocks noChangeAspect="1"/>
              </p:cNvSpPr>
              <p:nvPr/>
            </p:nvSpPr>
            <p:spPr bwMode="auto">
              <a:xfrm>
                <a:off x="3414" y="1970"/>
                <a:ext cx="170" cy="139"/>
              </a:xfrm>
              <a:custGeom>
                <a:avLst/>
                <a:gdLst>
                  <a:gd name="T0" fmla="*/ 0 w 170"/>
                  <a:gd name="T1" fmla="*/ 85 h 139"/>
                  <a:gd name="T2" fmla="*/ 50 w 170"/>
                  <a:gd name="T3" fmla="*/ 0 h 139"/>
                  <a:gd name="T4" fmla="*/ 75 w 170"/>
                  <a:gd name="T5" fmla="*/ 15 h 139"/>
                  <a:gd name="T6" fmla="*/ 102 w 170"/>
                  <a:gd name="T7" fmla="*/ 24 h 139"/>
                  <a:gd name="T8" fmla="*/ 128 w 170"/>
                  <a:gd name="T9" fmla="*/ 31 h 139"/>
                  <a:gd name="T10" fmla="*/ 170 w 170"/>
                  <a:gd name="T11" fmla="*/ 36 h 139"/>
                  <a:gd name="T12" fmla="*/ 170 w 170"/>
                  <a:gd name="T13" fmla="*/ 139 h 139"/>
                  <a:gd name="T14" fmla="*/ 141 w 170"/>
                  <a:gd name="T15" fmla="*/ 136 h 139"/>
                  <a:gd name="T16" fmla="*/ 105 w 170"/>
                  <a:gd name="T17" fmla="*/ 130 h 139"/>
                  <a:gd name="T18" fmla="*/ 74 w 170"/>
                  <a:gd name="T19" fmla="*/ 121 h 139"/>
                  <a:gd name="T20" fmla="*/ 38 w 170"/>
                  <a:gd name="T21" fmla="*/ 108 h 139"/>
                  <a:gd name="T22" fmla="*/ 23 w 170"/>
                  <a:gd name="T23" fmla="*/ 102 h 139"/>
                  <a:gd name="T24" fmla="*/ 0 w 170"/>
                  <a:gd name="T25" fmla="*/ 85 h 1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0"/>
                  <a:gd name="T40" fmla="*/ 0 h 139"/>
                  <a:gd name="T41" fmla="*/ 170 w 170"/>
                  <a:gd name="T42" fmla="*/ 139 h 13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0" h="139">
                    <a:moveTo>
                      <a:pt x="0" y="85"/>
                    </a:moveTo>
                    <a:lnTo>
                      <a:pt x="50" y="0"/>
                    </a:lnTo>
                    <a:lnTo>
                      <a:pt x="75" y="15"/>
                    </a:lnTo>
                    <a:lnTo>
                      <a:pt x="102" y="24"/>
                    </a:lnTo>
                    <a:lnTo>
                      <a:pt x="128" y="31"/>
                    </a:lnTo>
                    <a:lnTo>
                      <a:pt x="170" y="36"/>
                    </a:lnTo>
                    <a:lnTo>
                      <a:pt x="170" y="139"/>
                    </a:lnTo>
                    <a:lnTo>
                      <a:pt x="141" y="136"/>
                    </a:lnTo>
                    <a:lnTo>
                      <a:pt x="105" y="130"/>
                    </a:lnTo>
                    <a:lnTo>
                      <a:pt x="74" y="121"/>
                    </a:lnTo>
                    <a:lnTo>
                      <a:pt x="38" y="108"/>
                    </a:lnTo>
                    <a:lnTo>
                      <a:pt x="23" y="102"/>
                    </a:lnTo>
                    <a:lnTo>
                      <a:pt x="0" y="8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73762" name="Freeform 57"/>
              <p:cNvSpPr>
                <a:spLocks noChangeAspect="1"/>
              </p:cNvSpPr>
              <p:nvPr/>
            </p:nvSpPr>
            <p:spPr bwMode="auto">
              <a:xfrm>
                <a:off x="3003" y="1176"/>
                <a:ext cx="579" cy="873"/>
              </a:xfrm>
              <a:custGeom>
                <a:avLst/>
                <a:gdLst>
                  <a:gd name="T0" fmla="*/ 80 w 579"/>
                  <a:gd name="T1" fmla="*/ 873 h 873"/>
                  <a:gd name="T2" fmla="*/ 188 w 579"/>
                  <a:gd name="T3" fmla="*/ 810 h 873"/>
                  <a:gd name="T4" fmla="*/ 182 w 579"/>
                  <a:gd name="T5" fmla="*/ 800 h 873"/>
                  <a:gd name="T6" fmla="*/ 167 w 579"/>
                  <a:gd name="T7" fmla="*/ 770 h 873"/>
                  <a:gd name="T8" fmla="*/ 156 w 579"/>
                  <a:gd name="T9" fmla="*/ 741 h 873"/>
                  <a:gd name="T10" fmla="*/ 147 w 579"/>
                  <a:gd name="T11" fmla="*/ 711 h 873"/>
                  <a:gd name="T12" fmla="*/ 140 w 579"/>
                  <a:gd name="T13" fmla="*/ 687 h 873"/>
                  <a:gd name="T14" fmla="*/ 135 w 579"/>
                  <a:gd name="T15" fmla="*/ 654 h 873"/>
                  <a:gd name="T16" fmla="*/ 131 w 579"/>
                  <a:gd name="T17" fmla="*/ 614 h 873"/>
                  <a:gd name="T18" fmla="*/ 129 w 579"/>
                  <a:gd name="T19" fmla="*/ 564 h 873"/>
                  <a:gd name="T20" fmla="*/ 134 w 579"/>
                  <a:gd name="T21" fmla="*/ 525 h 873"/>
                  <a:gd name="T22" fmla="*/ 140 w 579"/>
                  <a:gd name="T23" fmla="*/ 489 h 873"/>
                  <a:gd name="T24" fmla="*/ 155 w 579"/>
                  <a:gd name="T25" fmla="*/ 434 h 873"/>
                  <a:gd name="T26" fmla="*/ 179 w 579"/>
                  <a:gd name="T27" fmla="*/ 377 h 873"/>
                  <a:gd name="T28" fmla="*/ 201 w 579"/>
                  <a:gd name="T29" fmla="*/ 338 h 873"/>
                  <a:gd name="T30" fmla="*/ 233 w 579"/>
                  <a:gd name="T31" fmla="*/ 294 h 873"/>
                  <a:gd name="T32" fmla="*/ 264 w 579"/>
                  <a:gd name="T33" fmla="*/ 258 h 873"/>
                  <a:gd name="T34" fmla="*/ 305 w 579"/>
                  <a:gd name="T35" fmla="*/ 222 h 873"/>
                  <a:gd name="T36" fmla="*/ 338 w 579"/>
                  <a:gd name="T37" fmla="*/ 198 h 873"/>
                  <a:gd name="T38" fmla="*/ 381 w 579"/>
                  <a:gd name="T39" fmla="*/ 173 h 873"/>
                  <a:gd name="T40" fmla="*/ 434 w 579"/>
                  <a:gd name="T41" fmla="*/ 149 h 873"/>
                  <a:gd name="T42" fmla="*/ 485 w 579"/>
                  <a:gd name="T43" fmla="*/ 135 h 873"/>
                  <a:gd name="T44" fmla="*/ 545 w 579"/>
                  <a:gd name="T45" fmla="*/ 125 h 873"/>
                  <a:gd name="T46" fmla="*/ 579 w 579"/>
                  <a:gd name="T47" fmla="*/ 123 h 873"/>
                  <a:gd name="T48" fmla="*/ 579 w 579"/>
                  <a:gd name="T49" fmla="*/ 0 h 873"/>
                  <a:gd name="T50" fmla="*/ 536 w 579"/>
                  <a:gd name="T51" fmla="*/ 0 h 873"/>
                  <a:gd name="T52" fmla="*/ 507 w 579"/>
                  <a:gd name="T53" fmla="*/ 6 h 873"/>
                  <a:gd name="T54" fmla="*/ 480 w 579"/>
                  <a:gd name="T55" fmla="*/ 11 h 873"/>
                  <a:gd name="T56" fmla="*/ 443 w 579"/>
                  <a:gd name="T57" fmla="*/ 17 h 873"/>
                  <a:gd name="T58" fmla="*/ 386 w 579"/>
                  <a:gd name="T59" fmla="*/ 33 h 873"/>
                  <a:gd name="T60" fmla="*/ 354 w 579"/>
                  <a:gd name="T61" fmla="*/ 48 h 873"/>
                  <a:gd name="T62" fmla="*/ 320 w 579"/>
                  <a:gd name="T63" fmla="*/ 62 h 873"/>
                  <a:gd name="T64" fmla="*/ 282 w 579"/>
                  <a:gd name="T65" fmla="*/ 86 h 873"/>
                  <a:gd name="T66" fmla="*/ 249 w 579"/>
                  <a:gd name="T67" fmla="*/ 105 h 873"/>
                  <a:gd name="T68" fmla="*/ 219 w 579"/>
                  <a:gd name="T69" fmla="*/ 128 h 873"/>
                  <a:gd name="T70" fmla="*/ 189 w 579"/>
                  <a:gd name="T71" fmla="*/ 153 h 873"/>
                  <a:gd name="T72" fmla="*/ 167 w 579"/>
                  <a:gd name="T73" fmla="*/ 174 h 873"/>
                  <a:gd name="T74" fmla="*/ 146 w 579"/>
                  <a:gd name="T75" fmla="*/ 197 h 873"/>
                  <a:gd name="T76" fmla="*/ 126 w 579"/>
                  <a:gd name="T77" fmla="*/ 222 h 873"/>
                  <a:gd name="T78" fmla="*/ 104 w 579"/>
                  <a:gd name="T79" fmla="*/ 251 h 873"/>
                  <a:gd name="T80" fmla="*/ 83 w 579"/>
                  <a:gd name="T81" fmla="*/ 282 h 873"/>
                  <a:gd name="T82" fmla="*/ 63 w 579"/>
                  <a:gd name="T83" fmla="*/ 318 h 873"/>
                  <a:gd name="T84" fmla="*/ 45 w 579"/>
                  <a:gd name="T85" fmla="*/ 357 h 873"/>
                  <a:gd name="T86" fmla="*/ 35 w 579"/>
                  <a:gd name="T87" fmla="*/ 387 h 873"/>
                  <a:gd name="T88" fmla="*/ 21 w 579"/>
                  <a:gd name="T89" fmla="*/ 429 h 873"/>
                  <a:gd name="T90" fmla="*/ 9 w 579"/>
                  <a:gd name="T91" fmla="*/ 482 h 873"/>
                  <a:gd name="T92" fmla="*/ 5 w 579"/>
                  <a:gd name="T93" fmla="*/ 518 h 873"/>
                  <a:gd name="T94" fmla="*/ 0 w 579"/>
                  <a:gd name="T95" fmla="*/ 567 h 873"/>
                  <a:gd name="T96" fmla="*/ 0 w 579"/>
                  <a:gd name="T97" fmla="*/ 611 h 873"/>
                  <a:gd name="T98" fmla="*/ 6 w 579"/>
                  <a:gd name="T99" fmla="*/ 665 h 873"/>
                  <a:gd name="T100" fmla="*/ 17 w 579"/>
                  <a:gd name="T101" fmla="*/ 717 h 873"/>
                  <a:gd name="T102" fmla="*/ 24 w 579"/>
                  <a:gd name="T103" fmla="*/ 746 h 873"/>
                  <a:gd name="T104" fmla="*/ 42 w 579"/>
                  <a:gd name="T105" fmla="*/ 795 h 873"/>
                  <a:gd name="T106" fmla="*/ 57 w 579"/>
                  <a:gd name="T107" fmla="*/ 831 h 873"/>
                  <a:gd name="T108" fmla="*/ 72 w 579"/>
                  <a:gd name="T109" fmla="*/ 858 h 873"/>
                  <a:gd name="T110" fmla="*/ 80 w 579"/>
                  <a:gd name="T111" fmla="*/ 873 h 87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79"/>
                  <a:gd name="T169" fmla="*/ 0 h 873"/>
                  <a:gd name="T170" fmla="*/ 579 w 579"/>
                  <a:gd name="T171" fmla="*/ 873 h 87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79" h="873">
                    <a:moveTo>
                      <a:pt x="80" y="873"/>
                    </a:moveTo>
                    <a:lnTo>
                      <a:pt x="188" y="810"/>
                    </a:lnTo>
                    <a:lnTo>
                      <a:pt x="182" y="800"/>
                    </a:lnTo>
                    <a:lnTo>
                      <a:pt x="167" y="770"/>
                    </a:lnTo>
                    <a:lnTo>
                      <a:pt x="156" y="741"/>
                    </a:lnTo>
                    <a:lnTo>
                      <a:pt x="147" y="711"/>
                    </a:lnTo>
                    <a:lnTo>
                      <a:pt x="140" y="687"/>
                    </a:lnTo>
                    <a:lnTo>
                      <a:pt x="135" y="654"/>
                    </a:lnTo>
                    <a:lnTo>
                      <a:pt x="131" y="614"/>
                    </a:lnTo>
                    <a:lnTo>
                      <a:pt x="129" y="564"/>
                    </a:lnTo>
                    <a:lnTo>
                      <a:pt x="134" y="525"/>
                    </a:lnTo>
                    <a:lnTo>
                      <a:pt x="140" y="489"/>
                    </a:lnTo>
                    <a:lnTo>
                      <a:pt x="155" y="434"/>
                    </a:lnTo>
                    <a:lnTo>
                      <a:pt x="179" y="377"/>
                    </a:lnTo>
                    <a:lnTo>
                      <a:pt x="201" y="338"/>
                    </a:lnTo>
                    <a:lnTo>
                      <a:pt x="233" y="294"/>
                    </a:lnTo>
                    <a:lnTo>
                      <a:pt x="264" y="258"/>
                    </a:lnTo>
                    <a:lnTo>
                      <a:pt x="305" y="222"/>
                    </a:lnTo>
                    <a:lnTo>
                      <a:pt x="338" y="198"/>
                    </a:lnTo>
                    <a:lnTo>
                      <a:pt x="381" y="173"/>
                    </a:lnTo>
                    <a:lnTo>
                      <a:pt x="434" y="149"/>
                    </a:lnTo>
                    <a:lnTo>
                      <a:pt x="485" y="135"/>
                    </a:lnTo>
                    <a:lnTo>
                      <a:pt x="545" y="125"/>
                    </a:lnTo>
                    <a:lnTo>
                      <a:pt x="579" y="123"/>
                    </a:lnTo>
                    <a:lnTo>
                      <a:pt x="579" y="0"/>
                    </a:lnTo>
                    <a:lnTo>
                      <a:pt x="536" y="0"/>
                    </a:lnTo>
                    <a:lnTo>
                      <a:pt x="507" y="6"/>
                    </a:lnTo>
                    <a:lnTo>
                      <a:pt x="480" y="11"/>
                    </a:lnTo>
                    <a:lnTo>
                      <a:pt x="443" y="17"/>
                    </a:lnTo>
                    <a:lnTo>
                      <a:pt x="386" y="33"/>
                    </a:lnTo>
                    <a:lnTo>
                      <a:pt x="354" y="48"/>
                    </a:lnTo>
                    <a:lnTo>
                      <a:pt x="320" y="62"/>
                    </a:lnTo>
                    <a:lnTo>
                      <a:pt x="282" y="86"/>
                    </a:lnTo>
                    <a:lnTo>
                      <a:pt x="249" y="105"/>
                    </a:lnTo>
                    <a:lnTo>
                      <a:pt x="219" y="128"/>
                    </a:lnTo>
                    <a:lnTo>
                      <a:pt x="189" y="153"/>
                    </a:lnTo>
                    <a:lnTo>
                      <a:pt x="167" y="174"/>
                    </a:lnTo>
                    <a:lnTo>
                      <a:pt x="146" y="197"/>
                    </a:lnTo>
                    <a:lnTo>
                      <a:pt x="126" y="222"/>
                    </a:lnTo>
                    <a:lnTo>
                      <a:pt x="104" y="251"/>
                    </a:lnTo>
                    <a:lnTo>
                      <a:pt x="83" y="282"/>
                    </a:lnTo>
                    <a:lnTo>
                      <a:pt x="63" y="318"/>
                    </a:lnTo>
                    <a:lnTo>
                      <a:pt x="45" y="357"/>
                    </a:lnTo>
                    <a:lnTo>
                      <a:pt x="35" y="387"/>
                    </a:lnTo>
                    <a:lnTo>
                      <a:pt x="21" y="429"/>
                    </a:lnTo>
                    <a:lnTo>
                      <a:pt x="9" y="482"/>
                    </a:lnTo>
                    <a:lnTo>
                      <a:pt x="5" y="518"/>
                    </a:lnTo>
                    <a:lnTo>
                      <a:pt x="0" y="567"/>
                    </a:lnTo>
                    <a:lnTo>
                      <a:pt x="0" y="611"/>
                    </a:lnTo>
                    <a:lnTo>
                      <a:pt x="6" y="665"/>
                    </a:lnTo>
                    <a:lnTo>
                      <a:pt x="17" y="717"/>
                    </a:lnTo>
                    <a:lnTo>
                      <a:pt x="24" y="746"/>
                    </a:lnTo>
                    <a:lnTo>
                      <a:pt x="42" y="795"/>
                    </a:lnTo>
                    <a:lnTo>
                      <a:pt x="57" y="831"/>
                    </a:lnTo>
                    <a:lnTo>
                      <a:pt x="72" y="858"/>
                    </a:lnTo>
                    <a:lnTo>
                      <a:pt x="80" y="873"/>
                    </a:lnTo>
                    <a:close/>
                  </a:path>
                </a:pathLst>
              </a:custGeom>
              <a:solidFill>
                <a:schemeClr val="bg2"/>
              </a:solidFill>
              <a:ln w="9525">
                <a:solidFill>
                  <a:schemeClr val="tx1"/>
                </a:solidFill>
                <a:miter lim="800000"/>
                <a:headEnd/>
                <a:tailEnd/>
              </a:ln>
            </p:spPr>
            <p:txBody>
              <a:bodyPr wrap="none">
                <a:prstTxWarp prst="textNoShape">
                  <a:avLst/>
                </a:prstTxWarp>
              </a:bodyPr>
              <a:lstStyle/>
              <a:p>
                <a:endParaRPr lang="en-US"/>
              </a:p>
            </p:txBody>
          </p:sp>
        </p:grpSp>
        <p:sp>
          <p:nvSpPr>
            <p:cNvPr id="73758" name="AutoShape 58"/>
            <p:cNvSpPr>
              <a:spLocks noChangeAspect="1" noChangeArrowheads="1"/>
            </p:cNvSpPr>
            <p:nvPr/>
          </p:nvSpPr>
          <p:spPr bwMode="auto">
            <a:xfrm>
              <a:off x="3492" y="864"/>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11" name="Group 59"/>
          <p:cNvGrpSpPr>
            <a:grpSpLocks noChangeAspect="1"/>
          </p:cNvGrpSpPr>
          <p:nvPr/>
        </p:nvGrpSpPr>
        <p:grpSpPr bwMode="auto">
          <a:xfrm>
            <a:off x="6883400" y="1649413"/>
            <a:ext cx="1727200" cy="2168525"/>
            <a:chOff x="4299" y="858"/>
            <a:chExt cx="1163" cy="1461"/>
          </a:xfrm>
        </p:grpSpPr>
        <p:grpSp>
          <p:nvGrpSpPr>
            <p:cNvPr id="12" name="Group 60"/>
            <p:cNvGrpSpPr>
              <a:grpSpLocks noChangeAspect="1"/>
            </p:cNvGrpSpPr>
            <p:nvPr/>
          </p:nvGrpSpPr>
          <p:grpSpPr bwMode="auto">
            <a:xfrm>
              <a:off x="4299" y="1157"/>
              <a:ext cx="1163" cy="1162"/>
              <a:chOff x="4299" y="1157"/>
              <a:chExt cx="1163" cy="1162"/>
            </a:xfrm>
          </p:grpSpPr>
          <p:grpSp>
            <p:nvGrpSpPr>
              <p:cNvPr id="13" name="Group 61"/>
              <p:cNvGrpSpPr>
                <a:grpSpLocks noChangeAspect="1"/>
              </p:cNvGrpSpPr>
              <p:nvPr/>
            </p:nvGrpSpPr>
            <p:grpSpPr bwMode="auto">
              <a:xfrm>
                <a:off x="4299" y="1158"/>
                <a:ext cx="1163" cy="1161"/>
                <a:chOff x="525" y="1152"/>
                <a:chExt cx="1449" cy="1446"/>
              </a:xfrm>
            </p:grpSpPr>
            <p:sp>
              <p:nvSpPr>
                <p:cNvPr id="131134" name="Oval 62"/>
                <p:cNvSpPr>
                  <a:spLocks noChangeAspect="1" noChangeArrowheads="1"/>
                </p:cNvSpPr>
                <p:nvPr/>
              </p:nvSpPr>
              <p:spPr bwMode="auto">
                <a:xfrm>
                  <a:off x="528" y="1153"/>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3747" name="Oval 63"/>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48" name="Oval 64"/>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49" name="Oval 65"/>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50" name="Line 66"/>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51" name="Line 67"/>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52" name="Line 68"/>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53" name="Line 69"/>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54" name="Line 70"/>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55" name="Line 71"/>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56" name="Oval 72"/>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3744" name="Freeform 73"/>
              <p:cNvSpPr>
                <a:spLocks noChangeAspect="1"/>
              </p:cNvSpPr>
              <p:nvPr/>
            </p:nvSpPr>
            <p:spPr bwMode="auto">
              <a:xfrm>
                <a:off x="4596" y="1157"/>
                <a:ext cx="284" cy="183"/>
              </a:xfrm>
              <a:custGeom>
                <a:avLst/>
                <a:gdLst>
                  <a:gd name="T0" fmla="*/ 284 w 284"/>
                  <a:gd name="T1" fmla="*/ 120 h 183"/>
                  <a:gd name="T2" fmla="*/ 284 w 284"/>
                  <a:gd name="T3" fmla="*/ 0 h 183"/>
                  <a:gd name="T4" fmla="*/ 251 w 284"/>
                  <a:gd name="T5" fmla="*/ 1 h 183"/>
                  <a:gd name="T6" fmla="*/ 219 w 284"/>
                  <a:gd name="T7" fmla="*/ 3 h 183"/>
                  <a:gd name="T8" fmla="*/ 183 w 284"/>
                  <a:gd name="T9" fmla="*/ 9 h 183"/>
                  <a:gd name="T10" fmla="*/ 137 w 284"/>
                  <a:gd name="T11" fmla="*/ 19 h 183"/>
                  <a:gd name="T12" fmla="*/ 92 w 284"/>
                  <a:gd name="T13" fmla="*/ 31 h 183"/>
                  <a:gd name="T14" fmla="*/ 65 w 284"/>
                  <a:gd name="T15" fmla="*/ 42 h 183"/>
                  <a:gd name="T16" fmla="*/ 36 w 284"/>
                  <a:gd name="T17" fmla="*/ 54 h 183"/>
                  <a:gd name="T18" fmla="*/ 0 w 284"/>
                  <a:gd name="T19" fmla="*/ 75 h 183"/>
                  <a:gd name="T20" fmla="*/ 63 w 284"/>
                  <a:gd name="T21" fmla="*/ 183 h 183"/>
                  <a:gd name="T22" fmla="*/ 98 w 284"/>
                  <a:gd name="T23" fmla="*/ 165 h 183"/>
                  <a:gd name="T24" fmla="*/ 132 w 284"/>
                  <a:gd name="T25" fmla="*/ 150 h 183"/>
                  <a:gd name="T26" fmla="*/ 171 w 284"/>
                  <a:gd name="T27" fmla="*/ 138 h 183"/>
                  <a:gd name="T28" fmla="*/ 198 w 284"/>
                  <a:gd name="T29" fmla="*/ 130 h 183"/>
                  <a:gd name="T30" fmla="*/ 242 w 284"/>
                  <a:gd name="T31" fmla="*/ 123 h 183"/>
                  <a:gd name="T32" fmla="*/ 284 w 284"/>
                  <a:gd name="T33" fmla="*/ 120 h 18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4"/>
                  <a:gd name="T52" fmla="*/ 0 h 183"/>
                  <a:gd name="T53" fmla="*/ 284 w 284"/>
                  <a:gd name="T54" fmla="*/ 183 h 18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4" h="183">
                    <a:moveTo>
                      <a:pt x="284" y="120"/>
                    </a:moveTo>
                    <a:lnTo>
                      <a:pt x="284" y="0"/>
                    </a:lnTo>
                    <a:lnTo>
                      <a:pt x="251" y="1"/>
                    </a:lnTo>
                    <a:lnTo>
                      <a:pt x="219" y="3"/>
                    </a:lnTo>
                    <a:lnTo>
                      <a:pt x="183" y="9"/>
                    </a:lnTo>
                    <a:lnTo>
                      <a:pt x="137" y="19"/>
                    </a:lnTo>
                    <a:lnTo>
                      <a:pt x="92" y="31"/>
                    </a:lnTo>
                    <a:lnTo>
                      <a:pt x="65" y="42"/>
                    </a:lnTo>
                    <a:lnTo>
                      <a:pt x="36" y="54"/>
                    </a:lnTo>
                    <a:lnTo>
                      <a:pt x="0" y="75"/>
                    </a:lnTo>
                    <a:lnTo>
                      <a:pt x="63" y="183"/>
                    </a:lnTo>
                    <a:lnTo>
                      <a:pt x="98" y="165"/>
                    </a:lnTo>
                    <a:lnTo>
                      <a:pt x="132" y="150"/>
                    </a:lnTo>
                    <a:lnTo>
                      <a:pt x="171" y="138"/>
                    </a:lnTo>
                    <a:lnTo>
                      <a:pt x="198" y="130"/>
                    </a:lnTo>
                    <a:lnTo>
                      <a:pt x="242" y="123"/>
                    </a:lnTo>
                    <a:lnTo>
                      <a:pt x="284" y="120"/>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sp>
            <p:nvSpPr>
              <p:cNvPr id="73745" name="Freeform 74"/>
              <p:cNvSpPr>
                <a:spLocks noChangeAspect="1"/>
              </p:cNvSpPr>
              <p:nvPr/>
            </p:nvSpPr>
            <p:spPr bwMode="auto">
              <a:xfrm>
                <a:off x="5007" y="1839"/>
                <a:ext cx="192" cy="201"/>
              </a:xfrm>
              <a:custGeom>
                <a:avLst/>
                <a:gdLst>
                  <a:gd name="T0" fmla="*/ 0 w 192"/>
                  <a:gd name="T1" fmla="*/ 105 h 201"/>
                  <a:gd name="T2" fmla="*/ 57 w 192"/>
                  <a:gd name="T3" fmla="*/ 201 h 201"/>
                  <a:gd name="T4" fmla="*/ 93 w 192"/>
                  <a:gd name="T5" fmla="*/ 183 h 201"/>
                  <a:gd name="T6" fmla="*/ 123 w 192"/>
                  <a:gd name="T7" fmla="*/ 153 h 201"/>
                  <a:gd name="T8" fmla="*/ 156 w 192"/>
                  <a:gd name="T9" fmla="*/ 117 h 201"/>
                  <a:gd name="T10" fmla="*/ 183 w 192"/>
                  <a:gd name="T11" fmla="*/ 75 h 201"/>
                  <a:gd name="T12" fmla="*/ 192 w 192"/>
                  <a:gd name="T13" fmla="*/ 57 h 201"/>
                  <a:gd name="T14" fmla="*/ 87 w 192"/>
                  <a:gd name="T15" fmla="*/ 0 h 201"/>
                  <a:gd name="T16" fmla="*/ 75 w 192"/>
                  <a:gd name="T17" fmla="*/ 24 h 201"/>
                  <a:gd name="T18" fmla="*/ 54 w 192"/>
                  <a:gd name="T19" fmla="*/ 51 h 201"/>
                  <a:gd name="T20" fmla="*/ 27 w 192"/>
                  <a:gd name="T21" fmla="*/ 81 h 201"/>
                  <a:gd name="T22" fmla="*/ 0 w 192"/>
                  <a:gd name="T23" fmla="*/ 105 h 2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92"/>
                  <a:gd name="T37" fmla="*/ 0 h 201"/>
                  <a:gd name="T38" fmla="*/ 192 w 192"/>
                  <a:gd name="T39" fmla="*/ 201 h 2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92" h="201">
                    <a:moveTo>
                      <a:pt x="0" y="105"/>
                    </a:moveTo>
                    <a:lnTo>
                      <a:pt x="57" y="201"/>
                    </a:lnTo>
                    <a:lnTo>
                      <a:pt x="93" y="183"/>
                    </a:lnTo>
                    <a:lnTo>
                      <a:pt x="123" y="153"/>
                    </a:lnTo>
                    <a:lnTo>
                      <a:pt x="156" y="117"/>
                    </a:lnTo>
                    <a:lnTo>
                      <a:pt x="183" y="75"/>
                    </a:lnTo>
                    <a:lnTo>
                      <a:pt x="192" y="57"/>
                    </a:lnTo>
                    <a:lnTo>
                      <a:pt x="87" y="0"/>
                    </a:lnTo>
                    <a:lnTo>
                      <a:pt x="75" y="24"/>
                    </a:lnTo>
                    <a:lnTo>
                      <a:pt x="54" y="51"/>
                    </a:lnTo>
                    <a:lnTo>
                      <a:pt x="27" y="81"/>
                    </a:lnTo>
                    <a:lnTo>
                      <a:pt x="0" y="10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grpSp>
        <p:sp>
          <p:nvSpPr>
            <p:cNvPr id="73742" name="AutoShape 75"/>
            <p:cNvSpPr>
              <a:spLocks noChangeAspect="1" noChangeArrowheads="1"/>
            </p:cNvSpPr>
            <p:nvPr/>
          </p:nvSpPr>
          <p:spPr bwMode="auto">
            <a:xfrm>
              <a:off x="4782" y="858"/>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sp>
        <p:nvSpPr>
          <p:cNvPr id="73739" name="AutoShape 76"/>
          <p:cNvSpPr>
            <a:spLocks noChangeArrowheads="1"/>
          </p:cNvSpPr>
          <p:nvPr/>
        </p:nvSpPr>
        <p:spPr bwMode="auto">
          <a:xfrm>
            <a:off x="381000" y="2065338"/>
            <a:ext cx="304800" cy="1752600"/>
          </a:xfrm>
          <a:prstGeom prst="curvedRightArrow">
            <a:avLst>
              <a:gd name="adj1" fmla="val 115000"/>
              <a:gd name="adj2" fmla="val 230000"/>
              <a:gd name="adj3" fmla="val 33333"/>
            </a:avLst>
          </a:prstGeom>
          <a:solidFill>
            <a:srgbClr val="F7F5CD"/>
          </a:solidFill>
          <a:ln w="9525">
            <a:solidFill>
              <a:schemeClr val="tx1"/>
            </a:solidFill>
            <a:miter lim="800000"/>
            <a:headEnd/>
            <a:tailEnd/>
          </a:ln>
        </p:spPr>
        <p:txBody>
          <a:bodyPr wrap="none" anchor="ctr">
            <a:prstTxWarp prst="textNoShape">
              <a:avLst/>
            </a:prstTxWarp>
          </a:bodyPr>
          <a:lstStyle/>
          <a:p>
            <a:endParaRPr lang="en-US"/>
          </a:p>
        </p:txBody>
      </p:sp>
      <p:sp>
        <p:nvSpPr>
          <p:cNvPr id="73740" name="Rectangle 77"/>
          <p:cNvSpPr>
            <a:spLocks noChangeArrowheads="1"/>
          </p:cNvSpPr>
          <p:nvPr/>
        </p:nvSpPr>
        <p:spPr bwMode="auto">
          <a:xfrm>
            <a:off x="1981200" y="4495800"/>
            <a:ext cx="5410200" cy="838200"/>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Complete read of red</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357018" y="435678"/>
            <a:ext cx="8092663" cy="762000"/>
          </a:xfrm>
        </p:spPr>
        <p:txBody>
          <a:bodyPr/>
          <a:lstStyle/>
          <a:p>
            <a:r>
              <a:rPr lang="en-US" dirty="0" smtClean="0"/>
              <a:t>Disk Access – Service Time Components</a:t>
            </a:r>
            <a:endParaRPr lang="en-US" dirty="0"/>
          </a:p>
        </p:txBody>
      </p:sp>
      <p:sp>
        <p:nvSpPr>
          <p:cNvPr id="75779" name="Text Box 3"/>
          <p:cNvSpPr txBox="1">
            <a:spLocks noChangeArrowheads="1"/>
          </p:cNvSpPr>
          <p:nvPr/>
        </p:nvSpPr>
        <p:spPr bwMode="auto">
          <a:xfrm>
            <a:off x="533400" y="3946525"/>
            <a:ext cx="21336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After </a:t>
            </a:r>
            <a:r>
              <a:rPr lang="en-US" sz="2000">
                <a:solidFill>
                  <a:srgbClr val="0000FF"/>
                </a:solidFill>
              </a:rPr>
              <a:t>BLUE</a:t>
            </a:r>
            <a:r>
              <a:rPr lang="en-US" sz="2000">
                <a:solidFill>
                  <a:schemeClr val="accent2"/>
                </a:solidFill>
              </a:rPr>
              <a:t> </a:t>
            </a:r>
            <a:r>
              <a:rPr lang="en-US" sz="2000">
                <a:solidFill>
                  <a:schemeClr val="tx1"/>
                </a:solidFill>
              </a:rPr>
              <a:t>read</a:t>
            </a:r>
          </a:p>
        </p:txBody>
      </p:sp>
      <p:sp>
        <p:nvSpPr>
          <p:cNvPr id="75780" name="Text Box 4"/>
          <p:cNvSpPr txBox="1">
            <a:spLocks noChangeArrowheads="1"/>
          </p:cNvSpPr>
          <p:nvPr/>
        </p:nvSpPr>
        <p:spPr bwMode="auto">
          <a:xfrm>
            <a:off x="2743200" y="3946525"/>
            <a:ext cx="18288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Seek for </a:t>
            </a:r>
            <a:r>
              <a:rPr lang="en-US" sz="2000">
                <a:solidFill>
                  <a:srgbClr val="FF0000"/>
                </a:solidFill>
              </a:rPr>
              <a:t>RED</a:t>
            </a:r>
            <a:endParaRPr lang="en-US" sz="2000">
              <a:solidFill>
                <a:schemeClr val="tx1"/>
              </a:solidFill>
            </a:endParaRPr>
          </a:p>
        </p:txBody>
      </p:sp>
      <p:sp>
        <p:nvSpPr>
          <p:cNvPr id="75781" name="Text Box 5"/>
          <p:cNvSpPr txBox="1">
            <a:spLocks noChangeArrowheads="1"/>
          </p:cNvSpPr>
          <p:nvPr/>
        </p:nvSpPr>
        <p:spPr bwMode="auto">
          <a:xfrm>
            <a:off x="4495800" y="3946525"/>
            <a:ext cx="24384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Rotational latency</a:t>
            </a:r>
          </a:p>
        </p:txBody>
      </p:sp>
      <p:sp>
        <p:nvSpPr>
          <p:cNvPr id="75782" name="Text Box 6"/>
          <p:cNvSpPr txBox="1">
            <a:spLocks noChangeArrowheads="1"/>
          </p:cNvSpPr>
          <p:nvPr/>
        </p:nvSpPr>
        <p:spPr bwMode="auto">
          <a:xfrm>
            <a:off x="6705600" y="3946525"/>
            <a:ext cx="21336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After </a:t>
            </a:r>
            <a:r>
              <a:rPr lang="en-US" sz="2000">
                <a:solidFill>
                  <a:srgbClr val="FF0000"/>
                </a:solidFill>
              </a:rPr>
              <a:t>RED</a:t>
            </a:r>
            <a:r>
              <a:rPr lang="en-US" sz="2000">
                <a:solidFill>
                  <a:schemeClr val="tx1"/>
                </a:solidFill>
              </a:rPr>
              <a:t> read</a:t>
            </a:r>
          </a:p>
        </p:txBody>
      </p:sp>
      <p:grpSp>
        <p:nvGrpSpPr>
          <p:cNvPr id="2" name="Group 7"/>
          <p:cNvGrpSpPr>
            <a:grpSpLocks noChangeAspect="1"/>
          </p:cNvGrpSpPr>
          <p:nvPr/>
        </p:nvGrpSpPr>
        <p:grpSpPr bwMode="auto">
          <a:xfrm>
            <a:off x="735013" y="1962150"/>
            <a:ext cx="1727200" cy="1855788"/>
            <a:chOff x="444" y="1113"/>
            <a:chExt cx="1163" cy="1251"/>
          </a:xfrm>
        </p:grpSpPr>
        <p:grpSp>
          <p:nvGrpSpPr>
            <p:cNvPr id="3" name="Group 8"/>
            <p:cNvGrpSpPr>
              <a:grpSpLocks noChangeAspect="1"/>
            </p:cNvGrpSpPr>
            <p:nvPr/>
          </p:nvGrpSpPr>
          <p:grpSpPr bwMode="auto">
            <a:xfrm>
              <a:off x="444" y="1200"/>
              <a:ext cx="1163" cy="1164"/>
              <a:chOff x="444" y="1200"/>
              <a:chExt cx="1163" cy="1164"/>
            </a:xfrm>
          </p:grpSpPr>
          <p:grpSp>
            <p:nvGrpSpPr>
              <p:cNvPr id="4" name="Group 9"/>
              <p:cNvGrpSpPr>
                <a:grpSpLocks noChangeAspect="1"/>
              </p:cNvGrpSpPr>
              <p:nvPr/>
            </p:nvGrpSpPr>
            <p:grpSpPr bwMode="auto">
              <a:xfrm>
                <a:off x="444" y="1200"/>
                <a:ext cx="1163" cy="1161"/>
                <a:chOff x="525" y="1152"/>
                <a:chExt cx="1449" cy="1446"/>
              </a:xfrm>
            </p:grpSpPr>
            <p:sp>
              <p:nvSpPr>
                <p:cNvPr id="133130" name="Oval 10"/>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5848" name="Oval 11"/>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49" name="Oval 12"/>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50" name="Oval 13"/>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51" name="Line 14"/>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52" name="Line 15"/>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53" name="Line 16"/>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54" name="Line 17"/>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55" name="Line 18"/>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56" name="Line 19"/>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57" name="Oval 20"/>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5845" name="Freeform 21"/>
              <p:cNvSpPr>
                <a:spLocks noChangeAspect="1"/>
              </p:cNvSpPr>
              <p:nvPr/>
            </p:nvSpPr>
            <p:spPr bwMode="auto">
              <a:xfrm>
                <a:off x="864" y="1434"/>
                <a:ext cx="164" cy="155"/>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75846" name="Freeform 22"/>
              <p:cNvSpPr>
                <a:spLocks noChangeAspect="1"/>
              </p:cNvSpPr>
              <p:nvPr/>
            </p:nvSpPr>
            <p:spPr bwMode="auto">
              <a:xfrm rot="-1800000">
                <a:off x="1005" y="2187"/>
                <a:ext cx="287" cy="177"/>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grpSp>
        <p:sp>
          <p:nvSpPr>
            <p:cNvPr id="75843" name="AutoShape 23"/>
            <p:cNvSpPr>
              <a:spLocks noChangeAspect="1" noChangeArrowheads="1"/>
            </p:cNvSpPr>
            <p:nvPr/>
          </p:nvSpPr>
          <p:spPr bwMode="auto">
            <a:xfrm>
              <a:off x="933" y="1113"/>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5" name="Group 24"/>
          <p:cNvGrpSpPr>
            <a:grpSpLocks noChangeAspect="1"/>
          </p:cNvGrpSpPr>
          <p:nvPr/>
        </p:nvGrpSpPr>
        <p:grpSpPr bwMode="auto">
          <a:xfrm>
            <a:off x="2784475" y="1600200"/>
            <a:ext cx="1727200" cy="2217738"/>
            <a:chOff x="1716" y="864"/>
            <a:chExt cx="1163" cy="1494"/>
          </a:xfrm>
        </p:grpSpPr>
        <p:grpSp>
          <p:nvGrpSpPr>
            <p:cNvPr id="6" name="Group 25"/>
            <p:cNvGrpSpPr>
              <a:grpSpLocks noChangeAspect="1"/>
            </p:cNvGrpSpPr>
            <p:nvPr/>
          </p:nvGrpSpPr>
          <p:grpSpPr bwMode="auto">
            <a:xfrm>
              <a:off x="1716" y="1197"/>
              <a:ext cx="1163" cy="1161"/>
              <a:chOff x="1716" y="1197"/>
              <a:chExt cx="1163" cy="1161"/>
            </a:xfrm>
          </p:grpSpPr>
          <p:grpSp>
            <p:nvGrpSpPr>
              <p:cNvPr id="7" name="Group 26"/>
              <p:cNvGrpSpPr>
                <a:grpSpLocks noChangeAspect="1"/>
              </p:cNvGrpSpPr>
              <p:nvPr/>
            </p:nvGrpSpPr>
            <p:grpSpPr bwMode="auto">
              <a:xfrm>
                <a:off x="1716" y="1197"/>
                <a:ext cx="1163" cy="1161"/>
                <a:chOff x="525" y="1152"/>
                <a:chExt cx="1449" cy="1446"/>
              </a:xfrm>
            </p:grpSpPr>
            <p:sp>
              <p:nvSpPr>
                <p:cNvPr id="133147" name="Oval 27"/>
                <p:cNvSpPr>
                  <a:spLocks noChangeAspect="1" noChangeArrowheads="1"/>
                </p:cNvSpPr>
                <p:nvPr/>
              </p:nvSpPr>
              <p:spPr bwMode="auto">
                <a:xfrm>
                  <a:off x="528" y="1151"/>
                  <a:ext cx="1440" cy="1440"/>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5832" name="Oval 28"/>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33" name="Oval 29"/>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34" name="Oval 30"/>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35" name="Line 31"/>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36" name="Line 32"/>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37" name="Line 33"/>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38" name="Line 34"/>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39" name="Line 35"/>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40" name="Line 36"/>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41" name="Oval 37"/>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5829" name="Freeform 38"/>
              <p:cNvSpPr>
                <a:spLocks noChangeAspect="1"/>
              </p:cNvSpPr>
              <p:nvPr/>
            </p:nvSpPr>
            <p:spPr bwMode="auto">
              <a:xfrm rot="-3600000">
                <a:off x="2512" y="2050"/>
                <a:ext cx="296" cy="177"/>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sp>
            <p:nvSpPr>
              <p:cNvPr id="75830" name="Freeform 39"/>
              <p:cNvSpPr>
                <a:spLocks noChangeAspect="1"/>
              </p:cNvSpPr>
              <p:nvPr/>
            </p:nvSpPr>
            <p:spPr bwMode="auto">
              <a:xfrm rot="-1800000">
                <a:off x="2016" y="1506"/>
                <a:ext cx="164" cy="155"/>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grpSp>
        <p:sp>
          <p:nvSpPr>
            <p:cNvPr id="75827" name="AutoShape 40"/>
            <p:cNvSpPr>
              <a:spLocks noChangeAspect="1" noChangeArrowheads="1"/>
            </p:cNvSpPr>
            <p:nvPr/>
          </p:nvSpPr>
          <p:spPr bwMode="auto">
            <a:xfrm>
              <a:off x="2202" y="864"/>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8" name="Group 41"/>
          <p:cNvGrpSpPr>
            <a:grpSpLocks noChangeAspect="1"/>
          </p:cNvGrpSpPr>
          <p:nvPr/>
        </p:nvGrpSpPr>
        <p:grpSpPr bwMode="auto">
          <a:xfrm>
            <a:off x="4833938" y="1625600"/>
            <a:ext cx="1727200" cy="2192338"/>
            <a:chOff x="3003" y="864"/>
            <a:chExt cx="1163" cy="1476"/>
          </a:xfrm>
        </p:grpSpPr>
        <p:grpSp>
          <p:nvGrpSpPr>
            <p:cNvPr id="9" name="Group 42"/>
            <p:cNvGrpSpPr>
              <a:grpSpLocks noChangeAspect="1"/>
            </p:cNvGrpSpPr>
            <p:nvPr/>
          </p:nvGrpSpPr>
          <p:grpSpPr bwMode="auto">
            <a:xfrm>
              <a:off x="3003" y="1176"/>
              <a:ext cx="1163" cy="1164"/>
              <a:chOff x="3003" y="1176"/>
              <a:chExt cx="1163" cy="1164"/>
            </a:xfrm>
          </p:grpSpPr>
          <p:grpSp>
            <p:nvGrpSpPr>
              <p:cNvPr id="10" name="Group 43"/>
              <p:cNvGrpSpPr>
                <a:grpSpLocks noChangeAspect="1"/>
              </p:cNvGrpSpPr>
              <p:nvPr/>
            </p:nvGrpSpPr>
            <p:grpSpPr bwMode="auto">
              <a:xfrm>
                <a:off x="3003" y="1179"/>
                <a:ext cx="1163" cy="1161"/>
                <a:chOff x="525" y="1152"/>
                <a:chExt cx="1449" cy="1446"/>
              </a:xfrm>
            </p:grpSpPr>
            <p:sp>
              <p:nvSpPr>
                <p:cNvPr id="133164" name="Oval 44"/>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5816" name="Oval 45"/>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17" name="Oval 46"/>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18" name="Oval 47"/>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19" name="Line 48"/>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20" name="Line 49"/>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21" name="Line 50"/>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22" name="Line 51"/>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23" name="Line 52"/>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24" name="Line 53"/>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25" name="Oval 54"/>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5812" name="Freeform 55"/>
              <p:cNvSpPr>
                <a:spLocks noChangeAspect="1"/>
              </p:cNvSpPr>
              <p:nvPr/>
            </p:nvSpPr>
            <p:spPr bwMode="auto">
              <a:xfrm rot="10800000">
                <a:off x="3582" y="1182"/>
                <a:ext cx="293" cy="189"/>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sp>
            <p:nvSpPr>
              <p:cNvPr id="75813" name="Freeform 56"/>
              <p:cNvSpPr>
                <a:spLocks noChangeAspect="1"/>
              </p:cNvSpPr>
              <p:nvPr/>
            </p:nvSpPr>
            <p:spPr bwMode="auto">
              <a:xfrm>
                <a:off x="3414" y="1970"/>
                <a:ext cx="170" cy="139"/>
              </a:xfrm>
              <a:custGeom>
                <a:avLst/>
                <a:gdLst>
                  <a:gd name="T0" fmla="*/ 0 w 170"/>
                  <a:gd name="T1" fmla="*/ 85 h 139"/>
                  <a:gd name="T2" fmla="*/ 50 w 170"/>
                  <a:gd name="T3" fmla="*/ 0 h 139"/>
                  <a:gd name="T4" fmla="*/ 75 w 170"/>
                  <a:gd name="T5" fmla="*/ 15 h 139"/>
                  <a:gd name="T6" fmla="*/ 102 w 170"/>
                  <a:gd name="T7" fmla="*/ 24 h 139"/>
                  <a:gd name="T8" fmla="*/ 128 w 170"/>
                  <a:gd name="T9" fmla="*/ 31 h 139"/>
                  <a:gd name="T10" fmla="*/ 170 w 170"/>
                  <a:gd name="T11" fmla="*/ 36 h 139"/>
                  <a:gd name="T12" fmla="*/ 170 w 170"/>
                  <a:gd name="T13" fmla="*/ 139 h 139"/>
                  <a:gd name="T14" fmla="*/ 141 w 170"/>
                  <a:gd name="T15" fmla="*/ 136 h 139"/>
                  <a:gd name="T16" fmla="*/ 105 w 170"/>
                  <a:gd name="T17" fmla="*/ 130 h 139"/>
                  <a:gd name="T18" fmla="*/ 74 w 170"/>
                  <a:gd name="T19" fmla="*/ 121 h 139"/>
                  <a:gd name="T20" fmla="*/ 38 w 170"/>
                  <a:gd name="T21" fmla="*/ 108 h 139"/>
                  <a:gd name="T22" fmla="*/ 23 w 170"/>
                  <a:gd name="T23" fmla="*/ 102 h 139"/>
                  <a:gd name="T24" fmla="*/ 0 w 170"/>
                  <a:gd name="T25" fmla="*/ 85 h 1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0"/>
                  <a:gd name="T40" fmla="*/ 0 h 139"/>
                  <a:gd name="T41" fmla="*/ 170 w 170"/>
                  <a:gd name="T42" fmla="*/ 139 h 13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0" h="139">
                    <a:moveTo>
                      <a:pt x="0" y="85"/>
                    </a:moveTo>
                    <a:lnTo>
                      <a:pt x="50" y="0"/>
                    </a:lnTo>
                    <a:lnTo>
                      <a:pt x="75" y="15"/>
                    </a:lnTo>
                    <a:lnTo>
                      <a:pt x="102" y="24"/>
                    </a:lnTo>
                    <a:lnTo>
                      <a:pt x="128" y="31"/>
                    </a:lnTo>
                    <a:lnTo>
                      <a:pt x="170" y="36"/>
                    </a:lnTo>
                    <a:lnTo>
                      <a:pt x="170" y="139"/>
                    </a:lnTo>
                    <a:lnTo>
                      <a:pt x="141" y="136"/>
                    </a:lnTo>
                    <a:lnTo>
                      <a:pt x="105" y="130"/>
                    </a:lnTo>
                    <a:lnTo>
                      <a:pt x="74" y="121"/>
                    </a:lnTo>
                    <a:lnTo>
                      <a:pt x="38" y="108"/>
                    </a:lnTo>
                    <a:lnTo>
                      <a:pt x="23" y="102"/>
                    </a:lnTo>
                    <a:lnTo>
                      <a:pt x="0" y="8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75814" name="Freeform 57"/>
              <p:cNvSpPr>
                <a:spLocks noChangeAspect="1"/>
              </p:cNvSpPr>
              <p:nvPr/>
            </p:nvSpPr>
            <p:spPr bwMode="auto">
              <a:xfrm>
                <a:off x="3003" y="1176"/>
                <a:ext cx="579" cy="873"/>
              </a:xfrm>
              <a:custGeom>
                <a:avLst/>
                <a:gdLst>
                  <a:gd name="T0" fmla="*/ 80 w 579"/>
                  <a:gd name="T1" fmla="*/ 873 h 873"/>
                  <a:gd name="T2" fmla="*/ 188 w 579"/>
                  <a:gd name="T3" fmla="*/ 810 h 873"/>
                  <a:gd name="T4" fmla="*/ 182 w 579"/>
                  <a:gd name="T5" fmla="*/ 800 h 873"/>
                  <a:gd name="T6" fmla="*/ 167 w 579"/>
                  <a:gd name="T7" fmla="*/ 770 h 873"/>
                  <a:gd name="T8" fmla="*/ 156 w 579"/>
                  <a:gd name="T9" fmla="*/ 741 h 873"/>
                  <a:gd name="T10" fmla="*/ 147 w 579"/>
                  <a:gd name="T11" fmla="*/ 711 h 873"/>
                  <a:gd name="T12" fmla="*/ 140 w 579"/>
                  <a:gd name="T13" fmla="*/ 687 h 873"/>
                  <a:gd name="T14" fmla="*/ 135 w 579"/>
                  <a:gd name="T15" fmla="*/ 654 h 873"/>
                  <a:gd name="T16" fmla="*/ 131 w 579"/>
                  <a:gd name="T17" fmla="*/ 614 h 873"/>
                  <a:gd name="T18" fmla="*/ 129 w 579"/>
                  <a:gd name="T19" fmla="*/ 564 h 873"/>
                  <a:gd name="T20" fmla="*/ 134 w 579"/>
                  <a:gd name="T21" fmla="*/ 525 h 873"/>
                  <a:gd name="T22" fmla="*/ 140 w 579"/>
                  <a:gd name="T23" fmla="*/ 489 h 873"/>
                  <a:gd name="T24" fmla="*/ 155 w 579"/>
                  <a:gd name="T25" fmla="*/ 434 h 873"/>
                  <a:gd name="T26" fmla="*/ 179 w 579"/>
                  <a:gd name="T27" fmla="*/ 377 h 873"/>
                  <a:gd name="T28" fmla="*/ 201 w 579"/>
                  <a:gd name="T29" fmla="*/ 338 h 873"/>
                  <a:gd name="T30" fmla="*/ 233 w 579"/>
                  <a:gd name="T31" fmla="*/ 294 h 873"/>
                  <a:gd name="T32" fmla="*/ 264 w 579"/>
                  <a:gd name="T33" fmla="*/ 258 h 873"/>
                  <a:gd name="T34" fmla="*/ 305 w 579"/>
                  <a:gd name="T35" fmla="*/ 222 h 873"/>
                  <a:gd name="T36" fmla="*/ 338 w 579"/>
                  <a:gd name="T37" fmla="*/ 198 h 873"/>
                  <a:gd name="T38" fmla="*/ 381 w 579"/>
                  <a:gd name="T39" fmla="*/ 173 h 873"/>
                  <a:gd name="T40" fmla="*/ 434 w 579"/>
                  <a:gd name="T41" fmla="*/ 149 h 873"/>
                  <a:gd name="T42" fmla="*/ 485 w 579"/>
                  <a:gd name="T43" fmla="*/ 135 h 873"/>
                  <a:gd name="T44" fmla="*/ 545 w 579"/>
                  <a:gd name="T45" fmla="*/ 125 h 873"/>
                  <a:gd name="T46" fmla="*/ 579 w 579"/>
                  <a:gd name="T47" fmla="*/ 123 h 873"/>
                  <a:gd name="T48" fmla="*/ 579 w 579"/>
                  <a:gd name="T49" fmla="*/ 0 h 873"/>
                  <a:gd name="T50" fmla="*/ 536 w 579"/>
                  <a:gd name="T51" fmla="*/ 0 h 873"/>
                  <a:gd name="T52" fmla="*/ 507 w 579"/>
                  <a:gd name="T53" fmla="*/ 6 h 873"/>
                  <a:gd name="T54" fmla="*/ 480 w 579"/>
                  <a:gd name="T55" fmla="*/ 11 h 873"/>
                  <a:gd name="T56" fmla="*/ 443 w 579"/>
                  <a:gd name="T57" fmla="*/ 17 h 873"/>
                  <a:gd name="T58" fmla="*/ 386 w 579"/>
                  <a:gd name="T59" fmla="*/ 33 h 873"/>
                  <a:gd name="T60" fmla="*/ 354 w 579"/>
                  <a:gd name="T61" fmla="*/ 48 h 873"/>
                  <a:gd name="T62" fmla="*/ 320 w 579"/>
                  <a:gd name="T63" fmla="*/ 62 h 873"/>
                  <a:gd name="T64" fmla="*/ 282 w 579"/>
                  <a:gd name="T65" fmla="*/ 86 h 873"/>
                  <a:gd name="T66" fmla="*/ 249 w 579"/>
                  <a:gd name="T67" fmla="*/ 105 h 873"/>
                  <a:gd name="T68" fmla="*/ 219 w 579"/>
                  <a:gd name="T69" fmla="*/ 128 h 873"/>
                  <a:gd name="T70" fmla="*/ 189 w 579"/>
                  <a:gd name="T71" fmla="*/ 153 h 873"/>
                  <a:gd name="T72" fmla="*/ 167 w 579"/>
                  <a:gd name="T73" fmla="*/ 174 h 873"/>
                  <a:gd name="T74" fmla="*/ 146 w 579"/>
                  <a:gd name="T75" fmla="*/ 197 h 873"/>
                  <a:gd name="T76" fmla="*/ 126 w 579"/>
                  <a:gd name="T77" fmla="*/ 222 h 873"/>
                  <a:gd name="T78" fmla="*/ 104 w 579"/>
                  <a:gd name="T79" fmla="*/ 251 h 873"/>
                  <a:gd name="T80" fmla="*/ 83 w 579"/>
                  <a:gd name="T81" fmla="*/ 282 h 873"/>
                  <a:gd name="T82" fmla="*/ 63 w 579"/>
                  <a:gd name="T83" fmla="*/ 318 h 873"/>
                  <a:gd name="T84" fmla="*/ 45 w 579"/>
                  <a:gd name="T85" fmla="*/ 357 h 873"/>
                  <a:gd name="T86" fmla="*/ 35 w 579"/>
                  <a:gd name="T87" fmla="*/ 387 h 873"/>
                  <a:gd name="T88" fmla="*/ 21 w 579"/>
                  <a:gd name="T89" fmla="*/ 429 h 873"/>
                  <a:gd name="T90" fmla="*/ 9 w 579"/>
                  <a:gd name="T91" fmla="*/ 482 h 873"/>
                  <a:gd name="T92" fmla="*/ 5 w 579"/>
                  <a:gd name="T93" fmla="*/ 518 h 873"/>
                  <a:gd name="T94" fmla="*/ 0 w 579"/>
                  <a:gd name="T95" fmla="*/ 567 h 873"/>
                  <a:gd name="T96" fmla="*/ 0 w 579"/>
                  <a:gd name="T97" fmla="*/ 611 h 873"/>
                  <a:gd name="T98" fmla="*/ 6 w 579"/>
                  <a:gd name="T99" fmla="*/ 665 h 873"/>
                  <a:gd name="T100" fmla="*/ 17 w 579"/>
                  <a:gd name="T101" fmla="*/ 717 h 873"/>
                  <a:gd name="T102" fmla="*/ 24 w 579"/>
                  <a:gd name="T103" fmla="*/ 746 h 873"/>
                  <a:gd name="T104" fmla="*/ 42 w 579"/>
                  <a:gd name="T105" fmla="*/ 795 h 873"/>
                  <a:gd name="T106" fmla="*/ 57 w 579"/>
                  <a:gd name="T107" fmla="*/ 831 h 873"/>
                  <a:gd name="T108" fmla="*/ 72 w 579"/>
                  <a:gd name="T109" fmla="*/ 858 h 873"/>
                  <a:gd name="T110" fmla="*/ 80 w 579"/>
                  <a:gd name="T111" fmla="*/ 873 h 87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79"/>
                  <a:gd name="T169" fmla="*/ 0 h 873"/>
                  <a:gd name="T170" fmla="*/ 579 w 579"/>
                  <a:gd name="T171" fmla="*/ 873 h 87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79" h="873">
                    <a:moveTo>
                      <a:pt x="80" y="873"/>
                    </a:moveTo>
                    <a:lnTo>
                      <a:pt x="188" y="810"/>
                    </a:lnTo>
                    <a:lnTo>
                      <a:pt x="182" y="800"/>
                    </a:lnTo>
                    <a:lnTo>
                      <a:pt x="167" y="770"/>
                    </a:lnTo>
                    <a:lnTo>
                      <a:pt x="156" y="741"/>
                    </a:lnTo>
                    <a:lnTo>
                      <a:pt x="147" y="711"/>
                    </a:lnTo>
                    <a:lnTo>
                      <a:pt x="140" y="687"/>
                    </a:lnTo>
                    <a:lnTo>
                      <a:pt x="135" y="654"/>
                    </a:lnTo>
                    <a:lnTo>
                      <a:pt x="131" y="614"/>
                    </a:lnTo>
                    <a:lnTo>
                      <a:pt x="129" y="564"/>
                    </a:lnTo>
                    <a:lnTo>
                      <a:pt x="134" y="525"/>
                    </a:lnTo>
                    <a:lnTo>
                      <a:pt x="140" y="489"/>
                    </a:lnTo>
                    <a:lnTo>
                      <a:pt x="155" y="434"/>
                    </a:lnTo>
                    <a:lnTo>
                      <a:pt x="179" y="377"/>
                    </a:lnTo>
                    <a:lnTo>
                      <a:pt x="201" y="338"/>
                    </a:lnTo>
                    <a:lnTo>
                      <a:pt x="233" y="294"/>
                    </a:lnTo>
                    <a:lnTo>
                      <a:pt x="264" y="258"/>
                    </a:lnTo>
                    <a:lnTo>
                      <a:pt x="305" y="222"/>
                    </a:lnTo>
                    <a:lnTo>
                      <a:pt x="338" y="198"/>
                    </a:lnTo>
                    <a:lnTo>
                      <a:pt x="381" y="173"/>
                    </a:lnTo>
                    <a:lnTo>
                      <a:pt x="434" y="149"/>
                    </a:lnTo>
                    <a:lnTo>
                      <a:pt x="485" y="135"/>
                    </a:lnTo>
                    <a:lnTo>
                      <a:pt x="545" y="125"/>
                    </a:lnTo>
                    <a:lnTo>
                      <a:pt x="579" y="123"/>
                    </a:lnTo>
                    <a:lnTo>
                      <a:pt x="579" y="0"/>
                    </a:lnTo>
                    <a:lnTo>
                      <a:pt x="536" y="0"/>
                    </a:lnTo>
                    <a:lnTo>
                      <a:pt x="507" y="6"/>
                    </a:lnTo>
                    <a:lnTo>
                      <a:pt x="480" y="11"/>
                    </a:lnTo>
                    <a:lnTo>
                      <a:pt x="443" y="17"/>
                    </a:lnTo>
                    <a:lnTo>
                      <a:pt x="386" y="33"/>
                    </a:lnTo>
                    <a:lnTo>
                      <a:pt x="354" y="48"/>
                    </a:lnTo>
                    <a:lnTo>
                      <a:pt x="320" y="62"/>
                    </a:lnTo>
                    <a:lnTo>
                      <a:pt x="282" y="86"/>
                    </a:lnTo>
                    <a:lnTo>
                      <a:pt x="249" y="105"/>
                    </a:lnTo>
                    <a:lnTo>
                      <a:pt x="219" y="128"/>
                    </a:lnTo>
                    <a:lnTo>
                      <a:pt x="189" y="153"/>
                    </a:lnTo>
                    <a:lnTo>
                      <a:pt x="167" y="174"/>
                    </a:lnTo>
                    <a:lnTo>
                      <a:pt x="146" y="197"/>
                    </a:lnTo>
                    <a:lnTo>
                      <a:pt x="126" y="222"/>
                    </a:lnTo>
                    <a:lnTo>
                      <a:pt x="104" y="251"/>
                    </a:lnTo>
                    <a:lnTo>
                      <a:pt x="83" y="282"/>
                    </a:lnTo>
                    <a:lnTo>
                      <a:pt x="63" y="318"/>
                    </a:lnTo>
                    <a:lnTo>
                      <a:pt x="45" y="357"/>
                    </a:lnTo>
                    <a:lnTo>
                      <a:pt x="35" y="387"/>
                    </a:lnTo>
                    <a:lnTo>
                      <a:pt x="21" y="429"/>
                    </a:lnTo>
                    <a:lnTo>
                      <a:pt x="9" y="482"/>
                    </a:lnTo>
                    <a:lnTo>
                      <a:pt x="5" y="518"/>
                    </a:lnTo>
                    <a:lnTo>
                      <a:pt x="0" y="567"/>
                    </a:lnTo>
                    <a:lnTo>
                      <a:pt x="0" y="611"/>
                    </a:lnTo>
                    <a:lnTo>
                      <a:pt x="6" y="665"/>
                    </a:lnTo>
                    <a:lnTo>
                      <a:pt x="17" y="717"/>
                    </a:lnTo>
                    <a:lnTo>
                      <a:pt x="24" y="746"/>
                    </a:lnTo>
                    <a:lnTo>
                      <a:pt x="42" y="795"/>
                    </a:lnTo>
                    <a:lnTo>
                      <a:pt x="57" y="831"/>
                    </a:lnTo>
                    <a:lnTo>
                      <a:pt x="72" y="858"/>
                    </a:lnTo>
                    <a:lnTo>
                      <a:pt x="80" y="873"/>
                    </a:lnTo>
                    <a:close/>
                  </a:path>
                </a:pathLst>
              </a:custGeom>
              <a:solidFill>
                <a:schemeClr val="bg2"/>
              </a:solidFill>
              <a:ln w="9525">
                <a:solidFill>
                  <a:schemeClr val="tx1"/>
                </a:solidFill>
                <a:miter lim="800000"/>
                <a:headEnd/>
                <a:tailEnd/>
              </a:ln>
            </p:spPr>
            <p:txBody>
              <a:bodyPr wrap="none">
                <a:prstTxWarp prst="textNoShape">
                  <a:avLst/>
                </a:prstTxWarp>
              </a:bodyPr>
              <a:lstStyle/>
              <a:p>
                <a:endParaRPr lang="en-US"/>
              </a:p>
            </p:txBody>
          </p:sp>
        </p:grpSp>
        <p:sp>
          <p:nvSpPr>
            <p:cNvPr id="75810" name="AutoShape 58"/>
            <p:cNvSpPr>
              <a:spLocks noChangeAspect="1" noChangeArrowheads="1"/>
            </p:cNvSpPr>
            <p:nvPr/>
          </p:nvSpPr>
          <p:spPr bwMode="auto">
            <a:xfrm>
              <a:off x="3492" y="864"/>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11" name="Group 59"/>
          <p:cNvGrpSpPr>
            <a:grpSpLocks noChangeAspect="1"/>
          </p:cNvGrpSpPr>
          <p:nvPr/>
        </p:nvGrpSpPr>
        <p:grpSpPr bwMode="auto">
          <a:xfrm>
            <a:off x="6883400" y="1649413"/>
            <a:ext cx="1727200" cy="2168525"/>
            <a:chOff x="4299" y="858"/>
            <a:chExt cx="1163" cy="1461"/>
          </a:xfrm>
        </p:grpSpPr>
        <p:grpSp>
          <p:nvGrpSpPr>
            <p:cNvPr id="12" name="Group 60"/>
            <p:cNvGrpSpPr>
              <a:grpSpLocks noChangeAspect="1"/>
            </p:cNvGrpSpPr>
            <p:nvPr/>
          </p:nvGrpSpPr>
          <p:grpSpPr bwMode="auto">
            <a:xfrm>
              <a:off x="4299" y="1157"/>
              <a:ext cx="1163" cy="1162"/>
              <a:chOff x="4299" y="1157"/>
              <a:chExt cx="1163" cy="1162"/>
            </a:xfrm>
          </p:grpSpPr>
          <p:grpSp>
            <p:nvGrpSpPr>
              <p:cNvPr id="13" name="Group 61"/>
              <p:cNvGrpSpPr>
                <a:grpSpLocks noChangeAspect="1"/>
              </p:cNvGrpSpPr>
              <p:nvPr/>
            </p:nvGrpSpPr>
            <p:grpSpPr bwMode="auto">
              <a:xfrm>
                <a:off x="4299" y="1158"/>
                <a:ext cx="1163" cy="1161"/>
                <a:chOff x="525" y="1152"/>
                <a:chExt cx="1449" cy="1446"/>
              </a:xfrm>
            </p:grpSpPr>
            <p:sp>
              <p:nvSpPr>
                <p:cNvPr id="133182" name="Oval 62"/>
                <p:cNvSpPr>
                  <a:spLocks noChangeAspect="1" noChangeArrowheads="1"/>
                </p:cNvSpPr>
                <p:nvPr/>
              </p:nvSpPr>
              <p:spPr bwMode="auto">
                <a:xfrm>
                  <a:off x="528" y="1153"/>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5799" name="Oval 63"/>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00" name="Oval 64"/>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01" name="Oval 65"/>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02" name="Line 66"/>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03" name="Line 67"/>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04" name="Line 68"/>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05" name="Line 69"/>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06" name="Line 70"/>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07" name="Line 71"/>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08" name="Oval 72"/>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5796" name="Freeform 73"/>
              <p:cNvSpPr>
                <a:spLocks noChangeAspect="1"/>
              </p:cNvSpPr>
              <p:nvPr/>
            </p:nvSpPr>
            <p:spPr bwMode="auto">
              <a:xfrm>
                <a:off x="4596" y="1157"/>
                <a:ext cx="284" cy="183"/>
              </a:xfrm>
              <a:custGeom>
                <a:avLst/>
                <a:gdLst>
                  <a:gd name="T0" fmla="*/ 284 w 284"/>
                  <a:gd name="T1" fmla="*/ 120 h 183"/>
                  <a:gd name="T2" fmla="*/ 284 w 284"/>
                  <a:gd name="T3" fmla="*/ 0 h 183"/>
                  <a:gd name="T4" fmla="*/ 251 w 284"/>
                  <a:gd name="T5" fmla="*/ 1 h 183"/>
                  <a:gd name="T6" fmla="*/ 219 w 284"/>
                  <a:gd name="T7" fmla="*/ 3 h 183"/>
                  <a:gd name="T8" fmla="*/ 183 w 284"/>
                  <a:gd name="T9" fmla="*/ 9 h 183"/>
                  <a:gd name="T10" fmla="*/ 137 w 284"/>
                  <a:gd name="T11" fmla="*/ 19 h 183"/>
                  <a:gd name="T12" fmla="*/ 92 w 284"/>
                  <a:gd name="T13" fmla="*/ 31 h 183"/>
                  <a:gd name="T14" fmla="*/ 65 w 284"/>
                  <a:gd name="T15" fmla="*/ 42 h 183"/>
                  <a:gd name="T16" fmla="*/ 36 w 284"/>
                  <a:gd name="T17" fmla="*/ 54 h 183"/>
                  <a:gd name="T18" fmla="*/ 0 w 284"/>
                  <a:gd name="T19" fmla="*/ 75 h 183"/>
                  <a:gd name="T20" fmla="*/ 63 w 284"/>
                  <a:gd name="T21" fmla="*/ 183 h 183"/>
                  <a:gd name="T22" fmla="*/ 98 w 284"/>
                  <a:gd name="T23" fmla="*/ 165 h 183"/>
                  <a:gd name="T24" fmla="*/ 132 w 284"/>
                  <a:gd name="T25" fmla="*/ 150 h 183"/>
                  <a:gd name="T26" fmla="*/ 171 w 284"/>
                  <a:gd name="T27" fmla="*/ 138 h 183"/>
                  <a:gd name="T28" fmla="*/ 198 w 284"/>
                  <a:gd name="T29" fmla="*/ 130 h 183"/>
                  <a:gd name="T30" fmla="*/ 242 w 284"/>
                  <a:gd name="T31" fmla="*/ 123 h 183"/>
                  <a:gd name="T32" fmla="*/ 284 w 284"/>
                  <a:gd name="T33" fmla="*/ 120 h 18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4"/>
                  <a:gd name="T52" fmla="*/ 0 h 183"/>
                  <a:gd name="T53" fmla="*/ 284 w 284"/>
                  <a:gd name="T54" fmla="*/ 183 h 18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4" h="183">
                    <a:moveTo>
                      <a:pt x="284" y="120"/>
                    </a:moveTo>
                    <a:lnTo>
                      <a:pt x="284" y="0"/>
                    </a:lnTo>
                    <a:lnTo>
                      <a:pt x="251" y="1"/>
                    </a:lnTo>
                    <a:lnTo>
                      <a:pt x="219" y="3"/>
                    </a:lnTo>
                    <a:lnTo>
                      <a:pt x="183" y="9"/>
                    </a:lnTo>
                    <a:lnTo>
                      <a:pt x="137" y="19"/>
                    </a:lnTo>
                    <a:lnTo>
                      <a:pt x="92" y="31"/>
                    </a:lnTo>
                    <a:lnTo>
                      <a:pt x="65" y="42"/>
                    </a:lnTo>
                    <a:lnTo>
                      <a:pt x="36" y="54"/>
                    </a:lnTo>
                    <a:lnTo>
                      <a:pt x="0" y="75"/>
                    </a:lnTo>
                    <a:lnTo>
                      <a:pt x="63" y="183"/>
                    </a:lnTo>
                    <a:lnTo>
                      <a:pt x="98" y="165"/>
                    </a:lnTo>
                    <a:lnTo>
                      <a:pt x="132" y="150"/>
                    </a:lnTo>
                    <a:lnTo>
                      <a:pt x="171" y="138"/>
                    </a:lnTo>
                    <a:lnTo>
                      <a:pt x="198" y="130"/>
                    </a:lnTo>
                    <a:lnTo>
                      <a:pt x="242" y="123"/>
                    </a:lnTo>
                    <a:lnTo>
                      <a:pt x="284" y="120"/>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sp>
            <p:nvSpPr>
              <p:cNvPr id="75797" name="Freeform 74"/>
              <p:cNvSpPr>
                <a:spLocks noChangeAspect="1"/>
              </p:cNvSpPr>
              <p:nvPr/>
            </p:nvSpPr>
            <p:spPr bwMode="auto">
              <a:xfrm>
                <a:off x="5007" y="1839"/>
                <a:ext cx="192" cy="201"/>
              </a:xfrm>
              <a:custGeom>
                <a:avLst/>
                <a:gdLst>
                  <a:gd name="T0" fmla="*/ 0 w 192"/>
                  <a:gd name="T1" fmla="*/ 105 h 201"/>
                  <a:gd name="T2" fmla="*/ 57 w 192"/>
                  <a:gd name="T3" fmla="*/ 201 h 201"/>
                  <a:gd name="T4" fmla="*/ 93 w 192"/>
                  <a:gd name="T5" fmla="*/ 183 h 201"/>
                  <a:gd name="T6" fmla="*/ 123 w 192"/>
                  <a:gd name="T7" fmla="*/ 153 h 201"/>
                  <a:gd name="T8" fmla="*/ 156 w 192"/>
                  <a:gd name="T9" fmla="*/ 117 h 201"/>
                  <a:gd name="T10" fmla="*/ 183 w 192"/>
                  <a:gd name="T11" fmla="*/ 75 h 201"/>
                  <a:gd name="T12" fmla="*/ 192 w 192"/>
                  <a:gd name="T13" fmla="*/ 57 h 201"/>
                  <a:gd name="T14" fmla="*/ 87 w 192"/>
                  <a:gd name="T15" fmla="*/ 0 h 201"/>
                  <a:gd name="T16" fmla="*/ 75 w 192"/>
                  <a:gd name="T17" fmla="*/ 24 h 201"/>
                  <a:gd name="T18" fmla="*/ 54 w 192"/>
                  <a:gd name="T19" fmla="*/ 51 h 201"/>
                  <a:gd name="T20" fmla="*/ 27 w 192"/>
                  <a:gd name="T21" fmla="*/ 81 h 201"/>
                  <a:gd name="T22" fmla="*/ 0 w 192"/>
                  <a:gd name="T23" fmla="*/ 105 h 2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92"/>
                  <a:gd name="T37" fmla="*/ 0 h 201"/>
                  <a:gd name="T38" fmla="*/ 192 w 192"/>
                  <a:gd name="T39" fmla="*/ 201 h 2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92" h="201">
                    <a:moveTo>
                      <a:pt x="0" y="105"/>
                    </a:moveTo>
                    <a:lnTo>
                      <a:pt x="57" y="201"/>
                    </a:lnTo>
                    <a:lnTo>
                      <a:pt x="93" y="183"/>
                    </a:lnTo>
                    <a:lnTo>
                      <a:pt x="123" y="153"/>
                    </a:lnTo>
                    <a:lnTo>
                      <a:pt x="156" y="117"/>
                    </a:lnTo>
                    <a:lnTo>
                      <a:pt x="183" y="75"/>
                    </a:lnTo>
                    <a:lnTo>
                      <a:pt x="192" y="57"/>
                    </a:lnTo>
                    <a:lnTo>
                      <a:pt x="87" y="0"/>
                    </a:lnTo>
                    <a:lnTo>
                      <a:pt x="75" y="24"/>
                    </a:lnTo>
                    <a:lnTo>
                      <a:pt x="54" y="51"/>
                    </a:lnTo>
                    <a:lnTo>
                      <a:pt x="27" y="81"/>
                    </a:lnTo>
                    <a:lnTo>
                      <a:pt x="0" y="10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grpSp>
        <p:sp>
          <p:nvSpPr>
            <p:cNvPr id="75794" name="AutoShape 75"/>
            <p:cNvSpPr>
              <a:spLocks noChangeAspect="1" noChangeArrowheads="1"/>
            </p:cNvSpPr>
            <p:nvPr/>
          </p:nvSpPr>
          <p:spPr bwMode="auto">
            <a:xfrm>
              <a:off x="4782" y="858"/>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sp>
        <p:nvSpPr>
          <p:cNvPr id="75787" name="AutoShape 76"/>
          <p:cNvSpPr>
            <a:spLocks noChangeArrowheads="1"/>
          </p:cNvSpPr>
          <p:nvPr/>
        </p:nvSpPr>
        <p:spPr bwMode="auto">
          <a:xfrm>
            <a:off x="381000" y="2065338"/>
            <a:ext cx="304800" cy="1752600"/>
          </a:xfrm>
          <a:prstGeom prst="curvedRightArrow">
            <a:avLst>
              <a:gd name="adj1" fmla="val 115000"/>
              <a:gd name="adj2" fmla="val 230000"/>
              <a:gd name="adj3" fmla="val 33333"/>
            </a:avLst>
          </a:prstGeom>
          <a:solidFill>
            <a:srgbClr val="F7F5CD"/>
          </a:solidFill>
          <a:ln w="9525">
            <a:solidFill>
              <a:schemeClr val="tx1"/>
            </a:solidFill>
            <a:miter lim="800000"/>
            <a:headEnd/>
            <a:tailEnd/>
          </a:ln>
        </p:spPr>
        <p:txBody>
          <a:bodyPr wrap="none" anchor="ctr">
            <a:prstTxWarp prst="textNoShape">
              <a:avLst/>
            </a:prstTxWarp>
          </a:bodyPr>
          <a:lstStyle/>
          <a:p>
            <a:endParaRPr lang="en-US"/>
          </a:p>
        </p:txBody>
      </p:sp>
      <p:sp>
        <p:nvSpPr>
          <p:cNvPr id="84" name="TextBox 83"/>
          <p:cNvSpPr txBox="1"/>
          <p:nvPr/>
        </p:nvSpPr>
        <p:spPr>
          <a:xfrm>
            <a:off x="658653" y="5341203"/>
            <a:ext cx="1855947" cy="461665"/>
          </a:xfrm>
          <a:prstGeom prst="rect">
            <a:avLst/>
          </a:prstGeom>
          <a:noFill/>
        </p:spPr>
        <p:txBody>
          <a:bodyPr wrap="none" rtlCol="0" anchor="t">
            <a:spAutoFit/>
          </a:bodyPr>
          <a:lstStyle/>
          <a:p>
            <a:r>
              <a:rPr lang="en-US" dirty="0" smtClean="0">
                <a:latin typeface="Calibri" pitchFamily="34" charset="0"/>
              </a:rPr>
              <a:t>Data transfer</a:t>
            </a:r>
          </a:p>
        </p:txBody>
      </p:sp>
      <p:sp>
        <p:nvSpPr>
          <p:cNvPr id="85" name="TextBox 84"/>
          <p:cNvSpPr txBox="1"/>
          <p:nvPr/>
        </p:nvSpPr>
        <p:spPr>
          <a:xfrm>
            <a:off x="3250854" y="5341203"/>
            <a:ext cx="787746" cy="461665"/>
          </a:xfrm>
          <a:prstGeom prst="rect">
            <a:avLst/>
          </a:prstGeom>
          <a:noFill/>
        </p:spPr>
        <p:txBody>
          <a:bodyPr wrap="none" rtlCol="0" anchor="t">
            <a:spAutoFit/>
          </a:bodyPr>
          <a:lstStyle/>
          <a:p>
            <a:r>
              <a:rPr lang="en-US" dirty="0" smtClean="0">
                <a:latin typeface="Calibri" pitchFamily="34" charset="0"/>
              </a:rPr>
              <a:t>Seek</a:t>
            </a:r>
          </a:p>
        </p:txBody>
      </p:sp>
      <p:sp>
        <p:nvSpPr>
          <p:cNvPr id="86" name="TextBox 85"/>
          <p:cNvSpPr txBox="1"/>
          <p:nvPr/>
        </p:nvSpPr>
        <p:spPr>
          <a:xfrm>
            <a:off x="4876800" y="5341203"/>
            <a:ext cx="1656570" cy="830997"/>
          </a:xfrm>
          <a:prstGeom prst="rect">
            <a:avLst/>
          </a:prstGeom>
          <a:noFill/>
        </p:spPr>
        <p:txBody>
          <a:bodyPr wrap="square" rtlCol="0" anchor="t">
            <a:spAutoFit/>
          </a:bodyPr>
          <a:lstStyle/>
          <a:p>
            <a:pPr algn="ctr"/>
            <a:r>
              <a:rPr lang="en-US" dirty="0" smtClean="0">
                <a:latin typeface="Calibri" pitchFamily="34" charset="0"/>
              </a:rPr>
              <a:t>Rotational </a:t>
            </a:r>
          </a:p>
          <a:p>
            <a:pPr algn="ctr"/>
            <a:r>
              <a:rPr lang="en-US" dirty="0" smtClean="0">
                <a:latin typeface="Calibri" pitchFamily="34" charset="0"/>
              </a:rPr>
              <a:t>latency</a:t>
            </a:r>
          </a:p>
        </p:txBody>
      </p:sp>
      <p:sp>
        <p:nvSpPr>
          <p:cNvPr id="87" name="TextBox 86"/>
          <p:cNvSpPr txBox="1"/>
          <p:nvPr/>
        </p:nvSpPr>
        <p:spPr>
          <a:xfrm>
            <a:off x="6830853" y="5341203"/>
            <a:ext cx="1855947" cy="461665"/>
          </a:xfrm>
          <a:prstGeom prst="rect">
            <a:avLst/>
          </a:prstGeom>
          <a:noFill/>
        </p:spPr>
        <p:txBody>
          <a:bodyPr wrap="none" rtlCol="0" anchor="t">
            <a:spAutoFit/>
          </a:bodyPr>
          <a:lstStyle/>
          <a:p>
            <a:r>
              <a:rPr lang="en-US" dirty="0" smtClean="0">
                <a:latin typeface="Calibri" pitchFamily="34" charset="0"/>
              </a:rPr>
              <a:t>Data transfer</a:t>
            </a:r>
          </a:p>
        </p:txBody>
      </p:sp>
      <p:cxnSp>
        <p:nvCxnSpPr>
          <p:cNvPr id="89" name="Straight Arrow Connector 88"/>
          <p:cNvCxnSpPr>
            <a:stCxn id="84" idx="0"/>
          </p:cNvCxnSpPr>
          <p:nvPr/>
        </p:nvCxnSpPr>
        <p:spPr bwMode="auto">
          <a:xfrm rot="5400000" flipH="1" flipV="1">
            <a:off x="1210559" y="4949437"/>
            <a:ext cx="767834" cy="15698"/>
          </a:xfrm>
          <a:prstGeom prst="straightConnector1">
            <a:avLst/>
          </a:prstGeom>
          <a:noFill/>
          <a:ln w="25400" cap="flat" cmpd="sng" algn="ctr">
            <a:solidFill>
              <a:schemeClr val="tx1"/>
            </a:solidFill>
            <a:prstDash val="solid"/>
            <a:round/>
            <a:headEnd type="none" w="med" len="med"/>
            <a:tailEnd type="arrow"/>
          </a:ln>
          <a:effectLst/>
        </p:spPr>
      </p:cxnSp>
      <p:cxnSp>
        <p:nvCxnSpPr>
          <p:cNvPr id="90" name="Straight Arrow Connector 89"/>
          <p:cNvCxnSpPr/>
          <p:nvPr/>
        </p:nvCxnSpPr>
        <p:spPr bwMode="auto">
          <a:xfrm rot="5400000" flipH="1" flipV="1">
            <a:off x="3267302" y="5011052"/>
            <a:ext cx="773668" cy="15698"/>
          </a:xfrm>
          <a:prstGeom prst="straightConnector1">
            <a:avLst/>
          </a:prstGeom>
          <a:noFill/>
          <a:ln w="25400" cap="flat" cmpd="sng" algn="ctr">
            <a:solidFill>
              <a:schemeClr val="tx1"/>
            </a:solidFill>
            <a:prstDash val="solid"/>
            <a:round/>
            <a:headEnd type="none" w="med" len="med"/>
            <a:tailEnd type="arrow"/>
          </a:ln>
          <a:effectLst/>
        </p:spPr>
      </p:cxnSp>
      <p:cxnSp>
        <p:nvCxnSpPr>
          <p:cNvPr id="91" name="Straight Arrow Connector 90"/>
          <p:cNvCxnSpPr/>
          <p:nvPr/>
        </p:nvCxnSpPr>
        <p:spPr bwMode="auto">
          <a:xfrm rot="5400000" flipH="1" flipV="1">
            <a:off x="5317810" y="5011052"/>
            <a:ext cx="773668" cy="15698"/>
          </a:xfrm>
          <a:prstGeom prst="straightConnector1">
            <a:avLst/>
          </a:prstGeom>
          <a:noFill/>
          <a:ln w="25400" cap="flat" cmpd="sng" algn="ctr">
            <a:solidFill>
              <a:schemeClr val="tx1"/>
            </a:solidFill>
            <a:prstDash val="solid"/>
            <a:round/>
            <a:headEnd type="none" w="med" len="med"/>
            <a:tailEnd type="arrow"/>
          </a:ln>
          <a:effectLst/>
        </p:spPr>
      </p:cxnSp>
      <p:cxnSp>
        <p:nvCxnSpPr>
          <p:cNvPr id="92" name="Straight Arrow Connector 91"/>
          <p:cNvCxnSpPr/>
          <p:nvPr/>
        </p:nvCxnSpPr>
        <p:spPr bwMode="auto">
          <a:xfrm rot="5400000" flipH="1" flipV="1">
            <a:off x="7367272" y="5022720"/>
            <a:ext cx="773668" cy="15698"/>
          </a:xfrm>
          <a:prstGeom prst="straightConnector1">
            <a:avLst/>
          </a:prstGeom>
          <a:noFill/>
          <a:ln w="25400"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5956" name="Rectangle 1028"/>
          <p:cNvSpPr>
            <a:spLocks noGrp="1" noChangeArrowheads="1"/>
          </p:cNvSpPr>
          <p:nvPr>
            <p:ph type="title"/>
          </p:nvPr>
        </p:nvSpPr>
        <p:spPr/>
        <p:txBody>
          <a:bodyPr/>
          <a:lstStyle/>
          <a:p>
            <a:r>
              <a:rPr lang="en-US" dirty="0" smtClean="0"/>
              <a:t>Disk Access Time</a:t>
            </a:r>
            <a:endParaRPr lang="en-US" dirty="0"/>
          </a:p>
        </p:txBody>
      </p:sp>
      <p:sp>
        <p:nvSpPr>
          <p:cNvPr id="125957" name="Rectangle 1029"/>
          <p:cNvSpPr>
            <a:spLocks noGrp="1" noChangeArrowheads="1"/>
          </p:cNvSpPr>
          <p:nvPr>
            <p:ph type="body" idx="1"/>
          </p:nvPr>
        </p:nvSpPr>
        <p:spPr>
          <a:xfrm>
            <a:off x="396875" y="1362075"/>
            <a:ext cx="8366125" cy="4972050"/>
          </a:xfrm>
        </p:spPr>
        <p:txBody>
          <a:bodyPr/>
          <a:lstStyle/>
          <a:p>
            <a:r>
              <a:rPr lang="en-US" dirty="0" smtClean="0"/>
              <a:t>Average time to access some target sector approximated by :</a:t>
            </a:r>
          </a:p>
          <a:p>
            <a:pPr lvl="1"/>
            <a:r>
              <a:rPr lang="en-US" dirty="0" err="1" smtClean="0"/>
              <a:t>Taccess</a:t>
            </a:r>
            <a:r>
              <a:rPr lang="en-US" dirty="0" smtClean="0"/>
              <a:t>  =  </a:t>
            </a:r>
            <a:r>
              <a:rPr lang="en-US" dirty="0" err="1" smtClean="0"/>
              <a:t>Tavg</a:t>
            </a:r>
            <a:r>
              <a:rPr lang="en-US" dirty="0" smtClean="0"/>
              <a:t> seek +  </a:t>
            </a:r>
            <a:r>
              <a:rPr lang="en-US" dirty="0" err="1" smtClean="0"/>
              <a:t>Tavg</a:t>
            </a:r>
            <a:r>
              <a:rPr lang="en-US" dirty="0" smtClean="0"/>
              <a:t> rotation + </a:t>
            </a:r>
            <a:r>
              <a:rPr lang="en-US" dirty="0" err="1" smtClean="0"/>
              <a:t>Tavg</a:t>
            </a:r>
            <a:r>
              <a:rPr lang="en-US" dirty="0" smtClean="0"/>
              <a:t> transfer </a:t>
            </a:r>
          </a:p>
          <a:p>
            <a:r>
              <a:rPr lang="en-US" dirty="0" smtClean="0">
                <a:solidFill>
                  <a:srgbClr val="FF0000"/>
                </a:solidFill>
              </a:rPr>
              <a:t>Seek time </a:t>
            </a:r>
            <a:r>
              <a:rPr lang="en-US" dirty="0" smtClean="0"/>
              <a:t>(</a:t>
            </a:r>
            <a:r>
              <a:rPr lang="en-US" dirty="0" err="1" smtClean="0"/>
              <a:t>Tavg</a:t>
            </a:r>
            <a:r>
              <a:rPr lang="en-US" dirty="0" smtClean="0"/>
              <a:t> seek)</a:t>
            </a:r>
          </a:p>
          <a:p>
            <a:pPr lvl="1"/>
            <a:r>
              <a:rPr lang="en-US" dirty="0" smtClean="0"/>
              <a:t>Time to position heads over cylinder containing target sector.</a:t>
            </a:r>
          </a:p>
          <a:p>
            <a:pPr lvl="1"/>
            <a:r>
              <a:rPr lang="en-US" dirty="0" smtClean="0"/>
              <a:t>Typical  </a:t>
            </a:r>
            <a:r>
              <a:rPr lang="en-US" dirty="0" err="1" smtClean="0"/>
              <a:t>Tavg</a:t>
            </a:r>
            <a:r>
              <a:rPr lang="en-US" dirty="0" smtClean="0"/>
              <a:t> seek is 3—9 ms</a:t>
            </a:r>
          </a:p>
          <a:p>
            <a:r>
              <a:rPr lang="en-US" dirty="0" smtClean="0">
                <a:solidFill>
                  <a:srgbClr val="FF0000"/>
                </a:solidFill>
              </a:rPr>
              <a:t>Rotational latency </a:t>
            </a:r>
            <a:r>
              <a:rPr lang="en-US" dirty="0" smtClean="0"/>
              <a:t>(</a:t>
            </a:r>
            <a:r>
              <a:rPr lang="en-US" dirty="0" err="1" smtClean="0"/>
              <a:t>Tavg</a:t>
            </a:r>
            <a:r>
              <a:rPr lang="en-US" dirty="0" smtClean="0"/>
              <a:t> rotation)</a:t>
            </a:r>
          </a:p>
          <a:p>
            <a:pPr lvl="1"/>
            <a:r>
              <a:rPr lang="en-US" dirty="0" smtClean="0"/>
              <a:t>Time waiting for first bit of target sector to pass under </a:t>
            </a:r>
            <a:r>
              <a:rPr lang="en-US" dirty="0" err="1" smtClean="0"/>
              <a:t>r/w</a:t>
            </a:r>
            <a:r>
              <a:rPr lang="en-US" dirty="0" smtClean="0"/>
              <a:t> head.</a:t>
            </a:r>
          </a:p>
          <a:p>
            <a:pPr lvl="1"/>
            <a:r>
              <a:rPr lang="en-US" dirty="0" err="1" smtClean="0"/>
              <a:t>Tavg</a:t>
            </a:r>
            <a:r>
              <a:rPr lang="en-US" dirty="0" smtClean="0"/>
              <a:t> rotation = 1/2 </a:t>
            </a:r>
            <a:r>
              <a:rPr lang="en-US" dirty="0" err="1" smtClean="0"/>
              <a:t>x</a:t>
            </a:r>
            <a:r>
              <a:rPr lang="en-US" dirty="0" smtClean="0"/>
              <a:t> 1/RPMs </a:t>
            </a:r>
            <a:r>
              <a:rPr lang="en-US" dirty="0" err="1" smtClean="0"/>
              <a:t>x</a:t>
            </a:r>
            <a:r>
              <a:rPr lang="en-US" dirty="0" smtClean="0"/>
              <a:t> 60 sec/1 min</a:t>
            </a:r>
          </a:p>
          <a:p>
            <a:pPr lvl="1"/>
            <a:r>
              <a:rPr lang="en-US" dirty="0" smtClean="0"/>
              <a:t>Typical </a:t>
            </a:r>
            <a:r>
              <a:rPr lang="en-US" dirty="0" err="1" smtClean="0"/>
              <a:t>Tavg</a:t>
            </a:r>
            <a:r>
              <a:rPr lang="en-US" dirty="0" smtClean="0"/>
              <a:t> rotation = 7200 </a:t>
            </a:r>
            <a:r>
              <a:rPr lang="en-US" dirty="0" err="1" smtClean="0"/>
              <a:t>RPMs</a:t>
            </a:r>
            <a:endParaRPr lang="en-US" dirty="0" smtClean="0"/>
          </a:p>
          <a:p>
            <a:r>
              <a:rPr lang="en-US" dirty="0" smtClean="0">
                <a:solidFill>
                  <a:srgbClr val="FF0000"/>
                </a:solidFill>
              </a:rPr>
              <a:t>Transfer time </a:t>
            </a:r>
            <a:r>
              <a:rPr lang="en-US" dirty="0" smtClean="0"/>
              <a:t>(</a:t>
            </a:r>
            <a:r>
              <a:rPr lang="en-US" dirty="0" err="1" smtClean="0"/>
              <a:t>Tavg</a:t>
            </a:r>
            <a:r>
              <a:rPr lang="en-US" dirty="0" smtClean="0"/>
              <a:t> transfer)	</a:t>
            </a:r>
          </a:p>
          <a:p>
            <a:pPr lvl="1"/>
            <a:r>
              <a:rPr lang="en-US" dirty="0" smtClean="0"/>
              <a:t>Time to read the bits in the target sector.</a:t>
            </a:r>
          </a:p>
          <a:p>
            <a:pPr lvl="1"/>
            <a:r>
              <a:rPr lang="en-US" dirty="0" err="1" smtClean="0"/>
              <a:t>Tavg</a:t>
            </a:r>
            <a:r>
              <a:rPr lang="en-US" dirty="0" smtClean="0"/>
              <a:t> transfer = 1/RPM </a:t>
            </a:r>
            <a:r>
              <a:rPr lang="en-US" dirty="0" err="1" smtClean="0"/>
              <a:t>x</a:t>
            </a:r>
            <a:r>
              <a:rPr lang="en-US" dirty="0" smtClean="0"/>
              <a:t> 1/(avg # sectors/track) </a:t>
            </a:r>
            <a:r>
              <a:rPr lang="en-US" dirty="0" err="1" smtClean="0"/>
              <a:t>x</a:t>
            </a:r>
            <a:r>
              <a:rPr lang="en-US" dirty="0" smtClean="0"/>
              <a:t> 60 secs/1 min.</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6980" name="Rectangle 1028"/>
          <p:cNvSpPr>
            <a:spLocks noGrp="1" noChangeArrowheads="1"/>
          </p:cNvSpPr>
          <p:nvPr>
            <p:ph type="title"/>
          </p:nvPr>
        </p:nvSpPr>
        <p:spPr/>
        <p:txBody>
          <a:bodyPr/>
          <a:lstStyle/>
          <a:p>
            <a:r>
              <a:rPr lang="en-US" smtClean="0"/>
              <a:t>Disk Access Time Example</a:t>
            </a:r>
            <a:endParaRPr lang="en-US"/>
          </a:p>
        </p:txBody>
      </p:sp>
      <p:sp>
        <p:nvSpPr>
          <p:cNvPr id="126981" name="Rectangle 1029"/>
          <p:cNvSpPr>
            <a:spLocks noGrp="1" noChangeArrowheads="1"/>
          </p:cNvSpPr>
          <p:nvPr>
            <p:ph type="body" idx="1"/>
          </p:nvPr>
        </p:nvSpPr>
        <p:spPr>
          <a:xfrm>
            <a:off x="396875" y="1362075"/>
            <a:ext cx="8747125" cy="4972050"/>
          </a:xfrm>
        </p:spPr>
        <p:txBody>
          <a:bodyPr/>
          <a:lstStyle/>
          <a:p>
            <a:r>
              <a:rPr lang="en-US" dirty="0" smtClean="0"/>
              <a:t>Given:</a:t>
            </a:r>
          </a:p>
          <a:p>
            <a:pPr lvl="1"/>
            <a:r>
              <a:rPr lang="en-US" dirty="0" smtClean="0"/>
              <a:t>Rotational rate = 7,200 RPM</a:t>
            </a:r>
          </a:p>
          <a:p>
            <a:pPr lvl="1"/>
            <a:r>
              <a:rPr lang="en-US" dirty="0" smtClean="0"/>
              <a:t>Average seek time = 9 ms.</a:t>
            </a:r>
          </a:p>
          <a:p>
            <a:pPr lvl="1"/>
            <a:r>
              <a:rPr lang="en-US" dirty="0" err="1" smtClean="0"/>
              <a:t>Avg</a:t>
            </a:r>
            <a:r>
              <a:rPr lang="en-US" dirty="0" smtClean="0"/>
              <a:t> # sectors/track = 400.</a:t>
            </a:r>
          </a:p>
          <a:p>
            <a:r>
              <a:rPr lang="en-US" dirty="0" smtClean="0"/>
              <a:t>Derived:</a:t>
            </a:r>
          </a:p>
          <a:p>
            <a:pPr lvl="1"/>
            <a:r>
              <a:rPr lang="en-US" dirty="0" err="1" smtClean="0"/>
              <a:t>Tavg</a:t>
            </a:r>
            <a:r>
              <a:rPr lang="en-US" dirty="0" smtClean="0"/>
              <a:t> rotation = 1/2 </a:t>
            </a:r>
            <a:r>
              <a:rPr lang="en-US" dirty="0" err="1" smtClean="0"/>
              <a:t>x</a:t>
            </a:r>
            <a:r>
              <a:rPr lang="en-US" dirty="0" smtClean="0"/>
              <a:t> (60 secs/7200 RPM) </a:t>
            </a:r>
            <a:r>
              <a:rPr lang="en-US" dirty="0" err="1" smtClean="0"/>
              <a:t>x</a:t>
            </a:r>
            <a:r>
              <a:rPr lang="en-US" dirty="0" smtClean="0"/>
              <a:t> 1000 ms/sec = 4 ms.</a:t>
            </a:r>
          </a:p>
          <a:p>
            <a:pPr lvl="1"/>
            <a:r>
              <a:rPr lang="en-US" dirty="0" err="1" smtClean="0"/>
              <a:t>Tavg</a:t>
            </a:r>
            <a:r>
              <a:rPr lang="en-US" dirty="0" smtClean="0"/>
              <a:t> transfer = 60/7200 RPM </a:t>
            </a:r>
            <a:r>
              <a:rPr lang="en-US" dirty="0" err="1" smtClean="0"/>
              <a:t>x</a:t>
            </a:r>
            <a:r>
              <a:rPr lang="en-US" dirty="0" smtClean="0"/>
              <a:t> 1/400 </a:t>
            </a:r>
            <a:r>
              <a:rPr lang="en-US" dirty="0" err="1" smtClean="0"/>
              <a:t>secs</a:t>
            </a:r>
            <a:r>
              <a:rPr lang="en-US" dirty="0" smtClean="0"/>
              <a:t>/track </a:t>
            </a:r>
            <a:r>
              <a:rPr lang="en-US" dirty="0" err="1" smtClean="0"/>
              <a:t>x</a:t>
            </a:r>
            <a:r>
              <a:rPr lang="en-US" dirty="0" smtClean="0"/>
              <a:t> 1000 ms/sec = 0.02 ms</a:t>
            </a:r>
          </a:p>
          <a:p>
            <a:pPr lvl="1"/>
            <a:r>
              <a:rPr lang="en-US" dirty="0" err="1" smtClean="0"/>
              <a:t>Taccess</a:t>
            </a:r>
            <a:r>
              <a:rPr lang="en-US" dirty="0" smtClean="0"/>
              <a:t>  = 9 ms + 4 ms + 0.02 ms</a:t>
            </a:r>
          </a:p>
          <a:p>
            <a:r>
              <a:rPr lang="en-US" dirty="0" smtClean="0"/>
              <a:t>Important points:</a:t>
            </a:r>
          </a:p>
          <a:p>
            <a:pPr lvl="1"/>
            <a:r>
              <a:rPr lang="en-US" dirty="0" smtClean="0"/>
              <a:t>Access time dominated by seek time and rotational latency.</a:t>
            </a:r>
          </a:p>
          <a:p>
            <a:pPr lvl="1"/>
            <a:r>
              <a:rPr lang="en-US" dirty="0" smtClean="0"/>
              <a:t>First bit in a sector is the most expensive, the rest are free.</a:t>
            </a:r>
          </a:p>
          <a:p>
            <a:pPr lvl="1"/>
            <a:r>
              <a:rPr lang="en-US" dirty="0" smtClean="0"/>
              <a:t>SRAM access time is about  4 ns/</a:t>
            </a:r>
            <a:r>
              <a:rPr lang="en-US" dirty="0" err="1" smtClean="0"/>
              <a:t>doubleword</a:t>
            </a:r>
            <a:r>
              <a:rPr lang="en-US" dirty="0" smtClean="0"/>
              <a:t>, DRAM about  60 ns</a:t>
            </a:r>
          </a:p>
          <a:p>
            <a:pPr lvl="2"/>
            <a:r>
              <a:rPr lang="en-US" dirty="0" smtClean="0"/>
              <a:t>Disk is about 40,000 times slower than SRAM, </a:t>
            </a:r>
          </a:p>
          <a:p>
            <a:pPr lvl="2"/>
            <a:r>
              <a:rPr lang="en-US" dirty="0" smtClean="0"/>
              <a:t>2,500 times slower then DRAM.</a:t>
            </a:r>
          </a:p>
          <a:p>
            <a:pPr lvl="1"/>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8004" name="Rectangle 1028"/>
          <p:cNvSpPr>
            <a:spLocks noGrp="1" noChangeArrowheads="1"/>
          </p:cNvSpPr>
          <p:nvPr>
            <p:ph type="title"/>
          </p:nvPr>
        </p:nvSpPr>
        <p:spPr/>
        <p:txBody>
          <a:bodyPr/>
          <a:lstStyle/>
          <a:p>
            <a:r>
              <a:rPr lang="en-US" smtClean="0"/>
              <a:t>Logical Disk Blocks</a:t>
            </a:r>
            <a:endParaRPr lang="en-US"/>
          </a:p>
        </p:txBody>
      </p:sp>
      <p:sp>
        <p:nvSpPr>
          <p:cNvPr id="128005" name="Rectangle 1029"/>
          <p:cNvSpPr>
            <a:spLocks noGrp="1" noChangeArrowheads="1"/>
          </p:cNvSpPr>
          <p:nvPr>
            <p:ph type="body" idx="1"/>
          </p:nvPr>
        </p:nvSpPr>
        <p:spPr/>
        <p:txBody>
          <a:bodyPr/>
          <a:lstStyle/>
          <a:p>
            <a:r>
              <a:rPr lang="en-US" dirty="0" smtClean="0"/>
              <a:t>Modern disks present a simpler abstract view of the complex sector geometry:</a:t>
            </a:r>
          </a:p>
          <a:p>
            <a:pPr lvl="1"/>
            <a:r>
              <a:rPr lang="en-US" dirty="0" smtClean="0"/>
              <a:t>The set of available sectors is modeled as a sequence of </a:t>
            </a:r>
            <a:r>
              <a:rPr lang="en-US" dirty="0" err="1" smtClean="0"/>
              <a:t>b</a:t>
            </a:r>
            <a:r>
              <a:rPr lang="en-US" dirty="0" smtClean="0"/>
              <a:t>-sized </a:t>
            </a:r>
            <a:r>
              <a:rPr lang="en-US" dirty="0" smtClean="0">
                <a:solidFill>
                  <a:srgbClr val="FF0000"/>
                </a:solidFill>
              </a:rPr>
              <a:t>logical blocks </a:t>
            </a:r>
            <a:r>
              <a:rPr lang="en-US" dirty="0" smtClean="0"/>
              <a:t>(0, 1, 2, ...)</a:t>
            </a:r>
          </a:p>
          <a:p>
            <a:r>
              <a:rPr lang="en-US" dirty="0" smtClean="0"/>
              <a:t>Mapping between logical blocks and actual (physical) sectors</a:t>
            </a:r>
          </a:p>
          <a:p>
            <a:pPr lvl="1"/>
            <a:r>
              <a:rPr lang="en-US" dirty="0" smtClean="0"/>
              <a:t>Maintained by hardware/firmware device called disk controller.</a:t>
            </a:r>
          </a:p>
          <a:p>
            <a:pPr lvl="1"/>
            <a:r>
              <a:rPr lang="en-US" dirty="0" smtClean="0"/>
              <a:t>Converts requests for logical blocks into (</a:t>
            </a:r>
            <a:r>
              <a:rPr lang="en-US" dirty="0" err="1" smtClean="0"/>
              <a:t>surface,track,sector</a:t>
            </a:r>
            <a:r>
              <a:rPr lang="en-US" dirty="0" smtClean="0"/>
              <a:t>) triples.</a:t>
            </a:r>
          </a:p>
          <a:p>
            <a:r>
              <a:rPr lang="en-US" dirty="0" smtClean="0"/>
              <a:t>Allows controller to set aside spare cylinders for each zone.</a:t>
            </a:r>
          </a:p>
          <a:p>
            <a:pPr lvl="1"/>
            <a:r>
              <a:rPr lang="en-US" dirty="0" smtClean="0"/>
              <a:t>Accounts for the difference in “formatted capacity” and “maximum capacity”. </a:t>
            </a:r>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331" name="Rectangle 51"/>
          <p:cNvSpPr>
            <a:spLocks noGrp="1" noChangeArrowheads="1"/>
          </p:cNvSpPr>
          <p:nvPr>
            <p:ph type="title"/>
          </p:nvPr>
        </p:nvSpPr>
        <p:spPr/>
        <p:txBody>
          <a:bodyPr/>
          <a:lstStyle/>
          <a:p>
            <a:r>
              <a:rPr lang="en-US" smtClean="0"/>
              <a:t>I/O Bus</a:t>
            </a:r>
            <a:endParaRPr lang="en-US"/>
          </a:p>
        </p:txBody>
      </p:sp>
      <p:sp>
        <p:nvSpPr>
          <p:cNvPr id="97284" name="Rectangle 4"/>
          <p:cNvSpPr>
            <a:spLocks noChangeArrowheads="1"/>
          </p:cNvSpPr>
          <p:nvPr/>
        </p:nvSpPr>
        <p:spPr bwMode="auto">
          <a:xfrm>
            <a:off x="6880225" y="2876550"/>
            <a:ext cx="909638" cy="914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M</a:t>
            </a:r>
            <a:r>
              <a:rPr lang="en-US" sz="1600" dirty="0" smtClean="0"/>
              <a:t>ain</a:t>
            </a:r>
            <a:endParaRPr lang="en-US" sz="1600" dirty="0"/>
          </a:p>
          <a:p>
            <a:pPr algn="ctr">
              <a:lnSpc>
                <a:spcPct val="100000"/>
              </a:lnSpc>
            </a:pPr>
            <a:r>
              <a:rPr lang="en-US" sz="1600" dirty="0"/>
              <a:t>memory</a:t>
            </a:r>
          </a:p>
        </p:txBody>
      </p:sp>
      <p:sp>
        <p:nvSpPr>
          <p:cNvPr id="97285" name="AutoShape 5"/>
          <p:cNvSpPr>
            <a:spLocks noChangeArrowheads="1"/>
          </p:cNvSpPr>
          <p:nvPr/>
        </p:nvSpPr>
        <p:spPr bwMode="auto">
          <a:xfrm>
            <a:off x="5356225" y="3028950"/>
            <a:ext cx="1492250" cy="533400"/>
          </a:xfrm>
          <a:prstGeom prst="leftRightArrow">
            <a:avLst>
              <a:gd name="adj1" fmla="val 50000"/>
              <a:gd name="adj2" fmla="val 5595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86" name="Rectangle 6"/>
          <p:cNvSpPr>
            <a:spLocks noChangeArrowheads="1"/>
          </p:cNvSpPr>
          <p:nvPr/>
        </p:nvSpPr>
        <p:spPr bwMode="auto">
          <a:xfrm>
            <a:off x="4441825" y="3060700"/>
            <a:ext cx="909638" cy="57785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I/O </a:t>
            </a:r>
          </a:p>
          <a:p>
            <a:pPr algn="ctr">
              <a:lnSpc>
                <a:spcPct val="100000"/>
              </a:lnSpc>
            </a:pPr>
            <a:r>
              <a:rPr lang="en-US" sz="1600"/>
              <a:t>bridge</a:t>
            </a:r>
          </a:p>
        </p:txBody>
      </p:sp>
      <p:sp>
        <p:nvSpPr>
          <p:cNvPr id="97287" name="AutoShape 7"/>
          <p:cNvSpPr>
            <a:spLocks noChangeArrowheads="1"/>
          </p:cNvSpPr>
          <p:nvPr/>
        </p:nvSpPr>
        <p:spPr bwMode="auto">
          <a:xfrm>
            <a:off x="2984500" y="3028950"/>
            <a:ext cx="1452563" cy="533400"/>
          </a:xfrm>
          <a:prstGeom prst="leftRightArrow">
            <a:avLst>
              <a:gd name="adj1" fmla="val 50000"/>
              <a:gd name="adj2" fmla="val 54464"/>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88" name="Rectangle 8"/>
          <p:cNvSpPr>
            <a:spLocks noChangeArrowheads="1"/>
          </p:cNvSpPr>
          <p:nvPr/>
        </p:nvSpPr>
        <p:spPr bwMode="auto">
          <a:xfrm>
            <a:off x="1084263" y="3060700"/>
            <a:ext cx="1873250" cy="57785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B</a:t>
            </a:r>
            <a:r>
              <a:rPr lang="en-US" sz="1600" dirty="0" smtClean="0"/>
              <a:t>us </a:t>
            </a:r>
            <a:r>
              <a:rPr lang="en-US" sz="1600" dirty="0"/>
              <a:t>interface</a:t>
            </a:r>
          </a:p>
        </p:txBody>
      </p:sp>
      <p:sp>
        <p:nvSpPr>
          <p:cNvPr id="97289" name="Rectangle 9"/>
          <p:cNvSpPr>
            <a:spLocks noChangeArrowheads="1"/>
          </p:cNvSpPr>
          <p:nvPr/>
        </p:nvSpPr>
        <p:spPr bwMode="auto">
          <a:xfrm>
            <a:off x="2000250" y="173355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90" name="Rectangle 10"/>
          <p:cNvSpPr>
            <a:spLocks noChangeArrowheads="1"/>
          </p:cNvSpPr>
          <p:nvPr/>
        </p:nvSpPr>
        <p:spPr bwMode="auto">
          <a:xfrm>
            <a:off x="2000250" y="188595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91" name="Rectangle 11"/>
          <p:cNvSpPr>
            <a:spLocks noChangeArrowheads="1"/>
          </p:cNvSpPr>
          <p:nvPr/>
        </p:nvSpPr>
        <p:spPr bwMode="auto">
          <a:xfrm>
            <a:off x="2000250" y="203835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92" name="Rectangle 12"/>
          <p:cNvSpPr>
            <a:spLocks noChangeArrowheads="1"/>
          </p:cNvSpPr>
          <p:nvPr/>
        </p:nvSpPr>
        <p:spPr bwMode="auto">
          <a:xfrm>
            <a:off x="2000250" y="219075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93" name="Rectangle 13"/>
          <p:cNvSpPr>
            <a:spLocks noChangeArrowheads="1"/>
          </p:cNvSpPr>
          <p:nvPr/>
        </p:nvSpPr>
        <p:spPr bwMode="auto">
          <a:xfrm>
            <a:off x="2000250" y="234315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94" name="AutoShape 14"/>
          <p:cNvSpPr>
            <a:spLocks noChangeArrowheads="1"/>
          </p:cNvSpPr>
          <p:nvPr/>
        </p:nvSpPr>
        <p:spPr bwMode="auto">
          <a:xfrm>
            <a:off x="2773363" y="173355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95" name="AutoShape 15"/>
          <p:cNvSpPr>
            <a:spLocks noChangeArrowheads="1"/>
          </p:cNvSpPr>
          <p:nvPr/>
        </p:nvSpPr>
        <p:spPr bwMode="auto">
          <a:xfrm flipH="1">
            <a:off x="2684463" y="211455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96" name="Rectangle 16"/>
          <p:cNvSpPr>
            <a:spLocks noChangeArrowheads="1"/>
          </p:cNvSpPr>
          <p:nvPr/>
        </p:nvSpPr>
        <p:spPr bwMode="auto">
          <a:xfrm>
            <a:off x="3217863" y="1581150"/>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r>
              <a:rPr lang="en-US" sz="1600"/>
              <a:t>ALU</a:t>
            </a:r>
          </a:p>
        </p:txBody>
      </p:sp>
      <p:sp>
        <p:nvSpPr>
          <p:cNvPr id="97297" name="Text Box 17"/>
          <p:cNvSpPr txBox="1">
            <a:spLocks noChangeArrowheads="1"/>
          </p:cNvSpPr>
          <p:nvPr/>
        </p:nvSpPr>
        <p:spPr bwMode="auto">
          <a:xfrm>
            <a:off x="1717675" y="1411873"/>
            <a:ext cx="114777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R</a:t>
            </a:r>
            <a:r>
              <a:rPr lang="en-US" sz="1600" dirty="0" smtClean="0"/>
              <a:t>egister </a:t>
            </a:r>
            <a:r>
              <a:rPr lang="en-US" sz="1600" dirty="0"/>
              <a:t>file</a:t>
            </a:r>
          </a:p>
        </p:txBody>
      </p:sp>
      <p:sp>
        <p:nvSpPr>
          <p:cNvPr id="97298" name="AutoShape 18"/>
          <p:cNvSpPr>
            <a:spLocks noChangeArrowheads="1"/>
          </p:cNvSpPr>
          <p:nvPr/>
        </p:nvSpPr>
        <p:spPr bwMode="auto">
          <a:xfrm>
            <a:off x="2074863" y="2571750"/>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99" name="Rectangle 19"/>
          <p:cNvSpPr>
            <a:spLocks noChangeArrowheads="1"/>
          </p:cNvSpPr>
          <p:nvPr/>
        </p:nvSpPr>
        <p:spPr bwMode="auto">
          <a:xfrm>
            <a:off x="931863" y="1352550"/>
            <a:ext cx="2971800" cy="2438400"/>
          </a:xfrm>
          <a:prstGeom prst="rect">
            <a:avLst/>
          </a:prstGeom>
          <a:noFill/>
          <a:ln w="12700" cap="rnd">
            <a:solidFill>
              <a:schemeClr val="tx1"/>
            </a:solidFill>
            <a:prstDash val="sysDot"/>
            <a:miter lim="800000"/>
            <a:headEnd/>
            <a:tailEnd/>
          </a:ln>
          <a:effectLst/>
        </p:spPr>
        <p:txBody>
          <a:bodyPr wrap="none" anchor="ctr">
            <a:prstTxWarp prst="textNoShape">
              <a:avLst/>
            </a:prstTxWarp>
          </a:bodyPr>
          <a:lstStyle/>
          <a:p>
            <a:endParaRPr lang="en-US"/>
          </a:p>
        </p:txBody>
      </p:sp>
      <p:sp>
        <p:nvSpPr>
          <p:cNvPr id="97300" name="Text Box 20"/>
          <p:cNvSpPr txBox="1">
            <a:spLocks noChangeArrowheads="1"/>
          </p:cNvSpPr>
          <p:nvPr/>
        </p:nvSpPr>
        <p:spPr bwMode="auto">
          <a:xfrm>
            <a:off x="819150" y="1047750"/>
            <a:ext cx="108585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CPU chip</a:t>
            </a:r>
          </a:p>
        </p:txBody>
      </p:sp>
      <p:sp>
        <p:nvSpPr>
          <p:cNvPr id="97301" name="Text Box 21"/>
          <p:cNvSpPr txBox="1">
            <a:spLocks noChangeArrowheads="1"/>
          </p:cNvSpPr>
          <p:nvPr/>
        </p:nvSpPr>
        <p:spPr bwMode="auto">
          <a:xfrm>
            <a:off x="3865563" y="2342148"/>
            <a:ext cx="1129135"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ystem </a:t>
            </a:r>
            <a:r>
              <a:rPr lang="en-US" sz="1600" dirty="0"/>
              <a:t>bus</a:t>
            </a:r>
          </a:p>
        </p:txBody>
      </p:sp>
      <p:sp>
        <p:nvSpPr>
          <p:cNvPr id="97302" name="Line 22"/>
          <p:cNvSpPr>
            <a:spLocks noChangeShapeType="1"/>
          </p:cNvSpPr>
          <p:nvPr/>
        </p:nvSpPr>
        <p:spPr bwMode="auto">
          <a:xfrm flipH="1">
            <a:off x="3751263" y="2647950"/>
            <a:ext cx="685800" cy="45720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97303" name="Text Box 23"/>
          <p:cNvSpPr txBox="1">
            <a:spLocks noChangeArrowheads="1"/>
          </p:cNvSpPr>
          <p:nvPr/>
        </p:nvSpPr>
        <p:spPr bwMode="auto">
          <a:xfrm>
            <a:off x="5386388" y="2342148"/>
            <a:ext cx="1175722"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M</a:t>
            </a:r>
            <a:r>
              <a:rPr lang="en-US" sz="1600" dirty="0" smtClean="0"/>
              <a:t>emory </a:t>
            </a:r>
            <a:r>
              <a:rPr lang="en-US" sz="1600" dirty="0"/>
              <a:t>bus</a:t>
            </a:r>
          </a:p>
        </p:txBody>
      </p:sp>
      <p:sp>
        <p:nvSpPr>
          <p:cNvPr id="97304" name="Line 24"/>
          <p:cNvSpPr>
            <a:spLocks noChangeShapeType="1"/>
          </p:cNvSpPr>
          <p:nvPr/>
        </p:nvSpPr>
        <p:spPr bwMode="auto">
          <a:xfrm>
            <a:off x="6037263" y="2647950"/>
            <a:ext cx="0" cy="45720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97305" name="AutoShape 25"/>
          <p:cNvSpPr>
            <a:spLocks noChangeArrowheads="1"/>
          </p:cNvSpPr>
          <p:nvPr/>
        </p:nvSpPr>
        <p:spPr bwMode="auto">
          <a:xfrm>
            <a:off x="4665663" y="3714750"/>
            <a:ext cx="495300" cy="685800"/>
          </a:xfrm>
          <a:prstGeom prst="upArrow">
            <a:avLst>
              <a:gd name="adj1" fmla="val 36667"/>
              <a:gd name="adj2" fmla="val 44872"/>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7306" name="AutoShape 26"/>
          <p:cNvSpPr>
            <a:spLocks noChangeArrowheads="1"/>
          </p:cNvSpPr>
          <p:nvPr/>
        </p:nvSpPr>
        <p:spPr bwMode="auto">
          <a:xfrm flipV="1">
            <a:off x="5770563" y="4451350"/>
            <a:ext cx="495300" cy="685800"/>
          </a:xfrm>
          <a:prstGeom prst="upArrow">
            <a:avLst>
              <a:gd name="adj1" fmla="val 36667"/>
              <a:gd name="adj2" fmla="val 44872"/>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7307" name="Rectangle 27"/>
          <p:cNvSpPr>
            <a:spLocks noChangeArrowheads="1"/>
          </p:cNvSpPr>
          <p:nvPr/>
        </p:nvSpPr>
        <p:spPr bwMode="auto">
          <a:xfrm>
            <a:off x="5351463" y="5175250"/>
            <a:ext cx="12954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D</a:t>
            </a:r>
            <a:r>
              <a:rPr lang="en-US" sz="1600" dirty="0" smtClean="0"/>
              <a:t>isk </a:t>
            </a:r>
            <a:endParaRPr lang="en-US" sz="1600" dirty="0"/>
          </a:p>
          <a:p>
            <a:pPr algn="ctr">
              <a:lnSpc>
                <a:spcPct val="100000"/>
              </a:lnSpc>
            </a:pPr>
            <a:r>
              <a:rPr lang="en-US" sz="1600" dirty="0"/>
              <a:t>controller</a:t>
            </a:r>
          </a:p>
        </p:txBody>
      </p:sp>
      <p:sp>
        <p:nvSpPr>
          <p:cNvPr id="97308" name="AutoShape 28"/>
          <p:cNvSpPr>
            <a:spLocks noChangeArrowheads="1"/>
          </p:cNvSpPr>
          <p:nvPr/>
        </p:nvSpPr>
        <p:spPr bwMode="auto">
          <a:xfrm flipV="1">
            <a:off x="3440113" y="4451350"/>
            <a:ext cx="495300" cy="685800"/>
          </a:xfrm>
          <a:prstGeom prst="upArrow">
            <a:avLst>
              <a:gd name="adj1" fmla="val 36667"/>
              <a:gd name="adj2" fmla="val 44872"/>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7309" name="Rectangle 29"/>
          <p:cNvSpPr>
            <a:spLocks noChangeArrowheads="1"/>
          </p:cNvSpPr>
          <p:nvPr/>
        </p:nvSpPr>
        <p:spPr bwMode="auto">
          <a:xfrm>
            <a:off x="3021013" y="5175250"/>
            <a:ext cx="12954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G</a:t>
            </a:r>
            <a:r>
              <a:rPr lang="en-US" sz="1600" dirty="0" smtClean="0"/>
              <a:t>raphics</a:t>
            </a:r>
            <a:endParaRPr lang="en-US" sz="1600" dirty="0"/>
          </a:p>
          <a:p>
            <a:pPr algn="ctr">
              <a:lnSpc>
                <a:spcPct val="100000"/>
              </a:lnSpc>
            </a:pPr>
            <a:r>
              <a:rPr lang="en-US" sz="1600" dirty="0"/>
              <a:t>adapter</a:t>
            </a:r>
          </a:p>
        </p:txBody>
      </p:sp>
      <p:sp>
        <p:nvSpPr>
          <p:cNvPr id="97310" name="AutoShape 30"/>
          <p:cNvSpPr>
            <a:spLocks noChangeArrowheads="1"/>
          </p:cNvSpPr>
          <p:nvPr/>
        </p:nvSpPr>
        <p:spPr bwMode="auto">
          <a:xfrm flipV="1">
            <a:off x="1763713" y="4451350"/>
            <a:ext cx="495300" cy="685800"/>
          </a:xfrm>
          <a:prstGeom prst="upArrow">
            <a:avLst>
              <a:gd name="adj1" fmla="val 36667"/>
              <a:gd name="adj2" fmla="val 44872"/>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7311" name="Rectangle 31"/>
          <p:cNvSpPr>
            <a:spLocks noChangeArrowheads="1"/>
          </p:cNvSpPr>
          <p:nvPr/>
        </p:nvSpPr>
        <p:spPr bwMode="auto">
          <a:xfrm>
            <a:off x="1420813" y="5162550"/>
            <a:ext cx="11430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USB</a:t>
            </a:r>
          </a:p>
          <a:p>
            <a:pPr algn="ctr">
              <a:lnSpc>
                <a:spcPct val="100000"/>
              </a:lnSpc>
            </a:pPr>
            <a:r>
              <a:rPr lang="en-US" sz="1600"/>
              <a:t>controller</a:t>
            </a:r>
          </a:p>
        </p:txBody>
      </p:sp>
      <p:sp>
        <p:nvSpPr>
          <p:cNvPr id="97312" name="Line 32"/>
          <p:cNvSpPr>
            <a:spLocks noChangeShapeType="1"/>
          </p:cNvSpPr>
          <p:nvPr/>
        </p:nvSpPr>
        <p:spPr bwMode="auto">
          <a:xfrm>
            <a:off x="1649413" y="5695950"/>
            <a:ext cx="0" cy="30480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97313" name="Line 33"/>
          <p:cNvSpPr>
            <a:spLocks noChangeShapeType="1"/>
          </p:cNvSpPr>
          <p:nvPr/>
        </p:nvSpPr>
        <p:spPr bwMode="auto">
          <a:xfrm>
            <a:off x="2411413" y="5695950"/>
            <a:ext cx="0" cy="30480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97314" name="Text Box 34"/>
          <p:cNvSpPr txBox="1">
            <a:spLocks noChangeArrowheads="1"/>
          </p:cNvSpPr>
          <p:nvPr/>
        </p:nvSpPr>
        <p:spPr bwMode="auto">
          <a:xfrm>
            <a:off x="1214438" y="5923548"/>
            <a:ext cx="717564"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ouse</a:t>
            </a:r>
            <a:endParaRPr lang="en-US" sz="1600" dirty="0"/>
          </a:p>
        </p:txBody>
      </p:sp>
      <p:sp>
        <p:nvSpPr>
          <p:cNvPr id="97315" name="Text Box 35"/>
          <p:cNvSpPr txBox="1">
            <a:spLocks noChangeArrowheads="1"/>
          </p:cNvSpPr>
          <p:nvPr/>
        </p:nvSpPr>
        <p:spPr bwMode="auto">
          <a:xfrm>
            <a:off x="1892300" y="5923548"/>
            <a:ext cx="96062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K</a:t>
            </a:r>
            <a:r>
              <a:rPr lang="en-US" sz="1600" dirty="0" smtClean="0"/>
              <a:t>eyboard</a:t>
            </a:r>
            <a:endParaRPr lang="en-US" sz="1600" dirty="0"/>
          </a:p>
        </p:txBody>
      </p:sp>
      <p:sp>
        <p:nvSpPr>
          <p:cNvPr id="97316" name="Line 36"/>
          <p:cNvSpPr>
            <a:spLocks noChangeShapeType="1"/>
          </p:cNvSpPr>
          <p:nvPr/>
        </p:nvSpPr>
        <p:spPr bwMode="auto">
          <a:xfrm>
            <a:off x="3706813" y="5695950"/>
            <a:ext cx="0" cy="30480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97317" name="Text Box 37"/>
          <p:cNvSpPr txBox="1">
            <a:spLocks noChangeArrowheads="1"/>
          </p:cNvSpPr>
          <p:nvPr/>
        </p:nvSpPr>
        <p:spPr bwMode="auto">
          <a:xfrm>
            <a:off x="3209925" y="5923548"/>
            <a:ext cx="801421"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onitor</a:t>
            </a:r>
            <a:endParaRPr lang="en-US" sz="1600" dirty="0"/>
          </a:p>
        </p:txBody>
      </p:sp>
      <p:sp>
        <p:nvSpPr>
          <p:cNvPr id="97318" name="Line 38"/>
          <p:cNvSpPr>
            <a:spLocks noChangeShapeType="1"/>
          </p:cNvSpPr>
          <p:nvPr/>
        </p:nvSpPr>
        <p:spPr bwMode="auto">
          <a:xfrm>
            <a:off x="6011863" y="5695950"/>
            <a:ext cx="0" cy="381000"/>
          </a:xfrm>
          <a:prstGeom prst="line">
            <a:avLst/>
          </a:prstGeom>
          <a:noFill/>
          <a:ln w="12700">
            <a:solidFill>
              <a:schemeClr val="tx1"/>
            </a:solidFill>
            <a:round/>
            <a:headEnd type="triangle" w="med" len="med"/>
            <a:tailEnd type="triangle" w="med" len="med"/>
          </a:ln>
          <a:effectLst/>
        </p:spPr>
        <p:txBody>
          <a:bodyPr wrap="none" anchor="ctr">
            <a:prstTxWarp prst="textNoShape">
              <a:avLst/>
            </a:prstTxWarp>
          </a:bodyPr>
          <a:lstStyle/>
          <a:p>
            <a:endParaRPr lang="en-US"/>
          </a:p>
        </p:txBody>
      </p:sp>
      <p:sp>
        <p:nvSpPr>
          <p:cNvPr id="97319" name="AutoShape 39"/>
          <p:cNvSpPr>
            <a:spLocks noChangeArrowheads="1"/>
          </p:cNvSpPr>
          <p:nvPr/>
        </p:nvSpPr>
        <p:spPr bwMode="auto">
          <a:xfrm>
            <a:off x="5707063" y="6076950"/>
            <a:ext cx="609600" cy="609600"/>
          </a:xfrm>
          <a:prstGeom prst="can">
            <a:avLst>
              <a:gd name="adj" fmla="val 25000"/>
            </a:avLst>
          </a:prstGeom>
          <a:noFill/>
          <a:ln w="12700">
            <a:solidFill>
              <a:schemeClr val="tx1"/>
            </a:solidFill>
            <a:round/>
            <a:headEnd/>
            <a:tailEnd/>
          </a:ln>
          <a:effectLst/>
        </p:spPr>
        <p:txBody>
          <a:bodyPr wrap="none" anchor="ctr">
            <a:prstTxWarp prst="textNoShape">
              <a:avLst/>
            </a:prstTxWarp>
          </a:bodyPr>
          <a:lstStyle/>
          <a:p>
            <a:pPr algn="ctr">
              <a:lnSpc>
                <a:spcPct val="100000"/>
              </a:lnSpc>
            </a:pPr>
            <a:r>
              <a:rPr lang="en-US" sz="1600" dirty="0"/>
              <a:t>D</a:t>
            </a:r>
            <a:r>
              <a:rPr lang="en-US" sz="1600" dirty="0" smtClean="0"/>
              <a:t>isk</a:t>
            </a:r>
            <a:endParaRPr lang="en-US" sz="1600" dirty="0"/>
          </a:p>
        </p:txBody>
      </p:sp>
      <p:sp>
        <p:nvSpPr>
          <p:cNvPr id="97320" name="AutoShape 40"/>
          <p:cNvSpPr>
            <a:spLocks noChangeArrowheads="1"/>
          </p:cNvSpPr>
          <p:nvPr/>
        </p:nvSpPr>
        <p:spPr bwMode="auto">
          <a:xfrm>
            <a:off x="855663" y="4235450"/>
            <a:ext cx="7277100" cy="393700"/>
          </a:xfrm>
          <a:prstGeom prst="leftRightArrow">
            <a:avLst>
              <a:gd name="adj1" fmla="val 48611"/>
              <a:gd name="adj2" fmla="val 95500"/>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7321" name="Rectangle 41"/>
          <p:cNvSpPr>
            <a:spLocks noChangeArrowheads="1"/>
          </p:cNvSpPr>
          <p:nvPr/>
        </p:nvSpPr>
        <p:spPr bwMode="auto">
          <a:xfrm>
            <a:off x="1931988" y="4405313"/>
            <a:ext cx="166687" cy="152400"/>
          </a:xfrm>
          <a:prstGeom prst="rect">
            <a:avLst/>
          </a:prstGeom>
          <a:solidFill>
            <a:srgbClr val="F7F5CD"/>
          </a:solidFill>
          <a:ln w="12700">
            <a:noFill/>
            <a:miter lim="800000"/>
            <a:headEnd/>
            <a:tailEnd/>
          </a:ln>
          <a:effectLst/>
        </p:spPr>
        <p:txBody>
          <a:bodyPr wrap="none" anchor="ctr">
            <a:prstTxWarp prst="textNoShape">
              <a:avLst/>
            </a:prstTxWarp>
          </a:bodyPr>
          <a:lstStyle/>
          <a:p>
            <a:endParaRPr lang="en-US"/>
          </a:p>
        </p:txBody>
      </p:sp>
      <p:sp>
        <p:nvSpPr>
          <p:cNvPr id="97322" name="Rectangle 42"/>
          <p:cNvSpPr>
            <a:spLocks noChangeArrowheads="1"/>
          </p:cNvSpPr>
          <p:nvPr/>
        </p:nvSpPr>
        <p:spPr bwMode="auto">
          <a:xfrm>
            <a:off x="3608388" y="4395788"/>
            <a:ext cx="166687" cy="152400"/>
          </a:xfrm>
          <a:prstGeom prst="rect">
            <a:avLst/>
          </a:prstGeom>
          <a:solidFill>
            <a:srgbClr val="F7F5CD"/>
          </a:solidFill>
          <a:ln w="12700">
            <a:noFill/>
            <a:miter lim="800000"/>
            <a:headEnd/>
            <a:tailEnd/>
          </a:ln>
          <a:effectLst/>
        </p:spPr>
        <p:txBody>
          <a:bodyPr wrap="none" anchor="ctr">
            <a:prstTxWarp prst="textNoShape">
              <a:avLst/>
            </a:prstTxWarp>
          </a:bodyPr>
          <a:lstStyle/>
          <a:p>
            <a:endParaRPr lang="en-US"/>
          </a:p>
        </p:txBody>
      </p:sp>
      <p:sp>
        <p:nvSpPr>
          <p:cNvPr id="97323" name="Rectangle 43"/>
          <p:cNvSpPr>
            <a:spLocks noChangeArrowheads="1"/>
          </p:cNvSpPr>
          <p:nvPr/>
        </p:nvSpPr>
        <p:spPr bwMode="auto">
          <a:xfrm>
            <a:off x="5942013" y="4386263"/>
            <a:ext cx="161925" cy="152400"/>
          </a:xfrm>
          <a:prstGeom prst="rect">
            <a:avLst/>
          </a:prstGeom>
          <a:solidFill>
            <a:srgbClr val="F7F5CD"/>
          </a:solidFill>
          <a:ln w="12700">
            <a:noFill/>
            <a:miter lim="800000"/>
            <a:headEnd/>
            <a:tailEnd/>
          </a:ln>
          <a:effectLst/>
        </p:spPr>
        <p:txBody>
          <a:bodyPr wrap="none" anchor="ctr">
            <a:prstTxWarp prst="textNoShape">
              <a:avLst/>
            </a:prstTxWarp>
          </a:bodyPr>
          <a:lstStyle/>
          <a:p>
            <a:endParaRPr lang="en-US"/>
          </a:p>
        </p:txBody>
      </p:sp>
      <p:sp>
        <p:nvSpPr>
          <p:cNvPr id="97324" name="Text Box 44"/>
          <p:cNvSpPr txBox="1">
            <a:spLocks noChangeArrowheads="1"/>
          </p:cNvSpPr>
          <p:nvPr/>
        </p:nvSpPr>
        <p:spPr bwMode="auto">
          <a:xfrm>
            <a:off x="4529138" y="4540250"/>
            <a:ext cx="87471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I/O bus</a:t>
            </a:r>
          </a:p>
        </p:txBody>
      </p:sp>
      <p:sp>
        <p:nvSpPr>
          <p:cNvPr id="97325" name="Rectangle 45"/>
          <p:cNvSpPr>
            <a:spLocks noChangeArrowheads="1"/>
          </p:cNvSpPr>
          <p:nvPr/>
        </p:nvSpPr>
        <p:spPr bwMode="auto">
          <a:xfrm>
            <a:off x="4832350" y="4324350"/>
            <a:ext cx="161925" cy="152400"/>
          </a:xfrm>
          <a:prstGeom prst="rect">
            <a:avLst/>
          </a:prstGeom>
          <a:solidFill>
            <a:srgbClr val="F7F5CD"/>
          </a:solidFill>
          <a:ln w="12700">
            <a:noFill/>
            <a:miter lim="800000"/>
            <a:headEnd/>
            <a:tailEnd/>
          </a:ln>
          <a:effectLst/>
        </p:spPr>
        <p:txBody>
          <a:bodyPr wrap="none" anchor="ctr">
            <a:prstTxWarp prst="textNoShape">
              <a:avLst/>
            </a:prstTxWarp>
          </a:bodyPr>
          <a:lstStyle/>
          <a:p>
            <a:endParaRPr lang="en-US"/>
          </a:p>
        </p:txBody>
      </p:sp>
      <p:sp>
        <p:nvSpPr>
          <p:cNvPr id="97326" name="Rectangle 46"/>
          <p:cNvSpPr>
            <a:spLocks noChangeArrowheads="1"/>
          </p:cNvSpPr>
          <p:nvPr/>
        </p:nvSpPr>
        <p:spPr bwMode="auto">
          <a:xfrm>
            <a:off x="6723063" y="4248150"/>
            <a:ext cx="127000" cy="40640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7327" name="Rectangle 47"/>
          <p:cNvSpPr>
            <a:spLocks noChangeArrowheads="1"/>
          </p:cNvSpPr>
          <p:nvPr/>
        </p:nvSpPr>
        <p:spPr bwMode="auto">
          <a:xfrm>
            <a:off x="7027863" y="4248150"/>
            <a:ext cx="127000" cy="40640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7328" name="Rectangle 48"/>
          <p:cNvSpPr>
            <a:spLocks noChangeArrowheads="1"/>
          </p:cNvSpPr>
          <p:nvPr/>
        </p:nvSpPr>
        <p:spPr bwMode="auto">
          <a:xfrm>
            <a:off x="7332663" y="4248150"/>
            <a:ext cx="127000" cy="40640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7329" name="Text Box 49"/>
          <p:cNvSpPr txBox="1">
            <a:spLocks noChangeArrowheads="1"/>
          </p:cNvSpPr>
          <p:nvPr/>
        </p:nvSpPr>
        <p:spPr bwMode="auto">
          <a:xfrm>
            <a:off x="6708775" y="4629150"/>
            <a:ext cx="2212975" cy="1069975"/>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600"/>
              <a:t>Expansion slots for</a:t>
            </a:r>
          </a:p>
          <a:p>
            <a:pPr algn="l">
              <a:lnSpc>
                <a:spcPct val="100000"/>
              </a:lnSpc>
            </a:pPr>
            <a:r>
              <a:rPr lang="en-US" sz="1600"/>
              <a:t>other devices such</a:t>
            </a:r>
          </a:p>
          <a:p>
            <a:pPr algn="l">
              <a:lnSpc>
                <a:spcPct val="100000"/>
              </a:lnSpc>
            </a:pPr>
            <a:r>
              <a:rPr lang="en-US" sz="1600"/>
              <a:t>as network adapters.</a:t>
            </a:r>
          </a:p>
          <a:p>
            <a:pPr algn="l">
              <a:lnSpc>
                <a:spcPct val="100000"/>
              </a:lnSpc>
            </a:pPr>
            <a:endParaRPr lang="en-US" sz="160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51" name="Rectangle 47"/>
          <p:cNvSpPr>
            <a:spLocks noGrp="1" noChangeArrowheads="1"/>
          </p:cNvSpPr>
          <p:nvPr>
            <p:ph type="title"/>
          </p:nvPr>
        </p:nvSpPr>
        <p:spPr/>
        <p:txBody>
          <a:bodyPr/>
          <a:lstStyle/>
          <a:p>
            <a:r>
              <a:rPr lang="en-US" smtClean="0"/>
              <a:t>Reading a Disk Sector (1)</a:t>
            </a:r>
            <a:endParaRPr lang="en-US"/>
          </a:p>
        </p:txBody>
      </p:sp>
      <p:sp>
        <p:nvSpPr>
          <p:cNvPr id="98308" name="Rectangle 4"/>
          <p:cNvSpPr>
            <a:spLocks noChangeArrowheads="1"/>
          </p:cNvSpPr>
          <p:nvPr/>
        </p:nvSpPr>
        <p:spPr bwMode="auto">
          <a:xfrm>
            <a:off x="6291263" y="2988677"/>
            <a:ext cx="909637" cy="914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M</a:t>
            </a:r>
            <a:r>
              <a:rPr lang="en-US" sz="1600" dirty="0" smtClean="0"/>
              <a:t>ain</a:t>
            </a:r>
            <a:endParaRPr lang="en-US" sz="1600" dirty="0"/>
          </a:p>
          <a:p>
            <a:pPr algn="ctr">
              <a:lnSpc>
                <a:spcPct val="100000"/>
              </a:lnSpc>
            </a:pPr>
            <a:r>
              <a:rPr lang="en-US" sz="1600" dirty="0"/>
              <a:t>memory</a:t>
            </a:r>
          </a:p>
        </p:txBody>
      </p:sp>
      <p:sp>
        <p:nvSpPr>
          <p:cNvPr id="98309" name="AutoShape 5"/>
          <p:cNvSpPr>
            <a:spLocks noChangeArrowheads="1"/>
          </p:cNvSpPr>
          <p:nvPr/>
        </p:nvSpPr>
        <p:spPr bwMode="auto">
          <a:xfrm>
            <a:off x="4767263" y="3124200"/>
            <a:ext cx="1492250" cy="533400"/>
          </a:xfrm>
          <a:prstGeom prst="leftRightArrow">
            <a:avLst>
              <a:gd name="adj1" fmla="val 50000"/>
              <a:gd name="adj2" fmla="val 5595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10" name="Rectangle 6"/>
          <p:cNvSpPr>
            <a:spLocks noChangeArrowheads="1"/>
          </p:cNvSpPr>
          <p:nvPr/>
        </p:nvSpPr>
        <p:spPr bwMode="auto">
          <a:xfrm>
            <a:off x="3852863" y="3155950"/>
            <a:ext cx="909637" cy="57785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8311" name="AutoShape 7"/>
          <p:cNvSpPr>
            <a:spLocks noChangeArrowheads="1"/>
          </p:cNvSpPr>
          <p:nvPr/>
        </p:nvSpPr>
        <p:spPr bwMode="auto">
          <a:xfrm>
            <a:off x="2395538" y="3124200"/>
            <a:ext cx="1452562" cy="533400"/>
          </a:xfrm>
          <a:prstGeom prst="leftRightArrow">
            <a:avLst>
              <a:gd name="adj1" fmla="val 50000"/>
              <a:gd name="adj2" fmla="val 54464"/>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12" name="Rectangle 8"/>
          <p:cNvSpPr>
            <a:spLocks noChangeArrowheads="1"/>
          </p:cNvSpPr>
          <p:nvPr/>
        </p:nvSpPr>
        <p:spPr bwMode="auto">
          <a:xfrm>
            <a:off x="1411288" y="18288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13" name="Rectangle 9"/>
          <p:cNvSpPr>
            <a:spLocks noChangeArrowheads="1"/>
          </p:cNvSpPr>
          <p:nvPr/>
        </p:nvSpPr>
        <p:spPr bwMode="auto">
          <a:xfrm>
            <a:off x="1411288" y="19812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14" name="Rectangle 10"/>
          <p:cNvSpPr>
            <a:spLocks noChangeArrowheads="1"/>
          </p:cNvSpPr>
          <p:nvPr/>
        </p:nvSpPr>
        <p:spPr bwMode="auto">
          <a:xfrm>
            <a:off x="1411288" y="21336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15" name="Rectangle 11"/>
          <p:cNvSpPr>
            <a:spLocks noChangeArrowheads="1"/>
          </p:cNvSpPr>
          <p:nvPr/>
        </p:nvSpPr>
        <p:spPr bwMode="auto">
          <a:xfrm>
            <a:off x="1411288" y="22860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16" name="Rectangle 12"/>
          <p:cNvSpPr>
            <a:spLocks noChangeArrowheads="1"/>
          </p:cNvSpPr>
          <p:nvPr/>
        </p:nvSpPr>
        <p:spPr bwMode="auto">
          <a:xfrm>
            <a:off x="1411288" y="24384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17" name="AutoShape 13"/>
          <p:cNvSpPr>
            <a:spLocks noChangeArrowheads="1"/>
          </p:cNvSpPr>
          <p:nvPr/>
        </p:nvSpPr>
        <p:spPr bwMode="auto">
          <a:xfrm>
            <a:off x="2184400" y="18288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18" name="AutoShape 14"/>
          <p:cNvSpPr>
            <a:spLocks noChangeArrowheads="1"/>
          </p:cNvSpPr>
          <p:nvPr/>
        </p:nvSpPr>
        <p:spPr bwMode="auto">
          <a:xfrm flipH="1">
            <a:off x="2095500" y="22098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19" name="Rectangle 15"/>
          <p:cNvSpPr>
            <a:spLocks noChangeArrowheads="1"/>
          </p:cNvSpPr>
          <p:nvPr/>
        </p:nvSpPr>
        <p:spPr bwMode="auto">
          <a:xfrm>
            <a:off x="2628900" y="1693277"/>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ALU</a:t>
            </a:r>
          </a:p>
        </p:txBody>
      </p:sp>
      <p:sp>
        <p:nvSpPr>
          <p:cNvPr id="98320" name="Text Box 16"/>
          <p:cNvSpPr txBox="1">
            <a:spLocks noChangeArrowheads="1"/>
          </p:cNvSpPr>
          <p:nvPr/>
        </p:nvSpPr>
        <p:spPr bwMode="auto">
          <a:xfrm>
            <a:off x="1128713" y="1524000"/>
            <a:ext cx="114777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R</a:t>
            </a:r>
            <a:r>
              <a:rPr lang="en-US" sz="1600" dirty="0" smtClean="0"/>
              <a:t>egister </a:t>
            </a:r>
            <a:r>
              <a:rPr lang="en-US" sz="1600" dirty="0"/>
              <a:t>file</a:t>
            </a:r>
          </a:p>
        </p:txBody>
      </p:sp>
      <p:sp>
        <p:nvSpPr>
          <p:cNvPr id="98321" name="AutoShape 17"/>
          <p:cNvSpPr>
            <a:spLocks noChangeArrowheads="1"/>
          </p:cNvSpPr>
          <p:nvPr/>
        </p:nvSpPr>
        <p:spPr bwMode="auto">
          <a:xfrm>
            <a:off x="1485900" y="2667000"/>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22" name="Rectangle 18"/>
          <p:cNvSpPr>
            <a:spLocks noChangeArrowheads="1"/>
          </p:cNvSpPr>
          <p:nvPr/>
        </p:nvSpPr>
        <p:spPr bwMode="auto">
          <a:xfrm>
            <a:off x="342900" y="1447800"/>
            <a:ext cx="2971800" cy="2438400"/>
          </a:xfrm>
          <a:prstGeom prst="rect">
            <a:avLst/>
          </a:prstGeom>
          <a:noFill/>
          <a:ln w="12700" cap="rnd">
            <a:solidFill>
              <a:schemeClr val="tx1"/>
            </a:solidFill>
            <a:prstDash val="sysDot"/>
            <a:miter lim="800000"/>
            <a:headEnd/>
            <a:tailEnd/>
          </a:ln>
          <a:effectLst/>
        </p:spPr>
        <p:txBody>
          <a:bodyPr wrap="none" anchor="ctr">
            <a:prstTxWarp prst="textNoShape">
              <a:avLst/>
            </a:prstTxWarp>
          </a:bodyPr>
          <a:lstStyle/>
          <a:p>
            <a:endParaRPr lang="en-US"/>
          </a:p>
        </p:txBody>
      </p:sp>
      <p:sp>
        <p:nvSpPr>
          <p:cNvPr id="98323" name="Text Box 19"/>
          <p:cNvSpPr txBox="1">
            <a:spLocks noChangeArrowheads="1"/>
          </p:cNvSpPr>
          <p:nvPr/>
        </p:nvSpPr>
        <p:spPr bwMode="auto">
          <a:xfrm>
            <a:off x="228600" y="1143000"/>
            <a:ext cx="108585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CPU chip</a:t>
            </a:r>
          </a:p>
        </p:txBody>
      </p:sp>
      <p:sp>
        <p:nvSpPr>
          <p:cNvPr id="98324" name="AutoShape 20"/>
          <p:cNvSpPr>
            <a:spLocks noChangeArrowheads="1"/>
          </p:cNvSpPr>
          <p:nvPr/>
        </p:nvSpPr>
        <p:spPr bwMode="auto">
          <a:xfrm>
            <a:off x="4076700" y="3810000"/>
            <a:ext cx="495300" cy="685800"/>
          </a:xfrm>
          <a:prstGeom prst="upArrow">
            <a:avLst>
              <a:gd name="adj1" fmla="val 36667"/>
              <a:gd name="adj2" fmla="val 4487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25" name="AutoShape 21"/>
          <p:cNvSpPr>
            <a:spLocks noChangeArrowheads="1"/>
          </p:cNvSpPr>
          <p:nvPr/>
        </p:nvSpPr>
        <p:spPr bwMode="auto">
          <a:xfrm flipV="1">
            <a:off x="5181600" y="4546600"/>
            <a:ext cx="495300" cy="685800"/>
          </a:xfrm>
          <a:prstGeom prst="upArrow">
            <a:avLst>
              <a:gd name="adj1" fmla="val 36667"/>
              <a:gd name="adj2" fmla="val 4487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26" name="Rectangle 22"/>
          <p:cNvSpPr>
            <a:spLocks noChangeArrowheads="1"/>
          </p:cNvSpPr>
          <p:nvPr/>
        </p:nvSpPr>
        <p:spPr bwMode="auto">
          <a:xfrm>
            <a:off x="4762500" y="5287377"/>
            <a:ext cx="12954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D</a:t>
            </a:r>
            <a:r>
              <a:rPr lang="en-US" sz="1600" dirty="0" smtClean="0"/>
              <a:t>isk </a:t>
            </a:r>
            <a:endParaRPr lang="en-US" sz="1600" dirty="0"/>
          </a:p>
          <a:p>
            <a:pPr algn="ctr">
              <a:lnSpc>
                <a:spcPct val="100000"/>
              </a:lnSpc>
            </a:pPr>
            <a:r>
              <a:rPr lang="en-US" sz="1600" dirty="0"/>
              <a:t>controller</a:t>
            </a:r>
          </a:p>
        </p:txBody>
      </p:sp>
      <p:sp>
        <p:nvSpPr>
          <p:cNvPr id="98327" name="AutoShape 23"/>
          <p:cNvSpPr>
            <a:spLocks noChangeArrowheads="1"/>
          </p:cNvSpPr>
          <p:nvPr/>
        </p:nvSpPr>
        <p:spPr bwMode="auto">
          <a:xfrm flipV="1">
            <a:off x="2851150" y="4546600"/>
            <a:ext cx="495300" cy="685800"/>
          </a:xfrm>
          <a:prstGeom prst="upArrow">
            <a:avLst>
              <a:gd name="adj1" fmla="val 36667"/>
              <a:gd name="adj2" fmla="val 4487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28" name="Rectangle 24"/>
          <p:cNvSpPr>
            <a:spLocks noChangeArrowheads="1"/>
          </p:cNvSpPr>
          <p:nvPr/>
        </p:nvSpPr>
        <p:spPr bwMode="auto">
          <a:xfrm>
            <a:off x="2432050" y="5287377"/>
            <a:ext cx="12954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G</a:t>
            </a:r>
            <a:r>
              <a:rPr lang="en-US" sz="1600" dirty="0" smtClean="0"/>
              <a:t>raphics</a:t>
            </a:r>
            <a:endParaRPr lang="en-US" sz="1600" dirty="0"/>
          </a:p>
          <a:p>
            <a:pPr algn="ctr">
              <a:lnSpc>
                <a:spcPct val="100000"/>
              </a:lnSpc>
            </a:pPr>
            <a:r>
              <a:rPr lang="en-US" sz="1600" dirty="0"/>
              <a:t>adapter</a:t>
            </a:r>
          </a:p>
        </p:txBody>
      </p:sp>
      <p:sp>
        <p:nvSpPr>
          <p:cNvPr id="98329" name="AutoShape 25"/>
          <p:cNvSpPr>
            <a:spLocks noChangeArrowheads="1"/>
          </p:cNvSpPr>
          <p:nvPr/>
        </p:nvSpPr>
        <p:spPr bwMode="auto">
          <a:xfrm flipV="1">
            <a:off x="1174750" y="4546600"/>
            <a:ext cx="495300" cy="685800"/>
          </a:xfrm>
          <a:prstGeom prst="upArrow">
            <a:avLst>
              <a:gd name="adj1" fmla="val 36667"/>
              <a:gd name="adj2" fmla="val 4487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30" name="Rectangle 26"/>
          <p:cNvSpPr>
            <a:spLocks noChangeArrowheads="1"/>
          </p:cNvSpPr>
          <p:nvPr/>
        </p:nvSpPr>
        <p:spPr bwMode="auto">
          <a:xfrm>
            <a:off x="831850" y="5198477"/>
            <a:ext cx="11430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USB</a:t>
            </a:r>
          </a:p>
          <a:p>
            <a:pPr algn="ctr">
              <a:lnSpc>
                <a:spcPct val="100000"/>
              </a:lnSpc>
            </a:pPr>
            <a:r>
              <a:rPr lang="en-US" sz="1600"/>
              <a:t>controller</a:t>
            </a:r>
          </a:p>
        </p:txBody>
      </p:sp>
      <p:sp>
        <p:nvSpPr>
          <p:cNvPr id="98331" name="Line 27"/>
          <p:cNvSpPr>
            <a:spLocks noChangeShapeType="1"/>
          </p:cNvSpPr>
          <p:nvPr/>
        </p:nvSpPr>
        <p:spPr bwMode="auto">
          <a:xfrm>
            <a:off x="1060450" y="5791200"/>
            <a:ext cx="0" cy="30480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98332" name="Line 28"/>
          <p:cNvSpPr>
            <a:spLocks noChangeShapeType="1"/>
          </p:cNvSpPr>
          <p:nvPr/>
        </p:nvSpPr>
        <p:spPr bwMode="auto">
          <a:xfrm>
            <a:off x="1822450" y="5791200"/>
            <a:ext cx="0" cy="30480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98333" name="Text Box 29"/>
          <p:cNvSpPr txBox="1">
            <a:spLocks noChangeArrowheads="1"/>
          </p:cNvSpPr>
          <p:nvPr/>
        </p:nvSpPr>
        <p:spPr bwMode="auto">
          <a:xfrm>
            <a:off x="681084" y="6035675"/>
            <a:ext cx="726982"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a:t>mouse</a:t>
            </a:r>
          </a:p>
        </p:txBody>
      </p:sp>
      <p:sp>
        <p:nvSpPr>
          <p:cNvPr id="98334" name="Text Box 30"/>
          <p:cNvSpPr txBox="1">
            <a:spLocks noChangeArrowheads="1"/>
          </p:cNvSpPr>
          <p:nvPr/>
        </p:nvSpPr>
        <p:spPr bwMode="auto">
          <a:xfrm>
            <a:off x="1379879" y="5959475"/>
            <a:ext cx="932767"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a:t>keyboard</a:t>
            </a:r>
          </a:p>
        </p:txBody>
      </p:sp>
      <p:sp>
        <p:nvSpPr>
          <p:cNvPr id="98335" name="Line 31"/>
          <p:cNvSpPr>
            <a:spLocks noChangeShapeType="1"/>
          </p:cNvSpPr>
          <p:nvPr/>
        </p:nvSpPr>
        <p:spPr bwMode="auto">
          <a:xfrm>
            <a:off x="3117850" y="5791200"/>
            <a:ext cx="0" cy="30480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98336" name="Text Box 32"/>
          <p:cNvSpPr txBox="1">
            <a:spLocks noChangeArrowheads="1"/>
          </p:cNvSpPr>
          <p:nvPr/>
        </p:nvSpPr>
        <p:spPr bwMode="auto">
          <a:xfrm>
            <a:off x="2620963" y="6035675"/>
            <a:ext cx="801421"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onitor</a:t>
            </a:r>
            <a:endParaRPr lang="en-US" sz="1600" dirty="0"/>
          </a:p>
        </p:txBody>
      </p:sp>
      <p:sp>
        <p:nvSpPr>
          <p:cNvPr id="98337" name="Line 33"/>
          <p:cNvSpPr>
            <a:spLocks noChangeShapeType="1"/>
          </p:cNvSpPr>
          <p:nvPr/>
        </p:nvSpPr>
        <p:spPr bwMode="auto">
          <a:xfrm>
            <a:off x="5422900" y="5791200"/>
            <a:ext cx="0" cy="381000"/>
          </a:xfrm>
          <a:prstGeom prst="line">
            <a:avLst/>
          </a:prstGeom>
          <a:noFill/>
          <a:ln w="12700">
            <a:solidFill>
              <a:schemeClr val="tx1"/>
            </a:solidFill>
            <a:round/>
            <a:headEnd type="triangle" w="med" len="med"/>
            <a:tailEnd type="triangle" w="med" len="med"/>
          </a:ln>
          <a:effectLst/>
        </p:spPr>
        <p:txBody>
          <a:bodyPr wrap="none" anchor="ctr">
            <a:prstTxWarp prst="textNoShape">
              <a:avLst/>
            </a:prstTxWarp>
          </a:bodyPr>
          <a:lstStyle/>
          <a:p>
            <a:endParaRPr lang="en-US"/>
          </a:p>
        </p:txBody>
      </p:sp>
      <p:sp>
        <p:nvSpPr>
          <p:cNvPr id="98338" name="AutoShape 34"/>
          <p:cNvSpPr>
            <a:spLocks noChangeArrowheads="1"/>
          </p:cNvSpPr>
          <p:nvPr/>
        </p:nvSpPr>
        <p:spPr bwMode="auto">
          <a:xfrm>
            <a:off x="5124450" y="6189077"/>
            <a:ext cx="609600" cy="609600"/>
          </a:xfrm>
          <a:prstGeom prst="can">
            <a:avLst>
              <a:gd name="adj" fmla="val 25000"/>
            </a:avLst>
          </a:prstGeom>
          <a:noFill/>
          <a:ln w="12700">
            <a:solidFill>
              <a:schemeClr val="tx1"/>
            </a:solidFill>
            <a:round/>
            <a:headEnd/>
            <a:tailEnd/>
          </a:ln>
          <a:effectLst/>
        </p:spPr>
        <p:txBody>
          <a:bodyPr wrap="none" anchor="ctr">
            <a:prstTxWarp prst="textNoShape">
              <a:avLst/>
            </a:prstTxWarp>
          </a:bodyPr>
          <a:lstStyle/>
          <a:p>
            <a:pPr algn="ctr">
              <a:lnSpc>
                <a:spcPct val="100000"/>
              </a:lnSpc>
            </a:pPr>
            <a:r>
              <a:rPr lang="en-US" sz="1600" dirty="0"/>
              <a:t>D</a:t>
            </a:r>
            <a:r>
              <a:rPr lang="en-US" sz="1600" dirty="0" smtClean="0"/>
              <a:t>isk</a:t>
            </a:r>
            <a:endParaRPr lang="en-US" sz="1600" dirty="0"/>
          </a:p>
        </p:txBody>
      </p:sp>
      <p:sp>
        <p:nvSpPr>
          <p:cNvPr id="98339" name="AutoShape 35"/>
          <p:cNvSpPr>
            <a:spLocks noChangeArrowheads="1"/>
          </p:cNvSpPr>
          <p:nvPr/>
        </p:nvSpPr>
        <p:spPr bwMode="auto">
          <a:xfrm>
            <a:off x="266700" y="4330700"/>
            <a:ext cx="6972300" cy="393700"/>
          </a:xfrm>
          <a:prstGeom prst="leftRightArrow">
            <a:avLst>
              <a:gd name="adj1" fmla="val 48611"/>
              <a:gd name="adj2" fmla="val 91500"/>
            </a:avLst>
          </a:prstGeom>
          <a:solidFill>
            <a:schemeClr val="bg1"/>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8340" name="Rectangle 36"/>
          <p:cNvSpPr>
            <a:spLocks noChangeArrowheads="1"/>
          </p:cNvSpPr>
          <p:nvPr/>
        </p:nvSpPr>
        <p:spPr bwMode="auto">
          <a:xfrm>
            <a:off x="1343025" y="4500563"/>
            <a:ext cx="166688"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98341" name="Rectangle 37"/>
          <p:cNvSpPr>
            <a:spLocks noChangeArrowheads="1"/>
          </p:cNvSpPr>
          <p:nvPr/>
        </p:nvSpPr>
        <p:spPr bwMode="auto">
          <a:xfrm>
            <a:off x="3019425" y="4491038"/>
            <a:ext cx="166688"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98342" name="Rectangle 38"/>
          <p:cNvSpPr>
            <a:spLocks noChangeArrowheads="1"/>
          </p:cNvSpPr>
          <p:nvPr/>
        </p:nvSpPr>
        <p:spPr bwMode="auto">
          <a:xfrm>
            <a:off x="5353050" y="4481513"/>
            <a:ext cx="161925"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98343" name="Text Box 39"/>
          <p:cNvSpPr txBox="1">
            <a:spLocks noChangeArrowheads="1"/>
          </p:cNvSpPr>
          <p:nvPr/>
        </p:nvSpPr>
        <p:spPr bwMode="auto">
          <a:xfrm>
            <a:off x="5553075" y="4127500"/>
            <a:ext cx="87471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I/O bus</a:t>
            </a:r>
          </a:p>
        </p:txBody>
      </p:sp>
      <p:sp>
        <p:nvSpPr>
          <p:cNvPr id="98344" name="Rectangle 40"/>
          <p:cNvSpPr>
            <a:spLocks noChangeArrowheads="1"/>
          </p:cNvSpPr>
          <p:nvPr/>
        </p:nvSpPr>
        <p:spPr bwMode="auto">
          <a:xfrm>
            <a:off x="4243388" y="4419600"/>
            <a:ext cx="161925"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98345" name="Line 41"/>
          <p:cNvSpPr>
            <a:spLocks noChangeShapeType="1"/>
          </p:cNvSpPr>
          <p:nvPr/>
        </p:nvSpPr>
        <p:spPr bwMode="auto">
          <a:xfrm>
            <a:off x="2355850" y="3365500"/>
            <a:ext cx="2012950" cy="0"/>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98346" name="Line 42"/>
          <p:cNvSpPr>
            <a:spLocks noChangeShapeType="1"/>
          </p:cNvSpPr>
          <p:nvPr/>
        </p:nvSpPr>
        <p:spPr bwMode="auto">
          <a:xfrm>
            <a:off x="4332288" y="3365500"/>
            <a:ext cx="0" cy="1135063"/>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98347" name="Line 43"/>
          <p:cNvSpPr>
            <a:spLocks noChangeShapeType="1"/>
          </p:cNvSpPr>
          <p:nvPr/>
        </p:nvSpPr>
        <p:spPr bwMode="auto">
          <a:xfrm flipV="1">
            <a:off x="4294188" y="4529138"/>
            <a:ext cx="1128712" cy="0"/>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98348" name="Line 44"/>
          <p:cNvSpPr>
            <a:spLocks noChangeShapeType="1"/>
          </p:cNvSpPr>
          <p:nvPr/>
        </p:nvSpPr>
        <p:spPr bwMode="auto">
          <a:xfrm>
            <a:off x="5429250" y="4487863"/>
            <a:ext cx="0" cy="782637"/>
          </a:xfrm>
          <a:prstGeom prst="line">
            <a:avLst/>
          </a:prstGeom>
          <a:noFill/>
          <a:ln w="76200">
            <a:solidFill>
              <a:srgbClr val="00FFFF"/>
            </a:solidFill>
            <a:round/>
            <a:headEnd/>
            <a:tailEnd type="triangle" w="med" len="med"/>
          </a:ln>
          <a:effectLst/>
        </p:spPr>
        <p:txBody>
          <a:bodyPr wrap="none" anchor="ctr">
            <a:prstTxWarp prst="textNoShape">
              <a:avLst/>
            </a:prstTxWarp>
          </a:bodyPr>
          <a:lstStyle/>
          <a:p>
            <a:endParaRPr lang="en-US"/>
          </a:p>
        </p:txBody>
      </p:sp>
      <p:sp>
        <p:nvSpPr>
          <p:cNvPr id="98349" name="Rectangle 45"/>
          <p:cNvSpPr>
            <a:spLocks noChangeArrowheads="1"/>
          </p:cNvSpPr>
          <p:nvPr/>
        </p:nvSpPr>
        <p:spPr bwMode="auto">
          <a:xfrm>
            <a:off x="495300" y="3172827"/>
            <a:ext cx="1873250" cy="57785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B</a:t>
            </a:r>
            <a:r>
              <a:rPr lang="en-US" sz="1600" dirty="0" smtClean="0"/>
              <a:t>us </a:t>
            </a:r>
            <a:r>
              <a:rPr lang="en-US" sz="1600" dirty="0"/>
              <a:t>interface</a:t>
            </a:r>
          </a:p>
        </p:txBody>
      </p:sp>
      <p:sp>
        <p:nvSpPr>
          <p:cNvPr id="98350" name="Text Box 46"/>
          <p:cNvSpPr txBox="1">
            <a:spLocks noChangeArrowheads="1"/>
          </p:cNvSpPr>
          <p:nvPr/>
        </p:nvSpPr>
        <p:spPr bwMode="auto">
          <a:xfrm>
            <a:off x="4038600" y="1323975"/>
            <a:ext cx="4876800" cy="1569660"/>
          </a:xfrm>
          <a:prstGeom prst="rect">
            <a:avLst/>
          </a:prstGeom>
          <a:noFill/>
          <a:ln w="25400">
            <a:noFill/>
            <a:miter lim="800000"/>
            <a:headEnd/>
            <a:tailEnd/>
          </a:ln>
          <a:effectLst/>
        </p:spPr>
        <p:txBody>
          <a:bodyPr wrap="square">
            <a:prstTxWarp prst="textNoShape">
              <a:avLst/>
            </a:prstTxWarp>
            <a:spAutoFit/>
          </a:bodyPr>
          <a:lstStyle/>
          <a:p>
            <a:pPr algn="l">
              <a:lnSpc>
                <a:spcPct val="100000"/>
              </a:lnSpc>
            </a:pPr>
            <a:r>
              <a:rPr lang="en-US" b="0" dirty="0"/>
              <a:t>CPU initiates a disk read by writing a command, logical block number, and destination memory address to a </a:t>
            </a:r>
            <a:r>
              <a:rPr lang="en-US" b="0" dirty="0">
                <a:solidFill>
                  <a:srgbClr val="FF0000"/>
                </a:solidFill>
              </a:rPr>
              <a:t>port </a:t>
            </a:r>
            <a:r>
              <a:rPr lang="en-US" b="0" dirty="0"/>
              <a:t>(address) associated with disk controller.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0838" name="Rectangle 1030"/>
          <p:cNvSpPr>
            <a:spLocks noGrp="1" noChangeArrowheads="1"/>
          </p:cNvSpPr>
          <p:nvPr>
            <p:ph type="title"/>
          </p:nvPr>
        </p:nvSpPr>
        <p:spPr/>
        <p:txBody>
          <a:bodyPr/>
          <a:lstStyle/>
          <a:p>
            <a:r>
              <a:rPr lang="en-US" dirty="0" smtClean="0"/>
              <a:t>SRAM </a:t>
            </a:r>
            <a:r>
              <a:rPr lang="en-US" dirty="0" err="1" smtClean="0"/>
              <a:t>vs</a:t>
            </a:r>
            <a:r>
              <a:rPr lang="en-US" dirty="0" smtClean="0"/>
              <a:t> DRAM Summary</a:t>
            </a:r>
            <a:endParaRPr lang="en-US" dirty="0"/>
          </a:p>
        </p:txBody>
      </p:sp>
      <p:sp>
        <p:nvSpPr>
          <p:cNvPr id="120836" name="Text Box 1028"/>
          <p:cNvSpPr txBox="1">
            <a:spLocks noChangeArrowheads="1"/>
          </p:cNvSpPr>
          <p:nvPr/>
        </p:nvSpPr>
        <p:spPr bwMode="auto">
          <a:xfrm>
            <a:off x="381000" y="2362200"/>
            <a:ext cx="8610600" cy="2246769"/>
          </a:xfrm>
          <a:prstGeom prst="rect">
            <a:avLst/>
          </a:prstGeom>
          <a:noFill/>
          <a:ln w="25400">
            <a:solidFill>
              <a:schemeClr val="tx1"/>
            </a:solidFill>
            <a:miter lim="800000"/>
            <a:headEnd/>
            <a:tailEnd/>
          </a:ln>
          <a:effectLst/>
        </p:spPr>
        <p:txBody>
          <a:bodyPr wrap="square">
            <a:prstTxWarp prst="textNoShape">
              <a:avLst/>
            </a:prstTxWarp>
            <a:spAutoFit/>
          </a:bodyPr>
          <a:lstStyle/>
          <a:p>
            <a:pPr algn="l">
              <a:lnSpc>
                <a:spcPct val="100000"/>
              </a:lnSpc>
            </a:pPr>
            <a:r>
              <a:rPr lang="en-US" sz="2000" b="0" dirty="0" smtClean="0"/>
              <a:t>	</a:t>
            </a:r>
            <a:r>
              <a:rPr lang="en-US" sz="2000" dirty="0" smtClean="0"/>
              <a:t>Trans.	Access	Needs	Needs	</a:t>
            </a:r>
            <a:r>
              <a:rPr lang="en-US" sz="2000" dirty="0"/>
              <a:t>	</a:t>
            </a:r>
          </a:p>
          <a:p>
            <a:pPr algn="l">
              <a:lnSpc>
                <a:spcPct val="100000"/>
              </a:lnSpc>
            </a:pPr>
            <a:r>
              <a:rPr lang="en-US" sz="2000" dirty="0"/>
              <a:t>	per bit	 time</a:t>
            </a:r>
            <a:r>
              <a:rPr lang="en-US" sz="2000" dirty="0" smtClean="0"/>
              <a:t>	refresh?	EDC?	Cost</a:t>
            </a:r>
            <a:r>
              <a:rPr lang="en-US" sz="2000" dirty="0"/>
              <a:t>	Applications</a:t>
            </a:r>
          </a:p>
          <a:p>
            <a:pPr algn="l">
              <a:lnSpc>
                <a:spcPct val="100000"/>
              </a:lnSpc>
            </a:pPr>
            <a:endParaRPr lang="en-US" sz="2000" b="0" dirty="0"/>
          </a:p>
          <a:p>
            <a:pPr algn="l">
              <a:lnSpc>
                <a:spcPct val="100000"/>
              </a:lnSpc>
            </a:pPr>
            <a:r>
              <a:rPr lang="en-US" sz="2000" b="0" dirty="0"/>
              <a:t>SRAM</a:t>
            </a:r>
            <a:r>
              <a:rPr lang="en-US" sz="2000" b="0" dirty="0" smtClean="0"/>
              <a:t>	4 or 6	</a:t>
            </a:r>
            <a:r>
              <a:rPr lang="en-US" sz="2000" b="0" dirty="0"/>
              <a:t>1X	No</a:t>
            </a:r>
            <a:r>
              <a:rPr lang="en-US" sz="2000" b="0" dirty="0" smtClean="0"/>
              <a:t>	Maybe	100x	Cache memories</a:t>
            </a:r>
            <a:endParaRPr lang="en-US" sz="2000" b="0" dirty="0"/>
          </a:p>
          <a:p>
            <a:pPr algn="l">
              <a:lnSpc>
                <a:spcPct val="100000"/>
              </a:lnSpc>
            </a:pPr>
            <a:endParaRPr lang="en-US" sz="2000" b="0" dirty="0"/>
          </a:p>
          <a:p>
            <a:pPr algn="l">
              <a:lnSpc>
                <a:spcPct val="100000"/>
              </a:lnSpc>
            </a:pPr>
            <a:r>
              <a:rPr lang="en-US" sz="2000" b="0" dirty="0"/>
              <a:t>DRAM	1	10X	Yes	Yes</a:t>
            </a:r>
            <a:r>
              <a:rPr lang="en-US" sz="2000" b="0" dirty="0" smtClean="0"/>
              <a:t>	1X</a:t>
            </a:r>
            <a:r>
              <a:rPr lang="en-US" sz="2000" b="0" dirty="0"/>
              <a:t>	Main memories,</a:t>
            </a:r>
          </a:p>
          <a:p>
            <a:pPr algn="l">
              <a:lnSpc>
                <a:spcPct val="100000"/>
              </a:lnSpc>
            </a:pPr>
            <a:r>
              <a:rPr lang="en-US" sz="2000" b="0" dirty="0"/>
              <a:t>					</a:t>
            </a:r>
            <a:r>
              <a:rPr lang="en-US" sz="2000" b="0" dirty="0" smtClean="0"/>
              <a:t>	frame </a:t>
            </a:r>
            <a:r>
              <a:rPr lang="en-US" sz="2000" b="0" dirty="0"/>
              <a:t>buffers</a:t>
            </a:r>
          </a:p>
        </p:txBody>
      </p:sp>
      <p:sp>
        <p:nvSpPr>
          <p:cNvPr id="120837" name="Line 1029"/>
          <p:cNvSpPr>
            <a:spLocks noChangeShapeType="1"/>
          </p:cNvSpPr>
          <p:nvPr/>
        </p:nvSpPr>
        <p:spPr bwMode="auto">
          <a:xfrm>
            <a:off x="381000" y="3124200"/>
            <a:ext cx="8610600" cy="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75" name="Rectangle 47"/>
          <p:cNvSpPr>
            <a:spLocks noGrp="1" noChangeArrowheads="1"/>
          </p:cNvSpPr>
          <p:nvPr>
            <p:ph type="title"/>
          </p:nvPr>
        </p:nvSpPr>
        <p:spPr/>
        <p:txBody>
          <a:bodyPr/>
          <a:lstStyle/>
          <a:p>
            <a:r>
              <a:rPr lang="en-US"/>
              <a:t>Reading a Disk Sector (2)</a:t>
            </a:r>
          </a:p>
        </p:txBody>
      </p:sp>
      <p:sp>
        <p:nvSpPr>
          <p:cNvPr id="99332" name="Rectangle 4"/>
          <p:cNvSpPr>
            <a:spLocks noChangeArrowheads="1"/>
          </p:cNvSpPr>
          <p:nvPr/>
        </p:nvSpPr>
        <p:spPr bwMode="auto">
          <a:xfrm>
            <a:off x="6294438" y="2971800"/>
            <a:ext cx="909637" cy="914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M</a:t>
            </a:r>
            <a:r>
              <a:rPr lang="en-US" sz="1600" dirty="0" smtClean="0"/>
              <a:t>ain</a:t>
            </a:r>
            <a:endParaRPr lang="en-US" sz="1600" dirty="0"/>
          </a:p>
          <a:p>
            <a:pPr algn="ctr">
              <a:lnSpc>
                <a:spcPct val="100000"/>
              </a:lnSpc>
            </a:pPr>
            <a:r>
              <a:rPr lang="en-US" sz="1600" dirty="0"/>
              <a:t>memory</a:t>
            </a:r>
          </a:p>
        </p:txBody>
      </p:sp>
      <p:sp>
        <p:nvSpPr>
          <p:cNvPr id="99333" name="AutoShape 5"/>
          <p:cNvSpPr>
            <a:spLocks noChangeArrowheads="1"/>
          </p:cNvSpPr>
          <p:nvPr/>
        </p:nvSpPr>
        <p:spPr bwMode="auto">
          <a:xfrm>
            <a:off x="4770438" y="3124200"/>
            <a:ext cx="1492250" cy="533400"/>
          </a:xfrm>
          <a:prstGeom prst="leftRightArrow">
            <a:avLst>
              <a:gd name="adj1" fmla="val 50000"/>
              <a:gd name="adj2" fmla="val 5595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34" name="Rectangle 6"/>
          <p:cNvSpPr>
            <a:spLocks noChangeArrowheads="1"/>
          </p:cNvSpPr>
          <p:nvPr/>
        </p:nvSpPr>
        <p:spPr bwMode="auto">
          <a:xfrm>
            <a:off x="3856038" y="3155950"/>
            <a:ext cx="909637" cy="57785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9335" name="AutoShape 7"/>
          <p:cNvSpPr>
            <a:spLocks noChangeArrowheads="1"/>
          </p:cNvSpPr>
          <p:nvPr/>
        </p:nvSpPr>
        <p:spPr bwMode="auto">
          <a:xfrm>
            <a:off x="2398713" y="3124200"/>
            <a:ext cx="1452562" cy="533400"/>
          </a:xfrm>
          <a:prstGeom prst="leftRightArrow">
            <a:avLst>
              <a:gd name="adj1" fmla="val 50000"/>
              <a:gd name="adj2" fmla="val 54464"/>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36" name="Rectangle 8"/>
          <p:cNvSpPr>
            <a:spLocks noChangeArrowheads="1"/>
          </p:cNvSpPr>
          <p:nvPr/>
        </p:nvSpPr>
        <p:spPr bwMode="auto">
          <a:xfrm>
            <a:off x="1414463" y="18288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37" name="Rectangle 9"/>
          <p:cNvSpPr>
            <a:spLocks noChangeArrowheads="1"/>
          </p:cNvSpPr>
          <p:nvPr/>
        </p:nvSpPr>
        <p:spPr bwMode="auto">
          <a:xfrm>
            <a:off x="1414463" y="19812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38" name="Rectangle 10"/>
          <p:cNvSpPr>
            <a:spLocks noChangeArrowheads="1"/>
          </p:cNvSpPr>
          <p:nvPr/>
        </p:nvSpPr>
        <p:spPr bwMode="auto">
          <a:xfrm>
            <a:off x="1414463" y="21336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39" name="Rectangle 11"/>
          <p:cNvSpPr>
            <a:spLocks noChangeArrowheads="1"/>
          </p:cNvSpPr>
          <p:nvPr/>
        </p:nvSpPr>
        <p:spPr bwMode="auto">
          <a:xfrm>
            <a:off x="1414463" y="22860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40" name="Rectangle 12"/>
          <p:cNvSpPr>
            <a:spLocks noChangeArrowheads="1"/>
          </p:cNvSpPr>
          <p:nvPr/>
        </p:nvSpPr>
        <p:spPr bwMode="auto">
          <a:xfrm>
            <a:off x="1414463" y="24384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41" name="AutoShape 13"/>
          <p:cNvSpPr>
            <a:spLocks noChangeArrowheads="1"/>
          </p:cNvSpPr>
          <p:nvPr/>
        </p:nvSpPr>
        <p:spPr bwMode="auto">
          <a:xfrm>
            <a:off x="2187575" y="18288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42" name="AutoShape 14"/>
          <p:cNvSpPr>
            <a:spLocks noChangeArrowheads="1"/>
          </p:cNvSpPr>
          <p:nvPr/>
        </p:nvSpPr>
        <p:spPr bwMode="auto">
          <a:xfrm flipH="1">
            <a:off x="2098675" y="22098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43" name="Rectangle 15"/>
          <p:cNvSpPr>
            <a:spLocks noChangeArrowheads="1"/>
          </p:cNvSpPr>
          <p:nvPr/>
        </p:nvSpPr>
        <p:spPr bwMode="auto">
          <a:xfrm>
            <a:off x="2632075" y="1676400"/>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ALU</a:t>
            </a:r>
          </a:p>
        </p:txBody>
      </p:sp>
      <p:sp>
        <p:nvSpPr>
          <p:cNvPr id="99344" name="Text Box 16"/>
          <p:cNvSpPr txBox="1">
            <a:spLocks noChangeArrowheads="1"/>
          </p:cNvSpPr>
          <p:nvPr/>
        </p:nvSpPr>
        <p:spPr bwMode="auto">
          <a:xfrm>
            <a:off x="1131888" y="1507123"/>
            <a:ext cx="114777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R</a:t>
            </a:r>
            <a:r>
              <a:rPr lang="en-US" sz="1600" dirty="0" smtClean="0"/>
              <a:t>egister </a:t>
            </a:r>
            <a:r>
              <a:rPr lang="en-US" sz="1600" dirty="0"/>
              <a:t>file</a:t>
            </a:r>
          </a:p>
        </p:txBody>
      </p:sp>
      <p:sp>
        <p:nvSpPr>
          <p:cNvPr id="99345" name="AutoShape 17"/>
          <p:cNvSpPr>
            <a:spLocks noChangeArrowheads="1"/>
          </p:cNvSpPr>
          <p:nvPr/>
        </p:nvSpPr>
        <p:spPr bwMode="auto">
          <a:xfrm>
            <a:off x="1489075" y="2667000"/>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46" name="Rectangle 18"/>
          <p:cNvSpPr>
            <a:spLocks noChangeArrowheads="1"/>
          </p:cNvSpPr>
          <p:nvPr/>
        </p:nvSpPr>
        <p:spPr bwMode="auto">
          <a:xfrm>
            <a:off x="346075" y="1447800"/>
            <a:ext cx="2971800" cy="2438400"/>
          </a:xfrm>
          <a:prstGeom prst="rect">
            <a:avLst/>
          </a:prstGeom>
          <a:noFill/>
          <a:ln w="12700" cap="rnd">
            <a:solidFill>
              <a:schemeClr val="tx1"/>
            </a:solidFill>
            <a:prstDash val="sysDot"/>
            <a:miter lim="800000"/>
            <a:headEnd/>
            <a:tailEnd/>
          </a:ln>
          <a:effectLst/>
        </p:spPr>
        <p:txBody>
          <a:bodyPr wrap="none" anchor="ctr">
            <a:prstTxWarp prst="textNoShape">
              <a:avLst/>
            </a:prstTxWarp>
          </a:bodyPr>
          <a:lstStyle/>
          <a:p>
            <a:endParaRPr lang="en-US"/>
          </a:p>
        </p:txBody>
      </p:sp>
      <p:sp>
        <p:nvSpPr>
          <p:cNvPr id="99347" name="Text Box 19"/>
          <p:cNvSpPr txBox="1">
            <a:spLocks noChangeArrowheads="1"/>
          </p:cNvSpPr>
          <p:nvPr/>
        </p:nvSpPr>
        <p:spPr bwMode="auto">
          <a:xfrm>
            <a:off x="247650" y="1143000"/>
            <a:ext cx="108585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CPU chip</a:t>
            </a:r>
          </a:p>
        </p:txBody>
      </p:sp>
      <p:sp>
        <p:nvSpPr>
          <p:cNvPr id="99348" name="AutoShape 20"/>
          <p:cNvSpPr>
            <a:spLocks noChangeArrowheads="1"/>
          </p:cNvSpPr>
          <p:nvPr/>
        </p:nvSpPr>
        <p:spPr bwMode="auto">
          <a:xfrm>
            <a:off x="4079875" y="3810000"/>
            <a:ext cx="495300" cy="685800"/>
          </a:xfrm>
          <a:prstGeom prst="upArrow">
            <a:avLst>
              <a:gd name="adj1" fmla="val 36667"/>
              <a:gd name="adj2" fmla="val 4487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49" name="AutoShape 21"/>
          <p:cNvSpPr>
            <a:spLocks noChangeArrowheads="1"/>
          </p:cNvSpPr>
          <p:nvPr/>
        </p:nvSpPr>
        <p:spPr bwMode="auto">
          <a:xfrm flipV="1">
            <a:off x="5184775" y="4546600"/>
            <a:ext cx="495300" cy="685800"/>
          </a:xfrm>
          <a:prstGeom prst="upArrow">
            <a:avLst>
              <a:gd name="adj1" fmla="val 36667"/>
              <a:gd name="adj2" fmla="val 4487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50" name="Rectangle 22"/>
          <p:cNvSpPr>
            <a:spLocks noChangeArrowheads="1"/>
          </p:cNvSpPr>
          <p:nvPr/>
        </p:nvSpPr>
        <p:spPr bwMode="auto">
          <a:xfrm>
            <a:off x="4765675" y="5270500"/>
            <a:ext cx="12954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D</a:t>
            </a:r>
            <a:r>
              <a:rPr lang="en-US" sz="1600" dirty="0" smtClean="0"/>
              <a:t>isk </a:t>
            </a:r>
            <a:endParaRPr lang="en-US" sz="1600" dirty="0"/>
          </a:p>
          <a:p>
            <a:pPr algn="ctr">
              <a:lnSpc>
                <a:spcPct val="100000"/>
              </a:lnSpc>
            </a:pPr>
            <a:r>
              <a:rPr lang="en-US" sz="1600" dirty="0"/>
              <a:t>controller</a:t>
            </a:r>
          </a:p>
        </p:txBody>
      </p:sp>
      <p:sp>
        <p:nvSpPr>
          <p:cNvPr id="99351" name="AutoShape 23"/>
          <p:cNvSpPr>
            <a:spLocks noChangeArrowheads="1"/>
          </p:cNvSpPr>
          <p:nvPr/>
        </p:nvSpPr>
        <p:spPr bwMode="auto">
          <a:xfrm flipV="1">
            <a:off x="2854325" y="4546600"/>
            <a:ext cx="495300" cy="685800"/>
          </a:xfrm>
          <a:prstGeom prst="upArrow">
            <a:avLst>
              <a:gd name="adj1" fmla="val 36667"/>
              <a:gd name="adj2" fmla="val 4487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52" name="Rectangle 24"/>
          <p:cNvSpPr>
            <a:spLocks noChangeArrowheads="1"/>
          </p:cNvSpPr>
          <p:nvPr/>
        </p:nvSpPr>
        <p:spPr bwMode="auto">
          <a:xfrm>
            <a:off x="2435225" y="5270500"/>
            <a:ext cx="12954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G</a:t>
            </a:r>
            <a:r>
              <a:rPr lang="en-US" sz="1600" dirty="0" smtClean="0"/>
              <a:t>raphics</a:t>
            </a:r>
            <a:endParaRPr lang="en-US" sz="1600" dirty="0"/>
          </a:p>
          <a:p>
            <a:pPr algn="ctr">
              <a:lnSpc>
                <a:spcPct val="100000"/>
              </a:lnSpc>
            </a:pPr>
            <a:r>
              <a:rPr lang="en-US" sz="1600" dirty="0"/>
              <a:t>adapter</a:t>
            </a:r>
          </a:p>
        </p:txBody>
      </p:sp>
      <p:sp>
        <p:nvSpPr>
          <p:cNvPr id="99353" name="AutoShape 25"/>
          <p:cNvSpPr>
            <a:spLocks noChangeArrowheads="1"/>
          </p:cNvSpPr>
          <p:nvPr/>
        </p:nvSpPr>
        <p:spPr bwMode="auto">
          <a:xfrm flipV="1">
            <a:off x="1177925" y="4546600"/>
            <a:ext cx="495300" cy="685800"/>
          </a:xfrm>
          <a:prstGeom prst="upArrow">
            <a:avLst>
              <a:gd name="adj1" fmla="val 36667"/>
              <a:gd name="adj2" fmla="val 4487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54" name="Rectangle 26"/>
          <p:cNvSpPr>
            <a:spLocks noChangeArrowheads="1"/>
          </p:cNvSpPr>
          <p:nvPr/>
        </p:nvSpPr>
        <p:spPr bwMode="auto">
          <a:xfrm>
            <a:off x="835025" y="5257800"/>
            <a:ext cx="11430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USB</a:t>
            </a:r>
          </a:p>
          <a:p>
            <a:pPr algn="ctr">
              <a:lnSpc>
                <a:spcPct val="100000"/>
              </a:lnSpc>
            </a:pPr>
            <a:r>
              <a:rPr lang="en-US" sz="1600"/>
              <a:t>controller</a:t>
            </a:r>
          </a:p>
        </p:txBody>
      </p:sp>
      <p:sp>
        <p:nvSpPr>
          <p:cNvPr id="99355" name="Line 27"/>
          <p:cNvSpPr>
            <a:spLocks noChangeShapeType="1"/>
          </p:cNvSpPr>
          <p:nvPr/>
        </p:nvSpPr>
        <p:spPr bwMode="auto">
          <a:xfrm>
            <a:off x="1063625" y="5791200"/>
            <a:ext cx="0" cy="30480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99356" name="Line 28"/>
          <p:cNvSpPr>
            <a:spLocks noChangeShapeType="1"/>
          </p:cNvSpPr>
          <p:nvPr/>
        </p:nvSpPr>
        <p:spPr bwMode="auto">
          <a:xfrm>
            <a:off x="1825625" y="5791200"/>
            <a:ext cx="0" cy="30480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99357" name="Text Box 29"/>
          <p:cNvSpPr txBox="1">
            <a:spLocks noChangeArrowheads="1"/>
          </p:cNvSpPr>
          <p:nvPr/>
        </p:nvSpPr>
        <p:spPr bwMode="auto">
          <a:xfrm>
            <a:off x="628650" y="6018798"/>
            <a:ext cx="717564"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ouse</a:t>
            </a:r>
            <a:endParaRPr lang="en-US" sz="1600" dirty="0"/>
          </a:p>
        </p:txBody>
      </p:sp>
      <p:sp>
        <p:nvSpPr>
          <p:cNvPr id="99358" name="Text Box 30"/>
          <p:cNvSpPr txBox="1">
            <a:spLocks noChangeArrowheads="1"/>
          </p:cNvSpPr>
          <p:nvPr/>
        </p:nvSpPr>
        <p:spPr bwMode="auto">
          <a:xfrm>
            <a:off x="1306513" y="6018798"/>
            <a:ext cx="96062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K</a:t>
            </a:r>
            <a:r>
              <a:rPr lang="en-US" sz="1600" dirty="0" smtClean="0"/>
              <a:t>eyboard</a:t>
            </a:r>
            <a:endParaRPr lang="en-US" sz="1600" dirty="0"/>
          </a:p>
        </p:txBody>
      </p:sp>
      <p:sp>
        <p:nvSpPr>
          <p:cNvPr id="99359" name="Line 31"/>
          <p:cNvSpPr>
            <a:spLocks noChangeShapeType="1"/>
          </p:cNvSpPr>
          <p:nvPr/>
        </p:nvSpPr>
        <p:spPr bwMode="auto">
          <a:xfrm>
            <a:off x="3121025" y="5791200"/>
            <a:ext cx="0" cy="30480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99360" name="Text Box 32"/>
          <p:cNvSpPr txBox="1">
            <a:spLocks noChangeArrowheads="1"/>
          </p:cNvSpPr>
          <p:nvPr/>
        </p:nvSpPr>
        <p:spPr bwMode="auto">
          <a:xfrm>
            <a:off x="2624138" y="6018798"/>
            <a:ext cx="801421"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onitor</a:t>
            </a:r>
            <a:endParaRPr lang="en-US" sz="1600" dirty="0"/>
          </a:p>
        </p:txBody>
      </p:sp>
      <p:sp>
        <p:nvSpPr>
          <p:cNvPr id="99361" name="AutoShape 33"/>
          <p:cNvSpPr>
            <a:spLocks noChangeArrowheads="1"/>
          </p:cNvSpPr>
          <p:nvPr/>
        </p:nvSpPr>
        <p:spPr bwMode="auto">
          <a:xfrm>
            <a:off x="5121275" y="6172200"/>
            <a:ext cx="609600" cy="609600"/>
          </a:xfrm>
          <a:prstGeom prst="can">
            <a:avLst>
              <a:gd name="adj" fmla="val 25000"/>
            </a:avLst>
          </a:prstGeom>
          <a:noFill/>
          <a:ln w="12700">
            <a:solidFill>
              <a:schemeClr val="tx1"/>
            </a:solidFill>
            <a:round/>
            <a:headEnd/>
            <a:tailEnd/>
          </a:ln>
          <a:effectLst/>
        </p:spPr>
        <p:txBody>
          <a:bodyPr wrap="none" anchor="ctr">
            <a:prstTxWarp prst="textNoShape">
              <a:avLst/>
            </a:prstTxWarp>
          </a:bodyPr>
          <a:lstStyle/>
          <a:p>
            <a:pPr algn="ctr">
              <a:lnSpc>
                <a:spcPct val="100000"/>
              </a:lnSpc>
            </a:pPr>
            <a:r>
              <a:rPr lang="en-US" sz="1600" dirty="0" smtClean="0"/>
              <a:t>Disk</a:t>
            </a:r>
            <a:endParaRPr lang="en-US" sz="1600" dirty="0"/>
          </a:p>
        </p:txBody>
      </p:sp>
      <p:sp>
        <p:nvSpPr>
          <p:cNvPr id="99362" name="AutoShape 34"/>
          <p:cNvSpPr>
            <a:spLocks noChangeArrowheads="1"/>
          </p:cNvSpPr>
          <p:nvPr/>
        </p:nvSpPr>
        <p:spPr bwMode="auto">
          <a:xfrm>
            <a:off x="269875" y="4330700"/>
            <a:ext cx="6972300" cy="393700"/>
          </a:xfrm>
          <a:prstGeom prst="leftRightArrow">
            <a:avLst>
              <a:gd name="adj1" fmla="val 48611"/>
              <a:gd name="adj2" fmla="val 91500"/>
            </a:avLst>
          </a:prstGeom>
          <a:solidFill>
            <a:schemeClr val="bg1"/>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9363" name="Rectangle 35"/>
          <p:cNvSpPr>
            <a:spLocks noChangeArrowheads="1"/>
          </p:cNvSpPr>
          <p:nvPr/>
        </p:nvSpPr>
        <p:spPr bwMode="auto">
          <a:xfrm>
            <a:off x="1346200" y="4500563"/>
            <a:ext cx="166688"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99364" name="Rectangle 36"/>
          <p:cNvSpPr>
            <a:spLocks noChangeArrowheads="1"/>
          </p:cNvSpPr>
          <p:nvPr/>
        </p:nvSpPr>
        <p:spPr bwMode="auto">
          <a:xfrm>
            <a:off x="3022600" y="4491038"/>
            <a:ext cx="166688"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99365" name="Rectangle 37"/>
          <p:cNvSpPr>
            <a:spLocks noChangeArrowheads="1"/>
          </p:cNvSpPr>
          <p:nvPr/>
        </p:nvSpPr>
        <p:spPr bwMode="auto">
          <a:xfrm>
            <a:off x="5356225" y="4481513"/>
            <a:ext cx="161925"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99366" name="Text Box 38"/>
          <p:cNvSpPr txBox="1">
            <a:spLocks noChangeArrowheads="1"/>
          </p:cNvSpPr>
          <p:nvPr/>
        </p:nvSpPr>
        <p:spPr bwMode="auto">
          <a:xfrm>
            <a:off x="5556250" y="4127500"/>
            <a:ext cx="87471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I/O bus</a:t>
            </a:r>
          </a:p>
        </p:txBody>
      </p:sp>
      <p:sp>
        <p:nvSpPr>
          <p:cNvPr id="99367" name="Rectangle 39"/>
          <p:cNvSpPr>
            <a:spLocks noChangeArrowheads="1"/>
          </p:cNvSpPr>
          <p:nvPr/>
        </p:nvSpPr>
        <p:spPr bwMode="auto">
          <a:xfrm>
            <a:off x="4246563" y="4419600"/>
            <a:ext cx="161925"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99368" name="Line 40"/>
          <p:cNvSpPr>
            <a:spLocks noChangeShapeType="1"/>
          </p:cNvSpPr>
          <p:nvPr/>
        </p:nvSpPr>
        <p:spPr bwMode="auto">
          <a:xfrm>
            <a:off x="4297363" y="3365500"/>
            <a:ext cx="1965325" cy="0"/>
          </a:xfrm>
          <a:prstGeom prst="line">
            <a:avLst/>
          </a:prstGeom>
          <a:noFill/>
          <a:ln w="76200">
            <a:solidFill>
              <a:srgbClr val="00FFFF"/>
            </a:solidFill>
            <a:round/>
            <a:headEnd/>
            <a:tailEnd type="triangle" w="med" len="med"/>
          </a:ln>
          <a:effectLst/>
        </p:spPr>
        <p:txBody>
          <a:bodyPr wrap="none" anchor="ctr">
            <a:prstTxWarp prst="textNoShape">
              <a:avLst/>
            </a:prstTxWarp>
          </a:bodyPr>
          <a:lstStyle/>
          <a:p>
            <a:endParaRPr lang="en-US"/>
          </a:p>
        </p:txBody>
      </p:sp>
      <p:sp>
        <p:nvSpPr>
          <p:cNvPr id="99369" name="Line 41"/>
          <p:cNvSpPr>
            <a:spLocks noChangeShapeType="1"/>
          </p:cNvSpPr>
          <p:nvPr/>
        </p:nvSpPr>
        <p:spPr bwMode="auto">
          <a:xfrm>
            <a:off x="4335463" y="3365500"/>
            <a:ext cx="0" cy="1135063"/>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99370" name="Line 42"/>
          <p:cNvSpPr>
            <a:spLocks noChangeShapeType="1"/>
          </p:cNvSpPr>
          <p:nvPr/>
        </p:nvSpPr>
        <p:spPr bwMode="auto">
          <a:xfrm flipV="1">
            <a:off x="4297363" y="4529138"/>
            <a:ext cx="1128712" cy="0"/>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99371" name="Line 43"/>
          <p:cNvSpPr>
            <a:spLocks noChangeShapeType="1"/>
          </p:cNvSpPr>
          <p:nvPr/>
        </p:nvSpPr>
        <p:spPr bwMode="auto">
          <a:xfrm flipH="1">
            <a:off x="5432425" y="4500563"/>
            <a:ext cx="0" cy="1671637"/>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99372" name="Rectangle 44"/>
          <p:cNvSpPr>
            <a:spLocks noChangeArrowheads="1"/>
          </p:cNvSpPr>
          <p:nvPr/>
        </p:nvSpPr>
        <p:spPr bwMode="auto">
          <a:xfrm>
            <a:off x="498475" y="3155950"/>
            <a:ext cx="1873250" cy="57785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B</a:t>
            </a:r>
            <a:r>
              <a:rPr lang="en-US" sz="1600" dirty="0" smtClean="0"/>
              <a:t>us </a:t>
            </a:r>
            <a:r>
              <a:rPr lang="en-US" sz="1600" dirty="0"/>
              <a:t>interface</a:t>
            </a:r>
          </a:p>
        </p:txBody>
      </p:sp>
      <p:sp>
        <p:nvSpPr>
          <p:cNvPr id="99374" name="Text Box 46"/>
          <p:cNvSpPr txBox="1">
            <a:spLocks noChangeArrowheads="1"/>
          </p:cNvSpPr>
          <p:nvPr/>
        </p:nvSpPr>
        <p:spPr bwMode="auto">
          <a:xfrm>
            <a:off x="4210050" y="1323975"/>
            <a:ext cx="4395788" cy="915988"/>
          </a:xfrm>
          <a:prstGeom prst="rect">
            <a:avLst/>
          </a:prstGeom>
          <a:noFill/>
          <a:ln w="25400">
            <a:noFill/>
            <a:miter lim="800000"/>
            <a:headEnd/>
            <a:tailEnd/>
          </a:ln>
          <a:effectLst/>
        </p:spPr>
        <p:txBody>
          <a:bodyPr>
            <a:prstTxWarp prst="textNoShape">
              <a:avLst/>
            </a:prstTxWarp>
            <a:spAutoFit/>
          </a:bodyPr>
          <a:lstStyle/>
          <a:p>
            <a:pPr algn="l">
              <a:lnSpc>
                <a:spcPct val="100000"/>
              </a:lnSpc>
            </a:pPr>
            <a:r>
              <a:rPr lang="en-US" b="0" dirty="0"/>
              <a:t>Disk controller reads the sector and performs a direct memory access (</a:t>
            </a:r>
            <a:r>
              <a:rPr lang="en-US" b="0" dirty="0">
                <a:solidFill>
                  <a:srgbClr val="FF0000"/>
                </a:solidFill>
              </a:rPr>
              <a:t>DMA</a:t>
            </a:r>
            <a:r>
              <a:rPr lang="en-US" b="0" dirty="0"/>
              <a:t>) transfer into main memory.</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400" name="Rectangle 48"/>
          <p:cNvSpPr>
            <a:spLocks noGrp="1" noChangeArrowheads="1"/>
          </p:cNvSpPr>
          <p:nvPr>
            <p:ph type="title"/>
          </p:nvPr>
        </p:nvSpPr>
        <p:spPr/>
        <p:txBody>
          <a:bodyPr/>
          <a:lstStyle/>
          <a:p>
            <a:r>
              <a:rPr lang="en-US"/>
              <a:t>Reading a Disk Sector (3)</a:t>
            </a:r>
          </a:p>
        </p:txBody>
      </p:sp>
      <p:sp>
        <p:nvSpPr>
          <p:cNvPr id="100356" name="Rectangle 4"/>
          <p:cNvSpPr>
            <a:spLocks noChangeArrowheads="1"/>
          </p:cNvSpPr>
          <p:nvPr/>
        </p:nvSpPr>
        <p:spPr bwMode="auto">
          <a:xfrm>
            <a:off x="6294438" y="2971800"/>
            <a:ext cx="909637" cy="914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M</a:t>
            </a:r>
            <a:r>
              <a:rPr lang="en-US" sz="1600" dirty="0" smtClean="0"/>
              <a:t>ain</a:t>
            </a:r>
            <a:endParaRPr lang="en-US" sz="1600" dirty="0"/>
          </a:p>
          <a:p>
            <a:pPr algn="ctr">
              <a:lnSpc>
                <a:spcPct val="100000"/>
              </a:lnSpc>
            </a:pPr>
            <a:r>
              <a:rPr lang="en-US" sz="1600" dirty="0"/>
              <a:t>memory</a:t>
            </a:r>
          </a:p>
        </p:txBody>
      </p:sp>
      <p:sp>
        <p:nvSpPr>
          <p:cNvPr id="100357" name="AutoShape 5"/>
          <p:cNvSpPr>
            <a:spLocks noChangeArrowheads="1"/>
          </p:cNvSpPr>
          <p:nvPr/>
        </p:nvSpPr>
        <p:spPr bwMode="auto">
          <a:xfrm>
            <a:off x="4770438" y="3124200"/>
            <a:ext cx="1492250" cy="533400"/>
          </a:xfrm>
          <a:prstGeom prst="leftRightArrow">
            <a:avLst>
              <a:gd name="adj1" fmla="val 50000"/>
              <a:gd name="adj2" fmla="val 5595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58" name="Rectangle 6"/>
          <p:cNvSpPr>
            <a:spLocks noChangeArrowheads="1"/>
          </p:cNvSpPr>
          <p:nvPr/>
        </p:nvSpPr>
        <p:spPr bwMode="auto">
          <a:xfrm>
            <a:off x="3856038" y="3155950"/>
            <a:ext cx="909637" cy="57785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100359" name="AutoShape 7"/>
          <p:cNvSpPr>
            <a:spLocks noChangeArrowheads="1"/>
          </p:cNvSpPr>
          <p:nvPr/>
        </p:nvSpPr>
        <p:spPr bwMode="auto">
          <a:xfrm>
            <a:off x="2398713" y="3124200"/>
            <a:ext cx="1452562" cy="533400"/>
          </a:xfrm>
          <a:prstGeom prst="leftRightArrow">
            <a:avLst>
              <a:gd name="adj1" fmla="val 50000"/>
              <a:gd name="adj2" fmla="val 54464"/>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60" name="Rectangle 8"/>
          <p:cNvSpPr>
            <a:spLocks noChangeArrowheads="1"/>
          </p:cNvSpPr>
          <p:nvPr/>
        </p:nvSpPr>
        <p:spPr bwMode="auto">
          <a:xfrm>
            <a:off x="1414463" y="18288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61" name="Rectangle 9"/>
          <p:cNvSpPr>
            <a:spLocks noChangeArrowheads="1"/>
          </p:cNvSpPr>
          <p:nvPr/>
        </p:nvSpPr>
        <p:spPr bwMode="auto">
          <a:xfrm>
            <a:off x="1414463" y="19812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62" name="Rectangle 10"/>
          <p:cNvSpPr>
            <a:spLocks noChangeArrowheads="1"/>
          </p:cNvSpPr>
          <p:nvPr/>
        </p:nvSpPr>
        <p:spPr bwMode="auto">
          <a:xfrm>
            <a:off x="1414463" y="21336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63" name="Rectangle 11"/>
          <p:cNvSpPr>
            <a:spLocks noChangeArrowheads="1"/>
          </p:cNvSpPr>
          <p:nvPr/>
        </p:nvSpPr>
        <p:spPr bwMode="auto">
          <a:xfrm>
            <a:off x="1414463" y="22860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64" name="Rectangle 12"/>
          <p:cNvSpPr>
            <a:spLocks noChangeArrowheads="1"/>
          </p:cNvSpPr>
          <p:nvPr/>
        </p:nvSpPr>
        <p:spPr bwMode="auto">
          <a:xfrm>
            <a:off x="1414463" y="24384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65" name="AutoShape 13"/>
          <p:cNvSpPr>
            <a:spLocks noChangeArrowheads="1"/>
          </p:cNvSpPr>
          <p:nvPr/>
        </p:nvSpPr>
        <p:spPr bwMode="auto">
          <a:xfrm>
            <a:off x="2187575" y="18288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66" name="AutoShape 14"/>
          <p:cNvSpPr>
            <a:spLocks noChangeArrowheads="1"/>
          </p:cNvSpPr>
          <p:nvPr/>
        </p:nvSpPr>
        <p:spPr bwMode="auto">
          <a:xfrm flipH="1">
            <a:off x="2098675" y="22098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67" name="Rectangle 15"/>
          <p:cNvSpPr>
            <a:spLocks noChangeArrowheads="1"/>
          </p:cNvSpPr>
          <p:nvPr/>
        </p:nvSpPr>
        <p:spPr bwMode="auto">
          <a:xfrm>
            <a:off x="2632075" y="1676400"/>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ALU</a:t>
            </a:r>
          </a:p>
        </p:txBody>
      </p:sp>
      <p:sp>
        <p:nvSpPr>
          <p:cNvPr id="100368" name="Text Box 16"/>
          <p:cNvSpPr txBox="1">
            <a:spLocks noChangeArrowheads="1"/>
          </p:cNvSpPr>
          <p:nvPr/>
        </p:nvSpPr>
        <p:spPr bwMode="auto">
          <a:xfrm>
            <a:off x="1131888" y="1507123"/>
            <a:ext cx="114777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R</a:t>
            </a:r>
            <a:r>
              <a:rPr lang="en-US" sz="1600" dirty="0" smtClean="0"/>
              <a:t>egister </a:t>
            </a:r>
            <a:r>
              <a:rPr lang="en-US" sz="1600" dirty="0"/>
              <a:t>file</a:t>
            </a:r>
          </a:p>
        </p:txBody>
      </p:sp>
      <p:sp>
        <p:nvSpPr>
          <p:cNvPr id="100369" name="AutoShape 17"/>
          <p:cNvSpPr>
            <a:spLocks noChangeArrowheads="1"/>
          </p:cNvSpPr>
          <p:nvPr/>
        </p:nvSpPr>
        <p:spPr bwMode="auto">
          <a:xfrm>
            <a:off x="1489075" y="2667000"/>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70" name="Rectangle 18"/>
          <p:cNvSpPr>
            <a:spLocks noChangeArrowheads="1"/>
          </p:cNvSpPr>
          <p:nvPr/>
        </p:nvSpPr>
        <p:spPr bwMode="auto">
          <a:xfrm>
            <a:off x="346075" y="1447800"/>
            <a:ext cx="2971800" cy="2438400"/>
          </a:xfrm>
          <a:prstGeom prst="rect">
            <a:avLst/>
          </a:prstGeom>
          <a:noFill/>
          <a:ln w="12700" cap="rnd">
            <a:solidFill>
              <a:schemeClr val="tx1"/>
            </a:solidFill>
            <a:prstDash val="sysDot"/>
            <a:miter lim="800000"/>
            <a:headEnd/>
            <a:tailEnd/>
          </a:ln>
          <a:effectLst/>
        </p:spPr>
        <p:txBody>
          <a:bodyPr wrap="none" anchor="ctr">
            <a:prstTxWarp prst="textNoShape">
              <a:avLst/>
            </a:prstTxWarp>
          </a:bodyPr>
          <a:lstStyle/>
          <a:p>
            <a:endParaRPr lang="en-US"/>
          </a:p>
        </p:txBody>
      </p:sp>
      <p:sp>
        <p:nvSpPr>
          <p:cNvPr id="100371" name="Text Box 19"/>
          <p:cNvSpPr txBox="1">
            <a:spLocks noChangeArrowheads="1"/>
          </p:cNvSpPr>
          <p:nvPr/>
        </p:nvSpPr>
        <p:spPr bwMode="auto">
          <a:xfrm>
            <a:off x="247650" y="1143000"/>
            <a:ext cx="108585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CPU chip</a:t>
            </a:r>
          </a:p>
        </p:txBody>
      </p:sp>
      <p:sp>
        <p:nvSpPr>
          <p:cNvPr id="100372" name="AutoShape 20"/>
          <p:cNvSpPr>
            <a:spLocks noChangeArrowheads="1"/>
          </p:cNvSpPr>
          <p:nvPr/>
        </p:nvSpPr>
        <p:spPr bwMode="auto">
          <a:xfrm>
            <a:off x="4079875" y="3810000"/>
            <a:ext cx="495300" cy="685800"/>
          </a:xfrm>
          <a:prstGeom prst="upArrow">
            <a:avLst>
              <a:gd name="adj1" fmla="val 36667"/>
              <a:gd name="adj2" fmla="val 4487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73" name="AutoShape 21"/>
          <p:cNvSpPr>
            <a:spLocks noChangeArrowheads="1"/>
          </p:cNvSpPr>
          <p:nvPr/>
        </p:nvSpPr>
        <p:spPr bwMode="auto">
          <a:xfrm flipV="1">
            <a:off x="5184775" y="4546600"/>
            <a:ext cx="495300" cy="685800"/>
          </a:xfrm>
          <a:prstGeom prst="upArrow">
            <a:avLst>
              <a:gd name="adj1" fmla="val 36667"/>
              <a:gd name="adj2" fmla="val 4487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74" name="Rectangle 22"/>
          <p:cNvSpPr>
            <a:spLocks noChangeArrowheads="1"/>
          </p:cNvSpPr>
          <p:nvPr/>
        </p:nvSpPr>
        <p:spPr bwMode="auto">
          <a:xfrm>
            <a:off x="4765675" y="5270500"/>
            <a:ext cx="12954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D</a:t>
            </a:r>
            <a:r>
              <a:rPr lang="en-US" sz="1600" dirty="0" smtClean="0"/>
              <a:t>isk </a:t>
            </a:r>
            <a:endParaRPr lang="en-US" sz="1600" dirty="0"/>
          </a:p>
          <a:p>
            <a:pPr algn="ctr">
              <a:lnSpc>
                <a:spcPct val="100000"/>
              </a:lnSpc>
            </a:pPr>
            <a:r>
              <a:rPr lang="en-US" sz="1600" dirty="0"/>
              <a:t>controller</a:t>
            </a:r>
          </a:p>
        </p:txBody>
      </p:sp>
      <p:sp>
        <p:nvSpPr>
          <p:cNvPr id="100375" name="AutoShape 23"/>
          <p:cNvSpPr>
            <a:spLocks noChangeArrowheads="1"/>
          </p:cNvSpPr>
          <p:nvPr/>
        </p:nvSpPr>
        <p:spPr bwMode="auto">
          <a:xfrm flipV="1">
            <a:off x="2854325" y="4546600"/>
            <a:ext cx="495300" cy="685800"/>
          </a:xfrm>
          <a:prstGeom prst="upArrow">
            <a:avLst>
              <a:gd name="adj1" fmla="val 36667"/>
              <a:gd name="adj2" fmla="val 4487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76" name="Rectangle 24"/>
          <p:cNvSpPr>
            <a:spLocks noChangeArrowheads="1"/>
          </p:cNvSpPr>
          <p:nvPr/>
        </p:nvSpPr>
        <p:spPr bwMode="auto">
          <a:xfrm>
            <a:off x="2435225" y="5270500"/>
            <a:ext cx="12954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G</a:t>
            </a:r>
            <a:r>
              <a:rPr lang="en-US" sz="1600" dirty="0" smtClean="0"/>
              <a:t>raphics</a:t>
            </a:r>
            <a:endParaRPr lang="en-US" sz="1600" dirty="0"/>
          </a:p>
          <a:p>
            <a:pPr algn="ctr">
              <a:lnSpc>
                <a:spcPct val="100000"/>
              </a:lnSpc>
            </a:pPr>
            <a:r>
              <a:rPr lang="en-US" sz="1600" dirty="0"/>
              <a:t>adapter</a:t>
            </a:r>
          </a:p>
        </p:txBody>
      </p:sp>
      <p:sp>
        <p:nvSpPr>
          <p:cNvPr id="100377" name="AutoShape 25"/>
          <p:cNvSpPr>
            <a:spLocks noChangeArrowheads="1"/>
          </p:cNvSpPr>
          <p:nvPr/>
        </p:nvSpPr>
        <p:spPr bwMode="auto">
          <a:xfrm flipV="1">
            <a:off x="1177925" y="4546600"/>
            <a:ext cx="495300" cy="685800"/>
          </a:xfrm>
          <a:prstGeom prst="upArrow">
            <a:avLst>
              <a:gd name="adj1" fmla="val 36667"/>
              <a:gd name="adj2" fmla="val 4487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78" name="Rectangle 26"/>
          <p:cNvSpPr>
            <a:spLocks noChangeArrowheads="1"/>
          </p:cNvSpPr>
          <p:nvPr/>
        </p:nvSpPr>
        <p:spPr bwMode="auto">
          <a:xfrm>
            <a:off x="835025" y="5257800"/>
            <a:ext cx="11430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USB</a:t>
            </a:r>
          </a:p>
          <a:p>
            <a:pPr algn="ctr">
              <a:lnSpc>
                <a:spcPct val="100000"/>
              </a:lnSpc>
            </a:pPr>
            <a:r>
              <a:rPr lang="en-US" sz="1600"/>
              <a:t>controller</a:t>
            </a:r>
          </a:p>
        </p:txBody>
      </p:sp>
      <p:sp>
        <p:nvSpPr>
          <p:cNvPr id="100379" name="Line 27"/>
          <p:cNvSpPr>
            <a:spLocks noChangeShapeType="1"/>
          </p:cNvSpPr>
          <p:nvPr/>
        </p:nvSpPr>
        <p:spPr bwMode="auto">
          <a:xfrm>
            <a:off x="1063625" y="5791200"/>
            <a:ext cx="0" cy="30480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100380" name="Line 28"/>
          <p:cNvSpPr>
            <a:spLocks noChangeShapeType="1"/>
          </p:cNvSpPr>
          <p:nvPr/>
        </p:nvSpPr>
        <p:spPr bwMode="auto">
          <a:xfrm>
            <a:off x="1825625" y="5791200"/>
            <a:ext cx="0" cy="30480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100381" name="Text Box 29"/>
          <p:cNvSpPr txBox="1">
            <a:spLocks noChangeArrowheads="1"/>
          </p:cNvSpPr>
          <p:nvPr/>
        </p:nvSpPr>
        <p:spPr bwMode="auto">
          <a:xfrm>
            <a:off x="628650" y="6018798"/>
            <a:ext cx="717564"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ouse</a:t>
            </a:r>
            <a:endParaRPr lang="en-US" sz="1600" dirty="0"/>
          </a:p>
        </p:txBody>
      </p:sp>
      <p:sp>
        <p:nvSpPr>
          <p:cNvPr id="100382" name="Text Box 30"/>
          <p:cNvSpPr txBox="1">
            <a:spLocks noChangeArrowheads="1"/>
          </p:cNvSpPr>
          <p:nvPr/>
        </p:nvSpPr>
        <p:spPr bwMode="auto">
          <a:xfrm>
            <a:off x="1306513" y="6018798"/>
            <a:ext cx="96062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K</a:t>
            </a:r>
            <a:r>
              <a:rPr lang="en-US" sz="1600" dirty="0" smtClean="0"/>
              <a:t>eyboard</a:t>
            </a:r>
            <a:endParaRPr lang="en-US" sz="1600" dirty="0"/>
          </a:p>
        </p:txBody>
      </p:sp>
      <p:sp>
        <p:nvSpPr>
          <p:cNvPr id="100383" name="Line 31"/>
          <p:cNvSpPr>
            <a:spLocks noChangeShapeType="1"/>
          </p:cNvSpPr>
          <p:nvPr/>
        </p:nvSpPr>
        <p:spPr bwMode="auto">
          <a:xfrm>
            <a:off x="3121025" y="5791200"/>
            <a:ext cx="0" cy="30480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100384" name="Text Box 32"/>
          <p:cNvSpPr txBox="1">
            <a:spLocks noChangeArrowheads="1"/>
          </p:cNvSpPr>
          <p:nvPr/>
        </p:nvSpPr>
        <p:spPr bwMode="auto">
          <a:xfrm>
            <a:off x="2624138" y="6018798"/>
            <a:ext cx="801421"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onitor</a:t>
            </a:r>
            <a:endParaRPr lang="en-US" sz="1600" dirty="0"/>
          </a:p>
        </p:txBody>
      </p:sp>
      <p:sp>
        <p:nvSpPr>
          <p:cNvPr id="100385" name="Line 33"/>
          <p:cNvSpPr>
            <a:spLocks noChangeShapeType="1"/>
          </p:cNvSpPr>
          <p:nvPr/>
        </p:nvSpPr>
        <p:spPr bwMode="auto">
          <a:xfrm>
            <a:off x="5426075" y="5791200"/>
            <a:ext cx="0" cy="381000"/>
          </a:xfrm>
          <a:prstGeom prst="line">
            <a:avLst/>
          </a:prstGeom>
          <a:noFill/>
          <a:ln w="12700">
            <a:solidFill>
              <a:schemeClr val="tx1"/>
            </a:solidFill>
            <a:round/>
            <a:headEnd type="triangle" w="med" len="med"/>
            <a:tailEnd type="triangle" w="med" len="med"/>
          </a:ln>
          <a:effectLst/>
        </p:spPr>
        <p:txBody>
          <a:bodyPr wrap="none" anchor="ctr">
            <a:prstTxWarp prst="textNoShape">
              <a:avLst/>
            </a:prstTxWarp>
          </a:bodyPr>
          <a:lstStyle/>
          <a:p>
            <a:endParaRPr lang="en-US"/>
          </a:p>
        </p:txBody>
      </p:sp>
      <p:sp>
        <p:nvSpPr>
          <p:cNvPr id="100386" name="AutoShape 34"/>
          <p:cNvSpPr>
            <a:spLocks noChangeArrowheads="1"/>
          </p:cNvSpPr>
          <p:nvPr/>
        </p:nvSpPr>
        <p:spPr bwMode="auto">
          <a:xfrm>
            <a:off x="5121275" y="6172200"/>
            <a:ext cx="609600" cy="609600"/>
          </a:xfrm>
          <a:prstGeom prst="can">
            <a:avLst>
              <a:gd name="adj" fmla="val 25000"/>
            </a:avLst>
          </a:prstGeom>
          <a:noFill/>
          <a:ln w="12700">
            <a:solidFill>
              <a:schemeClr val="tx1"/>
            </a:solidFill>
            <a:round/>
            <a:headEnd/>
            <a:tailEnd/>
          </a:ln>
          <a:effectLst/>
        </p:spPr>
        <p:txBody>
          <a:bodyPr wrap="none" anchor="ctr">
            <a:prstTxWarp prst="textNoShape">
              <a:avLst/>
            </a:prstTxWarp>
          </a:bodyPr>
          <a:lstStyle/>
          <a:p>
            <a:pPr algn="ctr">
              <a:lnSpc>
                <a:spcPct val="100000"/>
              </a:lnSpc>
            </a:pPr>
            <a:r>
              <a:rPr lang="en-US" sz="1600" dirty="0"/>
              <a:t>D</a:t>
            </a:r>
            <a:r>
              <a:rPr lang="en-US" sz="1600" dirty="0" smtClean="0"/>
              <a:t>isk</a:t>
            </a:r>
            <a:endParaRPr lang="en-US" sz="1600" dirty="0"/>
          </a:p>
        </p:txBody>
      </p:sp>
      <p:sp>
        <p:nvSpPr>
          <p:cNvPr id="100387" name="AutoShape 35"/>
          <p:cNvSpPr>
            <a:spLocks noChangeArrowheads="1"/>
          </p:cNvSpPr>
          <p:nvPr/>
        </p:nvSpPr>
        <p:spPr bwMode="auto">
          <a:xfrm>
            <a:off x="269875" y="4330700"/>
            <a:ext cx="6972300" cy="393700"/>
          </a:xfrm>
          <a:prstGeom prst="leftRightArrow">
            <a:avLst>
              <a:gd name="adj1" fmla="val 48611"/>
              <a:gd name="adj2" fmla="val 91500"/>
            </a:avLst>
          </a:prstGeom>
          <a:solidFill>
            <a:schemeClr val="bg1"/>
          </a:solidFill>
          <a:ln w="12700">
            <a:solidFill>
              <a:schemeClr val="tx1"/>
            </a:solidFill>
            <a:miter lim="800000"/>
            <a:headEnd/>
            <a:tailEnd/>
          </a:ln>
          <a:effectLst/>
        </p:spPr>
        <p:txBody>
          <a:bodyPr wrap="none" anchor="ctr">
            <a:prstTxWarp prst="textNoShape">
              <a:avLst/>
            </a:prstTxWarp>
          </a:bodyPr>
          <a:lstStyle/>
          <a:p>
            <a:endParaRPr lang="en-US"/>
          </a:p>
        </p:txBody>
      </p:sp>
      <p:sp>
        <p:nvSpPr>
          <p:cNvPr id="100388" name="Rectangle 36"/>
          <p:cNvSpPr>
            <a:spLocks noChangeArrowheads="1"/>
          </p:cNvSpPr>
          <p:nvPr/>
        </p:nvSpPr>
        <p:spPr bwMode="auto">
          <a:xfrm>
            <a:off x="1346200" y="4500563"/>
            <a:ext cx="166688"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100389" name="Rectangle 37"/>
          <p:cNvSpPr>
            <a:spLocks noChangeArrowheads="1"/>
          </p:cNvSpPr>
          <p:nvPr/>
        </p:nvSpPr>
        <p:spPr bwMode="auto">
          <a:xfrm>
            <a:off x="3022600" y="4491038"/>
            <a:ext cx="166688"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100390" name="Rectangle 38"/>
          <p:cNvSpPr>
            <a:spLocks noChangeArrowheads="1"/>
          </p:cNvSpPr>
          <p:nvPr/>
        </p:nvSpPr>
        <p:spPr bwMode="auto">
          <a:xfrm>
            <a:off x="5356225" y="4481513"/>
            <a:ext cx="161925"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100391" name="Text Box 39"/>
          <p:cNvSpPr txBox="1">
            <a:spLocks noChangeArrowheads="1"/>
          </p:cNvSpPr>
          <p:nvPr/>
        </p:nvSpPr>
        <p:spPr bwMode="auto">
          <a:xfrm>
            <a:off x="5556250" y="4127500"/>
            <a:ext cx="87471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I/O bus</a:t>
            </a:r>
          </a:p>
        </p:txBody>
      </p:sp>
      <p:sp>
        <p:nvSpPr>
          <p:cNvPr id="100392" name="Rectangle 40"/>
          <p:cNvSpPr>
            <a:spLocks noChangeArrowheads="1"/>
          </p:cNvSpPr>
          <p:nvPr/>
        </p:nvSpPr>
        <p:spPr bwMode="auto">
          <a:xfrm>
            <a:off x="4246563" y="4419600"/>
            <a:ext cx="161925"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100393" name="Line 41"/>
          <p:cNvSpPr>
            <a:spLocks noChangeShapeType="1"/>
          </p:cNvSpPr>
          <p:nvPr/>
        </p:nvSpPr>
        <p:spPr bwMode="auto">
          <a:xfrm flipH="1">
            <a:off x="3343275" y="2679700"/>
            <a:ext cx="1017588" cy="0"/>
          </a:xfrm>
          <a:prstGeom prst="line">
            <a:avLst/>
          </a:prstGeom>
          <a:noFill/>
          <a:ln w="76200">
            <a:solidFill>
              <a:srgbClr val="00FFFF"/>
            </a:solidFill>
            <a:round/>
            <a:headEnd/>
            <a:tailEnd type="triangle" w="med" len="med"/>
          </a:ln>
          <a:effectLst/>
        </p:spPr>
        <p:txBody>
          <a:bodyPr wrap="none" anchor="ctr">
            <a:prstTxWarp prst="textNoShape">
              <a:avLst/>
            </a:prstTxWarp>
          </a:bodyPr>
          <a:lstStyle/>
          <a:p>
            <a:endParaRPr lang="en-US"/>
          </a:p>
        </p:txBody>
      </p:sp>
      <p:sp>
        <p:nvSpPr>
          <p:cNvPr id="100394" name="Line 42"/>
          <p:cNvSpPr>
            <a:spLocks noChangeShapeType="1"/>
          </p:cNvSpPr>
          <p:nvPr/>
        </p:nvSpPr>
        <p:spPr bwMode="auto">
          <a:xfrm>
            <a:off x="4335463" y="2667000"/>
            <a:ext cx="0" cy="1833563"/>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100395" name="Line 43"/>
          <p:cNvSpPr>
            <a:spLocks noChangeShapeType="1"/>
          </p:cNvSpPr>
          <p:nvPr/>
        </p:nvSpPr>
        <p:spPr bwMode="auto">
          <a:xfrm flipV="1">
            <a:off x="4297363" y="4529138"/>
            <a:ext cx="1128712" cy="0"/>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100396" name="Line 44"/>
          <p:cNvSpPr>
            <a:spLocks noChangeShapeType="1"/>
          </p:cNvSpPr>
          <p:nvPr/>
        </p:nvSpPr>
        <p:spPr bwMode="auto">
          <a:xfrm flipH="1">
            <a:off x="5426075" y="4500563"/>
            <a:ext cx="6350" cy="782637"/>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100397" name="Rectangle 45"/>
          <p:cNvSpPr>
            <a:spLocks noChangeArrowheads="1"/>
          </p:cNvSpPr>
          <p:nvPr/>
        </p:nvSpPr>
        <p:spPr bwMode="auto">
          <a:xfrm>
            <a:off x="498475" y="3155950"/>
            <a:ext cx="1873250" cy="57785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B</a:t>
            </a:r>
            <a:r>
              <a:rPr lang="en-US" sz="1600" dirty="0" smtClean="0"/>
              <a:t>us </a:t>
            </a:r>
            <a:r>
              <a:rPr lang="en-US" sz="1600" dirty="0"/>
              <a:t>interface</a:t>
            </a:r>
          </a:p>
        </p:txBody>
      </p:sp>
      <p:sp>
        <p:nvSpPr>
          <p:cNvPr id="100399" name="Text Box 47"/>
          <p:cNvSpPr txBox="1">
            <a:spLocks noChangeArrowheads="1"/>
          </p:cNvSpPr>
          <p:nvPr/>
        </p:nvSpPr>
        <p:spPr bwMode="auto">
          <a:xfrm>
            <a:off x="4495800" y="1219200"/>
            <a:ext cx="4343400" cy="1569660"/>
          </a:xfrm>
          <a:prstGeom prst="rect">
            <a:avLst/>
          </a:prstGeom>
          <a:noFill/>
          <a:ln w="25400">
            <a:noFill/>
            <a:miter lim="800000"/>
            <a:headEnd/>
            <a:tailEnd/>
          </a:ln>
          <a:effectLst/>
        </p:spPr>
        <p:txBody>
          <a:bodyPr wrap="square">
            <a:prstTxWarp prst="textNoShape">
              <a:avLst/>
            </a:prstTxWarp>
            <a:spAutoFit/>
          </a:bodyPr>
          <a:lstStyle/>
          <a:p>
            <a:pPr algn="l">
              <a:lnSpc>
                <a:spcPct val="100000"/>
              </a:lnSpc>
            </a:pPr>
            <a:r>
              <a:rPr lang="en-US" b="0" dirty="0"/>
              <a:t>When the DMA transfer completes, the disk controller notifies the CPU with an </a:t>
            </a:r>
            <a:r>
              <a:rPr lang="en-US" b="0" i="1" dirty="0">
                <a:solidFill>
                  <a:srgbClr val="FF0000"/>
                </a:solidFill>
              </a:rPr>
              <a:t>interrupt</a:t>
            </a:r>
            <a:r>
              <a:rPr lang="en-US" b="0" dirty="0"/>
              <a:t> (i.e., asserts a special “interrupt” pin on the CPU)</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 name="Rectangle 289"/>
          <p:cNvSpPr>
            <a:spLocks noChangeArrowheads="1"/>
          </p:cNvSpPr>
          <p:nvPr/>
        </p:nvSpPr>
        <p:spPr bwMode="auto">
          <a:xfrm>
            <a:off x="990600" y="3352800"/>
            <a:ext cx="7162800" cy="990600"/>
          </a:xfrm>
          <a:prstGeom prst="rect">
            <a:avLst/>
          </a:prstGeom>
          <a:solidFill>
            <a:srgbClr val="DEDFF5"/>
          </a:solidFill>
          <a:ln w="12700">
            <a:solidFill>
              <a:schemeClr val="tx1"/>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 name="Title 1"/>
          <p:cNvSpPr>
            <a:spLocks noGrp="1"/>
          </p:cNvSpPr>
          <p:nvPr>
            <p:ph type="title"/>
          </p:nvPr>
        </p:nvSpPr>
        <p:spPr/>
        <p:txBody>
          <a:bodyPr/>
          <a:lstStyle/>
          <a:p>
            <a:r>
              <a:rPr lang="en-US" dirty="0" smtClean="0"/>
              <a:t>Solid State Disks (</a:t>
            </a:r>
            <a:r>
              <a:rPr lang="en-US" dirty="0" err="1" smtClean="0"/>
              <a:t>SSDs</a:t>
            </a:r>
            <a:r>
              <a:rPr lang="en-US" dirty="0" smtClean="0"/>
              <a:t>)</a:t>
            </a:r>
            <a:endParaRPr lang="en-US" dirty="0"/>
          </a:p>
        </p:txBody>
      </p:sp>
      <p:sp>
        <p:nvSpPr>
          <p:cNvPr id="3" name="Content Placeholder 2"/>
          <p:cNvSpPr>
            <a:spLocks noGrp="1"/>
          </p:cNvSpPr>
          <p:nvPr>
            <p:ph idx="1"/>
          </p:nvPr>
        </p:nvSpPr>
        <p:spPr>
          <a:xfrm>
            <a:off x="396875" y="4724400"/>
            <a:ext cx="7896225" cy="1904999"/>
          </a:xfrm>
        </p:spPr>
        <p:txBody>
          <a:bodyPr/>
          <a:lstStyle/>
          <a:p>
            <a:r>
              <a:rPr lang="en-US" dirty="0" smtClean="0"/>
              <a:t>Pages: 512KB to 4KB, Blocks: 32 to 128 pages</a:t>
            </a:r>
          </a:p>
          <a:p>
            <a:r>
              <a:rPr lang="en-US" dirty="0" smtClean="0"/>
              <a:t>Data read/written in units of pages. </a:t>
            </a:r>
          </a:p>
          <a:p>
            <a:r>
              <a:rPr lang="en-US" dirty="0" smtClean="0"/>
              <a:t>Page can be written only after its block has been erased</a:t>
            </a:r>
          </a:p>
          <a:p>
            <a:r>
              <a:rPr lang="en-US" dirty="0" smtClean="0"/>
              <a:t>A block wears out after 100,000 repeated writes.</a:t>
            </a:r>
            <a:endParaRPr lang="en-US" dirty="0"/>
          </a:p>
        </p:txBody>
      </p:sp>
      <p:sp>
        <p:nvSpPr>
          <p:cNvPr id="62" name="AutoShape 238"/>
          <p:cNvSpPr>
            <a:spLocks noChangeArrowheads="1"/>
          </p:cNvSpPr>
          <p:nvPr/>
        </p:nvSpPr>
        <p:spPr bwMode="auto">
          <a:xfrm flipV="1">
            <a:off x="4305300" y="1606550"/>
            <a:ext cx="495300" cy="685800"/>
          </a:xfrm>
          <a:prstGeom prst="upArrow">
            <a:avLst>
              <a:gd name="adj1" fmla="val 36667"/>
              <a:gd name="adj2" fmla="val 44872"/>
            </a:avLst>
          </a:prstGeom>
          <a:solidFill>
            <a:srgbClr val="F7F5CD"/>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3" name="Rectangle 239"/>
          <p:cNvSpPr>
            <a:spLocks noChangeArrowheads="1"/>
          </p:cNvSpPr>
          <p:nvPr/>
        </p:nvSpPr>
        <p:spPr bwMode="auto">
          <a:xfrm>
            <a:off x="3505200" y="2406650"/>
            <a:ext cx="2057400" cy="520700"/>
          </a:xfrm>
          <a:prstGeom prst="rect">
            <a:avLst/>
          </a:prstGeom>
          <a:solidFill>
            <a:srgbClr val="DEDFF5"/>
          </a:solidFill>
          <a:ln w="12700">
            <a:solidFill>
              <a:srgbClr val="000000"/>
            </a:solidFill>
            <a:miter lim="800000"/>
            <a:headEnd/>
            <a:tailEnd/>
          </a:ln>
          <a:effectLst/>
        </p:spPr>
        <p:txBody>
          <a:bodyPr wrap="none" anchor="ctr">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charset="0"/>
              </a:rPr>
              <a:t>Flash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charset="0"/>
              </a:rPr>
              <a:t>translation layer</a:t>
            </a:r>
          </a:p>
        </p:txBody>
      </p:sp>
      <p:sp>
        <p:nvSpPr>
          <p:cNvPr id="64" name="Line 258"/>
          <p:cNvSpPr>
            <a:spLocks noChangeShapeType="1"/>
          </p:cNvSpPr>
          <p:nvPr/>
        </p:nvSpPr>
        <p:spPr bwMode="auto">
          <a:xfrm>
            <a:off x="4572000" y="2927350"/>
            <a:ext cx="0" cy="381000"/>
          </a:xfrm>
          <a:prstGeom prst="line">
            <a:avLst/>
          </a:prstGeom>
          <a:noFill/>
          <a:ln w="38100">
            <a:solidFill>
              <a:srgbClr val="000000"/>
            </a:solidFill>
            <a:round/>
            <a:headEnd type="triangle" w="med" len="med"/>
            <a:tailEnd type="triangle" w="med" len="me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5" name="Rectangle 235"/>
          <p:cNvSpPr>
            <a:spLocks noChangeArrowheads="1"/>
          </p:cNvSpPr>
          <p:nvPr/>
        </p:nvSpPr>
        <p:spPr bwMode="auto">
          <a:xfrm>
            <a:off x="3429000" y="1390650"/>
            <a:ext cx="2209800" cy="241300"/>
          </a:xfrm>
          <a:prstGeom prst="rect">
            <a:avLst/>
          </a:prstGeom>
          <a:solidFill>
            <a:srgbClr val="F7F5CD"/>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CCFFCC"/>
              </a:solidFill>
              <a:effectLst/>
              <a:uLnTx/>
              <a:uFillTx/>
            </a:endParaRPr>
          </a:p>
        </p:txBody>
      </p:sp>
      <p:sp>
        <p:nvSpPr>
          <p:cNvPr id="66" name="Rectangle 264"/>
          <p:cNvSpPr>
            <a:spLocks noChangeArrowheads="1"/>
          </p:cNvSpPr>
          <p:nvPr/>
        </p:nvSpPr>
        <p:spPr bwMode="auto">
          <a:xfrm>
            <a:off x="4476750" y="1541463"/>
            <a:ext cx="161925" cy="152400"/>
          </a:xfrm>
          <a:prstGeom prst="rect">
            <a:avLst/>
          </a:prstGeom>
          <a:solidFill>
            <a:srgbClr val="F7F5CD"/>
          </a:solidFill>
          <a:ln w="12700">
            <a:no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7" name="Text Box 265"/>
          <p:cNvSpPr txBox="1">
            <a:spLocks noChangeArrowheads="1"/>
          </p:cNvSpPr>
          <p:nvPr/>
        </p:nvSpPr>
        <p:spPr bwMode="auto">
          <a:xfrm>
            <a:off x="3429000" y="1066800"/>
            <a:ext cx="841375" cy="336550"/>
          </a:xfrm>
          <a:prstGeom prst="rect">
            <a:avLst/>
          </a:prstGeom>
          <a:noFill/>
          <a:ln w="12700">
            <a:noFill/>
            <a:miter lim="800000"/>
            <a:headEnd/>
            <a:tailEnd/>
          </a:ln>
          <a:effectLst/>
        </p:spPr>
        <p:txBody>
          <a:bodyPr wrap="none" anchor="ctr">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latin typeface="Arial" charset="0"/>
              </a:rPr>
              <a:t>I/O bus</a:t>
            </a:r>
          </a:p>
        </p:txBody>
      </p:sp>
      <p:sp>
        <p:nvSpPr>
          <p:cNvPr id="68" name="Rectangle 271"/>
          <p:cNvSpPr>
            <a:spLocks noChangeArrowheads="1"/>
          </p:cNvSpPr>
          <p:nvPr/>
        </p:nvSpPr>
        <p:spPr bwMode="auto">
          <a:xfrm>
            <a:off x="5562600" y="1174750"/>
            <a:ext cx="457200" cy="533400"/>
          </a:xfrm>
          <a:prstGeom prst="rect">
            <a:avLst/>
          </a:prstGeom>
          <a:solidFill>
            <a:srgbClr val="FFFFFF"/>
          </a:solidFill>
          <a:ln w="12700">
            <a:no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latin typeface="Arial" charset="0"/>
            </a:endParaRPr>
          </a:p>
        </p:txBody>
      </p:sp>
      <p:sp>
        <p:nvSpPr>
          <p:cNvPr id="69" name="Rectangle 272"/>
          <p:cNvSpPr>
            <a:spLocks noChangeArrowheads="1"/>
          </p:cNvSpPr>
          <p:nvPr/>
        </p:nvSpPr>
        <p:spPr bwMode="auto">
          <a:xfrm>
            <a:off x="3048000" y="1219200"/>
            <a:ext cx="457200" cy="457200"/>
          </a:xfrm>
          <a:prstGeom prst="rect">
            <a:avLst/>
          </a:prstGeom>
          <a:solidFill>
            <a:srgbClr val="FFFFFF"/>
          </a:solidFill>
          <a:ln w="12700">
            <a:no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latin typeface="Arial" charset="0"/>
            </a:endParaRPr>
          </a:p>
        </p:txBody>
      </p:sp>
      <p:sp>
        <p:nvSpPr>
          <p:cNvPr id="84" name="Rectangle 280"/>
          <p:cNvSpPr>
            <a:spLocks noChangeArrowheads="1"/>
          </p:cNvSpPr>
          <p:nvPr/>
        </p:nvSpPr>
        <p:spPr bwMode="auto">
          <a:xfrm>
            <a:off x="1154113" y="3689350"/>
            <a:ext cx="3124200" cy="457200"/>
          </a:xfrm>
          <a:prstGeom prst="rect">
            <a:avLst/>
          </a:prstGeom>
          <a:solidFill>
            <a:srgbClr val="F6F5BD"/>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5" name="Rectangle 274"/>
          <p:cNvSpPr>
            <a:spLocks noChangeArrowheads="1"/>
          </p:cNvSpPr>
          <p:nvPr/>
        </p:nvSpPr>
        <p:spPr bwMode="auto">
          <a:xfrm>
            <a:off x="1230313" y="3765550"/>
            <a:ext cx="838200" cy="304800"/>
          </a:xfrm>
          <a:prstGeom prst="rect">
            <a:avLst/>
          </a:prstGeom>
          <a:solidFill>
            <a:srgbClr val="B2E6B2"/>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sysClr val="windowText" lastClr="000000"/>
                </a:solidFill>
                <a:effectLst/>
                <a:uLnTx/>
                <a:uFillTx/>
                <a:latin typeface="Arial" charset="0"/>
              </a:rPr>
              <a:t>Page 0</a:t>
            </a:r>
          </a:p>
        </p:txBody>
      </p:sp>
      <p:sp>
        <p:nvSpPr>
          <p:cNvPr id="86" name="Rectangle 277"/>
          <p:cNvSpPr>
            <a:spLocks noChangeArrowheads="1"/>
          </p:cNvSpPr>
          <p:nvPr/>
        </p:nvSpPr>
        <p:spPr bwMode="auto">
          <a:xfrm>
            <a:off x="2068513" y="3765550"/>
            <a:ext cx="838200" cy="304800"/>
          </a:xfrm>
          <a:prstGeom prst="rect">
            <a:avLst/>
          </a:prstGeom>
          <a:solidFill>
            <a:srgbClr val="B2E6B2"/>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a:ln>
                  <a:noFill/>
                </a:ln>
                <a:solidFill>
                  <a:sysClr val="windowText" lastClr="000000"/>
                </a:solidFill>
                <a:effectLst/>
                <a:uLnTx/>
                <a:uFillTx/>
                <a:latin typeface="Arial" charset="0"/>
              </a:rPr>
              <a:t>Page 1</a:t>
            </a:r>
          </a:p>
        </p:txBody>
      </p:sp>
      <p:sp>
        <p:nvSpPr>
          <p:cNvPr id="87" name="Rectangle 278"/>
          <p:cNvSpPr>
            <a:spLocks noChangeArrowheads="1"/>
          </p:cNvSpPr>
          <p:nvPr/>
        </p:nvSpPr>
        <p:spPr bwMode="auto">
          <a:xfrm>
            <a:off x="3363913" y="3765550"/>
            <a:ext cx="838200" cy="304800"/>
          </a:xfrm>
          <a:prstGeom prst="rect">
            <a:avLst/>
          </a:prstGeom>
          <a:solidFill>
            <a:srgbClr val="B2E6B2"/>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solidFill>
                <a:effectLst/>
                <a:uLnTx/>
                <a:uFillTx/>
                <a:latin typeface="Arial" charset="0"/>
              </a:rPr>
              <a:t>Page P-1</a:t>
            </a:r>
          </a:p>
        </p:txBody>
      </p:sp>
      <p:sp>
        <p:nvSpPr>
          <p:cNvPr id="88" name="Text Box 279"/>
          <p:cNvSpPr txBox="1">
            <a:spLocks noChangeArrowheads="1"/>
          </p:cNvSpPr>
          <p:nvPr/>
        </p:nvSpPr>
        <p:spPr bwMode="auto">
          <a:xfrm>
            <a:off x="2906713" y="3613150"/>
            <a:ext cx="488950" cy="457200"/>
          </a:xfrm>
          <a:prstGeom prst="rect">
            <a:avLst/>
          </a:prstGeom>
          <a:noFill/>
          <a:ln w="12700">
            <a:noFill/>
            <a:miter lim="800000"/>
            <a:headEnd/>
            <a:tailEnd/>
          </a:ln>
          <a:effectLst/>
        </p:spPr>
        <p:txBody>
          <a:bodyPr wrap="none">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ysClr val="windowText" lastClr="000000"/>
                </a:solidFill>
                <a:effectLst/>
                <a:uLnTx/>
                <a:uFillTx/>
                <a:latin typeface="Arial" charset="0"/>
              </a:rPr>
              <a:t>…</a:t>
            </a:r>
          </a:p>
        </p:txBody>
      </p:sp>
      <p:sp>
        <p:nvSpPr>
          <p:cNvPr id="89" name="Text Box 281"/>
          <p:cNvSpPr txBox="1">
            <a:spLocks noChangeArrowheads="1"/>
          </p:cNvSpPr>
          <p:nvPr/>
        </p:nvSpPr>
        <p:spPr bwMode="auto">
          <a:xfrm>
            <a:off x="1066800" y="3321050"/>
            <a:ext cx="849313" cy="336550"/>
          </a:xfrm>
          <a:prstGeom prst="rect">
            <a:avLst/>
          </a:prstGeom>
          <a:noFill/>
          <a:ln w="12700">
            <a:noFill/>
            <a:miter lim="800000"/>
            <a:headEnd/>
            <a:tailEnd/>
          </a:ln>
          <a:effectLst/>
        </p:spPr>
        <p:txBody>
          <a:bodyPr wrap="none">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charset="0"/>
              </a:rPr>
              <a:t>Block 0</a:t>
            </a:r>
          </a:p>
        </p:txBody>
      </p:sp>
      <p:sp>
        <p:nvSpPr>
          <p:cNvPr id="71" name="Text Box 282"/>
          <p:cNvSpPr txBox="1">
            <a:spLocks noChangeArrowheads="1"/>
          </p:cNvSpPr>
          <p:nvPr/>
        </p:nvSpPr>
        <p:spPr bwMode="auto">
          <a:xfrm>
            <a:off x="4311650" y="3657600"/>
            <a:ext cx="488950" cy="457200"/>
          </a:xfrm>
          <a:prstGeom prst="rect">
            <a:avLst/>
          </a:prstGeom>
          <a:noFill/>
          <a:ln w="12700">
            <a:noFill/>
            <a:miter lim="800000"/>
            <a:headEnd/>
            <a:tailEnd/>
          </a:ln>
          <a:effectLst/>
        </p:spPr>
        <p:txBody>
          <a:bodyPr wrap="none">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ysClr val="windowText" lastClr="000000"/>
                </a:solidFill>
                <a:effectLst/>
                <a:uLnTx/>
                <a:uFillTx/>
                <a:latin typeface="Arial" charset="0"/>
              </a:rPr>
              <a:t>…</a:t>
            </a:r>
          </a:p>
        </p:txBody>
      </p:sp>
      <p:sp>
        <p:nvSpPr>
          <p:cNvPr id="78" name="Rectangle 287"/>
          <p:cNvSpPr>
            <a:spLocks noChangeArrowheads="1"/>
          </p:cNvSpPr>
          <p:nvPr/>
        </p:nvSpPr>
        <p:spPr bwMode="auto">
          <a:xfrm>
            <a:off x="4876800" y="3689350"/>
            <a:ext cx="3124200" cy="457200"/>
          </a:xfrm>
          <a:prstGeom prst="rect">
            <a:avLst/>
          </a:prstGeom>
          <a:solidFill>
            <a:srgbClr val="F6F5BD"/>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9" name="Rectangle 283"/>
          <p:cNvSpPr>
            <a:spLocks noChangeArrowheads="1"/>
          </p:cNvSpPr>
          <p:nvPr/>
        </p:nvSpPr>
        <p:spPr bwMode="auto">
          <a:xfrm>
            <a:off x="4953000" y="3765550"/>
            <a:ext cx="838200" cy="304800"/>
          </a:xfrm>
          <a:prstGeom prst="rect">
            <a:avLst/>
          </a:prstGeom>
          <a:solidFill>
            <a:srgbClr val="B2E6B2"/>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a:ln>
                  <a:noFill/>
                </a:ln>
                <a:solidFill>
                  <a:sysClr val="windowText" lastClr="000000"/>
                </a:solidFill>
                <a:effectLst/>
                <a:uLnTx/>
                <a:uFillTx/>
                <a:latin typeface="Arial" charset="0"/>
              </a:rPr>
              <a:t>Page 0</a:t>
            </a:r>
          </a:p>
        </p:txBody>
      </p:sp>
      <p:sp>
        <p:nvSpPr>
          <p:cNvPr id="80" name="Rectangle 284"/>
          <p:cNvSpPr>
            <a:spLocks noChangeArrowheads="1"/>
          </p:cNvSpPr>
          <p:nvPr/>
        </p:nvSpPr>
        <p:spPr bwMode="auto">
          <a:xfrm>
            <a:off x="5791200" y="3765550"/>
            <a:ext cx="838200" cy="304800"/>
          </a:xfrm>
          <a:prstGeom prst="rect">
            <a:avLst/>
          </a:prstGeom>
          <a:solidFill>
            <a:srgbClr val="B2E6B2"/>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a:ln>
                  <a:noFill/>
                </a:ln>
                <a:solidFill>
                  <a:sysClr val="windowText" lastClr="000000"/>
                </a:solidFill>
                <a:effectLst/>
                <a:uLnTx/>
                <a:uFillTx/>
                <a:latin typeface="Arial" charset="0"/>
              </a:rPr>
              <a:t>Page 1</a:t>
            </a:r>
          </a:p>
        </p:txBody>
      </p:sp>
      <p:sp>
        <p:nvSpPr>
          <p:cNvPr id="81" name="Rectangle 285"/>
          <p:cNvSpPr>
            <a:spLocks noChangeArrowheads="1"/>
          </p:cNvSpPr>
          <p:nvPr/>
        </p:nvSpPr>
        <p:spPr bwMode="auto">
          <a:xfrm>
            <a:off x="7086600" y="3765550"/>
            <a:ext cx="838200" cy="304800"/>
          </a:xfrm>
          <a:prstGeom prst="rect">
            <a:avLst/>
          </a:prstGeom>
          <a:solidFill>
            <a:srgbClr val="B2E6B2"/>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solidFill>
                <a:effectLst/>
                <a:uLnTx/>
                <a:uFillTx/>
                <a:latin typeface="Arial" charset="0"/>
              </a:rPr>
              <a:t>Page P-1</a:t>
            </a:r>
          </a:p>
        </p:txBody>
      </p:sp>
      <p:sp>
        <p:nvSpPr>
          <p:cNvPr id="82" name="Text Box 286"/>
          <p:cNvSpPr txBox="1">
            <a:spLocks noChangeArrowheads="1"/>
          </p:cNvSpPr>
          <p:nvPr/>
        </p:nvSpPr>
        <p:spPr bwMode="auto">
          <a:xfrm>
            <a:off x="6629400" y="3613150"/>
            <a:ext cx="488950" cy="457200"/>
          </a:xfrm>
          <a:prstGeom prst="rect">
            <a:avLst/>
          </a:prstGeom>
          <a:noFill/>
          <a:ln w="12700">
            <a:noFill/>
            <a:miter lim="800000"/>
            <a:headEnd/>
            <a:tailEnd/>
          </a:ln>
          <a:effectLst/>
        </p:spPr>
        <p:txBody>
          <a:bodyPr wrap="none">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ysClr val="windowText" lastClr="000000"/>
                </a:solidFill>
                <a:effectLst/>
                <a:uLnTx/>
                <a:uFillTx/>
                <a:latin typeface="Arial" charset="0"/>
              </a:rPr>
              <a:t>…</a:t>
            </a:r>
          </a:p>
        </p:txBody>
      </p:sp>
      <p:sp>
        <p:nvSpPr>
          <p:cNvPr id="83" name="Text Box 288"/>
          <p:cNvSpPr txBox="1">
            <a:spLocks noChangeArrowheads="1"/>
          </p:cNvSpPr>
          <p:nvPr/>
        </p:nvSpPr>
        <p:spPr bwMode="auto">
          <a:xfrm>
            <a:off x="4800600" y="3321050"/>
            <a:ext cx="1109663" cy="336550"/>
          </a:xfrm>
          <a:prstGeom prst="rect">
            <a:avLst/>
          </a:prstGeom>
          <a:noFill/>
          <a:ln w="12700">
            <a:noFill/>
            <a:miter lim="800000"/>
            <a:headEnd/>
            <a:tailEnd/>
          </a:ln>
          <a:effectLst/>
        </p:spPr>
        <p:txBody>
          <a:bodyPr wrap="none">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charset="0"/>
              </a:rPr>
              <a:t>Block  B-1</a:t>
            </a:r>
          </a:p>
        </p:txBody>
      </p:sp>
      <p:sp>
        <p:nvSpPr>
          <p:cNvPr id="74" name="Text Box 291"/>
          <p:cNvSpPr txBox="1">
            <a:spLocks noChangeArrowheads="1"/>
          </p:cNvSpPr>
          <p:nvPr/>
        </p:nvSpPr>
        <p:spPr bwMode="auto">
          <a:xfrm>
            <a:off x="912813" y="3016250"/>
            <a:ext cx="1471612" cy="336550"/>
          </a:xfrm>
          <a:prstGeom prst="rect">
            <a:avLst/>
          </a:prstGeom>
          <a:noFill/>
          <a:ln w="12700">
            <a:noFill/>
            <a:miter lim="800000"/>
            <a:headEnd/>
            <a:tailEnd/>
          </a:ln>
          <a:effectLst/>
        </p:spPr>
        <p:txBody>
          <a:bodyPr wrap="none">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charset="0"/>
              </a:rPr>
              <a:t>Flash memory</a:t>
            </a:r>
          </a:p>
        </p:txBody>
      </p:sp>
      <p:sp>
        <p:nvSpPr>
          <p:cNvPr id="75" name="Rectangle 292"/>
          <p:cNvSpPr>
            <a:spLocks noChangeArrowheads="1"/>
          </p:cNvSpPr>
          <p:nvPr/>
        </p:nvSpPr>
        <p:spPr bwMode="auto">
          <a:xfrm>
            <a:off x="838200" y="2317750"/>
            <a:ext cx="7467600" cy="2178050"/>
          </a:xfrm>
          <a:prstGeom prst="rect">
            <a:avLst/>
          </a:prstGeom>
          <a:noFill/>
          <a:ln w="12700">
            <a:solidFill>
              <a:srgbClr val="000000"/>
            </a:solidFill>
            <a:prstDash val="dash"/>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6" name="Text Box 293"/>
          <p:cNvSpPr txBox="1">
            <a:spLocks noChangeArrowheads="1"/>
          </p:cNvSpPr>
          <p:nvPr/>
        </p:nvSpPr>
        <p:spPr bwMode="auto">
          <a:xfrm>
            <a:off x="746125" y="1981200"/>
            <a:ext cx="2225675" cy="336550"/>
          </a:xfrm>
          <a:prstGeom prst="rect">
            <a:avLst/>
          </a:prstGeom>
          <a:noFill/>
          <a:ln w="12700">
            <a:noFill/>
            <a:miter lim="800000"/>
            <a:headEnd/>
            <a:tailEnd/>
          </a:ln>
          <a:effectLst/>
        </p:spPr>
        <p:txBody>
          <a:bodyPr wrap="none">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charset="0"/>
              </a:rPr>
              <a:t>Solid State Disk (SSD)</a:t>
            </a:r>
          </a:p>
        </p:txBody>
      </p:sp>
      <p:sp>
        <p:nvSpPr>
          <p:cNvPr id="77" name="Text Box 297"/>
          <p:cNvSpPr txBox="1">
            <a:spLocks noChangeArrowheads="1"/>
          </p:cNvSpPr>
          <p:nvPr/>
        </p:nvSpPr>
        <p:spPr bwMode="auto">
          <a:xfrm>
            <a:off x="4724400" y="1655763"/>
            <a:ext cx="2133600" cy="517525"/>
          </a:xfrm>
          <a:prstGeom prst="rect">
            <a:avLst/>
          </a:prstGeom>
          <a:noFill/>
          <a:ln w="12700">
            <a:noFill/>
            <a:miter lim="800000"/>
            <a:headEnd/>
            <a:tailEnd/>
          </a:ln>
          <a:effectLst/>
        </p:spPr>
        <p:txBody>
          <a:bodyPr>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1" u="none" strike="noStrike" kern="0" cap="none" spc="0" normalizeH="0" baseline="0" noProof="0" dirty="0">
                <a:ln>
                  <a:noFill/>
                </a:ln>
                <a:solidFill>
                  <a:sysClr val="windowText" lastClr="000000"/>
                </a:solidFill>
                <a:effectLst/>
                <a:uLnTx/>
                <a:uFillTx/>
              </a:rPr>
              <a:t>Requests to read and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1" u="none" strike="noStrike" kern="0" cap="none" spc="0" normalizeH="0" baseline="0" noProof="0" dirty="0">
                <a:ln>
                  <a:noFill/>
                </a:ln>
                <a:solidFill>
                  <a:sysClr val="windowText" lastClr="000000"/>
                </a:solidFill>
                <a:effectLst/>
                <a:uLnTx/>
                <a:uFillTx/>
              </a:rPr>
              <a:t>write logical disk blocks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SSD Performance Characteristics	</a:t>
            </a:r>
            <a:endParaRPr lang="en-US" dirty="0"/>
          </a:p>
        </p:txBody>
      </p:sp>
      <p:sp>
        <p:nvSpPr>
          <p:cNvPr id="3" name="Content Placeholder 2"/>
          <p:cNvSpPr>
            <a:spLocks noGrp="1"/>
          </p:cNvSpPr>
          <p:nvPr>
            <p:ph idx="1"/>
          </p:nvPr>
        </p:nvSpPr>
        <p:spPr>
          <a:xfrm>
            <a:off x="396875" y="3200400"/>
            <a:ext cx="7896225" cy="2590801"/>
          </a:xfrm>
        </p:spPr>
        <p:txBody>
          <a:bodyPr/>
          <a:lstStyle/>
          <a:p>
            <a:r>
              <a:rPr lang="en-US" dirty="0" smtClean="0"/>
              <a:t>Why are random writes so slow?</a:t>
            </a:r>
          </a:p>
          <a:p>
            <a:pPr lvl="1"/>
            <a:r>
              <a:rPr lang="en-US" dirty="0" smtClean="0"/>
              <a:t>Erasing a block is slow (around 1 ms)</a:t>
            </a:r>
          </a:p>
          <a:p>
            <a:pPr lvl="1"/>
            <a:r>
              <a:rPr lang="en-US" dirty="0" smtClean="0"/>
              <a:t>Write to a page triggers a copy of all useful pages in the block</a:t>
            </a:r>
          </a:p>
          <a:p>
            <a:pPr lvl="2"/>
            <a:r>
              <a:rPr lang="en-US" dirty="0" smtClean="0"/>
              <a:t>Find an used block (new block) and erase it</a:t>
            </a:r>
          </a:p>
          <a:p>
            <a:pPr lvl="2"/>
            <a:r>
              <a:rPr lang="en-US" dirty="0" smtClean="0"/>
              <a:t>Write the page into the new block</a:t>
            </a:r>
          </a:p>
          <a:p>
            <a:pPr lvl="2"/>
            <a:r>
              <a:rPr lang="en-US" dirty="0" smtClean="0"/>
              <a:t>Copy other pages from old block to the new block</a:t>
            </a:r>
          </a:p>
        </p:txBody>
      </p:sp>
      <p:sp>
        <p:nvSpPr>
          <p:cNvPr id="4" name="TextBox 3"/>
          <p:cNvSpPr txBox="1"/>
          <p:nvPr/>
        </p:nvSpPr>
        <p:spPr>
          <a:xfrm>
            <a:off x="244475" y="1676400"/>
            <a:ext cx="8747125" cy="1015663"/>
          </a:xfrm>
          <a:prstGeom prst="rect">
            <a:avLst/>
          </a:prstGeom>
          <a:solidFill>
            <a:srgbClr val="E2E2E2"/>
          </a:solidFill>
          <a:ln w="19050" cmpd="sng">
            <a:solidFill>
              <a:schemeClr val="tx1"/>
            </a:solidFill>
          </a:ln>
        </p:spPr>
        <p:txBody>
          <a:bodyPr wrap="square" rtlCol="0">
            <a:spAutoFit/>
          </a:bodyPr>
          <a:lstStyle/>
          <a:p>
            <a:r>
              <a:rPr lang="en-US" sz="2000" dirty="0" smtClean="0">
                <a:latin typeface="Calibri" pitchFamily="34" charset="0"/>
              </a:rPr>
              <a:t>Sequential read </a:t>
            </a:r>
            <a:r>
              <a:rPr lang="en-US" sz="2000" dirty="0" err="1" smtClean="0">
                <a:latin typeface="Calibri" pitchFamily="34" charset="0"/>
              </a:rPr>
              <a:t>tput</a:t>
            </a:r>
            <a:r>
              <a:rPr lang="en-US" sz="2000" dirty="0" smtClean="0">
                <a:latin typeface="Calibri" pitchFamily="34" charset="0"/>
              </a:rPr>
              <a:t>	250 MB/</a:t>
            </a:r>
            <a:r>
              <a:rPr lang="en-US" sz="2000" dirty="0" err="1" smtClean="0">
                <a:latin typeface="Calibri" pitchFamily="34" charset="0"/>
              </a:rPr>
              <a:t>s</a:t>
            </a:r>
            <a:r>
              <a:rPr lang="en-US" sz="2000" dirty="0" smtClean="0">
                <a:latin typeface="Calibri" pitchFamily="34" charset="0"/>
              </a:rPr>
              <a:t>	Sequential write </a:t>
            </a:r>
            <a:r>
              <a:rPr lang="en-US" sz="2000" dirty="0" err="1" smtClean="0">
                <a:latin typeface="Calibri" pitchFamily="34" charset="0"/>
              </a:rPr>
              <a:t>tput</a:t>
            </a:r>
            <a:r>
              <a:rPr lang="en-US" sz="2000" dirty="0" smtClean="0">
                <a:latin typeface="Calibri" pitchFamily="34" charset="0"/>
              </a:rPr>
              <a:t>	170 MB/</a:t>
            </a:r>
            <a:r>
              <a:rPr lang="en-US" sz="2000" dirty="0" err="1" smtClean="0">
                <a:latin typeface="Calibri" pitchFamily="34" charset="0"/>
              </a:rPr>
              <a:t>s</a:t>
            </a:r>
            <a:endParaRPr lang="en-US" sz="2000" dirty="0" smtClean="0">
              <a:latin typeface="Calibri" pitchFamily="34" charset="0"/>
            </a:endParaRPr>
          </a:p>
          <a:p>
            <a:r>
              <a:rPr lang="en-US" sz="2000" dirty="0" smtClean="0">
                <a:latin typeface="Calibri" pitchFamily="34" charset="0"/>
              </a:rPr>
              <a:t>Random read </a:t>
            </a:r>
            <a:r>
              <a:rPr lang="en-US" sz="2000" dirty="0" err="1" smtClean="0">
                <a:latin typeface="Calibri" pitchFamily="34" charset="0"/>
              </a:rPr>
              <a:t>tput</a:t>
            </a:r>
            <a:r>
              <a:rPr lang="en-US" sz="2000" dirty="0" smtClean="0">
                <a:latin typeface="Calibri" pitchFamily="34" charset="0"/>
              </a:rPr>
              <a:t>	140 MB/</a:t>
            </a:r>
            <a:r>
              <a:rPr lang="en-US" sz="2000" dirty="0" err="1" smtClean="0">
                <a:latin typeface="Calibri" pitchFamily="34" charset="0"/>
              </a:rPr>
              <a:t>s</a:t>
            </a:r>
            <a:r>
              <a:rPr lang="en-US" sz="2000" dirty="0" smtClean="0">
                <a:latin typeface="Calibri" pitchFamily="34" charset="0"/>
              </a:rPr>
              <a:t>	Random write </a:t>
            </a:r>
            <a:r>
              <a:rPr lang="en-US" sz="2000" dirty="0" err="1" smtClean="0">
                <a:latin typeface="Calibri" pitchFamily="34" charset="0"/>
              </a:rPr>
              <a:t>tput</a:t>
            </a:r>
            <a:r>
              <a:rPr lang="en-US" sz="2000" dirty="0" smtClean="0">
                <a:latin typeface="Calibri" pitchFamily="34" charset="0"/>
              </a:rPr>
              <a:t>	14 MB/</a:t>
            </a:r>
            <a:r>
              <a:rPr lang="en-US" sz="2000" dirty="0" err="1" smtClean="0">
                <a:latin typeface="Calibri" pitchFamily="34" charset="0"/>
              </a:rPr>
              <a:t>s</a:t>
            </a:r>
            <a:endParaRPr lang="en-US" sz="2000" dirty="0" smtClean="0">
              <a:latin typeface="Calibri" pitchFamily="34" charset="0"/>
            </a:endParaRPr>
          </a:p>
          <a:p>
            <a:r>
              <a:rPr lang="en-US" sz="2000" dirty="0" smtClean="0">
                <a:latin typeface="Calibri" pitchFamily="34" charset="0"/>
              </a:rPr>
              <a:t>Rand read access		30 us		Random write access	300 us</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SSD Tradeoffs	vs Rotating Disks</a:t>
            </a:r>
            <a:endParaRPr lang="en-US" dirty="0"/>
          </a:p>
        </p:txBody>
      </p:sp>
      <p:sp>
        <p:nvSpPr>
          <p:cNvPr id="3" name="Content Placeholder 2"/>
          <p:cNvSpPr>
            <a:spLocks noGrp="1"/>
          </p:cNvSpPr>
          <p:nvPr>
            <p:ph idx="1"/>
          </p:nvPr>
        </p:nvSpPr>
        <p:spPr/>
        <p:txBody>
          <a:bodyPr/>
          <a:lstStyle/>
          <a:p>
            <a:r>
              <a:rPr lang="en-US" dirty="0" smtClean="0"/>
              <a:t>Advantages </a:t>
            </a:r>
          </a:p>
          <a:p>
            <a:pPr lvl="1"/>
            <a:r>
              <a:rPr lang="en-US" dirty="0" smtClean="0"/>
              <a:t>No moving parts </a:t>
            </a:r>
            <a:r>
              <a:rPr lang="en-US" dirty="0" err="1" smtClean="0">
                <a:sym typeface="Wingdings"/>
              </a:rPr>
              <a:t></a:t>
            </a:r>
            <a:r>
              <a:rPr lang="en-US" dirty="0" smtClean="0">
                <a:sym typeface="Wingdings"/>
              </a:rPr>
              <a:t> faster, less power, more rugged</a:t>
            </a:r>
            <a:endParaRPr lang="en-US" dirty="0" smtClean="0"/>
          </a:p>
          <a:p>
            <a:pPr lvl="1"/>
            <a:endParaRPr lang="en-US" dirty="0" smtClean="0"/>
          </a:p>
          <a:p>
            <a:r>
              <a:rPr lang="en-US" dirty="0" smtClean="0"/>
              <a:t>Disadvantages</a:t>
            </a:r>
          </a:p>
          <a:p>
            <a:pPr lvl="1"/>
            <a:r>
              <a:rPr lang="en-US" dirty="0" smtClean="0"/>
              <a:t>Have the potential to wear out </a:t>
            </a:r>
          </a:p>
          <a:p>
            <a:pPr lvl="2"/>
            <a:r>
              <a:rPr lang="en-US" dirty="0" smtClean="0"/>
              <a:t>Mitigated by “wear leveling logic” in flash translation layer</a:t>
            </a:r>
          </a:p>
          <a:p>
            <a:pPr lvl="2"/>
            <a:r>
              <a:rPr lang="en-US" dirty="0" smtClean="0"/>
              <a:t>E.g. Intel X25 guarantees 1 </a:t>
            </a:r>
            <a:r>
              <a:rPr lang="en-US" dirty="0" err="1" smtClean="0"/>
              <a:t>petabyte</a:t>
            </a:r>
            <a:r>
              <a:rPr lang="en-US" dirty="0" smtClean="0"/>
              <a:t> (1015 bytes) of random writes before they wear out</a:t>
            </a:r>
          </a:p>
          <a:p>
            <a:pPr lvl="1"/>
            <a:r>
              <a:rPr lang="en-US" dirty="0" smtClean="0"/>
              <a:t>In 2010, about 100 times more expensive per byte</a:t>
            </a:r>
          </a:p>
          <a:p>
            <a:pPr lvl="1"/>
            <a:endParaRPr lang="en-US" dirty="0" smtClean="0"/>
          </a:p>
          <a:p>
            <a:r>
              <a:rPr lang="en-US" dirty="0" smtClean="0"/>
              <a:t>Applications</a:t>
            </a:r>
          </a:p>
          <a:p>
            <a:pPr lvl="1"/>
            <a:r>
              <a:rPr lang="en-US" dirty="0" smtClean="0"/>
              <a:t>MP3 players, smart phones, laptops</a:t>
            </a:r>
          </a:p>
          <a:p>
            <a:pPr lvl="1"/>
            <a:r>
              <a:rPr lang="en-US" dirty="0" smtClean="0"/>
              <a:t>Beginning to appear in desktops and servers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 name="Rectangle 18"/>
          <p:cNvSpPr/>
          <p:nvPr/>
        </p:nvSpPr>
        <p:spPr bwMode="auto">
          <a:xfrm>
            <a:off x="76200" y="3311525"/>
            <a:ext cx="8893175" cy="422275"/>
          </a:xfrm>
          <a:prstGeom prst="rect">
            <a:avLst/>
          </a:prstGeom>
          <a:solidFill>
            <a:srgbClr val="E6E6E6"/>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solidFill>
                <a:srgbClr val="22228B"/>
              </a:solidFill>
              <a:latin typeface="Calibri" pitchFamily="34" charset="0"/>
            </a:endParaRPr>
          </a:p>
        </p:txBody>
      </p:sp>
      <p:sp>
        <p:nvSpPr>
          <p:cNvPr id="195587" name="Rectangle 3"/>
          <p:cNvSpPr>
            <a:spLocks noChangeArrowheads="1"/>
          </p:cNvSpPr>
          <p:nvPr/>
        </p:nvSpPr>
        <p:spPr bwMode="auto">
          <a:xfrm>
            <a:off x="76200" y="3311525"/>
            <a:ext cx="8893175" cy="1474763"/>
          </a:xfrm>
          <a:prstGeom prst="rect">
            <a:avLst/>
          </a:prstGeom>
          <a:noFill/>
          <a:ln w="28575" cmpd="sng">
            <a:solidFill>
              <a:schemeClr val="tx1"/>
            </a:solidFill>
            <a:miter lim="800000"/>
            <a:headEnd/>
            <a:tailEnd/>
          </a:ln>
          <a:effectLst/>
        </p:spPr>
        <p:txBody>
          <a:bodyPr wrap="square" lIns="90487" tIns="44450" rIns="90487" bIns="44450">
            <a:prstTxWarp prst="textNoShape">
              <a:avLst/>
            </a:prstTxWarp>
            <a:spAutoFit/>
          </a:bodyPr>
          <a:lstStyle/>
          <a:p>
            <a:pPr algn="l" defTabSz="857250">
              <a:lnSpc>
                <a:spcPct val="100000"/>
              </a:lnSpc>
            </a:pPr>
            <a:r>
              <a:rPr lang="en-US" sz="2000" dirty="0">
                <a:solidFill>
                  <a:srgbClr val="000000"/>
                </a:solidFill>
              </a:rPr>
              <a:t>M</a:t>
            </a:r>
            <a:r>
              <a:rPr lang="en-US" sz="2000" dirty="0" smtClean="0">
                <a:solidFill>
                  <a:srgbClr val="000000"/>
                </a:solidFill>
              </a:rPr>
              <a:t>etric</a:t>
            </a:r>
            <a:r>
              <a:rPr lang="en-US" sz="2000" dirty="0">
                <a:solidFill>
                  <a:srgbClr val="000000"/>
                </a:solidFill>
              </a:rPr>
              <a:t>		1980	1985	1990	1995	2000	2005</a:t>
            </a:r>
            <a:r>
              <a:rPr lang="en-US" sz="2000" dirty="0" smtClean="0">
                <a:solidFill>
                  <a:srgbClr val="000000"/>
                </a:solidFill>
              </a:rPr>
              <a:t>	2010	</a:t>
            </a:r>
            <a:r>
              <a:rPr lang="en-US" sz="2000" i="1" dirty="0" smtClean="0">
                <a:solidFill>
                  <a:srgbClr val="000000"/>
                </a:solidFill>
              </a:rPr>
              <a:t>2010:</a:t>
            </a:r>
            <a:r>
              <a:rPr lang="en-US" sz="2000" i="1" dirty="0">
                <a:solidFill>
                  <a:srgbClr val="000000"/>
                </a:solidFill>
              </a:rPr>
              <a:t>1980</a:t>
            </a:r>
            <a:endParaRPr lang="en-US" sz="2000" dirty="0">
              <a:solidFill>
                <a:srgbClr val="000000"/>
              </a:solidFill>
            </a:endParaRPr>
          </a:p>
          <a:p>
            <a:pPr algn="l" defTabSz="857250">
              <a:lnSpc>
                <a:spcPct val="100000"/>
              </a:lnSpc>
            </a:pPr>
            <a:endParaRPr lang="en-US" sz="1600" dirty="0">
              <a:solidFill>
                <a:srgbClr val="22228B"/>
              </a:solidFill>
            </a:endParaRPr>
          </a:p>
          <a:p>
            <a:pPr algn="l" defTabSz="857250">
              <a:lnSpc>
                <a:spcPct val="100000"/>
              </a:lnSpc>
            </a:pPr>
            <a:r>
              <a:rPr lang="en-US" sz="1800" dirty="0">
                <a:solidFill>
                  <a:srgbClr val="22228B"/>
                </a:solidFill>
              </a:rPr>
              <a:t>$/MB		8,000	880	100	30	1	</a:t>
            </a:r>
            <a:r>
              <a:rPr lang="en-US" sz="1800" dirty="0" smtClean="0">
                <a:solidFill>
                  <a:srgbClr val="22228B"/>
                </a:solidFill>
              </a:rPr>
              <a:t>0.1	0.06	</a:t>
            </a:r>
            <a:r>
              <a:rPr lang="en-US" sz="1800" i="1" dirty="0" smtClean="0">
                <a:solidFill>
                  <a:srgbClr val="22228B"/>
                </a:solidFill>
              </a:rPr>
              <a:t>130,000</a:t>
            </a:r>
          </a:p>
          <a:p>
            <a:pPr algn="l" defTabSz="857250">
              <a:lnSpc>
                <a:spcPct val="100000"/>
              </a:lnSpc>
            </a:pPr>
            <a:r>
              <a:rPr lang="en-US" sz="1800" dirty="0">
                <a:solidFill>
                  <a:srgbClr val="22228B"/>
                </a:solidFill>
              </a:rPr>
              <a:t>access (ns)	375	200	100	70	60	50</a:t>
            </a:r>
            <a:r>
              <a:rPr lang="en-US" sz="1800" dirty="0" smtClean="0">
                <a:solidFill>
                  <a:srgbClr val="22228B"/>
                </a:solidFill>
              </a:rPr>
              <a:t>	40	</a:t>
            </a:r>
            <a:r>
              <a:rPr lang="en-US" sz="1800" i="1" dirty="0" smtClean="0">
                <a:solidFill>
                  <a:srgbClr val="22228B"/>
                </a:solidFill>
              </a:rPr>
              <a:t>9</a:t>
            </a:r>
            <a:endParaRPr lang="en-US" sz="1800" dirty="0" smtClean="0">
              <a:solidFill>
                <a:srgbClr val="22228B"/>
              </a:solidFill>
            </a:endParaRPr>
          </a:p>
          <a:p>
            <a:pPr algn="l" defTabSz="857250">
              <a:lnSpc>
                <a:spcPct val="100000"/>
              </a:lnSpc>
            </a:pPr>
            <a:r>
              <a:rPr lang="en-US" sz="1800" dirty="0" smtClean="0">
                <a:solidFill>
                  <a:srgbClr val="22228B"/>
                </a:solidFill>
              </a:rPr>
              <a:t>typical size (</a:t>
            </a:r>
            <a:r>
              <a:rPr lang="en-US" sz="1800" dirty="0">
                <a:solidFill>
                  <a:srgbClr val="22228B"/>
                </a:solidFill>
              </a:rPr>
              <a:t>MB) 	0.064	0.256	4	16	64</a:t>
            </a:r>
            <a:r>
              <a:rPr lang="en-US" sz="1800" dirty="0" smtClean="0">
                <a:solidFill>
                  <a:srgbClr val="22228B"/>
                </a:solidFill>
              </a:rPr>
              <a:t>	2,000	8,000	</a:t>
            </a:r>
            <a:r>
              <a:rPr lang="en-US" sz="1800" i="1" dirty="0" smtClean="0">
                <a:solidFill>
                  <a:srgbClr val="22228B"/>
                </a:solidFill>
              </a:rPr>
              <a:t>125,000</a:t>
            </a:r>
            <a:r>
              <a:rPr lang="en-US" sz="1800" dirty="0" smtClean="0">
                <a:solidFill>
                  <a:srgbClr val="22228B"/>
                </a:solidFill>
              </a:rPr>
              <a:t> </a:t>
            </a:r>
            <a:endParaRPr lang="en-US" sz="1800" dirty="0">
              <a:solidFill>
                <a:srgbClr val="22228B"/>
              </a:solidFill>
            </a:endParaRPr>
          </a:p>
        </p:txBody>
      </p:sp>
      <p:sp>
        <p:nvSpPr>
          <p:cNvPr id="18" name="Rectangle 17"/>
          <p:cNvSpPr/>
          <p:nvPr/>
        </p:nvSpPr>
        <p:spPr bwMode="auto">
          <a:xfrm>
            <a:off x="76200" y="5229225"/>
            <a:ext cx="8893175" cy="422275"/>
          </a:xfrm>
          <a:prstGeom prst="rect">
            <a:avLst/>
          </a:prstGeom>
          <a:solidFill>
            <a:srgbClr val="E2E2E2"/>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solidFill>
                <a:srgbClr val="22228B"/>
              </a:solidFill>
              <a:latin typeface="Calibri" pitchFamily="34" charset="0"/>
            </a:endParaRPr>
          </a:p>
        </p:txBody>
      </p:sp>
      <p:sp>
        <p:nvSpPr>
          <p:cNvPr id="16" name="Rectangle 15"/>
          <p:cNvSpPr/>
          <p:nvPr/>
        </p:nvSpPr>
        <p:spPr bwMode="auto">
          <a:xfrm>
            <a:off x="98425" y="1482725"/>
            <a:ext cx="8893175" cy="422275"/>
          </a:xfrm>
          <a:prstGeom prst="rect">
            <a:avLst/>
          </a:prstGeom>
          <a:solidFill>
            <a:srgbClr val="E6E6E6"/>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solidFill>
                <a:srgbClr val="000000"/>
              </a:solidFill>
              <a:latin typeface="Calibri" pitchFamily="34" charset="0"/>
            </a:endParaRPr>
          </a:p>
        </p:txBody>
      </p:sp>
      <p:sp>
        <p:nvSpPr>
          <p:cNvPr id="195586" name="Rectangle 2"/>
          <p:cNvSpPr>
            <a:spLocks noGrp="1" noChangeArrowheads="1"/>
          </p:cNvSpPr>
          <p:nvPr>
            <p:ph type="title"/>
          </p:nvPr>
        </p:nvSpPr>
        <p:spPr/>
        <p:txBody>
          <a:bodyPr/>
          <a:lstStyle/>
          <a:p>
            <a:r>
              <a:rPr lang="en-US" dirty="0" smtClean="0"/>
              <a:t>Storage Trends</a:t>
            </a:r>
            <a:endParaRPr lang="en-US" dirty="0"/>
          </a:p>
        </p:txBody>
      </p:sp>
      <p:sp>
        <p:nvSpPr>
          <p:cNvPr id="195589" name="Rectangle 5"/>
          <p:cNvSpPr>
            <a:spLocks noChangeArrowheads="1"/>
          </p:cNvSpPr>
          <p:nvPr/>
        </p:nvSpPr>
        <p:spPr bwMode="auto">
          <a:xfrm>
            <a:off x="0" y="3006725"/>
            <a:ext cx="750242" cy="366767"/>
          </a:xfrm>
          <a:prstGeom prst="rect">
            <a:avLst/>
          </a:prstGeom>
          <a:noFill/>
          <a:ln w="12700">
            <a:noFill/>
            <a:miter lim="800000"/>
            <a:headEnd/>
            <a:tailEnd/>
          </a:ln>
          <a:effectLst/>
        </p:spPr>
        <p:txBody>
          <a:bodyPr wrap="none" lIns="90487" tIns="44450" rIns="90487" bIns="44450">
            <a:prstTxWarp prst="textNoShape">
              <a:avLst/>
            </a:prstTxWarp>
            <a:spAutoFit/>
          </a:bodyPr>
          <a:lstStyle/>
          <a:p>
            <a:pPr algn="l">
              <a:lnSpc>
                <a:spcPct val="100000"/>
              </a:lnSpc>
            </a:pPr>
            <a:r>
              <a:rPr lang="en-US" sz="1800" dirty="0">
                <a:solidFill>
                  <a:srgbClr val="FF0000"/>
                </a:solidFill>
              </a:rPr>
              <a:t>DRAM</a:t>
            </a:r>
          </a:p>
        </p:txBody>
      </p:sp>
      <p:sp>
        <p:nvSpPr>
          <p:cNvPr id="195592" name="Rectangle 8"/>
          <p:cNvSpPr>
            <a:spLocks noChangeArrowheads="1"/>
          </p:cNvSpPr>
          <p:nvPr/>
        </p:nvSpPr>
        <p:spPr bwMode="auto">
          <a:xfrm>
            <a:off x="22225" y="1143000"/>
            <a:ext cx="739873" cy="366767"/>
          </a:xfrm>
          <a:prstGeom prst="rect">
            <a:avLst/>
          </a:prstGeom>
          <a:noFill/>
          <a:ln w="12700">
            <a:noFill/>
            <a:miter lim="800000"/>
            <a:headEnd/>
            <a:tailEnd/>
          </a:ln>
          <a:effectLst/>
        </p:spPr>
        <p:txBody>
          <a:bodyPr wrap="none" lIns="90487" tIns="44450" rIns="90487" bIns="44450">
            <a:prstTxWarp prst="textNoShape">
              <a:avLst/>
            </a:prstTxWarp>
            <a:spAutoFit/>
          </a:bodyPr>
          <a:lstStyle/>
          <a:p>
            <a:pPr algn="l">
              <a:lnSpc>
                <a:spcPct val="100000"/>
              </a:lnSpc>
            </a:pPr>
            <a:r>
              <a:rPr lang="en-US" sz="1800" dirty="0">
                <a:solidFill>
                  <a:srgbClr val="FF0000"/>
                </a:solidFill>
              </a:rPr>
              <a:t>SRAM</a:t>
            </a:r>
          </a:p>
        </p:txBody>
      </p:sp>
      <p:sp>
        <p:nvSpPr>
          <p:cNvPr id="195593" name="Rectangle 9"/>
          <p:cNvSpPr>
            <a:spLocks noChangeArrowheads="1"/>
          </p:cNvSpPr>
          <p:nvPr/>
        </p:nvSpPr>
        <p:spPr bwMode="auto">
          <a:xfrm>
            <a:off x="76200" y="5229225"/>
            <a:ext cx="8893175" cy="1474763"/>
          </a:xfrm>
          <a:prstGeom prst="rect">
            <a:avLst/>
          </a:prstGeom>
          <a:noFill/>
          <a:ln w="28575" cap="flat" cmpd="sng" algn="ctr">
            <a:solidFill>
              <a:schemeClr val="tx1"/>
            </a:solidFill>
            <a:prstDash val="solid"/>
            <a:miter lim="800000"/>
            <a:headEnd type="none" w="med" len="med"/>
            <a:tailEnd type="none" w="med" len="med"/>
          </a:ln>
          <a:effectLst/>
        </p:spPr>
        <p:txBody>
          <a:bodyPr wrap="square" lIns="90487" tIns="44450" rIns="90487" bIns="44450">
            <a:prstTxWarp prst="textNoShape">
              <a:avLst/>
            </a:prstTxWarp>
            <a:spAutoFit/>
          </a:bodyPr>
          <a:lstStyle/>
          <a:p>
            <a:pPr algn="l" defTabSz="857250">
              <a:lnSpc>
                <a:spcPct val="100000"/>
              </a:lnSpc>
            </a:pPr>
            <a:r>
              <a:rPr lang="en-US" sz="2000" dirty="0">
                <a:solidFill>
                  <a:srgbClr val="000000"/>
                </a:solidFill>
              </a:rPr>
              <a:t>M</a:t>
            </a:r>
            <a:r>
              <a:rPr lang="en-US" sz="2000" dirty="0" smtClean="0">
                <a:solidFill>
                  <a:srgbClr val="000000"/>
                </a:solidFill>
              </a:rPr>
              <a:t>etric</a:t>
            </a:r>
            <a:r>
              <a:rPr lang="en-US" sz="2000" dirty="0">
                <a:solidFill>
                  <a:srgbClr val="000000"/>
                </a:solidFill>
              </a:rPr>
              <a:t>		1980	1985	1990	1995	2000	2005</a:t>
            </a:r>
            <a:r>
              <a:rPr lang="en-US" sz="2000" dirty="0" smtClean="0">
                <a:solidFill>
                  <a:srgbClr val="000000"/>
                </a:solidFill>
              </a:rPr>
              <a:t>	2010	</a:t>
            </a:r>
            <a:r>
              <a:rPr lang="en-US" sz="2000" i="1" dirty="0" smtClean="0">
                <a:solidFill>
                  <a:srgbClr val="000000"/>
                </a:solidFill>
              </a:rPr>
              <a:t>2010:</a:t>
            </a:r>
            <a:r>
              <a:rPr lang="en-US" sz="2000" i="1" dirty="0">
                <a:solidFill>
                  <a:srgbClr val="000000"/>
                </a:solidFill>
              </a:rPr>
              <a:t>1980</a:t>
            </a:r>
          </a:p>
          <a:p>
            <a:pPr algn="l" defTabSz="857250">
              <a:lnSpc>
                <a:spcPct val="100000"/>
              </a:lnSpc>
            </a:pPr>
            <a:endParaRPr lang="en-US" sz="1600" dirty="0">
              <a:solidFill>
                <a:srgbClr val="22228B"/>
              </a:solidFill>
            </a:endParaRPr>
          </a:p>
          <a:p>
            <a:pPr algn="l" defTabSz="857250">
              <a:lnSpc>
                <a:spcPct val="100000"/>
              </a:lnSpc>
            </a:pPr>
            <a:r>
              <a:rPr lang="en-US" sz="1800" dirty="0">
                <a:solidFill>
                  <a:srgbClr val="22228B"/>
                </a:solidFill>
              </a:rPr>
              <a:t>$/MB		500	100	8	0.30	</a:t>
            </a:r>
            <a:r>
              <a:rPr lang="en-US" sz="1800" dirty="0" smtClean="0">
                <a:solidFill>
                  <a:srgbClr val="22228B"/>
                </a:solidFill>
              </a:rPr>
              <a:t>0.01	0.005	0.0003	</a:t>
            </a:r>
            <a:r>
              <a:rPr lang="en-US" sz="1800" i="1" dirty="0" smtClean="0">
                <a:solidFill>
                  <a:srgbClr val="22228B"/>
                </a:solidFill>
              </a:rPr>
              <a:t>1,600,000</a:t>
            </a:r>
            <a:endParaRPr lang="en-US" sz="1800" dirty="0" smtClean="0">
              <a:solidFill>
                <a:srgbClr val="22228B"/>
              </a:solidFill>
            </a:endParaRPr>
          </a:p>
          <a:p>
            <a:pPr algn="l" defTabSz="857250">
              <a:lnSpc>
                <a:spcPct val="100000"/>
              </a:lnSpc>
            </a:pPr>
            <a:r>
              <a:rPr lang="en-US" sz="1800" dirty="0">
                <a:solidFill>
                  <a:srgbClr val="22228B"/>
                </a:solidFill>
              </a:rPr>
              <a:t>access (ms)	87	75	28	10	8	</a:t>
            </a:r>
            <a:r>
              <a:rPr lang="en-US" sz="1800" i="1" dirty="0">
                <a:solidFill>
                  <a:srgbClr val="22228B"/>
                </a:solidFill>
              </a:rPr>
              <a:t>4</a:t>
            </a:r>
            <a:r>
              <a:rPr lang="en-US" sz="1800" i="1" dirty="0" smtClean="0">
                <a:solidFill>
                  <a:srgbClr val="22228B"/>
                </a:solidFill>
              </a:rPr>
              <a:t>	3	29</a:t>
            </a:r>
            <a:endParaRPr lang="en-US" sz="1800" dirty="0" smtClean="0">
              <a:solidFill>
                <a:srgbClr val="22228B"/>
              </a:solidFill>
            </a:endParaRPr>
          </a:p>
          <a:p>
            <a:pPr algn="l" defTabSz="857250">
              <a:lnSpc>
                <a:spcPct val="100000"/>
              </a:lnSpc>
            </a:pPr>
            <a:r>
              <a:rPr lang="en-US" sz="1800" dirty="0">
                <a:solidFill>
                  <a:srgbClr val="22228B"/>
                </a:solidFill>
              </a:rPr>
              <a:t>typical </a:t>
            </a:r>
            <a:r>
              <a:rPr lang="en-US" sz="1800" dirty="0" smtClean="0">
                <a:solidFill>
                  <a:srgbClr val="22228B"/>
                </a:solidFill>
              </a:rPr>
              <a:t>size (</a:t>
            </a:r>
            <a:r>
              <a:rPr lang="en-US" sz="1800" dirty="0">
                <a:solidFill>
                  <a:srgbClr val="22228B"/>
                </a:solidFill>
              </a:rPr>
              <a:t>MB) 	1	10	160	1,000</a:t>
            </a:r>
            <a:r>
              <a:rPr lang="en-US" sz="1800" dirty="0" smtClean="0">
                <a:solidFill>
                  <a:srgbClr val="22228B"/>
                </a:solidFill>
              </a:rPr>
              <a:t>	20,000	160,000	1,500,000	</a:t>
            </a:r>
            <a:r>
              <a:rPr lang="en-US" sz="1800" i="1" dirty="0" smtClean="0">
                <a:solidFill>
                  <a:srgbClr val="22228B"/>
                </a:solidFill>
              </a:rPr>
              <a:t>1,500,000</a:t>
            </a:r>
            <a:endParaRPr lang="en-US" sz="1800" i="1" dirty="0">
              <a:solidFill>
                <a:srgbClr val="22228B"/>
              </a:solidFill>
            </a:endParaRPr>
          </a:p>
        </p:txBody>
      </p:sp>
      <p:sp>
        <p:nvSpPr>
          <p:cNvPr id="195595" name="Rectangle 11"/>
          <p:cNvSpPr>
            <a:spLocks noChangeArrowheads="1"/>
          </p:cNvSpPr>
          <p:nvPr/>
        </p:nvSpPr>
        <p:spPr bwMode="auto">
          <a:xfrm>
            <a:off x="22225" y="4903788"/>
            <a:ext cx="593110" cy="366767"/>
          </a:xfrm>
          <a:prstGeom prst="rect">
            <a:avLst/>
          </a:prstGeom>
          <a:noFill/>
          <a:ln w="12700">
            <a:noFill/>
            <a:miter lim="800000"/>
            <a:headEnd/>
            <a:tailEnd/>
          </a:ln>
          <a:effectLst/>
        </p:spPr>
        <p:txBody>
          <a:bodyPr wrap="none" lIns="90487" tIns="44450" rIns="90487" bIns="44450">
            <a:prstTxWarp prst="textNoShape">
              <a:avLst/>
            </a:prstTxWarp>
            <a:spAutoFit/>
          </a:bodyPr>
          <a:lstStyle/>
          <a:p>
            <a:pPr algn="l">
              <a:lnSpc>
                <a:spcPct val="100000"/>
              </a:lnSpc>
            </a:pPr>
            <a:r>
              <a:rPr lang="en-US" sz="1800" dirty="0">
                <a:solidFill>
                  <a:srgbClr val="FF0000"/>
                </a:solidFill>
              </a:rPr>
              <a:t>Disk</a:t>
            </a:r>
          </a:p>
        </p:txBody>
      </p:sp>
      <p:sp>
        <p:nvSpPr>
          <p:cNvPr id="195590" name="Rectangle 6"/>
          <p:cNvSpPr>
            <a:spLocks noChangeArrowheads="1"/>
          </p:cNvSpPr>
          <p:nvPr/>
        </p:nvSpPr>
        <p:spPr bwMode="auto">
          <a:xfrm>
            <a:off x="98425" y="1482725"/>
            <a:ext cx="8893175" cy="1197764"/>
          </a:xfrm>
          <a:prstGeom prst="rect">
            <a:avLst/>
          </a:prstGeom>
          <a:noFill/>
          <a:ln w="28575" cmpd="sng">
            <a:solidFill>
              <a:schemeClr val="tx1"/>
            </a:solidFill>
            <a:miter lim="800000"/>
            <a:headEnd/>
            <a:tailEnd/>
          </a:ln>
          <a:effectLst/>
        </p:spPr>
        <p:txBody>
          <a:bodyPr wrap="square" lIns="90487" tIns="44450" rIns="90487" bIns="44450">
            <a:prstTxWarp prst="textNoShape">
              <a:avLst/>
            </a:prstTxWarp>
            <a:spAutoFit/>
          </a:bodyPr>
          <a:lstStyle/>
          <a:p>
            <a:pPr algn="l" defTabSz="857250">
              <a:lnSpc>
                <a:spcPct val="100000"/>
              </a:lnSpc>
            </a:pPr>
            <a:r>
              <a:rPr lang="en-US" sz="2000" dirty="0">
                <a:solidFill>
                  <a:srgbClr val="000000"/>
                </a:solidFill>
              </a:rPr>
              <a:t>M</a:t>
            </a:r>
            <a:r>
              <a:rPr lang="en-US" sz="2000" dirty="0" smtClean="0">
                <a:solidFill>
                  <a:srgbClr val="000000"/>
                </a:solidFill>
              </a:rPr>
              <a:t>etric</a:t>
            </a:r>
            <a:r>
              <a:rPr lang="en-US" sz="2000" dirty="0">
                <a:solidFill>
                  <a:srgbClr val="000000"/>
                </a:solidFill>
              </a:rPr>
              <a:t>		1980	1985	1990	1995	2000	2005</a:t>
            </a:r>
            <a:r>
              <a:rPr lang="en-US" sz="2000" dirty="0" smtClean="0">
                <a:solidFill>
                  <a:srgbClr val="000000"/>
                </a:solidFill>
              </a:rPr>
              <a:t>	2010	</a:t>
            </a:r>
            <a:r>
              <a:rPr lang="en-US" sz="2000" i="1" dirty="0" smtClean="0">
                <a:solidFill>
                  <a:srgbClr val="000000"/>
                </a:solidFill>
              </a:rPr>
              <a:t>2010:</a:t>
            </a:r>
            <a:r>
              <a:rPr lang="en-US" sz="2000" i="1" dirty="0">
                <a:solidFill>
                  <a:srgbClr val="000000"/>
                </a:solidFill>
              </a:rPr>
              <a:t>1980</a:t>
            </a:r>
          </a:p>
          <a:p>
            <a:pPr algn="l" defTabSz="857250">
              <a:lnSpc>
                <a:spcPct val="100000"/>
              </a:lnSpc>
            </a:pPr>
            <a:endParaRPr lang="en-US" sz="1600" dirty="0">
              <a:solidFill>
                <a:srgbClr val="22228B"/>
              </a:solidFill>
            </a:endParaRPr>
          </a:p>
          <a:p>
            <a:pPr algn="l" defTabSz="857250">
              <a:lnSpc>
                <a:spcPct val="100000"/>
              </a:lnSpc>
            </a:pPr>
            <a:r>
              <a:rPr lang="en-US" sz="1800" dirty="0">
                <a:solidFill>
                  <a:srgbClr val="22228B"/>
                </a:solidFill>
              </a:rPr>
              <a:t>$/MB		19,200	2,900	320	256	100	75</a:t>
            </a:r>
            <a:r>
              <a:rPr lang="en-US" sz="1800" dirty="0" smtClean="0">
                <a:solidFill>
                  <a:srgbClr val="22228B"/>
                </a:solidFill>
              </a:rPr>
              <a:t>	60	</a:t>
            </a:r>
            <a:r>
              <a:rPr lang="en-US" sz="1800" i="1" dirty="0" smtClean="0">
                <a:solidFill>
                  <a:srgbClr val="22228B"/>
                </a:solidFill>
              </a:rPr>
              <a:t>320</a:t>
            </a:r>
            <a:endParaRPr lang="en-US" sz="1800" dirty="0" smtClean="0">
              <a:solidFill>
                <a:srgbClr val="22228B"/>
              </a:solidFill>
            </a:endParaRPr>
          </a:p>
          <a:p>
            <a:pPr algn="l" defTabSz="857250">
              <a:lnSpc>
                <a:spcPct val="100000"/>
              </a:lnSpc>
            </a:pPr>
            <a:r>
              <a:rPr lang="en-US" sz="1800" dirty="0">
                <a:solidFill>
                  <a:srgbClr val="22228B"/>
                </a:solidFill>
              </a:rPr>
              <a:t>access (ns)	300	150	35	15</a:t>
            </a:r>
            <a:r>
              <a:rPr lang="en-US" sz="1800" dirty="0" smtClean="0">
                <a:solidFill>
                  <a:srgbClr val="22228B"/>
                </a:solidFill>
              </a:rPr>
              <a:t>	3	2	1.5	</a:t>
            </a:r>
            <a:r>
              <a:rPr lang="en-US" sz="1800" i="1" dirty="0" smtClean="0">
                <a:solidFill>
                  <a:srgbClr val="22228B"/>
                </a:solidFill>
              </a:rPr>
              <a:t>200</a:t>
            </a:r>
            <a:endParaRPr lang="en-US" sz="1800" i="1" dirty="0">
              <a:solidFill>
                <a:srgbClr val="22228B"/>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 name="Rectangle 14"/>
          <p:cNvSpPr/>
          <p:nvPr/>
        </p:nvSpPr>
        <p:spPr bwMode="auto">
          <a:xfrm>
            <a:off x="76200" y="1814513"/>
            <a:ext cx="8826500" cy="395287"/>
          </a:xfrm>
          <a:prstGeom prst="rect">
            <a:avLst/>
          </a:prstGeom>
          <a:solidFill>
            <a:srgbClr val="E0E0E0"/>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197634" name="Rectangle 2"/>
          <p:cNvSpPr>
            <a:spLocks noGrp="1" noChangeArrowheads="1"/>
          </p:cNvSpPr>
          <p:nvPr>
            <p:ph type="title"/>
          </p:nvPr>
        </p:nvSpPr>
        <p:spPr/>
        <p:txBody>
          <a:bodyPr/>
          <a:lstStyle/>
          <a:p>
            <a:r>
              <a:rPr lang="en-US" dirty="0"/>
              <a:t>CPU Clock Rates</a:t>
            </a:r>
          </a:p>
        </p:txBody>
      </p:sp>
      <p:sp>
        <p:nvSpPr>
          <p:cNvPr id="197635" name="Rectangle 3"/>
          <p:cNvSpPr>
            <a:spLocks noChangeArrowheads="1"/>
          </p:cNvSpPr>
          <p:nvPr/>
        </p:nvSpPr>
        <p:spPr bwMode="auto">
          <a:xfrm>
            <a:off x="76200" y="1814513"/>
            <a:ext cx="8826500" cy="4244753"/>
          </a:xfrm>
          <a:prstGeom prst="rect">
            <a:avLst/>
          </a:prstGeom>
          <a:noFill/>
          <a:ln w="28575" cap="flat" cmpd="sng" algn="ctr">
            <a:solidFill>
              <a:srgbClr val="000000"/>
            </a:solidFill>
            <a:prstDash val="solid"/>
            <a:miter lim="800000"/>
            <a:headEnd type="none" w="med" len="med"/>
            <a:tailEnd type="none" w="med" len="med"/>
          </a:ln>
          <a:effectLst/>
        </p:spPr>
        <p:txBody>
          <a:bodyPr wrap="square" lIns="90487" tIns="44450" rIns="90487" bIns="44450">
            <a:prstTxWarp prst="textNoShape">
              <a:avLst/>
            </a:prstTxWarp>
            <a:spAutoFit/>
          </a:bodyPr>
          <a:lstStyle/>
          <a:p>
            <a:pPr algn="l">
              <a:lnSpc>
                <a:spcPct val="100000"/>
              </a:lnSpc>
            </a:pPr>
            <a:r>
              <a:rPr lang="en-US" sz="1600" dirty="0" smtClean="0"/>
              <a:t>	</a:t>
            </a:r>
            <a:r>
              <a:rPr lang="en-US" sz="2000" dirty="0" smtClean="0"/>
              <a:t>1980	1990</a:t>
            </a:r>
            <a:r>
              <a:rPr lang="en-US" sz="2000" dirty="0"/>
              <a:t>	1995	2000</a:t>
            </a:r>
            <a:r>
              <a:rPr lang="en-US" sz="2000" dirty="0" smtClean="0"/>
              <a:t>	2003	2005	2010	</a:t>
            </a:r>
            <a:r>
              <a:rPr lang="en-US" sz="2000" i="1" dirty="0" smtClean="0"/>
              <a:t>2010:</a:t>
            </a:r>
            <a:r>
              <a:rPr lang="en-US" sz="2000" i="1" dirty="0"/>
              <a:t>1980</a:t>
            </a:r>
          </a:p>
          <a:p>
            <a:pPr algn="l">
              <a:lnSpc>
                <a:spcPct val="100000"/>
              </a:lnSpc>
            </a:pPr>
            <a:endParaRPr lang="en-US" sz="1600" dirty="0" smtClean="0"/>
          </a:p>
          <a:p>
            <a:pPr algn="l">
              <a:lnSpc>
                <a:spcPct val="100000"/>
              </a:lnSpc>
            </a:pPr>
            <a:r>
              <a:rPr lang="en-US" sz="1800" dirty="0" smtClean="0"/>
              <a:t>CPU	</a:t>
            </a:r>
            <a:r>
              <a:rPr lang="en-US" sz="1800" dirty="0"/>
              <a:t> 8080</a:t>
            </a:r>
            <a:r>
              <a:rPr lang="en-US" sz="1800" dirty="0" smtClean="0"/>
              <a:t>	386</a:t>
            </a:r>
            <a:r>
              <a:rPr lang="en-US" sz="1800" dirty="0"/>
              <a:t>	Pentium	P-III	P-</a:t>
            </a:r>
            <a:r>
              <a:rPr lang="en-US" sz="1800" dirty="0" smtClean="0"/>
              <a:t>4	Core 2	Core i7	---</a:t>
            </a:r>
          </a:p>
          <a:p>
            <a:pPr algn="l">
              <a:lnSpc>
                <a:spcPct val="100000"/>
              </a:lnSpc>
            </a:pPr>
            <a:endParaRPr lang="en-US" sz="1800" dirty="0" smtClean="0"/>
          </a:p>
          <a:p>
            <a:pPr algn="l">
              <a:lnSpc>
                <a:spcPct val="100000"/>
              </a:lnSpc>
            </a:pPr>
            <a:r>
              <a:rPr lang="en-US" sz="1800" dirty="0"/>
              <a:t>C</a:t>
            </a:r>
            <a:r>
              <a:rPr lang="en-US" sz="1800" dirty="0" smtClean="0"/>
              <a:t>lock </a:t>
            </a:r>
          </a:p>
          <a:p>
            <a:pPr algn="l">
              <a:lnSpc>
                <a:spcPct val="100000"/>
              </a:lnSpc>
            </a:pPr>
            <a:r>
              <a:rPr lang="en-US" sz="1800" dirty="0" smtClean="0"/>
              <a:t>rate (</a:t>
            </a:r>
            <a:r>
              <a:rPr lang="en-US" sz="1800" dirty="0"/>
              <a:t>MHz)</a:t>
            </a:r>
            <a:r>
              <a:rPr lang="en-US" sz="1800" dirty="0" smtClean="0"/>
              <a:t>     1	20</a:t>
            </a:r>
            <a:r>
              <a:rPr lang="en-US" sz="1800" dirty="0"/>
              <a:t>	150</a:t>
            </a:r>
            <a:r>
              <a:rPr lang="en-US" sz="1800" dirty="0" smtClean="0"/>
              <a:t>	600	3300	2000	2500	2500</a:t>
            </a:r>
          </a:p>
          <a:p>
            <a:pPr algn="l">
              <a:lnSpc>
                <a:spcPct val="100000"/>
              </a:lnSpc>
            </a:pPr>
            <a:endParaRPr lang="en-US" sz="1800" dirty="0" smtClean="0"/>
          </a:p>
          <a:p>
            <a:pPr algn="l">
              <a:lnSpc>
                <a:spcPct val="100000"/>
              </a:lnSpc>
            </a:pPr>
            <a:r>
              <a:rPr lang="en-US" sz="1800" dirty="0" smtClean="0"/>
              <a:t>Cycle </a:t>
            </a:r>
          </a:p>
          <a:p>
            <a:pPr algn="l">
              <a:lnSpc>
                <a:spcPct val="100000"/>
              </a:lnSpc>
            </a:pPr>
            <a:r>
              <a:rPr lang="en-US" sz="1800" dirty="0" smtClean="0"/>
              <a:t>time (</a:t>
            </a:r>
            <a:r>
              <a:rPr lang="en-US" sz="1800" dirty="0"/>
              <a:t>ns)	</a:t>
            </a:r>
            <a:r>
              <a:rPr lang="en-US" sz="1800" dirty="0" smtClean="0"/>
              <a:t>1000	50</a:t>
            </a:r>
            <a:r>
              <a:rPr lang="en-US" sz="1800" dirty="0"/>
              <a:t>	6	</a:t>
            </a:r>
            <a:r>
              <a:rPr lang="en-US" sz="1800" dirty="0" smtClean="0"/>
              <a:t>1.6	</a:t>
            </a:r>
            <a:r>
              <a:rPr lang="en-US" sz="1800" dirty="0"/>
              <a:t>0.3</a:t>
            </a:r>
            <a:r>
              <a:rPr lang="en-US" sz="1800" dirty="0" smtClean="0"/>
              <a:t>	0.50	0.4	2500</a:t>
            </a:r>
          </a:p>
          <a:p>
            <a:pPr algn="l">
              <a:lnSpc>
                <a:spcPct val="100000"/>
              </a:lnSpc>
            </a:pPr>
            <a:endParaRPr lang="en-US" sz="1800" dirty="0" smtClean="0"/>
          </a:p>
          <a:p>
            <a:pPr algn="l">
              <a:lnSpc>
                <a:spcPct val="100000"/>
              </a:lnSpc>
            </a:pPr>
            <a:r>
              <a:rPr lang="en-US" sz="1800" dirty="0" smtClean="0"/>
              <a:t>Cores	    1	1	1	1	1	2	4	4</a:t>
            </a:r>
          </a:p>
          <a:p>
            <a:pPr algn="l">
              <a:lnSpc>
                <a:spcPct val="100000"/>
              </a:lnSpc>
            </a:pPr>
            <a:endParaRPr lang="en-US" sz="1800" dirty="0" smtClean="0"/>
          </a:p>
          <a:p>
            <a:pPr algn="l">
              <a:lnSpc>
                <a:spcPct val="100000"/>
              </a:lnSpc>
            </a:pPr>
            <a:r>
              <a:rPr lang="en-US" sz="1800" dirty="0" smtClean="0"/>
              <a:t>Effective</a:t>
            </a:r>
          </a:p>
          <a:p>
            <a:pPr algn="l">
              <a:lnSpc>
                <a:spcPct val="100000"/>
              </a:lnSpc>
            </a:pPr>
            <a:r>
              <a:rPr lang="en-US" sz="1800" dirty="0" smtClean="0"/>
              <a:t>cycle 	1000	50	6	1.6	0.3	0.25	0.1	10,000</a:t>
            </a:r>
          </a:p>
          <a:p>
            <a:pPr algn="l">
              <a:lnSpc>
                <a:spcPct val="100000"/>
              </a:lnSpc>
            </a:pPr>
            <a:r>
              <a:rPr lang="en-US" sz="1800" dirty="0" smtClean="0"/>
              <a:t>time (ns)</a:t>
            </a:r>
            <a:endParaRPr lang="en-US" sz="1800" dirty="0"/>
          </a:p>
        </p:txBody>
      </p:sp>
      <p:sp>
        <p:nvSpPr>
          <p:cNvPr id="7" name="TextBox 6"/>
          <p:cNvSpPr txBox="1"/>
          <p:nvPr/>
        </p:nvSpPr>
        <p:spPr>
          <a:xfrm>
            <a:off x="5029200" y="621268"/>
            <a:ext cx="3712186" cy="646331"/>
          </a:xfrm>
          <a:prstGeom prst="rect">
            <a:avLst/>
          </a:prstGeom>
          <a:noFill/>
        </p:spPr>
        <p:txBody>
          <a:bodyPr wrap="none" rtlCol="0">
            <a:spAutoFit/>
          </a:bodyPr>
          <a:lstStyle/>
          <a:p>
            <a:r>
              <a:rPr lang="en-US" sz="1800" dirty="0" smtClean="0">
                <a:latin typeface="Calibri" pitchFamily="34" charset="0"/>
              </a:rPr>
              <a:t>Inflection point in computer history</a:t>
            </a:r>
          </a:p>
          <a:p>
            <a:r>
              <a:rPr lang="en-US" sz="1800" dirty="0" smtClean="0">
                <a:latin typeface="Calibri" pitchFamily="34" charset="0"/>
              </a:rPr>
              <a:t>when designers hit the “Power Wall”</a:t>
            </a:r>
          </a:p>
        </p:txBody>
      </p:sp>
      <p:cxnSp>
        <p:nvCxnSpPr>
          <p:cNvPr id="9" name="Straight Arrow Connector 8"/>
          <p:cNvCxnSpPr/>
          <p:nvPr/>
        </p:nvCxnSpPr>
        <p:spPr bwMode="auto">
          <a:xfrm rot="10800000" flipV="1">
            <a:off x="5029202" y="1267598"/>
            <a:ext cx="457198" cy="332606"/>
          </a:xfrm>
          <a:prstGeom prst="straightConnector1">
            <a:avLst/>
          </a:prstGeom>
          <a:noFill/>
          <a:ln w="25400" cap="flat" cmpd="sng" algn="ctr">
            <a:solidFill>
              <a:schemeClr val="tx1"/>
            </a:solidFill>
            <a:prstDash val="solid"/>
            <a:round/>
            <a:headEnd type="none" w="med" len="med"/>
            <a:tailEnd type="arrow"/>
          </a:ln>
          <a:effectLst/>
        </p:spPr>
      </p:cxnSp>
      <p:sp>
        <p:nvSpPr>
          <p:cNvPr id="14" name="Rectangle 13"/>
          <p:cNvSpPr/>
          <p:nvPr/>
        </p:nvSpPr>
        <p:spPr bwMode="auto">
          <a:xfrm>
            <a:off x="4572000" y="1600205"/>
            <a:ext cx="685800" cy="4724396"/>
          </a:xfrm>
          <a:prstGeom prst="rect">
            <a:avLst/>
          </a:prstGeom>
          <a:noFill/>
          <a:ln w="12700" cap="flat" cmpd="sng" algn="ctr">
            <a:solidFill>
              <a:schemeClr val="tx1"/>
            </a:solidFill>
            <a:prstDash val="dash"/>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p:txBody>
          <a:bodyPr/>
          <a:lstStyle/>
          <a:p>
            <a:r>
              <a:rPr lang="en-US"/>
              <a:t>The CPU-Memory Gap</a:t>
            </a:r>
          </a:p>
        </p:txBody>
      </p:sp>
      <p:sp>
        <p:nvSpPr>
          <p:cNvPr id="199684" name="Rectangle 4"/>
          <p:cNvSpPr>
            <a:spLocks noChangeArrowheads="1"/>
          </p:cNvSpPr>
          <p:nvPr/>
        </p:nvSpPr>
        <p:spPr bwMode="auto">
          <a:xfrm>
            <a:off x="404813" y="1143000"/>
            <a:ext cx="8167687" cy="446276"/>
          </a:xfrm>
          <a:prstGeom prst="rect">
            <a:avLst/>
          </a:prstGeom>
          <a:noFill/>
          <a:ln w="19050">
            <a:noFill/>
            <a:miter lim="800000"/>
            <a:headEnd/>
            <a:tailEnd type="none" w="sm" len="sm"/>
          </a:ln>
          <a:effectLst/>
        </p:spPr>
        <p:txBody>
          <a:bodyPr lIns="45720" rIns="45720">
            <a:prstTxWarp prst="textNoShape">
              <a:avLst/>
            </a:prstTxWarp>
            <a:spAutoFit/>
          </a:bodyPr>
          <a:lstStyle/>
          <a:p>
            <a:pPr algn="l" eaLnBrk="1" hangingPunct="1">
              <a:lnSpc>
                <a:spcPct val="95000"/>
              </a:lnSpc>
              <a:spcBef>
                <a:spcPct val="50000"/>
              </a:spcBef>
              <a:buClr>
                <a:schemeClr val="hlink"/>
              </a:buClr>
              <a:buFont typeface="Wingdings" charset="2"/>
              <a:buNone/>
            </a:pPr>
            <a:r>
              <a:rPr lang="en-US" sz="2400" dirty="0">
                <a:solidFill>
                  <a:srgbClr val="FF0000"/>
                </a:solidFill>
                <a:effectLst>
                  <a:outerShdw blurRad="38100" dist="38100" dir="2700000" algn="tl">
                    <a:srgbClr val="DDDDDD"/>
                  </a:outerShdw>
                </a:effectLst>
              </a:rPr>
              <a:t>The gap </a:t>
            </a:r>
            <a:r>
              <a:rPr lang="en-US" sz="2400" dirty="0">
                <a:ln>
                  <a:solidFill>
                    <a:srgbClr val="DF9F98"/>
                  </a:solidFill>
                </a:ln>
                <a:solidFill>
                  <a:srgbClr val="FF0000"/>
                </a:solidFill>
                <a:effectLst>
                  <a:outerShdw blurRad="38100" dist="38100" dir="2700000" algn="tl">
                    <a:srgbClr val="DDDDDD"/>
                  </a:outerShdw>
                </a:effectLst>
              </a:rPr>
              <a:t>widens</a:t>
            </a:r>
            <a:r>
              <a:rPr lang="en-US" sz="2400" dirty="0">
                <a:solidFill>
                  <a:srgbClr val="FF0000"/>
                </a:solidFill>
                <a:effectLst>
                  <a:outerShdw blurRad="38100" dist="38100" dir="2700000" algn="tl">
                    <a:srgbClr val="DDDDDD"/>
                  </a:outerShdw>
                </a:effectLst>
              </a:rPr>
              <a:t> between DRAM, disk, and CPU speeds. </a:t>
            </a:r>
          </a:p>
        </p:txBody>
      </p:sp>
      <p:graphicFrame>
        <p:nvGraphicFramePr>
          <p:cNvPr id="7" name="Chart 6"/>
          <p:cNvGraphicFramePr>
            <a:graphicFrameLocks noGrp="1"/>
          </p:cNvGraphicFramePr>
          <p:nvPr/>
        </p:nvGraphicFramePr>
        <p:xfrm>
          <a:off x="357018" y="1676400"/>
          <a:ext cx="8572500" cy="52197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5120190" y="1981200"/>
            <a:ext cx="589750" cy="369332"/>
          </a:xfrm>
          <a:prstGeom prst="rect">
            <a:avLst/>
          </a:prstGeom>
          <a:noFill/>
        </p:spPr>
        <p:txBody>
          <a:bodyPr wrap="none" rtlCol="0">
            <a:spAutoFit/>
          </a:bodyPr>
          <a:lstStyle/>
          <a:p>
            <a:r>
              <a:rPr lang="en-US" sz="1800" dirty="0" smtClean="0">
                <a:solidFill>
                  <a:srgbClr val="FF0000"/>
                </a:solidFill>
                <a:latin typeface="Calibri" pitchFamily="34" charset="0"/>
              </a:rPr>
              <a:t>Disk</a:t>
            </a:r>
          </a:p>
        </p:txBody>
      </p:sp>
      <p:sp>
        <p:nvSpPr>
          <p:cNvPr id="9" name="TextBox 8"/>
          <p:cNvSpPr txBox="1"/>
          <p:nvPr/>
        </p:nvSpPr>
        <p:spPr>
          <a:xfrm>
            <a:off x="4876800" y="4191000"/>
            <a:ext cx="801759" cy="369332"/>
          </a:xfrm>
          <a:prstGeom prst="rect">
            <a:avLst/>
          </a:prstGeom>
          <a:noFill/>
        </p:spPr>
        <p:txBody>
          <a:bodyPr wrap="none" rtlCol="0">
            <a:spAutoFit/>
          </a:bodyPr>
          <a:lstStyle/>
          <a:p>
            <a:r>
              <a:rPr lang="en-US" sz="1800" dirty="0" smtClean="0">
                <a:solidFill>
                  <a:srgbClr val="FF0000"/>
                </a:solidFill>
                <a:latin typeface="Calibri" pitchFamily="34" charset="0"/>
              </a:rPr>
              <a:t>DRAM</a:t>
            </a:r>
          </a:p>
        </p:txBody>
      </p:sp>
      <p:sp>
        <p:nvSpPr>
          <p:cNvPr id="10" name="TextBox 9"/>
          <p:cNvSpPr txBox="1"/>
          <p:nvPr/>
        </p:nvSpPr>
        <p:spPr>
          <a:xfrm>
            <a:off x="5029200" y="5638800"/>
            <a:ext cx="580395" cy="369332"/>
          </a:xfrm>
          <a:prstGeom prst="rect">
            <a:avLst/>
          </a:prstGeom>
          <a:noFill/>
        </p:spPr>
        <p:txBody>
          <a:bodyPr wrap="none" rtlCol="0">
            <a:spAutoFit/>
          </a:bodyPr>
          <a:lstStyle/>
          <a:p>
            <a:r>
              <a:rPr lang="en-US" sz="1800" dirty="0" smtClean="0">
                <a:solidFill>
                  <a:srgbClr val="FF0000"/>
                </a:solidFill>
                <a:latin typeface="Calibri" pitchFamily="34" charset="0"/>
              </a:rPr>
              <a:t>CPU</a:t>
            </a:r>
          </a:p>
        </p:txBody>
      </p:sp>
      <p:sp>
        <p:nvSpPr>
          <p:cNvPr id="11" name="TextBox 10"/>
          <p:cNvSpPr txBox="1"/>
          <p:nvPr/>
        </p:nvSpPr>
        <p:spPr>
          <a:xfrm>
            <a:off x="6004815" y="2819400"/>
            <a:ext cx="548385" cy="369332"/>
          </a:xfrm>
          <a:prstGeom prst="rect">
            <a:avLst/>
          </a:prstGeom>
          <a:noFill/>
        </p:spPr>
        <p:txBody>
          <a:bodyPr wrap="none" rtlCol="0">
            <a:spAutoFit/>
          </a:bodyPr>
          <a:lstStyle/>
          <a:p>
            <a:r>
              <a:rPr lang="en-US" sz="1800" dirty="0" smtClean="0">
                <a:solidFill>
                  <a:srgbClr val="FF0000"/>
                </a:solidFill>
                <a:latin typeface="Calibri" pitchFamily="34" charset="0"/>
              </a:rPr>
              <a:t>SSD</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Locality to the Rescue!	</a:t>
            </a:r>
            <a:endParaRPr lang="en-US" dirty="0"/>
          </a:p>
        </p:txBody>
      </p:sp>
      <p:sp>
        <p:nvSpPr>
          <p:cNvPr id="3" name="Content Placeholder 2"/>
          <p:cNvSpPr>
            <a:spLocks noGrp="1"/>
          </p:cNvSpPr>
          <p:nvPr>
            <p:ph idx="1"/>
          </p:nvPr>
        </p:nvSpPr>
        <p:spPr/>
        <p:txBody>
          <a:bodyPr/>
          <a:lstStyle/>
          <a:p>
            <a:endParaRPr lang="en-US" dirty="0" smtClean="0"/>
          </a:p>
          <a:p>
            <a:pPr>
              <a:buNone/>
            </a:pPr>
            <a:r>
              <a:rPr lang="en-US" dirty="0" smtClean="0"/>
              <a:t>The key to bridging this CPU-Memory gap is a fundamental property of computer programs known as </a:t>
            </a:r>
            <a:r>
              <a:rPr lang="en-US" dirty="0" smtClean="0">
                <a:solidFill>
                  <a:srgbClr val="FF0000"/>
                </a:solidFill>
              </a:rPr>
              <a:t>locality</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a:t>
            </a:r>
            <a:endParaRPr lang="en-US" dirty="0"/>
          </a:p>
        </p:txBody>
      </p:sp>
      <p:sp>
        <p:nvSpPr>
          <p:cNvPr id="3" name="Content Placeholder 2"/>
          <p:cNvSpPr>
            <a:spLocks noGrp="1"/>
          </p:cNvSpPr>
          <p:nvPr>
            <p:ph idx="1"/>
          </p:nvPr>
        </p:nvSpPr>
        <p:spPr/>
        <p:txBody>
          <a:bodyPr/>
          <a:lstStyle/>
          <a:p>
            <a:pPr>
              <a:lnSpc>
                <a:spcPct val="80000"/>
              </a:lnSpc>
            </a:pPr>
            <a:r>
              <a:rPr lang="en-US" dirty="0" smtClean="0">
                <a:solidFill>
                  <a:schemeClr val="bg1">
                    <a:lumMod val="75000"/>
                  </a:schemeClr>
                </a:solidFill>
              </a:rPr>
              <a:t>Storage technologies and trends</a:t>
            </a:r>
          </a:p>
          <a:p>
            <a:pPr>
              <a:lnSpc>
                <a:spcPct val="80000"/>
              </a:lnSpc>
            </a:pPr>
            <a:r>
              <a:rPr lang="en-US" dirty="0" smtClean="0"/>
              <a:t>Locality of reference</a:t>
            </a:r>
          </a:p>
          <a:p>
            <a:pPr>
              <a:lnSpc>
                <a:spcPct val="80000"/>
              </a:lnSpc>
            </a:pPr>
            <a:r>
              <a:rPr lang="en-US" dirty="0" smtClean="0">
                <a:solidFill>
                  <a:srgbClr val="BFBFBF"/>
                </a:solidFill>
              </a:rPr>
              <a:t>Caching in the memory hierarchy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516" name="Rectangle 52"/>
          <p:cNvSpPr>
            <a:spLocks noGrp="1" noChangeArrowheads="1"/>
          </p:cNvSpPr>
          <p:nvPr>
            <p:ph type="title"/>
          </p:nvPr>
        </p:nvSpPr>
        <p:spPr/>
        <p:txBody>
          <a:bodyPr/>
          <a:lstStyle/>
          <a:p>
            <a:r>
              <a:rPr lang="en-US"/>
              <a:t>Conventional DRAM Organization</a:t>
            </a:r>
          </a:p>
        </p:txBody>
      </p:sp>
      <p:sp>
        <p:nvSpPr>
          <p:cNvPr id="62517" name="Rectangle 53"/>
          <p:cNvSpPr>
            <a:spLocks noGrp="1" noChangeArrowheads="1"/>
          </p:cNvSpPr>
          <p:nvPr>
            <p:ph type="body" idx="1"/>
          </p:nvPr>
        </p:nvSpPr>
        <p:spPr/>
        <p:txBody>
          <a:bodyPr/>
          <a:lstStyle/>
          <a:p>
            <a:r>
              <a:rPr lang="en-US" dirty="0" err="1"/>
              <a:t>d</a:t>
            </a:r>
            <a:r>
              <a:rPr lang="en-US" dirty="0"/>
              <a:t> </a:t>
            </a:r>
            <a:r>
              <a:rPr lang="en-US" dirty="0" err="1"/>
              <a:t>x</a:t>
            </a:r>
            <a:r>
              <a:rPr lang="en-US" dirty="0"/>
              <a:t> </a:t>
            </a:r>
            <a:r>
              <a:rPr lang="en-US" dirty="0" err="1"/>
              <a:t>w</a:t>
            </a:r>
            <a:r>
              <a:rPr lang="en-US" dirty="0"/>
              <a:t> DRAM:</a:t>
            </a:r>
          </a:p>
          <a:p>
            <a:pPr lvl="1"/>
            <a:r>
              <a:rPr lang="en-US" dirty="0" err="1"/>
              <a:t>dw</a:t>
            </a:r>
            <a:r>
              <a:rPr lang="en-US" dirty="0"/>
              <a:t> total bits organized as </a:t>
            </a:r>
            <a:r>
              <a:rPr lang="en-US" dirty="0" err="1"/>
              <a:t>d</a:t>
            </a:r>
            <a:r>
              <a:rPr lang="en-US" dirty="0"/>
              <a:t> </a:t>
            </a:r>
            <a:r>
              <a:rPr lang="en-US" dirty="0" err="1">
                <a:solidFill>
                  <a:srgbClr val="FF0000"/>
                </a:solidFill>
              </a:rPr>
              <a:t>supercells</a:t>
            </a:r>
            <a:r>
              <a:rPr lang="en-US" dirty="0"/>
              <a:t> of size </a:t>
            </a:r>
            <a:r>
              <a:rPr lang="en-US" dirty="0" err="1"/>
              <a:t>w</a:t>
            </a:r>
            <a:r>
              <a:rPr lang="en-US" dirty="0"/>
              <a:t> bits</a:t>
            </a:r>
          </a:p>
        </p:txBody>
      </p:sp>
      <p:sp>
        <p:nvSpPr>
          <p:cNvPr id="62468" name="Text Box 4"/>
          <p:cNvSpPr txBox="1">
            <a:spLocks noChangeArrowheads="1"/>
          </p:cNvSpPr>
          <p:nvPr/>
        </p:nvSpPr>
        <p:spPr bwMode="auto">
          <a:xfrm>
            <a:off x="5805488" y="2740025"/>
            <a:ext cx="59055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cols</a:t>
            </a:r>
          </a:p>
        </p:txBody>
      </p:sp>
      <p:sp>
        <p:nvSpPr>
          <p:cNvPr id="62469" name="Text Box 5"/>
          <p:cNvSpPr txBox="1">
            <a:spLocks noChangeArrowheads="1"/>
          </p:cNvSpPr>
          <p:nvPr/>
        </p:nvSpPr>
        <p:spPr bwMode="auto">
          <a:xfrm>
            <a:off x="4000500" y="4143375"/>
            <a:ext cx="6651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rows</a:t>
            </a:r>
          </a:p>
        </p:txBody>
      </p:sp>
      <p:sp>
        <p:nvSpPr>
          <p:cNvPr id="62470" name="Rectangle 6"/>
          <p:cNvSpPr>
            <a:spLocks noChangeArrowheads="1"/>
          </p:cNvSpPr>
          <p:nvPr/>
        </p:nvSpPr>
        <p:spPr bwMode="auto">
          <a:xfrm>
            <a:off x="4867275" y="32607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2471" name="Rectangle 7"/>
          <p:cNvSpPr>
            <a:spLocks noChangeArrowheads="1"/>
          </p:cNvSpPr>
          <p:nvPr/>
        </p:nvSpPr>
        <p:spPr bwMode="auto">
          <a:xfrm>
            <a:off x="5476875" y="32607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72" name="Rectangle 8"/>
          <p:cNvSpPr>
            <a:spLocks noChangeArrowheads="1"/>
          </p:cNvSpPr>
          <p:nvPr/>
        </p:nvSpPr>
        <p:spPr bwMode="auto">
          <a:xfrm>
            <a:off x="6086475" y="32607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73" name="Rectangle 9"/>
          <p:cNvSpPr>
            <a:spLocks noChangeArrowheads="1"/>
          </p:cNvSpPr>
          <p:nvPr/>
        </p:nvSpPr>
        <p:spPr bwMode="auto">
          <a:xfrm>
            <a:off x="6696075" y="32607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74" name="Rectangle 10"/>
          <p:cNvSpPr>
            <a:spLocks noChangeArrowheads="1"/>
          </p:cNvSpPr>
          <p:nvPr/>
        </p:nvSpPr>
        <p:spPr bwMode="auto">
          <a:xfrm>
            <a:off x="4867275" y="37941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2475" name="Rectangle 11"/>
          <p:cNvSpPr>
            <a:spLocks noChangeArrowheads="1"/>
          </p:cNvSpPr>
          <p:nvPr/>
        </p:nvSpPr>
        <p:spPr bwMode="auto">
          <a:xfrm>
            <a:off x="5476875" y="37941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76" name="Rectangle 12"/>
          <p:cNvSpPr>
            <a:spLocks noChangeArrowheads="1"/>
          </p:cNvSpPr>
          <p:nvPr/>
        </p:nvSpPr>
        <p:spPr bwMode="auto">
          <a:xfrm>
            <a:off x="6086475" y="37941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77" name="Rectangle 13"/>
          <p:cNvSpPr>
            <a:spLocks noChangeArrowheads="1"/>
          </p:cNvSpPr>
          <p:nvPr/>
        </p:nvSpPr>
        <p:spPr bwMode="auto">
          <a:xfrm>
            <a:off x="6696075" y="37941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78" name="Rectangle 14"/>
          <p:cNvSpPr>
            <a:spLocks noChangeArrowheads="1"/>
          </p:cNvSpPr>
          <p:nvPr/>
        </p:nvSpPr>
        <p:spPr bwMode="auto">
          <a:xfrm>
            <a:off x="4867275" y="43275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2479" name="Rectangle 15"/>
          <p:cNvSpPr>
            <a:spLocks noChangeArrowheads="1"/>
          </p:cNvSpPr>
          <p:nvPr/>
        </p:nvSpPr>
        <p:spPr bwMode="auto">
          <a:xfrm>
            <a:off x="5476875" y="4327525"/>
            <a:ext cx="609600" cy="533400"/>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2480" name="Rectangle 16"/>
          <p:cNvSpPr>
            <a:spLocks noChangeArrowheads="1"/>
          </p:cNvSpPr>
          <p:nvPr/>
        </p:nvSpPr>
        <p:spPr bwMode="auto">
          <a:xfrm>
            <a:off x="6086475" y="43275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81" name="Rectangle 17"/>
          <p:cNvSpPr>
            <a:spLocks noChangeArrowheads="1"/>
          </p:cNvSpPr>
          <p:nvPr/>
        </p:nvSpPr>
        <p:spPr bwMode="auto">
          <a:xfrm>
            <a:off x="6696075" y="43275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82" name="Rectangle 18"/>
          <p:cNvSpPr>
            <a:spLocks noChangeArrowheads="1"/>
          </p:cNvSpPr>
          <p:nvPr/>
        </p:nvSpPr>
        <p:spPr bwMode="auto">
          <a:xfrm>
            <a:off x="4867275" y="48609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2483" name="Rectangle 19"/>
          <p:cNvSpPr>
            <a:spLocks noChangeArrowheads="1"/>
          </p:cNvSpPr>
          <p:nvPr/>
        </p:nvSpPr>
        <p:spPr bwMode="auto">
          <a:xfrm>
            <a:off x="5476875" y="48609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84" name="Rectangle 20"/>
          <p:cNvSpPr>
            <a:spLocks noChangeArrowheads="1"/>
          </p:cNvSpPr>
          <p:nvPr/>
        </p:nvSpPr>
        <p:spPr bwMode="auto">
          <a:xfrm>
            <a:off x="6086475" y="48609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85" name="Rectangle 21"/>
          <p:cNvSpPr>
            <a:spLocks noChangeArrowheads="1"/>
          </p:cNvSpPr>
          <p:nvPr/>
        </p:nvSpPr>
        <p:spPr bwMode="auto">
          <a:xfrm>
            <a:off x="6696075" y="48609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86" name="Text Box 22"/>
          <p:cNvSpPr txBox="1">
            <a:spLocks noChangeArrowheads="1"/>
          </p:cNvSpPr>
          <p:nvPr/>
        </p:nvSpPr>
        <p:spPr bwMode="auto">
          <a:xfrm>
            <a:off x="5019675" y="2940050"/>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62487" name="Text Box 23"/>
          <p:cNvSpPr txBox="1">
            <a:spLocks noChangeArrowheads="1"/>
          </p:cNvSpPr>
          <p:nvPr/>
        </p:nvSpPr>
        <p:spPr bwMode="auto">
          <a:xfrm>
            <a:off x="5629275" y="295592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1</a:t>
            </a:r>
          </a:p>
        </p:txBody>
      </p:sp>
      <p:sp>
        <p:nvSpPr>
          <p:cNvPr id="62488" name="Text Box 24"/>
          <p:cNvSpPr txBox="1">
            <a:spLocks noChangeArrowheads="1"/>
          </p:cNvSpPr>
          <p:nvPr/>
        </p:nvSpPr>
        <p:spPr bwMode="auto">
          <a:xfrm>
            <a:off x="6246813" y="2955925"/>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2</a:t>
            </a:r>
          </a:p>
        </p:txBody>
      </p:sp>
      <p:sp>
        <p:nvSpPr>
          <p:cNvPr id="62489" name="Text Box 25"/>
          <p:cNvSpPr txBox="1">
            <a:spLocks noChangeArrowheads="1"/>
          </p:cNvSpPr>
          <p:nvPr/>
        </p:nvSpPr>
        <p:spPr bwMode="auto">
          <a:xfrm>
            <a:off x="6856413" y="2955925"/>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3</a:t>
            </a:r>
          </a:p>
        </p:txBody>
      </p:sp>
      <p:sp>
        <p:nvSpPr>
          <p:cNvPr id="62490" name="Text Box 26"/>
          <p:cNvSpPr txBox="1">
            <a:spLocks noChangeArrowheads="1"/>
          </p:cNvSpPr>
          <p:nvPr/>
        </p:nvSpPr>
        <p:spPr bwMode="auto">
          <a:xfrm>
            <a:off x="4562475" y="338137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62491" name="Text Box 27"/>
          <p:cNvSpPr txBox="1">
            <a:spLocks noChangeArrowheads="1"/>
          </p:cNvSpPr>
          <p:nvPr/>
        </p:nvSpPr>
        <p:spPr bwMode="auto">
          <a:xfrm>
            <a:off x="4562475" y="391477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1</a:t>
            </a:r>
          </a:p>
        </p:txBody>
      </p:sp>
      <p:sp>
        <p:nvSpPr>
          <p:cNvPr id="62492" name="Text Box 28"/>
          <p:cNvSpPr txBox="1">
            <a:spLocks noChangeArrowheads="1"/>
          </p:cNvSpPr>
          <p:nvPr/>
        </p:nvSpPr>
        <p:spPr bwMode="auto">
          <a:xfrm>
            <a:off x="4562475" y="444817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2</a:t>
            </a:r>
          </a:p>
        </p:txBody>
      </p:sp>
      <p:sp>
        <p:nvSpPr>
          <p:cNvPr id="62493" name="Text Box 29"/>
          <p:cNvSpPr txBox="1">
            <a:spLocks noChangeArrowheads="1"/>
          </p:cNvSpPr>
          <p:nvPr/>
        </p:nvSpPr>
        <p:spPr bwMode="auto">
          <a:xfrm>
            <a:off x="4562475" y="498157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3</a:t>
            </a:r>
          </a:p>
        </p:txBody>
      </p:sp>
      <p:sp>
        <p:nvSpPr>
          <p:cNvPr id="62494" name="Rectangle 30"/>
          <p:cNvSpPr>
            <a:spLocks noChangeArrowheads="1"/>
          </p:cNvSpPr>
          <p:nvPr/>
        </p:nvSpPr>
        <p:spPr bwMode="auto">
          <a:xfrm>
            <a:off x="4864100" y="3260725"/>
            <a:ext cx="2438400" cy="2133600"/>
          </a:xfrm>
          <a:prstGeom prst="rect">
            <a:avLst/>
          </a:prstGeom>
          <a:noFill/>
          <a:ln w="38100">
            <a:solidFill>
              <a:schemeClr val="tx1"/>
            </a:solidFill>
            <a:miter lim="800000"/>
            <a:headEnd/>
            <a:tailEnd/>
          </a:ln>
          <a:effectLst/>
        </p:spPr>
        <p:txBody>
          <a:bodyPr wrap="none" anchor="ctr">
            <a:prstTxWarp prst="textNoShape">
              <a:avLst/>
            </a:prstTxWarp>
          </a:bodyPr>
          <a:lstStyle/>
          <a:p>
            <a:endParaRPr lang="en-US"/>
          </a:p>
        </p:txBody>
      </p:sp>
      <p:sp>
        <p:nvSpPr>
          <p:cNvPr id="62495" name="Rectangle 31"/>
          <p:cNvSpPr>
            <a:spLocks noChangeArrowheads="1"/>
          </p:cNvSpPr>
          <p:nvPr/>
        </p:nvSpPr>
        <p:spPr bwMode="auto">
          <a:xfrm>
            <a:off x="4864100" y="5699125"/>
            <a:ext cx="609600" cy="53340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2496" name="Rectangle 32"/>
          <p:cNvSpPr>
            <a:spLocks noChangeArrowheads="1"/>
          </p:cNvSpPr>
          <p:nvPr/>
        </p:nvSpPr>
        <p:spPr bwMode="auto">
          <a:xfrm>
            <a:off x="5473700" y="5699125"/>
            <a:ext cx="609600" cy="53340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2497" name="Rectangle 33"/>
          <p:cNvSpPr>
            <a:spLocks noChangeArrowheads="1"/>
          </p:cNvSpPr>
          <p:nvPr/>
        </p:nvSpPr>
        <p:spPr bwMode="auto">
          <a:xfrm>
            <a:off x="6083300" y="5699125"/>
            <a:ext cx="609600" cy="53340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98" name="Rectangle 34"/>
          <p:cNvSpPr>
            <a:spLocks noChangeArrowheads="1"/>
          </p:cNvSpPr>
          <p:nvPr/>
        </p:nvSpPr>
        <p:spPr bwMode="auto">
          <a:xfrm>
            <a:off x="6692900" y="5699125"/>
            <a:ext cx="609600" cy="53340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99" name="Rectangle 35"/>
          <p:cNvSpPr>
            <a:spLocks noChangeArrowheads="1"/>
          </p:cNvSpPr>
          <p:nvPr/>
        </p:nvSpPr>
        <p:spPr bwMode="auto">
          <a:xfrm>
            <a:off x="4864100" y="5699125"/>
            <a:ext cx="2438400" cy="533400"/>
          </a:xfrm>
          <a:prstGeom prst="rect">
            <a:avLst/>
          </a:prstGeom>
          <a:noFill/>
          <a:ln w="38100">
            <a:solidFill>
              <a:schemeClr val="tx1"/>
            </a:solidFill>
            <a:miter lim="800000"/>
            <a:headEnd/>
            <a:tailEnd/>
          </a:ln>
          <a:effectLst/>
        </p:spPr>
        <p:txBody>
          <a:bodyPr wrap="none" anchor="ctr">
            <a:prstTxWarp prst="textNoShape">
              <a:avLst/>
            </a:prstTxWarp>
          </a:bodyPr>
          <a:lstStyle/>
          <a:p>
            <a:endParaRPr lang="en-US"/>
          </a:p>
        </p:txBody>
      </p:sp>
      <p:sp>
        <p:nvSpPr>
          <p:cNvPr id="62500" name="Text Box 36"/>
          <p:cNvSpPr txBox="1">
            <a:spLocks noChangeArrowheads="1"/>
          </p:cNvSpPr>
          <p:nvPr/>
        </p:nvSpPr>
        <p:spPr bwMode="auto">
          <a:xfrm>
            <a:off x="5303234" y="6291848"/>
            <a:ext cx="1661733"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I</a:t>
            </a:r>
            <a:r>
              <a:rPr lang="en-US" sz="1600" dirty="0" smtClean="0"/>
              <a:t>nternal </a:t>
            </a:r>
            <a:r>
              <a:rPr lang="en-US" sz="1600" dirty="0"/>
              <a:t>row buffer</a:t>
            </a:r>
          </a:p>
        </p:txBody>
      </p:sp>
      <p:sp>
        <p:nvSpPr>
          <p:cNvPr id="62501" name="Rectangle 37"/>
          <p:cNvSpPr>
            <a:spLocks noChangeArrowheads="1"/>
          </p:cNvSpPr>
          <p:nvPr/>
        </p:nvSpPr>
        <p:spPr bwMode="auto">
          <a:xfrm>
            <a:off x="4029075" y="2667000"/>
            <a:ext cx="3505200" cy="4038600"/>
          </a:xfrm>
          <a:prstGeom prst="rect">
            <a:avLst/>
          </a:prstGeom>
          <a:noFill/>
          <a:ln w="12700">
            <a:solidFill>
              <a:schemeClr val="tx1"/>
            </a:solidFill>
            <a:prstDash val="dash"/>
            <a:miter lim="800000"/>
            <a:headEnd/>
            <a:tailEnd/>
          </a:ln>
          <a:effectLst/>
        </p:spPr>
        <p:txBody>
          <a:bodyPr wrap="none" anchor="ctr">
            <a:prstTxWarp prst="textNoShape">
              <a:avLst/>
            </a:prstTxWarp>
          </a:bodyPr>
          <a:lstStyle/>
          <a:p>
            <a:endParaRPr lang="en-US"/>
          </a:p>
        </p:txBody>
      </p:sp>
      <p:sp>
        <p:nvSpPr>
          <p:cNvPr id="62502" name="Text Box 38"/>
          <p:cNvSpPr txBox="1">
            <a:spLocks noChangeArrowheads="1"/>
          </p:cNvSpPr>
          <p:nvPr/>
        </p:nvSpPr>
        <p:spPr bwMode="auto">
          <a:xfrm>
            <a:off x="3892550" y="2346325"/>
            <a:ext cx="1889125"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16 x 8 DRAM chip</a:t>
            </a:r>
          </a:p>
        </p:txBody>
      </p:sp>
      <p:sp>
        <p:nvSpPr>
          <p:cNvPr id="62503" name="Line 39"/>
          <p:cNvSpPr>
            <a:spLocks noChangeShapeType="1"/>
          </p:cNvSpPr>
          <p:nvPr/>
        </p:nvSpPr>
        <p:spPr bwMode="auto">
          <a:xfrm flipV="1">
            <a:off x="2886075" y="3702050"/>
            <a:ext cx="1143000" cy="15875"/>
          </a:xfrm>
          <a:prstGeom prst="line">
            <a:avLst/>
          </a:prstGeom>
          <a:noFill/>
          <a:ln w="38100">
            <a:solidFill>
              <a:schemeClr val="tx1"/>
            </a:solidFill>
            <a:round/>
            <a:headEnd/>
            <a:tailEnd type="triangle" w="med" len="med"/>
          </a:ln>
          <a:effectLst/>
        </p:spPr>
        <p:txBody>
          <a:bodyPr wrap="none" anchor="ctr">
            <a:prstTxWarp prst="textNoShape">
              <a:avLst/>
            </a:prstTxWarp>
          </a:bodyPr>
          <a:lstStyle/>
          <a:p>
            <a:endParaRPr lang="en-US"/>
          </a:p>
        </p:txBody>
      </p:sp>
      <p:sp>
        <p:nvSpPr>
          <p:cNvPr id="62504" name="Text Box 40"/>
          <p:cNvSpPr txBox="1">
            <a:spLocks noChangeArrowheads="1"/>
          </p:cNvSpPr>
          <p:nvPr/>
        </p:nvSpPr>
        <p:spPr bwMode="auto">
          <a:xfrm>
            <a:off x="3160713" y="3762375"/>
            <a:ext cx="6731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latin typeface="Courier New" charset="0"/>
              </a:rPr>
              <a:t>addr</a:t>
            </a:r>
          </a:p>
        </p:txBody>
      </p:sp>
      <p:sp>
        <p:nvSpPr>
          <p:cNvPr id="62505" name="Line 41"/>
          <p:cNvSpPr>
            <a:spLocks noChangeShapeType="1"/>
          </p:cNvSpPr>
          <p:nvPr/>
        </p:nvSpPr>
        <p:spPr bwMode="auto">
          <a:xfrm>
            <a:off x="2886075" y="5470525"/>
            <a:ext cx="1143000" cy="0"/>
          </a:xfrm>
          <a:prstGeom prst="line">
            <a:avLst/>
          </a:prstGeom>
          <a:noFill/>
          <a:ln w="38100">
            <a:solidFill>
              <a:schemeClr val="tx1"/>
            </a:solidFill>
            <a:round/>
            <a:headEnd type="triangle" w="med" len="med"/>
            <a:tailEnd type="triangle" w="med" len="med"/>
          </a:ln>
          <a:effectLst/>
        </p:spPr>
        <p:txBody>
          <a:bodyPr wrap="none" anchor="ctr">
            <a:prstTxWarp prst="textNoShape">
              <a:avLst/>
            </a:prstTxWarp>
          </a:bodyPr>
          <a:lstStyle/>
          <a:p>
            <a:endParaRPr lang="en-US"/>
          </a:p>
        </p:txBody>
      </p:sp>
      <p:sp>
        <p:nvSpPr>
          <p:cNvPr id="62506" name="Text Box 42"/>
          <p:cNvSpPr txBox="1">
            <a:spLocks noChangeArrowheads="1"/>
          </p:cNvSpPr>
          <p:nvPr/>
        </p:nvSpPr>
        <p:spPr bwMode="auto">
          <a:xfrm>
            <a:off x="3128963" y="5514975"/>
            <a:ext cx="6731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latin typeface="Courier New" charset="0"/>
              </a:rPr>
              <a:t>data</a:t>
            </a:r>
          </a:p>
        </p:txBody>
      </p:sp>
      <p:sp>
        <p:nvSpPr>
          <p:cNvPr id="62507" name="Text Box 43"/>
          <p:cNvSpPr txBox="1">
            <a:spLocks noChangeArrowheads="1"/>
          </p:cNvSpPr>
          <p:nvPr/>
        </p:nvSpPr>
        <p:spPr bwMode="auto">
          <a:xfrm>
            <a:off x="7832912" y="4439950"/>
            <a:ext cx="923550" cy="584776"/>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err="1"/>
              <a:t>supercell</a:t>
            </a:r>
            <a:endParaRPr lang="en-US" sz="1600" dirty="0"/>
          </a:p>
          <a:p>
            <a:pPr algn="ctr">
              <a:lnSpc>
                <a:spcPct val="100000"/>
              </a:lnSpc>
            </a:pPr>
            <a:r>
              <a:rPr lang="en-US" sz="1600" dirty="0"/>
              <a:t>(2,1)</a:t>
            </a:r>
          </a:p>
        </p:txBody>
      </p:sp>
      <p:sp>
        <p:nvSpPr>
          <p:cNvPr id="62508" name="Line 44"/>
          <p:cNvSpPr>
            <a:spLocks noChangeShapeType="1"/>
          </p:cNvSpPr>
          <p:nvPr/>
        </p:nvSpPr>
        <p:spPr bwMode="auto">
          <a:xfrm flipH="1" flipV="1">
            <a:off x="5857875" y="4632325"/>
            <a:ext cx="1981200" cy="152400"/>
          </a:xfrm>
          <a:prstGeom prst="line">
            <a:avLst/>
          </a:prstGeom>
          <a:noFill/>
          <a:ln w="28575">
            <a:solidFill>
              <a:schemeClr val="tx1"/>
            </a:solidFill>
            <a:round/>
            <a:headEnd/>
            <a:tailEnd type="triangle" w="med" len="med"/>
          </a:ln>
          <a:effectLst/>
        </p:spPr>
        <p:txBody>
          <a:bodyPr wrap="none" anchor="ctr">
            <a:prstTxWarp prst="textNoShape">
              <a:avLst/>
            </a:prstTxWarp>
          </a:bodyPr>
          <a:lstStyle/>
          <a:p>
            <a:endParaRPr lang="en-US"/>
          </a:p>
        </p:txBody>
      </p:sp>
      <p:sp>
        <p:nvSpPr>
          <p:cNvPr id="62509" name="Text Box 45"/>
          <p:cNvSpPr txBox="1">
            <a:spLocks noChangeArrowheads="1"/>
          </p:cNvSpPr>
          <p:nvPr/>
        </p:nvSpPr>
        <p:spPr bwMode="auto">
          <a:xfrm>
            <a:off x="3182938" y="3382963"/>
            <a:ext cx="582612" cy="45720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200"/>
              <a:t>2 bits</a:t>
            </a:r>
          </a:p>
          <a:p>
            <a:pPr>
              <a:lnSpc>
                <a:spcPct val="100000"/>
              </a:lnSpc>
            </a:pPr>
            <a:r>
              <a:rPr lang="en-US" sz="1200"/>
              <a:t>/</a:t>
            </a:r>
          </a:p>
        </p:txBody>
      </p:sp>
      <p:sp>
        <p:nvSpPr>
          <p:cNvPr id="62510" name="Text Box 46"/>
          <p:cNvSpPr txBox="1">
            <a:spLocks noChangeArrowheads="1"/>
          </p:cNvSpPr>
          <p:nvPr/>
        </p:nvSpPr>
        <p:spPr bwMode="auto">
          <a:xfrm>
            <a:off x="3189288" y="5165725"/>
            <a:ext cx="582612" cy="45720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200"/>
              <a:t>8 bits</a:t>
            </a:r>
          </a:p>
          <a:p>
            <a:pPr>
              <a:lnSpc>
                <a:spcPct val="100000"/>
              </a:lnSpc>
            </a:pPr>
            <a:r>
              <a:rPr lang="en-US" sz="1200"/>
              <a:t>/</a:t>
            </a:r>
          </a:p>
        </p:txBody>
      </p:sp>
      <p:sp>
        <p:nvSpPr>
          <p:cNvPr id="62511" name="Rectangle 47"/>
          <p:cNvSpPr>
            <a:spLocks noChangeArrowheads="1"/>
          </p:cNvSpPr>
          <p:nvPr/>
        </p:nvSpPr>
        <p:spPr bwMode="auto">
          <a:xfrm>
            <a:off x="1743075" y="3032125"/>
            <a:ext cx="1143000" cy="3200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M</a:t>
            </a:r>
            <a:r>
              <a:rPr lang="en-US" sz="1600" dirty="0" smtClean="0"/>
              <a:t>emory</a:t>
            </a:r>
            <a:endParaRPr lang="en-US" sz="1600" dirty="0"/>
          </a:p>
          <a:p>
            <a:pPr algn="ctr">
              <a:lnSpc>
                <a:spcPct val="100000"/>
              </a:lnSpc>
            </a:pPr>
            <a:r>
              <a:rPr lang="en-US" sz="1600" dirty="0"/>
              <a:t>controller</a:t>
            </a:r>
          </a:p>
        </p:txBody>
      </p:sp>
      <p:sp>
        <p:nvSpPr>
          <p:cNvPr id="62512" name="AutoShape 48"/>
          <p:cNvSpPr>
            <a:spLocks noChangeArrowheads="1"/>
          </p:cNvSpPr>
          <p:nvPr/>
        </p:nvSpPr>
        <p:spPr bwMode="auto">
          <a:xfrm>
            <a:off x="447675" y="4251325"/>
            <a:ext cx="1295400" cy="457200"/>
          </a:xfrm>
          <a:prstGeom prst="leftRightArrow">
            <a:avLst>
              <a:gd name="adj1" fmla="val 50000"/>
              <a:gd name="adj2" fmla="val 56667"/>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2513" name="Text Box 49"/>
          <p:cNvSpPr txBox="1">
            <a:spLocks noChangeArrowheads="1"/>
          </p:cNvSpPr>
          <p:nvPr/>
        </p:nvSpPr>
        <p:spPr bwMode="auto">
          <a:xfrm>
            <a:off x="457200" y="4783723"/>
            <a:ext cx="1277914"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a:t>
            </a:r>
            <a:r>
              <a:rPr lang="en-US" sz="1600" dirty="0" smtClean="0"/>
              <a:t>to/from </a:t>
            </a:r>
            <a:r>
              <a:rPr lang="en-US" sz="1600" dirty="0"/>
              <a:t>CPU)</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177382" cy="762000"/>
          </a:xfrm>
        </p:spPr>
        <p:txBody>
          <a:bodyPr/>
          <a:lstStyle/>
          <a:p>
            <a:r>
              <a:rPr lang="en-US" dirty="0" smtClean="0"/>
              <a:t>Locality</a:t>
            </a:r>
            <a:endParaRPr lang="en-US" dirty="0"/>
          </a:p>
        </p:txBody>
      </p:sp>
      <p:sp>
        <p:nvSpPr>
          <p:cNvPr id="3" name="Content Placeholder 2"/>
          <p:cNvSpPr>
            <a:spLocks noGrp="1"/>
          </p:cNvSpPr>
          <p:nvPr>
            <p:ph idx="1"/>
          </p:nvPr>
        </p:nvSpPr>
        <p:spPr/>
        <p:txBody>
          <a:bodyPr/>
          <a:lstStyle/>
          <a:p>
            <a:pPr>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dirty="0" smtClean="0">
                <a:solidFill>
                  <a:srgbClr val="C00000"/>
                </a:solidFill>
              </a:rPr>
              <a:t>Principle of Locality:</a:t>
            </a:r>
            <a:r>
              <a:rPr lang="en-US" dirty="0" smtClean="0"/>
              <a:t> </a:t>
            </a:r>
            <a:r>
              <a:rPr lang="en-GB" dirty="0" smtClean="0"/>
              <a:t>Programs tend to use data and instructions with addresses near or equal to those they have used recently</a:t>
            </a:r>
          </a:p>
          <a:p>
            <a:pPr>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en-GB" dirty="0" smtClean="0">
              <a:solidFill>
                <a:srgbClr val="C00000"/>
              </a:solidFill>
            </a:endParaRPr>
          </a:p>
          <a:p>
            <a:pPr>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r>
              <a:rPr lang="en-GB" dirty="0" smtClean="0">
                <a:solidFill>
                  <a:srgbClr val="C00000"/>
                </a:solidFill>
              </a:rPr>
              <a:t>Temporal locality:  </a:t>
            </a:r>
          </a:p>
          <a:p>
            <a:pPr lvl="1">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r>
              <a:rPr lang="en-GB" dirty="0" smtClean="0"/>
              <a:t>Recently referenced items are likely </a:t>
            </a:r>
            <a:br>
              <a:rPr lang="en-GB" dirty="0" smtClean="0"/>
            </a:br>
            <a:r>
              <a:rPr lang="en-GB" dirty="0" smtClean="0"/>
              <a:t>to be referenced again in the near future</a:t>
            </a:r>
          </a:p>
          <a:p>
            <a:pPr>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en-GB" dirty="0" smtClean="0">
              <a:solidFill>
                <a:srgbClr val="C00000"/>
              </a:solidFill>
            </a:endParaRPr>
          </a:p>
          <a:p>
            <a:pPr>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r>
              <a:rPr lang="en-GB" dirty="0" smtClean="0">
                <a:solidFill>
                  <a:srgbClr val="C00000"/>
                </a:solidFill>
              </a:rPr>
              <a:t>Spatial locality:  </a:t>
            </a:r>
          </a:p>
          <a:p>
            <a:pPr lvl="1">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r>
              <a:rPr lang="en-GB" dirty="0" smtClean="0"/>
              <a:t>Items with nearby addresses tend </a:t>
            </a:r>
            <a:br>
              <a:rPr lang="en-GB" dirty="0" smtClean="0"/>
            </a:br>
            <a:r>
              <a:rPr lang="en-GB" dirty="0" smtClean="0"/>
              <a:t>to be referenced close together in time</a:t>
            </a:r>
          </a:p>
          <a:p>
            <a:pPr>
              <a:buNone/>
            </a:pPr>
            <a:endParaRPr lang="en-US" dirty="0" smtClean="0"/>
          </a:p>
          <a:p>
            <a:endParaRPr lang="en-US" dirty="0"/>
          </a:p>
        </p:txBody>
      </p:sp>
      <p:sp>
        <p:nvSpPr>
          <p:cNvPr id="4" name="Rectangle 3"/>
          <p:cNvSpPr/>
          <p:nvPr/>
        </p:nvSpPr>
        <p:spPr bwMode="auto">
          <a:xfrm>
            <a:off x="6096000" y="3124200"/>
            <a:ext cx="1905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5" name="Rectangle 4"/>
          <p:cNvSpPr/>
          <p:nvPr/>
        </p:nvSpPr>
        <p:spPr bwMode="auto">
          <a:xfrm>
            <a:off x="6489700" y="3124200"/>
            <a:ext cx="381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6" name="Freeform 5"/>
          <p:cNvSpPr/>
          <p:nvPr/>
        </p:nvSpPr>
        <p:spPr bwMode="auto">
          <a:xfrm>
            <a:off x="6319056" y="2614411"/>
            <a:ext cx="627844" cy="433589"/>
          </a:xfrm>
          <a:custGeom>
            <a:avLst/>
            <a:gdLst>
              <a:gd name="connsiteX0" fmla="*/ 290847 w 627844"/>
              <a:gd name="connsiteY0" fmla="*/ 433589 h 433589"/>
              <a:gd name="connsiteX1" fmla="*/ 46149 w 627844"/>
              <a:gd name="connsiteY1" fmla="*/ 72980 h 433589"/>
              <a:gd name="connsiteX2" fmla="*/ 567743 w 627844"/>
              <a:gd name="connsiteY2" fmla="*/ 60101 h 433589"/>
              <a:gd name="connsiteX3" fmla="*/ 406757 w 627844"/>
              <a:gd name="connsiteY3" fmla="*/ 433589 h 433589"/>
            </a:gdLst>
            <a:ahLst/>
            <a:cxnLst>
              <a:cxn ang="0">
                <a:pos x="connsiteX0" y="connsiteY0"/>
              </a:cxn>
              <a:cxn ang="0">
                <a:pos x="connsiteX1" y="connsiteY1"/>
              </a:cxn>
              <a:cxn ang="0">
                <a:pos x="connsiteX2" y="connsiteY2"/>
              </a:cxn>
              <a:cxn ang="0">
                <a:pos x="connsiteX3" y="connsiteY3"/>
              </a:cxn>
            </a:cxnLst>
            <a:rect l="l" t="t" r="r" b="b"/>
            <a:pathLst>
              <a:path w="627844" h="433589">
                <a:moveTo>
                  <a:pt x="290847" y="433589"/>
                </a:moveTo>
                <a:cubicBezTo>
                  <a:pt x="145423" y="284408"/>
                  <a:pt x="0" y="135228"/>
                  <a:pt x="46149" y="72980"/>
                </a:cubicBezTo>
                <a:cubicBezTo>
                  <a:pt x="92298" y="10732"/>
                  <a:pt x="507642" y="0"/>
                  <a:pt x="567743" y="60101"/>
                </a:cubicBezTo>
                <a:cubicBezTo>
                  <a:pt x="627844" y="120202"/>
                  <a:pt x="517300" y="276895"/>
                  <a:pt x="406757" y="433589"/>
                </a:cubicBezTo>
              </a:path>
            </a:pathLst>
          </a:custGeom>
          <a:noFill/>
          <a:ln w="25400" cap="flat" cmpd="sng" algn="ctr">
            <a:solidFill>
              <a:schemeClr val="tx1"/>
            </a:solidFill>
            <a:prstDash val="solid"/>
            <a:round/>
            <a:headEnd type="none" w="med" len="med"/>
            <a:tailEnd type="arrow"/>
          </a:ln>
          <a:effectLst/>
        </p:spPr>
        <p:txBody>
          <a:bodyPr rtlCol="0" anchor="ctr"/>
          <a:lstStyle/>
          <a:p>
            <a:pPr algn="ctr"/>
            <a:endParaRPr lang="en-US"/>
          </a:p>
        </p:txBody>
      </p:sp>
      <p:sp>
        <p:nvSpPr>
          <p:cNvPr id="7" name="Rectangle 6"/>
          <p:cNvSpPr/>
          <p:nvPr/>
        </p:nvSpPr>
        <p:spPr bwMode="auto">
          <a:xfrm>
            <a:off x="6102261" y="4616940"/>
            <a:ext cx="1905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8" name="Rectangle 7"/>
          <p:cNvSpPr/>
          <p:nvPr/>
        </p:nvSpPr>
        <p:spPr bwMode="auto">
          <a:xfrm>
            <a:off x="6495961" y="4616940"/>
            <a:ext cx="381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10" name="Rectangle 9"/>
          <p:cNvSpPr/>
          <p:nvPr/>
        </p:nvSpPr>
        <p:spPr bwMode="auto">
          <a:xfrm>
            <a:off x="6870700" y="4616940"/>
            <a:ext cx="381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11" name="Freeform 10"/>
          <p:cNvSpPr/>
          <p:nvPr/>
        </p:nvSpPr>
        <p:spPr bwMode="auto">
          <a:xfrm>
            <a:off x="6416720" y="4186571"/>
            <a:ext cx="841420" cy="359535"/>
          </a:xfrm>
          <a:custGeom>
            <a:avLst/>
            <a:gdLst>
              <a:gd name="connsiteX0" fmla="*/ 200695 w 841420"/>
              <a:gd name="connsiteY0" fmla="*/ 353095 h 359535"/>
              <a:gd name="connsiteX1" fmla="*/ 91225 w 841420"/>
              <a:gd name="connsiteY1" fmla="*/ 56881 h 359535"/>
              <a:gd name="connsiteX2" fmla="*/ 748048 w 841420"/>
              <a:gd name="connsiteY2" fmla="*/ 50442 h 359535"/>
              <a:gd name="connsiteX3" fmla="*/ 651456 w 841420"/>
              <a:gd name="connsiteY3" fmla="*/ 359535 h 359535"/>
            </a:gdLst>
            <a:ahLst/>
            <a:cxnLst>
              <a:cxn ang="0">
                <a:pos x="connsiteX0" y="connsiteY0"/>
              </a:cxn>
              <a:cxn ang="0">
                <a:pos x="connsiteX1" y="connsiteY1"/>
              </a:cxn>
              <a:cxn ang="0">
                <a:pos x="connsiteX2" y="connsiteY2"/>
              </a:cxn>
              <a:cxn ang="0">
                <a:pos x="connsiteX3" y="connsiteY3"/>
              </a:cxn>
            </a:cxnLst>
            <a:rect l="l" t="t" r="r" b="b"/>
            <a:pathLst>
              <a:path w="841420" h="359535">
                <a:moveTo>
                  <a:pt x="200695" y="353095"/>
                </a:moveTo>
                <a:cubicBezTo>
                  <a:pt x="100347" y="230209"/>
                  <a:pt x="0" y="107323"/>
                  <a:pt x="91225" y="56881"/>
                </a:cubicBezTo>
                <a:cubicBezTo>
                  <a:pt x="182450" y="6439"/>
                  <a:pt x="654676" y="0"/>
                  <a:pt x="748048" y="50442"/>
                </a:cubicBezTo>
                <a:cubicBezTo>
                  <a:pt x="841420" y="100884"/>
                  <a:pt x="746438" y="230209"/>
                  <a:pt x="651456" y="359535"/>
                </a:cubicBezTo>
              </a:path>
            </a:pathLst>
          </a:custGeom>
          <a:noFill/>
          <a:ln w="25400" cap="flat" cmpd="sng" algn="ctr">
            <a:solidFill>
              <a:schemeClr val="tx1"/>
            </a:solidFill>
            <a:prstDash val="solid"/>
            <a:round/>
            <a:headEnd type="none" w="med" len="med"/>
            <a:tailEnd type="arrow"/>
          </a:ln>
          <a:effectLst/>
        </p:spPr>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10" grpId="0" animBg="1"/>
      <p:bldP spid="11" grpId="0" animBg="1"/>
    </p:bld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Locality Example</a:t>
            </a:r>
            <a:endParaRPr lang="en-US" dirty="0"/>
          </a:p>
        </p:txBody>
      </p:sp>
      <p:sp>
        <p:nvSpPr>
          <p:cNvPr id="3" name="Content Placeholder 2"/>
          <p:cNvSpPr>
            <a:spLocks noGrp="1"/>
          </p:cNvSpPr>
          <p:nvPr>
            <p:ph idx="1"/>
          </p:nvPr>
        </p:nvSpPr>
        <p:spPr>
          <a:xfrm>
            <a:off x="396876" y="2946142"/>
            <a:ext cx="5318124" cy="2768858"/>
          </a:xfrm>
        </p:spPr>
        <p:txBody>
          <a:bodyPr/>
          <a:lstStyle/>
          <a:p>
            <a:r>
              <a:rPr lang="en-US" dirty="0" smtClean="0"/>
              <a:t>Data references</a:t>
            </a:r>
          </a:p>
          <a:p>
            <a:pPr lvl="1"/>
            <a:r>
              <a:rPr lang="en-US" dirty="0" smtClean="0"/>
              <a:t>Reference array elements in succession (stride-1 reference pattern).</a:t>
            </a:r>
          </a:p>
          <a:p>
            <a:pPr lvl="1"/>
            <a:r>
              <a:rPr lang="en-US" dirty="0" smtClean="0"/>
              <a:t>Reference variable </a:t>
            </a:r>
            <a:r>
              <a:rPr lang="en-US" dirty="0" smtClean="0">
                <a:latin typeface="Courier New"/>
                <a:cs typeface="Courier New"/>
              </a:rPr>
              <a:t>sum</a:t>
            </a:r>
            <a:r>
              <a:rPr lang="en-US" dirty="0" smtClean="0"/>
              <a:t> each iteration.</a:t>
            </a:r>
          </a:p>
          <a:p>
            <a:r>
              <a:rPr lang="en-US" dirty="0" smtClean="0"/>
              <a:t>Instruction references</a:t>
            </a:r>
          </a:p>
          <a:p>
            <a:pPr lvl="1"/>
            <a:r>
              <a:rPr lang="en-US" dirty="0" smtClean="0"/>
              <a:t>Reference instructions in sequence.</a:t>
            </a:r>
          </a:p>
          <a:p>
            <a:pPr lvl="1"/>
            <a:r>
              <a:rPr lang="en-US" dirty="0" smtClean="0"/>
              <a:t>Cycle through loop repeatedly. </a:t>
            </a:r>
          </a:p>
          <a:p>
            <a:endParaRPr lang="en-US" dirty="0"/>
          </a:p>
        </p:txBody>
      </p:sp>
      <p:sp>
        <p:nvSpPr>
          <p:cNvPr id="6" name="Rectangle 4"/>
          <p:cNvSpPr>
            <a:spLocks noChangeArrowheads="1"/>
          </p:cNvSpPr>
          <p:nvPr/>
        </p:nvSpPr>
        <p:spPr bwMode="auto">
          <a:xfrm>
            <a:off x="3049587" y="1651000"/>
            <a:ext cx="3044825" cy="1092200"/>
          </a:xfrm>
          <a:prstGeom prst="rect">
            <a:avLst/>
          </a:prstGeom>
          <a:solidFill>
            <a:srgbClr val="F7F5CD"/>
          </a:solidFill>
          <a:ln w="12700" cmpd="sng">
            <a:solidFill>
              <a:schemeClr val="tx1"/>
            </a:solidFill>
            <a:miter lim="800000"/>
            <a:headEnd/>
            <a:tailEnd/>
          </a:ln>
          <a:effectLst/>
        </p:spPr>
        <p:txBody>
          <a:bodyPr lIns="90487" tIns="44450" rIns="90487" bIns="44450">
            <a:prstTxWarp prst="textNoShape">
              <a:avLst/>
            </a:prstTxWarp>
            <a:spAutoFit/>
          </a:bodyPr>
          <a:lstStyle/>
          <a:p>
            <a:pPr algn="l">
              <a:lnSpc>
                <a:spcPct val="100000"/>
              </a:lnSpc>
              <a:tabLst>
                <a:tab pos="457200" algn="l"/>
              </a:tabLst>
            </a:pPr>
            <a:r>
              <a:rPr lang="en-US" sz="1600" dirty="0">
                <a:latin typeface="Courier New" charset="0"/>
              </a:rPr>
              <a:t>sum = 0;</a:t>
            </a:r>
          </a:p>
          <a:p>
            <a:pPr algn="l">
              <a:lnSpc>
                <a:spcPct val="100000"/>
              </a:lnSpc>
              <a:tabLst>
                <a:tab pos="457200" algn="l"/>
              </a:tabLst>
            </a:pPr>
            <a:r>
              <a:rPr lang="en-US" sz="1600" dirty="0">
                <a:latin typeface="Courier New" charset="0"/>
              </a:rPr>
              <a:t>for (</a:t>
            </a:r>
            <a:r>
              <a:rPr lang="en-US" sz="1600" dirty="0" err="1">
                <a:latin typeface="Courier New" charset="0"/>
              </a:rPr>
              <a:t>i</a:t>
            </a:r>
            <a:r>
              <a:rPr lang="en-US" sz="1600" dirty="0">
                <a:latin typeface="Courier New" charset="0"/>
              </a:rPr>
              <a:t> = 0; </a:t>
            </a:r>
            <a:r>
              <a:rPr lang="en-US" sz="1600" dirty="0" err="1">
                <a:latin typeface="Courier New" charset="0"/>
              </a:rPr>
              <a:t>i</a:t>
            </a:r>
            <a:r>
              <a:rPr lang="en-US" sz="1600" dirty="0">
                <a:latin typeface="Courier New" charset="0"/>
              </a:rPr>
              <a:t> &lt; </a:t>
            </a:r>
            <a:r>
              <a:rPr lang="en-US" sz="1600" dirty="0" err="1">
                <a:latin typeface="Courier New" charset="0"/>
              </a:rPr>
              <a:t>n</a:t>
            </a:r>
            <a:r>
              <a:rPr lang="en-US" sz="1600" dirty="0">
                <a:latin typeface="Courier New" charset="0"/>
              </a:rPr>
              <a:t>; </a:t>
            </a:r>
            <a:r>
              <a:rPr lang="en-US" sz="1600" dirty="0" err="1">
                <a:latin typeface="Courier New" charset="0"/>
              </a:rPr>
              <a:t>i</a:t>
            </a:r>
            <a:r>
              <a:rPr lang="en-US" sz="1600" dirty="0">
                <a:latin typeface="Courier New" charset="0"/>
              </a:rPr>
              <a:t>++)</a:t>
            </a:r>
          </a:p>
          <a:p>
            <a:pPr algn="l">
              <a:lnSpc>
                <a:spcPct val="100000"/>
              </a:lnSpc>
              <a:tabLst>
                <a:tab pos="457200" algn="l"/>
              </a:tabLst>
            </a:pPr>
            <a:r>
              <a:rPr lang="en-US" sz="1600" dirty="0">
                <a:latin typeface="Courier New" charset="0"/>
              </a:rPr>
              <a:t>	sum += </a:t>
            </a:r>
            <a:r>
              <a:rPr lang="en-US" sz="1600" dirty="0" err="1">
                <a:latin typeface="Courier New" charset="0"/>
              </a:rPr>
              <a:t>a[i</a:t>
            </a:r>
            <a:r>
              <a:rPr lang="en-US" sz="1600" dirty="0">
                <a:latin typeface="Courier New" charset="0"/>
              </a:rPr>
              <a:t>];</a:t>
            </a:r>
          </a:p>
          <a:p>
            <a:pPr algn="l">
              <a:lnSpc>
                <a:spcPct val="100000"/>
              </a:lnSpc>
              <a:tabLst>
                <a:tab pos="457200" algn="l"/>
              </a:tabLst>
            </a:pPr>
            <a:r>
              <a:rPr lang="en-US" sz="1600" dirty="0">
                <a:latin typeface="Courier New" charset="0"/>
              </a:rPr>
              <a:t>return sum;</a:t>
            </a:r>
          </a:p>
        </p:txBody>
      </p:sp>
      <p:sp>
        <p:nvSpPr>
          <p:cNvPr id="13" name="TextBox 12"/>
          <p:cNvSpPr txBox="1"/>
          <p:nvPr/>
        </p:nvSpPr>
        <p:spPr>
          <a:xfrm>
            <a:off x="5715000" y="3560802"/>
            <a:ext cx="2045301" cy="461665"/>
          </a:xfrm>
          <a:prstGeom prst="rect">
            <a:avLst/>
          </a:prstGeom>
          <a:noFill/>
        </p:spPr>
        <p:txBody>
          <a:bodyPr wrap="none" rtlCol="0">
            <a:spAutoFit/>
          </a:bodyPr>
          <a:lstStyle/>
          <a:p>
            <a:r>
              <a:rPr lang="en-US" dirty="0" smtClean="0">
                <a:solidFill>
                  <a:srgbClr val="FF0000"/>
                </a:solidFill>
                <a:latin typeface="Calibri" pitchFamily="34" charset="0"/>
              </a:rPr>
              <a:t>Spatial locality</a:t>
            </a:r>
          </a:p>
        </p:txBody>
      </p:sp>
      <p:sp>
        <p:nvSpPr>
          <p:cNvPr id="14" name="TextBox 13"/>
          <p:cNvSpPr txBox="1"/>
          <p:nvPr/>
        </p:nvSpPr>
        <p:spPr>
          <a:xfrm>
            <a:off x="5715000" y="4022467"/>
            <a:ext cx="2369759" cy="461665"/>
          </a:xfrm>
          <a:prstGeom prst="rect">
            <a:avLst/>
          </a:prstGeom>
          <a:noFill/>
        </p:spPr>
        <p:txBody>
          <a:bodyPr wrap="none" rtlCol="0">
            <a:spAutoFit/>
          </a:bodyPr>
          <a:lstStyle/>
          <a:p>
            <a:r>
              <a:rPr lang="en-US" dirty="0" smtClean="0">
                <a:solidFill>
                  <a:srgbClr val="FF0000"/>
                </a:solidFill>
                <a:latin typeface="Calibri" pitchFamily="34" charset="0"/>
              </a:rPr>
              <a:t>Temporal locality</a:t>
            </a:r>
          </a:p>
        </p:txBody>
      </p:sp>
      <p:sp>
        <p:nvSpPr>
          <p:cNvPr id="15" name="TextBox 14"/>
          <p:cNvSpPr txBox="1"/>
          <p:nvPr/>
        </p:nvSpPr>
        <p:spPr>
          <a:xfrm>
            <a:off x="5715000" y="4800600"/>
            <a:ext cx="2045301" cy="461665"/>
          </a:xfrm>
          <a:prstGeom prst="rect">
            <a:avLst/>
          </a:prstGeom>
          <a:noFill/>
        </p:spPr>
        <p:txBody>
          <a:bodyPr wrap="none" rtlCol="0">
            <a:spAutoFit/>
          </a:bodyPr>
          <a:lstStyle/>
          <a:p>
            <a:r>
              <a:rPr lang="en-US" dirty="0" smtClean="0">
                <a:solidFill>
                  <a:srgbClr val="FF0000"/>
                </a:solidFill>
                <a:latin typeface="Calibri" pitchFamily="34" charset="0"/>
              </a:rPr>
              <a:t>Spatial locality</a:t>
            </a:r>
          </a:p>
        </p:txBody>
      </p:sp>
      <p:sp>
        <p:nvSpPr>
          <p:cNvPr id="17" name="TextBox 16"/>
          <p:cNvSpPr txBox="1"/>
          <p:nvPr/>
        </p:nvSpPr>
        <p:spPr>
          <a:xfrm>
            <a:off x="5715000" y="5197733"/>
            <a:ext cx="2369759" cy="461665"/>
          </a:xfrm>
          <a:prstGeom prst="rect">
            <a:avLst/>
          </a:prstGeom>
          <a:noFill/>
        </p:spPr>
        <p:txBody>
          <a:bodyPr wrap="none" rtlCol="0">
            <a:spAutoFit/>
          </a:bodyPr>
          <a:lstStyle/>
          <a:p>
            <a:r>
              <a:rPr lang="en-US" dirty="0" smtClean="0">
                <a:solidFill>
                  <a:srgbClr val="FF0000"/>
                </a:solidFill>
                <a:latin typeface="Calibri" pitchFamily="34" charset="0"/>
              </a:rPr>
              <a:t>Temporal locality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7" grpId="0"/>
    </p:bld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2101" name="Rectangle 1029"/>
          <p:cNvSpPr>
            <a:spLocks noGrp="1" noChangeArrowheads="1"/>
          </p:cNvSpPr>
          <p:nvPr>
            <p:ph type="title"/>
          </p:nvPr>
        </p:nvSpPr>
        <p:spPr>
          <a:xfrm>
            <a:off x="357018" y="435678"/>
            <a:ext cx="8177382" cy="762000"/>
          </a:xfrm>
        </p:spPr>
        <p:txBody>
          <a:bodyPr/>
          <a:lstStyle/>
          <a:p>
            <a:r>
              <a:rPr lang="en-US" dirty="0" smtClean="0"/>
              <a:t>Qualitative Estimates of Locality</a:t>
            </a:r>
            <a:endParaRPr lang="en-US" dirty="0"/>
          </a:p>
        </p:txBody>
      </p:sp>
      <p:sp>
        <p:nvSpPr>
          <p:cNvPr id="132102" name="Rectangle 1030"/>
          <p:cNvSpPr>
            <a:spLocks noGrp="1" noChangeArrowheads="1"/>
          </p:cNvSpPr>
          <p:nvPr>
            <p:ph type="body" idx="1"/>
          </p:nvPr>
        </p:nvSpPr>
        <p:spPr/>
        <p:txBody>
          <a:bodyPr/>
          <a:lstStyle/>
          <a:p>
            <a:r>
              <a:rPr lang="en-US" dirty="0" smtClean="0">
                <a:solidFill>
                  <a:srgbClr val="FF0000"/>
                </a:solidFill>
              </a:rPr>
              <a:t>Claim:</a:t>
            </a:r>
            <a:r>
              <a:rPr lang="en-US" dirty="0" smtClean="0"/>
              <a:t> Being able to look at code and get a qualitative sense of its locality is a key skill for a professional programmer.</a:t>
            </a:r>
          </a:p>
          <a:p>
            <a:endParaRPr lang="en-US" dirty="0" smtClean="0"/>
          </a:p>
          <a:p>
            <a:r>
              <a:rPr lang="en-US" dirty="0" smtClean="0">
                <a:solidFill>
                  <a:srgbClr val="FF0000"/>
                </a:solidFill>
              </a:rPr>
              <a:t>Question:</a:t>
            </a:r>
            <a:r>
              <a:rPr lang="en-US" dirty="0" smtClean="0"/>
              <a:t> Does this function have good locality with respect to array </a:t>
            </a:r>
            <a:r>
              <a:rPr lang="en-US" b="0" dirty="0" smtClean="0">
                <a:latin typeface="Courier New"/>
                <a:cs typeface="Courier New"/>
              </a:rPr>
              <a:t>a</a:t>
            </a:r>
            <a:r>
              <a:rPr lang="en-US" dirty="0" smtClean="0"/>
              <a:t>?</a:t>
            </a:r>
            <a:endParaRPr lang="en-US" dirty="0"/>
          </a:p>
        </p:txBody>
      </p:sp>
      <p:sp>
        <p:nvSpPr>
          <p:cNvPr id="132100" name="Text Box 1028"/>
          <p:cNvSpPr txBox="1">
            <a:spLocks noChangeArrowheads="1"/>
          </p:cNvSpPr>
          <p:nvPr/>
        </p:nvSpPr>
        <p:spPr bwMode="auto">
          <a:xfrm>
            <a:off x="2133600" y="4040187"/>
            <a:ext cx="4441825" cy="2589213"/>
          </a:xfrm>
          <a:prstGeom prst="rect">
            <a:avLst/>
          </a:prstGeom>
          <a:solidFill>
            <a:srgbClr val="F6F5BD"/>
          </a:solidFill>
          <a:ln w="25400">
            <a:solidFill>
              <a:schemeClr val="tx1"/>
            </a:solidFill>
            <a:miter lim="800000"/>
            <a:headEnd/>
            <a:tailEnd/>
          </a:ln>
          <a:effectLst/>
        </p:spPr>
        <p:txBody>
          <a:bodyPr wrap="none">
            <a:prstTxWarp prst="textNoShape">
              <a:avLst/>
            </a:prstTxWarp>
            <a:spAutoFit/>
          </a:bodyPr>
          <a:lstStyle/>
          <a:p>
            <a:pPr algn="l">
              <a:lnSpc>
                <a:spcPct val="100000"/>
              </a:lnSpc>
            </a:pPr>
            <a:r>
              <a:rPr lang="en-US" sz="1800" dirty="0" err="1">
                <a:latin typeface="Courier New" charset="0"/>
              </a:rPr>
              <a:t>int</a:t>
            </a:r>
            <a:r>
              <a:rPr lang="en-US" sz="1800" dirty="0">
                <a:latin typeface="Courier New" charset="0"/>
              </a:rPr>
              <a:t> </a:t>
            </a:r>
            <a:r>
              <a:rPr lang="en-US" sz="1800" dirty="0" err="1">
                <a:latin typeface="Courier New" charset="0"/>
              </a:rPr>
              <a:t>sum_array_rows(int</a:t>
            </a:r>
            <a:r>
              <a:rPr lang="en-US" sz="1800" dirty="0">
                <a:latin typeface="Courier New" charset="0"/>
              </a:rPr>
              <a:t> </a:t>
            </a:r>
            <a:r>
              <a:rPr lang="en-US" sz="1800" dirty="0" err="1">
                <a:latin typeface="Courier New" charset="0"/>
              </a:rPr>
              <a:t>a[M][N</a:t>
            </a:r>
            <a:r>
              <a:rPr lang="en-US" sz="1800" dirty="0">
                <a:latin typeface="Courier New" charset="0"/>
              </a:rPr>
              <a:t>])</a:t>
            </a:r>
          </a:p>
          <a:p>
            <a:pPr algn="l">
              <a:lnSpc>
                <a:spcPct val="100000"/>
              </a:lnSpc>
            </a:pPr>
            <a:r>
              <a:rPr lang="en-US" sz="1800" dirty="0">
                <a:latin typeface="Courier New" charset="0"/>
              </a:rPr>
              <a:t>{</a:t>
            </a:r>
          </a:p>
          <a:p>
            <a:pPr algn="l">
              <a:lnSpc>
                <a:spcPct val="100000"/>
              </a:lnSpc>
            </a:pPr>
            <a:r>
              <a:rPr lang="en-US" sz="1800" dirty="0">
                <a:latin typeface="Courier New" charset="0"/>
              </a:rPr>
              <a:t>    </a:t>
            </a:r>
            <a:r>
              <a:rPr lang="en-US" sz="1800" dirty="0" err="1">
                <a:latin typeface="Courier New" charset="0"/>
              </a:rPr>
              <a:t>int</a:t>
            </a:r>
            <a:r>
              <a:rPr lang="en-US" sz="1800" dirty="0">
                <a:latin typeface="Courier New" charset="0"/>
              </a:rPr>
              <a:t> </a:t>
            </a:r>
            <a:r>
              <a:rPr lang="en-US" sz="1800" dirty="0" err="1">
                <a:latin typeface="Courier New" charset="0"/>
              </a:rPr>
              <a:t>i</a:t>
            </a:r>
            <a:r>
              <a:rPr lang="en-US" sz="1800" dirty="0">
                <a:latin typeface="Courier New" charset="0"/>
              </a:rPr>
              <a:t>, </a:t>
            </a:r>
            <a:r>
              <a:rPr lang="en-US" sz="1800" dirty="0" err="1">
                <a:latin typeface="Courier New" charset="0"/>
              </a:rPr>
              <a:t>j</a:t>
            </a:r>
            <a:r>
              <a:rPr lang="en-US" sz="1800" dirty="0">
                <a:latin typeface="Courier New" charset="0"/>
              </a:rPr>
              <a:t>, sum = 0;</a:t>
            </a:r>
          </a:p>
          <a:p>
            <a:pPr algn="l">
              <a:lnSpc>
                <a:spcPct val="100000"/>
              </a:lnSpc>
            </a:pPr>
            <a:endParaRPr lang="en-US" sz="1800" dirty="0">
              <a:latin typeface="Courier New" charset="0"/>
            </a:endParaRPr>
          </a:p>
          <a:p>
            <a:pPr algn="l">
              <a:lnSpc>
                <a:spcPct val="100000"/>
              </a:lnSpc>
            </a:pPr>
            <a:r>
              <a:rPr lang="en-US" sz="1800" dirty="0">
                <a:latin typeface="Courier New" charset="0"/>
              </a:rPr>
              <a:t>    for (</a:t>
            </a:r>
            <a:r>
              <a:rPr lang="en-US" sz="1800" dirty="0" err="1">
                <a:latin typeface="Courier New" charset="0"/>
              </a:rPr>
              <a:t>i</a:t>
            </a:r>
            <a:r>
              <a:rPr lang="en-US" sz="1800" dirty="0">
                <a:latin typeface="Courier New" charset="0"/>
              </a:rPr>
              <a:t> = 0; </a:t>
            </a:r>
            <a:r>
              <a:rPr lang="en-US" sz="1800" dirty="0" err="1">
                <a:latin typeface="Courier New" charset="0"/>
              </a:rPr>
              <a:t>i</a:t>
            </a:r>
            <a:r>
              <a:rPr lang="en-US" sz="1800" dirty="0">
                <a:latin typeface="Courier New" charset="0"/>
              </a:rPr>
              <a:t> &lt; M; </a:t>
            </a:r>
            <a:r>
              <a:rPr lang="en-US" sz="1800" dirty="0" err="1">
                <a:latin typeface="Courier New" charset="0"/>
              </a:rPr>
              <a:t>i</a:t>
            </a:r>
            <a:r>
              <a:rPr lang="en-US" sz="1800" dirty="0">
                <a:latin typeface="Courier New" charset="0"/>
              </a:rPr>
              <a:t>++)</a:t>
            </a:r>
          </a:p>
          <a:p>
            <a:pPr algn="l">
              <a:lnSpc>
                <a:spcPct val="100000"/>
              </a:lnSpc>
            </a:pPr>
            <a:r>
              <a:rPr lang="en-US" sz="1800" dirty="0">
                <a:latin typeface="Courier New" charset="0"/>
              </a:rPr>
              <a:t>        for (</a:t>
            </a:r>
            <a:r>
              <a:rPr lang="en-US" sz="1800" dirty="0" err="1">
                <a:latin typeface="Courier New" charset="0"/>
              </a:rPr>
              <a:t>j</a:t>
            </a:r>
            <a:r>
              <a:rPr lang="en-US" sz="1800" dirty="0">
                <a:latin typeface="Courier New" charset="0"/>
              </a:rPr>
              <a:t> = 0; </a:t>
            </a:r>
            <a:r>
              <a:rPr lang="en-US" sz="1800" dirty="0" err="1">
                <a:latin typeface="Courier New" charset="0"/>
              </a:rPr>
              <a:t>j</a:t>
            </a:r>
            <a:r>
              <a:rPr lang="en-US" sz="1800" dirty="0">
                <a:latin typeface="Courier New" charset="0"/>
              </a:rPr>
              <a:t> &lt; N; </a:t>
            </a:r>
            <a:r>
              <a:rPr lang="en-US" sz="1800" dirty="0" err="1">
                <a:latin typeface="Courier New" charset="0"/>
              </a:rPr>
              <a:t>j</a:t>
            </a:r>
            <a:r>
              <a:rPr lang="en-US" sz="1800" dirty="0">
                <a:latin typeface="Courier New" charset="0"/>
              </a:rPr>
              <a:t>++)</a:t>
            </a:r>
          </a:p>
          <a:p>
            <a:pPr algn="l">
              <a:lnSpc>
                <a:spcPct val="100000"/>
              </a:lnSpc>
            </a:pPr>
            <a:r>
              <a:rPr lang="en-US" sz="1800" dirty="0">
                <a:latin typeface="Courier New" charset="0"/>
              </a:rPr>
              <a:t>            sum += </a:t>
            </a:r>
            <a:r>
              <a:rPr lang="en-US" sz="1800" dirty="0" err="1">
                <a:latin typeface="Courier New" charset="0"/>
              </a:rPr>
              <a:t>a[i][j</a:t>
            </a:r>
            <a:r>
              <a:rPr lang="en-US" sz="1800" dirty="0">
                <a:latin typeface="Courier New" charset="0"/>
              </a:rPr>
              <a:t>];</a:t>
            </a:r>
          </a:p>
          <a:p>
            <a:pPr algn="l">
              <a:lnSpc>
                <a:spcPct val="100000"/>
              </a:lnSpc>
            </a:pPr>
            <a:r>
              <a:rPr lang="en-US" sz="1800" dirty="0">
                <a:latin typeface="Courier New" charset="0"/>
              </a:rPr>
              <a:t>    return sum;</a:t>
            </a:r>
          </a:p>
          <a:p>
            <a:pPr algn="l">
              <a:lnSpc>
                <a:spcPct val="100000"/>
              </a:lnSpc>
            </a:pPr>
            <a:r>
              <a:rPr lang="en-US" sz="1800" dirty="0">
                <a:latin typeface="Courier New" charset="0"/>
              </a:rPr>
              <a:t>}</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25" name="Rectangle 5"/>
          <p:cNvSpPr>
            <a:spLocks noGrp="1" noChangeArrowheads="1"/>
          </p:cNvSpPr>
          <p:nvPr>
            <p:ph type="title"/>
          </p:nvPr>
        </p:nvSpPr>
        <p:spPr/>
        <p:txBody>
          <a:bodyPr/>
          <a:lstStyle/>
          <a:p>
            <a:r>
              <a:rPr lang="en-US"/>
              <a:t>Locality Example</a:t>
            </a:r>
          </a:p>
        </p:txBody>
      </p:sp>
      <p:sp>
        <p:nvSpPr>
          <p:cNvPr id="133126" name="Rectangle 6"/>
          <p:cNvSpPr>
            <a:spLocks noGrp="1" noChangeArrowheads="1"/>
          </p:cNvSpPr>
          <p:nvPr>
            <p:ph type="body" idx="1"/>
          </p:nvPr>
        </p:nvSpPr>
        <p:spPr/>
        <p:txBody>
          <a:bodyPr/>
          <a:lstStyle/>
          <a:p>
            <a:r>
              <a:rPr lang="en-US" dirty="0">
                <a:solidFill>
                  <a:srgbClr val="FF0000"/>
                </a:solidFill>
              </a:rPr>
              <a:t>Question:</a:t>
            </a:r>
            <a:r>
              <a:rPr lang="en-US" dirty="0"/>
              <a:t> Does this function have good </a:t>
            </a:r>
            <a:r>
              <a:rPr lang="en-US" dirty="0" smtClean="0"/>
              <a:t>locality with respect to array </a:t>
            </a:r>
            <a:r>
              <a:rPr lang="en-US" b="0" dirty="0" smtClean="0">
                <a:latin typeface="Courier New"/>
                <a:cs typeface="Courier New"/>
              </a:rPr>
              <a:t>a</a:t>
            </a:r>
            <a:r>
              <a:rPr lang="en-US" dirty="0" smtClean="0"/>
              <a:t>?</a:t>
            </a:r>
            <a:endParaRPr lang="en-US" dirty="0"/>
          </a:p>
        </p:txBody>
      </p:sp>
      <p:sp>
        <p:nvSpPr>
          <p:cNvPr id="133124" name="Text Box 4"/>
          <p:cNvSpPr txBox="1">
            <a:spLocks noChangeArrowheads="1"/>
          </p:cNvSpPr>
          <p:nvPr/>
        </p:nvSpPr>
        <p:spPr bwMode="auto">
          <a:xfrm>
            <a:off x="1817688" y="2484438"/>
            <a:ext cx="4441825" cy="2589212"/>
          </a:xfrm>
          <a:prstGeom prst="rect">
            <a:avLst/>
          </a:prstGeom>
          <a:solidFill>
            <a:srgbClr val="F6F5BD"/>
          </a:solidFill>
          <a:ln w="25400">
            <a:solidFill>
              <a:schemeClr val="tx1"/>
            </a:solidFill>
            <a:miter lim="800000"/>
            <a:headEnd/>
            <a:tailEnd/>
          </a:ln>
          <a:effectLst/>
        </p:spPr>
        <p:txBody>
          <a:bodyPr wrap="none">
            <a:prstTxWarp prst="textNoShape">
              <a:avLst/>
            </a:prstTxWarp>
            <a:spAutoFit/>
          </a:bodyPr>
          <a:lstStyle/>
          <a:p>
            <a:pPr algn="l">
              <a:lnSpc>
                <a:spcPct val="100000"/>
              </a:lnSpc>
            </a:pPr>
            <a:r>
              <a:rPr lang="en-US" sz="1800" dirty="0" err="1">
                <a:latin typeface="Courier New" charset="0"/>
              </a:rPr>
              <a:t>int</a:t>
            </a:r>
            <a:r>
              <a:rPr lang="en-US" sz="1800" dirty="0">
                <a:latin typeface="Courier New" charset="0"/>
              </a:rPr>
              <a:t> </a:t>
            </a:r>
            <a:r>
              <a:rPr lang="en-US" sz="1800" dirty="0" err="1">
                <a:latin typeface="Courier New" charset="0"/>
              </a:rPr>
              <a:t>sum_array_cols(int</a:t>
            </a:r>
            <a:r>
              <a:rPr lang="en-US" sz="1800" dirty="0">
                <a:latin typeface="Courier New" charset="0"/>
              </a:rPr>
              <a:t> </a:t>
            </a:r>
            <a:r>
              <a:rPr lang="en-US" sz="1800" dirty="0" err="1">
                <a:latin typeface="Courier New" charset="0"/>
              </a:rPr>
              <a:t>a[M][N</a:t>
            </a:r>
            <a:r>
              <a:rPr lang="en-US" sz="1800" dirty="0">
                <a:latin typeface="Courier New" charset="0"/>
              </a:rPr>
              <a:t>])</a:t>
            </a:r>
          </a:p>
          <a:p>
            <a:pPr algn="l">
              <a:lnSpc>
                <a:spcPct val="100000"/>
              </a:lnSpc>
            </a:pPr>
            <a:r>
              <a:rPr lang="en-US" sz="1800" dirty="0">
                <a:latin typeface="Courier New" charset="0"/>
              </a:rPr>
              <a:t>{</a:t>
            </a:r>
          </a:p>
          <a:p>
            <a:pPr algn="l">
              <a:lnSpc>
                <a:spcPct val="100000"/>
              </a:lnSpc>
            </a:pPr>
            <a:r>
              <a:rPr lang="en-US" sz="1800" dirty="0">
                <a:latin typeface="Courier New" charset="0"/>
              </a:rPr>
              <a:t>    </a:t>
            </a:r>
            <a:r>
              <a:rPr lang="en-US" sz="1800" dirty="0" err="1">
                <a:latin typeface="Courier New" charset="0"/>
              </a:rPr>
              <a:t>int</a:t>
            </a:r>
            <a:r>
              <a:rPr lang="en-US" sz="1800" dirty="0">
                <a:latin typeface="Courier New" charset="0"/>
              </a:rPr>
              <a:t> </a:t>
            </a:r>
            <a:r>
              <a:rPr lang="en-US" sz="1800" dirty="0" err="1">
                <a:latin typeface="Courier New" charset="0"/>
              </a:rPr>
              <a:t>i</a:t>
            </a:r>
            <a:r>
              <a:rPr lang="en-US" sz="1800" dirty="0">
                <a:latin typeface="Courier New" charset="0"/>
              </a:rPr>
              <a:t>, </a:t>
            </a:r>
            <a:r>
              <a:rPr lang="en-US" sz="1800" dirty="0" err="1">
                <a:latin typeface="Courier New" charset="0"/>
              </a:rPr>
              <a:t>j</a:t>
            </a:r>
            <a:r>
              <a:rPr lang="en-US" sz="1800" dirty="0">
                <a:latin typeface="Courier New" charset="0"/>
              </a:rPr>
              <a:t>, sum = 0;</a:t>
            </a:r>
          </a:p>
          <a:p>
            <a:pPr algn="l">
              <a:lnSpc>
                <a:spcPct val="100000"/>
              </a:lnSpc>
            </a:pPr>
            <a:endParaRPr lang="en-US" sz="1800" dirty="0">
              <a:latin typeface="Courier New" charset="0"/>
            </a:endParaRPr>
          </a:p>
          <a:p>
            <a:pPr algn="l">
              <a:lnSpc>
                <a:spcPct val="100000"/>
              </a:lnSpc>
            </a:pPr>
            <a:r>
              <a:rPr lang="en-US" sz="1800" dirty="0">
                <a:latin typeface="Courier New" charset="0"/>
              </a:rPr>
              <a:t>    for (</a:t>
            </a:r>
            <a:r>
              <a:rPr lang="en-US" sz="1800" dirty="0" err="1">
                <a:latin typeface="Courier New" charset="0"/>
              </a:rPr>
              <a:t>j</a:t>
            </a:r>
            <a:r>
              <a:rPr lang="en-US" sz="1800" dirty="0">
                <a:latin typeface="Courier New" charset="0"/>
              </a:rPr>
              <a:t> = 0; </a:t>
            </a:r>
            <a:r>
              <a:rPr lang="en-US" sz="1800" dirty="0" err="1">
                <a:latin typeface="Courier New" charset="0"/>
              </a:rPr>
              <a:t>j</a:t>
            </a:r>
            <a:r>
              <a:rPr lang="en-US" sz="1800" dirty="0">
                <a:latin typeface="Courier New" charset="0"/>
              </a:rPr>
              <a:t> &lt; N; </a:t>
            </a:r>
            <a:r>
              <a:rPr lang="en-US" sz="1800" dirty="0" err="1">
                <a:latin typeface="Courier New" charset="0"/>
              </a:rPr>
              <a:t>j</a:t>
            </a:r>
            <a:r>
              <a:rPr lang="en-US" sz="1800" dirty="0">
                <a:latin typeface="Courier New" charset="0"/>
              </a:rPr>
              <a:t>++)</a:t>
            </a:r>
          </a:p>
          <a:p>
            <a:pPr algn="l">
              <a:lnSpc>
                <a:spcPct val="100000"/>
              </a:lnSpc>
            </a:pPr>
            <a:r>
              <a:rPr lang="en-US" sz="1800" dirty="0">
                <a:latin typeface="Courier New" charset="0"/>
              </a:rPr>
              <a:t>        for (</a:t>
            </a:r>
            <a:r>
              <a:rPr lang="en-US" sz="1800" dirty="0" err="1">
                <a:latin typeface="Courier New" charset="0"/>
              </a:rPr>
              <a:t>i</a:t>
            </a:r>
            <a:r>
              <a:rPr lang="en-US" sz="1800" dirty="0">
                <a:latin typeface="Courier New" charset="0"/>
              </a:rPr>
              <a:t> = 0; </a:t>
            </a:r>
            <a:r>
              <a:rPr lang="en-US" sz="1800" dirty="0" err="1">
                <a:latin typeface="Courier New" charset="0"/>
              </a:rPr>
              <a:t>i</a:t>
            </a:r>
            <a:r>
              <a:rPr lang="en-US" sz="1800" dirty="0">
                <a:latin typeface="Courier New" charset="0"/>
              </a:rPr>
              <a:t> &lt; M; </a:t>
            </a:r>
            <a:r>
              <a:rPr lang="en-US" sz="1800" dirty="0" err="1">
                <a:latin typeface="Courier New" charset="0"/>
              </a:rPr>
              <a:t>i</a:t>
            </a:r>
            <a:r>
              <a:rPr lang="en-US" sz="1800" dirty="0">
                <a:latin typeface="Courier New" charset="0"/>
              </a:rPr>
              <a:t>++)</a:t>
            </a:r>
          </a:p>
          <a:p>
            <a:pPr algn="l">
              <a:lnSpc>
                <a:spcPct val="100000"/>
              </a:lnSpc>
            </a:pPr>
            <a:r>
              <a:rPr lang="en-US" sz="1800" dirty="0">
                <a:latin typeface="Courier New" charset="0"/>
              </a:rPr>
              <a:t>            sum += </a:t>
            </a:r>
            <a:r>
              <a:rPr lang="en-US" sz="1800" dirty="0" err="1">
                <a:latin typeface="Courier New" charset="0"/>
              </a:rPr>
              <a:t>a[i][j</a:t>
            </a:r>
            <a:r>
              <a:rPr lang="en-US" sz="1800" dirty="0">
                <a:latin typeface="Courier New" charset="0"/>
              </a:rPr>
              <a:t>];</a:t>
            </a:r>
          </a:p>
          <a:p>
            <a:pPr algn="l">
              <a:lnSpc>
                <a:spcPct val="100000"/>
              </a:lnSpc>
            </a:pPr>
            <a:r>
              <a:rPr lang="en-US" sz="1800" dirty="0">
                <a:latin typeface="Courier New" charset="0"/>
              </a:rPr>
              <a:t>    return sum;</a:t>
            </a:r>
          </a:p>
          <a:p>
            <a:pPr algn="l">
              <a:lnSpc>
                <a:spcPct val="100000"/>
              </a:lnSpc>
            </a:pPr>
            <a:r>
              <a:rPr lang="en-US" sz="1800" dirty="0">
                <a:latin typeface="Courier New" charset="0"/>
              </a:rPr>
              <a:t>}</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4149" name="Rectangle 1029"/>
          <p:cNvSpPr>
            <a:spLocks noGrp="1" noChangeArrowheads="1"/>
          </p:cNvSpPr>
          <p:nvPr>
            <p:ph type="title"/>
          </p:nvPr>
        </p:nvSpPr>
        <p:spPr/>
        <p:txBody>
          <a:bodyPr/>
          <a:lstStyle/>
          <a:p>
            <a:r>
              <a:rPr lang="en-US" smtClean="0"/>
              <a:t>Locality Example</a:t>
            </a:r>
            <a:endParaRPr lang="en-US"/>
          </a:p>
        </p:txBody>
      </p:sp>
      <p:sp>
        <p:nvSpPr>
          <p:cNvPr id="134150" name="Rectangle 1030"/>
          <p:cNvSpPr>
            <a:spLocks noGrp="1" noChangeArrowheads="1"/>
          </p:cNvSpPr>
          <p:nvPr>
            <p:ph type="body" idx="1"/>
          </p:nvPr>
        </p:nvSpPr>
        <p:spPr/>
        <p:txBody>
          <a:bodyPr/>
          <a:lstStyle/>
          <a:p>
            <a:r>
              <a:rPr lang="en-US" dirty="0" smtClean="0">
                <a:solidFill>
                  <a:srgbClr val="FF0000"/>
                </a:solidFill>
              </a:rPr>
              <a:t>Question</a:t>
            </a:r>
            <a:r>
              <a:rPr lang="en-US" dirty="0" smtClean="0"/>
              <a:t>: Can you permute the loops so that the function scans the 3-d array </a:t>
            </a:r>
            <a:r>
              <a:rPr lang="en-US" b="0" dirty="0" smtClean="0">
                <a:latin typeface="Courier New"/>
                <a:cs typeface="Courier New"/>
              </a:rPr>
              <a:t>a </a:t>
            </a:r>
            <a:r>
              <a:rPr lang="en-US" dirty="0" smtClean="0"/>
              <a:t>with a stride-1 reference pattern (and thus has good spatial locality)?</a:t>
            </a:r>
            <a:endParaRPr lang="en-US" dirty="0"/>
          </a:p>
        </p:txBody>
      </p:sp>
      <p:sp>
        <p:nvSpPr>
          <p:cNvPr id="134148" name="Text Box 1028"/>
          <p:cNvSpPr txBox="1">
            <a:spLocks noChangeArrowheads="1"/>
          </p:cNvSpPr>
          <p:nvPr/>
        </p:nvSpPr>
        <p:spPr bwMode="auto">
          <a:xfrm>
            <a:off x="1941513" y="3033713"/>
            <a:ext cx="4987925" cy="2863850"/>
          </a:xfrm>
          <a:prstGeom prst="rect">
            <a:avLst/>
          </a:prstGeom>
          <a:solidFill>
            <a:srgbClr val="F6F5BD"/>
          </a:solidFill>
          <a:ln w="25400">
            <a:solidFill>
              <a:schemeClr val="tx1"/>
            </a:solidFill>
            <a:miter lim="800000"/>
            <a:headEnd/>
            <a:tailEnd/>
          </a:ln>
          <a:effectLst/>
        </p:spPr>
        <p:txBody>
          <a:bodyPr wrap="none">
            <a:prstTxWarp prst="textNoShape">
              <a:avLst/>
            </a:prstTxWarp>
            <a:spAutoFit/>
          </a:bodyPr>
          <a:lstStyle/>
          <a:p>
            <a:pPr algn="l">
              <a:lnSpc>
                <a:spcPct val="100000"/>
              </a:lnSpc>
            </a:pPr>
            <a:r>
              <a:rPr lang="en-US" sz="1800" dirty="0" err="1">
                <a:latin typeface="Courier New" charset="0"/>
              </a:rPr>
              <a:t>int</a:t>
            </a:r>
            <a:r>
              <a:rPr lang="en-US" sz="1800" dirty="0">
                <a:latin typeface="Courier New" charset="0"/>
              </a:rPr>
              <a:t> sum_array_3d(int </a:t>
            </a:r>
            <a:r>
              <a:rPr lang="en-US" sz="1800" dirty="0" err="1">
                <a:latin typeface="Courier New" charset="0"/>
              </a:rPr>
              <a:t>a[M][N][N</a:t>
            </a:r>
            <a:r>
              <a:rPr lang="en-US" sz="1800" dirty="0">
                <a:latin typeface="Courier New" charset="0"/>
              </a:rPr>
              <a:t>])</a:t>
            </a:r>
          </a:p>
          <a:p>
            <a:pPr algn="l">
              <a:lnSpc>
                <a:spcPct val="100000"/>
              </a:lnSpc>
            </a:pPr>
            <a:r>
              <a:rPr lang="en-US" sz="1800" dirty="0">
                <a:latin typeface="Courier New" charset="0"/>
              </a:rPr>
              <a:t>{</a:t>
            </a:r>
          </a:p>
          <a:p>
            <a:pPr algn="l">
              <a:lnSpc>
                <a:spcPct val="100000"/>
              </a:lnSpc>
            </a:pPr>
            <a:r>
              <a:rPr lang="en-US" sz="1800" dirty="0">
                <a:latin typeface="Courier New" charset="0"/>
              </a:rPr>
              <a:t>    </a:t>
            </a:r>
            <a:r>
              <a:rPr lang="en-US" sz="1800" dirty="0" err="1">
                <a:latin typeface="Courier New" charset="0"/>
              </a:rPr>
              <a:t>int</a:t>
            </a:r>
            <a:r>
              <a:rPr lang="en-US" sz="1800" dirty="0">
                <a:latin typeface="Courier New" charset="0"/>
              </a:rPr>
              <a:t> </a:t>
            </a:r>
            <a:r>
              <a:rPr lang="en-US" sz="1800" dirty="0" err="1">
                <a:latin typeface="Courier New" charset="0"/>
              </a:rPr>
              <a:t>i</a:t>
            </a:r>
            <a:r>
              <a:rPr lang="en-US" sz="1800" dirty="0">
                <a:latin typeface="Courier New" charset="0"/>
              </a:rPr>
              <a:t>, </a:t>
            </a:r>
            <a:r>
              <a:rPr lang="en-US" sz="1800" dirty="0" err="1">
                <a:latin typeface="Courier New" charset="0"/>
              </a:rPr>
              <a:t>j</a:t>
            </a:r>
            <a:r>
              <a:rPr lang="en-US" sz="1800" dirty="0">
                <a:latin typeface="Courier New" charset="0"/>
              </a:rPr>
              <a:t>, </a:t>
            </a:r>
            <a:r>
              <a:rPr lang="en-US" sz="1800" dirty="0" err="1">
                <a:latin typeface="Courier New" charset="0"/>
              </a:rPr>
              <a:t>k</a:t>
            </a:r>
            <a:r>
              <a:rPr lang="en-US" sz="1800" dirty="0">
                <a:latin typeface="Courier New" charset="0"/>
              </a:rPr>
              <a:t>, sum = 0;</a:t>
            </a:r>
          </a:p>
          <a:p>
            <a:pPr algn="l">
              <a:lnSpc>
                <a:spcPct val="100000"/>
              </a:lnSpc>
            </a:pPr>
            <a:endParaRPr lang="en-US" sz="1800" dirty="0">
              <a:latin typeface="Courier New" charset="0"/>
            </a:endParaRPr>
          </a:p>
          <a:p>
            <a:pPr algn="l">
              <a:lnSpc>
                <a:spcPct val="100000"/>
              </a:lnSpc>
            </a:pPr>
            <a:r>
              <a:rPr lang="en-US" sz="1800" dirty="0">
                <a:latin typeface="Courier New" charset="0"/>
              </a:rPr>
              <a:t>    for (</a:t>
            </a:r>
            <a:r>
              <a:rPr lang="en-US" sz="1800" dirty="0" err="1">
                <a:latin typeface="Courier New" charset="0"/>
              </a:rPr>
              <a:t>i</a:t>
            </a:r>
            <a:r>
              <a:rPr lang="en-US" sz="1800" dirty="0">
                <a:latin typeface="Courier New" charset="0"/>
              </a:rPr>
              <a:t> = 0; </a:t>
            </a:r>
            <a:r>
              <a:rPr lang="en-US" sz="1800" dirty="0" err="1">
                <a:latin typeface="Courier New" charset="0"/>
              </a:rPr>
              <a:t>i</a:t>
            </a:r>
            <a:r>
              <a:rPr lang="en-US" sz="1800" dirty="0">
                <a:latin typeface="Courier New" charset="0"/>
              </a:rPr>
              <a:t> &lt; M; </a:t>
            </a:r>
            <a:r>
              <a:rPr lang="en-US" sz="1800" dirty="0" err="1">
                <a:latin typeface="Courier New" charset="0"/>
              </a:rPr>
              <a:t>i</a:t>
            </a:r>
            <a:r>
              <a:rPr lang="en-US" sz="1800" dirty="0">
                <a:latin typeface="Courier New" charset="0"/>
              </a:rPr>
              <a:t>++)</a:t>
            </a:r>
          </a:p>
          <a:p>
            <a:pPr algn="l">
              <a:lnSpc>
                <a:spcPct val="100000"/>
              </a:lnSpc>
            </a:pPr>
            <a:r>
              <a:rPr lang="en-US" sz="1800" dirty="0">
                <a:latin typeface="Courier New" charset="0"/>
              </a:rPr>
              <a:t>        for (</a:t>
            </a:r>
            <a:r>
              <a:rPr lang="en-US" sz="1800" dirty="0" err="1">
                <a:latin typeface="Courier New" charset="0"/>
              </a:rPr>
              <a:t>j</a:t>
            </a:r>
            <a:r>
              <a:rPr lang="en-US" sz="1800" dirty="0">
                <a:latin typeface="Courier New" charset="0"/>
              </a:rPr>
              <a:t> = 0; </a:t>
            </a:r>
            <a:r>
              <a:rPr lang="en-US" sz="1800" dirty="0" err="1">
                <a:latin typeface="Courier New" charset="0"/>
              </a:rPr>
              <a:t>j</a:t>
            </a:r>
            <a:r>
              <a:rPr lang="en-US" sz="1800" dirty="0">
                <a:latin typeface="Courier New" charset="0"/>
              </a:rPr>
              <a:t> &lt; N; </a:t>
            </a:r>
            <a:r>
              <a:rPr lang="en-US" sz="1800" dirty="0" err="1">
                <a:latin typeface="Courier New" charset="0"/>
              </a:rPr>
              <a:t>j</a:t>
            </a:r>
            <a:r>
              <a:rPr lang="en-US" sz="1800" dirty="0">
                <a:latin typeface="Courier New" charset="0"/>
              </a:rPr>
              <a:t>++)</a:t>
            </a:r>
          </a:p>
          <a:p>
            <a:pPr algn="l">
              <a:lnSpc>
                <a:spcPct val="100000"/>
              </a:lnSpc>
            </a:pPr>
            <a:r>
              <a:rPr lang="en-US" sz="1800" dirty="0">
                <a:latin typeface="Courier New" charset="0"/>
              </a:rPr>
              <a:t>            for (</a:t>
            </a:r>
            <a:r>
              <a:rPr lang="en-US" sz="1800" dirty="0" err="1">
                <a:latin typeface="Courier New" charset="0"/>
              </a:rPr>
              <a:t>k</a:t>
            </a:r>
            <a:r>
              <a:rPr lang="en-US" sz="1800" dirty="0">
                <a:latin typeface="Courier New" charset="0"/>
              </a:rPr>
              <a:t> = 0; </a:t>
            </a:r>
            <a:r>
              <a:rPr lang="en-US" sz="1800" dirty="0" err="1">
                <a:latin typeface="Courier New" charset="0"/>
              </a:rPr>
              <a:t>k</a:t>
            </a:r>
            <a:r>
              <a:rPr lang="en-US" sz="1800" dirty="0">
                <a:latin typeface="Courier New" charset="0"/>
              </a:rPr>
              <a:t> &lt; N; </a:t>
            </a:r>
            <a:r>
              <a:rPr lang="en-US" sz="1800" dirty="0" err="1">
                <a:latin typeface="Courier New" charset="0"/>
              </a:rPr>
              <a:t>k</a:t>
            </a:r>
            <a:r>
              <a:rPr lang="en-US" sz="1800" dirty="0">
                <a:latin typeface="Courier New" charset="0"/>
              </a:rPr>
              <a:t>++)</a:t>
            </a:r>
          </a:p>
          <a:p>
            <a:pPr algn="l">
              <a:lnSpc>
                <a:spcPct val="100000"/>
              </a:lnSpc>
            </a:pPr>
            <a:r>
              <a:rPr lang="en-US" sz="1800" dirty="0">
                <a:latin typeface="Courier New" charset="0"/>
              </a:rPr>
              <a:t>                sum += </a:t>
            </a:r>
            <a:r>
              <a:rPr lang="en-US" sz="1800" dirty="0" err="1">
                <a:latin typeface="Courier New" charset="0"/>
              </a:rPr>
              <a:t>a[k][i][j</a:t>
            </a:r>
            <a:r>
              <a:rPr lang="en-US" sz="1800" dirty="0">
                <a:latin typeface="Courier New" charset="0"/>
              </a:rPr>
              <a:t>];</a:t>
            </a:r>
          </a:p>
          <a:p>
            <a:pPr algn="l">
              <a:lnSpc>
                <a:spcPct val="100000"/>
              </a:lnSpc>
            </a:pPr>
            <a:r>
              <a:rPr lang="en-US" sz="1800" dirty="0">
                <a:latin typeface="Courier New" charset="0"/>
              </a:rPr>
              <a:t>    return sum;</a:t>
            </a:r>
          </a:p>
          <a:p>
            <a:pPr algn="l">
              <a:lnSpc>
                <a:spcPct val="100000"/>
              </a:lnSpc>
            </a:pPr>
            <a:r>
              <a:rPr lang="en-US" sz="1800" dirty="0">
                <a:latin typeface="Courier New" charset="0"/>
              </a:rPr>
              <a:t>}</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5172" name="Rectangle 4"/>
          <p:cNvSpPr>
            <a:spLocks noGrp="1" noChangeArrowheads="1"/>
          </p:cNvSpPr>
          <p:nvPr>
            <p:ph type="title"/>
          </p:nvPr>
        </p:nvSpPr>
        <p:spPr/>
        <p:txBody>
          <a:bodyPr/>
          <a:lstStyle/>
          <a:p>
            <a:r>
              <a:rPr lang="en-US"/>
              <a:t>Memory Hierarchies</a:t>
            </a:r>
          </a:p>
        </p:txBody>
      </p:sp>
      <p:sp>
        <p:nvSpPr>
          <p:cNvPr id="135173" name="Rectangle 5"/>
          <p:cNvSpPr>
            <a:spLocks noGrp="1" noChangeArrowheads="1"/>
          </p:cNvSpPr>
          <p:nvPr>
            <p:ph type="body" idx="1"/>
          </p:nvPr>
        </p:nvSpPr>
        <p:spPr/>
        <p:txBody>
          <a:bodyPr/>
          <a:lstStyle/>
          <a:p>
            <a:r>
              <a:rPr lang="en-US"/>
              <a:t>Some fundamental and enduring properties of hardware and software:</a:t>
            </a:r>
          </a:p>
          <a:p>
            <a:pPr lvl="1"/>
            <a:r>
              <a:rPr lang="en-US"/>
              <a:t>Fast storage technologies cost more per byte, have less capacity, and require more power (heat!). </a:t>
            </a:r>
          </a:p>
          <a:p>
            <a:pPr lvl="1"/>
            <a:r>
              <a:rPr lang="en-US"/>
              <a:t>The gap between CPU and main memory speed is widening.</a:t>
            </a:r>
          </a:p>
          <a:p>
            <a:pPr lvl="1"/>
            <a:r>
              <a:rPr lang="en-US"/>
              <a:t>Well-written programs tend to exhibit good locality.</a:t>
            </a:r>
          </a:p>
          <a:p>
            <a:pPr lvl="1"/>
            <a:endParaRPr lang="en-US"/>
          </a:p>
          <a:p>
            <a:r>
              <a:rPr lang="en-US"/>
              <a:t>These fundamental properties complement each other beautifully.</a:t>
            </a:r>
          </a:p>
          <a:p>
            <a:endParaRPr lang="en-US"/>
          </a:p>
          <a:p>
            <a:r>
              <a:rPr lang="en-US"/>
              <a:t>They suggest an approach for organizing memory and storage systems known as a </a:t>
            </a:r>
            <a:r>
              <a:rPr lang="en-US">
                <a:solidFill>
                  <a:srgbClr val="FF0000"/>
                </a:solidFill>
              </a:rPr>
              <a:t>memory hierarchy</a:t>
            </a:r>
            <a:r>
              <a:rPr lang="en-US"/>
              <a:t>.</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a:t>
            </a:r>
            <a:endParaRPr lang="en-US" dirty="0"/>
          </a:p>
        </p:txBody>
      </p:sp>
      <p:sp>
        <p:nvSpPr>
          <p:cNvPr id="3" name="Content Placeholder 2"/>
          <p:cNvSpPr>
            <a:spLocks noGrp="1"/>
          </p:cNvSpPr>
          <p:nvPr>
            <p:ph idx="1"/>
          </p:nvPr>
        </p:nvSpPr>
        <p:spPr/>
        <p:txBody>
          <a:bodyPr/>
          <a:lstStyle/>
          <a:p>
            <a:pPr>
              <a:lnSpc>
                <a:spcPct val="80000"/>
              </a:lnSpc>
            </a:pPr>
            <a:r>
              <a:rPr lang="en-US" dirty="0" smtClean="0">
                <a:solidFill>
                  <a:schemeClr val="bg1">
                    <a:lumMod val="75000"/>
                  </a:schemeClr>
                </a:solidFill>
              </a:rPr>
              <a:t>Storage technologies and trends</a:t>
            </a:r>
          </a:p>
          <a:p>
            <a:pPr>
              <a:lnSpc>
                <a:spcPct val="80000"/>
              </a:lnSpc>
            </a:pPr>
            <a:r>
              <a:rPr lang="en-US" dirty="0" smtClean="0">
                <a:solidFill>
                  <a:schemeClr val="bg1">
                    <a:lumMod val="75000"/>
                  </a:schemeClr>
                </a:solidFill>
              </a:rPr>
              <a:t>Locality of reference</a:t>
            </a:r>
          </a:p>
          <a:p>
            <a:pPr>
              <a:lnSpc>
                <a:spcPct val="80000"/>
              </a:lnSpc>
            </a:pPr>
            <a:r>
              <a:rPr lang="en-US" dirty="0" smtClean="0"/>
              <a:t>Caching in the memory hierarchy</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1"/>
          <p:cNvSpPr>
            <a:spLocks noGrp="1" noChangeArrowheads="1"/>
          </p:cNvSpPr>
          <p:nvPr>
            <p:ph type="title"/>
          </p:nvPr>
        </p:nvSpPr>
        <p:spPr>
          <a:xfrm>
            <a:off x="404813" y="247650"/>
            <a:ext cx="8716962" cy="782638"/>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An Example Memory Hierarchy</a:t>
            </a:r>
          </a:p>
        </p:txBody>
      </p:sp>
      <p:sp>
        <p:nvSpPr>
          <p:cNvPr id="35843" name="AutoShape 2"/>
          <p:cNvSpPr>
            <a:spLocks noChangeArrowheads="1"/>
          </p:cNvSpPr>
          <p:nvPr/>
        </p:nvSpPr>
        <p:spPr bwMode="auto">
          <a:xfrm>
            <a:off x="1147763" y="1009650"/>
            <a:ext cx="6242050" cy="5391150"/>
          </a:xfrm>
          <a:prstGeom prst="triangle">
            <a:avLst>
              <a:gd name="adj" fmla="val 50000"/>
            </a:avLst>
          </a:prstGeom>
          <a:gradFill>
            <a:gsLst>
              <a:gs pos="0">
                <a:schemeClr val="accent2">
                  <a:lumMod val="20000"/>
                  <a:lumOff val="80000"/>
                </a:schemeClr>
              </a:gs>
              <a:gs pos="49000">
                <a:schemeClr val="accent2">
                  <a:lumMod val="20000"/>
                  <a:lumOff val="80000"/>
                </a:schemeClr>
              </a:gs>
              <a:gs pos="100000">
                <a:schemeClr val="bg1"/>
              </a:gs>
            </a:gsLst>
            <a:lin ang="5400000" scaled="0"/>
          </a:gradFill>
          <a:ln w="28575">
            <a:solidFill>
              <a:schemeClr val="tx1"/>
            </a:solidFill>
            <a:miter lim="800000"/>
            <a:headEnd/>
            <a:tailEnd/>
          </a:ln>
        </p:spPr>
        <p:txBody>
          <a:bodyPr wrap="none" anchor="ctr"/>
          <a:lstStyle/>
          <a:p>
            <a:endParaRPr lang="en-US"/>
          </a:p>
        </p:txBody>
      </p:sp>
      <p:sp>
        <p:nvSpPr>
          <p:cNvPr id="35844" name="Text Box 3"/>
          <p:cNvSpPr txBox="1">
            <a:spLocks noChangeArrowheads="1"/>
          </p:cNvSpPr>
          <p:nvPr/>
        </p:nvSpPr>
        <p:spPr bwMode="auto">
          <a:xfrm>
            <a:off x="3790061" y="1568034"/>
            <a:ext cx="948995" cy="336632"/>
          </a:xfrm>
          <a:prstGeom prst="rect">
            <a:avLst/>
          </a:prstGeom>
          <a:noFill/>
          <a:ln w="9525">
            <a:noFill/>
            <a:round/>
            <a:headEnd/>
            <a:tailEnd/>
          </a:ln>
        </p:spPr>
        <p:txBody>
          <a:bodyPr wrap="non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latin typeface="Calibri" pitchFamily="34" charset="0"/>
              </a:rPr>
              <a:t>R</a:t>
            </a:r>
            <a:r>
              <a:rPr lang="en-GB" sz="1600" b="1" dirty="0" smtClean="0">
                <a:latin typeface="Calibri" pitchFamily="34" charset="0"/>
              </a:rPr>
              <a:t>egisters</a:t>
            </a:r>
            <a:endParaRPr lang="en-GB" sz="1600" b="1" dirty="0">
              <a:latin typeface="Calibri" pitchFamily="34" charset="0"/>
            </a:endParaRPr>
          </a:p>
        </p:txBody>
      </p:sp>
      <p:sp>
        <p:nvSpPr>
          <p:cNvPr id="35845" name="Text Box 4"/>
          <p:cNvSpPr txBox="1">
            <a:spLocks noChangeArrowheads="1"/>
          </p:cNvSpPr>
          <p:nvPr/>
        </p:nvSpPr>
        <p:spPr bwMode="auto">
          <a:xfrm>
            <a:off x="3812500" y="2044099"/>
            <a:ext cx="904111" cy="577929"/>
          </a:xfrm>
          <a:prstGeom prst="rect">
            <a:avLst/>
          </a:prstGeom>
          <a:noFill/>
          <a:ln w="9525">
            <a:noFill/>
            <a:round/>
            <a:headEnd/>
            <a:tailEnd/>
          </a:ln>
        </p:spPr>
        <p:txBody>
          <a:bodyPr wrap="non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smtClean="0">
                <a:latin typeface="Calibri" pitchFamily="34" charset="0"/>
              </a:rPr>
              <a:t>L1 cache</a:t>
            </a:r>
          </a:p>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smtClean="0">
                <a:latin typeface="Calibri" pitchFamily="34" charset="0"/>
              </a:rPr>
              <a:t> </a:t>
            </a:r>
            <a:r>
              <a:rPr lang="en-GB" sz="1600" b="1" dirty="0">
                <a:latin typeface="Calibri" pitchFamily="34" charset="0"/>
              </a:rPr>
              <a:t>(SRAM)</a:t>
            </a:r>
          </a:p>
        </p:txBody>
      </p:sp>
      <p:sp>
        <p:nvSpPr>
          <p:cNvPr id="35846" name="Text Box 5"/>
          <p:cNvSpPr txBox="1">
            <a:spLocks noChangeArrowheads="1"/>
          </p:cNvSpPr>
          <p:nvPr/>
        </p:nvSpPr>
        <p:spPr bwMode="auto">
          <a:xfrm>
            <a:off x="3576913" y="3753440"/>
            <a:ext cx="1375290" cy="577082"/>
          </a:xfrm>
          <a:prstGeom prst="rect">
            <a:avLst/>
          </a:prstGeom>
          <a:noFill/>
          <a:ln w="9525">
            <a:noFill/>
            <a:round/>
            <a:headEnd/>
            <a:tailEnd/>
          </a:ln>
        </p:spPr>
        <p:txBody>
          <a:bodyPr wrap="non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smtClean="0">
                <a:latin typeface="Calibri" pitchFamily="34" charset="0"/>
              </a:rPr>
              <a:t>Main </a:t>
            </a:r>
            <a:r>
              <a:rPr lang="en-GB" sz="1600" b="1" dirty="0">
                <a:latin typeface="Calibri" pitchFamily="34" charset="0"/>
              </a:rPr>
              <a:t>memory</a:t>
            </a:r>
          </a:p>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(DRAM)</a:t>
            </a:r>
          </a:p>
        </p:txBody>
      </p:sp>
      <p:sp>
        <p:nvSpPr>
          <p:cNvPr id="35847" name="Text Box 6"/>
          <p:cNvSpPr txBox="1">
            <a:spLocks noChangeArrowheads="1"/>
          </p:cNvSpPr>
          <p:nvPr/>
        </p:nvSpPr>
        <p:spPr bwMode="auto">
          <a:xfrm>
            <a:off x="3160581" y="4604095"/>
            <a:ext cx="2207954" cy="577929"/>
          </a:xfrm>
          <a:prstGeom prst="rect">
            <a:avLst/>
          </a:prstGeom>
          <a:noFill/>
          <a:ln w="9525">
            <a:noFill/>
            <a:round/>
            <a:headEnd/>
            <a:tailEnd/>
          </a:ln>
        </p:spPr>
        <p:txBody>
          <a:bodyPr wrap="non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latin typeface="Calibri" pitchFamily="34" charset="0"/>
              </a:rPr>
              <a:t>L</a:t>
            </a:r>
            <a:r>
              <a:rPr lang="en-GB" sz="1600" b="1" dirty="0" smtClean="0">
                <a:latin typeface="Calibri" pitchFamily="34" charset="0"/>
              </a:rPr>
              <a:t>ocal </a:t>
            </a:r>
            <a:r>
              <a:rPr lang="en-GB" sz="1600" b="1" dirty="0">
                <a:latin typeface="Calibri" pitchFamily="34" charset="0"/>
              </a:rPr>
              <a:t>secondary storage</a:t>
            </a:r>
          </a:p>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(local disks)</a:t>
            </a:r>
          </a:p>
        </p:txBody>
      </p:sp>
      <p:sp>
        <p:nvSpPr>
          <p:cNvPr id="35848" name="Line 7"/>
          <p:cNvSpPr>
            <a:spLocks noChangeShapeType="1"/>
          </p:cNvSpPr>
          <p:nvPr/>
        </p:nvSpPr>
        <p:spPr bwMode="auto">
          <a:xfrm>
            <a:off x="3736976" y="1931988"/>
            <a:ext cx="1063625" cy="1587"/>
          </a:xfrm>
          <a:prstGeom prst="line">
            <a:avLst/>
          </a:prstGeom>
          <a:noFill/>
          <a:ln w="25400" cap="flat" cmpd="sng" algn="ctr">
            <a:solidFill>
              <a:schemeClr val="tx1"/>
            </a:solidFill>
            <a:prstDash val="solid"/>
            <a:round/>
            <a:headEnd type="none" w="med" len="med"/>
            <a:tailEnd type="none" w="med" len="med"/>
          </a:ln>
          <a:effectLst/>
        </p:spPr>
        <p:txBody>
          <a:bodyPr/>
          <a:lstStyle/>
          <a:p>
            <a:endParaRPr lang="en-US"/>
          </a:p>
        </p:txBody>
      </p:sp>
      <p:sp>
        <p:nvSpPr>
          <p:cNvPr id="35850" name="Line 9"/>
          <p:cNvSpPr>
            <a:spLocks noChangeShapeType="1"/>
          </p:cNvSpPr>
          <p:nvPr/>
        </p:nvSpPr>
        <p:spPr bwMode="auto">
          <a:xfrm>
            <a:off x="2992438" y="3634582"/>
            <a:ext cx="2552700" cy="1587"/>
          </a:xfrm>
          <a:prstGeom prst="line">
            <a:avLst/>
          </a:prstGeom>
          <a:noFill/>
          <a:ln w="12600">
            <a:solidFill>
              <a:srgbClr val="000066"/>
            </a:solidFill>
            <a:miter lim="800000"/>
            <a:headEnd/>
            <a:tailEnd/>
          </a:ln>
        </p:spPr>
        <p:txBody>
          <a:bodyPr/>
          <a:lstStyle/>
          <a:p>
            <a:endParaRPr lang="en-US"/>
          </a:p>
        </p:txBody>
      </p:sp>
      <p:sp>
        <p:nvSpPr>
          <p:cNvPr id="35851" name="Line 10"/>
          <p:cNvSpPr>
            <a:spLocks noChangeShapeType="1"/>
          </p:cNvSpPr>
          <p:nvPr/>
        </p:nvSpPr>
        <p:spPr bwMode="auto">
          <a:xfrm>
            <a:off x="441325" y="3943350"/>
            <a:ext cx="1588" cy="2344738"/>
          </a:xfrm>
          <a:prstGeom prst="line">
            <a:avLst/>
          </a:prstGeom>
          <a:noFill/>
          <a:ln w="38160">
            <a:solidFill>
              <a:srgbClr val="000066"/>
            </a:solidFill>
            <a:miter lim="800000"/>
            <a:headEnd/>
            <a:tailEnd type="triangle" w="med" len="med"/>
          </a:ln>
        </p:spPr>
        <p:txBody>
          <a:bodyPr/>
          <a:lstStyle/>
          <a:p>
            <a:endParaRPr lang="en-US"/>
          </a:p>
        </p:txBody>
      </p:sp>
      <p:sp>
        <p:nvSpPr>
          <p:cNvPr id="35852" name="Text Box 11"/>
          <p:cNvSpPr txBox="1">
            <a:spLocks noChangeArrowheads="1"/>
          </p:cNvSpPr>
          <p:nvPr/>
        </p:nvSpPr>
        <p:spPr bwMode="auto">
          <a:xfrm>
            <a:off x="455667" y="3829317"/>
            <a:ext cx="915933" cy="1059650"/>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Larger,  </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slower, </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cheaper </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smtClean="0">
                <a:latin typeface="Calibri" pitchFamily="34" charset="0"/>
              </a:rPr>
              <a:t>per byte</a:t>
            </a:r>
            <a:endParaRPr lang="en-GB" sz="1600" b="1" dirty="0">
              <a:latin typeface="Calibri" pitchFamily="34" charset="0"/>
            </a:endParaRPr>
          </a:p>
        </p:txBody>
      </p:sp>
      <p:sp>
        <p:nvSpPr>
          <p:cNvPr id="35854" name="Text Box 13"/>
          <p:cNvSpPr txBox="1">
            <a:spLocks noChangeArrowheads="1"/>
          </p:cNvSpPr>
          <p:nvPr/>
        </p:nvSpPr>
        <p:spPr bwMode="auto">
          <a:xfrm>
            <a:off x="2267837" y="5562600"/>
            <a:ext cx="3993442" cy="577082"/>
          </a:xfrm>
          <a:prstGeom prst="rect">
            <a:avLst/>
          </a:prstGeom>
          <a:noFill/>
          <a:ln w="9525">
            <a:noFill/>
            <a:round/>
            <a:headEnd/>
            <a:tailEnd/>
          </a:ln>
        </p:spPr>
        <p:txBody>
          <a:bodyPr wrap="non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latin typeface="Calibri" pitchFamily="34" charset="0"/>
              </a:rPr>
              <a:t>R</a:t>
            </a:r>
            <a:r>
              <a:rPr lang="en-GB" sz="1600" b="1" dirty="0" smtClean="0">
                <a:latin typeface="Calibri" pitchFamily="34" charset="0"/>
              </a:rPr>
              <a:t>emote </a:t>
            </a:r>
            <a:r>
              <a:rPr lang="en-GB" sz="1600" b="1" dirty="0">
                <a:latin typeface="Calibri" pitchFamily="34" charset="0"/>
              </a:rPr>
              <a:t>secondary storage</a:t>
            </a:r>
          </a:p>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(tapes, distributed file systems, Web servers)</a:t>
            </a:r>
          </a:p>
        </p:txBody>
      </p:sp>
      <p:sp>
        <p:nvSpPr>
          <p:cNvPr id="35878" name="Text Box 16"/>
          <p:cNvSpPr txBox="1">
            <a:spLocks noChangeArrowheads="1"/>
          </p:cNvSpPr>
          <p:nvPr/>
        </p:nvSpPr>
        <p:spPr bwMode="auto">
          <a:xfrm>
            <a:off x="6858000" y="4648200"/>
            <a:ext cx="2062162" cy="728636"/>
          </a:xfrm>
          <a:prstGeom prst="rect">
            <a:avLst/>
          </a:prstGeom>
          <a:noFill/>
          <a:ln w="9525">
            <a:noFill/>
            <a:round/>
            <a:headEnd/>
            <a:tailEnd/>
          </a:ln>
        </p:spPr>
        <p:txBody>
          <a:bodyPr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dirty="0">
                <a:solidFill>
                  <a:srgbClr val="C00000"/>
                </a:solidFill>
                <a:latin typeface="Calibri" pitchFamily="34" charset="0"/>
              </a:rPr>
              <a:t>Local disks hold files retrieved from disks on remote network servers</a:t>
            </a:r>
          </a:p>
        </p:txBody>
      </p:sp>
      <p:sp>
        <p:nvSpPr>
          <p:cNvPr id="35876" name="Text Box 19"/>
          <p:cNvSpPr txBox="1">
            <a:spLocks noChangeArrowheads="1"/>
          </p:cNvSpPr>
          <p:nvPr/>
        </p:nvSpPr>
        <p:spPr bwMode="auto">
          <a:xfrm>
            <a:off x="6376987" y="3962400"/>
            <a:ext cx="2744787" cy="517502"/>
          </a:xfrm>
          <a:prstGeom prst="rect">
            <a:avLst/>
          </a:prstGeom>
          <a:noFill/>
          <a:ln w="9525">
            <a:noFill/>
            <a:round/>
            <a:headEnd/>
            <a:tailEnd/>
          </a:ln>
        </p:spPr>
        <p:txBody>
          <a:bodyPr wrap="squar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dirty="0">
                <a:solidFill>
                  <a:srgbClr val="C00000"/>
                </a:solidFill>
                <a:latin typeface="Calibri" pitchFamily="34" charset="0"/>
              </a:rPr>
              <a:t>Main memory holds disk </a:t>
            </a:r>
            <a:r>
              <a:rPr lang="en-GB" sz="1400" b="1" dirty="0" smtClean="0">
                <a:solidFill>
                  <a:srgbClr val="C00000"/>
                </a:solidFill>
                <a:latin typeface="Calibri" pitchFamily="34" charset="0"/>
              </a:rPr>
              <a:t>blocks </a:t>
            </a:r>
            <a:r>
              <a:rPr lang="en-GB" sz="1400" b="1" dirty="0">
                <a:solidFill>
                  <a:srgbClr val="C00000"/>
                </a:solidFill>
                <a:latin typeface="Calibri" pitchFamily="34" charset="0"/>
              </a:rPr>
              <a:t>retrieved from </a:t>
            </a:r>
            <a:r>
              <a:rPr lang="en-GB" sz="1400" b="1" dirty="0" smtClean="0">
                <a:solidFill>
                  <a:srgbClr val="C00000"/>
                </a:solidFill>
                <a:latin typeface="Calibri" pitchFamily="34" charset="0"/>
              </a:rPr>
              <a:t>local disks</a:t>
            </a:r>
            <a:endParaRPr lang="en-GB" sz="1400" b="1" dirty="0">
              <a:solidFill>
                <a:srgbClr val="C00000"/>
              </a:solidFill>
              <a:latin typeface="Calibri" pitchFamily="34" charset="0"/>
            </a:endParaRPr>
          </a:p>
        </p:txBody>
      </p:sp>
      <p:sp>
        <p:nvSpPr>
          <p:cNvPr id="35857" name="Line 20"/>
          <p:cNvSpPr>
            <a:spLocks noChangeShapeType="1"/>
          </p:cNvSpPr>
          <p:nvPr/>
        </p:nvSpPr>
        <p:spPr bwMode="auto">
          <a:xfrm>
            <a:off x="1760182" y="5337175"/>
            <a:ext cx="5029200" cy="1588"/>
          </a:xfrm>
          <a:prstGeom prst="line">
            <a:avLst/>
          </a:prstGeom>
          <a:noFill/>
          <a:ln w="25400" cap="flat" cmpd="sng" algn="ctr">
            <a:solidFill>
              <a:schemeClr val="tx1"/>
            </a:solidFill>
            <a:prstDash val="solid"/>
            <a:round/>
            <a:headEnd type="none" w="med" len="med"/>
            <a:tailEnd type="none" w="med" len="med"/>
          </a:ln>
          <a:effectLst/>
        </p:spPr>
        <p:txBody>
          <a:bodyPr/>
          <a:lstStyle/>
          <a:p>
            <a:endParaRPr lang="en-US"/>
          </a:p>
        </p:txBody>
      </p:sp>
      <p:sp>
        <p:nvSpPr>
          <p:cNvPr id="35858" name="Text Box 21"/>
          <p:cNvSpPr txBox="1">
            <a:spLocks noChangeArrowheads="1"/>
          </p:cNvSpPr>
          <p:nvPr/>
        </p:nvSpPr>
        <p:spPr bwMode="auto">
          <a:xfrm>
            <a:off x="3806090" y="2895177"/>
            <a:ext cx="916935" cy="577929"/>
          </a:xfrm>
          <a:prstGeom prst="rect">
            <a:avLst/>
          </a:prstGeom>
          <a:noFill/>
          <a:ln w="9525">
            <a:noFill/>
            <a:round/>
            <a:headEnd/>
            <a:tailEnd/>
          </a:ln>
        </p:spPr>
        <p:txBody>
          <a:bodyPr wrap="non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smtClean="0">
                <a:latin typeface="Calibri" pitchFamily="34" charset="0"/>
              </a:rPr>
              <a:t>L2 cache</a:t>
            </a:r>
          </a:p>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smtClean="0">
                <a:latin typeface="Calibri" pitchFamily="34" charset="0"/>
              </a:rPr>
              <a:t>(</a:t>
            </a:r>
            <a:r>
              <a:rPr lang="en-GB" sz="1600" b="1" dirty="0">
                <a:latin typeface="Calibri" pitchFamily="34" charset="0"/>
              </a:rPr>
              <a:t>SRAM)</a:t>
            </a:r>
          </a:p>
        </p:txBody>
      </p:sp>
      <p:sp>
        <p:nvSpPr>
          <p:cNvPr id="35873" name="Text Box 23"/>
          <p:cNvSpPr txBox="1">
            <a:spLocks noChangeArrowheads="1"/>
          </p:cNvSpPr>
          <p:nvPr/>
        </p:nvSpPr>
        <p:spPr bwMode="auto">
          <a:xfrm>
            <a:off x="5334000" y="2256245"/>
            <a:ext cx="2838450" cy="517502"/>
          </a:xfrm>
          <a:prstGeom prst="rect">
            <a:avLst/>
          </a:prstGeom>
          <a:noFill/>
          <a:ln w="9525">
            <a:noFill/>
            <a:round/>
            <a:headEnd/>
            <a:tailEnd/>
          </a:ln>
        </p:spPr>
        <p:txBody>
          <a:bodyPr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dirty="0">
                <a:solidFill>
                  <a:srgbClr val="C00000"/>
                </a:solidFill>
                <a:latin typeface="Calibri" pitchFamily="34" charset="0"/>
              </a:rPr>
              <a:t>L1 cache holds cache lines retrieved from </a:t>
            </a:r>
            <a:r>
              <a:rPr lang="en-GB" sz="1400" b="1" dirty="0" smtClean="0">
                <a:solidFill>
                  <a:srgbClr val="C00000"/>
                </a:solidFill>
                <a:latin typeface="Calibri" pitchFamily="34" charset="0"/>
              </a:rPr>
              <a:t>L2 </a:t>
            </a:r>
            <a:r>
              <a:rPr lang="en-GB" sz="1400" b="1" dirty="0">
                <a:solidFill>
                  <a:srgbClr val="C00000"/>
                </a:solidFill>
                <a:latin typeface="Calibri" pitchFamily="34" charset="0"/>
              </a:rPr>
              <a:t>cache</a:t>
            </a:r>
          </a:p>
        </p:txBody>
      </p:sp>
      <p:sp>
        <p:nvSpPr>
          <p:cNvPr id="35860" name="Text Box 25"/>
          <p:cNvSpPr txBox="1">
            <a:spLocks noChangeArrowheads="1"/>
          </p:cNvSpPr>
          <p:nvPr/>
        </p:nvSpPr>
        <p:spPr bwMode="auto">
          <a:xfrm>
            <a:off x="4876800" y="1447800"/>
            <a:ext cx="2919412" cy="517502"/>
          </a:xfrm>
          <a:prstGeom prst="rect">
            <a:avLst/>
          </a:prstGeom>
          <a:noFill/>
          <a:ln w="9525">
            <a:solidFill>
              <a:srgbClr val="DF9F98"/>
            </a:solidFill>
            <a:round/>
            <a:headEnd/>
            <a:tailEnd/>
          </a:ln>
        </p:spPr>
        <p:txBody>
          <a:bodyPr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dirty="0">
                <a:solidFill>
                  <a:srgbClr val="C00000"/>
                </a:solidFill>
                <a:latin typeface="Calibri" pitchFamily="34" charset="0"/>
              </a:rPr>
              <a:t>CPU registers hold words retrieved </a:t>
            </a:r>
            <a:r>
              <a:rPr lang="en-GB" sz="1400" b="1" dirty="0" smtClean="0">
                <a:solidFill>
                  <a:srgbClr val="C00000"/>
                </a:solidFill>
                <a:latin typeface="Calibri" pitchFamily="34" charset="0"/>
              </a:rPr>
              <a:t>from </a:t>
            </a:r>
            <a:r>
              <a:rPr lang="en-GB" sz="1400" b="1" dirty="0">
                <a:solidFill>
                  <a:srgbClr val="C00000"/>
                </a:solidFill>
                <a:latin typeface="Calibri" pitchFamily="34" charset="0"/>
              </a:rPr>
              <a:t>L1 cache</a:t>
            </a:r>
          </a:p>
        </p:txBody>
      </p:sp>
      <p:sp>
        <p:nvSpPr>
          <p:cNvPr id="35871" name="Text Box 28"/>
          <p:cNvSpPr txBox="1">
            <a:spLocks noChangeArrowheads="1"/>
          </p:cNvSpPr>
          <p:nvPr/>
        </p:nvSpPr>
        <p:spPr bwMode="auto">
          <a:xfrm>
            <a:off x="5867400" y="3124200"/>
            <a:ext cx="2628900" cy="517502"/>
          </a:xfrm>
          <a:prstGeom prst="rect">
            <a:avLst/>
          </a:prstGeom>
          <a:noFill/>
          <a:ln w="9525">
            <a:noFill/>
            <a:round/>
            <a:headEnd/>
            <a:tailEnd/>
          </a:ln>
        </p:spPr>
        <p:txBody>
          <a:bodyPr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dirty="0">
                <a:solidFill>
                  <a:srgbClr val="C00000"/>
                </a:solidFill>
                <a:latin typeface="Calibri" pitchFamily="34" charset="0"/>
              </a:rPr>
              <a:t>L2 cache holds cache lines retrieved from main memory</a:t>
            </a:r>
          </a:p>
        </p:txBody>
      </p:sp>
      <p:sp>
        <p:nvSpPr>
          <p:cNvPr id="35863" name="Text Box 30"/>
          <p:cNvSpPr txBox="1">
            <a:spLocks noChangeArrowheads="1"/>
          </p:cNvSpPr>
          <p:nvPr/>
        </p:nvSpPr>
        <p:spPr bwMode="auto">
          <a:xfrm>
            <a:off x="3530600" y="1331913"/>
            <a:ext cx="428620" cy="335799"/>
          </a:xfrm>
          <a:prstGeom prst="rect">
            <a:avLst/>
          </a:prstGeom>
          <a:noFill/>
          <a:ln w="9525">
            <a:noFill/>
            <a:round/>
            <a:headEnd/>
            <a:tailEnd/>
          </a:ln>
        </p:spPr>
        <p:txBody>
          <a:bodyPr wrap="non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solidFill>
                  <a:srgbClr val="000482"/>
                </a:solidFill>
                <a:latin typeface="Calibri" pitchFamily="34" charset="0"/>
              </a:rPr>
              <a:t>L0:</a:t>
            </a:r>
          </a:p>
        </p:txBody>
      </p:sp>
      <p:sp>
        <p:nvSpPr>
          <p:cNvPr id="35864" name="Text Box 31"/>
          <p:cNvSpPr txBox="1">
            <a:spLocks noChangeArrowheads="1"/>
          </p:cNvSpPr>
          <p:nvPr/>
        </p:nvSpPr>
        <p:spPr bwMode="auto">
          <a:xfrm>
            <a:off x="3152775" y="2041525"/>
            <a:ext cx="428620" cy="335799"/>
          </a:xfrm>
          <a:prstGeom prst="rect">
            <a:avLst/>
          </a:prstGeom>
          <a:noFill/>
          <a:ln w="9525">
            <a:noFill/>
            <a:round/>
            <a:headEnd/>
            <a:tailEnd/>
          </a:ln>
        </p:spPr>
        <p:txBody>
          <a:bodyPr wrap="non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solidFill>
                  <a:srgbClr val="000482"/>
                </a:solidFill>
                <a:latin typeface="Calibri" pitchFamily="34" charset="0"/>
              </a:rPr>
              <a:t>L1:</a:t>
            </a:r>
          </a:p>
        </p:txBody>
      </p:sp>
      <p:sp>
        <p:nvSpPr>
          <p:cNvPr id="35865" name="Text Box 32"/>
          <p:cNvSpPr txBox="1">
            <a:spLocks noChangeArrowheads="1"/>
          </p:cNvSpPr>
          <p:nvPr/>
        </p:nvSpPr>
        <p:spPr bwMode="auto">
          <a:xfrm>
            <a:off x="2714625" y="2738438"/>
            <a:ext cx="428620" cy="335799"/>
          </a:xfrm>
          <a:prstGeom prst="rect">
            <a:avLst/>
          </a:prstGeom>
          <a:noFill/>
          <a:ln w="9525">
            <a:noFill/>
            <a:round/>
            <a:headEnd/>
            <a:tailEnd/>
          </a:ln>
        </p:spPr>
        <p:txBody>
          <a:bodyPr wrap="non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solidFill>
                  <a:srgbClr val="000482"/>
                </a:solidFill>
                <a:latin typeface="Calibri" pitchFamily="34" charset="0"/>
              </a:rPr>
              <a:t>L2:</a:t>
            </a:r>
          </a:p>
        </p:txBody>
      </p:sp>
      <p:sp>
        <p:nvSpPr>
          <p:cNvPr id="35866" name="Text Box 33"/>
          <p:cNvSpPr txBox="1">
            <a:spLocks noChangeArrowheads="1"/>
          </p:cNvSpPr>
          <p:nvPr/>
        </p:nvSpPr>
        <p:spPr bwMode="auto">
          <a:xfrm>
            <a:off x="2241550" y="3541713"/>
            <a:ext cx="428620" cy="335799"/>
          </a:xfrm>
          <a:prstGeom prst="rect">
            <a:avLst/>
          </a:prstGeom>
          <a:noFill/>
          <a:ln w="9525">
            <a:noFill/>
            <a:round/>
            <a:headEnd/>
            <a:tailEnd/>
          </a:ln>
        </p:spPr>
        <p:txBody>
          <a:bodyPr wrap="non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solidFill>
                  <a:srgbClr val="000482"/>
                </a:solidFill>
                <a:latin typeface="Calibri" pitchFamily="34" charset="0"/>
              </a:rPr>
              <a:t>L3:</a:t>
            </a:r>
          </a:p>
        </p:txBody>
      </p:sp>
      <p:sp>
        <p:nvSpPr>
          <p:cNvPr id="35867" name="Text Box 34"/>
          <p:cNvSpPr txBox="1">
            <a:spLocks noChangeArrowheads="1"/>
          </p:cNvSpPr>
          <p:nvPr/>
        </p:nvSpPr>
        <p:spPr bwMode="auto">
          <a:xfrm>
            <a:off x="1639888" y="4606925"/>
            <a:ext cx="428620" cy="335799"/>
          </a:xfrm>
          <a:prstGeom prst="rect">
            <a:avLst/>
          </a:prstGeom>
          <a:noFill/>
          <a:ln w="9525">
            <a:noFill/>
            <a:round/>
            <a:headEnd/>
            <a:tailEnd/>
          </a:ln>
        </p:spPr>
        <p:txBody>
          <a:bodyPr wrap="non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solidFill>
                  <a:srgbClr val="000482"/>
                </a:solidFill>
                <a:latin typeface="Calibri" pitchFamily="34" charset="0"/>
              </a:rPr>
              <a:t>L4:</a:t>
            </a:r>
          </a:p>
        </p:txBody>
      </p:sp>
      <p:sp>
        <p:nvSpPr>
          <p:cNvPr id="35868" name="Text Box 35"/>
          <p:cNvSpPr txBox="1">
            <a:spLocks noChangeArrowheads="1"/>
          </p:cNvSpPr>
          <p:nvPr/>
        </p:nvSpPr>
        <p:spPr bwMode="auto">
          <a:xfrm>
            <a:off x="1000125" y="5703888"/>
            <a:ext cx="428620" cy="335799"/>
          </a:xfrm>
          <a:prstGeom prst="rect">
            <a:avLst/>
          </a:prstGeom>
          <a:noFill/>
          <a:ln w="9525">
            <a:noFill/>
            <a:round/>
            <a:headEnd/>
            <a:tailEnd/>
          </a:ln>
        </p:spPr>
        <p:txBody>
          <a:bodyPr wrap="non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solidFill>
                  <a:srgbClr val="000482"/>
                </a:solidFill>
                <a:latin typeface="Calibri" pitchFamily="34" charset="0"/>
              </a:rPr>
              <a:t>L5:</a:t>
            </a:r>
          </a:p>
        </p:txBody>
      </p:sp>
      <p:sp>
        <p:nvSpPr>
          <p:cNvPr id="35869" name="Text Box 36"/>
          <p:cNvSpPr txBox="1">
            <a:spLocks noChangeArrowheads="1"/>
          </p:cNvSpPr>
          <p:nvPr/>
        </p:nvSpPr>
        <p:spPr bwMode="auto">
          <a:xfrm>
            <a:off x="457200" y="2312467"/>
            <a:ext cx="894132" cy="1059650"/>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Smaller,</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faster</a:t>
            </a:r>
            <a:r>
              <a:rPr lang="en-GB" sz="1600" b="1" dirty="0" smtClean="0">
                <a:latin typeface="Calibri" pitchFamily="34" charset="0"/>
              </a:rPr>
              <a:t>,</a:t>
            </a:r>
            <a:endParaRPr lang="en-GB" sz="1600" b="1" dirty="0">
              <a:latin typeface="Calibri" pitchFamily="34" charset="0"/>
            </a:endParaRP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costlier</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smtClean="0">
                <a:latin typeface="Calibri" pitchFamily="34" charset="0"/>
              </a:rPr>
              <a:t>per byte</a:t>
            </a:r>
            <a:endParaRPr lang="en-GB" sz="1600" b="1" dirty="0">
              <a:latin typeface="Calibri" pitchFamily="34" charset="0"/>
            </a:endParaRPr>
          </a:p>
        </p:txBody>
      </p:sp>
      <p:sp>
        <p:nvSpPr>
          <p:cNvPr id="35870" name="Line 37"/>
          <p:cNvSpPr>
            <a:spLocks noChangeShapeType="1"/>
          </p:cNvSpPr>
          <p:nvPr/>
        </p:nvSpPr>
        <p:spPr bwMode="auto">
          <a:xfrm flipV="1">
            <a:off x="455613" y="1143000"/>
            <a:ext cx="1587" cy="2157413"/>
          </a:xfrm>
          <a:prstGeom prst="line">
            <a:avLst/>
          </a:prstGeom>
          <a:noFill/>
          <a:ln w="38160">
            <a:solidFill>
              <a:srgbClr val="000066"/>
            </a:solidFill>
            <a:miter lim="800000"/>
            <a:headEnd/>
            <a:tailEnd type="triangle" w="med" len="med"/>
          </a:ln>
        </p:spPr>
        <p:txBody>
          <a:bodyPr/>
          <a:lstStyle/>
          <a:p>
            <a:endParaRPr lang="en-US"/>
          </a:p>
        </p:txBody>
      </p:sp>
      <p:cxnSp>
        <p:nvCxnSpPr>
          <p:cNvPr id="40" name="Straight Connector 39"/>
          <p:cNvCxnSpPr/>
          <p:nvPr/>
        </p:nvCxnSpPr>
        <p:spPr bwMode="auto">
          <a:xfrm>
            <a:off x="2267306" y="4463813"/>
            <a:ext cx="4006851" cy="1588"/>
          </a:xfrm>
          <a:prstGeom prst="line">
            <a:avLst/>
          </a:prstGeom>
          <a:noFill/>
          <a:ln w="25400" cap="flat" cmpd="sng" algn="ctr">
            <a:solidFill>
              <a:schemeClr val="tx1"/>
            </a:solidFill>
            <a:prstDash val="solid"/>
            <a:round/>
            <a:headEnd type="none" w="med" len="med"/>
            <a:tailEnd type="none" w="med" len="med"/>
          </a:ln>
          <a:effectLst/>
        </p:spPr>
      </p:cxnSp>
      <p:cxnSp>
        <p:nvCxnSpPr>
          <p:cNvPr id="44" name="Straight Connector 43"/>
          <p:cNvCxnSpPr/>
          <p:nvPr/>
        </p:nvCxnSpPr>
        <p:spPr bwMode="auto">
          <a:xfrm>
            <a:off x="2756078" y="3634582"/>
            <a:ext cx="3017520" cy="1588"/>
          </a:xfrm>
          <a:prstGeom prst="line">
            <a:avLst/>
          </a:prstGeom>
          <a:noFill/>
          <a:ln w="25400" cap="flat" cmpd="sng" algn="ctr">
            <a:solidFill>
              <a:schemeClr val="tx1"/>
            </a:solidFill>
            <a:prstDash val="solid"/>
            <a:round/>
            <a:headEnd type="none" w="med" len="med"/>
            <a:tailEnd type="none" w="med" len="med"/>
          </a:ln>
          <a:effectLst/>
        </p:spPr>
      </p:cxnSp>
      <p:cxnSp>
        <p:nvCxnSpPr>
          <p:cNvPr id="46" name="Straight Connector 45"/>
          <p:cNvCxnSpPr/>
          <p:nvPr/>
        </p:nvCxnSpPr>
        <p:spPr bwMode="auto">
          <a:xfrm>
            <a:off x="3263722" y="2741612"/>
            <a:ext cx="2011680" cy="1588"/>
          </a:xfrm>
          <a:prstGeom prst="line">
            <a:avLst/>
          </a:prstGeom>
          <a:noFill/>
          <a:ln w="25400" cap="flat" cmpd="sng" algn="ctr">
            <a:solidFill>
              <a:schemeClr val="tx1"/>
            </a:solidFill>
            <a:prstDash val="solid"/>
            <a:round/>
            <a:headEnd type="none" w="med" len="med"/>
            <a:tailEnd type="none" w="med" len="med"/>
          </a:ln>
          <a:effectLst/>
        </p:spPr>
      </p:cxn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6198" name="Rectangle 6"/>
          <p:cNvSpPr>
            <a:spLocks noGrp="1" noChangeArrowheads="1"/>
          </p:cNvSpPr>
          <p:nvPr>
            <p:ph type="title"/>
          </p:nvPr>
        </p:nvSpPr>
        <p:spPr/>
        <p:txBody>
          <a:bodyPr/>
          <a:lstStyle/>
          <a:p>
            <a:r>
              <a:rPr lang="en-US" dirty="0" smtClean="0"/>
              <a:t>Caches</a:t>
            </a:r>
            <a:endParaRPr lang="en-US" dirty="0"/>
          </a:p>
        </p:txBody>
      </p:sp>
      <p:sp>
        <p:nvSpPr>
          <p:cNvPr id="136199" name="Rectangle 7"/>
          <p:cNvSpPr>
            <a:spLocks noGrp="1" noChangeArrowheads="1"/>
          </p:cNvSpPr>
          <p:nvPr>
            <p:ph type="body" idx="1"/>
          </p:nvPr>
        </p:nvSpPr>
        <p:spPr>
          <a:xfrm>
            <a:off x="396875" y="1362075"/>
            <a:ext cx="8442325" cy="4972050"/>
          </a:xfrm>
        </p:spPr>
        <p:txBody>
          <a:bodyPr/>
          <a:lstStyle/>
          <a:p>
            <a:r>
              <a:rPr lang="en-US" i="1" dirty="0" smtClean="0">
                <a:solidFill>
                  <a:srgbClr val="FF0000"/>
                </a:solidFill>
              </a:rPr>
              <a:t>Cache:</a:t>
            </a:r>
            <a:r>
              <a:rPr lang="en-US" i="1" dirty="0" smtClean="0"/>
              <a:t> </a:t>
            </a:r>
            <a:r>
              <a:rPr lang="en-US" dirty="0" smtClean="0"/>
              <a:t>A smaller, faster storage device that acts as a staging area for a subset of the data in a larger, slower device.</a:t>
            </a:r>
          </a:p>
          <a:p>
            <a:r>
              <a:rPr lang="en-US" dirty="0" smtClean="0"/>
              <a:t>Fundamental idea of a memory hierarchy:</a:t>
            </a:r>
          </a:p>
          <a:p>
            <a:pPr lvl="1"/>
            <a:r>
              <a:rPr lang="en-US" dirty="0" smtClean="0"/>
              <a:t>For each </a:t>
            </a:r>
            <a:r>
              <a:rPr lang="en-US" dirty="0" err="1" smtClean="0"/>
              <a:t>k</a:t>
            </a:r>
            <a:r>
              <a:rPr lang="en-US" dirty="0" smtClean="0"/>
              <a:t>, the faster, smaller device at level </a:t>
            </a:r>
            <a:r>
              <a:rPr lang="en-US" dirty="0" err="1" smtClean="0"/>
              <a:t>k</a:t>
            </a:r>
            <a:r>
              <a:rPr lang="en-US" dirty="0" smtClean="0"/>
              <a:t> serves as a cache for the larger, slower device at level k+1.</a:t>
            </a:r>
          </a:p>
          <a:p>
            <a:r>
              <a:rPr lang="en-US" dirty="0" smtClean="0"/>
              <a:t>Why do memory hierarchies work?</a:t>
            </a:r>
          </a:p>
          <a:p>
            <a:pPr lvl="1"/>
            <a:r>
              <a:rPr lang="en-US" dirty="0" smtClean="0"/>
              <a:t>Because of locality, programs tend to access the data at level </a:t>
            </a:r>
            <a:r>
              <a:rPr lang="en-US" dirty="0" err="1" smtClean="0"/>
              <a:t>k</a:t>
            </a:r>
            <a:r>
              <a:rPr lang="en-US" dirty="0" smtClean="0"/>
              <a:t> more often than they access the data at level k+1. </a:t>
            </a:r>
          </a:p>
          <a:p>
            <a:pPr lvl="1"/>
            <a:r>
              <a:rPr lang="en-US" dirty="0" smtClean="0"/>
              <a:t>Thus, the storage at level k+1 can be slower, and thus larger and cheaper per bit.</a:t>
            </a:r>
          </a:p>
          <a:p>
            <a:r>
              <a:rPr lang="en-US" i="1" dirty="0" smtClean="0">
                <a:solidFill>
                  <a:srgbClr val="FF0000"/>
                </a:solidFill>
              </a:rPr>
              <a:t>Big Idea:  </a:t>
            </a:r>
            <a:r>
              <a:rPr lang="en-US" dirty="0" smtClean="0"/>
              <a:t>The memory hierarchy creates a large pool of storage that costs as much as the cheap storage near the bottom, but that serves data to programs at the rate of the fast storage near the top.</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 name="Up-Down Arrow 34"/>
          <p:cNvSpPr/>
          <p:nvPr/>
        </p:nvSpPr>
        <p:spPr bwMode="auto">
          <a:xfrm>
            <a:off x="3352800" y="2895600"/>
            <a:ext cx="685800" cy="1371600"/>
          </a:xfrm>
          <a:prstGeom prst="upDownArrow">
            <a:avLst/>
          </a:prstGeom>
          <a:solidFill>
            <a:schemeClr val="bg1">
              <a:lumMod val="75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algn="ctr"/>
            <a:endParaRPr lang="en-US" dirty="0" smtClean="0">
              <a:latin typeface="Calibri" pitchFamily="34" charset="0"/>
            </a:endParaRPr>
          </a:p>
        </p:txBody>
      </p:sp>
      <p:sp>
        <p:nvSpPr>
          <p:cNvPr id="2" name="Title 1"/>
          <p:cNvSpPr>
            <a:spLocks noGrp="1"/>
          </p:cNvSpPr>
          <p:nvPr>
            <p:ph type="title"/>
          </p:nvPr>
        </p:nvSpPr>
        <p:spPr/>
        <p:txBody>
          <a:bodyPr/>
          <a:lstStyle/>
          <a:p>
            <a:r>
              <a:rPr lang="en-US" dirty="0" smtClean="0"/>
              <a:t>General Cache Concepts</a:t>
            </a:r>
            <a:endParaRPr lang="en-US" dirty="0"/>
          </a:p>
        </p:txBody>
      </p:sp>
      <p:sp>
        <p:nvSpPr>
          <p:cNvPr id="3" name="Rectangle 2"/>
          <p:cNvSpPr/>
          <p:nvPr/>
        </p:nvSpPr>
        <p:spPr bwMode="auto">
          <a:xfrm>
            <a:off x="1905000" y="4267200"/>
            <a:ext cx="3581400" cy="2057400"/>
          </a:xfrm>
          <a:prstGeom prst="rect">
            <a:avLst/>
          </a:prstGeom>
          <a:solidFill>
            <a:srgbClr val="DEDFF5"/>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4" name="Rectangle 3"/>
          <p:cNvSpPr/>
          <p:nvPr/>
        </p:nvSpPr>
        <p:spPr bwMode="auto">
          <a:xfrm>
            <a:off x="1905000" y="2272391"/>
            <a:ext cx="3581400" cy="609600"/>
          </a:xfrm>
          <a:prstGeom prst="rect">
            <a:avLst/>
          </a:prstGeom>
          <a:solidFill>
            <a:schemeClr val="accent2">
              <a:lumMod val="20000"/>
              <a:lumOff val="8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5" name="Rectangle 4"/>
          <p:cNvSpPr/>
          <p:nvPr/>
        </p:nvSpPr>
        <p:spPr bwMode="auto">
          <a:xfrm>
            <a:off x="20574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0</a:t>
            </a:r>
          </a:p>
        </p:txBody>
      </p:sp>
      <p:sp>
        <p:nvSpPr>
          <p:cNvPr id="6" name="Rectangle 5"/>
          <p:cNvSpPr/>
          <p:nvPr/>
        </p:nvSpPr>
        <p:spPr bwMode="auto">
          <a:xfrm>
            <a:off x="28956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a:t>
            </a:r>
          </a:p>
        </p:txBody>
      </p:sp>
      <p:sp>
        <p:nvSpPr>
          <p:cNvPr id="7" name="Rectangle 6"/>
          <p:cNvSpPr/>
          <p:nvPr/>
        </p:nvSpPr>
        <p:spPr bwMode="auto">
          <a:xfrm>
            <a:off x="37338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2</a:t>
            </a:r>
          </a:p>
        </p:txBody>
      </p:sp>
      <p:sp>
        <p:nvSpPr>
          <p:cNvPr id="8" name="Rectangle 7"/>
          <p:cNvSpPr/>
          <p:nvPr/>
        </p:nvSpPr>
        <p:spPr bwMode="auto">
          <a:xfrm>
            <a:off x="45720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3</a:t>
            </a:r>
          </a:p>
        </p:txBody>
      </p:sp>
      <p:sp>
        <p:nvSpPr>
          <p:cNvPr id="9" name="Rectangle 8"/>
          <p:cNvSpPr/>
          <p:nvPr/>
        </p:nvSpPr>
        <p:spPr bwMode="auto">
          <a:xfrm>
            <a:off x="20574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4</a:t>
            </a:r>
          </a:p>
        </p:txBody>
      </p:sp>
      <p:sp>
        <p:nvSpPr>
          <p:cNvPr id="10" name="Rectangle 9"/>
          <p:cNvSpPr/>
          <p:nvPr/>
        </p:nvSpPr>
        <p:spPr bwMode="auto">
          <a:xfrm>
            <a:off x="28956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5</a:t>
            </a:r>
          </a:p>
        </p:txBody>
      </p:sp>
      <p:sp>
        <p:nvSpPr>
          <p:cNvPr id="11" name="Rectangle 10"/>
          <p:cNvSpPr/>
          <p:nvPr/>
        </p:nvSpPr>
        <p:spPr bwMode="auto">
          <a:xfrm>
            <a:off x="37338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6</a:t>
            </a:r>
          </a:p>
        </p:txBody>
      </p:sp>
      <p:sp>
        <p:nvSpPr>
          <p:cNvPr id="12" name="Rectangle 11"/>
          <p:cNvSpPr/>
          <p:nvPr/>
        </p:nvSpPr>
        <p:spPr bwMode="auto">
          <a:xfrm>
            <a:off x="45720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7</a:t>
            </a:r>
          </a:p>
        </p:txBody>
      </p:sp>
      <p:sp>
        <p:nvSpPr>
          <p:cNvPr id="13" name="Rectangle 12"/>
          <p:cNvSpPr/>
          <p:nvPr/>
        </p:nvSpPr>
        <p:spPr bwMode="auto">
          <a:xfrm>
            <a:off x="20574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8</a:t>
            </a:r>
          </a:p>
        </p:txBody>
      </p:sp>
      <p:sp>
        <p:nvSpPr>
          <p:cNvPr id="14" name="Rectangle 13"/>
          <p:cNvSpPr/>
          <p:nvPr/>
        </p:nvSpPr>
        <p:spPr bwMode="auto">
          <a:xfrm>
            <a:off x="28956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9</a:t>
            </a:r>
          </a:p>
        </p:txBody>
      </p:sp>
      <p:sp>
        <p:nvSpPr>
          <p:cNvPr id="15" name="Rectangle 14"/>
          <p:cNvSpPr/>
          <p:nvPr/>
        </p:nvSpPr>
        <p:spPr bwMode="auto">
          <a:xfrm>
            <a:off x="37338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10</a:t>
            </a:r>
          </a:p>
        </p:txBody>
      </p:sp>
      <p:sp>
        <p:nvSpPr>
          <p:cNvPr id="16" name="Rectangle 15"/>
          <p:cNvSpPr/>
          <p:nvPr/>
        </p:nvSpPr>
        <p:spPr bwMode="auto">
          <a:xfrm>
            <a:off x="45720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11</a:t>
            </a:r>
          </a:p>
        </p:txBody>
      </p:sp>
      <p:sp>
        <p:nvSpPr>
          <p:cNvPr id="17" name="Rectangle 16"/>
          <p:cNvSpPr/>
          <p:nvPr/>
        </p:nvSpPr>
        <p:spPr bwMode="auto">
          <a:xfrm>
            <a:off x="20574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12</a:t>
            </a:r>
          </a:p>
        </p:txBody>
      </p:sp>
      <p:sp>
        <p:nvSpPr>
          <p:cNvPr id="18" name="Rectangle 17"/>
          <p:cNvSpPr/>
          <p:nvPr/>
        </p:nvSpPr>
        <p:spPr bwMode="auto">
          <a:xfrm>
            <a:off x="28956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13</a:t>
            </a:r>
          </a:p>
        </p:txBody>
      </p:sp>
      <p:sp>
        <p:nvSpPr>
          <p:cNvPr id="19" name="Rectangle 18"/>
          <p:cNvSpPr/>
          <p:nvPr/>
        </p:nvSpPr>
        <p:spPr bwMode="auto">
          <a:xfrm>
            <a:off x="37338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14</a:t>
            </a:r>
          </a:p>
        </p:txBody>
      </p:sp>
      <p:sp>
        <p:nvSpPr>
          <p:cNvPr id="20" name="Rectangle 19"/>
          <p:cNvSpPr/>
          <p:nvPr/>
        </p:nvSpPr>
        <p:spPr bwMode="auto">
          <a:xfrm>
            <a:off x="45720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15</a:t>
            </a:r>
          </a:p>
        </p:txBody>
      </p:sp>
      <p:cxnSp>
        <p:nvCxnSpPr>
          <p:cNvPr id="22" name="Straight Connector 21"/>
          <p:cNvCxnSpPr/>
          <p:nvPr/>
        </p:nvCxnSpPr>
        <p:spPr bwMode="auto">
          <a:xfrm>
            <a:off x="2286000" y="6096000"/>
            <a:ext cx="3048000" cy="1477"/>
          </a:xfrm>
          <a:prstGeom prst="line">
            <a:avLst/>
          </a:prstGeom>
          <a:noFill/>
          <a:ln w="88900" cap="rnd" cmpd="sng" algn="ctr">
            <a:solidFill>
              <a:schemeClr val="tx1"/>
            </a:solidFill>
            <a:prstDash val="sysDot"/>
            <a:round/>
            <a:headEnd type="none" w="med" len="med"/>
            <a:tailEnd type="none" w="med" len="med"/>
          </a:ln>
          <a:effectLst/>
        </p:spPr>
      </p:cxnSp>
      <p:sp>
        <p:nvSpPr>
          <p:cNvPr id="26" name="Rectangle 25"/>
          <p:cNvSpPr/>
          <p:nvPr/>
        </p:nvSpPr>
        <p:spPr bwMode="auto">
          <a:xfrm>
            <a:off x="20574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8</a:t>
            </a:r>
          </a:p>
        </p:txBody>
      </p:sp>
      <p:sp>
        <p:nvSpPr>
          <p:cNvPr id="27" name="Rectangle 26"/>
          <p:cNvSpPr/>
          <p:nvPr/>
        </p:nvSpPr>
        <p:spPr bwMode="auto">
          <a:xfrm>
            <a:off x="28956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9</a:t>
            </a:r>
          </a:p>
        </p:txBody>
      </p:sp>
      <p:sp>
        <p:nvSpPr>
          <p:cNvPr id="28" name="Rectangle 27"/>
          <p:cNvSpPr/>
          <p:nvPr/>
        </p:nvSpPr>
        <p:spPr bwMode="auto">
          <a:xfrm>
            <a:off x="37338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14</a:t>
            </a:r>
          </a:p>
        </p:txBody>
      </p:sp>
      <p:sp>
        <p:nvSpPr>
          <p:cNvPr id="29" name="Rectangle 28"/>
          <p:cNvSpPr/>
          <p:nvPr/>
        </p:nvSpPr>
        <p:spPr bwMode="auto">
          <a:xfrm>
            <a:off x="45720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3</a:t>
            </a:r>
          </a:p>
        </p:txBody>
      </p:sp>
      <p:sp>
        <p:nvSpPr>
          <p:cNvPr id="30" name="TextBox 29"/>
          <p:cNvSpPr txBox="1"/>
          <p:nvPr/>
        </p:nvSpPr>
        <p:spPr>
          <a:xfrm>
            <a:off x="788764" y="2348591"/>
            <a:ext cx="949299" cy="461665"/>
          </a:xfrm>
          <a:prstGeom prst="rect">
            <a:avLst/>
          </a:prstGeom>
          <a:noFill/>
        </p:spPr>
        <p:txBody>
          <a:bodyPr wrap="none" rtlCol="0">
            <a:spAutoFit/>
          </a:bodyPr>
          <a:lstStyle/>
          <a:p>
            <a:r>
              <a:rPr lang="en-US" dirty="0" smtClean="0">
                <a:latin typeface="Calibri" pitchFamily="34" charset="0"/>
              </a:rPr>
              <a:t>Cache</a:t>
            </a:r>
          </a:p>
        </p:txBody>
      </p:sp>
      <p:sp>
        <p:nvSpPr>
          <p:cNvPr id="31" name="TextBox 30"/>
          <p:cNvSpPr txBox="1"/>
          <p:nvPr/>
        </p:nvSpPr>
        <p:spPr>
          <a:xfrm>
            <a:off x="457200" y="4343400"/>
            <a:ext cx="1280863" cy="461665"/>
          </a:xfrm>
          <a:prstGeom prst="rect">
            <a:avLst/>
          </a:prstGeom>
          <a:noFill/>
        </p:spPr>
        <p:txBody>
          <a:bodyPr wrap="none" rtlCol="0">
            <a:spAutoFit/>
          </a:bodyPr>
          <a:lstStyle/>
          <a:p>
            <a:r>
              <a:rPr lang="en-US" dirty="0" smtClean="0">
                <a:latin typeface="Calibri" pitchFamily="34" charset="0"/>
              </a:rPr>
              <a:t>Memory</a:t>
            </a:r>
          </a:p>
        </p:txBody>
      </p:sp>
      <p:sp>
        <p:nvSpPr>
          <p:cNvPr id="32" name="Text Box 19"/>
          <p:cNvSpPr txBox="1">
            <a:spLocks noChangeArrowheads="1"/>
          </p:cNvSpPr>
          <p:nvPr/>
        </p:nvSpPr>
        <p:spPr bwMode="auto">
          <a:xfrm>
            <a:off x="5635242" y="4147318"/>
            <a:ext cx="3199956" cy="577082"/>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Larger, slower, cheaper memory</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latin typeface="Calibri" pitchFamily="34" charset="0"/>
              </a:rPr>
              <a:t>v</a:t>
            </a:r>
            <a:r>
              <a:rPr lang="en-GB" sz="1600" b="1" dirty="0" smtClean="0">
                <a:latin typeface="Calibri" pitchFamily="34" charset="0"/>
              </a:rPr>
              <a:t>iewed as partitioned </a:t>
            </a:r>
            <a:r>
              <a:rPr lang="en-GB" sz="1600" b="1" dirty="0">
                <a:latin typeface="Calibri" pitchFamily="34" charset="0"/>
              </a:rPr>
              <a:t>into “blocks”</a:t>
            </a:r>
          </a:p>
        </p:txBody>
      </p:sp>
      <p:sp>
        <p:nvSpPr>
          <p:cNvPr id="33" name="Text Box 22"/>
          <p:cNvSpPr txBox="1">
            <a:spLocks noChangeArrowheads="1"/>
          </p:cNvSpPr>
          <p:nvPr/>
        </p:nvSpPr>
        <p:spPr bwMode="auto">
          <a:xfrm>
            <a:off x="3942800" y="3232918"/>
            <a:ext cx="2839000" cy="577082"/>
          </a:xfrm>
          <a:prstGeom prst="rect">
            <a:avLst/>
          </a:prstGeom>
          <a:noFill/>
          <a:ln w="9525">
            <a:noFill/>
            <a:round/>
            <a:headEnd/>
            <a:tailEnd/>
          </a:ln>
        </p:spPr>
        <p:txBody>
          <a:bodyPr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Data is copied </a:t>
            </a:r>
            <a:r>
              <a:rPr lang="en-GB" sz="1600" b="1" dirty="0" smtClean="0">
                <a:latin typeface="Calibri" pitchFamily="34" charset="0"/>
              </a:rPr>
              <a:t>in </a:t>
            </a:r>
            <a:r>
              <a:rPr lang="en-GB" sz="1600" b="1" dirty="0">
                <a:latin typeface="Calibri" pitchFamily="34" charset="0"/>
              </a:rPr>
              <a:t>block-sized transfer units</a:t>
            </a:r>
          </a:p>
        </p:txBody>
      </p:sp>
      <p:sp>
        <p:nvSpPr>
          <p:cNvPr id="34" name="Text Box 29"/>
          <p:cNvSpPr txBox="1">
            <a:spLocks noChangeArrowheads="1"/>
          </p:cNvSpPr>
          <p:nvPr/>
        </p:nvSpPr>
        <p:spPr bwMode="auto">
          <a:xfrm>
            <a:off x="5562600" y="2166311"/>
            <a:ext cx="2930908" cy="818367"/>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Smaller, faster, more expensive</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memory caches a  subset of</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the blocks</a:t>
            </a:r>
          </a:p>
        </p:txBody>
      </p:sp>
      <p:sp>
        <p:nvSpPr>
          <p:cNvPr id="37" name="Rectangle 36"/>
          <p:cNvSpPr/>
          <p:nvPr/>
        </p:nvSpPr>
        <p:spPr bwMode="auto">
          <a:xfrm>
            <a:off x="2057400" y="4800600"/>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4</a:t>
            </a:r>
          </a:p>
        </p:txBody>
      </p:sp>
      <p:sp>
        <p:nvSpPr>
          <p:cNvPr id="38" name="Rectangle 37"/>
          <p:cNvSpPr/>
          <p:nvPr/>
        </p:nvSpPr>
        <p:spPr bwMode="auto">
          <a:xfrm>
            <a:off x="2590800" y="3429000"/>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4</a:t>
            </a:r>
          </a:p>
        </p:txBody>
      </p:sp>
      <p:sp>
        <p:nvSpPr>
          <p:cNvPr id="39" name="Rectangle 38"/>
          <p:cNvSpPr/>
          <p:nvPr/>
        </p:nvSpPr>
        <p:spPr bwMode="auto">
          <a:xfrm>
            <a:off x="2057400" y="2424791"/>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4</a:t>
            </a:r>
          </a:p>
        </p:txBody>
      </p:sp>
      <p:sp>
        <p:nvSpPr>
          <p:cNvPr id="40" name="Rectangle 39"/>
          <p:cNvSpPr/>
          <p:nvPr/>
        </p:nvSpPr>
        <p:spPr bwMode="auto">
          <a:xfrm>
            <a:off x="3733800" y="5181600"/>
            <a:ext cx="762000" cy="304800"/>
          </a:xfrm>
          <a:prstGeom prst="rect">
            <a:avLst/>
          </a:prstGeom>
          <a:solidFill>
            <a:srgbClr val="A9E39D"/>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10</a:t>
            </a:r>
          </a:p>
        </p:txBody>
      </p:sp>
      <p:sp>
        <p:nvSpPr>
          <p:cNvPr id="41" name="Rectangle 40"/>
          <p:cNvSpPr/>
          <p:nvPr/>
        </p:nvSpPr>
        <p:spPr bwMode="auto">
          <a:xfrm>
            <a:off x="2590800" y="3429000"/>
            <a:ext cx="762000" cy="304800"/>
          </a:xfrm>
          <a:prstGeom prst="rect">
            <a:avLst/>
          </a:prstGeom>
          <a:solidFill>
            <a:srgbClr val="A9E39D"/>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10</a:t>
            </a:r>
          </a:p>
        </p:txBody>
      </p:sp>
      <p:sp>
        <p:nvSpPr>
          <p:cNvPr id="42" name="Rectangle 41"/>
          <p:cNvSpPr/>
          <p:nvPr/>
        </p:nvSpPr>
        <p:spPr bwMode="auto">
          <a:xfrm>
            <a:off x="3733800" y="2424791"/>
            <a:ext cx="762000" cy="304800"/>
          </a:xfrm>
          <a:prstGeom prst="rect">
            <a:avLst/>
          </a:prstGeom>
          <a:solidFill>
            <a:srgbClr val="A9E39D"/>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3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2"/>
                                        </p:tgtEl>
                                        <p:attrNameLst>
                                          <p:attrName>style.visibility</p:attrName>
                                        </p:attrNameLst>
                                      </p:cBhvr>
                                      <p:to>
                                        <p:strVal val="visible"/>
                                      </p:to>
                                    </p:set>
                                  </p:childTnLst>
                                </p:cTn>
                              </p:par>
                              <p:par>
                                <p:cTn id="33" presetID="1" presetClass="exit" presetSubtype="0" fill="hold" grpId="1" nodeType="withEffect">
                                  <p:stCondLst>
                                    <p:cond delay="0"/>
                                  </p:stCondLst>
                                  <p:childTnLst>
                                    <p:set>
                                      <p:cBhvr>
                                        <p:cTn id="34" dur="1" fill="hold">
                                          <p:stCondLst>
                                            <p:cond delay="0"/>
                                          </p:stCondLst>
                                        </p:cTn>
                                        <p:tgtEl>
                                          <p:spTgt spid="4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7" grpId="0" animBg="1"/>
      <p:bldP spid="38" grpId="0" animBg="1"/>
      <p:bldP spid="38" grpId="1" animBg="1"/>
      <p:bldP spid="39" grpId="0" animBg="1"/>
      <p:bldP spid="40" grpId="0" animBg="1"/>
      <p:bldP spid="41" grpId="0" animBg="1"/>
      <p:bldP spid="41" grpId="1" animBg="1"/>
      <p:bldP spid="42" grpId="0" animBg="1"/>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63550" name="Rectangle 62"/>
          <p:cNvSpPr>
            <a:spLocks noChangeArrowheads="1"/>
          </p:cNvSpPr>
          <p:nvPr/>
        </p:nvSpPr>
        <p:spPr bwMode="auto">
          <a:xfrm>
            <a:off x="4714875" y="5715000"/>
            <a:ext cx="2438400" cy="533400"/>
          </a:xfrm>
          <a:prstGeom prst="rect">
            <a:avLst/>
          </a:prstGeom>
          <a:solidFill>
            <a:srgbClr val="FF99CC"/>
          </a:solidFill>
          <a:ln w="38100">
            <a:solidFill>
              <a:schemeClr val="tx1"/>
            </a:solidFill>
            <a:miter lim="800000"/>
            <a:headEnd/>
            <a:tailEnd/>
          </a:ln>
          <a:effectLst/>
        </p:spPr>
        <p:txBody>
          <a:bodyPr wrap="none" anchor="ctr">
            <a:prstTxWarp prst="textNoShape">
              <a:avLst/>
            </a:prstTxWarp>
          </a:bodyPr>
          <a:lstStyle/>
          <a:p>
            <a:endParaRPr lang="en-US"/>
          </a:p>
        </p:txBody>
      </p:sp>
      <p:sp>
        <p:nvSpPr>
          <p:cNvPr id="63540" name="Rectangle 52"/>
          <p:cNvSpPr>
            <a:spLocks noGrp="1" noChangeArrowheads="1"/>
          </p:cNvSpPr>
          <p:nvPr>
            <p:ph type="title"/>
          </p:nvPr>
        </p:nvSpPr>
        <p:spPr/>
        <p:txBody>
          <a:bodyPr/>
          <a:lstStyle/>
          <a:p>
            <a:r>
              <a:rPr lang="en-US"/>
              <a:t>Reading DRAM Supercell (2,1)</a:t>
            </a:r>
          </a:p>
        </p:txBody>
      </p:sp>
      <p:sp>
        <p:nvSpPr>
          <p:cNvPr id="63541" name="Rectangle 53"/>
          <p:cNvSpPr>
            <a:spLocks noGrp="1" noChangeArrowheads="1"/>
          </p:cNvSpPr>
          <p:nvPr>
            <p:ph type="body" idx="1"/>
          </p:nvPr>
        </p:nvSpPr>
        <p:spPr>
          <a:xfrm>
            <a:off x="519112" y="1219200"/>
            <a:ext cx="8167688" cy="990600"/>
          </a:xfrm>
        </p:spPr>
        <p:txBody>
          <a:bodyPr/>
          <a:lstStyle/>
          <a:p>
            <a:pPr>
              <a:buNone/>
            </a:pPr>
            <a:r>
              <a:rPr lang="en-US" sz="2000" dirty="0"/>
              <a:t>Step 1(a): Row access strobe (</a:t>
            </a:r>
            <a:r>
              <a:rPr lang="en-US" sz="2000" dirty="0">
                <a:solidFill>
                  <a:srgbClr val="FF0000"/>
                </a:solidFill>
              </a:rPr>
              <a:t>RAS</a:t>
            </a:r>
            <a:r>
              <a:rPr lang="en-US" sz="2000" dirty="0"/>
              <a:t>) selects row 2</a:t>
            </a:r>
            <a:r>
              <a:rPr lang="en-US" sz="2000" dirty="0" smtClean="0"/>
              <a:t>.</a:t>
            </a:r>
          </a:p>
          <a:p>
            <a:pPr>
              <a:buNone/>
            </a:pPr>
            <a:r>
              <a:rPr lang="en-US" sz="2000" dirty="0" smtClean="0">
                <a:solidFill>
                  <a:schemeClr val="tx2"/>
                </a:solidFill>
                <a:effectLst>
                  <a:outerShdw blurRad="38100" dist="38100" dir="2700000" algn="tl">
                    <a:srgbClr val="DDDDDD"/>
                  </a:outerShdw>
                </a:effectLst>
              </a:rPr>
              <a:t>Step 1(b): Row 2 copied from DRAM array to row buffer.</a:t>
            </a:r>
          </a:p>
          <a:p>
            <a:pPr>
              <a:buNone/>
            </a:pPr>
            <a:endParaRPr lang="en-US" sz="2000" dirty="0"/>
          </a:p>
        </p:txBody>
      </p:sp>
      <p:sp>
        <p:nvSpPr>
          <p:cNvPr id="63493" name="Text Box 5"/>
          <p:cNvSpPr txBox="1">
            <a:spLocks noChangeArrowheads="1"/>
          </p:cNvSpPr>
          <p:nvPr/>
        </p:nvSpPr>
        <p:spPr bwMode="auto">
          <a:xfrm>
            <a:off x="5643563" y="2739023"/>
            <a:ext cx="549249"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C</a:t>
            </a:r>
            <a:r>
              <a:rPr lang="en-US" sz="1600" dirty="0" smtClean="0"/>
              <a:t>ols</a:t>
            </a:r>
            <a:endParaRPr lang="en-US" sz="1600" dirty="0"/>
          </a:p>
        </p:txBody>
      </p:sp>
      <p:sp>
        <p:nvSpPr>
          <p:cNvPr id="63494" name="Text Box 6"/>
          <p:cNvSpPr txBox="1">
            <a:spLocks noChangeArrowheads="1"/>
          </p:cNvSpPr>
          <p:nvPr/>
        </p:nvSpPr>
        <p:spPr bwMode="auto">
          <a:xfrm>
            <a:off x="3838575" y="4142373"/>
            <a:ext cx="633407"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R</a:t>
            </a:r>
            <a:r>
              <a:rPr lang="en-US" sz="1600" dirty="0" smtClean="0"/>
              <a:t>ows</a:t>
            </a:r>
            <a:endParaRPr lang="en-US" sz="1600" dirty="0"/>
          </a:p>
        </p:txBody>
      </p:sp>
      <p:sp>
        <p:nvSpPr>
          <p:cNvPr id="63495" name="Rectangle 7"/>
          <p:cNvSpPr>
            <a:spLocks noChangeArrowheads="1"/>
          </p:cNvSpPr>
          <p:nvPr/>
        </p:nvSpPr>
        <p:spPr bwMode="auto">
          <a:xfrm>
            <a:off x="4705350" y="32607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3496" name="Rectangle 8"/>
          <p:cNvSpPr>
            <a:spLocks noChangeArrowheads="1"/>
          </p:cNvSpPr>
          <p:nvPr/>
        </p:nvSpPr>
        <p:spPr bwMode="auto">
          <a:xfrm>
            <a:off x="5314950" y="32607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497" name="Rectangle 9"/>
          <p:cNvSpPr>
            <a:spLocks noChangeArrowheads="1"/>
          </p:cNvSpPr>
          <p:nvPr/>
        </p:nvSpPr>
        <p:spPr bwMode="auto">
          <a:xfrm>
            <a:off x="5924550" y="32607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498" name="Rectangle 10"/>
          <p:cNvSpPr>
            <a:spLocks noChangeArrowheads="1"/>
          </p:cNvSpPr>
          <p:nvPr/>
        </p:nvSpPr>
        <p:spPr bwMode="auto">
          <a:xfrm>
            <a:off x="6534150" y="32607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499" name="Rectangle 11"/>
          <p:cNvSpPr>
            <a:spLocks noChangeArrowheads="1"/>
          </p:cNvSpPr>
          <p:nvPr/>
        </p:nvSpPr>
        <p:spPr bwMode="auto">
          <a:xfrm>
            <a:off x="4705350" y="37941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3500" name="Rectangle 12"/>
          <p:cNvSpPr>
            <a:spLocks noChangeArrowheads="1"/>
          </p:cNvSpPr>
          <p:nvPr/>
        </p:nvSpPr>
        <p:spPr bwMode="auto">
          <a:xfrm>
            <a:off x="5314950" y="37941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501" name="Rectangle 13"/>
          <p:cNvSpPr>
            <a:spLocks noChangeArrowheads="1"/>
          </p:cNvSpPr>
          <p:nvPr/>
        </p:nvSpPr>
        <p:spPr bwMode="auto">
          <a:xfrm>
            <a:off x="5924550" y="37941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502" name="Rectangle 14"/>
          <p:cNvSpPr>
            <a:spLocks noChangeArrowheads="1"/>
          </p:cNvSpPr>
          <p:nvPr/>
        </p:nvSpPr>
        <p:spPr bwMode="auto">
          <a:xfrm>
            <a:off x="6534150" y="37941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492" name="Text Box 4"/>
          <p:cNvSpPr txBox="1">
            <a:spLocks noChangeArrowheads="1"/>
          </p:cNvSpPr>
          <p:nvPr/>
        </p:nvSpPr>
        <p:spPr bwMode="auto">
          <a:xfrm>
            <a:off x="2760663" y="3076575"/>
            <a:ext cx="103981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solidFill>
                  <a:srgbClr val="FF0000"/>
                </a:solidFill>
                <a:latin typeface="Courier New" charset="0"/>
              </a:rPr>
              <a:t>RAS = 2</a:t>
            </a:r>
          </a:p>
        </p:txBody>
      </p:sp>
      <p:sp>
        <p:nvSpPr>
          <p:cNvPr id="63503" name="Rectangle 15"/>
          <p:cNvSpPr>
            <a:spLocks noChangeArrowheads="1"/>
          </p:cNvSpPr>
          <p:nvPr/>
        </p:nvSpPr>
        <p:spPr bwMode="auto">
          <a:xfrm>
            <a:off x="4705350" y="4327525"/>
            <a:ext cx="609600" cy="533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3504" name="Rectangle 16"/>
          <p:cNvSpPr>
            <a:spLocks noChangeArrowheads="1"/>
          </p:cNvSpPr>
          <p:nvPr/>
        </p:nvSpPr>
        <p:spPr bwMode="auto">
          <a:xfrm>
            <a:off x="5314950" y="4327525"/>
            <a:ext cx="609600" cy="533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3505" name="Rectangle 17"/>
          <p:cNvSpPr>
            <a:spLocks noChangeArrowheads="1"/>
          </p:cNvSpPr>
          <p:nvPr/>
        </p:nvSpPr>
        <p:spPr bwMode="auto">
          <a:xfrm>
            <a:off x="5924550" y="4327525"/>
            <a:ext cx="609600" cy="533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3506" name="Rectangle 18"/>
          <p:cNvSpPr>
            <a:spLocks noChangeArrowheads="1"/>
          </p:cNvSpPr>
          <p:nvPr/>
        </p:nvSpPr>
        <p:spPr bwMode="auto">
          <a:xfrm>
            <a:off x="6534150" y="4327525"/>
            <a:ext cx="609600" cy="533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3511" name="Text Box 23"/>
          <p:cNvSpPr txBox="1">
            <a:spLocks noChangeArrowheads="1"/>
          </p:cNvSpPr>
          <p:nvPr/>
        </p:nvSpPr>
        <p:spPr bwMode="auto">
          <a:xfrm>
            <a:off x="4857750" y="2940050"/>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63512" name="Text Box 24"/>
          <p:cNvSpPr txBox="1">
            <a:spLocks noChangeArrowheads="1"/>
          </p:cNvSpPr>
          <p:nvPr/>
        </p:nvSpPr>
        <p:spPr bwMode="auto">
          <a:xfrm>
            <a:off x="5467350" y="295592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1</a:t>
            </a:r>
          </a:p>
        </p:txBody>
      </p:sp>
      <p:sp>
        <p:nvSpPr>
          <p:cNvPr id="63513" name="Text Box 25"/>
          <p:cNvSpPr txBox="1">
            <a:spLocks noChangeArrowheads="1"/>
          </p:cNvSpPr>
          <p:nvPr/>
        </p:nvSpPr>
        <p:spPr bwMode="auto">
          <a:xfrm>
            <a:off x="6084888" y="2955925"/>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2</a:t>
            </a:r>
          </a:p>
        </p:txBody>
      </p:sp>
      <p:sp>
        <p:nvSpPr>
          <p:cNvPr id="63514" name="Text Box 26"/>
          <p:cNvSpPr txBox="1">
            <a:spLocks noChangeArrowheads="1"/>
          </p:cNvSpPr>
          <p:nvPr/>
        </p:nvSpPr>
        <p:spPr bwMode="auto">
          <a:xfrm>
            <a:off x="6694488" y="2955925"/>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3</a:t>
            </a:r>
          </a:p>
        </p:txBody>
      </p:sp>
      <p:sp>
        <p:nvSpPr>
          <p:cNvPr id="63515" name="Text Box 27"/>
          <p:cNvSpPr txBox="1">
            <a:spLocks noChangeArrowheads="1"/>
          </p:cNvSpPr>
          <p:nvPr/>
        </p:nvSpPr>
        <p:spPr bwMode="auto">
          <a:xfrm>
            <a:off x="4400550" y="338137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63516" name="Text Box 28"/>
          <p:cNvSpPr txBox="1">
            <a:spLocks noChangeArrowheads="1"/>
          </p:cNvSpPr>
          <p:nvPr/>
        </p:nvSpPr>
        <p:spPr bwMode="auto">
          <a:xfrm>
            <a:off x="4400550" y="391477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1</a:t>
            </a:r>
          </a:p>
        </p:txBody>
      </p:sp>
      <p:sp>
        <p:nvSpPr>
          <p:cNvPr id="63517" name="Text Box 29"/>
          <p:cNvSpPr txBox="1">
            <a:spLocks noChangeArrowheads="1"/>
          </p:cNvSpPr>
          <p:nvPr/>
        </p:nvSpPr>
        <p:spPr bwMode="auto">
          <a:xfrm>
            <a:off x="4400550" y="444817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2</a:t>
            </a:r>
          </a:p>
        </p:txBody>
      </p:sp>
      <p:sp>
        <p:nvSpPr>
          <p:cNvPr id="63525" name="Text Box 37"/>
          <p:cNvSpPr txBox="1">
            <a:spLocks noChangeArrowheads="1"/>
          </p:cNvSpPr>
          <p:nvPr/>
        </p:nvSpPr>
        <p:spPr bwMode="auto">
          <a:xfrm>
            <a:off x="5141309" y="6291848"/>
            <a:ext cx="1661733"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I</a:t>
            </a:r>
            <a:r>
              <a:rPr lang="en-US" sz="1600" dirty="0" smtClean="0"/>
              <a:t>nternal </a:t>
            </a:r>
            <a:r>
              <a:rPr lang="en-US" sz="1600" dirty="0"/>
              <a:t>row buffer</a:t>
            </a:r>
          </a:p>
        </p:txBody>
      </p:sp>
      <p:sp>
        <p:nvSpPr>
          <p:cNvPr id="63526" name="Rectangle 38"/>
          <p:cNvSpPr>
            <a:spLocks noChangeArrowheads="1"/>
          </p:cNvSpPr>
          <p:nvPr/>
        </p:nvSpPr>
        <p:spPr bwMode="auto">
          <a:xfrm>
            <a:off x="3867150" y="2667000"/>
            <a:ext cx="3667125" cy="4038600"/>
          </a:xfrm>
          <a:prstGeom prst="rect">
            <a:avLst/>
          </a:prstGeom>
          <a:noFill/>
          <a:ln w="12700">
            <a:solidFill>
              <a:schemeClr val="tx1"/>
            </a:solidFill>
            <a:prstDash val="dash"/>
            <a:miter lim="800000"/>
            <a:headEnd/>
            <a:tailEnd/>
          </a:ln>
          <a:effectLst/>
        </p:spPr>
        <p:txBody>
          <a:bodyPr wrap="none" anchor="ctr">
            <a:prstTxWarp prst="textNoShape">
              <a:avLst/>
            </a:prstTxWarp>
          </a:bodyPr>
          <a:lstStyle/>
          <a:p>
            <a:endParaRPr lang="en-US"/>
          </a:p>
        </p:txBody>
      </p:sp>
      <p:sp>
        <p:nvSpPr>
          <p:cNvPr id="63527" name="Text Box 39"/>
          <p:cNvSpPr txBox="1">
            <a:spLocks noChangeArrowheads="1"/>
          </p:cNvSpPr>
          <p:nvPr/>
        </p:nvSpPr>
        <p:spPr bwMode="auto">
          <a:xfrm>
            <a:off x="3740150" y="2346325"/>
            <a:ext cx="1889125"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16 x 8 DRAM chip</a:t>
            </a:r>
          </a:p>
        </p:txBody>
      </p:sp>
      <p:sp>
        <p:nvSpPr>
          <p:cNvPr id="63507" name="Rectangle 19"/>
          <p:cNvSpPr>
            <a:spLocks noChangeArrowheads="1"/>
          </p:cNvSpPr>
          <p:nvPr/>
        </p:nvSpPr>
        <p:spPr bwMode="auto">
          <a:xfrm>
            <a:off x="4705350" y="48609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3508" name="Rectangle 20"/>
          <p:cNvSpPr>
            <a:spLocks noChangeArrowheads="1"/>
          </p:cNvSpPr>
          <p:nvPr/>
        </p:nvSpPr>
        <p:spPr bwMode="auto">
          <a:xfrm>
            <a:off x="5314950" y="48609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509" name="Rectangle 21"/>
          <p:cNvSpPr>
            <a:spLocks noChangeArrowheads="1"/>
          </p:cNvSpPr>
          <p:nvPr/>
        </p:nvSpPr>
        <p:spPr bwMode="auto">
          <a:xfrm>
            <a:off x="5924550" y="48609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510" name="Rectangle 22"/>
          <p:cNvSpPr>
            <a:spLocks noChangeArrowheads="1"/>
          </p:cNvSpPr>
          <p:nvPr/>
        </p:nvSpPr>
        <p:spPr bwMode="auto">
          <a:xfrm>
            <a:off x="6534150" y="48609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518" name="Text Box 30"/>
          <p:cNvSpPr txBox="1">
            <a:spLocks noChangeArrowheads="1"/>
          </p:cNvSpPr>
          <p:nvPr/>
        </p:nvSpPr>
        <p:spPr bwMode="auto">
          <a:xfrm>
            <a:off x="4400550" y="498157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3</a:t>
            </a:r>
          </a:p>
        </p:txBody>
      </p:sp>
      <p:sp>
        <p:nvSpPr>
          <p:cNvPr id="63520" name="Rectangle 32"/>
          <p:cNvSpPr>
            <a:spLocks noChangeArrowheads="1"/>
          </p:cNvSpPr>
          <p:nvPr/>
        </p:nvSpPr>
        <p:spPr bwMode="auto">
          <a:xfrm>
            <a:off x="4702175" y="5699125"/>
            <a:ext cx="609600" cy="533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3521" name="Rectangle 33"/>
          <p:cNvSpPr>
            <a:spLocks noChangeArrowheads="1"/>
          </p:cNvSpPr>
          <p:nvPr/>
        </p:nvSpPr>
        <p:spPr bwMode="auto">
          <a:xfrm>
            <a:off x="5311775" y="5699125"/>
            <a:ext cx="609600" cy="533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3522" name="Rectangle 34"/>
          <p:cNvSpPr>
            <a:spLocks noChangeArrowheads="1"/>
          </p:cNvSpPr>
          <p:nvPr/>
        </p:nvSpPr>
        <p:spPr bwMode="auto">
          <a:xfrm>
            <a:off x="5921375" y="5699125"/>
            <a:ext cx="609600" cy="533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3523" name="Rectangle 35"/>
          <p:cNvSpPr>
            <a:spLocks noChangeArrowheads="1"/>
          </p:cNvSpPr>
          <p:nvPr/>
        </p:nvSpPr>
        <p:spPr bwMode="auto">
          <a:xfrm>
            <a:off x="6530975" y="5699125"/>
            <a:ext cx="609600" cy="533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3533" name="Line 45"/>
          <p:cNvSpPr>
            <a:spLocks noChangeShapeType="1"/>
          </p:cNvSpPr>
          <p:nvPr/>
        </p:nvSpPr>
        <p:spPr bwMode="auto">
          <a:xfrm flipV="1">
            <a:off x="2733675" y="3625850"/>
            <a:ext cx="1143000" cy="15875"/>
          </a:xfrm>
          <a:prstGeom prst="line">
            <a:avLst/>
          </a:prstGeom>
          <a:noFill/>
          <a:ln w="38100">
            <a:solidFill>
              <a:schemeClr val="tx1"/>
            </a:solidFill>
            <a:round/>
            <a:headEnd/>
            <a:tailEnd type="triangle" w="med" len="med"/>
          </a:ln>
          <a:effectLst/>
        </p:spPr>
        <p:txBody>
          <a:bodyPr wrap="none" anchor="ctr">
            <a:prstTxWarp prst="textNoShape">
              <a:avLst/>
            </a:prstTxWarp>
          </a:bodyPr>
          <a:lstStyle/>
          <a:p>
            <a:endParaRPr lang="en-US"/>
          </a:p>
        </p:txBody>
      </p:sp>
      <p:sp>
        <p:nvSpPr>
          <p:cNvPr id="63534" name="Text Box 46"/>
          <p:cNvSpPr txBox="1">
            <a:spLocks noChangeArrowheads="1"/>
          </p:cNvSpPr>
          <p:nvPr/>
        </p:nvSpPr>
        <p:spPr bwMode="auto">
          <a:xfrm>
            <a:off x="3008313" y="3686175"/>
            <a:ext cx="6731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latin typeface="Courier New" charset="0"/>
              </a:rPr>
              <a:t>addr</a:t>
            </a:r>
          </a:p>
        </p:txBody>
      </p:sp>
      <p:sp>
        <p:nvSpPr>
          <p:cNvPr id="63535" name="Line 47"/>
          <p:cNvSpPr>
            <a:spLocks noChangeShapeType="1"/>
          </p:cNvSpPr>
          <p:nvPr/>
        </p:nvSpPr>
        <p:spPr bwMode="auto">
          <a:xfrm>
            <a:off x="2733675" y="5394325"/>
            <a:ext cx="1143000" cy="0"/>
          </a:xfrm>
          <a:prstGeom prst="line">
            <a:avLst/>
          </a:prstGeom>
          <a:noFill/>
          <a:ln w="38100">
            <a:solidFill>
              <a:schemeClr val="tx1"/>
            </a:solidFill>
            <a:round/>
            <a:headEnd type="triangle" w="med" len="med"/>
            <a:tailEnd type="triangle" w="med" len="med"/>
          </a:ln>
          <a:effectLst/>
        </p:spPr>
        <p:txBody>
          <a:bodyPr wrap="none" anchor="ctr">
            <a:prstTxWarp prst="textNoShape">
              <a:avLst/>
            </a:prstTxWarp>
          </a:bodyPr>
          <a:lstStyle/>
          <a:p>
            <a:endParaRPr lang="en-US"/>
          </a:p>
        </p:txBody>
      </p:sp>
      <p:sp>
        <p:nvSpPr>
          <p:cNvPr id="63536" name="Text Box 48"/>
          <p:cNvSpPr txBox="1">
            <a:spLocks noChangeArrowheads="1"/>
          </p:cNvSpPr>
          <p:nvPr/>
        </p:nvSpPr>
        <p:spPr bwMode="auto">
          <a:xfrm>
            <a:off x="2976563" y="5438775"/>
            <a:ext cx="6731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latin typeface="Courier New" charset="0"/>
              </a:rPr>
              <a:t>data</a:t>
            </a:r>
          </a:p>
        </p:txBody>
      </p:sp>
      <p:sp>
        <p:nvSpPr>
          <p:cNvPr id="63537" name="Text Box 49"/>
          <p:cNvSpPr txBox="1">
            <a:spLocks noChangeArrowheads="1"/>
          </p:cNvSpPr>
          <p:nvPr/>
        </p:nvSpPr>
        <p:spPr bwMode="auto">
          <a:xfrm>
            <a:off x="3184525" y="3306763"/>
            <a:ext cx="268288" cy="45720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200"/>
              <a:t>2</a:t>
            </a:r>
          </a:p>
          <a:p>
            <a:pPr>
              <a:lnSpc>
                <a:spcPct val="100000"/>
              </a:lnSpc>
            </a:pPr>
            <a:r>
              <a:rPr lang="en-US" sz="1200"/>
              <a:t>/</a:t>
            </a:r>
          </a:p>
        </p:txBody>
      </p:sp>
      <p:sp>
        <p:nvSpPr>
          <p:cNvPr id="63538" name="Text Box 50"/>
          <p:cNvSpPr txBox="1">
            <a:spLocks noChangeArrowheads="1"/>
          </p:cNvSpPr>
          <p:nvPr/>
        </p:nvSpPr>
        <p:spPr bwMode="auto">
          <a:xfrm>
            <a:off x="3190875" y="5089525"/>
            <a:ext cx="268288" cy="45720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200"/>
              <a:t>8</a:t>
            </a:r>
          </a:p>
          <a:p>
            <a:pPr>
              <a:lnSpc>
                <a:spcPct val="100000"/>
              </a:lnSpc>
            </a:pPr>
            <a:r>
              <a:rPr lang="en-US" sz="1200"/>
              <a:t>/</a:t>
            </a:r>
          </a:p>
        </p:txBody>
      </p:sp>
      <p:sp>
        <p:nvSpPr>
          <p:cNvPr id="63539" name="Rectangle 51"/>
          <p:cNvSpPr>
            <a:spLocks noChangeArrowheads="1"/>
          </p:cNvSpPr>
          <p:nvPr/>
        </p:nvSpPr>
        <p:spPr bwMode="auto">
          <a:xfrm>
            <a:off x="1590675" y="2955925"/>
            <a:ext cx="1143000" cy="3200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M</a:t>
            </a:r>
            <a:r>
              <a:rPr lang="en-US" sz="1600" dirty="0" smtClean="0"/>
              <a:t>emory</a:t>
            </a:r>
            <a:endParaRPr lang="en-US" sz="1600" dirty="0"/>
          </a:p>
          <a:p>
            <a:pPr>
              <a:lnSpc>
                <a:spcPct val="100000"/>
              </a:lnSpc>
            </a:pPr>
            <a:r>
              <a:rPr lang="en-US" sz="1600" dirty="0"/>
              <a:t>controller</a:t>
            </a:r>
          </a:p>
        </p:txBody>
      </p:sp>
      <p:grpSp>
        <p:nvGrpSpPr>
          <p:cNvPr id="2" name="Group 65"/>
          <p:cNvGrpSpPr>
            <a:grpSpLocks/>
          </p:cNvGrpSpPr>
          <p:nvPr/>
        </p:nvGrpSpPr>
        <p:grpSpPr bwMode="auto">
          <a:xfrm>
            <a:off x="4705350" y="4324350"/>
            <a:ext cx="2438400" cy="533400"/>
            <a:chOff x="3018" y="2582"/>
            <a:chExt cx="1536" cy="336"/>
          </a:xfrm>
        </p:grpSpPr>
        <p:sp>
          <p:nvSpPr>
            <p:cNvPr id="63554" name="Rectangle 66"/>
            <p:cNvSpPr>
              <a:spLocks noChangeArrowheads="1"/>
            </p:cNvSpPr>
            <p:nvPr/>
          </p:nvSpPr>
          <p:spPr bwMode="auto">
            <a:xfrm>
              <a:off x="3018" y="2582"/>
              <a:ext cx="384" cy="336"/>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3555" name="Rectangle 67"/>
            <p:cNvSpPr>
              <a:spLocks noChangeArrowheads="1"/>
            </p:cNvSpPr>
            <p:nvPr/>
          </p:nvSpPr>
          <p:spPr bwMode="auto">
            <a:xfrm>
              <a:off x="3402" y="2582"/>
              <a:ext cx="384" cy="336"/>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3556" name="Rectangle 68"/>
            <p:cNvSpPr>
              <a:spLocks noChangeArrowheads="1"/>
            </p:cNvSpPr>
            <p:nvPr/>
          </p:nvSpPr>
          <p:spPr bwMode="auto">
            <a:xfrm>
              <a:off x="3786" y="2582"/>
              <a:ext cx="384" cy="336"/>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557" name="Rectangle 69"/>
            <p:cNvSpPr>
              <a:spLocks noChangeArrowheads="1"/>
            </p:cNvSpPr>
            <p:nvPr/>
          </p:nvSpPr>
          <p:spPr bwMode="auto">
            <a:xfrm>
              <a:off x="4170" y="2582"/>
              <a:ext cx="384" cy="336"/>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63519" name="Rectangle 31"/>
          <p:cNvSpPr>
            <a:spLocks noChangeArrowheads="1"/>
          </p:cNvSpPr>
          <p:nvPr/>
        </p:nvSpPr>
        <p:spPr bwMode="auto">
          <a:xfrm>
            <a:off x="4702175" y="3260725"/>
            <a:ext cx="2438400" cy="2133600"/>
          </a:xfrm>
          <a:prstGeom prst="rect">
            <a:avLst/>
          </a:prstGeom>
          <a:noFill/>
          <a:ln w="38100">
            <a:solidFill>
              <a:schemeClr val="tx1"/>
            </a:solidFill>
            <a:miter lim="800000"/>
            <a:headEnd/>
            <a:tailEnd/>
          </a:ln>
          <a:effectLst/>
        </p:spPr>
        <p:txBody>
          <a:bodyPr wrap="none" anchor="ctr">
            <a:prstTxWarp prst="textNoShape">
              <a:avLst/>
            </a:prstTxWarp>
          </a:bodyPr>
          <a:lstStyle/>
          <a:p>
            <a:endParaRPr lang="en-US"/>
          </a:p>
        </p:txBody>
      </p:sp>
      <p:grpSp>
        <p:nvGrpSpPr>
          <p:cNvPr id="3" name="Group 63"/>
          <p:cNvGrpSpPr>
            <a:grpSpLocks/>
          </p:cNvGrpSpPr>
          <p:nvPr/>
        </p:nvGrpSpPr>
        <p:grpSpPr bwMode="auto">
          <a:xfrm>
            <a:off x="4857750" y="4708525"/>
            <a:ext cx="2133600" cy="990600"/>
            <a:chOff x="3114" y="2822"/>
            <a:chExt cx="1344" cy="624"/>
          </a:xfrm>
        </p:grpSpPr>
        <p:sp>
          <p:nvSpPr>
            <p:cNvPr id="63528" name="AutoShape 40"/>
            <p:cNvSpPr>
              <a:spLocks noChangeArrowheads="1"/>
            </p:cNvSpPr>
            <p:nvPr/>
          </p:nvSpPr>
          <p:spPr bwMode="auto">
            <a:xfrm>
              <a:off x="3114" y="2822"/>
              <a:ext cx="192" cy="624"/>
            </a:xfrm>
            <a:prstGeom prst="downArrow">
              <a:avLst>
                <a:gd name="adj1" fmla="val 50000"/>
                <a:gd name="adj2" fmla="val 81250"/>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529" name="AutoShape 41"/>
            <p:cNvSpPr>
              <a:spLocks noChangeArrowheads="1"/>
            </p:cNvSpPr>
            <p:nvPr/>
          </p:nvSpPr>
          <p:spPr bwMode="auto">
            <a:xfrm>
              <a:off x="3498" y="2822"/>
              <a:ext cx="192" cy="624"/>
            </a:xfrm>
            <a:prstGeom prst="downArrow">
              <a:avLst>
                <a:gd name="adj1" fmla="val 50000"/>
                <a:gd name="adj2" fmla="val 81250"/>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530" name="AutoShape 42"/>
            <p:cNvSpPr>
              <a:spLocks noChangeArrowheads="1"/>
            </p:cNvSpPr>
            <p:nvPr/>
          </p:nvSpPr>
          <p:spPr bwMode="auto">
            <a:xfrm>
              <a:off x="3882" y="2822"/>
              <a:ext cx="192" cy="624"/>
            </a:xfrm>
            <a:prstGeom prst="downArrow">
              <a:avLst>
                <a:gd name="adj1" fmla="val 50000"/>
                <a:gd name="adj2" fmla="val 81250"/>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531" name="AutoShape 43"/>
            <p:cNvSpPr>
              <a:spLocks noChangeArrowheads="1"/>
            </p:cNvSpPr>
            <p:nvPr/>
          </p:nvSpPr>
          <p:spPr bwMode="auto">
            <a:xfrm>
              <a:off x="4266" y="2822"/>
              <a:ext cx="192" cy="624"/>
            </a:xfrm>
            <a:prstGeom prst="downArrow">
              <a:avLst>
                <a:gd name="adj1" fmla="val 50000"/>
                <a:gd name="adj2" fmla="val 81250"/>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349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35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50" grpId="0" animBg="1"/>
      <p:bldP spid="63492" grpId="0" autoUpdateAnimBg="0"/>
    </p:bld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 name="Up-Down Arrow 42"/>
          <p:cNvSpPr/>
          <p:nvPr/>
        </p:nvSpPr>
        <p:spPr bwMode="auto">
          <a:xfrm>
            <a:off x="3352800" y="1295400"/>
            <a:ext cx="685800" cy="990600"/>
          </a:xfrm>
          <a:prstGeom prst="upDownArrow">
            <a:avLst/>
          </a:prstGeom>
          <a:solidFill>
            <a:schemeClr val="bg1">
              <a:lumMod val="75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algn="ctr"/>
            <a:endParaRPr lang="en-US" dirty="0" smtClean="0">
              <a:latin typeface="Calibri" pitchFamily="34" charset="0"/>
            </a:endParaRPr>
          </a:p>
        </p:txBody>
      </p:sp>
      <p:sp>
        <p:nvSpPr>
          <p:cNvPr id="35" name="Up-Down Arrow 34"/>
          <p:cNvSpPr/>
          <p:nvPr/>
        </p:nvSpPr>
        <p:spPr bwMode="auto">
          <a:xfrm>
            <a:off x="3352800" y="2895600"/>
            <a:ext cx="685800" cy="1371600"/>
          </a:xfrm>
          <a:prstGeom prst="upDownArrow">
            <a:avLst/>
          </a:prstGeom>
          <a:solidFill>
            <a:schemeClr val="bg1">
              <a:lumMod val="75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algn="ctr"/>
            <a:endParaRPr lang="en-US" dirty="0" smtClean="0">
              <a:latin typeface="Calibri" pitchFamily="34" charset="0"/>
            </a:endParaRPr>
          </a:p>
        </p:txBody>
      </p:sp>
      <p:sp>
        <p:nvSpPr>
          <p:cNvPr id="2" name="Title 1"/>
          <p:cNvSpPr>
            <a:spLocks noGrp="1"/>
          </p:cNvSpPr>
          <p:nvPr>
            <p:ph type="title"/>
          </p:nvPr>
        </p:nvSpPr>
        <p:spPr/>
        <p:txBody>
          <a:bodyPr/>
          <a:lstStyle/>
          <a:p>
            <a:r>
              <a:rPr lang="en-US" dirty="0" smtClean="0"/>
              <a:t>General Cache Concepts: Hit</a:t>
            </a:r>
            <a:endParaRPr lang="en-US" dirty="0"/>
          </a:p>
        </p:txBody>
      </p:sp>
      <p:sp>
        <p:nvSpPr>
          <p:cNvPr id="3" name="Rectangle 2"/>
          <p:cNvSpPr/>
          <p:nvPr/>
        </p:nvSpPr>
        <p:spPr bwMode="auto">
          <a:xfrm>
            <a:off x="1905000" y="4267200"/>
            <a:ext cx="3581400" cy="2057400"/>
          </a:xfrm>
          <a:prstGeom prst="rect">
            <a:avLst/>
          </a:prstGeom>
          <a:solidFill>
            <a:schemeClr val="accent2">
              <a:lumMod val="20000"/>
              <a:lumOff val="8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4" name="Rectangle 3"/>
          <p:cNvSpPr/>
          <p:nvPr/>
        </p:nvSpPr>
        <p:spPr bwMode="auto">
          <a:xfrm>
            <a:off x="1905000" y="2272391"/>
            <a:ext cx="3581400" cy="609600"/>
          </a:xfrm>
          <a:prstGeom prst="rect">
            <a:avLst/>
          </a:prstGeom>
          <a:solidFill>
            <a:schemeClr val="accent2">
              <a:lumMod val="20000"/>
              <a:lumOff val="8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5" name="Rectangle 4"/>
          <p:cNvSpPr/>
          <p:nvPr/>
        </p:nvSpPr>
        <p:spPr bwMode="auto">
          <a:xfrm>
            <a:off x="20574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0</a:t>
            </a:r>
          </a:p>
        </p:txBody>
      </p:sp>
      <p:sp>
        <p:nvSpPr>
          <p:cNvPr id="6" name="Rectangle 5"/>
          <p:cNvSpPr/>
          <p:nvPr/>
        </p:nvSpPr>
        <p:spPr bwMode="auto">
          <a:xfrm>
            <a:off x="28956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a:t>
            </a:r>
          </a:p>
        </p:txBody>
      </p:sp>
      <p:sp>
        <p:nvSpPr>
          <p:cNvPr id="7" name="Rectangle 6"/>
          <p:cNvSpPr/>
          <p:nvPr/>
        </p:nvSpPr>
        <p:spPr bwMode="auto">
          <a:xfrm>
            <a:off x="37338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2</a:t>
            </a:r>
          </a:p>
        </p:txBody>
      </p:sp>
      <p:sp>
        <p:nvSpPr>
          <p:cNvPr id="8" name="Rectangle 7"/>
          <p:cNvSpPr/>
          <p:nvPr/>
        </p:nvSpPr>
        <p:spPr bwMode="auto">
          <a:xfrm>
            <a:off x="45720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3</a:t>
            </a:r>
          </a:p>
        </p:txBody>
      </p:sp>
      <p:sp>
        <p:nvSpPr>
          <p:cNvPr id="9" name="Rectangle 8"/>
          <p:cNvSpPr/>
          <p:nvPr/>
        </p:nvSpPr>
        <p:spPr bwMode="auto">
          <a:xfrm>
            <a:off x="20574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4</a:t>
            </a:r>
          </a:p>
        </p:txBody>
      </p:sp>
      <p:sp>
        <p:nvSpPr>
          <p:cNvPr id="10" name="Rectangle 9"/>
          <p:cNvSpPr/>
          <p:nvPr/>
        </p:nvSpPr>
        <p:spPr bwMode="auto">
          <a:xfrm>
            <a:off x="28956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5</a:t>
            </a:r>
          </a:p>
        </p:txBody>
      </p:sp>
      <p:sp>
        <p:nvSpPr>
          <p:cNvPr id="11" name="Rectangle 10"/>
          <p:cNvSpPr/>
          <p:nvPr/>
        </p:nvSpPr>
        <p:spPr bwMode="auto">
          <a:xfrm>
            <a:off x="37338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6</a:t>
            </a:r>
          </a:p>
        </p:txBody>
      </p:sp>
      <p:sp>
        <p:nvSpPr>
          <p:cNvPr id="12" name="Rectangle 11"/>
          <p:cNvSpPr/>
          <p:nvPr/>
        </p:nvSpPr>
        <p:spPr bwMode="auto">
          <a:xfrm>
            <a:off x="45720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7</a:t>
            </a:r>
          </a:p>
        </p:txBody>
      </p:sp>
      <p:sp>
        <p:nvSpPr>
          <p:cNvPr id="13" name="Rectangle 12"/>
          <p:cNvSpPr/>
          <p:nvPr/>
        </p:nvSpPr>
        <p:spPr bwMode="auto">
          <a:xfrm>
            <a:off x="20574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8</a:t>
            </a:r>
          </a:p>
        </p:txBody>
      </p:sp>
      <p:sp>
        <p:nvSpPr>
          <p:cNvPr id="14" name="Rectangle 13"/>
          <p:cNvSpPr/>
          <p:nvPr/>
        </p:nvSpPr>
        <p:spPr bwMode="auto">
          <a:xfrm>
            <a:off x="28956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9</a:t>
            </a:r>
          </a:p>
        </p:txBody>
      </p:sp>
      <p:sp>
        <p:nvSpPr>
          <p:cNvPr id="15" name="Rectangle 14"/>
          <p:cNvSpPr/>
          <p:nvPr/>
        </p:nvSpPr>
        <p:spPr bwMode="auto">
          <a:xfrm>
            <a:off x="37338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10</a:t>
            </a:r>
          </a:p>
        </p:txBody>
      </p:sp>
      <p:sp>
        <p:nvSpPr>
          <p:cNvPr id="16" name="Rectangle 15"/>
          <p:cNvSpPr/>
          <p:nvPr/>
        </p:nvSpPr>
        <p:spPr bwMode="auto">
          <a:xfrm>
            <a:off x="45720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11</a:t>
            </a:r>
          </a:p>
        </p:txBody>
      </p:sp>
      <p:sp>
        <p:nvSpPr>
          <p:cNvPr id="17" name="Rectangle 16"/>
          <p:cNvSpPr/>
          <p:nvPr/>
        </p:nvSpPr>
        <p:spPr bwMode="auto">
          <a:xfrm>
            <a:off x="20574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12</a:t>
            </a:r>
          </a:p>
        </p:txBody>
      </p:sp>
      <p:sp>
        <p:nvSpPr>
          <p:cNvPr id="18" name="Rectangle 17"/>
          <p:cNvSpPr/>
          <p:nvPr/>
        </p:nvSpPr>
        <p:spPr bwMode="auto">
          <a:xfrm>
            <a:off x="28956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13</a:t>
            </a:r>
          </a:p>
        </p:txBody>
      </p:sp>
      <p:sp>
        <p:nvSpPr>
          <p:cNvPr id="19" name="Rectangle 18"/>
          <p:cNvSpPr/>
          <p:nvPr/>
        </p:nvSpPr>
        <p:spPr bwMode="auto">
          <a:xfrm>
            <a:off x="37338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14</a:t>
            </a:r>
          </a:p>
        </p:txBody>
      </p:sp>
      <p:sp>
        <p:nvSpPr>
          <p:cNvPr id="20" name="Rectangle 19"/>
          <p:cNvSpPr/>
          <p:nvPr/>
        </p:nvSpPr>
        <p:spPr bwMode="auto">
          <a:xfrm>
            <a:off x="45720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15</a:t>
            </a:r>
          </a:p>
        </p:txBody>
      </p:sp>
      <p:cxnSp>
        <p:nvCxnSpPr>
          <p:cNvPr id="22" name="Straight Connector 21"/>
          <p:cNvCxnSpPr/>
          <p:nvPr/>
        </p:nvCxnSpPr>
        <p:spPr bwMode="auto">
          <a:xfrm>
            <a:off x="2286000" y="6096000"/>
            <a:ext cx="3048000" cy="1477"/>
          </a:xfrm>
          <a:prstGeom prst="line">
            <a:avLst/>
          </a:prstGeom>
          <a:noFill/>
          <a:ln w="88900" cap="rnd" cmpd="sng" algn="ctr">
            <a:solidFill>
              <a:schemeClr val="tx1"/>
            </a:solidFill>
            <a:prstDash val="sysDot"/>
            <a:round/>
            <a:headEnd type="none" w="med" len="med"/>
            <a:tailEnd type="none" w="med" len="med"/>
          </a:ln>
          <a:effectLst/>
        </p:spPr>
      </p:cxnSp>
      <p:sp>
        <p:nvSpPr>
          <p:cNvPr id="26" name="Rectangle 25"/>
          <p:cNvSpPr/>
          <p:nvPr/>
        </p:nvSpPr>
        <p:spPr bwMode="auto">
          <a:xfrm>
            <a:off x="20574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8</a:t>
            </a:r>
          </a:p>
        </p:txBody>
      </p:sp>
      <p:sp>
        <p:nvSpPr>
          <p:cNvPr id="27" name="Rectangle 26"/>
          <p:cNvSpPr/>
          <p:nvPr/>
        </p:nvSpPr>
        <p:spPr bwMode="auto">
          <a:xfrm>
            <a:off x="28956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9</a:t>
            </a:r>
          </a:p>
        </p:txBody>
      </p:sp>
      <p:sp>
        <p:nvSpPr>
          <p:cNvPr id="28" name="Rectangle 27"/>
          <p:cNvSpPr/>
          <p:nvPr/>
        </p:nvSpPr>
        <p:spPr bwMode="auto">
          <a:xfrm>
            <a:off x="37338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14</a:t>
            </a:r>
          </a:p>
        </p:txBody>
      </p:sp>
      <p:sp>
        <p:nvSpPr>
          <p:cNvPr id="29" name="Rectangle 28"/>
          <p:cNvSpPr/>
          <p:nvPr/>
        </p:nvSpPr>
        <p:spPr bwMode="auto">
          <a:xfrm>
            <a:off x="45720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3</a:t>
            </a:r>
          </a:p>
        </p:txBody>
      </p:sp>
      <p:sp>
        <p:nvSpPr>
          <p:cNvPr id="30" name="TextBox 29"/>
          <p:cNvSpPr txBox="1"/>
          <p:nvPr/>
        </p:nvSpPr>
        <p:spPr>
          <a:xfrm>
            <a:off x="788764" y="2348591"/>
            <a:ext cx="949299" cy="461665"/>
          </a:xfrm>
          <a:prstGeom prst="rect">
            <a:avLst/>
          </a:prstGeom>
          <a:noFill/>
        </p:spPr>
        <p:txBody>
          <a:bodyPr wrap="none" rtlCol="0">
            <a:spAutoFit/>
          </a:bodyPr>
          <a:lstStyle/>
          <a:p>
            <a:r>
              <a:rPr lang="en-US" dirty="0" smtClean="0">
                <a:latin typeface="Calibri" pitchFamily="34" charset="0"/>
              </a:rPr>
              <a:t>Cache</a:t>
            </a:r>
          </a:p>
        </p:txBody>
      </p:sp>
      <p:sp>
        <p:nvSpPr>
          <p:cNvPr id="31" name="TextBox 30"/>
          <p:cNvSpPr txBox="1"/>
          <p:nvPr/>
        </p:nvSpPr>
        <p:spPr>
          <a:xfrm>
            <a:off x="457200" y="4343400"/>
            <a:ext cx="1280863" cy="461665"/>
          </a:xfrm>
          <a:prstGeom prst="rect">
            <a:avLst/>
          </a:prstGeom>
          <a:noFill/>
        </p:spPr>
        <p:txBody>
          <a:bodyPr wrap="none" rtlCol="0">
            <a:spAutoFit/>
          </a:bodyPr>
          <a:lstStyle/>
          <a:p>
            <a:r>
              <a:rPr lang="en-US" dirty="0" smtClean="0">
                <a:latin typeface="Calibri" pitchFamily="34" charset="0"/>
              </a:rPr>
              <a:t>Memory</a:t>
            </a:r>
          </a:p>
        </p:txBody>
      </p:sp>
      <p:sp>
        <p:nvSpPr>
          <p:cNvPr id="44" name="Text Box 29"/>
          <p:cNvSpPr txBox="1">
            <a:spLocks noChangeArrowheads="1"/>
          </p:cNvSpPr>
          <p:nvPr/>
        </p:nvSpPr>
        <p:spPr bwMode="auto">
          <a:xfrm>
            <a:off x="5919759" y="1580883"/>
            <a:ext cx="2826906" cy="396135"/>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i="1" dirty="0" smtClean="0">
                <a:latin typeface="Calibri" pitchFamily="34" charset="0"/>
              </a:rPr>
              <a:t>Data in block b is needed</a:t>
            </a:r>
            <a:endParaRPr lang="en-GB" sz="2000" b="1" i="1" dirty="0">
              <a:latin typeface="Calibri" pitchFamily="34" charset="0"/>
            </a:endParaRPr>
          </a:p>
        </p:txBody>
      </p:sp>
      <p:sp>
        <p:nvSpPr>
          <p:cNvPr id="46" name="Rectangle 45"/>
          <p:cNvSpPr/>
          <p:nvPr/>
        </p:nvSpPr>
        <p:spPr>
          <a:xfrm>
            <a:off x="3997173" y="1619517"/>
            <a:ext cx="1184427" cy="338554"/>
          </a:xfrm>
          <a:prstGeom prst="rect">
            <a:avLst/>
          </a:prstGeom>
        </p:spPr>
        <p:txBody>
          <a:bodyPr wrap="none">
            <a:spAutoFit/>
          </a:bodyPr>
          <a:lstStyle/>
          <a:p>
            <a:pPr algn="ctr"/>
            <a:r>
              <a:rPr lang="en-US" sz="1600" dirty="0" smtClean="0">
                <a:latin typeface="Calibri" pitchFamily="34" charset="0"/>
              </a:rPr>
              <a:t>Request: 14</a:t>
            </a:r>
          </a:p>
        </p:txBody>
      </p:sp>
      <p:sp>
        <p:nvSpPr>
          <p:cNvPr id="47" name="Rectangle 46"/>
          <p:cNvSpPr/>
          <p:nvPr/>
        </p:nvSpPr>
        <p:spPr bwMode="auto">
          <a:xfrm>
            <a:off x="3733800" y="2425522"/>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14</a:t>
            </a:r>
          </a:p>
        </p:txBody>
      </p:sp>
      <p:sp>
        <p:nvSpPr>
          <p:cNvPr id="48" name="Text Box 29"/>
          <p:cNvSpPr txBox="1">
            <a:spLocks noChangeArrowheads="1"/>
          </p:cNvSpPr>
          <p:nvPr/>
        </p:nvSpPr>
        <p:spPr bwMode="auto">
          <a:xfrm>
            <a:off x="5936094" y="2209800"/>
            <a:ext cx="2154670" cy="697756"/>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i="1" dirty="0" smtClean="0">
                <a:latin typeface="Calibri" pitchFamily="34" charset="0"/>
              </a:rPr>
              <a:t>Block b is in cache:</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i="1" dirty="0" smtClean="0">
                <a:solidFill>
                  <a:srgbClr val="C00000"/>
                </a:solidFill>
                <a:latin typeface="Calibri" pitchFamily="34" charset="0"/>
              </a:rPr>
              <a:t>Hit!</a:t>
            </a:r>
            <a:endParaRPr lang="en-GB" sz="2000" b="1" i="1" dirty="0">
              <a:solidFill>
                <a:srgbClr val="C00000"/>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0-#ppt_h/2"/>
                                          </p:val>
                                        </p:tav>
                                        <p:tav tm="100000">
                                          <p:val>
                                            <p:strVal val="#ppt_y"/>
                                          </p:val>
                                        </p:tav>
                                      </p:tavLst>
                                    </p:anim>
                                  </p:childTnLst>
                                </p:cTn>
                              </p:par>
                              <p:par>
                                <p:cTn id="9" presetID="1" presetClass="entr" presetSubtype="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47" grpId="0" animBg="1"/>
      <p:bldP spid="48" grpId="0"/>
    </p:bld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 name="Up-Down Arrow 42"/>
          <p:cNvSpPr/>
          <p:nvPr/>
        </p:nvSpPr>
        <p:spPr bwMode="auto">
          <a:xfrm>
            <a:off x="3352800" y="1295400"/>
            <a:ext cx="685800" cy="990600"/>
          </a:xfrm>
          <a:prstGeom prst="upDownArrow">
            <a:avLst/>
          </a:prstGeom>
          <a:solidFill>
            <a:schemeClr val="bg1">
              <a:lumMod val="75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algn="ctr"/>
            <a:endParaRPr lang="en-US" dirty="0" smtClean="0">
              <a:latin typeface="Calibri" pitchFamily="34" charset="0"/>
            </a:endParaRPr>
          </a:p>
        </p:txBody>
      </p:sp>
      <p:sp>
        <p:nvSpPr>
          <p:cNvPr id="35" name="Up-Down Arrow 34"/>
          <p:cNvSpPr/>
          <p:nvPr/>
        </p:nvSpPr>
        <p:spPr bwMode="auto">
          <a:xfrm>
            <a:off x="3352800" y="2895600"/>
            <a:ext cx="685800" cy="1371600"/>
          </a:xfrm>
          <a:prstGeom prst="upDownArrow">
            <a:avLst/>
          </a:prstGeom>
          <a:solidFill>
            <a:schemeClr val="bg1">
              <a:lumMod val="75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algn="ctr"/>
            <a:endParaRPr lang="en-US" dirty="0" smtClean="0">
              <a:latin typeface="Calibri" pitchFamily="34" charset="0"/>
            </a:endParaRPr>
          </a:p>
        </p:txBody>
      </p:sp>
      <p:sp>
        <p:nvSpPr>
          <p:cNvPr id="2" name="Title 1"/>
          <p:cNvSpPr>
            <a:spLocks noGrp="1"/>
          </p:cNvSpPr>
          <p:nvPr>
            <p:ph type="title"/>
          </p:nvPr>
        </p:nvSpPr>
        <p:spPr/>
        <p:txBody>
          <a:bodyPr/>
          <a:lstStyle/>
          <a:p>
            <a:r>
              <a:rPr lang="en-US" dirty="0" smtClean="0"/>
              <a:t>General Cache Concepts: Miss</a:t>
            </a:r>
            <a:endParaRPr lang="en-US" dirty="0"/>
          </a:p>
        </p:txBody>
      </p:sp>
      <p:sp>
        <p:nvSpPr>
          <p:cNvPr id="3" name="Rectangle 2"/>
          <p:cNvSpPr/>
          <p:nvPr/>
        </p:nvSpPr>
        <p:spPr bwMode="auto">
          <a:xfrm>
            <a:off x="1905000" y="4267200"/>
            <a:ext cx="3581400" cy="2057400"/>
          </a:xfrm>
          <a:prstGeom prst="rect">
            <a:avLst/>
          </a:prstGeom>
          <a:solidFill>
            <a:schemeClr val="accent2">
              <a:lumMod val="20000"/>
              <a:lumOff val="8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4" name="Rectangle 3"/>
          <p:cNvSpPr/>
          <p:nvPr/>
        </p:nvSpPr>
        <p:spPr bwMode="auto">
          <a:xfrm>
            <a:off x="1905000" y="2272391"/>
            <a:ext cx="3581400" cy="609600"/>
          </a:xfrm>
          <a:prstGeom prst="rect">
            <a:avLst/>
          </a:prstGeom>
          <a:solidFill>
            <a:schemeClr val="accent2">
              <a:lumMod val="20000"/>
              <a:lumOff val="8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5" name="Rectangle 4"/>
          <p:cNvSpPr/>
          <p:nvPr/>
        </p:nvSpPr>
        <p:spPr bwMode="auto">
          <a:xfrm>
            <a:off x="20574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0</a:t>
            </a:r>
          </a:p>
        </p:txBody>
      </p:sp>
      <p:sp>
        <p:nvSpPr>
          <p:cNvPr id="6" name="Rectangle 5"/>
          <p:cNvSpPr/>
          <p:nvPr/>
        </p:nvSpPr>
        <p:spPr bwMode="auto">
          <a:xfrm>
            <a:off x="28956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a:t>
            </a:r>
          </a:p>
        </p:txBody>
      </p:sp>
      <p:sp>
        <p:nvSpPr>
          <p:cNvPr id="7" name="Rectangle 6"/>
          <p:cNvSpPr/>
          <p:nvPr/>
        </p:nvSpPr>
        <p:spPr bwMode="auto">
          <a:xfrm>
            <a:off x="37338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2</a:t>
            </a:r>
          </a:p>
        </p:txBody>
      </p:sp>
      <p:sp>
        <p:nvSpPr>
          <p:cNvPr id="8" name="Rectangle 7"/>
          <p:cNvSpPr/>
          <p:nvPr/>
        </p:nvSpPr>
        <p:spPr bwMode="auto">
          <a:xfrm>
            <a:off x="45720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3</a:t>
            </a:r>
          </a:p>
        </p:txBody>
      </p:sp>
      <p:sp>
        <p:nvSpPr>
          <p:cNvPr id="9" name="Rectangle 8"/>
          <p:cNvSpPr/>
          <p:nvPr/>
        </p:nvSpPr>
        <p:spPr bwMode="auto">
          <a:xfrm>
            <a:off x="20574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4</a:t>
            </a:r>
          </a:p>
        </p:txBody>
      </p:sp>
      <p:sp>
        <p:nvSpPr>
          <p:cNvPr id="10" name="Rectangle 9"/>
          <p:cNvSpPr/>
          <p:nvPr/>
        </p:nvSpPr>
        <p:spPr bwMode="auto">
          <a:xfrm>
            <a:off x="28956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5</a:t>
            </a:r>
          </a:p>
        </p:txBody>
      </p:sp>
      <p:sp>
        <p:nvSpPr>
          <p:cNvPr id="11" name="Rectangle 10"/>
          <p:cNvSpPr/>
          <p:nvPr/>
        </p:nvSpPr>
        <p:spPr bwMode="auto">
          <a:xfrm>
            <a:off x="37338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6</a:t>
            </a:r>
          </a:p>
        </p:txBody>
      </p:sp>
      <p:sp>
        <p:nvSpPr>
          <p:cNvPr id="12" name="Rectangle 11"/>
          <p:cNvSpPr/>
          <p:nvPr/>
        </p:nvSpPr>
        <p:spPr bwMode="auto">
          <a:xfrm>
            <a:off x="45720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7</a:t>
            </a:r>
          </a:p>
        </p:txBody>
      </p:sp>
      <p:sp>
        <p:nvSpPr>
          <p:cNvPr id="13" name="Rectangle 12"/>
          <p:cNvSpPr/>
          <p:nvPr/>
        </p:nvSpPr>
        <p:spPr bwMode="auto">
          <a:xfrm>
            <a:off x="20574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8</a:t>
            </a:r>
          </a:p>
        </p:txBody>
      </p:sp>
      <p:sp>
        <p:nvSpPr>
          <p:cNvPr id="14" name="Rectangle 13"/>
          <p:cNvSpPr/>
          <p:nvPr/>
        </p:nvSpPr>
        <p:spPr bwMode="auto">
          <a:xfrm>
            <a:off x="28956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9</a:t>
            </a:r>
          </a:p>
        </p:txBody>
      </p:sp>
      <p:sp>
        <p:nvSpPr>
          <p:cNvPr id="15" name="Rectangle 14"/>
          <p:cNvSpPr/>
          <p:nvPr/>
        </p:nvSpPr>
        <p:spPr bwMode="auto">
          <a:xfrm>
            <a:off x="37338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10</a:t>
            </a:r>
          </a:p>
        </p:txBody>
      </p:sp>
      <p:sp>
        <p:nvSpPr>
          <p:cNvPr id="16" name="Rectangle 15"/>
          <p:cNvSpPr/>
          <p:nvPr/>
        </p:nvSpPr>
        <p:spPr bwMode="auto">
          <a:xfrm>
            <a:off x="45720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11</a:t>
            </a:r>
          </a:p>
        </p:txBody>
      </p:sp>
      <p:sp>
        <p:nvSpPr>
          <p:cNvPr id="17" name="Rectangle 16"/>
          <p:cNvSpPr/>
          <p:nvPr/>
        </p:nvSpPr>
        <p:spPr bwMode="auto">
          <a:xfrm>
            <a:off x="20574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12</a:t>
            </a:r>
          </a:p>
        </p:txBody>
      </p:sp>
      <p:sp>
        <p:nvSpPr>
          <p:cNvPr id="18" name="Rectangle 17"/>
          <p:cNvSpPr/>
          <p:nvPr/>
        </p:nvSpPr>
        <p:spPr bwMode="auto">
          <a:xfrm>
            <a:off x="28956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13</a:t>
            </a:r>
          </a:p>
        </p:txBody>
      </p:sp>
      <p:sp>
        <p:nvSpPr>
          <p:cNvPr id="19" name="Rectangle 18"/>
          <p:cNvSpPr/>
          <p:nvPr/>
        </p:nvSpPr>
        <p:spPr bwMode="auto">
          <a:xfrm>
            <a:off x="37338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14</a:t>
            </a:r>
          </a:p>
        </p:txBody>
      </p:sp>
      <p:sp>
        <p:nvSpPr>
          <p:cNvPr id="20" name="Rectangle 19"/>
          <p:cNvSpPr/>
          <p:nvPr/>
        </p:nvSpPr>
        <p:spPr bwMode="auto">
          <a:xfrm>
            <a:off x="45720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15</a:t>
            </a:r>
          </a:p>
        </p:txBody>
      </p:sp>
      <p:cxnSp>
        <p:nvCxnSpPr>
          <p:cNvPr id="22" name="Straight Connector 21"/>
          <p:cNvCxnSpPr/>
          <p:nvPr/>
        </p:nvCxnSpPr>
        <p:spPr bwMode="auto">
          <a:xfrm>
            <a:off x="2286000" y="6096000"/>
            <a:ext cx="3048000" cy="1477"/>
          </a:xfrm>
          <a:prstGeom prst="line">
            <a:avLst/>
          </a:prstGeom>
          <a:noFill/>
          <a:ln w="88900" cap="rnd" cmpd="sng" algn="ctr">
            <a:solidFill>
              <a:schemeClr val="tx1"/>
            </a:solidFill>
            <a:prstDash val="sysDot"/>
            <a:round/>
            <a:headEnd type="none" w="med" len="med"/>
            <a:tailEnd type="none" w="med" len="med"/>
          </a:ln>
          <a:effectLst/>
        </p:spPr>
      </p:cxnSp>
      <p:sp>
        <p:nvSpPr>
          <p:cNvPr id="26" name="Rectangle 25"/>
          <p:cNvSpPr/>
          <p:nvPr/>
        </p:nvSpPr>
        <p:spPr bwMode="auto">
          <a:xfrm>
            <a:off x="20574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8</a:t>
            </a:r>
          </a:p>
        </p:txBody>
      </p:sp>
      <p:sp>
        <p:nvSpPr>
          <p:cNvPr id="27" name="Rectangle 26"/>
          <p:cNvSpPr/>
          <p:nvPr/>
        </p:nvSpPr>
        <p:spPr bwMode="auto">
          <a:xfrm>
            <a:off x="28956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9</a:t>
            </a:r>
          </a:p>
        </p:txBody>
      </p:sp>
      <p:sp>
        <p:nvSpPr>
          <p:cNvPr id="28" name="Rectangle 27"/>
          <p:cNvSpPr/>
          <p:nvPr/>
        </p:nvSpPr>
        <p:spPr bwMode="auto">
          <a:xfrm>
            <a:off x="37338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14</a:t>
            </a:r>
          </a:p>
        </p:txBody>
      </p:sp>
      <p:sp>
        <p:nvSpPr>
          <p:cNvPr id="29" name="Rectangle 28"/>
          <p:cNvSpPr/>
          <p:nvPr/>
        </p:nvSpPr>
        <p:spPr bwMode="auto">
          <a:xfrm>
            <a:off x="45720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3</a:t>
            </a:r>
          </a:p>
        </p:txBody>
      </p:sp>
      <p:sp>
        <p:nvSpPr>
          <p:cNvPr id="30" name="TextBox 29"/>
          <p:cNvSpPr txBox="1"/>
          <p:nvPr/>
        </p:nvSpPr>
        <p:spPr>
          <a:xfrm>
            <a:off x="788764" y="2348591"/>
            <a:ext cx="949299" cy="461665"/>
          </a:xfrm>
          <a:prstGeom prst="rect">
            <a:avLst/>
          </a:prstGeom>
          <a:noFill/>
        </p:spPr>
        <p:txBody>
          <a:bodyPr wrap="none" rtlCol="0">
            <a:spAutoFit/>
          </a:bodyPr>
          <a:lstStyle/>
          <a:p>
            <a:r>
              <a:rPr lang="en-US" dirty="0" smtClean="0">
                <a:latin typeface="Calibri" pitchFamily="34" charset="0"/>
              </a:rPr>
              <a:t>Cache</a:t>
            </a:r>
          </a:p>
        </p:txBody>
      </p:sp>
      <p:sp>
        <p:nvSpPr>
          <p:cNvPr id="31" name="TextBox 30"/>
          <p:cNvSpPr txBox="1"/>
          <p:nvPr/>
        </p:nvSpPr>
        <p:spPr>
          <a:xfrm>
            <a:off x="457200" y="4343400"/>
            <a:ext cx="1280863" cy="461665"/>
          </a:xfrm>
          <a:prstGeom prst="rect">
            <a:avLst/>
          </a:prstGeom>
          <a:noFill/>
        </p:spPr>
        <p:txBody>
          <a:bodyPr wrap="none" rtlCol="0">
            <a:spAutoFit/>
          </a:bodyPr>
          <a:lstStyle/>
          <a:p>
            <a:r>
              <a:rPr lang="en-US" dirty="0" smtClean="0">
                <a:latin typeface="Calibri" pitchFamily="34" charset="0"/>
              </a:rPr>
              <a:t>Memory</a:t>
            </a:r>
          </a:p>
        </p:txBody>
      </p:sp>
      <p:sp>
        <p:nvSpPr>
          <p:cNvPr id="44" name="Text Box 29"/>
          <p:cNvSpPr txBox="1">
            <a:spLocks noChangeArrowheads="1"/>
          </p:cNvSpPr>
          <p:nvPr/>
        </p:nvSpPr>
        <p:spPr bwMode="auto">
          <a:xfrm>
            <a:off x="5919759" y="1580883"/>
            <a:ext cx="2826906" cy="396135"/>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i="1" dirty="0" smtClean="0">
                <a:latin typeface="Calibri" pitchFamily="34" charset="0"/>
              </a:rPr>
              <a:t>Data in block b is needed</a:t>
            </a:r>
            <a:endParaRPr lang="en-GB" sz="2000" b="1" i="1" dirty="0">
              <a:latin typeface="Calibri" pitchFamily="34" charset="0"/>
            </a:endParaRPr>
          </a:p>
        </p:txBody>
      </p:sp>
      <p:sp>
        <p:nvSpPr>
          <p:cNvPr id="46" name="Rectangle 45"/>
          <p:cNvSpPr/>
          <p:nvPr/>
        </p:nvSpPr>
        <p:spPr>
          <a:xfrm>
            <a:off x="3997173" y="1619517"/>
            <a:ext cx="1184428" cy="338554"/>
          </a:xfrm>
          <a:prstGeom prst="rect">
            <a:avLst/>
          </a:prstGeom>
        </p:spPr>
        <p:txBody>
          <a:bodyPr wrap="none">
            <a:spAutoFit/>
          </a:bodyPr>
          <a:lstStyle/>
          <a:p>
            <a:pPr algn="ctr"/>
            <a:r>
              <a:rPr lang="en-US" sz="1600" dirty="0" smtClean="0">
                <a:latin typeface="Calibri" pitchFamily="34" charset="0"/>
              </a:rPr>
              <a:t>Request: 12</a:t>
            </a:r>
          </a:p>
        </p:txBody>
      </p:sp>
      <p:sp>
        <p:nvSpPr>
          <p:cNvPr id="48" name="Text Box 29"/>
          <p:cNvSpPr txBox="1">
            <a:spLocks noChangeArrowheads="1"/>
          </p:cNvSpPr>
          <p:nvPr/>
        </p:nvSpPr>
        <p:spPr bwMode="auto">
          <a:xfrm>
            <a:off x="5936094" y="2209800"/>
            <a:ext cx="2569847" cy="697756"/>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i="1" dirty="0" smtClean="0">
                <a:latin typeface="Calibri" pitchFamily="34" charset="0"/>
              </a:rPr>
              <a:t>Block b is not in cache:</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i="1" dirty="0" smtClean="0">
                <a:solidFill>
                  <a:srgbClr val="C00000"/>
                </a:solidFill>
                <a:latin typeface="Calibri" pitchFamily="34" charset="0"/>
              </a:rPr>
              <a:t>Miss!</a:t>
            </a:r>
            <a:endParaRPr lang="en-GB" sz="2000" b="1" i="1" dirty="0">
              <a:solidFill>
                <a:srgbClr val="C00000"/>
              </a:solidFill>
              <a:latin typeface="Calibri" pitchFamily="34" charset="0"/>
            </a:endParaRPr>
          </a:p>
        </p:txBody>
      </p:sp>
      <p:sp>
        <p:nvSpPr>
          <p:cNvPr id="34" name="Text Box 29"/>
          <p:cNvSpPr txBox="1">
            <a:spLocks noChangeArrowheads="1"/>
          </p:cNvSpPr>
          <p:nvPr/>
        </p:nvSpPr>
        <p:spPr bwMode="auto">
          <a:xfrm>
            <a:off x="5943600" y="3200400"/>
            <a:ext cx="2585173" cy="697756"/>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i="1" dirty="0" smtClean="0">
                <a:latin typeface="Calibri" pitchFamily="34" charset="0"/>
              </a:rPr>
              <a:t>Block b is fetched from</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i="1" dirty="0" smtClean="0">
                <a:latin typeface="Calibri" pitchFamily="34" charset="0"/>
              </a:rPr>
              <a:t>memory</a:t>
            </a:r>
            <a:endParaRPr lang="en-GB" sz="2000" b="1" i="1" dirty="0">
              <a:latin typeface="Calibri" pitchFamily="34" charset="0"/>
            </a:endParaRPr>
          </a:p>
        </p:txBody>
      </p:sp>
      <p:sp>
        <p:nvSpPr>
          <p:cNvPr id="36" name="Rectangle 35"/>
          <p:cNvSpPr/>
          <p:nvPr/>
        </p:nvSpPr>
        <p:spPr>
          <a:xfrm>
            <a:off x="3997172" y="3395246"/>
            <a:ext cx="1184428" cy="338554"/>
          </a:xfrm>
          <a:prstGeom prst="rect">
            <a:avLst/>
          </a:prstGeom>
        </p:spPr>
        <p:txBody>
          <a:bodyPr wrap="none">
            <a:spAutoFit/>
          </a:bodyPr>
          <a:lstStyle/>
          <a:p>
            <a:pPr algn="ctr"/>
            <a:r>
              <a:rPr lang="en-US" sz="1600" dirty="0" smtClean="0">
                <a:latin typeface="Calibri" pitchFamily="34" charset="0"/>
              </a:rPr>
              <a:t>Request: 12</a:t>
            </a:r>
          </a:p>
        </p:txBody>
      </p:sp>
      <p:sp>
        <p:nvSpPr>
          <p:cNvPr id="37" name="Rectangle 36"/>
          <p:cNvSpPr/>
          <p:nvPr/>
        </p:nvSpPr>
        <p:spPr bwMode="auto">
          <a:xfrm>
            <a:off x="2057400" y="5562600"/>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12</a:t>
            </a:r>
          </a:p>
        </p:txBody>
      </p:sp>
      <p:sp>
        <p:nvSpPr>
          <p:cNvPr id="38" name="Rectangle 37"/>
          <p:cNvSpPr/>
          <p:nvPr/>
        </p:nvSpPr>
        <p:spPr bwMode="auto">
          <a:xfrm>
            <a:off x="2590800" y="3429000"/>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12</a:t>
            </a:r>
          </a:p>
        </p:txBody>
      </p:sp>
      <p:sp>
        <p:nvSpPr>
          <p:cNvPr id="39" name="Rectangle 38"/>
          <p:cNvSpPr/>
          <p:nvPr/>
        </p:nvSpPr>
        <p:spPr bwMode="auto">
          <a:xfrm>
            <a:off x="2895600" y="2425522"/>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12</a:t>
            </a:r>
          </a:p>
        </p:txBody>
      </p:sp>
      <p:sp>
        <p:nvSpPr>
          <p:cNvPr id="42" name="Text Box 29"/>
          <p:cNvSpPr txBox="1">
            <a:spLocks noChangeArrowheads="1"/>
          </p:cNvSpPr>
          <p:nvPr/>
        </p:nvSpPr>
        <p:spPr bwMode="auto">
          <a:xfrm>
            <a:off x="5943600" y="4191000"/>
            <a:ext cx="2810939" cy="1753558"/>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i="1" dirty="0" smtClean="0">
                <a:latin typeface="Calibri" pitchFamily="34" charset="0"/>
              </a:rPr>
              <a:t>Block b is stored in cache</a:t>
            </a:r>
          </a:p>
          <a:p>
            <a:pPr marL="115888" indent="-115888">
              <a:lnSpc>
                <a:spcPct val="98000"/>
              </a:lnSpc>
              <a:buFont typeface="Arial"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b="0" dirty="0" smtClean="0">
                <a:solidFill>
                  <a:srgbClr val="C00000"/>
                </a:solidFill>
                <a:latin typeface="Calibri" pitchFamily="34" charset="0"/>
              </a:rPr>
              <a:t>Placement policy:</a:t>
            </a:r>
            <a:r>
              <a:rPr lang="en-GB" sz="1800" b="0" dirty="0" smtClean="0">
                <a:latin typeface="Calibri" pitchFamily="34" charset="0"/>
              </a:rPr>
              <a:t/>
            </a:r>
            <a:br>
              <a:rPr lang="en-GB" sz="1800" b="0" dirty="0" smtClean="0">
                <a:latin typeface="Calibri" pitchFamily="34" charset="0"/>
              </a:rPr>
            </a:br>
            <a:r>
              <a:rPr lang="en-GB" sz="1800" b="0" dirty="0" smtClean="0">
                <a:latin typeface="Calibri" pitchFamily="34" charset="0"/>
              </a:rPr>
              <a:t>determines where b goes</a:t>
            </a:r>
          </a:p>
          <a:p>
            <a:pPr marL="115888" indent="-115888">
              <a:lnSpc>
                <a:spcPct val="98000"/>
              </a:lnSpc>
              <a:buFont typeface="Arial"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b="0" dirty="0" smtClean="0">
                <a:solidFill>
                  <a:srgbClr val="C00000"/>
                </a:solidFill>
                <a:latin typeface="Calibri" pitchFamily="34" charset="0"/>
              </a:rPr>
              <a:t>Replacement policy:</a:t>
            </a:r>
            <a:br>
              <a:rPr lang="en-GB" sz="1800" b="0" dirty="0" smtClean="0">
                <a:solidFill>
                  <a:srgbClr val="C00000"/>
                </a:solidFill>
                <a:latin typeface="Calibri" pitchFamily="34" charset="0"/>
              </a:rPr>
            </a:br>
            <a:r>
              <a:rPr lang="en-GB" sz="1800" b="0" dirty="0" smtClean="0">
                <a:latin typeface="Calibri" pitchFamily="34" charset="0"/>
              </a:rPr>
              <a:t>determines which block</a:t>
            </a:r>
            <a:br>
              <a:rPr lang="en-GB" sz="1800" b="0" dirty="0" smtClean="0">
                <a:latin typeface="Calibri" pitchFamily="34" charset="0"/>
              </a:rPr>
            </a:br>
            <a:r>
              <a:rPr lang="en-GB" sz="1800" b="0" dirty="0" smtClean="0">
                <a:latin typeface="Calibri" pitchFamily="34" charset="0"/>
              </a:rPr>
              <a:t>gets evicted (victim)</a:t>
            </a:r>
            <a:endParaRPr lang="en-GB" sz="1800" b="0" dirty="0">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0-#ppt_h/2"/>
                                          </p:val>
                                        </p:tav>
                                        <p:tav tm="100000">
                                          <p:val>
                                            <p:strVal val="#ppt_y"/>
                                          </p:val>
                                        </p:tav>
                                      </p:tavLst>
                                    </p:anim>
                                  </p:childTnLst>
                                </p:cTn>
                              </p:par>
                              <p:par>
                                <p:cTn id="9" presetID="1" presetClass="entr" presetSubtype="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xit" presetSubtype="0" fill="hold" grpId="1" nodeType="withEffect">
                                  <p:stCondLst>
                                    <p:cond delay="0"/>
                                  </p:stCondLst>
                                  <p:childTnLst>
                                    <p:set>
                                      <p:cBhvr>
                                        <p:cTn id="34" dur="1" fill="hold">
                                          <p:stCondLst>
                                            <p:cond delay="0"/>
                                          </p:stCondLst>
                                        </p:cTn>
                                        <p:tgtEl>
                                          <p:spTgt spid="38"/>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42">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2">
                                            <p:txEl>
                                              <p:pRg st="1" end="1"/>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48" grpId="0"/>
      <p:bldP spid="34" grpId="0"/>
      <p:bldP spid="36" grpId="0"/>
      <p:bldP spid="37" grpId="0" animBg="1"/>
      <p:bldP spid="38" grpId="0" animBg="1"/>
      <p:bldP spid="38" grpId="1" animBg="1"/>
      <p:bldP spid="39" grpId="0" animBg="1"/>
      <p:bldP spid="42" grpId="0" build="allAtOnce"/>
    </p:bld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8244" name="Rectangle 4"/>
          <p:cNvSpPr>
            <a:spLocks noGrp="1" noChangeArrowheads="1"/>
          </p:cNvSpPr>
          <p:nvPr>
            <p:ph type="title"/>
          </p:nvPr>
        </p:nvSpPr>
        <p:spPr/>
        <p:txBody>
          <a:bodyPr/>
          <a:lstStyle/>
          <a:p>
            <a:r>
              <a:rPr lang="en-US" dirty="0" smtClean="0"/>
              <a:t>General Caching Concepts: </a:t>
            </a:r>
            <a:br>
              <a:rPr lang="en-US" dirty="0" smtClean="0"/>
            </a:br>
            <a:r>
              <a:rPr lang="en-US" dirty="0" smtClean="0"/>
              <a:t>Types of Cache Misses</a:t>
            </a:r>
            <a:endParaRPr lang="en-US" dirty="0"/>
          </a:p>
        </p:txBody>
      </p:sp>
      <p:sp>
        <p:nvSpPr>
          <p:cNvPr id="138245" name="Rectangle 5"/>
          <p:cNvSpPr>
            <a:spLocks noGrp="1" noChangeArrowheads="1"/>
          </p:cNvSpPr>
          <p:nvPr>
            <p:ph type="body" idx="1"/>
          </p:nvPr>
        </p:nvSpPr>
        <p:spPr>
          <a:xfrm>
            <a:off x="396875" y="1733550"/>
            <a:ext cx="8518525" cy="4972050"/>
          </a:xfrm>
        </p:spPr>
        <p:txBody>
          <a:bodyPr/>
          <a:lstStyle/>
          <a:p>
            <a:r>
              <a:rPr lang="en-US" dirty="0" smtClean="0">
                <a:solidFill>
                  <a:srgbClr val="FF0000"/>
                </a:solidFill>
              </a:rPr>
              <a:t>Cold (compulsory) miss</a:t>
            </a:r>
          </a:p>
          <a:p>
            <a:pPr lvl="1"/>
            <a:r>
              <a:rPr lang="en-US" dirty="0" smtClean="0"/>
              <a:t>Cold misses occur because the cache is empty.</a:t>
            </a:r>
          </a:p>
          <a:p>
            <a:r>
              <a:rPr lang="en-US" dirty="0" smtClean="0">
                <a:solidFill>
                  <a:srgbClr val="FF0000"/>
                </a:solidFill>
              </a:rPr>
              <a:t>Conflict miss</a:t>
            </a:r>
          </a:p>
          <a:p>
            <a:pPr lvl="1"/>
            <a:r>
              <a:rPr lang="en-US" dirty="0" smtClean="0"/>
              <a:t>Most caches limit blocks at level k+1 to a small subset (sometimes a singleton) of the block positions at level </a:t>
            </a:r>
            <a:r>
              <a:rPr lang="en-US" dirty="0" err="1" smtClean="0"/>
              <a:t>k</a:t>
            </a:r>
            <a:r>
              <a:rPr lang="en-US" dirty="0" smtClean="0"/>
              <a:t>.</a:t>
            </a:r>
          </a:p>
          <a:p>
            <a:pPr lvl="2"/>
            <a:r>
              <a:rPr lang="en-US" dirty="0" smtClean="0"/>
              <a:t>E.g. Block </a:t>
            </a:r>
            <a:r>
              <a:rPr lang="en-US" dirty="0" err="1" smtClean="0"/>
              <a:t>i</a:t>
            </a:r>
            <a:r>
              <a:rPr lang="en-US" dirty="0" smtClean="0"/>
              <a:t> at level k+1 must be placed in block (</a:t>
            </a:r>
            <a:r>
              <a:rPr lang="en-US" dirty="0" err="1" smtClean="0"/>
              <a:t>i</a:t>
            </a:r>
            <a:r>
              <a:rPr lang="en-US" dirty="0" smtClean="0"/>
              <a:t> mod 4) at level </a:t>
            </a:r>
            <a:r>
              <a:rPr lang="en-US" dirty="0" err="1" smtClean="0"/>
              <a:t>k</a:t>
            </a:r>
            <a:r>
              <a:rPr lang="en-US" dirty="0" smtClean="0"/>
              <a:t>.</a:t>
            </a:r>
          </a:p>
          <a:p>
            <a:pPr lvl="1"/>
            <a:r>
              <a:rPr lang="en-US" dirty="0" smtClean="0"/>
              <a:t>Conflict misses occur when the level </a:t>
            </a:r>
            <a:r>
              <a:rPr lang="en-US" dirty="0" err="1" smtClean="0"/>
              <a:t>k</a:t>
            </a:r>
            <a:r>
              <a:rPr lang="en-US" dirty="0" smtClean="0"/>
              <a:t> cache is large enough, but multiple data objects all map to the same level </a:t>
            </a:r>
            <a:r>
              <a:rPr lang="en-US" dirty="0" err="1" smtClean="0"/>
              <a:t>k</a:t>
            </a:r>
            <a:r>
              <a:rPr lang="en-US" dirty="0" smtClean="0"/>
              <a:t> block.</a:t>
            </a:r>
          </a:p>
          <a:p>
            <a:pPr lvl="2"/>
            <a:r>
              <a:rPr lang="en-US" dirty="0" smtClean="0"/>
              <a:t>E.g. Referencing blocks 0, 8, 0, 8, 0, 8, ... would miss every time.</a:t>
            </a:r>
          </a:p>
          <a:p>
            <a:r>
              <a:rPr lang="en-US" dirty="0" smtClean="0">
                <a:solidFill>
                  <a:srgbClr val="FF0000"/>
                </a:solidFill>
              </a:rPr>
              <a:t>Capacity miss</a:t>
            </a:r>
          </a:p>
          <a:p>
            <a:pPr lvl="1"/>
            <a:r>
              <a:rPr lang="en-US" dirty="0" smtClean="0"/>
              <a:t>Occurs when the set of active cache blocks (</a:t>
            </a:r>
            <a:r>
              <a:rPr lang="en-US" dirty="0" smtClean="0">
                <a:solidFill>
                  <a:srgbClr val="FF0000"/>
                </a:solidFill>
              </a:rPr>
              <a:t>working set</a:t>
            </a:r>
            <a:r>
              <a:rPr lang="en-US" dirty="0" smtClean="0"/>
              <a:t>) is larger than the cache.</a:t>
            </a: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1"/>
          <p:cNvSpPr>
            <a:spLocks noGrp="1" noChangeArrowheads="1"/>
          </p:cNvSpPr>
          <p:nvPr>
            <p:ph type="title"/>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Examples of Caching in the Hierarchy</a:t>
            </a:r>
          </a:p>
        </p:txBody>
      </p:sp>
      <p:sp>
        <p:nvSpPr>
          <p:cNvPr id="37893" name="Rectangle 3"/>
          <p:cNvSpPr>
            <a:spLocks noChangeArrowheads="1"/>
          </p:cNvSpPr>
          <p:nvPr/>
        </p:nvSpPr>
        <p:spPr bwMode="auto">
          <a:xfrm>
            <a:off x="7658100" y="2428875"/>
            <a:ext cx="14478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chemeClr val="accent6">
                    <a:lumMod val="75000"/>
                  </a:schemeClr>
                </a:solidFill>
                <a:latin typeface="Calibri" pitchFamily="34" charset="0"/>
              </a:rPr>
              <a:t>Hardware</a:t>
            </a:r>
          </a:p>
        </p:txBody>
      </p:sp>
      <p:sp>
        <p:nvSpPr>
          <p:cNvPr id="37894" name="Rectangle 4"/>
          <p:cNvSpPr>
            <a:spLocks noChangeArrowheads="1"/>
          </p:cNvSpPr>
          <p:nvPr/>
        </p:nvSpPr>
        <p:spPr bwMode="auto">
          <a:xfrm>
            <a:off x="5905500" y="2428875"/>
            <a:ext cx="1752600" cy="585788"/>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0</a:t>
            </a:r>
          </a:p>
        </p:txBody>
      </p:sp>
      <p:sp>
        <p:nvSpPr>
          <p:cNvPr id="37895" name="Rectangle 5"/>
          <p:cNvSpPr>
            <a:spLocks noChangeArrowheads="1"/>
          </p:cNvSpPr>
          <p:nvPr/>
        </p:nvSpPr>
        <p:spPr bwMode="auto">
          <a:xfrm>
            <a:off x="3848100" y="2428875"/>
            <a:ext cx="20574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On-Chip TLB</a:t>
            </a:r>
          </a:p>
        </p:txBody>
      </p:sp>
      <p:sp>
        <p:nvSpPr>
          <p:cNvPr id="37896" name="Rectangle 6"/>
          <p:cNvSpPr>
            <a:spLocks noChangeArrowheads="1"/>
          </p:cNvSpPr>
          <p:nvPr/>
        </p:nvSpPr>
        <p:spPr bwMode="auto">
          <a:xfrm>
            <a:off x="1943100" y="2428875"/>
            <a:ext cx="19050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Address translations</a:t>
            </a:r>
          </a:p>
        </p:txBody>
      </p:sp>
      <p:sp>
        <p:nvSpPr>
          <p:cNvPr id="37897" name="Rectangle 7"/>
          <p:cNvSpPr>
            <a:spLocks noChangeArrowheads="1"/>
          </p:cNvSpPr>
          <p:nvPr/>
        </p:nvSpPr>
        <p:spPr bwMode="auto">
          <a:xfrm>
            <a:off x="114300" y="2428875"/>
            <a:ext cx="18288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TLB</a:t>
            </a:r>
          </a:p>
        </p:txBody>
      </p:sp>
      <p:sp>
        <p:nvSpPr>
          <p:cNvPr id="37898" name="Rectangle 8"/>
          <p:cNvSpPr>
            <a:spLocks noChangeArrowheads="1"/>
          </p:cNvSpPr>
          <p:nvPr/>
        </p:nvSpPr>
        <p:spPr bwMode="auto">
          <a:xfrm>
            <a:off x="7658100" y="5338763"/>
            <a:ext cx="14478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Web browser</a:t>
            </a:r>
          </a:p>
        </p:txBody>
      </p:sp>
      <p:sp>
        <p:nvSpPr>
          <p:cNvPr id="37899" name="Rectangle 9"/>
          <p:cNvSpPr>
            <a:spLocks noChangeArrowheads="1"/>
          </p:cNvSpPr>
          <p:nvPr/>
        </p:nvSpPr>
        <p:spPr bwMode="auto">
          <a:xfrm>
            <a:off x="5905500" y="5338763"/>
            <a:ext cx="1752600" cy="585788"/>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10,000,000</a:t>
            </a:r>
          </a:p>
        </p:txBody>
      </p:sp>
      <p:sp>
        <p:nvSpPr>
          <p:cNvPr id="37900" name="Rectangle 10"/>
          <p:cNvSpPr>
            <a:spLocks noChangeArrowheads="1"/>
          </p:cNvSpPr>
          <p:nvPr/>
        </p:nvSpPr>
        <p:spPr bwMode="auto">
          <a:xfrm>
            <a:off x="3848100" y="5338763"/>
            <a:ext cx="20574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Local disk</a:t>
            </a:r>
          </a:p>
        </p:txBody>
      </p:sp>
      <p:sp>
        <p:nvSpPr>
          <p:cNvPr id="37901" name="Rectangle 11"/>
          <p:cNvSpPr>
            <a:spLocks noChangeArrowheads="1"/>
          </p:cNvSpPr>
          <p:nvPr/>
        </p:nvSpPr>
        <p:spPr bwMode="auto">
          <a:xfrm>
            <a:off x="1943100" y="5338763"/>
            <a:ext cx="19050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Web pages</a:t>
            </a:r>
          </a:p>
        </p:txBody>
      </p:sp>
      <p:sp>
        <p:nvSpPr>
          <p:cNvPr id="37902" name="Rectangle 12"/>
          <p:cNvSpPr>
            <a:spLocks noChangeArrowheads="1"/>
          </p:cNvSpPr>
          <p:nvPr/>
        </p:nvSpPr>
        <p:spPr bwMode="auto">
          <a:xfrm>
            <a:off x="114300" y="5338763"/>
            <a:ext cx="18288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Browser cache</a:t>
            </a:r>
          </a:p>
        </p:txBody>
      </p:sp>
      <p:sp>
        <p:nvSpPr>
          <p:cNvPr id="37903" name="Rectangle 13"/>
          <p:cNvSpPr>
            <a:spLocks noChangeArrowheads="1"/>
          </p:cNvSpPr>
          <p:nvPr/>
        </p:nvSpPr>
        <p:spPr bwMode="auto">
          <a:xfrm>
            <a:off x="114300" y="5924550"/>
            <a:ext cx="18288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Web cache</a:t>
            </a:r>
          </a:p>
        </p:txBody>
      </p:sp>
      <p:sp>
        <p:nvSpPr>
          <p:cNvPr id="37904" name="Rectangle 14"/>
          <p:cNvSpPr>
            <a:spLocks noChangeArrowheads="1"/>
          </p:cNvSpPr>
          <p:nvPr/>
        </p:nvSpPr>
        <p:spPr bwMode="auto">
          <a:xfrm>
            <a:off x="114300" y="4752975"/>
            <a:ext cx="18288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Network buffer cache</a:t>
            </a:r>
          </a:p>
        </p:txBody>
      </p:sp>
      <p:sp>
        <p:nvSpPr>
          <p:cNvPr id="37905" name="Rectangle 15"/>
          <p:cNvSpPr>
            <a:spLocks noChangeArrowheads="1"/>
          </p:cNvSpPr>
          <p:nvPr/>
        </p:nvSpPr>
        <p:spPr bwMode="auto">
          <a:xfrm>
            <a:off x="114300" y="4029075"/>
            <a:ext cx="1828800" cy="361950"/>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Buffer cache</a:t>
            </a:r>
          </a:p>
        </p:txBody>
      </p:sp>
      <p:sp>
        <p:nvSpPr>
          <p:cNvPr id="37906" name="Rectangle 16"/>
          <p:cNvSpPr>
            <a:spLocks noChangeArrowheads="1"/>
          </p:cNvSpPr>
          <p:nvPr/>
        </p:nvSpPr>
        <p:spPr bwMode="auto">
          <a:xfrm>
            <a:off x="114300" y="3690938"/>
            <a:ext cx="1828800" cy="338137"/>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Virtual Memory</a:t>
            </a:r>
          </a:p>
        </p:txBody>
      </p:sp>
      <p:sp>
        <p:nvSpPr>
          <p:cNvPr id="37907" name="Rectangle 17"/>
          <p:cNvSpPr>
            <a:spLocks noChangeArrowheads="1"/>
          </p:cNvSpPr>
          <p:nvPr/>
        </p:nvSpPr>
        <p:spPr bwMode="auto">
          <a:xfrm>
            <a:off x="114300" y="3352800"/>
            <a:ext cx="1828800" cy="3381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L2 cache</a:t>
            </a:r>
          </a:p>
        </p:txBody>
      </p:sp>
      <p:sp>
        <p:nvSpPr>
          <p:cNvPr id="37908" name="Rectangle 18"/>
          <p:cNvSpPr>
            <a:spLocks noChangeArrowheads="1"/>
          </p:cNvSpPr>
          <p:nvPr/>
        </p:nvSpPr>
        <p:spPr bwMode="auto">
          <a:xfrm>
            <a:off x="114300" y="3014663"/>
            <a:ext cx="1828800" cy="3381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L1 cache</a:t>
            </a:r>
          </a:p>
        </p:txBody>
      </p:sp>
      <p:sp>
        <p:nvSpPr>
          <p:cNvPr id="37909" name="Rectangle 19"/>
          <p:cNvSpPr>
            <a:spLocks noChangeArrowheads="1"/>
          </p:cNvSpPr>
          <p:nvPr/>
        </p:nvSpPr>
        <p:spPr bwMode="auto">
          <a:xfrm>
            <a:off x="114300" y="2078038"/>
            <a:ext cx="1828800" cy="3508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Registers</a:t>
            </a:r>
          </a:p>
        </p:txBody>
      </p:sp>
      <p:sp>
        <p:nvSpPr>
          <p:cNvPr id="37910" name="Rectangle 20"/>
          <p:cNvSpPr>
            <a:spLocks noChangeArrowheads="1"/>
          </p:cNvSpPr>
          <p:nvPr/>
        </p:nvSpPr>
        <p:spPr bwMode="auto">
          <a:xfrm>
            <a:off x="114300" y="1438275"/>
            <a:ext cx="1828800" cy="639763"/>
          </a:xfrm>
          <a:prstGeom prst="rect">
            <a:avLst/>
          </a:prstGeom>
          <a:solidFill>
            <a:srgbClr val="E0E0E0"/>
          </a:solidFill>
          <a:ln w="9525">
            <a:solidFill>
              <a:srgbClr val="000066"/>
            </a:solidFill>
            <a:miter lim="800000"/>
            <a:headEnd/>
            <a:tailEnd/>
          </a:ln>
        </p:spPr>
        <p:txBody>
          <a:bodyPr lIns="90000" tIns="46800" rIns="90000" bIns="46800" anchor="ctr" anchorCtr="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b="1" dirty="0">
                <a:latin typeface="Calibri" pitchFamily="34" charset="0"/>
              </a:rPr>
              <a:t>Cache Type</a:t>
            </a:r>
          </a:p>
        </p:txBody>
      </p:sp>
      <p:sp>
        <p:nvSpPr>
          <p:cNvPr id="37911" name="Rectangle 21"/>
          <p:cNvSpPr>
            <a:spLocks noChangeArrowheads="1"/>
          </p:cNvSpPr>
          <p:nvPr/>
        </p:nvSpPr>
        <p:spPr bwMode="auto">
          <a:xfrm>
            <a:off x="1943100" y="5924550"/>
            <a:ext cx="19050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Web pages</a:t>
            </a:r>
          </a:p>
        </p:txBody>
      </p:sp>
      <p:sp>
        <p:nvSpPr>
          <p:cNvPr id="37912" name="Rectangle 22"/>
          <p:cNvSpPr>
            <a:spLocks noChangeArrowheads="1"/>
          </p:cNvSpPr>
          <p:nvPr/>
        </p:nvSpPr>
        <p:spPr bwMode="auto">
          <a:xfrm>
            <a:off x="1943100" y="4752975"/>
            <a:ext cx="19050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Parts of files</a:t>
            </a:r>
          </a:p>
        </p:txBody>
      </p:sp>
      <p:sp>
        <p:nvSpPr>
          <p:cNvPr id="37913" name="Rectangle 23"/>
          <p:cNvSpPr>
            <a:spLocks noChangeArrowheads="1"/>
          </p:cNvSpPr>
          <p:nvPr/>
        </p:nvSpPr>
        <p:spPr bwMode="auto">
          <a:xfrm>
            <a:off x="1943100" y="4029075"/>
            <a:ext cx="1905000" cy="361950"/>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Parts of files</a:t>
            </a:r>
          </a:p>
        </p:txBody>
      </p:sp>
      <p:sp>
        <p:nvSpPr>
          <p:cNvPr id="37914" name="Rectangle 24"/>
          <p:cNvSpPr>
            <a:spLocks noChangeArrowheads="1"/>
          </p:cNvSpPr>
          <p:nvPr/>
        </p:nvSpPr>
        <p:spPr bwMode="auto">
          <a:xfrm>
            <a:off x="1943100" y="3690938"/>
            <a:ext cx="1905000" cy="338137"/>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4-KB page</a:t>
            </a:r>
          </a:p>
        </p:txBody>
      </p:sp>
      <p:sp>
        <p:nvSpPr>
          <p:cNvPr id="37915" name="Rectangle 25"/>
          <p:cNvSpPr>
            <a:spLocks noChangeArrowheads="1"/>
          </p:cNvSpPr>
          <p:nvPr/>
        </p:nvSpPr>
        <p:spPr bwMode="auto">
          <a:xfrm>
            <a:off x="1943100" y="3352800"/>
            <a:ext cx="1905000" cy="3381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64-bytes block</a:t>
            </a:r>
          </a:p>
        </p:txBody>
      </p:sp>
      <p:sp>
        <p:nvSpPr>
          <p:cNvPr id="37916" name="Rectangle 26"/>
          <p:cNvSpPr>
            <a:spLocks noChangeArrowheads="1"/>
          </p:cNvSpPr>
          <p:nvPr/>
        </p:nvSpPr>
        <p:spPr bwMode="auto">
          <a:xfrm>
            <a:off x="1943100" y="3014663"/>
            <a:ext cx="1905000" cy="3381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64-bytes block</a:t>
            </a:r>
          </a:p>
        </p:txBody>
      </p:sp>
      <p:sp>
        <p:nvSpPr>
          <p:cNvPr id="37917" name="Rectangle 27"/>
          <p:cNvSpPr>
            <a:spLocks noChangeArrowheads="1"/>
          </p:cNvSpPr>
          <p:nvPr/>
        </p:nvSpPr>
        <p:spPr bwMode="auto">
          <a:xfrm>
            <a:off x="1943100" y="2078038"/>
            <a:ext cx="1905000" cy="3508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4</a:t>
            </a:r>
            <a:r>
              <a:rPr lang="en-GB" sz="1600" dirty="0" smtClean="0">
                <a:solidFill>
                  <a:srgbClr val="000066"/>
                </a:solidFill>
                <a:latin typeface="Calibri" pitchFamily="34" charset="0"/>
              </a:rPr>
              <a:t>-8 bytes words</a:t>
            </a:r>
            <a:endParaRPr lang="en-GB" sz="1600" dirty="0">
              <a:solidFill>
                <a:srgbClr val="000066"/>
              </a:solidFill>
              <a:latin typeface="Calibri" pitchFamily="34" charset="0"/>
            </a:endParaRPr>
          </a:p>
        </p:txBody>
      </p:sp>
      <p:sp>
        <p:nvSpPr>
          <p:cNvPr id="37918" name="Rectangle 28"/>
          <p:cNvSpPr>
            <a:spLocks noChangeArrowheads="1"/>
          </p:cNvSpPr>
          <p:nvPr/>
        </p:nvSpPr>
        <p:spPr bwMode="auto">
          <a:xfrm>
            <a:off x="1943100" y="1438275"/>
            <a:ext cx="1905000" cy="639763"/>
          </a:xfrm>
          <a:prstGeom prst="rect">
            <a:avLst/>
          </a:prstGeom>
          <a:solidFill>
            <a:srgbClr val="E0E0E0"/>
          </a:solidFill>
          <a:ln w="9525">
            <a:solidFill>
              <a:srgbClr val="000066"/>
            </a:solidFill>
            <a:miter lim="800000"/>
            <a:headEnd/>
            <a:tailEnd/>
          </a:ln>
        </p:spPr>
        <p:txBody>
          <a:bodyPr lIns="90000" tIns="46800" rIns="90000" bIns="46800" anchor="ctr" anchorCtr="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b="1" dirty="0">
                <a:latin typeface="Calibri" pitchFamily="34" charset="0"/>
              </a:rPr>
              <a:t>What is Cached?</a:t>
            </a:r>
          </a:p>
        </p:txBody>
      </p:sp>
      <p:sp>
        <p:nvSpPr>
          <p:cNvPr id="37919" name="Rectangle 29"/>
          <p:cNvSpPr>
            <a:spLocks noChangeArrowheads="1"/>
          </p:cNvSpPr>
          <p:nvPr/>
        </p:nvSpPr>
        <p:spPr bwMode="auto">
          <a:xfrm>
            <a:off x="7658100" y="5924550"/>
            <a:ext cx="14478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Web proxy server</a:t>
            </a:r>
          </a:p>
        </p:txBody>
      </p:sp>
      <p:sp>
        <p:nvSpPr>
          <p:cNvPr id="37920" name="Rectangle 30"/>
          <p:cNvSpPr>
            <a:spLocks noChangeArrowheads="1"/>
          </p:cNvSpPr>
          <p:nvPr/>
        </p:nvSpPr>
        <p:spPr bwMode="auto">
          <a:xfrm>
            <a:off x="5905500" y="5924550"/>
            <a:ext cx="1752600" cy="585788"/>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1,000,000,000</a:t>
            </a:r>
          </a:p>
        </p:txBody>
      </p:sp>
      <p:sp>
        <p:nvSpPr>
          <p:cNvPr id="37921" name="Rectangle 31"/>
          <p:cNvSpPr>
            <a:spLocks noChangeArrowheads="1"/>
          </p:cNvSpPr>
          <p:nvPr/>
        </p:nvSpPr>
        <p:spPr bwMode="auto">
          <a:xfrm>
            <a:off x="3848100" y="5924550"/>
            <a:ext cx="20574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Remote server disks</a:t>
            </a:r>
          </a:p>
        </p:txBody>
      </p:sp>
      <p:sp>
        <p:nvSpPr>
          <p:cNvPr id="37922" name="Rectangle 32"/>
          <p:cNvSpPr>
            <a:spLocks noChangeArrowheads="1"/>
          </p:cNvSpPr>
          <p:nvPr/>
        </p:nvSpPr>
        <p:spPr bwMode="auto">
          <a:xfrm>
            <a:off x="7658100" y="4029075"/>
            <a:ext cx="1447800" cy="361950"/>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OS</a:t>
            </a:r>
          </a:p>
        </p:txBody>
      </p:sp>
      <p:sp>
        <p:nvSpPr>
          <p:cNvPr id="37923" name="Rectangle 33"/>
          <p:cNvSpPr>
            <a:spLocks noChangeArrowheads="1"/>
          </p:cNvSpPr>
          <p:nvPr/>
        </p:nvSpPr>
        <p:spPr bwMode="auto">
          <a:xfrm>
            <a:off x="5905500" y="4029075"/>
            <a:ext cx="1752600" cy="361950"/>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100</a:t>
            </a:r>
          </a:p>
        </p:txBody>
      </p:sp>
      <p:sp>
        <p:nvSpPr>
          <p:cNvPr id="37924" name="Rectangle 34"/>
          <p:cNvSpPr>
            <a:spLocks noChangeArrowheads="1"/>
          </p:cNvSpPr>
          <p:nvPr/>
        </p:nvSpPr>
        <p:spPr bwMode="auto">
          <a:xfrm>
            <a:off x="3848100" y="4029075"/>
            <a:ext cx="2057400" cy="361950"/>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Main memory</a:t>
            </a:r>
          </a:p>
        </p:txBody>
      </p:sp>
      <p:sp>
        <p:nvSpPr>
          <p:cNvPr id="37925" name="Rectangle 35"/>
          <p:cNvSpPr>
            <a:spLocks noChangeArrowheads="1"/>
          </p:cNvSpPr>
          <p:nvPr/>
        </p:nvSpPr>
        <p:spPr bwMode="auto">
          <a:xfrm>
            <a:off x="7658100" y="3014663"/>
            <a:ext cx="1447800" cy="3381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Hardware</a:t>
            </a:r>
          </a:p>
        </p:txBody>
      </p:sp>
      <p:sp>
        <p:nvSpPr>
          <p:cNvPr id="37926" name="Rectangle 36"/>
          <p:cNvSpPr>
            <a:spLocks noChangeArrowheads="1"/>
          </p:cNvSpPr>
          <p:nvPr/>
        </p:nvSpPr>
        <p:spPr bwMode="auto">
          <a:xfrm>
            <a:off x="5905500" y="3014663"/>
            <a:ext cx="1752600" cy="338138"/>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1</a:t>
            </a:r>
          </a:p>
        </p:txBody>
      </p:sp>
      <p:sp>
        <p:nvSpPr>
          <p:cNvPr id="37927" name="Rectangle 37"/>
          <p:cNvSpPr>
            <a:spLocks noChangeArrowheads="1"/>
          </p:cNvSpPr>
          <p:nvPr/>
        </p:nvSpPr>
        <p:spPr bwMode="auto">
          <a:xfrm>
            <a:off x="3848100" y="3014663"/>
            <a:ext cx="2057400" cy="3381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On-Chip L1</a:t>
            </a:r>
          </a:p>
        </p:txBody>
      </p:sp>
      <p:sp>
        <p:nvSpPr>
          <p:cNvPr id="37928" name="Rectangle 38"/>
          <p:cNvSpPr>
            <a:spLocks noChangeArrowheads="1"/>
          </p:cNvSpPr>
          <p:nvPr/>
        </p:nvSpPr>
        <p:spPr bwMode="auto">
          <a:xfrm>
            <a:off x="7658100" y="3352800"/>
            <a:ext cx="1447800" cy="3381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Hardware</a:t>
            </a:r>
          </a:p>
        </p:txBody>
      </p:sp>
      <p:sp>
        <p:nvSpPr>
          <p:cNvPr id="37929" name="Rectangle 39"/>
          <p:cNvSpPr>
            <a:spLocks noChangeArrowheads="1"/>
          </p:cNvSpPr>
          <p:nvPr/>
        </p:nvSpPr>
        <p:spPr bwMode="auto">
          <a:xfrm>
            <a:off x="5905500" y="3352800"/>
            <a:ext cx="1752600" cy="338138"/>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10</a:t>
            </a:r>
          </a:p>
        </p:txBody>
      </p:sp>
      <p:sp>
        <p:nvSpPr>
          <p:cNvPr id="37930" name="Rectangle 40"/>
          <p:cNvSpPr>
            <a:spLocks noChangeArrowheads="1"/>
          </p:cNvSpPr>
          <p:nvPr/>
        </p:nvSpPr>
        <p:spPr bwMode="auto">
          <a:xfrm>
            <a:off x="3848100" y="3352800"/>
            <a:ext cx="2057400" cy="3381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solidFill>
                  <a:srgbClr val="000066"/>
                </a:solidFill>
                <a:latin typeface="Calibri" pitchFamily="34" charset="0"/>
              </a:rPr>
              <a:t>On/Off</a:t>
            </a:r>
            <a:r>
              <a:rPr lang="en-GB" sz="1600" dirty="0">
                <a:solidFill>
                  <a:srgbClr val="000066"/>
                </a:solidFill>
                <a:latin typeface="Calibri" pitchFamily="34" charset="0"/>
              </a:rPr>
              <a:t>-Chip L2</a:t>
            </a:r>
          </a:p>
        </p:txBody>
      </p:sp>
      <p:sp>
        <p:nvSpPr>
          <p:cNvPr id="37931" name="Rectangle 41"/>
          <p:cNvSpPr>
            <a:spLocks noChangeArrowheads="1"/>
          </p:cNvSpPr>
          <p:nvPr/>
        </p:nvSpPr>
        <p:spPr bwMode="auto">
          <a:xfrm>
            <a:off x="7658100" y="4752975"/>
            <a:ext cx="14478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AFS/NFS client</a:t>
            </a:r>
          </a:p>
        </p:txBody>
      </p:sp>
      <p:sp>
        <p:nvSpPr>
          <p:cNvPr id="37932" name="Rectangle 42"/>
          <p:cNvSpPr>
            <a:spLocks noChangeArrowheads="1"/>
          </p:cNvSpPr>
          <p:nvPr/>
        </p:nvSpPr>
        <p:spPr bwMode="auto">
          <a:xfrm>
            <a:off x="5905500" y="4752975"/>
            <a:ext cx="1752600" cy="585788"/>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10,000,000</a:t>
            </a:r>
          </a:p>
        </p:txBody>
      </p:sp>
      <p:sp>
        <p:nvSpPr>
          <p:cNvPr id="37933" name="Rectangle 43"/>
          <p:cNvSpPr>
            <a:spLocks noChangeArrowheads="1"/>
          </p:cNvSpPr>
          <p:nvPr/>
        </p:nvSpPr>
        <p:spPr bwMode="auto">
          <a:xfrm>
            <a:off x="3848100" y="4752975"/>
            <a:ext cx="20574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Local disk</a:t>
            </a:r>
          </a:p>
        </p:txBody>
      </p:sp>
      <p:sp>
        <p:nvSpPr>
          <p:cNvPr id="37934" name="Rectangle 44"/>
          <p:cNvSpPr>
            <a:spLocks noChangeArrowheads="1"/>
          </p:cNvSpPr>
          <p:nvPr/>
        </p:nvSpPr>
        <p:spPr bwMode="auto">
          <a:xfrm>
            <a:off x="7658100" y="3690938"/>
            <a:ext cx="1447800" cy="338137"/>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solidFill>
                  <a:srgbClr val="000066"/>
                </a:solidFill>
                <a:latin typeface="Calibri" pitchFamily="34" charset="0"/>
              </a:rPr>
              <a:t>Hardware + OS</a:t>
            </a:r>
            <a:endParaRPr lang="en-GB" sz="1600" dirty="0">
              <a:solidFill>
                <a:srgbClr val="000066"/>
              </a:solidFill>
              <a:latin typeface="Calibri" pitchFamily="34" charset="0"/>
            </a:endParaRPr>
          </a:p>
        </p:txBody>
      </p:sp>
      <p:sp>
        <p:nvSpPr>
          <p:cNvPr id="37935" name="Rectangle 45"/>
          <p:cNvSpPr>
            <a:spLocks noChangeArrowheads="1"/>
          </p:cNvSpPr>
          <p:nvPr/>
        </p:nvSpPr>
        <p:spPr bwMode="auto">
          <a:xfrm>
            <a:off x="5905500" y="3690938"/>
            <a:ext cx="1752600" cy="338137"/>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100</a:t>
            </a:r>
          </a:p>
        </p:txBody>
      </p:sp>
      <p:sp>
        <p:nvSpPr>
          <p:cNvPr id="37936" name="Rectangle 46"/>
          <p:cNvSpPr>
            <a:spLocks noChangeArrowheads="1"/>
          </p:cNvSpPr>
          <p:nvPr/>
        </p:nvSpPr>
        <p:spPr bwMode="auto">
          <a:xfrm>
            <a:off x="3848100" y="3690938"/>
            <a:ext cx="2057400" cy="338137"/>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Main memory</a:t>
            </a:r>
          </a:p>
        </p:txBody>
      </p:sp>
      <p:sp>
        <p:nvSpPr>
          <p:cNvPr id="37937" name="Rectangle 47"/>
          <p:cNvSpPr>
            <a:spLocks noChangeArrowheads="1"/>
          </p:cNvSpPr>
          <p:nvPr/>
        </p:nvSpPr>
        <p:spPr bwMode="auto">
          <a:xfrm>
            <a:off x="7658100" y="2078038"/>
            <a:ext cx="1447800" cy="3508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Compiler</a:t>
            </a:r>
          </a:p>
        </p:txBody>
      </p:sp>
      <p:sp>
        <p:nvSpPr>
          <p:cNvPr id="37938" name="Rectangle 48"/>
          <p:cNvSpPr>
            <a:spLocks noChangeArrowheads="1"/>
          </p:cNvSpPr>
          <p:nvPr/>
        </p:nvSpPr>
        <p:spPr bwMode="auto">
          <a:xfrm>
            <a:off x="5905500" y="2078038"/>
            <a:ext cx="1752600" cy="350838"/>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0</a:t>
            </a:r>
          </a:p>
        </p:txBody>
      </p:sp>
      <p:sp>
        <p:nvSpPr>
          <p:cNvPr id="37939" name="Rectangle 49"/>
          <p:cNvSpPr>
            <a:spLocks noChangeArrowheads="1"/>
          </p:cNvSpPr>
          <p:nvPr/>
        </p:nvSpPr>
        <p:spPr bwMode="auto">
          <a:xfrm>
            <a:off x="3848100" y="2078038"/>
            <a:ext cx="2057400" cy="3508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 CPU core</a:t>
            </a:r>
          </a:p>
        </p:txBody>
      </p:sp>
      <p:sp>
        <p:nvSpPr>
          <p:cNvPr id="37940" name="Rectangle 50"/>
          <p:cNvSpPr>
            <a:spLocks noChangeArrowheads="1"/>
          </p:cNvSpPr>
          <p:nvPr/>
        </p:nvSpPr>
        <p:spPr bwMode="auto">
          <a:xfrm>
            <a:off x="7658100" y="1438275"/>
            <a:ext cx="1447800" cy="639763"/>
          </a:xfrm>
          <a:prstGeom prst="rect">
            <a:avLst/>
          </a:prstGeom>
          <a:solidFill>
            <a:srgbClr val="E0E0E0"/>
          </a:solidFill>
          <a:ln w="9525">
            <a:solidFill>
              <a:srgbClr val="000066"/>
            </a:solidFill>
            <a:miter lim="800000"/>
            <a:headEnd/>
            <a:tailEnd/>
          </a:ln>
        </p:spPr>
        <p:txBody>
          <a:bodyPr lIns="90000" tIns="46800" rIns="90000" bIns="46800" anchor="ctr" anchorCtr="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b="1" dirty="0">
                <a:latin typeface="Calibri" pitchFamily="34" charset="0"/>
              </a:rPr>
              <a:t>Managed By</a:t>
            </a:r>
          </a:p>
        </p:txBody>
      </p:sp>
      <p:sp>
        <p:nvSpPr>
          <p:cNvPr id="37941" name="Rectangle 51"/>
          <p:cNvSpPr>
            <a:spLocks noChangeArrowheads="1"/>
          </p:cNvSpPr>
          <p:nvPr/>
        </p:nvSpPr>
        <p:spPr bwMode="auto">
          <a:xfrm>
            <a:off x="5905500" y="1438275"/>
            <a:ext cx="1752600" cy="639763"/>
          </a:xfrm>
          <a:prstGeom prst="rect">
            <a:avLst/>
          </a:prstGeom>
          <a:solidFill>
            <a:schemeClr val="bg1">
              <a:lumMod val="85000"/>
            </a:schemeClr>
          </a:solidFill>
          <a:ln w="9525">
            <a:solidFill>
              <a:srgbClr val="000066"/>
            </a:solidFill>
            <a:miter lim="800000"/>
            <a:headEnd/>
            <a:tailEnd/>
          </a:ln>
        </p:spPr>
        <p:txBody>
          <a:bodyPr lIns="90000" tIns="46800" rIns="90000" bIns="46800" anchor="ctr" anchorCtr="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b="1" dirty="0">
                <a:latin typeface="Calibri" pitchFamily="34" charset="0"/>
              </a:rPr>
              <a:t>Latency (cycles)</a:t>
            </a:r>
          </a:p>
        </p:txBody>
      </p:sp>
      <p:sp>
        <p:nvSpPr>
          <p:cNvPr id="37942" name="Rectangle 52"/>
          <p:cNvSpPr>
            <a:spLocks noChangeArrowheads="1"/>
          </p:cNvSpPr>
          <p:nvPr/>
        </p:nvSpPr>
        <p:spPr bwMode="auto">
          <a:xfrm>
            <a:off x="3848100" y="1438275"/>
            <a:ext cx="2057400" cy="639763"/>
          </a:xfrm>
          <a:prstGeom prst="rect">
            <a:avLst/>
          </a:prstGeom>
          <a:solidFill>
            <a:srgbClr val="E0E0E0"/>
          </a:solidFill>
          <a:ln w="9525">
            <a:solidFill>
              <a:srgbClr val="000066"/>
            </a:solidFill>
            <a:miter lim="800000"/>
            <a:headEnd/>
            <a:tailEnd/>
          </a:ln>
        </p:spPr>
        <p:txBody>
          <a:bodyPr lIns="90000" tIns="46800" rIns="90000" bIns="46800" anchor="ctr" anchorCtr="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b="1" dirty="0">
                <a:latin typeface="Calibri" pitchFamily="34" charset="0"/>
              </a:rPr>
              <a:t>Where is it Cached?</a:t>
            </a:r>
          </a:p>
        </p:txBody>
      </p:sp>
      <p:sp>
        <p:nvSpPr>
          <p:cNvPr id="37948" name="Line 58"/>
          <p:cNvSpPr>
            <a:spLocks noChangeShapeType="1"/>
          </p:cNvSpPr>
          <p:nvPr/>
        </p:nvSpPr>
        <p:spPr bwMode="auto">
          <a:xfrm>
            <a:off x="114300" y="1438275"/>
            <a:ext cx="1588" cy="639763"/>
          </a:xfrm>
          <a:prstGeom prst="line">
            <a:avLst/>
          </a:prstGeom>
          <a:noFill/>
          <a:ln w="9525">
            <a:solidFill>
              <a:srgbClr val="000066"/>
            </a:solidFill>
            <a:miter lim="800000"/>
            <a:headEnd/>
            <a:tailEnd/>
          </a:ln>
        </p:spPr>
        <p:txBody>
          <a:bodyPr anchor="ctr" anchorCtr="0"/>
          <a:lstStyle/>
          <a:p>
            <a:endParaRPr lang="en-US"/>
          </a:p>
        </p:txBody>
      </p:sp>
      <p:sp>
        <p:nvSpPr>
          <p:cNvPr id="55" name="Rectangle 15"/>
          <p:cNvSpPr>
            <a:spLocks noChangeArrowheads="1"/>
          </p:cNvSpPr>
          <p:nvPr/>
        </p:nvSpPr>
        <p:spPr bwMode="auto">
          <a:xfrm>
            <a:off x="114300" y="4391025"/>
            <a:ext cx="1828800" cy="361950"/>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solidFill>
                  <a:srgbClr val="000066"/>
                </a:solidFill>
                <a:latin typeface="Calibri" pitchFamily="34" charset="0"/>
              </a:rPr>
              <a:t>Disk cache	</a:t>
            </a:r>
            <a:endParaRPr lang="en-GB" sz="1600" dirty="0">
              <a:solidFill>
                <a:srgbClr val="000066"/>
              </a:solidFill>
              <a:latin typeface="Calibri" pitchFamily="34" charset="0"/>
            </a:endParaRPr>
          </a:p>
        </p:txBody>
      </p:sp>
      <p:sp>
        <p:nvSpPr>
          <p:cNvPr id="57" name="Rectangle 23"/>
          <p:cNvSpPr>
            <a:spLocks noChangeArrowheads="1"/>
          </p:cNvSpPr>
          <p:nvPr/>
        </p:nvSpPr>
        <p:spPr bwMode="auto">
          <a:xfrm>
            <a:off x="1943100" y="4391025"/>
            <a:ext cx="1905000" cy="361950"/>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solidFill>
                  <a:srgbClr val="000066"/>
                </a:solidFill>
                <a:latin typeface="Calibri" pitchFamily="34" charset="0"/>
              </a:rPr>
              <a:t>Disk sectors</a:t>
            </a:r>
            <a:endParaRPr lang="en-GB" sz="1600" dirty="0">
              <a:solidFill>
                <a:srgbClr val="000066"/>
              </a:solidFill>
              <a:latin typeface="Calibri" pitchFamily="34" charset="0"/>
            </a:endParaRPr>
          </a:p>
        </p:txBody>
      </p:sp>
      <p:sp>
        <p:nvSpPr>
          <p:cNvPr id="58" name="Rectangle 34"/>
          <p:cNvSpPr>
            <a:spLocks noChangeArrowheads="1"/>
          </p:cNvSpPr>
          <p:nvPr/>
        </p:nvSpPr>
        <p:spPr bwMode="auto">
          <a:xfrm>
            <a:off x="3848100" y="4391025"/>
            <a:ext cx="2057400" cy="361950"/>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solidFill>
                  <a:srgbClr val="000066"/>
                </a:solidFill>
                <a:latin typeface="Calibri" pitchFamily="34" charset="0"/>
              </a:rPr>
              <a:t>Disk controller</a:t>
            </a:r>
            <a:endParaRPr lang="en-GB" sz="1600" dirty="0">
              <a:solidFill>
                <a:srgbClr val="000066"/>
              </a:solidFill>
              <a:latin typeface="Calibri" pitchFamily="34" charset="0"/>
            </a:endParaRPr>
          </a:p>
        </p:txBody>
      </p:sp>
      <p:sp>
        <p:nvSpPr>
          <p:cNvPr id="59" name="Rectangle 33"/>
          <p:cNvSpPr>
            <a:spLocks noChangeArrowheads="1"/>
          </p:cNvSpPr>
          <p:nvPr/>
        </p:nvSpPr>
        <p:spPr bwMode="auto">
          <a:xfrm>
            <a:off x="5905500" y="4391025"/>
            <a:ext cx="1752600" cy="361950"/>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solidFill>
                  <a:srgbClr val="000066"/>
                </a:solidFill>
                <a:latin typeface="Calibri" pitchFamily="34" charset="0"/>
              </a:rPr>
              <a:t>100,000</a:t>
            </a:r>
            <a:endParaRPr lang="en-GB" sz="1600" dirty="0">
              <a:solidFill>
                <a:srgbClr val="000066"/>
              </a:solidFill>
              <a:latin typeface="Calibri" pitchFamily="34" charset="0"/>
            </a:endParaRPr>
          </a:p>
        </p:txBody>
      </p:sp>
      <p:sp>
        <p:nvSpPr>
          <p:cNvPr id="60" name="Rectangle 32"/>
          <p:cNvSpPr>
            <a:spLocks noChangeArrowheads="1"/>
          </p:cNvSpPr>
          <p:nvPr/>
        </p:nvSpPr>
        <p:spPr bwMode="auto">
          <a:xfrm>
            <a:off x="7658100" y="4391025"/>
            <a:ext cx="1447800" cy="361950"/>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solidFill>
                  <a:srgbClr val="000066"/>
                </a:solidFill>
                <a:latin typeface="Calibri" pitchFamily="34" charset="0"/>
              </a:rPr>
              <a:t>Disk firmware</a:t>
            </a:r>
            <a:endParaRPr lang="en-GB" sz="1600" dirty="0">
              <a:solidFill>
                <a:srgbClr val="000066"/>
              </a:solidFill>
              <a:latin typeface="Calibri"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r>
              <a:rPr lang="en-US" smtClean="0"/>
              <a:t>Summary</a:t>
            </a:r>
            <a:endParaRPr lang="en-US"/>
          </a:p>
        </p:txBody>
      </p:sp>
      <p:sp>
        <p:nvSpPr>
          <p:cNvPr id="146435" name="Rectangle 3"/>
          <p:cNvSpPr>
            <a:spLocks noGrp="1" noChangeArrowheads="1"/>
          </p:cNvSpPr>
          <p:nvPr>
            <p:ph type="body" idx="1"/>
          </p:nvPr>
        </p:nvSpPr>
        <p:spPr/>
        <p:txBody>
          <a:bodyPr/>
          <a:lstStyle/>
          <a:p>
            <a:r>
              <a:rPr lang="en-US" dirty="0" smtClean="0"/>
              <a:t>The speed gap between CPU, memory and mass storage continues to widen.</a:t>
            </a:r>
          </a:p>
          <a:p>
            <a:endParaRPr lang="en-US" dirty="0" smtClean="0"/>
          </a:p>
          <a:p>
            <a:r>
              <a:rPr lang="en-US" dirty="0" smtClean="0"/>
              <a:t>Well-written programs exhibit a property called locality.</a:t>
            </a:r>
          </a:p>
          <a:p>
            <a:endParaRPr lang="en-US" dirty="0" smtClean="0"/>
          </a:p>
          <a:p>
            <a:r>
              <a:rPr lang="en-US" dirty="0" smtClean="0"/>
              <a:t>Memory hierarchies based on caching close the gap by exploiting locality.</a:t>
            </a:r>
          </a:p>
          <a:p>
            <a:endParaRPr lang="en-US" dirty="0" smtClean="0"/>
          </a:p>
          <a:p>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64562" name="Rectangle 50"/>
          <p:cNvSpPr>
            <a:spLocks noGrp="1" noChangeArrowheads="1"/>
          </p:cNvSpPr>
          <p:nvPr>
            <p:ph type="title"/>
          </p:nvPr>
        </p:nvSpPr>
        <p:spPr/>
        <p:txBody>
          <a:bodyPr/>
          <a:lstStyle/>
          <a:p>
            <a:r>
              <a:rPr lang="en-US"/>
              <a:t>Reading DRAM Supercell (2,1)</a:t>
            </a:r>
          </a:p>
        </p:txBody>
      </p:sp>
      <p:sp>
        <p:nvSpPr>
          <p:cNvPr id="64563" name="Rectangle 51"/>
          <p:cNvSpPr>
            <a:spLocks noGrp="1" noChangeArrowheads="1"/>
          </p:cNvSpPr>
          <p:nvPr>
            <p:ph type="body" idx="1"/>
          </p:nvPr>
        </p:nvSpPr>
        <p:spPr>
          <a:xfrm>
            <a:off x="519113" y="1219200"/>
            <a:ext cx="8091487" cy="1066800"/>
          </a:xfrm>
        </p:spPr>
        <p:txBody>
          <a:bodyPr/>
          <a:lstStyle/>
          <a:p>
            <a:pPr>
              <a:buNone/>
            </a:pPr>
            <a:r>
              <a:rPr lang="en-US" sz="2000" dirty="0"/>
              <a:t>Step 2(a): Column access strobe (</a:t>
            </a:r>
            <a:r>
              <a:rPr lang="en-US" sz="2000" dirty="0">
                <a:solidFill>
                  <a:srgbClr val="FF0000"/>
                </a:solidFill>
              </a:rPr>
              <a:t>CAS</a:t>
            </a:r>
            <a:r>
              <a:rPr lang="en-US" sz="2000" dirty="0"/>
              <a:t>) selects column 1</a:t>
            </a:r>
            <a:r>
              <a:rPr lang="en-US" sz="2000" dirty="0" smtClean="0"/>
              <a:t>.</a:t>
            </a:r>
          </a:p>
          <a:p>
            <a:pPr>
              <a:buNone/>
            </a:pPr>
            <a:r>
              <a:rPr lang="en-US" sz="2000" dirty="0" smtClean="0">
                <a:solidFill>
                  <a:schemeClr val="tx2"/>
                </a:solidFill>
                <a:effectLst>
                  <a:outerShdw blurRad="38100" dist="38100" dir="2700000" algn="tl">
                    <a:srgbClr val="DDDDDD"/>
                  </a:outerShdw>
                </a:effectLst>
              </a:rPr>
              <a:t>Step 2(b): </a:t>
            </a:r>
            <a:r>
              <a:rPr lang="en-US" sz="2000" dirty="0" err="1" smtClean="0">
                <a:solidFill>
                  <a:schemeClr val="tx2"/>
                </a:solidFill>
                <a:effectLst>
                  <a:outerShdw blurRad="38100" dist="38100" dir="2700000" algn="tl">
                    <a:srgbClr val="DDDDDD"/>
                  </a:outerShdw>
                </a:effectLst>
              </a:rPr>
              <a:t>Supercell</a:t>
            </a:r>
            <a:r>
              <a:rPr lang="en-US" sz="2000" dirty="0" smtClean="0">
                <a:solidFill>
                  <a:schemeClr val="tx2"/>
                </a:solidFill>
                <a:effectLst>
                  <a:outerShdw blurRad="38100" dist="38100" dir="2700000" algn="tl">
                    <a:srgbClr val="DDDDDD"/>
                  </a:outerShdw>
                </a:effectLst>
              </a:rPr>
              <a:t> (2,1) copied from buffer to data lines, and eventually back to the CPU.</a:t>
            </a:r>
          </a:p>
          <a:p>
            <a:pPr>
              <a:buNone/>
            </a:pPr>
            <a:endParaRPr lang="en-US" sz="2000" dirty="0" smtClean="0"/>
          </a:p>
          <a:p>
            <a:pPr>
              <a:buNone/>
            </a:pPr>
            <a:endParaRPr lang="en-US" sz="2000" dirty="0"/>
          </a:p>
        </p:txBody>
      </p:sp>
      <p:sp>
        <p:nvSpPr>
          <p:cNvPr id="64518" name="Text Box 6"/>
          <p:cNvSpPr txBox="1">
            <a:spLocks noChangeArrowheads="1"/>
          </p:cNvSpPr>
          <p:nvPr/>
        </p:nvSpPr>
        <p:spPr bwMode="auto">
          <a:xfrm>
            <a:off x="5654675" y="2748548"/>
            <a:ext cx="549249"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C</a:t>
            </a:r>
            <a:r>
              <a:rPr lang="en-US" sz="1600" dirty="0" smtClean="0"/>
              <a:t>ols</a:t>
            </a:r>
            <a:endParaRPr lang="en-US" sz="1600" dirty="0"/>
          </a:p>
        </p:txBody>
      </p:sp>
      <p:sp>
        <p:nvSpPr>
          <p:cNvPr id="64519" name="Text Box 7"/>
          <p:cNvSpPr txBox="1">
            <a:spLocks noChangeArrowheads="1"/>
          </p:cNvSpPr>
          <p:nvPr/>
        </p:nvSpPr>
        <p:spPr bwMode="auto">
          <a:xfrm>
            <a:off x="3849688" y="4151898"/>
            <a:ext cx="633407"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R</a:t>
            </a:r>
            <a:r>
              <a:rPr lang="en-US" sz="1600" dirty="0" smtClean="0"/>
              <a:t>ows</a:t>
            </a:r>
            <a:endParaRPr lang="en-US" sz="1600" dirty="0"/>
          </a:p>
        </p:txBody>
      </p:sp>
      <p:sp>
        <p:nvSpPr>
          <p:cNvPr id="64520" name="Rectangle 8"/>
          <p:cNvSpPr>
            <a:spLocks noChangeArrowheads="1"/>
          </p:cNvSpPr>
          <p:nvPr/>
        </p:nvSpPr>
        <p:spPr bwMode="auto">
          <a:xfrm>
            <a:off x="4716463" y="32702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4521" name="Rectangle 9"/>
          <p:cNvSpPr>
            <a:spLocks noChangeArrowheads="1"/>
          </p:cNvSpPr>
          <p:nvPr/>
        </p:nvSpPr>
        <p:spPr bwMode="auto">
          <a:xfrm>
            <a:off x="5326063" y="32702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22" name="Rectangle 10"/>
          <p:cNvSpPr>
            <a:spLocks noChangeArrowheads="1"/>
          </p:cNvSpPr>
          <p:nvPr/>
        </p:nvSpPr>
        <p:spPr bwMode="auto">
          <a:xfrm>
            <a:off x="5935663" y="32702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23" name="Rectangle 11"/>
          <p:cNvSpPr>
            <a:spLocks noChangeArrowheads="1"/>
          </p:cNvSpPr>
          <p:nvPr/>
        </p:nvSpPr>
        <p:spPr bwMode="auto">
          <a:xfrm>
            <a:off x="6545263" y="32702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24" name="Rectangle 12"/>
          <p:cNvSpPr>
            <a:spLocks noChangeArrowheads="1"/>
          </p:cNvSpPr>
          <p:nvPr/>
        </p:nvSpPr>
        <p:spPr bwMode="auto">
          <a:xfrm>
            <a:off x="4716463" y="38036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4525" name="Rectangle 13"/>
          <p:cNvSpPr>
            <a:spLocks noChangeArrowheads="1"/>
          </p:cNvSpPr>
          <p:nvPr/>
        </p:nvSpPr>
        <p:spPr bwMode="auto">
          <a:xfrm>
            <a:off x="5326063" y="38036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26" name="Rectangle 14"/>
          <p:cNvSpPr>
            <a:spLocks noChangeArrowheads="1"/>
          </p:cNvSpPr>
          <p:nvPr/>
        </p:nvSpPr>
        <p:spPr bwMode="auto">
          <a:xfrm>
            <a:off x="5935663" y="38036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27" name="Rectangle 15"/>
          <p:cNvSpPr>
            <a:spLocks noChangeArrowheads="1"/>
          </p:cNvSpPr>
          <p:nvPr/>
        </p:nvSpPr>
        <p:spPr bwMode="auto">
          <a:xfrm>
            <a:off x="6545263" y="38036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28" name="Rectangle 16"/>
          <p:cNvSpPr>
            <a:spLocks noChangeArrowheads="1"/>
          </p:cNvSpPr>
          <p:nvPr/>
        </p:nvSpPr>
        <p:spPr bwMode="auto">
          <a:xfrm>
            <a:off x="4716463" y="4337050"/>
            <a:ext cx="609600" cy="533400"/>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4529" name="Rectangle 17"/>
          <p:cNvSpPr>
            <a:spLocks noChangeArrowheads="1"/>
          </p:cNvSpPr>
          <p:nvPr/>
        </p:nvSpPr>
        <p:spPr bwMode="auto">
          <a:xfrm>
            <a:off x="5326063" y="4337050"/>
            <a:ext cx="609600" cy="533400"/>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4530" name="Rectangle 18"/>
          <p:cNvSpPr>
            <a:spLocks noChangeArrowheads="1"/>
          </p:cNvSpPr>
          <p:nvPr/>
        </p:nvSpPr>
        <p:spPr bwMode="auto">
          <a:xfrm>
            <a:off x="5935663" y="4337050"/>
            <a:ext cx="609600" cy="533400"/>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31" name="Rectangle 19"/>
          <p:cNvSpPr>
            <a:spLocks noChangeArrowheads="1"/>
          </p:cNvSpPr>
          <p:nvPr/>
        </p:nvSpPr>
        <p:spPr bwMode="auto">
          <a:xfrm>
            <a:off x="6545263" y="4337050"/>
            <a:ext cx="609600" cy="533400"/>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32" name="Rectangle 20"/>
          <p:cNvSpPr>
            <a:spLocks noChangeArrowheads="1"/>
          </p:cNvSpPr>
          <p:nvPr/>
        </p:nvSpPr>
        <p:spPr bwMode="auto">
          <a:xfrm>
            <a:off x="4716463" y="48704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4533" name="Rectangle 21"/>
          <p:cNvSpPr>
            <a:spLocks noChangeArrowheads="1"/>
          </p:cNvSpPr>
          <p:nvPr/>
        </p:nvSpPr>
        <p:spPr bwMode="auto">
          <a:xfrm>
            <a:off x="5326063" y="48704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34" name="Rectangle 22"/>
          <p:cNvSpPr>
            <a:spLocks noChangeArrowheads="1"/>
          </p:cNvSpPr>
          <p:nvPr/>
        </p:nvSpPr>
        <p:spPr bwMode="auto">
          <a:xfrm>
            <a:off x="5935663" y="48704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35" name="Rectangle 23"/>
          <p:cNvSpPr>
            <a:spLocks noChangeArrowheads="1"/>
          </p:cNvSpPr>
          <p:nvPr/>
        </p:nvSpPr>
        <p:spPr bwMode="auto">
          <a:xfrm>
            <a:off x="6545263" y="48704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36" name="Text Box 24"/>
          <p:cNvSpPr txBox="1">
            <a:spLocks noChangeArrowheads="1"/>
          </p:cNvSpPr>
          <p:nvPr/>
        </p:nvSpPr>
        <p:spPr bwMode="auto">
          <a:xfrm>
            <a:off x="4868863" y="2949575"/>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64537" name="Text Box 25"/>
          <p:cNvSpPr txBox="1">
            <a:spLocks noChangeArrowheads="1"/>
          </p:cNvSpPr>
          <p:nvPr/>
        </p:nvSpPr>
        <p:spPr bwMode="auto">
          <a:xfrm>
            <a:off x="5478463" y="2965450"/>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1</a:t>
            </a:r>
          </a:p>
        </p:txBody>
      </p:sp>
      <p:sp>
        <p:nvSpPr>
          <p:cNvPr id="64538" name="Text Box 26"/>
          <p:cNvSpPr txBox="1">
            <a:spLocks noChangeArrowheads="1"/>
          </p:cNvSpPr>
          <p:nvPr/>
        </p:nvSpPr>
        <p:spPr bwMode="auto">
          <a:xfrm>
            <a:off x="6096000" y="2965450"/>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2</a:t>
            </a:r>
          </a:p>
        </p:txBody>
      </p:sp>
      <p:sp>
        <p:nvSpPr>
          <p:cNvPr id="64539" name="Text Box 27"/>
          <p:cNvSpPr txBox="1">
            <a:spLocks noChangeArrowheads="1"/>
          </p:cNvSpPr>
          <p:nvPr/>
        </p:nvSpPr>
        <p:spPr bwMode="auto">
          <a:xfrm>
            <a:off x="6705600" y="2965450"/>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3</a:t>
            </a:r>
          </a:p>
        </p:txBody>
      </p:sp>
      <p:sp>
        <p:nvSpPr>
          <p:cNvPr id="64540" name="Text Box 28"/>
          <p:cNvSpPr txBox="1">
            <a:spLocks noChangeArrowheads="1"/>
          </p:cNvSpPr>
          <p:nvPr/>
        </p:nvSpPr>
        <p:spPr bwMode="auto">
          <a:xfrm>
            <a:off x="4411663" y="3390900"/>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64541" name="Text Box 29"/>
          <p:cNvSpPr txBox="1">
            <a:spLocks noChangeArrowheads="1"/>
          </p:cNvSpPr>
          <p:nvPr/>
        </p:nvSpPr>
        <p:spPr bwMode="auto">
          <a:xfrm>
            <a:off x="4411663" y="3924300"/>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1</a:t>
            </a:r>
          </a:p>
        </p:txBody>
      </p:sp>
      <p:sp>
        <p:nvSpPr>
          <p:cNvPr id="64542" name="Text Box 30"/>
          <p:cNvSpPr txBox="1">
            <a:spLocks noChangeArrowheads="1"/>
          </p:cNvSpPr>
          <p:nvPr/>
        </p:nvSpPr>
        <p:spPr bwMode="auto">
          <a:xfrm>
            <a:off x="4411663" y="4457700"/>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2</a:t>
            </a:r>
          </a:p>
        </p:txBody>
      </p:sp>
      <p:sp>
        <p:nvSpPr>
          <p:cNvPr id="64543" name="Text Box 31"/>
          <p:cNvSpPr txBox="1">
            <a:spLocks noChangeArrowheads="1"/>
          </p:cNvSpPr>
          <p:nvPr/>
        </p:nvSpPr>
        <p:spPr bwMode="auto">
          <a:xfrm>
            <a:off x="4411663" y="4991100"/>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3</a:t>
            </a:r>
          </a:p>
        </p:txBody>
      </p:sp>
      <p:sp>
        <p:nvSpPr>
          <p:cNvPr id="64544" name="Rectangle 32"/>
          <p:cNvSpPr>
            <a:spLocks noChangeArrowheads="1"/>
          </p:cNvSpPr>
          <p:nvPr/>
        </p:nvSpPr>
        <p:spPr bwMode="auto">
          <a:xfrm>
            <a:off x="4713288" y="3270250"/>
            <a:ext cx="2438400" cy="2133600"/>
          </a:xfrm>
          <a:prstGeom prst="rect">
            <a:avLst/>
          </a:prstGeom>
          <a:noFill/>
          <a:ln w="38100">
            <a:solidFill>
              <a:schemeClr val="tx1"/>
            </a:solidFill>
            <a:miter lim="800000"/>
            <a:headEnd/>
            <a:tailEnd/>
          </a:ln>
          <a:effectLst/>
        </p:spPr>
        <p:txBody>
          <a:bodyPr wrap="none" anchor="ctr">
            <a:prstTxWarp prst="textNoShape">
              <a:avLst/>
            </a:prstTxWarp>
          </a:bodyPr>
          <a:lstStyle/>
          <a:p>
            <a:endParaRPr lang="en-US"/>
          </a:p>
        </p:txBody>
      </p:sp>
      <p:sp>
        <p:nvSpPr>
          <p:cNvPr id="64547" name="Rectangle 35"/>
          <p:cNvSpPr>
            <a:spLocks noChangeArrowheads="1"/>
          </p:cNvSpPr>
          <p:nvPr/>
        </p:nvSpPr>
        <p:spPr bwMode="auto">
          <a:xfrm>
            <a:off x="5932488" y="5699125"/>
            <a:ext cx="609600" cy="533400"/>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48" name="Rectangle 36"/>
          <p:cNvSpPr>
            <a:spLocks noChangeArrowheads="1"/>
          </p:cNvSpPr>
          <p:nvPr/>
        </p:nvSpPr>
        <p:spPr bwMode="auto">
          <a:xfrm>
            <a:off x="6542088" y="5699125"/>
            <a:ext cx="609600" cy="533400"/>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50" name="Text Box 38"/>
          <p:cNvSpPr txBox="1">
            <a:spLocks noChangeArrowheads="1"/>
          </p:cNvSpPr>
          <p:nvPr/>
        </p:nvSpPr>
        <p:spPr bwMode="auto">
          <a:xfrm>
            <a:off x="5152421" y="6301373"/>
            <a:ext cx="1661733"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I</a:t>
            </a:r>
            <a:r>
              <a:rPr lang="en-US" sz="1600" dirty="0" smtClean="0"/>
              <a:t>nternal </a:t>
            </a:r>
            <a:r>
              <a:rPr lang="en-US" sz="1600" dirty="0"/>
              <a:t>row buffer</a:t>
            </a:r>
          </a:p>
        </p:txBody>
      </p:sp>
      <p:sp>
        <p:nvSpPr>
          <p:cNvPr id="64551" name="Rectangle 39"/>
          <p:cNvSpPr>
            <a:spLocks noChangeArrowheads="1"/>
          </p:cNvSpPr>
          <p:nvPr/>
        </p:nvSpPr>
        <p:spPr bwMode="auto">
          <a:xfrm>
            <a:off x="3878263" y="2676525"/>
            <a:ext cx="3644900" cy="4038600"/>
          </a:xfrm>
          <a:prstGeom prst="rect">
            <a:avLst/>
          </a:prstGeom>
          <a:noFill/>
          <a:ln w="12700">
            <a:solidFill>
              <a:schemeClr val="tx1"/>
            </a:solidFill>
            <a:prstDash val="dash"/>
            <a:miter lim="800000"/>
            <a:headEnd/>
            <a:tailEnd/>
          </a:ln>
          <a:effectLst/>
        </p:spPr>
        <p:txBody>
          <a:bodyPr wrap="none" anchor="ctr">
            <a:prstTxWarp prst="textNoShape">
              <a:avLst/>
            </a:prstTxWarp>
          </a:bodyPr>
          <a:lstStyle/>
          <a:p>
            <a:endParaRPr lang="en-US"/>
          </a:p>
        </p:txBody>
      </p:sp>
      <p:sp>
        <p:nvSpPr>
          <p:cNvPr id="64552" name="Text Box 40"/>
          <p:cNvSpPr txBox="1">
            <a:spLocks noChangeArrowheads="1"/>
          </p:cNvSpPr>
          <p:nvPr/>
        </p:nvSpPr>
        <p:spPr bwMode="auto">
          <a:xfrm>
            <a:off x="3759200" y="2355850"/>
            <a:ext cx="1889125"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16 </a:t>
            </a:r>
            <a:r>
              <a:rPr lang="en-US" sz="1600" dirty="0" err="1"/>
              <a:t>x</a:t>
            </a:r>
            <a:r>
              <a:rPr lang="en-US" sz="1600" dirty="0"/>
              <a:t> 8 DRAM chip</a:t>
            </a:r>
          </a:p>
        </p:txBody>
      </p:sp>
      <p:sp>
        <p:nvSpPr>
          <p:cNvPr id="64554" name="Text Box 42"/>
          <p:cNvSpPr txBox="1">
            <a:spLocks noChangeArrowheads="1"/>
          </p:cNvSpPr>
          <p:nvPr/>
        </p:nvSpPr>
        <p:spPr bwMode="auto">
          <a:xfrm>
            <a:off x="2778125" y="3086100"/>
            <a:ext cx="103981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solidFill>
                  <a:srgbClr val="FF0000"/>
                </a:solidFill>
                <a:latin typeface="Courier New" charset="0"/>
              </a:rPr>
              <a:t>CAS = 1</a:t>
            </a:r>
          </a:p>
        </p:txBody>
      </p:sp>
      <p:sp>
        <p:nvSpPr>
          <p:cNvPr id="64555" name="Line 43"/>
          <p:cNvSpPr>
            <a:spLocks noChangeShapeType="1"/>
          </p:cNvSpPr>
          <p:nvPr/>
        </p:nvSpPr>
        <p:spPr bwMode="auto">
          <a:xfrm flipV="1">
            <a:off x="2697163" y="3635375"/>
            <a:ext cx="1143000" cy="15875"/>
          </a:xfrm>
          <a:prstGeom prst="line">
            <a:avLst/>
          </a:prstGeom>
          <a:noFill/>
          <a:ln w="38100">
            <a:solidFill>
              <a:schemeClr val="tx1"/>
            </a:solidFill>
            <a:round/>
            <a:headEnd/>
            <a:tailEnd type="triangle" w="med" len="med"/>
          </a:ln>
          <a:effectLst/>
        </p:spPr>
        <p:txBody>
          <a:bodyPr wrap="none" anchor="ctr">
            <a:prstTxWarp prst="textNoShape">
              <a:avLst/>
            </a:prstTxWarp>
          </a:bodyPr>
          <a:lstStyle/>
          <a:p>
            <a:endParaRPr lang="en-US"/>
          </a:p>
        </p:txBody>
      </p:sp>
      <p:sp>
        <p:nvSpPr>
          <p:cNvPr id="64556" name="Text Box 44"/>
          <p:cNvSpPr txBox="1">
            <a:spLocks noChangeArrowheads="1"/>
          </p:cNvSpPr>
          <p:nvPr/>
        </p:nvSpPr>
        <p:spPr bwMode="auto">
          <a:xfrm>
            <a:off x="2971800" y="3695700"/>
            <a:ext cx="6731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latin typeface="Courier New" charset="0"/>
              </a:rPr>
              <a:t>addr</a:t>
            </a:r>
          </a:p>
        </p:txBody>
      </p:sp>
      <p:sp>
        <p:nvSpPr>
          <p:cNvPr id="64557" name="Line 45"/>
          <p:cNvSpPr>
            <a:spLocks noChangeShapeType="1"/>
          </p:cNvSpPr>
          <p:nvPr/>
        </p:nvSpPr>
        <p:spPr bwMode="auto">
          <a:xfrm>
            <a:off x="2697163" y="5403850"/>
            <a:ext cx="1143000" cy="0"/>
          </a:xfrm>
          <a:prstGeom prst="line">
            <a:avLst/>
          </a:prstGeom>
          <a:noFill/>
          <a:ln w="38100">
            <a:solidFill>
              <a:schemeClr val="tx1"/>
            </a:solidFill>
            <a:round/>
            <a:headEnd type="triangle" w="med" len="med"/>
            <a:tailEnd type="triangle" w="med" len="med"/>
          </a:ln>
          <a:effectLst/>
        </p:spPr>
        <p:txBody>
          <a:bodyPr wrap="none" anchor="ctr">
            <a:prstTxWarp prst="textNoShape">
              <a:avLst/>
            </a:prstTxWarp>
          </a:bodyPr>
          <a:lstStyle/>
          <a:p>
            <a:endParaRPr lang="en-US"/>
          </a:p>
        </p:txBody>
      </p:sp>
      <p:sp>
        <p:nvSpPr>
          <p:cNvPr id="64558" name="Text Box 46"/>
          <p:cNvSpPr txBox="1">
            <a:spLocks noChangeArrowheads="1"/>
          </p:cNvSpPr>
          <p:nvPr/>
        </p:nvSpPr>
        <p:spPr bwMode="auto">
          <a:xfrm>
            <a:off x="2940050" y="5448300"/>
            <a:ext cx="6731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latin typeface="Courier New" charset="0"/>
              </a:rPr>
              <a:t>data</a:t>
            </a:r>
          </a:p>
        </p:txBody>
      </p:sp>
      <p:sp>
        <p:nvSpPr>
          <p:cNvPr id="64559" name="Text Box 47"/>
          <p:cNvSpPr txBox="1">
            <a:spLocks noChangeArrowheads="1"/>
          </p:cNvSpPr>
          <p:nvPr/>
        </p:nvSpPr>
        <p:spPr bwMode="auto">
          <a:xfrm>
            <a:off x="3148013" y="3316288"/>
            <a:ext cx="268287" cy="45720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200"/>
              <a:t>2</a:t>
            </a:r>
          </a:p>
          <a:p>
            <a:pPr>
              <a:lnSpc>
                <a:spcPct val="100000"/>
              </a:lnSpc>
            </a:pPr>
            <a:r>
              <a:rPr lang="en-US" sz="1200"/>
              <a:t>/</a:t>
            </a:r>
          </a:p>
        </p:txBody>
      </p:sp>
      <p:sp>
        <p:nvSpPr>
          <p:cNvPr id="64560" name="Text Box 48"/>
          <p:cNvSpPr txBox="1">
            <a:spLocks noChangeArrowheads="1"/>
          </p:cNvSpPr>
          <p:nvPr/>
        </p:nvSpPr>
        <p:spPr bwMode="auto">
          <a:xfrm>
            <a:off x="3154363" y="5099050"/>
            <a:ext cx="268287" cy="45720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200"/>
              <a:t>8</a:t>
            </a:r>
          </a:p>
          <a:p>
            <a:pPr>
              <a:lnSpc>
                <a:spcPct val="100000"/>
              </a:lnSpc>
            </a:pPr>
            <a:r>
              <a:rPr lang="en-US" sz="1200"/>
              <a:t>/</a:t>
            </a:r>
          </a:p>
        </p:txBody>
      </p:sp>
      <p:sp>
        <p:nvSpPr>
          <p:cNvPr id="64561" name="Rectangle 49"/>
          <p:cNvSpPr>
            <a:spLocks noChangeArrowheads="1"/>
          </p:cNvSpPr>
          <p:nvPr/>
        </p:nvSpPr>
        <p:spPr bwMode="auto">
          <a:xfrm>
            <a:off x="1554163" y="2965450"/>
            <a:ext cx="1143000" cy="3200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smtClean="0"/>
              <a:t>Memory</a:t>
            </a:r>
            <a:endParaRPr lang="en-US" sz="1600" dirty="0"/>
          </a:p>
          <a:p>
            <a:pPr>
              <a:lnSpc>
                <a:spcPct val="100000"/>
              </a:lnSpc>
            </a:pPr>
            <a:r>
              <a:rPr lang="en-US" sz="1600" dirty="0"/>
              <a:t>controller</a:t>
            </a:r>
          </a:p>
        </p:txBody>
      </p:sp>
      <p:sp>
        <p:nvSpPr>
          <p:cNvPr id="64545" name="Rectangle 33"/>
          <p:cNvSpPr>
            <a:spLocks noChangeArrowheads="1"/>
          </p:cNvSpPr>
          <p:nvPr/>
        </p:nvSpPr>
        <p:spPr bwMode="auto">
          <a:xfrm>
            <a:off x="4713288" y="5699125"/>
            <a:ext cx="609600" cy="533400"/>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4566" name="Rectangle 54"/>
          <p:cNvSpPr>
            <a:spLocks noChangeArrowheads="1"/>
          </p:cNvSpPr>
          <p:nvPr/>
        </p:nvSpPr>
        <p:spPr bwMode="auto">
          <a:xfrm>
            <a:off x="5322888" y="5689600"/>
            <a:ext cx="609600" cy="533400"/>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4546" name="Rectangle 34"/>
          <p:cNvSpPr>
            <a:spLocks noChangeArrowheads="1"/>
          </p:cNvSpPr>
          <p:nvPr/>
        </p:nvSpPr>
        <p:spPr bwMode="auto">
          <a:xfrm>
            <a:off x="5311775" y="5708650"/>
            <a:ext cx="609600" cy="533400"/>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4549" name="Rectangle 37"/>
          <p:cNvSpPr>
            <a:spLocks noChangeArrowheads="1"/>
          </p:cNvSpPr>
          <p:nvPr/>
        </p:nvSpPr>
        <p:spPr bwMode="auto">
          <a:xfrm>
            <a:off x="4703763" y="5697538"/>
            <a:ext cx="2438400" cy="533400"/>
          </a:xfrm>
          <a:prstGeom prst="rect">
            <a:avLst/>
          </a:prstGeom>
          <a:noFill/>
          <a:ln w="38100">
            <a:solidFill>
              <a:schemeClr val="tx1"/>
            </a:solidFill>
            <a:miter lim="800000"/>
            <a:headEnd/>
            <a:tailEnd/>
          </a:ln>
          <a:effectLst/>
        </p:spPr>
        <p:txBody>
          <a:bodyPr wrap="none" anchor="ctr">
            <a:prstTxWarp prst="textNoShape">
              <a:avLst/>
            </a:prstTxWarp>
          </a:bodyPr>
          <a:lstStyle/>
          <a:p>
            <a:endParaRPr lang="en-US"/>
          </a:p>
        </p:txBody>
      </p:sp>
      <p:sp>
        <p:nvSpPr>
          <p:cNvPr id="64553" name="AutoShape 41"/>
          <p:cNvSpPr>
            <a:spLocks noChangeArrowheads="1"/>
          </p:cNvSpPr>
          <p:nvPr/>
        </p:nvSpPr>
        <p:spPr bwMode="auto">
          <a:xfrm rot="27982932">
            <a:off x="4505326" y="4778375"/>
            <a:ext cx="304800" cy="1724025"/>
          </a:xfrm>
          <a:prstGeom prst="downArrow">
            <a:avLst>
              <a:gd name="adj1" fmla="val 58333"/>
              <a:gd name="adj2" fmla="val 102677"/>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grpSp>
        <p:nvGrpSpPr>
          <p:cNvPr id="2" name="Group 57"/>
          <p:cNvGrpSpPr>
            <a:grpSpLocks/>
          </p:cNvGrpSpPr>
          <p:nvPr/>
        </p:nvGrpSpPr>
        <p:grpSpPr bwMode="auto">
          <a:xfrm>
            <a:off x="2852738" y="5748341"/>
            <a:ext cx="923925" cy="1020763"/>
            <a:chOff x="1797" y="3621"/>
            <a:chExt cx="582" cy="643"/>
          </a:xfrm>
        </p:grpSpPr>
        <p:sp>
          <p:nvSpPr>
            <p:cNvPr id="64517" name="Text Box 5"/>
            <p:cNvSpPr txBox="1">
              <a:spLocks noChangeArrowheads="1"/>
            </p:cNvSpPr>
            <p:nvPr/>
          </p:nvSpPr>
          <p:spPr bwMode="auto">
            <a:xfrm>
              <a:off x="1797" y="3896"/>
              <a:ext cx="582" cy="368"/>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err="1">
                  <a:solidFill>
                    <a:srgbClr val="FF0000"/>
                  </a:solidFill>
                </a:rPr>
                <a:t>supercell</a:t>
              </a:r>
              <a:r>
                <a:rPr lang="en-US" sz="1600" dirty="0">
                  <a:solidFill>
                    <a:srgbClr val="FF0000"/>
                  </a:solidFill>
                </a:rPr>
                <a:t> </a:t>
              </a:r>
            </a:p>
            <a:p>
              <a:pPr algn="ctr">
                <a:lnSpc>
                  <a:spcPct val="100000"/>
                </a:lnSpc>
              </a:pPr>
              <a:r>
                <a:rPr lang="en-US" sz="1600" dirty="0">
                  <a:solidFill>
                    <a:srgbClr val="FF0000"/>
                  </a:solidFill>
                </a:rPr>
                <a:t>(2,1)</a:t>
              </a:r>
            </a:p>
          </p:txBody>
        </p:sp>
        <p:sp>
          <p:nvSpPr>
            <p:cNvPr id="64567" name="Rectangle 55"/>
            <p:cNvSpPr>
              <a:spLocks noChangeArrowheads="1"/>
            </p:cNvSpPr>
            <p:nvPr/>
          </p:nvSpPr>
          <p:spPr bwMode="auto">
            <a:xfrm>
              <a:off x="1861" y="3621"/>
              <a:ext cx="384" cy="336"/>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grpSp>
      <p:grpSp>
        <p:nvGrpSpPr>
          <p:cNvPr id="57" name="Group 56"/>
          <p:cNvGrpSpPr/>
          <p:nvPr/>
        </p:nvGrpSpPr>
        <p:grpSpPr>
          <a:xfrm>
            <a:off x="415925" y="3886200"/>
            <a:ext cx="1117600" cy="1603379"/>
            <a:chOff x="415925" y="3886200"/>
            <a:chExt cx="1117600" cy="1603379"/>
          </a:xfrm>
        </p:grpSpPr>
        <p:grpSp>
          <p:nvGrpSpPr>
            <p:cNvPr id="4" name="Group 58"/>
            <p:cNvGrpSpPr>
              <a:grpSpLocks/>
            </p:cNvGrpSpPr>
            <p:nvPr/>
          </p:nvGrpSpPr>
          <p:grpSpPr bwMode="auto">
            <a:xfrm>
              <a:off x="527050" y="4468816"/>
              <a:ext cx="923925" cy="1020763"/>
              <a:chOff x="1797" y="3621"/>
              <a:chExt cx="582" cy="643"/>
            </a:xfrm>
          </p:grpSpPr>
          <p:sp>
            <p:nvSpPr>
              <p:cNvPr id="64571" name="Text Box 59"/>
              <p:cNvSpPr txBox="1">
                <a:spLocks noChangeArrowheads="1"/>
              </p:cNvSpPr>
              <p:nvPr/>
            </p:nvSpPr>
            <p:spPr bwMode="auto">
              <a:xfrm>
                <a:off x="1797" y="3896"/>
                <a:ext cx="582" cy="368"/>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err="1">
                    <a:solidFill>
                      <a:srgbClr val="FF0000"/>
                    </a:solidFill>
                  </a:rPr>
                  <a:t>supercell</a:t>
                </a:r>
                <a:r>
                  <a:rPr lang="en-US" sz="1600" dirty="0">
                    <a:solidFill>
                      <a:srgbClr val="FF0000"/>
                    </a:solidFill>
                  </a:rPr>
                  <a:t> </a:t>
                </a:r>
              </a:p>
              <a:p>
                <a:pPr algn="ctr">
                  <a:lnSpc>
                    <a:spcPct val="100000"/>
                  </a:lnSpc>
                </a:pPr>
                <a:r>
                  <a:rPr lang="en-US" sz="1600" dirty="0">
                    <a:solidFill>
                      <a:srgbClr val="FF0000"/>
                    </a:solidFill>
                  </a:rPr>
                  <a:t>(2,1)</a:t>
                </a:r>
              </a:p>
            </p:txBody>
          </p:sp>
          <p:sp>
            <p:nvSpPr>
              <p:cNvPr id="64572" name="Rectangle 60"/>
              <p:cNvSpPr>
                <a:spLocks noChangeArrowheads="1"/>
              </p:cNvSpPr>
              <p:nvPr/>
            </p:nvSpPr>
            <p:spPr bwMode="auto">
              <a:xfrm>
                <a:off x="1861" y="3621"/>
                <a:ext cx="384" cy="336"/>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pPr algn="ctr">
                  <a:lnSpc>
                    <a:spcPct val="100000"/>
                  </a:lnSpc>
                </a:pPr>
                <a:endParaRPr lang="en-US" sz="1600"/>
              </a:p>
            </p:txBody>
          </p:sp>
        </p:grpSp>
        <p:sp>
          <p:nvSpPr>
            <p:cNvPr id="64573" name="Line 61"/>
            <p:cNvSpPr>
              <a:spLocks noChangeShapeType="1"/>
            </p:cNvSpPr>
            <p:nvPr/>
          </p:nvSpPr>
          <p:spPr bwMode="auto">
            <a:xfrm flipH="1">
              <a:off x="415925" y="4316413"/>
              <a:ext cx="1117600" cy="0"/>
            </a:xfrm>
            <a:prstGeom prst="line">
              <a:avLst/>
            </a:prstGeom>
            <a:noFill/>
            <a:ln w="19050">
              <a:solidFill>
                <a:schemeClr val="tx2"/>
              </a:solidFill>
              <a:round/>
              <a:headEnd/>
              <a:tailEnd type="triangle" w="sm" len="sm"/>
            </a:ln>
            <a:effectLst/>
          </p:spPr>
          <p:txBody>
            <a:bodyPr wrap="none" lIns="45720" rIns="45720" anchor="ctr">
              <a:prstTxWarp prst="textNoShape">
                <a:avLst/>
              </a:prstTxWarp>
              <a:spAutoFit/>
            </a:bodyPr>
            <a:lstStyle/>
            <a:p>
              <a:endParaRPr lang="en-US"/>
            </a:p>
          </p:txBody>
        </p:sp>
        <p:sp>
          <p:nvSpPr>
            <p:cNvPr id="64574" name="Text Box 62"/>
            <p:cNvSpPr txBox="1">
              <a:spLocks noChangeArrowheads="1"/>
            </p:cNvSpPr>
            <p:nvPr/>
          </p:nvSpPr>
          <p:spPr bwMode="auto">
            <a:xfrm>
              <a:off x="535373" y="3886200"/>
              <a:ext cx="836227" cy="400110"/>
            </a:xfrm>
            <a:prstGeom prst="rect">
              <a:avLst/>
            </a:prstGeom>
            <a:noFill/>
            <a:ln w="19050">
              <a:noFill/>
              <a:miter lim="800000"/>
              <a:headEnd/>
              <a:tailEnd type="none" w="sm" len="sm"/>
            </a:ln>
            <a:effectLst/>
          </p:spPr>
          <p:txBody>
            <a:bodyPr wrap="none" lIns="45720" rIns="45720">
              <a:prstTxWarp prst="textNoShape">
                <a:avLst/>
              </a:prstTxWarp>
              <a:spAutoFit/>
            </a:bodyPr>
            <a:lstStyle/>
            <a:p>
              <a:r>
                <a:rPr lang="en-US" sz="2000" dirty="0"/>
                <a:t>To CPU</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45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45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4553"/>
                                        </p:tgtEl>
                                        <p:attrNameLst>
                                          <p:attrName>style.visibility</p:attrName>
                                        </p:attrNameLst>
                                      </p:cBhvr>
                                      <p:to>
                                        <p:strVal val="visible"/>
                                      </p:to>
                                    </p:set>
                                  </p:childTnLst>
                                  <p:subTnLst>
                                    <p:set>
                                      <p:cBhvr override="childStyle">
                                        <p:cTn dur="1" fill="hold" display="0" masterRel="nextClick" afterEffect="1"/>
                                        <p:tgtEl>
                                          <p:spTgt spid="64553"/>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54" grpId="0" autoUpdateAnimBg="0"/>
      <p:bldP spid="64546" grpId="0" animBg="1" autoUpdateAnimBg="0"/>
      <p:bldP spid="64553" grpId="0" animBg="1"/>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622" name="Rectangle 86"/>
          <p:cNvSpPr>
            <a:spLocks noGrp="1" noChangeArrowheads="1"/>
          </p:cNvSpPr>
          <p:nvPr>
            <p:ph type="title"/>
          </p:nvPr>
        </p:nvSpPr>
        <p:spPr/>
        <p:txBody>
          <a:bodyPr/>
          <a:lstStyle/>
          <a:p>
            <a:r>
              <a:rPr lang="en-US" dirty="0"/>
              <a:t>Memory Modules</a:t>
            </a:r>
          </a:p>
        </p:txBody>
      </p:sp>
      <p:sp>
        <p:nvSpPr>
          <p:cNvPr id="65540" name="Rectangle 4"/>
          <p:cNvSpPr>
            <a:spLocks noChangeAspect="1" noChangeArrowheads="1"/>
          </p:cNvSpPr>
          <p:nvPr/>
        </p:nvSpPr>
        <p:spPr bwMode="auto">
          <a:xfrm>
            <a:off x="1549400" y="1327150"/>
            <a:ext cx="5062538" cy="2692400"/>
          </a:xfrm>
          <a:prstGeom prst="rect">
            <a:avLst/>
          </a:prstGeom>
          <a:solidFill>
            <a:schemeClr val="bg1"/>
          </a:solidFill>
          <a:ln w="12700">
            <a:solidFill>
              <a:schemeClr val="tx1"/>
            </a:solidFill>
            <a:miter lim="800000"/>
            <a:headEnd/>
            <a:tailEnd/>
          </a:ln>
          <a:effectLst>
            <a:outerShdw blurRad="63500" dist="107763" dir="2700000" algn="ctr" rotWithShape="0">
              <a:srgbClr val="000004">
                <a:alpha val="74998"/>
              </a:srgbClr>
            </a:outerShdw>
          </a:effectLst>
        </p:spPr>
        <p:txBody>
          <a:bodyPr wrap="none" anchor="ctr">
            <a:prstTxWarp prst="textNoShape">
              <a:avLst/>
            </a:prstTxWarp>
          </a:bodyPr>
          <a:lstStyle/>
          <a:p>
            <a:endParaRPr lang="en-US"/>
          </a:p>
        </p:txBody>
      </p:sp>
      <p:sp>
        <p:nvSpPr>
          <p:cNvPr id="65541" name="Rectangle 5"/>
          <p:cNvSpPr>
            <a:spLocks noChangeAspect="1" noChangeArrowheads="1"/>
          </p:cNvSpPr>
          <p:nvPr/>
        </p:nvSpPr>
        <p:spPr bwMode="auto">
          <a:xfrm>
            <a:off x="2044700" y="4710113"/>
            <a:ext cx="4510088" cy="1279525"/>
          </a:xfrm>
          <a:prstGeom prst="rect">
            <a:avLst/>
          </a:prstGeom>
          <a:solidFill>
            <a:srgbClr val="FFFFFF"/>
          </a:solidFill>
          <a:ln w="12700">
            <a:solidFill>
              <a:schemeClr val="tx1"/>
            </a:solidFill>
            <a:miter lim="800000"/>
            <a:headEnd/>
            <a:tailEnd/>
          </a:ln>
          <a:effectLst>
            <a:outerShdw blurRad="63500" dist="107763" dir="2700000" algn="ctr" rotWithShape="0">
              <a:srgbClr val="000004">
                <a:alpha val="74998"/>
              </a:srgbClr>
            </a:outerShdw>
          </a:effectLst>
        </p:spPr>
        <p:txBody>
          <a:bodyPr wrap="none" anchor="ctr">
            <a:prstTxWarp prst="textNoShape">
              <a:avLst/>
            </a:prstTxWarp>
          </a:bodyPr>
          <a:lstStyle/>
          <a:p>
            <a:endParaRPr lang="en-US"/>
          </a:p>
        </p:txBody>
      </p:sp>
      <p:sp>
        <p:nvSpPr>
          <p:cNvPr id="65542" name="Rectangle 6"/>
          <p:cNvSpPr>
            <a:spLocks noChangeAspect="1" noChangeArrowheads="1"/>
          </p:cNvSpPr>
          <p:nvPr/>
        </p:nvSpPr>
        <p:spPr bwMode="auto">
          <a:xfrm>
            <a:off x="5099050" y="2073275"/>
            <a:ext cx="1096963" cy="974725"/>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43" name="Rectangle 7"/>
          <p:cNvSpPr>
            <a:spLocks noChangeAspect="1" noChangeArrowheads="1"/>
          </p:cNvSpPr>
          <p:nvPr/>
        </p:nvSpPr>
        <p:spPr bwMode="auto">
          <a:xfrm>
            <a:off x="4611688" y="2195513"/>
            <a:ext cx="1096962" cy="974725"/>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44" name="Rectangle 8"/>
          <p:cNvSpPr>
            <a:spLocks noChangeAspect="1" noChangeArrowheads="1"/>
          </p:cNvSpPr>
          <p:nvPr/>
        </p:nvSpPr>
        <p:spPr bwMode="auto">
          <a:xfrm>
            <a:off x="4124325" y="2317750"/>
            <a:ext cx="1096963" cy="974725"/>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45" name="Rectangle 9"/>
          <p:cNvSpPr>
            <a:spLocks noChangeAspect="1" noChangeArrowheads="1"/>
          </p:cNvSpPr>
          <p:nvPr/>
        </p:nvSpPr>
        <p:spPr bwMode="auto">
          <a:xfrm>
            <a:off x="3636963" y="2438400"/>
            <a:ext cx="1096962" cy="976313"/>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46" name="Rectangle 10"/>
          <p:cNvSpPr>
            <a:spLocks noChangeAspect="1" noChangeArrowheads="1"/>
          </p:cNvSpPr>
          <p:nvPr/>
        </p:nvSpPr>
        <p:spPr bwMode="auto">
          <a:xfrm>
            <a:off x="3149600" y="2560638"/>
            <a:ext cx="1096963" cy="976312"/>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47" name="Rectangle 11"/>
          <p:cNvSpPr>
            <a:spLocks noChangeAspect="1" noChangeArrowheads="1"/>
          </p:cNvSpPr>
          <p:nvPr/>
        </p:nvSpPr>
        <p:spPr bwMode="auto">
          <a:xfrm>
            <a:off x="2662238" y="2682875"/>
            <a:ext cx="1096962" cy="974725"/>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48" name="Rectangle 12"/>
          <p:cNvSpPr>
            <a:spLocks noChangeAspect="1" noChangeArrowheads="1"/>
          </p:cNvSpPr>
          <p:nvPr/>
        </p:nvSpPr>
        <p:spPr bwMode="auto">
          <a:xfrm>
            <a:off x="2173288" y="2805113"/>
            <a:ext cx="1096962" cy="974725"/>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49" name="Rectangle 13"/>
          <p:cNvSpPr>
            <a:spLocks noChangeAspect="1" noChangeArrowheads="1"/>
          </p:cNvSpPr>
          <p:nvPr/>
        </p:nvSpPr>
        <p:spPr bwMode="auto">
          <a:xfrm>
            <a:off x="1685925" y="2927350"/>
            <a:ext cx="1096963" cy="974725"/>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5551" name="Rectangle 15"/>
          <p:cNvSpPr>
            <a:spLocks noChangeAspect="1" noChangeArrowheads="1"/>
          </p:cNvSpPr>
          <p:nvPr/>
        </p:nvSpPr>
        <p:spPr bwMode="auto">
          <a:xfrm>
            <a:off x="6743700" y="1712913"/>
            <a:ext cx="101600" cy="111125"/>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52" name="Text Box 16"/>
          <p:cNvSpPr txBox="1">
            <a:spLocks noChangeAspect="1" noChangeArrowheads="1"/>
          </p:cNvSpPr>
          <p:nvPr/>
        </p:nvSpPr>
        <p:spPr bwMode="auto">
          <a:xfrm>
            <a:off x="6815138" y="1598613"/>
            <a:ext cx="156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 supercell (i,j)</a:t>
            </a:r>
          </a:p>
        </p:txBody>
      </p:sp>
      <p:sp>
        <p:nvSpPr>
          <p:cNvPr id="65597" name="Text Box 61"/>
          <p:cNvSpPr txBox="1">
            <a:spLocks noChangeAspect="1" noChangeArrowheads="1"/>
          </p:cNvSpPr>
          <p:nvPr/>
        </p:nvSpPr>
        <p:spPr bwMode="auto">
          <a:xfrm>
            <a:off x="6648450" y="2273300"/>
            <a:ext cx="2009775" cy="1069975"/>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600" dirty="0"/>
              <a:t>64 MB  </a:t>
            </a:r>
          </a:p>
          <a:p>
            <a:pPr algn="l">
              <a:lnSpc>
                <a:spcPct val="100000"/>
              </a:lnSpc>
            </a:pPr>
            <a:r>
              <a:rPr lang="en-US" sz="1600" dirty="0"/>
              <a:t>memory module</a:t>
            </a:r>
          </a:p>
          <a:p>
            <a:pPr algn="l">
              <a:lnSpc>
                <a:spcPct val="100000"/>
              </a:lnSpc>
            </a:pPr>
            <a:r>
              <a:rPr lang="en-US" sz="1600" dirty="0"/>
              <a:t>consisting of</a:t>
            </a:r>
          </a:p>
          <a:p>
            <a:pPr algn="l">
              <a:lnSpc>
                <a:spcPct val="100000"/>
              </a:lnSpc>
            </a:pPr>
            <a:r>
              <a:rPr lang="en-US" sz="1600" dirty="0"/>
              <a:t>eight 8Mx8 </a:t>
            </a:r>
            <a:r>
              <a:rPr lang="en-US" sz="1600" dirty="0" err="1"/>
              <a:t>DRAMs</a:t>
            </a:r>
            <a:endParaRPr lang="en-US" sz="1600" dirty="0"/>
          </a:p>
        </p:txBody>
      </p:sp>
      <p:grpSp>
        <p:nvGrpSpPr>
          <p:cNvPr id="2" name="Group 102"/>
          <p:cNvGrpSpPr>
            <a:grpSpLocks/>
          </p:cNvGrpSpPr>
          <p:nvPr/>
        </p:nvGrpSpPr>
        <p:grpSpPr bwMode="auto">
          <a:xfrm>
            <a:off x="1219200" y="1293813"/>
            <a:ext cx="4164013" cy="4035425"/>
            <a:chOff x="768" y="719"/>
            <a:chExt cx="2623" cy="2542"/>
          </a:xfrm>
        </p:grpSpPr>
        <p:sp>
          <p:nvSpPr>
            <p:cNvPr id="65578" name="Line 42"/>
            <p:cNvSpPr>
              <a:spLocks noChangeAspect="1" noChangeShapeType="1"/>
            </p:cNvSpPr>
            <p:nvPr/>
          </p:nvSpPr>
          <p:spPr bwMode="auto">
            <a:xfrm>
              <a:off x="768" y="913"/>
              <a:ext cx="2623" cy="0"/>
            </a:xfrm>
            <a:prstGeom prst="line">
              <a:avLst/>
            </a:prstGeom>
            <a:noFill/>
            <a:ln w="38100">
              <a:solidFill>
                <a:srgbClr val="99CCFF"/>
              </a:solidFill>
              <a:round/>
              <a:headEnd/>
              <a:tailEnd/>
            </a:ln>
            <a:effectLst/>
          </p:spPr>
          <p:txBody>
            <a:bodyPr wrap="none" anchor="ctr">
              <a:prstTxWarp prst="textNoShape">
                <a:avLst/>
              </a:prstTxWarp>
            </a:bodyPr>
            <a:lstStyle/>
            <a:p>
              <a:endParaRPr lang="en-US"/>
            </a:p>
          </p:txBody>
        </p:sp>
        <p:grpSp>
          <p:nvGrpSpPr>
            <p:cNvPr id="3" name="Group 99"/>
            <p:cNvGrpSpPr>
              <a:grpSpLocks/>
            </p:cNvGrpSpPr>
            <p:nvPr/>
          </p:nvGrpSpPr>
          <p:grpSpPr bwMode="auto">
            <a:xfrm>
              <a:off x="768" y="719"/>
              <a:ext cx="2610" cy="2542"/>
              <a:chOff x="768" y="719"/>
              <a:chExt cx="2610" cy="2542"/>
            </a:xfrm>
          </p:grpSpPr>
          <p:sp>
            <p:nvSpPr>
              <p:cNvPr id="65579" name="Text Box 43"/>
              <p:cNvSpPr txBox="1">
                <a:spLocks noChangeAspect="1" noChangeArrowheads="1"/>
              </p:cNvSpPr>
              <p:nvPr/>
            </p:nvSpPr>
            <p:spPr bwMode="auto">
              <a:xfrm>
                <a:off x="1433" y="719"/>
                <a:ext cx="1887" cy="212"/>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err="1">
                    <a:latin typeface="Courier New" charset="0"/>
                  </a:rPr>
                  <a:t>addr</a:t>
                </a:r>
                <a:r>
                  <a:rPr lang="en-US" sz="1600" dirty="0">
                    <a:latin typeface="Courier New" charset="0"/>
                  </a:rPr>
                  <a:t> (row = </a:t>
                </a:r>
                <a:r>
                  <a:rPr lang="en-US" sz="1600" dirty="0" err="1">
                    <a:latin typeface="Courier New" charset="0"/>
                  </a:rPr>
                  <a:t>i</a:t>
                </a:r>
                <a:r>
                  <a:rPr lang="en-US" sz="1600" dirty="0">
                    <a:latin typeface="Courier New" charset="0"/>
                  </a:rPr>
                  <a:t>, </a:t>
                </a:r>
                <a:r>
                  <a:rPr lang="en-US" sz="1600" dirty="0" err="1">
                    <a:latin typeface="Courier New" charset="0"/>
                  </a:rPr>
                  <a:t>col</a:t>
                </a:r>
                <a:r>
                  <a:rPr lang="en-US" sz="1600" dirty="0">
                    <a:latin typeface="Courier New" charset="0"/>
                  </a:rPr>
                  <a:t> = </a:t>
                </a:r>
                <a:r>
                  <a:rPr lang="en-US" sz="1600" dirty="0" err="1">
                    <a:latin typeface="Courier New" charset="0"/>
                  </a:rPr>
                  <a:t>j</a:t>
                </a:r>
                <a:r>
                  <a:rPr lang="en-US" sz="1600" dirty="0">
                    <a:latin typeface="Courier New" charset="0"/>
                  </a:rPr>
                  <a:t>)</a:t>
                </a:r>
              </a:p>
            </p:txBody>
          </p:sp>
          <p:sp>
            <p:nvSpPr>
              <p:cNvPr id="65589" name="Line 53"/>
              <p:cNvSpPr>
                <a:spLocks noChangeAspect="1" noChangeShapeType="1"/>
              </p:cNvSpPr>
              <p:nvPr/>
            </p:nvSpPr>
            <p:spPr bwMode="auto">
              <a:xfrm>
                <a:off x="3378" y="913"/>
                <a:ext cx="0" cy="300"/>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90" name="Line 54"/>
              <p:cNvSpPr>
                <a:spLocks noChangeAspect="1" noChangeShapeType="1"/>
              </p:cNvSpPr>
              <p:nvPr/>
            </p:nvSpPr>
            <p:spPr bwMode="auto">
              <a:xfrm>
                <a:off x="3033" y="913"/>
                <a:ext cx="0" cy="377"/>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91" name="Line 55"/>
              <p:cNvSpPr>
                <a:spLocks noChangeAspect="1" noChangeShapeType="1"/>
              </p:cNvSpPr>
              <p:nvPr/>
            </p:nvSpPr>
            <p:spPr bwMode="auto">
              <a:xfrm>
                <a:off x="2726" y="913"/>
                <a:ext cx="0" cy="460"/>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92" name="Line 56"/>
              <p:cNvSpPr>
                <a:spLocks noChangeAspect="1" noChangeShapeType="1"/>
              </p:cNvSpPr>
              <p:nvPr/>
            </p:nvSpPr>
            <p:spPr bwMode="auto">
              <a:xfrm>
                <a:off x="2419" y="913"/>
                <a:ext cx="0" cy="537"/>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93" name="Line 57"/>
              <p:cNvSpPr>
                <a:spLocks noChangeAspect="1" noChangeShapeType="1"/>
              </p:cNvSpPr>
              <p:nvPr/>
            </p:nvSpPr>
            <p:spPr bwMode="auto">
              <a:xfrm>
                <a:off x="2112" y="913"/>
                <a:ext cx="0" cy="614"/>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94" name="Line 58"/>
              <p:cNvSpPr>
                <a:spLocks noChangeAspect="1" noChangeShapeType="1"/>
              </p:cNvSpPr>
              <p:nvPr/>
            </p:nvSpPr>
            <p:spPr bwMode="auto">
              <a:xfrm>
                <a:off x="1766" y="913"/>
                <a:ext cx="0" cy="691"/>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95" name="Line 59"/>
              <p:cNvSpPr>
                <a:spLocks noChangeAspect="1" noChangeShapeType="1"/>
              </p:cNvSpPr>
              <p:nvPr/>
            </p:nvSpPr>
            <p:spPr bwMode="auto">
              <a:xfrm>
                <a:off x="1497" y="913"/>
                <a:ext cx="0" cy="767"/>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96" name="Line 60"/>
              <p:cNvSpPr>
                <a:spLocks noChangeAspect="1" noChangeShapeType="1"/>
              </p:cNvSpPr>
              <p:nvPr/>
            </p:nvSpPr>
            <p:spPr bwMode="auto">
              <a:xfrm>
                <a:off x="1190" y="913"/>
                <a:ext cx="0" cy="844"/>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98" name="Line 62"/>
              <p:cNvSpPr>
                <a:spLocks noChangeAspect="1" noChangeShapeType="1"/>
              </p:cNvSpPr>
              <p:nvPr/>
            </p:nvSpPr>
            <p:spPr bwMode="auto">
              <a:xfrm flipH="1" flipV="1">
                <a:off x="768" y="3255"/>
                <a:ext cx="518" cy="6"/>
              </a:xfrm>
              <a:prstGeom prst="line">
                <a:avLst/>
              </a:prstGeom>
              <a:noFill/>
              <a:ln w="38100">
                <a:solidFill>
                  <a:srgbClr val="99CCFF"/>
                </a:solidFill>
                <a:round/>
                <a:headEnd/>
                <a:tailEnd/>
              </a:ln>
              <a:effectLst/>
            </p:spPr>
            <p:txBody>
              <a:bodyPr wrap="none" anchor="ctr">
                <a:prstTxWarp prst="textNoShape">
                  <a:avLst/>
                </a:prstTxWarp>
              </a:bodyPr>
              <a:lstStyle/>
              <a:p>
                <a:endParaRPr lang="en-US"/>
              </a:p>
            </p:txBody>
          </p:sp>
          <p:sp>
            <p:nvSpPr>
              <p:cNvPr id="65599" name="Line 63"/>
              <p:cNvSpPr>
                <a:spLocks noChangeAspect="1" noChangeShapeType="1"/>
              </p:cNvSpPr>
              <p:nvPr/>
            </p:nvSpPr>
            <p:spPr bwMode="auto">
              <a:xfrm flipV="1">
                <a:off x="768" y="913"/>
                <a:ext cx="0" cy="2342"/>
              </a:xfrm>
              <a:prstGeom prst="line">
                <a:avLst/>
              </a:prstGeom>
              <a:noFill/>
              <a:ln w="38100">
                <a:solidFill>
                  <a:srgbClr val="99CCFF"/>
                </a:solidFill>
                <a:round/>
                <a:headEnd/>
                <a:tailEnd/>
              </a:ln>
              <a:effectLst/>
            </p:spPr>
            <p:txBody>
              <a:bodyPr wrap="none" anchor="ctr">
                <a:prstTxWarp prst="textNoShape">
                  <a:avLst/>
                </a:prstTxWarp>
              </a:bodyPr>
              <a:lstStyle/>
              <a:p>
                <a:endParaRPr lang="en-US"/>
              </a:p>
            </p:txBody>
          </p:sp>
        </p:grpSp>
      </p:grpSp>
      <p:sp>
        <p:nvSpPr>
          <p:cNvPr id="65600" name="Text Box 64"/>
          <p:cNvSpPr txBox="1">
            <a:spLocks noChangeAspect="1" noChangeArrowheads="1"/>
          </p:cNvSpPr>
          <p:nvPr/>
        </p:nvSpPr>
        <p:spPr bwMode="auto">
          <a:xfrm>
            <a:off x="6578600" y="4994275"/>
            <a:ext cx="1122363" cy="581025"/>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600" dirty="0"/>
              <a:t>Memory</a:t>
            </a:r>
          </a:p>
          <a:p>
            <a:pPr algn="l">
              <a:lnSpc>
                <a:spcPct val="100000"/>
              </a:lnSpc>
            </a:pPr>
            <a:r>
              <a:rPr lang="en-US" sz="1600" dirty="0"/>
              <a:t>controller</a:t>
            </a:r>
          </a:p>
        </p:txBody>
      </p:sp>
      <p:sp>
        <p:nvSpPr>
          <p:cNvPr id="65601" name="Rectangle 65"/>
          <p:cNvSpPr>
            <a:spLocks noChangeAspect="1" noChangeArrowheads="1"/>
          </p:cNvSpPr>
          <p:nvPr/>
        </p:nvSpPr>
        <p:spPr bwMode="auto">
          <a:xfrm>
            <a:off x="3078163" y="3221038"/>
            <a:ext cx="101600" cy="112712"/>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02" name="Rectangle 66"/>
          <p:cNvSpPr>
            <a:spLocks noChangeAspect="1" noChangeArrowheads="1"/>
          </p:cNvSpPr>
          <p:nvPr/>
        </p:nvSpPr>
        <p:spPr bwMode="auto">
          <a:xfrm>
            <a:off x="2611438" y="3338513"/>
            <a:ext cx="101600" cy="111125"/>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03" name="Rectangle 67"/>
          <p:cNvSpPr>
            <a:spLocks noChangeAspect="1" noChangeArrowheads="1"/>
          </p:cNvSpPr>
          <p:nvPr/>
        </p:nvSpPr>
        <p:spPr bwMode="auto">
          <a:xfrm>
            <a:off x="3565525" y="3094038"/>
            <a:ext cx="101600" cy="112712"/>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04" name="Rectangle 68"/>
          <p:cNvSpPr>
            <a:spLocks noChangeAspect="1" noChangeArrowheads="1"/>
          </p:cNvSpPr>
          <p:nvPr/>
        </p:nvSpPr>
        <p:spPr bwMode="auto">
          <a:xfrm>
            <a:off x="4057650" y="2967038"/>
            <a:ext cx="101600" cy="112712"/>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05" name="Rectangle 69"/>
          <p:cNvSpPr>
            <a:spLocks noChangeAspect="1" noChangeArrowheads="1"/>
          </p:cNvSpPr>
          <p:nvPr/>
        </p:nvSpPr>
        <p:spPr bwMode="auto">
          <a:xfrm>
            <a:off x="4560888" y="2835275"/>
            <a:ext cx="101600" cy="111125"/>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06" name="Rectangle 70"/>
          <p:cNvSpPr>
            <a:spLocks noChangeAspect="1" noChangeArrowheads="1"/>
          </p:cNvSpPr>
          <p:nvPr/>
        </p:nvSpPr>
        <p:spPr bwMode="auto">
          <a:xfrm>
            <a:off x="5038725" y="2724150"/>
            <a:ext cx="101600" cy="111125"/>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07" name="Rectangle 71"/>
          <p:cNvSpPr>
            <a:spLocks noChangeAspect="1" noChangeArrowheads="1"/>
          </p:cNvSpPr>
          <p:nvPr/>
        </p:nvSpPr>
        <p:spPr bwMode="auto">
          <a:xfrm>
            <a:off x="5526088" y="2590800"/>
            <a:ext cx="101600" cy="112713"/>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08" name="Rectangle 72"/>
          <p:cNvSpPr>
            <a:spLocks noChangeAspect="1" noChangeArrowheads="1"/>
          </p:cNvSpPr>
          <p:nvPr/>
        </p:nvSpPr>
        <p:spPr bwMode="auto">
          <a:xfrm>
            <a:off x="6003925" y="2470150"/>
            <a:ext cx="101600" cy="111125"/>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10" name="Text Box 74"/>
          <p:cNvSpPr txBox="1">
            <a:spLocks noChangeAspect="1" noChangeArrowheads="1"/>
          </p:cNvSpPr>
          <p:nvPr/>
        </p:nvSpPr>
        <p:spPr bwMode="auto">
          <a:xfrm>
            <a:off x="2209800" y="2895600"/>
            <a:ext cx="633507" cy="26161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100" dirty="0"/>
              <a:t>DRAM 7</a:t>
            </a:r>
          </a:p>
        </p:txBody>
      </p:sp>
      <p:sp>
        <p:nvSpPr>
          <p:cNvPr id="65611" name="Text Box 75"/>
          <p:cNvSpPr txBox="1">
            <a:spLocks noChangeAspect="1" noChangeArrowheads="1"/>
          </p:cNvSpPr>
          <p:nvPr/>
        </p:nvSpPr>
        <p:spPr bwMode="auto">
          <a:xfrm>
            <a:off x="5638800" y="2024390"/>
            <a:ext cx="633507" cy="26161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100" dirty="0"/>
              <a:t>DRAM 0</a:t>
            </a:r>
          </a:p>
        </p:txBody>
      </p:sp>
      <p:grpSp>
        <p:nvGrpSpPr>
          <p:cNvPr id="4" name="Group 138"/>
          <p:cNvGrpSpPr>
            <a:grpSpLocks/>
          </p:cNvGrpSpPr>
          <p:nvPr/>
        </p:nvGrpSpPr>
        <p:grpSpPr bwMode="auto">
          <a:xfrm>
            <a:off x="2330450" y="2576513"/>
            <a:ext cx="4144963" cy="3154362"/>
            <a:chOff x="1468" y="1527"/>
            <a:chExt cx="2611" cy="1987"/>
          </a:xfrm>
        </p:grpSpPr>
        <p:grpSp>
          <p:nvGrpSpPr>
            <p:cNvPr id="5" name="Group 108"/>
            <p:cNvGrpSpPr>
              <a:grpSpLocks/>
            </p:cNvGrpSpPr>
            <p:nvPr/>
          </p:nvGrpSpPr>
          <p:grpSpPr bwMode="auto">
            <a:xfrm>
              <a:off x="1468" y="3023"/>
              <a:ext cx="2581" cy="491"/>
              <a:chOff x="1468" y="3023"/>
              <a:chExt cx="2581" cy="491"/>
            </a:xfrm>
          </p:grpSpPr>
          <p:sp>
            <p:nvSpPr>
              <p:cNvPr id="65553" name="Text Box 17"/>
              <p:cNvSpPr txBox="1">
                <a:spLocks noChangeAspect="1" noChangeArrowheads="1"/>
              </p:cNvSpPr>
              <p:nvPr/>
            </p:nvSpPr>
            <p:spPr bwMode="auto">
              <a:xfrm>
                <a:off x="3889" y="3023"/>
                <a:ext cx="160"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0</a:t>
                </a:r>
              </a:p>
            </p:txBody>
          </p:sp>
          <p:sp>
            <p:nvSpPr>
              <p:cNvPr id="65554" name="Text Box 18"/>
              <p:cNvSpPr txBox="1">
                <a:spLocks noChangeAspect="1" noChangeArrowheads="1"/>
              </p:cNvSpPr>
              <p:nvPr/>
            </p:nvSpPr>
            <p:spPr bwMode="auto">
              <a:xfrm>
                <a:off x="2695"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31</a:t>
                </a:r>
              </a:p>
            </p:txBody>
          </p:sp>
          <p:sp>
            <p:nvSpPr>
              <p:cNvPr id="65559" name="Text Box 23"/>
              <p:cNvSpPr txBox="1">
                <a:spLocks noChangeAspect="1" noChangeArrowheads="1"/>
              </p:cNvSpPr>
              <p:nvPr/>
            </p:nvSpPr>
            <p:spPr bwMode="auto">
              <a:xfrm>
                <a:off x="3645" y="3023"/>
                <a:ext cx="160"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7</a:t>
                </a:r>
              </a:p>
            </p:txBody>
          </p:sp>
          <p:sp>
            <p:nvSpPr>
              <p:cNvPr id="65560" name="Text Box 24"/>
              <p:cNvSpPr txBox="1">
                <a:spLocks noChangeAspect="1" noChangeArrowheads="1"/>
              </p:cNvSpPr>
              <p:nvPr/>
            </p:nvSpPr>
            <p:spPr bwMode="auto">
              <a:xfrm>
                <a:off x="3554" y="3023"/>
                <a:ext cx="160"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8</a:t>
                </a:r>
              </a:p>
            </p:txBody>
          </p:sp>
          <p:sp>
            <p:nvSpPr>
              <p:cNvPr id="65561" name="Text Box 25"/>
              <p:cNvSpPr txBox="1">
                <a:spLocks noChangeAspect="1" noChangeArrowheads="1"/>
              </p:cNvSpPr>
              <p:nvPr/>
            </p:nvSpPr>
            <p:spPr bwMode="auto">
              <a:xfrm>
                <a:off x="3309"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15</a:t>
                </a:r>
              </a:p>
            </p:txBody>
          </p:sp>
          <p:sp>
            <p:nvSpPr>
              <p:cNvPr id="65562" name="Text Box 26"/>
              <p:cNvSpPr txBox="1">
                <a:spLocks noChangeAspect="1" noChangeArrowheads="1"/>
              </p:cNvSpPr>
              <p:nvPr/>
            </p:nvSpPr>
            <p:spPr bwMode="auto">
              <a:xfrm>
                <a:off x="3194"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16</a:t>
                </a:r>
              </a:p>
            </p:txBody>
          </p:sp>
          <p:sp>
            <p:nvSpPr>
              <p:cNvPr id="65563" name="Text Box 27"/>
              <p:cNvSpPr txBox="1">
                <a:spLocks noChangeAspect="1" noChangeArrowheads="1"/>
              </p:cNvSpPr>
              <p:nvPr/>
            </p:nvSpPr>
            <p:spPr bwMode="auto">
              <a:xfrm>
                <a:off x="3030"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23</a:t>
                </a:r>
              </a:p>
            </p:txBody>
          </p:sp>
          <p:sp>
            <p:nvSpPr>
              <p:cNvPr id="65564" name="Text Box 28"/>
              <p:cNvSpPr txBox="1">
                <a:spLocks noChangeAspect="1" noChangeArrowheads="1"/>
              </p:cNvSpPr>
              <p:nvPr/>
            </p:nvSpPr>
            <p:spPr bwMode="auto">
              <a:xfrm>
                <a:off x="2925"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24</a:t>
                </a:r>
              </a:p>
            </p:txBody>
          </p:sp>
          <p:sp>
            <p:nvSpPr>
              <p:cNvPr id="65565" name="Text Box 29"/>
              <p:cNvSpPr txBox="1">
                <a:spLocks noChangeAspect="1" noChangeArrowheads="1"/>
              </p:cNvSpPr>
              <p:nvPr/>
            </p:nvSpPr>
            <p:spPr bwMode="auto">
              <a:xfrm>
                <a:off x="2591"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32</a:t>
                </a:r>
              </a:p>
            </p:txBody>
          </p:sp>
          <p:sp>
            <p:nvSpPr>
              <p:cNvPr id="65566" name="Text Box 30"/>
              <p:cNvSpPr txBox="1">
                <a:spLocks noChangeAspect="1" noChangeArrowheads="1"/>
              </p:cNvSpPr>
              <p:nvPr/>
            </p:nvSpPr>
            <p:spPr bwMode="auto">
              <a:xfrm>
                <a:off x="1468"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63</a:t>
                </a:r>
              </a:p>
            </p:txBody>
          </p:sp>
          <p:sp>
            <p:nvSpPr>
              <p:cNvPr id="65571" name="Text Box 35"/>
              <p:cNvSpPr txBox="1">
                <a:spLocks noChangeAspect="1" noChangeArrowheads="1"/>
              </p:cNvSpPr>
              <p:nvPr/>
            </p:nvSpPr>
            <p:spPr bwMode="auto">
              <a:xfrm>
                <a:off x="2407"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39</a:t>
                </a:r>
              </a:p>
            </p:txBody>
          </p:sp>
          <p:sp>
            <p:nvSpPr>
              <p:cNvPr id="65572" name="Text Box 36"/>
              <p:cNvSpPr txBox="1">
                <a:spLocks noChangeAspect="1" noChangeArrowheads="1"/>
              </p:cNvSpPr>
              <p:nvPr/>
            </p:nvSpPr>
            <p:spPr bwMode="auto">
              <a:xfrm>
                <a:off x="2283"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40</a:t>
                </a:r>
              </a:p>
            </p:txBody>
          </p:sp>
          <p:sp>
            <p:nvSpPr>
              <p:cNvPr id="65573" name="Text Box 37"/>
              <p:cNvSpPr txBox="1">
                <a:spLocks noChangeAspect="1" noChangeArrowheads="1"/>
              </p:cNvSpPr>
              <p:nvPr/>
            </p:nvSpPr>
            <p:spPr bwMode="auto">
              <a:xfrm>
                <a:off x="2082"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47</a:t>
                </a:r>
              </a:p>
            </p:txBody>
          </p:sp>
          <p:sp>
            <p:nvSpPr>
              <p:cNvPr id="65574" name="Text Box 38"/>
              <p:cNvSpPr txBox="1">
                <a:spLocks noChangeAspect="1" noChangeArrowheads="1"/>
              </p:cNvSpPr>
              <p:nvPr/>
            </p:nvSpPr>
            <p:spPr bwMode="auto">
              <a:xfrm>
                <a:off x="1976"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48</a:t>
                </a:r>
              </a:p>
            </p:txBody>
          </p:sp>
          <p:sp>
            <p:nvSpPr>
              <p:cNvPr id="65575" name="Text Box 39"/>
              <p:cNvSpPr txBox="1">
                <a:spLocks noChangeAspect="1" noChangeArrowheads="1"/>
              </p:cNvSpPr>
              <p:nvPr/>
            </p:nvSpPr>
            <p:spPr bwMode="auto">
              <a:xfrm>
                <a:off x="1784"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55</a:t>
                </a:r>
              </a:p>
            </p:txBody>
          </p:sp>
          <p:sp>
            <p:nvSpPr>
              <p:cNvPr id="65576" name="Text Box 40"/>
              <p:cNvSpPr txBox="1">
                <a:spLocks noChangeAspect="1" noChangeArrowheads="1"/>
              </p:cNvSpPr>
              <p:nvPr/>
            </p:nvSpPr>
            <p:spPr bwMode="auto">
              <a:xfrm>
                <a:off x="1658"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56</a:t>
                </a:r>
              </a:p>
            </p:txBody>
          </p:sp>
          <p:grpSp>
            <p:nvGrpSpPr>
              <p:cNvPr id="6" name="Group 107"/>
              <p:cNvGrpSpPr>
                <a:grpSpLocks/>
              </p:cNvGrpSpPr>
              <p:nvPr/>
            </p:nvGrpSpPr>
            <p:grpSpPr bwMode="auto">
              <a:xfrm>
                <a:off x="1497" y="3153"/>
                <a:ext cx="2485" cy="361"/>
                <a:chOff x="1497" y="3153"/>
                <a:chExt cx="2485" cy="361"/>
              </a:xfrm>
            </p:grpSpPr>
            <p:grpSp>
              <p:nvGrpSpPr>
                <p:cNvPr id="7" name="Group 97"/>
                <p:cNvGrpSpPr>
                  <a:grpSpLocks/>
                </p:cNvGrpSpPr>
                <p:nvPr/>
              </p:nvGrpSpPr>
              <p:grpSpPr bwMode="auto">
                <a:xfrm>
                  <a:off x="1536" y="3153"/>
                  <a:ext cx="2446" cy="154"/>
                  <a:chOff x="1536" y="3153"/>
                  <a:chExt cx="2446" cy="154"/>
                </a:xfrm>
              </p:grpSpPr>
              <p:sp>
                <p:nvSpPr>
                  <p:cNvPr id="65555" name="Rectangle 19"/>
                  <p:cNvSpPr>
                    <a:spLocks noChangeAspect="1" noChangeArrowheads="1"/>
                  </p:cNvSpPr>
                  <p:nvPr/>
                </p:nvSpPr>
                <p:spPr bwMode="auto">
                  <a:xfrm>
                    <a:off x="2753"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56" name="Rectangle 20"/>
                  <p:cNvSpPr>
                    <a:spLocks noChangeAspect="1" noChangeArrowheads="1"/>
                  </p:cNvSpPr>
                  <p:nvPr/>
                </p:nvSpPr>
                <p:spPr bwMode="auto">
                  <a:xfrm>
                    <a:off x="3060"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57" name="Rectangle 21"/>
                  <p:cNvSpPr>
                    <a:spLocks noChangeAspect="1" noChangeArrowheads="1"/>
                  </p:cNvSpPr>
                  <p:nvPr/>
                </p:nvSpPr>
                <p:spPr bwMode="auto">
                  <a:xfrm>
                    <a:off x="3367"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58" name="Rectangle 22"/>
                  <p:cNvSpPr>
                    <a:spLocks noChangeAspect="1" noChangeArrowheads="1"/>
                  </p:cNvSpPr>
                  <p:nvPr/>
                </p:nvSpPr>
                <p:spPr bwMode="auto">
                  <a:xfrm>
                    <a:off x="3674" y="3153"/>
                    <a:ext cx="308"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67" name="Rectangle 31"/>
                  <p:cNvSpPr>
                    <a:spLocks noChangeAspect="1" noChangeArrowheads="1"/>
                  </p:cNvSpPr>
                  <p:nvPr/>
                </p:nvSpPr>
                <p:spPr bwMode="auto">
                  <a:xfrm>
                    <a:off x="1536"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68" name="Rectangle 32"/>
                  <p:cNvSpPr>
                    <a:spLocks noChangeAspect="1" noChangeArrowheads="1"/>
                  </p:cNvSpPr>
                  <p:nvPr/>
                </p:nvSpPr>
                <p:spPr bwMode="auto">
                  <a:xfrm>
                    <a:off x="1843"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69" name="Rectangle 33"/>
                  <p:cNvSpPr>
                    <a:spLocks noChangeAspect="1" noChangeArrowheads="1"/>
                  </p:cNvSpPr>
                  <p:nvPr/>
                </p:nvSpPr>
                <p:spPr bwMode="auto">
                  <a:xfrm>
                    <a:off x="2150"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70" name="Rectangle 34"/>
                  <p:cNvSpPr>
                    <a:spLocks noChangeAspect="1" noChangeArrowheads="1"/>
                  </p:cNvSpPr>
                  <p:nvPr/>
                </p:nvSpPr>
                <p:spPr bwMode="auto">
                  <a:xfrm>
                    <a:off x="2457"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65577" name="Text Box 41"/>
                <p:cNvSpPr txBox="1">
                  <a:spLocks noChangeAspect="1" noChangeArrowheads="1"/>
                </p:cNvSpPr>
                <p:nvPr/>
              </p:nvSpPr>
              <p:spPr bwMode="auto">
                <a:xfrm>
                  <a:off x="1497" y="3301"/>
                  <a:ext cx="2429" cy="213"/>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64-bit </a:t>
                  </a:r>
                  <a:r>
                    <a:rPr lang="en-US" sz="1600" dirty="0" err="1"/>
                    <a:t>doubleword</a:t>
                  </a:r>
                  <a:r>
                    <a:rPr lang="en-US" sz="1600" dirty="0"/>
                    <a:t> at main memory address </a:t>
                  </a:r>
                  <a:r>
                    <a:rPr lang="en-US" sz="1600" i="1" dirty="0"/>
                    <a:t>A</a:t>
                  </a:r>
                </a:p>
              </p:txBody>
            </p:sp>
          </p:grpSp>
        </p:grpSp>
        <p:grpSp>
          <p:nvGrpSpPr>
            <p:cNvPr id="8" name="Group 106"/>
            <p:cNvGrpSpPr>
              <a:grpSpLocks/>
            </p:cNvGrpSpPr>
            <p:nvPr/>
          </p:nvGrpSpPr>
          <p:grpSpPr bwMode="auto">
            <a:xfrm>
              <a:off x="1651" y="1527"/>
              <a:ext cx="2428" cy="1497"/>
              <a:chOff x="1651" y="1527"/>
              <a:chExt cx="2428" cy="1497"/>
            </a:xfrm>
          </p:grpSpPr>
          <p:grpSp>
            <p:nvGrpSpPr>
              <p:cNvPr id="9" name="Group 100"/>
              <p:cNvGrpSpPr>
                <a:grpSpLocks/>
              </p:cNvGrpSpPr>
              <p:nvPr/>
            </p:nvGrpSpPr>
            <p:grpSpPr bwMode="auto">
              <a:xfrm>
                <a:off x="1677" y="1527"/>
                <a:ext cx="2137" cy="1497"/>
                <a:chOff x="1677" y="1527"/>
                <a:chExt cx="2137" cy="1497"/>
              </a:xfrm>
            </p:grpSpPr>
            <p:sp>
              <p:nvSpPr>
                <p:cNvPr id="65580" name="Line 44"/>
                <p:cNvSpPr>
                  <a:spLocks noChangeAspect="1" noChangeShapeType="1"/>
                </p:cNvSpPr>
                <p:nvPr/>
              </p:nvSpPr>
              <p:spPr bwMode="auto">
                <a:xfrm>
                  <a:off x="3814" y="1527"/>
                  <a:ext cx="0" cy="1497"/>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81" name="Line 45"/>
                <p:cNvSpPr>
                  <a:spLocks noChangeAspect="1" noChangeShapeType="1"/>
                </p:cNvSpPr>
                <p:nvPr/>
              </p:nvSpPr>
              <p:spPr bwMode="auto">
                <a:xfrm>
                  <a:off x="3513" y="1604"/>
                  <a:ext cx="0" cy="1414"/>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82" name="Line 46"/>
                <p:cNvSpPr>
                  <a:spLocks noChangeAspect="1" noChangeShapeType="1"/>
                </p:cNvSpPr>
                <p:nvPr/>
              </p:nvSpPr>
              <p:spPr bwMode="auto">
                <a:xfrm flipH="1">
                  <a:off x="3206" y="1680"/>
                  <a:ext cx="0" cy="1344"/>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83" name="Line 47"/>
                <p:cNvSpPr>
                  <a:spLocks noChangeAspect="1" noChangeShapeType="1"/>
                </p:cNvSpPr>
                <p:nvPr/>
              </p:nvSpPr>
              <p:spPr bwMode="auto">
                <a:xfrm>
                  <a:off x="2905" y="1757"/>
                  <a:ext cx="0" cy="1261"/>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84" name="Line 48"/>
                <p:cNvSpPr>
                  <a:spLocks noChangeAspect="1" noChangeShapeType="1"/>
                </p:cNvSpPr>
                <p:nvPr/>
              </p:nvSpPr>
              <p:spPr bwMode="auto">
                <a:xfrm>
                  <a:off x="2592" y="1834"/>
                  <a:ext cx="0" cy="1190"/>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85" name="Line 49"/>
                <p:cNvSpPr>
                  <a:spLocks noChangeAspect="1" noChangeShapeType="1"/>
                </p:cNvSpPr>
                <p:nvPr/>
              </p:nvSpPr>
              <p:spPr bwMode="auto">
                <a:xfrm>
                  <a:off x="2278" y="1911"/>
                  <a:ext cx="0" cy="1113"/>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86" name="Line 50"/>
                <p:cNvSpPr>
                  <a:spLocks noChangeAspect="1" noChangeShapeType="1"/>
                </p:cNvSpPr>
                <p:nvPr/>
              </p:nvSpPr>
              <p:spPr bwMode="auto">
                <a:xfrm flipH="1">
                  <a:off x="1971" y="1988"/>
                  <a:ext cx="0" cy="1036"/>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87" name="Line 51"/>
                <p:cNvSpPr>
                  <a:spLocks noChangeAspect="1" noChangeShapeType="1"/>
                </p:cNvSpPr>
                <p:nvPr/>
              </p:nvSpPr>
              <p:spPr bwMode="auto">
                <a:xfrm>
                  <a:off x="1677" y="2064"/>
                  <a:ext cx="0" cy="954"/>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grpSp>
          <p:sp>
            <p:nvSpPr>
              <p:cNvPr id="65609" name="Text Box 73"/>
              <p:cNvSpPr txBox="1">
                <a:spLocks noChangeAspect="1" noChangeArrowheads="1"/>
              </p:cNvSpPr>
              <p:nvPr/>
            </p:nvSpPr>
            <p:spPr bwMode="auto">
              <a:xfrm>
                <a:off x="3792" y="2497"/>
                <a:ext cx="287" cy="288"/>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200"/>
                  <a:t>bits</a:t>
                </a:r>
              </a:p>
              <a:p>
                <a:pPr algn="l">
                  <a:lnSpc>
                    <a:spcPct val="100000"/>
                  </a:lnSpc>
                </a:pPr>
                <a:r>
                  <a:rPr lang="en-US" sz="1200"/>
                  <a:t>0-7</a:t>
                </a:r>
              </a:p>
            </p:txBody>
          </p:sp>
          <p:sp>
            <p:nvSpPr>
              <p:cNvPr id="65612" name="Text Box 76"/>
              <p:cNvSpPr txBox="1">
                <a:spLocks noChangeAspect="1" noChangeArrowheads="1"/>
              </p:cNvSpPr>
              <p:nvPr/>
            </p:nvSpPr>
            <p:spPr bwMode="auto">
              <a:xfrm>
                <a:off x="3494" y="2497"/>
                <a:ext cx="307" cy="288"/>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200"/>
                  <a:t>bits</a:t>
                </a:r>
              </a:p>
              <a:p>
                <a:pPr algn="l">
                  <a:lnSpc>
                    <a:spcPct val="100000"/>
                  </a:lnSpc>
                </a:pPr>
                <a:r>
                  <a:rPr lang="en-US" sz="1200"/>
                  <a:t>8-15</a:t>
                </a:r>
              </a:p>
            </p:txBody>
          </p:sp>
          <p:sp>
            <p:nvSpPr>
              <p:cNvPr id="65613" name="Text Box 77"/>
              <p:cNvSpPr txBox="1">
                <a:spLocks noChangeAspect="1" noChangeArrowheads="1"/>
              </p:cNvSpPr>
              <p:nvPr/>
            </p:nvSpPr>
            <p:spPr bwMode="auto">
              <a:xfrm>
                <a:off x="3186" y="2497"/>
                <a:ext cx="360" cy="288"/>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200"/>
                  <a:t>bits</a:t>
                </a:r>
              </a:p>
              <a:p>
                <a:pPr algn="l">
                  <a:lnSpc>
                    <a:spcPct val="100000"/>
                  </a:lnSpc>
                </a:pPr>
                <a:r>
                  <a:rPr lang="en-US" sz="1200"/>
                  <a:t>16-23</a:t>
                </a:r>
              </a:p>
            </p:txBody>
          </p:sp>
          <p:sp>
            <p:nvSpPr>
              <p:cNvPr id="65614" name="Text Box 78"/>
              <p:cNvSpPr txBox="1">
                <a:spLocks noChangeAspect="1" noChangeArrowheads="1"/>
              </p:cNvSpPr>
              <p:nvPr/>
            </p:nvSpPr>
            <p:spPr bwMode="auto">
              <a:xfrm>
                <a:off x="2879" y="2497"/>
                <a:ext cx="360" cy="288"/>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200"/>
                  <a:t>bits</a:t>
                </a:r>
              </a:p>
              <a:p>
                <a:pPr algn="l">
                  <a:lnSpc>
                    <a:spcPct val="100000"/>
                  </a:lnSpc>
                </a:pPr>
                <a:r>
                  <a:rPr lang="en-US" sz="1200"/>
                  <a:t>24-31</a:t>
                </a:r>
              </a:p>
            </p:txBody>
          </p:sp>
          <p:sp>
            <p:nvSpPr>
              <p:cNvPr id="65615" name="Text Box 79"/>
              <p:cNvSpPr txBox="1">
                <a:spLocks noChangeAspect="1" noChangeArrowheads="1"/>
              </p:cNvSpPr>
              <p:nvPr/>
            </p:nvSpPr>
            <p:spPr bwMode="auto">
              <a:xfrm>
                <a:off x="2572" y="2497"/>
                <a:ext cx="360" cy="288"/>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200"/>
                  <a:t>bits</a:t>
                </a:r>
              </a:p>
              <a:p>
                <a:pPr algn="l">
                  <a:lnSpc>
                    <a:spcPct val="100000"/>
                  </a:lnSpc>
                </a:pPr>
                <a:r>
                  <a:rPr lang="en-US" sz="1200"/>
                  <a:t>32-39</a:t>
                </a:r>
              </a:p>
            </p:txBody>
          </p:sp>
          <p:sp>
            <p:nvSpPr>
              <p:cNvPr id="65616" name="Text Box 80"/>
              <p:cNvSpPr txBox="1">
                <a:spLocks noChangeAspect="1" noChangeArrowheads="1"/>
              </p:cNvSpPr>
              <p:nvPr/>
            </p:nvSpPr>
            <p:spPr bwMode="auto">
              <a:xfrm>
                <a:off x="2245" y="2497"/>
                <a:ext cx="360" cy="288"/>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200"/>
                  <a:t>bits</a:t>
                </a:r>
              </a:p>
              <a:p>
                <a:pPr algn="l">
                  <a:lnSpc>
                    <a:spcPct val="100000"/>
                  </a:lnSpc>
                </a:pPr>
                <a:r>
                  <a:rPr lang="en-US" sz="1200"/>
                  <a:t>40-47</a:t>
                </a:r>
              </a:p>
            </p:txBody>
          </p:sp>
          <p:sp>
            <p:nvSpPr>
              <p:cNvPr id="65617" name="Text Box 81"/>
              <p:cNvSpPr txBox="1">
                <a:spLocks noChangeAspect="1" noChangeArrowheads="1"/>
              </p:cNvSpPr>
              <p:nvPr/>
            </p:nvSpPr>
            <p:spPr bwMode="auto">
              <a:xfrm>
                <a:off x="1938" y="2497"/>
                <a:ext cx="360" cy="288"/>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200"/>
                  <a:t>bits</a:t>
                </a:r>
              </a:p>
              <a:p>
                <a:pPr algn="l">
                  <a:lnSpc>
                    <a:spcPct val="100000"/>
                  </a:lnSpc>
                </a:pPr>
                <a:r>
                  <a:rPr lang="en-US" sz="1200"/>
                  <a:t>48-55</a:t>
                </a:r>
              </a:p>
            </p:txBody>
          </p:sp>
          <p:sp>
            <p:nvSpPr>
              <p:cNvPr id="65618" name="Text Box 82"/>
              <p:cNvSpPr txBox="1">
                <a:spLocks noChangeAspect="1" noChangeArrowheads="1"/>
              </p:cNvSpPr>
              <p:nvPr/>
            </p:nvSpPr>
            <p:spPr bwMode="auto">
              <a:xfrm>
                <a:off x="1651" y="2497"/>
                <a:ext cx="360" cy="288"/>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200"/>
                  <a:t>bits</a:t>
                </a:r>
              </a:p>
              <a:p>
                <a:pPr algn="l">
                  <a:lnSpc>
                    <a:spcPct val="100000"/>
                  </a:lnSpc>
                </a:pPr>
                <a:r>
                  <a:rPr lang="en-US" sz="1200"/>
                  <a:t>56-63</a:t>
                </a:r>
              </a:p>
            </p:txBody>
          </p:sp>
        </p:grpSp>
      </p:grpSp>
      <p:grpSp>
        <p:nvGrpSpPr>
          <p:cNvPr id="10" name="Group 139"/>
          <p:cNvGrpSpPr>
            <a:grpSpLocks/>
          </p:cNvGrpSpPr>
          <p:nvPr/>
        </p:nvGrpSpPr>
        <p:grpSpPr bwMode="auto">
          <a:xfrm>
            <a:off x="2330450" y="4951413"/>
            <a:ext cx="4297363" cy="1830387"/>
            <a:chOff x="1468" y="3023"/>
            <a:chExt cx="2707" cy="1153"/>
          </a:xfrm>
        </p:grpSpPr>
        <p:grpSp>
          <p:nvGrpSpPr>
            <p:cNvPr id="11" name="Group 105"/>
            <p:cNvGrpSpPr>
              <a:grpSpLocks/>
            </p:cNvGrpSpPr>
            <p:nvPr/>
          </p:nvGrpSpPr>
          <p:grpSpPr bwMode="auto">
            <a:xfrm>
              <a:off x="2476" y="3677"/>
              <a:ext cx="1699" cy="499"/>
              <a:chOff x="2476" y="3677"/>
              <a:chExt cx="1699" cy="499"/>
            </a:xfrm>
          </p:grpSpPr>
          <p:sp>
            <p:nvSpPr>
              <p:cNvPr id="65619" name="AutoShape 83"/>
              <p:cNvSpPr>
                <a:spLocks noChangeAspect="1" noChangeArrowheads="1"/>
              </p:cNvSpPr>
              <p:nvPr/>
            </p:nvSpPr>
            <p:spPr bwMode="auto">
              <a:xfrm>
                <a:off x="2476" y="3677"/>
                <a:ext cx="538" cy="499"/>
              </a:xfrm>
              <a:prstGeom prst="downArrow">
                <a:avLst>
                  <a:gd name="adj1" fmla="val 50000"/>
                  <a:gd name="adj2" fmla="val 25000"/>
                </a:avLst>
              </a:prstGeom>
              <a:solidFill>
                <a:srgbClr val="FF99CC"/>
              </a:solidFill>
              <a:ln w="12700">
                <a:solidFill>
                  <a:srgbClr val="000004"/>
                </a:solidFill>
                <a:miter lim="800000"/>
                <a:headEnd/>
                <a:tailEnd/>
              </a:ln>
              <a:effectLst>
                <a:outerShdw blurRad="63500" dist="38099" dir="2700000" algn="ctr" rotWithShape="0">
                  <a:srgbClr val="000004">
                    <a:alpha val="74998"/>
                  </a:srgbClr>
                </a:outerShdw>
              </a:effectLst>
            </p:spPr>
            <p:txBody>
              <a:bodyPr wrap="none" anchor="ctr">
                <a:prstTxWarp prst="textNoShape">
                  <a:avLst/>
                </a:prstTxWarp>
              </a:bodyPr>
              <a:lstStyle/>
              <a:p>
                <a:endParaRPr lang="en-US"/>
              </a:p>
            </p:txBody>
          </p:sp>
          <p:sp>
            <p:nvSpPr>
              <p:cNvPr id="65620" name="Text Box 84"/>
              <p:cNvSpPr txBox="1">
                <a:spLocks noChangeAspect="1" noChangeArrowheads="1"/>
              </p:cNvSpPr>
              <p:nvPr/>
            </p:nvSpPr>
            <p:spPr bwMode="auto">
              <a:xfrm>
                <a:off x="2952" y="3755"/>
                <a:ext cx="1223" cy="212"/>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64-bit </a:t>
                </a:r>
                <a:r>
                  <a:rPr lang="en-US" sz="1600" dirty="0" err="1"/>
                  <a:t>doubleword</a:t>
                </a:r>
                <a:endParaRPr lang="en-US" sz="1600" dirty="0"/>
              </a:p>
            </p:txBody>
          </p:sp>
        </p:grpSp>
        <p:grpSp>
          <p:nvGrpSpPr>
            <p:cNvPr id="12" name="Group 110"/>
            <p:cNvGrpSpPr>
              <a:grpSpLocks/>
            </p:cNvGrpSpPr>
            <p:nvPr/>
          </p:nvGrpSpPr>
          <p:grpSpPr bwMode="auto">
            <a:xfrm>
              <a:off x="1468" y="3023"/>
              <a:ext cx="2581" cy="284"/>
              <a:chOff x="1468" y="3023"/>
              <a:chExt cx="2581" cy="284"/>
            </a:xfrm>
          </p:grpSpPr>
          <p:sp>
            <p:nvSpPr>
              <p:cNvPr id="65647" name="Text Box 111"/>
              <p:cNvSpPr txBox="1">
                <a:spLocks noChangeAspect="1" noChangeArrowheads="1"/>
              </p:cNvSpPr>
              <p:nvPr/>
            </p:nvSpPr>
            <p:spPr bwMode="auto">
              <a:xfrm>
                <a:off x="3889" y="3023"/>
                <a:ext cx="160"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0</a:t>
                </a:r>
              </a:p>
            </p:txBody>
          </p:sp>
          <p:sp>
            <p:nvSpPr>
              <p:cNvPr id="65648" name="Text Box 112"/>
              <p:cNvSpPr txBox="1">
                <a:spLocks noChangeAspect="1" noChangeArrowheads="1"/>
              </p:cNvSpPr>
              <p:nvPr/>
            </p:nvSpPr>
            <p:spPr bwMode="auto">
              <a:xfrm>
                <a:off x="2695"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31</a:t>
                </a:r>
              </a:p>
            </p:txBody>
          </p:sp>
          <p:sp>
            <p:nvSpPr>
              <p:cNvPr id="65649" name="Text Box 113"/>
              <p:cNvSpPr txBox="1">
                <a:spLocks noChangeAspect="1" noChangeArrowheads="1"/>
              </p:cNvSpPr>
              <p:nvPr/>
            </p:nvSpPr>
            <p:spPr bwMode="auto">
              <a:xfrm>
                <a:off x="3645" y="3023"/>
                <a:ext cx="160"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7</a:t>
                </a:r>
              </a:p>
            </p:txBody>
          </p:sp>
          <p:sp>
            <p:nvSpPr>
              <p:cNvPr id="65650" name="Text Box 114"/>
              <p:cNvSpPr txBox="1">
                <a:spLocks noChangeAspect="1" noChangeArrowheads="1"/>
              </p:cNvSpPr>
              <p:nvPr/>
            </p:nvSpPr>
            <p:spPr bwMode="auto">
              <a:xfrm>
                <a:off x="3554" y="3023"/>
                <a:ext cx="160"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8</a:t>
                </a:r>
              </a:p>
            </p:txBody>
          </p:sp>
          <p:sp>
            <p:nvSpPr>
              <p:cNvPr id="65651" name="Text Box 115"/>
              <p:cNvSpPr txBox="1">
                <a:spLocks noChangeAspect="1" noChangeArrowheads="1"/>
              </p:cNvSpPr>
              <p:nvPr/>
            </p:nvSpPr>
            <p:spPr bwMode="auto">
              <a:xfrm>
                <a:off x="3309"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15</a:t>
                </a:r>
              </a:p>
            </p:txBody>
          </p:sp>
          <p:sp>
            <p:nvSpPr>
              <p:cNvPr id="65652" name="Text Box 116"/>
              <p:cNvSpPr txBox="1">
                <a:spLocks noChangeAspect="1" noChangeArrowheads="1"/>
              </p:cNvSpPr>
              <p:nvPr/>
            </p:nvSpPr>
            <p:spPr bwMode="auto">
              <a:xfrm>
                <a:off x="3194"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16</a:t>
                </a:r>
              </a:p>
            </p:txBody>
          </p:sp>
          <p:sp>
            <p:nvSpPr>
              <p:cNvPr id="65653" name="Text Box 117"/>
              <p:cNvSpPr txBox="1">
                <a:spLocks noChangeAspect="1" noChangeArrowheads="1"/>
              </p:cNvSpPr>
              <p:nvPr/>
            </p:nvSpPr>
            <p:spPr bwMode="auto">
              <a:xfrm>
                <a:off x="3030"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23</a:t>
                </a:r>
              </a:p>
            </p:txBody>
          </p:sp>
          <p:sp>
            <p:nvSpPr>
              <p:cNvPr id="65654" name="Text Box 118"/>
              <p:cNvSpPr txBox="1">
                <a:spLocks noChangeAspect="1" noChangeArrowheads="1"/>
              </p:cNvSpPr>
              <p:nvPr/>
            </p:nvSpPr>
            <p:spPr bwMode="auto">
              <a:xfrm>
                <a:off x="2925"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24</a:t>
                </a:r>
              </a:p>
            </p:txBody>
          </p:sp>
          <p:sp>
            <p:nvSpPr>
              <p:cNvPr id="65655" name="Text Box 119"/>
              <p:cNvSpPr txBox="1">
                <a:spLocks noChangeAspect="1" noChangeArrowheads="1"/>
              </p:cNvSpPr>
              <p:nvPr/>
            </p:nvSpPr>
            <p:spPr bwMode="auto">
              <a:xfrm>
                <a:off x="2591"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32</a:t>
                </a:r>
              </a:p>
            </p:txBody>
          </p:sp>
          <p:sp>
            <p:nvSpPr>
              <p:cNvPr id="65656" name="Text Box 120"/>
              <p:cNvSpPr txBox="1">
                <a:spLocks noChangeAspect="1" noChangeArrowheads="1"/>
              </p:cNvSpPr>
              <p:nvPr/>
            </p:nvSpPr>
            <p:spPr bwMode="auto">
              <a:xfrm>
                <a:off x="1468"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63</a:t>
                </a:r>
              </a:p>
            </p:txBody>
          </p:sp>
          <p:sp>
            <p:nvSpPr>
              <p:cNvPr id="65657" name="Text Box 121"/>
              <p:cNvSpPr txBox="1">
                <a:spLocks noChangeAspect="1" noChangeArrowheads="1"/>
              </p:cNvSpPr>
              <p:nvPr/>
            </p:nvSpPr>
            <p:spPr bwMode="auto">
              <a:xfrm>
                <a:off x="2407"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39</a:t>
                </a:r>
              </a:p>
            </p:txBody>
          </p:sp>
          <p:sp>
            <p:nvSpPr>
              <p:cNvPr id="65658" name="Text Box 122"/>
              <p:cNvSpPr txBox="1">
                <a:spLocks noChangeAspect="1" noChangeArrowheads="1"/>
              </p:cNvSpPr>
              <p:nvPr/>
            </p:nvSpPr>
            <p:spPr bwMode="auto">
              <a:xfrm>
                <a:off x="2283"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40</a:t>
                </a:r>
              </a:p>
            </p:txBody>
          </p:sp>
          <p:sp>
            <p:nvSpPr>
              <p:cNvPr id="65659" name="Text Box 123"/>
              <p:cNvSpPr txBox="1">
                <a:spLocks noChangeAspect="1" noChangeArrowheads="1"/>
              </p:cNvSpPr>
              <p:nvPr/>
            </p:nvSpPr>
            <p:spPr bwMode="auto">
              <a:xfrm>
                <a:off x="2082"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47</a:t>
                </a:r>
              </a:p>
            </p:txBody>
          </p:sp>
          <p:sp>
            <p:nvSpPr>
              <p:cNvPr id="65660" name="Text Box 124"/>
              <p:cNvSpPr txBox="1">
                <a:spLocks noChangeAspect="1" noChangeArrowheads="1"/>
              </p:cNvSpPr>
              <p:nvPr/>
            </p:nvSpPr>
            <p:spPr bwMode="auto">
              <a:xfrm>
                <a:off x="1976"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48</a:t>
                </a:r>
              </a:p>
            </p:txBody>
          </p:sp>
          <p:sp>
            <p:nvSpPr>
              <p:cNvPr id="65661" name="Text Box 125"/>
              <p:cNvSpPr txBox="1">
                <a:spLocks noChangeAspect="1" noChangeArrowheads="1"/>
              </p:cNvSpPr>
              <p:nvPr/>
            </p:nvSpPr>
            <p:spPr bwMode="auto">
              <a:xfrm>
                <a:off x="1784"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55</a:t>
                </a:r>
              </a:p>
            </p:txBody>
          </p:sp>
          <p:sp>
            <p:nvSpPr>
              <p:cNvPr id="65662" name="Text Box 126"/>
              <p:cNvSpPr txBox="1">
                <a:spLocks noChangeAspect="1" noChangeArrowheads="1"/>
              </p:cNvSpPr>
              <p:nvPr/>
            </p:nvSpPr>
            <p:spPr bwMode="auto">
              <a:xfrm>
                <a:off x="1658"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56</a:t>
                </a:r>
              </a:p>
            </p:txBody>
          </p:sp>
          <p:grpSp>
            <p:nvGrpSpPr>
              <p:cNvPr id="14" name="Group 128"/>
              <p:cNvGrpSpPr>
                <a:grpSpLocks/>
              </p:cNvGrpSpPr>
              <p:nvPr/>
            </p:nvGrpSpPr>
            <p:grpSpPr bwMode="auto">
              <a:xfrm>
                <a:off x="1536" y="3153"/>
                <a:ext cx="2446" cy="154"/>
                <a:chOff x="1536" y="3153"/>
                <a:chExt cx="2446" cy="154"/>
              </a:xfrm>
            </p:grpSpPr>
            <p:sp>
              <p:nvSpPr>
                <p:cNvPr id="65665" name="Rectangle 129"/>
                <p:cNvSpPr>
                  <a:spLocks noChangeAspect="1" noChangeArrowheads="1"/>
                </p:cNvSpPr>
                <p:nvPr/>
              </p:nvSpPr>
              <p:spPr bwMode="auto">
                <a:xfrm>
                  <a:off x="2753"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66" name="Rectangle 130"/>
                <p:cNvSpPr>
                  <a:spLocks noChangeAspect="1" noChangeArrowheads="1"/>
                </p:cNvSpPr>
                <p:nvPr/>
              </p:nvSpPr>
              <p:spPr bwMode="auto">
                <a:xfrm>
                  <a:off x="3060"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67" name="Rectangle 131"/>
                <p:cNvSpPr>
                  <a:spLocks noChangeAspect="1" noChangeArrowheads="1"/>
                </p:cNvSpPr>
                <p:nvPr/>
              </p:nvSpPr>
              <p:spPr bwMode="auto">
                <a:xfrm>
                  <a:off x="3367"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68" name="Rectangle 132"/>
                <p:cNvSpPr>
                  <a:spLocks noChangeAspect="1" noChangeArrowheads="1"/>
                </p:cNvSpPr>
                <p:nvPr/>
              </p:nvSpPr>
              <p:spPr bwMode="auto">
                <a:xfrm>
                  <a:off x="3674" y="3153"/>
                  <a:ext cx="308"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69" name="Rectangle 133"/>
                <p:cNvSpPr>
                  <a:spLocks noChangeAspect="1" noChangeArrowheads="1"/>
                </p:cNvSpPr>
                <p:nvPr/>
              </p:nvSpPr>
              <p:spPr bwMode="auto">
                <a:xfrm>
                  <a:off x="1536"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70" name="Rectangle 134"/>
                <p:cNvSpPr>
                  <a:spLocks noChangeAspect="1" noChangeArrowheads="1"/>
                </p:cNvSpPr>
                <p:nvPr/>
              </p:nvSpPr>
              <p:spPr bwMode="auto">
                <a:xfrm>
                  <a:off x="1843"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71" name="Rectangle 135"/>
                <p:cNvSpPr>
                  <a:spLocks noChangeAspect="1" noChangeArrowheads="1"/>
                </p:cNvSpPr>
                <p:nvPr/>
              </p:nvSpPr>
              <p:spPr bwMode="auto">
                <a:xfrm>
                  <a:off x="2150"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72" name="Rectangle 136"/>
                <p:cNvSpPr>
                  <a:spLocks noChangeAspect="1" noChangeArrowheads="1"/>
                </p:cNvSpPr>
                <p:nvPr/>
              </p:nvSpPr>
              <p:spPr bwMode="auto">
                <a:xfrm>
                  <a:off x="2457"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1860" name="Rectangle 1028"/>
          <p:cNvSpPr>
            <a:spLocks noGrp="1" noChangeArrowheads="1"/>
          </p:cNvSpPr>
          <p:nvPr>
            <p:ph type="title"/>
          </p:nvPr>
        </p:nvSpPr>
        <p:spPr/>
        <p:txBody>
          <a:bodyPr/>
          <a:lstStyle/>
          <a:p>
            <a:r>
              <a:rPr lang="en-US" smtClean="0"/>
              <a:t>Enhanced DRAMs</a:t>
            </a:r>
            <a:endParaRPr lang="en-US"/>
          </a:p>
        </p:txBody>
      </p:sp>
      <p:sp>
        <p:nvSpPr>
          <p:cNvPr id="121861" name="Rectangle 1029"/>
          <p:cNvSpPr>
            <a:spLocks noGrp="1" noChangeArrowheads="1"/>
          </p:cNvSpPr>
          <p:nvPr>
            <p:ph type="body" idx="1"/>
          </p:nvPr>
        </p:nvSpPr>
        <p:spPr>
          <a:xfrm>
            <a:off x="396875" y="1362074"/>
            <a:ext cx="8594725" cy="5114925"/>
          </a:xfrm>
        </p:spPr>
        <p:txBody>
          <a:bodyPr>
            <a:normAutofit/>
          </a:bodyPr>
          <a:lstStyle/>
          <a:p>
            <a:r>
              <a:rPr lang="en-US" dirty="0" smtClean="0"/>
              <a:t>Basic DRAM cell has not changed since its invention in 1966.</a:t>
            </a:r>
          </a:p>
          <a:p>
            <a:pPr lvl="1"/>
            <a:r>
              <a:rPr lang="en-US" dirty="0" smtClean="0"/>
              <a:t>Commercialized by Intel in 1970. </a:t>
            </a:r>
          </a:p>
          <a:p>
            <a:r>
              <a:rPr lang="en-US" dirty="0" smtClean="0"/>
              <a:t>DRAM cores with better interface logic and faster I/O :</a:t>
            </a:r>
          </a:p>
          <a:p>
            <a:pPr lvl="1"/>
            <a:r>
              <a:rPr lang="en-US" dirty="0" smtClean="0"/>
              <a:t>Synchronous DRAM (</a:t>
            </a:r>
            <a:r>
              <a:rPr lang="en-US" dirty="0" smtClean="0">
                <a:solidFill>
                  <a:srgbClr val="FF0000"/>
                </a:solidFill>
              </a:rPr>
              <a:t>SDRAM</a:t>
            </a:r>
            <a:r>
              <a:rPr lang="en-US" dirty="0" smtClean="0"/>
              <a:t>)</a:t>
            </a:r>
          </a:p>
          <a:p>
            <a:pPr lvl="2"/>
            <a:r>
              <a:rPr lang="en-US" dirty="0" smtClean="0"/>
              <a:t>Uses a conventional clock signal instead of asynchronous control</a:t>
            </a:r>
          </a:p>
          <a:p>
            <a:pPr lvl="2"/>
            <a:r>
              <a:rPr lang="en-US" dirty="0" smtClean="0"/>
              <a:t>Allows reuse of the row addresses (e.g., RAS, CAS, CAS, CAS)</a:t>
            </a:r>
          </a:p>
          <a:p>
            <a:pPr lvl="1"/>
            <a:endParaRPr lang="en-US" dirty="0" smtClean="0"/>
          </a:p>
          <a:p>
            <a:pPr lvl="1"/>
            <a:r>
              <a:rPr lang="en-US" dirty="0" smtClean="0"/>
              <a:t>Double data-rate synchronous DRAM (</a:t>
            </a:r>
            <a:r>
              <a:rPr lang="en-US" dirty="0" smtClean="0">
                <a:solidFill>
                  <a:srgbClr val="FF0000"/>
                </a:solidFill>
              </a:rPr>
              <a:t>DDR SDRAM</a:t>
            </a:r>
            <a:r>
              <a:rPr lang="en-US" dirty="0" smtClean="0"/>
              <a:t>)</a:t>
            </a:r>
          </a:p>
          <a:p>
            <a:pPr lvl="2"/>
            <a:r>
              <a:rPr lang="en-US" dirty="0" smtClean="0"/>
              <a:t>Double edge clocking sends two bits per cycle per pin</a:t>
            </a:r>
          </a:p>
          <a:p>
            <a:pPr lvl="2"/>
            <a:r>
              <a:rPr lang="en-US" dirty="0" smtClean="0"/>
              <a:t>Different types distinguished by size of small </a:t>
            </a:r>
            <a:r>
              <a:rPr lang="en-US" dirty="0" err="1" smtClean="0"/>
              <a:t>prefetch</a:t>
            </a:r>
            <a:r>
              <a:rPr lang="en-US" dirty="0" smtClean="0"/>
              <a:t> buffer:</a:t>
            </a:r>
          </a:p>
          <a:p>
            <a:pPr lvl="3"/>
            <a:r>
              <a:rPr lang="en-US" dirty="0" smtClean="0">
                <a:solidFill>
                  <a:srgbClr val="FF0000"/>
                </a:solidFill>
              </a:rPr>
              <a:t>DDR</a:t>
            </a:r>
            <a:r>
              <a:rPr lang="en-US" dirty="0" smtClean="0"/>
              <a:t> (2 bits), </a:t>
            </a:r>
            <a:r>
              <a:rPr lang="en-US" dirty="0" smtClean="0">
                <a:solidFill>
                  <a:srgbClr val="FF0000"/>
                </a:solidFill>
              </a:rPr>
              <a:t>DDR2</a:t>
            </a:r>
            <a:r>
              <a:rPr lang="en-US" dirty="0" smtClean="0"/>
              <a:t> (4 bits), </a:t>
            </a:r>
            <a:r>
              <a:rPr lang="en-US" dirty="0" smtClean="0">
                <a:solidFill>
                  <a:srgbClr val="FF0000"/>
                </a:solidFill>
              </a:rPr>
              <a:t>DDR4</a:t>
            </a:r>
            <a:r>
              <a:rPr lang="en-US" dirty="0" smtClean="0"/>
              <a:t> (8 bits)</a:t>
            </a:r>
          </a:p>
          <a:p>
            <a:pPr lvl="2"/>
            <a:r>
              <a:rPr lang="en-US" dirty="0" smtClean="0"/>
              <a:t>By 2010, standard for most server and desktop systems</a:t>
            </a:r>
          </a:p>
          <a:p>
            <a:pPr lvl="2"/>
            <a:r>
              <a:rPr lang="en-US" dirty="0" smtClean="0"/>
              <a:t>Intel Core i7 supports only DDR3 SDRAM</a:t>
            </a:r>
          </a:p>
          <a:p>
            <a:pPr lvl="3"/>
            <a:endParaRPr lang="en-US" dirty="0" smtClean="0"/>
          </a:p>
          <a:p>
            <a:pPr lvl="3"/>
            <a:endParaRPr lang="en-US" dirty="0" smtClean="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TEXPOINTINIT" val=""/>
  <p:tag name="USEAMSFONTS" val="True"/>
  <p:tag name="EMBEDFONTS" val="False"/>
  <p:tag name="USEBOLDAMS" val="False"/>
  <p:tag name="DEFAULTDISPLAYSOURCE" val="\documentclass{slides}\pagestyle{empty}&#10;\begin{document}&#10;&#10;\end{document}&#10;"/>
  <p:tag name="TEX2PS" val="latex $(base).tex; dvips -D $(res) -E -o $(base).ps $(base).dvi"/>
  <p:tag name="EXTERNALEDITCOMMAND" val="notepad %"/>
  <p:tag name="GHOSTSCRIPTCOMMAND" val="gswin32c"/>
  <p:tag name="DEFAULTBITMAP" val="pngmono"/>
  <p:tag name="DEFAULTBLEND" val="False"/>
  <p:tag name="DEFAULTTRANSPARENT" val="False"/>
  <p:tag name="DEFAULTWORKAROUNDTRANSPARENCYBUG" val="False"/>
  <p:tag name="DEFAULTRESOLUTION" val="1200"/>
  <p:tag name="DEFAULTMAGNIFICATION" val="0.8"/>
  <p:tag name="DEFAULTFONTSIZE" val="10"/>
  <p:tag name="DEFAULTWIDTH" val="418"/>
  <p:tag name="DEFAULTHEIGHT" val="316"/>
</p:tagLst>
</file>

<file path=ppt/theme/theme1.xml><?xml version="1.0" encoding="utf-8"?>
<a:theme xmlns:a="http://schemas.openxmlformats.org/drawingml/2006/main" name="template2007">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00000"/>
      </a:hlink>
      <a:folHlink>
        <a:srgbClr val="C0000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lumMod val="20000"/>
            <a:lumOff val="80000"/>
          </a:schemeClr>
        </a:solidFill>
        <a:ln w="28575" cap="flat" cmpd="sng" algn="ctr">
          <a:solidFill>
            <a:schemeClr val="tx1"/>
          </a:solidFill>
          <a:prstDash val="solid"/>
          <a:round/>
          <a:headEnd type="none" w="med" len="med"/>
          <a:tailEnd type="triangle" w="med" len="med"/>
        </a:ln>
        <a:effectLst/>
      </a:spPr>
      <a:bodyPr vert="horz" wrap="square" lIns="91440" tIns="45720" rIns="91440" bIns="45720" numCol="1" rtlCol="0" anchor="ctr" anchorCtr="1"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latin typeface="Calibri" pitchFamily="34" charset="0"/>
          </a:defRPr>
        </a:defPPr>
      </a:lstStyle>
    </a:spDef>
    <a:lnDef>
      <a:spPr bwMode="auto">
        <a:noFill/>
        <a:ln w="25400" cap="flat" cmpd="sng" algn="ctr">
          <a:solidFill>
            <a:schemeClr val="tx1"/>
          </a:solidFill>
          <a:prstDash val="solid"/>
          <a:round/>
          <a:headEnd type="none" w="med" len="med"/>
          <a:tailEnd type="none" w="med" len="med"/>
        </a:ln>
        <a:effectLst/>
      </a:spPr>
      <a:bodyPr/>
      <a:lstStyle/>
    </a:lnDef>
    <a:txDef>
      <a:spPr>
        <a:noFill/>
      </a:spPr>
      <a:bodyPr wrap="none" rtlCol="0">
        <a:spAutoFit/>
      </a:bodyPr>
      <a:lstStyle>
        <a:defPPr>
          <a:defRPr sz="1800"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93000"/>
          </a:lnSpc>
          <a:spcBef>
            <a:spcPct val="0"/>
          </a:spcBef>
          <a:spcAft>
            <a:spcPct val="0"/>
          </a:spcAft>
          <a:buClr>
            <a:srgbClr val="000066"/>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93000"/>
          </a:lnSpc>
          <a:spcBef>
            <a:spcPct val="0"/>
          </a:spcBef>
          <a:spcAft>
            <a:spcPct val="0"/>
          </a:spcAft>
          <a:buClr>
            <a:srgbClr val="000066"/>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template2007</Template>
  <TotalTime>8432</TotalTime>
  <Words>4810</Words>
  <Application>Microsoft Macintosh PowerPoint</Application>
  <PresentationFormat>On-screen Show (4:3)</PresentationFormat>
  <Paragraphs>1015</Paragraphs>
  <Slides>64</Slides>
  <Notes>59</Notes>
  <HiddenSlides>0</HiddenSlides>
  <MMClips>0</MMClips>
  <ScaleCrop>false</ScaleCrop>
  <HeadingPairs>
    <vt:vector size="4" baseType="variant">
      <vt:variant>
        <vt:lpstr>Design Template</vt:lpstr>
      </vt:variant>
      <vt:variant>
        <vt:i4>2</vt:i4>
      </vt:variant>
      <vt:variant>
        <vt:lpstr>Slide Titles</vt:lpstr>
      </vt:variant>
      <vt:variant>
        <vt:i4>64</vt:i4>
      </vt:variant>
    </vt:vector>
  </HeadingPairs>
  <TitlesOfParts>
    <vt:vector size="66" baseType="lpstr">
      <vt:lpstr>template2007</vt:lpstr>
      <vt:lpstr>Default Design</vt:lpstr>
      <vt:lpstr>The Memory Hierarchy  15-213: Introduction to Computer Systems 9th Lecture, Sep. 21, 2010</vt:lpstr>
      <vt:lpstr>Today</vt:lpstr>
      <vt:lpstr>Random-Access Memory (RAM)</vt:lpstr>
      <vt:lpstr>SRAM vs DRAM Summary</vt:lpstr>
      <vt:lpstr>Conventional DRAM Organization</vt:lpstr>
      <vt:lpstr>Reading DRAM Supercell (2,1)</vt:lpstr>
      <vt:lpstr>Reading DRAM Supercell (2,1)</vt:lpstr>
      <vt:lpstr>Memory Modules</vt:lpstr>
      <vt:lpstr>Enhanced DRAMs</vt:lpstr>
      <vt:lpstr>Nonvolatile Memories</vt:lpstr>
      <vt:lpstr>Traditional Bus Structure Connecting  CPU and Memory</vt:lpstr>
      <vt:lpstr>Memory Read Transaction (1)</vt:lpstr>
      <vt:lpstr>Memory Read Transaction (2)</vt:lpstr>
      <vt:lpstr>Memory Read Transaction (3)</vt:lpstr>
      <vt:lpstr>Memory Write Transaction (1)</vt:lpstr>
      <vt:lpstr>Memory Write Transaction (2)</vt:lpstr>
      <vt:lpstr>Memory Write Transaction (3)</vt:lpstr>
      <vt:lpstr>What’s Inside A Disk Drive?</vt:lpstr>
      <vt:lpstr>Disk Geometry</vt:lpstr>
      <vt:lpstr>Disk Geometry (Muliple-Platter View)</vt:lpstr>
      <vt:lpstr>Disk Capacity</vt:lpstr>
      <vt:lpstr> Computing Disk Capacity</vt:lpstr>
      <vt:lpstr>Disk Operation (Single-Platter View)</vt:lpstr>
      <vt:lpstr>Disk Operation (Multi-Platter View)</vt:lpstr>
      <vt:lpstr>Disk Structure - top view of single platter</vt:lpstr>
      <vt:lpstr>Disk Access</vt:lpstr>
      <vt:lpstr>Disk Access</vt:lpstr>
      <vt:lpstr>Disk Access – Read</vt:lpstr>
      <vt:lpstr>Disk Access – Read</vt:lpstr>
      <vt:lpstr>Disk Access – Read</vt:lpstr>
      <vt:lpstr>Disk Access – Seek</vt:lpstr>
      <vt:lpstr>Disk Access – Rotational Latency</vt:lpstr>
      <vt:lpstr>Disk Access – Read</vt:lpstr>
      <vt:lpstr>Disk Access – Service Time Components</vt:lpstr>
      <vt:lpstr>Disk Access Time</vt:lpstr>
      <vt:lpstr>Disk Access Time Example</vt:lpstr>
      <vt:lpstr>Logical Disk Blocks</vt:lpstr>
      <vt:lpstr>I/O Bus</vt:lpstr>
      <vt:lpstr>Reading a Disk Sector (1)</vt:lpstr>
      <vt:lpstr>Reading a Disk Sector (2)</vt:lpstr>
      <vt:lpstr>Reading a Disk Sector (3)</vt:lpstr>
      <vt:lpstr>Solid State Disks (SSDs)</vt:lpstr>
      <vt:lpstr>SSD Performance Characteristics </vt:lpstr>
      <vt:lpstr>SSD Tradeoffs vs Rotating Disks</vt:lpstr>
      <vt:lpstr>Storage Trends</vt:lpstr>
      <vt:lpstr>CPU Clock Rates</vt:lpstr>
      <vt:lpstr>The CPU-Memory Gap</vt:lpstr>
      <vt:lpstr>Locality to the Rescue! </vt:lpstr>
      <vt:lpstr>Today</vt:lpstr>
      <vt:lpstr>Locality</vt:lpstr>
      <vt:lpstr>Locality Example</vt:lpstr>
      <vt:lpstr>Qualitative Estimates of Locality</vt:lpstr>
      <vt:lpstr>Locality Example</vt:lpstr>
      <vt:lpstr>Locality Example</vt:lpstr>
      <vt:lpstr>Memory Hierarchies</vt:lpstr>
      <vt:lpstr>Today</vt:lpstr>
      <vt:lpstr>An Example Memory Hierarchy</vt:lpstr>
      <vt:lpstr>Caches</vt:lpstr>
      <vt:lpstr>General Cache Concepts</vt:lpstr>
      <vt:lpstr>General Cache Concepts: Hit</vt:lpstr>
      <vt:lpstr>General Cache Concepts: Miss</vt:lpstr>
      <vt:lpstr>General Caching Concepts:  Types of Cache Misses</vt:lpstr>
      <vt:lpstr>Examples of Caching in the Hierarchy</vt:lpstr>
      <vt:lpstr>Summary</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Computer Systems 15-213/18-243, spring 2009</dc:title>
  <dc:creator>Markus Pueschel</dc:creator>
  <dc:description>Redesign of slides created by Randal E. Bryant and David R. O'Hallaron</dc:description>
  <cp:lastModifiedBy>David O'Hallaron</cp:lastModifiedBy>
  <cp:revision>455</cp:revision>
  <cp:lastPrinted>1999-09-20T15:19:18Z</cp:lastPrinted>
  <dcterms:created xsi:type="dcterms:W3CDTF">2011-01-05T22:48:58Z</dcterms:created>
  <dcterms:modified xsi:type="dcterms:W3CDTF">2011-01-05T22:55:22Z</dcterms:modified>
</cp:coreProperties>
</file>