
<file path=[Content_Types].xml><?xml version="1.0" encoding="utf-8"?>
<Types xmlns="http://schemas.openxmlformats.org/package/2006/content-types">
  <Override PartName="/ppt/slides/slide14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33.xml" ContentType="application/vnd.openxmlformats-officedocument.presentationml.slide+xml"/>
  <Default Extension="bin" ContentType="application/vnd.openxmlformats-officedocument.presentationml.printerSettings"/>
  <Override PartName="/ppt/slideLayouts/slideLayout20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s/slide18.xml" ContentType="application/vnd.openxmlformats-officedocument.presentationml.slide+xml"/>
  <Override PartName="/ppt/slides/slide37.xml" ContentType="application/vnd.openxmlformats-officedocument.presentationml.slide+xml"/>
  <Override PartName="/ppt/slides/slide3.xml" ContentType="application/vnd.openxmlformats-officedocument.presentationml.slide+xml"/>
  <Override PartName="/ppt/slideLayouts/slideLayout1.xml" ContentType="application/vnd.openxmlformats-officedocument.presentationml.slideLayout+xml"/>
  <Override PartName="/ppt/slides/slide23.xml" ContentType="application/vnd.openxmlformats-officedocument.presentationml.slide+xml"/>
  <Override PartName="/ppt/slides/slide42.xml" ContentType="application/vnd.openxmlformats-officedocument.presentationml.slide+xml"/>
  <Override PartName="/ppt/slideLayouts/slideLayout24.xml" ContentType="application/vnd.openxmlformats-officedocument.presentationml.slideLayout+xml"/>
  <Override PartName="/ppt/theme/theme1.xml" ContentType="application/vnd.openxmlformats-officedocument.theme+xml"/>
  <Override PartName="/ppt/slideLayouts/slideLayout43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30.xml" ContentType="application/vnd.openxmlformats-officedocument.presentationml.slide+xml"/>
  <Override PartName="/ppt/slides/slide27.xml" ContentType="application/vnd.openxmlformats-officedocument.presentationml.slide+xml"/>
  <Override PartName="/ppt/slides/slide11.xml" ContentType="application/vnd.openxmlformats-officedocument.presentationml.slide+xml"/>
  <Override PartName="/ppt/slideLayouts/slideLayout28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Masters/slideMaster3.xml" ContentType="application/vnd.openxmlformats-officedocument.presentationml.slideMaster+xml"/>
  <Override PartName="/ppt/slides/slide46.xml" ContentType="application/vnd.openxmlformats-officedocument.presentationml.slide+xml"/>
  <Override PartName="/ppt/theme/theme5.xml" ContentType="application/vnd.openxmlformats-officedocument.theme+xml"/>
  <Override PartName="/ppt/slideLayouts/slideLayout14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s/slide34.xml" ContentType="application/vnd.openxmlformats-officedocument.presentationml.slide+xml"/>
  <Override PartName="/ppt/slides/slide15.xml" ContentType="application/vnd.openxmlformats-officedocument.presentationml.slide+xml"/>
  <Override PartName="/ppt/slides/slide20.xml" ContentType="application/vnd.openxmlformats-officedocument.presentationml.slide+xml"/>
  <Override PartName="/ppt/slideLayouts/slideLayout21.xml" ContentType="application/vnd.openxmlformats-officedocument.presentationml.slideLayout+xml"/>
  <Override PartName="/ppt/slideLayouts/slideLayout4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3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s/slide19.xml" ContentType="application/vnd.openxmlformats-officedocument.presentationml.slide+xml"/>
  <Override PartName="/ppt/slides/slide38.xml" ContentType="application/vnd.openxmlformats-officedocument.presentationml.slide+xml"/>
  <Override PartName="/ppt/slides/slide4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4.xml" ContentType="application/vnd.openxmlformats-officedocument.presentationml.slide+xml"/>
  <Override PartName="/ppt/slides/slide43.xml" ContentType="application/vnd.openxmlformats-officedocument.presentationml.slide+xml"/>
  <Override PartName="/ppt/slideLayouts/slideLayout25.xml" ContentType="application/vnd.openxmlformats-officedocument.presentationml.slideLayout+xml"/>
  <Override PartName="/ppt/theme/theme2.xml" ContentType="application/vnd.openxmlformats-officedocument.theme+xml"/>
  <Override PartName="/ppt/slideLayouts/slideLayout4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0.xml" ContentType="application/vnd.openxmlformats-officedocument.presentationml.slideLayout+xml"/>
  <Override PartName="/docProps/core.xml" ContentType="application/vnd.openxmlformats-package.core-properties+xml"/>
  <Override PartName="/ppt/slides/slide8.xml" ContentType="application/vnd.openxmlformats-officedocument.presentationml.slide+xml"/>
  <Override PartName="/ppt/slides/slide12.xml" ContentType="application/vnd.openxmlformats-officedocument.presentationml.slide+xml"/>
  <Override PartName="/ppt/slideMasters/slideMaster4.xml" ContentType="application/vnd.openxmlformats-officedocument.presentationml.slideMaster+xml"/>
  <Override PartName="/ppt/slides/slide28.xml" ContentType="application/vnd.openxmlformats-officedocument.presentationml.slide+xml"/>
  <Override PartName="/ppt/slides/slide47.xml" ContentType="application/vnd.openxmlformats-officedocument.presentationml.slide+xml"/>
  <Override PartName="/ppt/slideLayouts/slideLayout29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31.xml" ContentType="application/vnd.openxmlformats-officedocument.presentationml.slide+xml"/>
  <Override PartName="/ppt/theme/theme6.xml" ContentType="application/vnd.openxmlformats-officedocument.theme+xml"/>
  <Override PartName="/ppt/slideLayouts/slideLayout15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53.xml" ContentType="application/vnd.openxmlformats-officedocument.presentationml.slideLayout+xml"/>
  <Default Extension="rels" ContentType="application/vnd.openxmlformats-package.relationships+xml"/>
  <Override PartName="/ppt/slides/slide16.xml" ContentType="application/vnd.openxmlformats-officedocument.presentationml.slide+xml"/>
  <Override PartName="/ppt/slides/slide35.xml" ContentType="application/vnd.openxmlformats-officedocument.presentationml.slide+xml"/>
  <Override PartName="/ppt/slides/slide1.xml" ContentType="application/vnd.openxmlformats-officedocument.presentationml.slide+xml"/>
  <Override PartName="/ppt/slides/slide21.xml" ContentType="application/vnd.openxmlformats-officedocument.presentationml.slide+xml"/>
  <Override PartName="/ppt/slides/slide40.xml" ContentType="application/vnd.openxmlformats-officedocument.presentationml.slide+xml"/>
  <Override PartName="/ppt/slideLayouts/slideLayout22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s/slide39.xml" ContentType="application/vnd.openxmlformats-officedocument.presentationml.slide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s/slide25.xml" ContentType="application/vnd.openxmlformats-officedocument.presentationml.slide+xml"/>
  <Override PartName="/ppt/slides/slide44.xml" ContentType="application/vnd.openxmlformats-officedocument.presentationml.slide+xml"/>
  <Override PartName="/ppt/slideLayouts/slideLayout26.xml" ContentType="application/vnd.openxmlformats-officedocument.presentationml.slideLayout+xml"/>
  <Override PartName="/ppt/theme/theme3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s/slide9.xml" ContentType="application/vnd.openxmlformats-officedocument.presentationml.slide+xml"/>
  <Override PartName="/ppt/slides/slide13.xml" ContentType="application/vnd.openxmlformats-officedocument.presentationml.slide+xml"/>
  <Default Extension="xml" ContentType="application/xml"/>
  <Override PartName="/ppt/tableStyles.xml" ContentType="application/vnd.openxmlformats-officedocument.presentationml.tableStyles+xml"/>
  <Override PartName="/ppt/slideMasters/slideMaster5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s/slide32.xml" ContentType="application/vnd.openxmlformats-officedocument.presentationml.slide+xml"/>
  <Override PartName="/ppt/slides/slide29.xml" ContentType="application/vnd.openxmlformats-officedocument.presentationml.slide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ppt/slideLayouts/slideLayout16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54.xml" ContentType="application/vnd.openxmlformats-officedocument.presentationml.slideLayout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slides/slide17.xml" ContentType="application/vnd.openxmlformats-officedocument.presentationml.slide+xml"/>
  <Override PartName="/ppt/slides/slide36.xml" ContentType="application/vnd.openxmlformats-officedocument.presentationml.slide+xml"/>
  <Override PartName="/ppt/notesSlides/notesSlide1.xml" ContentType="application/vnd.openxmlformats-officedocument.presentationml.notesSlide+xml"/>
  <Override PartName="/ppt/slides/slide2.xml" ContentType="application/vnd.openxmlformats-officedocument.presentationml.slide+xml"/>
  <Override PartName="/ppt/slides/slide22.xml" ContentType="application/vnd.openxmlformats-officedocument.presentationml.slide+xml"/>
  <Override PartName="/ppt/slides/slide41.xml" ContentType="application/vnd.openxmlformats-officedocument.presentationml.slide+xml"/>
  <Override PartName="/ppt/slideLayouts/slideLayout23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s/slide6.xml" ContentType="application/vnd.openxmlformats-officedocument.presentationml.slide+xml"/>
  <Override PartName="/ppt/slideMasters/slideMaster2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26.xml" ContentType="application/vnd.openxmlformats-officedocument.presentationml.slide+xml"/>
  <Override PartName="/ppt/slides/slide45.xml" ContentType="application/vnd.openxmlformats-officedocument.presentationml.slide+xml"/>
  <Override PartName="/ppt/theme/theme4.xml" ContentType="application/vnd.openxmlformats-officedocument.theme+xml"/>
  <Override PartName="/ppt/slideLayouts/slideLayout46.xml" ContentType="application/vnd.openxmlformats-officedocument.presentationml.slideLayout+xml"/>
  <Override PartName="/ppt/slides/slide10.xml" ContentType="application/vnd.openxmlformats-officedocument.presentationml.slide+xml"/>
  <Override PartName="/ppt/slideLayouts/slideLayout27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51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  <p:sldMasterId id="2147483649" r:id="rId2"/>
    <p:sldMasterId id="2147483650" r:id="rId3"/>
    <p:sldMasterId id="2147483651" r:id="rId4"/>
    <p:sldMasterId id="2147483652" r:id="rId5"/>
  </p:sldMasterIdLst>
  <p:notesMasterIdLst>
    <p:notesMasterId r:id="rId53"/>
  </p:notesMasterIdLst>
  <p:sldIdLst>
    <p:sldId id="317" r:id="rId6"/>
    <p:sldId id="344" r:id="rId7"/>
    <p:sldId id="259" r:id="rId8"/>
    <p:sldId id="260" r:id="rId9"/>
    <p:sldId id="262" r:id="rId10"/>
    <p:sldId id="263" r:id="rId11"/>
    <p:sldId id="264" r:id="rId12"/>
    <p:sldId id="265" r:id="rId13"/>
    <p:sldId id="266" r:id="rId14"/>
    <p:sldId id="267" r:id="rId15"/>
    <p:sldId id="318" r:id="rId16"/>
    <p:sldId id="325" r:id="rId17"/>
    <p:sldId id="272" r:id="rId18"/>
    <p:sldId id="326" r:id="rId19"/>
    <p:sldId id="327" r:id="rId20"/>
    <p:sldId id="328" r:id="rId21"/>
    <p:sldId id="283" r:id="rId22"/>
    <p:sldId id="284" r:id="rId23"/>
    <p:sldId id="285" r:id="rId24"/>
    <p:sldId id="286" r:id="rId25"/>
    <p:sldId id="287" r:id="rId26"/>
    <p:sldId id="288" r:id="rId27"/>
    <p:sldId id="289" r:id="rId28"/>
    <p:sldId id="291" r:id="rId29"/>
    <p:sldId id="294" r:id="rId30"/>
    <p:sldId id="293" r:id="rId31"/>
    <p:sldId id="295" r:id="rId32"/>
    <p:sldId id="296" r:id="rId33"/>
    <p:sldId id="297" r:id="rId34"/>
    <p:sldId id="329" r:id="rId35"/>
    <p:sldId id="330" r:id="rId36"/>
    <p:sldId id="301" r:id="rId37"/>
    <p:sldId id="332" r:id="rId38"/>
    <p:sldId id="302" r:id="rId39"/>
    <p:sldId id="304" r:id="rId40"/>
    <p:sldId id="305" r:id="rId41"/>
    <p:sldId id="306" r:id="rId42"/>
    <p:sldId id="307" r:id="rId43"/>
    <p:sldId id="309" r:id="rId44"/>
    <p:sldId id="310" r:id="rId45"/>
    <p:sldId id="312" r:id="rId46"/>
    <p:sldId id="335" r:id="rId47"/>
    <p:sldId id="336" r:id="rId48"/>
    <p:sldId id="338" r:id="rId49"/>
    <p:sldId id="337" r:id="rId50"/>
    <p:sldId id="339" r:id="rId51"/>
    <p:sldId id="324" r:id="rId52"/>
  </p:sldIdLst>
  <p:sldSz cx="9144000" cy="6858000" type="screen4x3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1pPr>
    <a:lvl2pPr marL="4572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2pPr>
    <a:lvl3pPr marL="9144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3pPr>
    <a:lvl4pPr marL="13716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4pPr>
    <a:lvl5pPr marL="18288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5pPr>
    <a:lvl6pPr marL="22860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6pPr>
    <a:lvl7pPr marL="27432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7pPr>
    <a:lvl8pPr marL="32004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8pPr>
    <a:lvl9pPr marL="36576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663300"/>
    <a:srgbClr val="008000"/>
    <a:srgbClr val="CC0000"/>
    <a:srgbClr val="CCFFCC"/>
    <a:srgbClr val="99CC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>
      <p:cViewPr varScale="1">
        <p:scale>
          <a:sx n="77" d="100"/>
          <a:sy n="77" d="100"/>
        </p:scale>
        <p:origin x="-114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8.xml"/><Relationship Id="rId14" Type="http://schemas.openxmlformats.org/officeDocument/2006/relationships/slide" Target="slides/slide9.xml"/><Relationship Id="rId15" Type="http://schemas.openxmlformats.org/officeDocument/2006/relationships/slide" Target="slides/slide10.xml"/><Relationship Id="rId16" Type="http://schemas.openxmlformats.org/officeDocument/2006/relationships/slide" Target="slides/slide11.xml"/><Relationship Id="rId17" Type="http://schemas.openxmlformats.org/officeDocument/2006/relationships/slide" Target="slides/slide12.xml"/><Relationship Id="rId18" Type="http://schemas.openxmlformats.org/officeDocument/2006/relationships/slide" Target="slides/slide13.xml"/><Relationship Id="rId19" Type="http://schemas.openxmlformats.org/officeDocument/2006/relationships/slide" Target="slides/slide14.xml"/><Relationship Id="rId50" Type="http://schemas.openxmlformats.org/officeDocument/2006/relationships/slide" Target="slides/slide45.xml"/><Relationship Id="rId51" Type="http://schemas.openxmlformats.org/officeDocument/2006/relationships/slide" Target="slides/slide46.xml"/><Relationship Id="rId52" Type="http://schemas.openxmlformats.org/officeDocument/2006/relationships/slide" Target="slides/slide47.xml"/><Relationship Id="rId53" Type="http://schemas.openxmlformats.org/officeDocument/2006/relationships/notesMaster" Target="notesMasters/notesMaster1.xml"/><Relationship Id="rId54" Type="http://schemas.openxmlformats.org/officeDocument/2006/relationships/printerSettings" Target="printerSettings/printerSettings1.bin"/><Relationship Id="rId55" Type="http://schemas.openxmlformats.org/officeDocument/2006/relationships/presProps" Target="presProps.xml"/><Relationship Id="rId56" Type="http://schemas.openxmlformats.org/officeDocument/2006/relationships/viewProps" Target="viewProps.xml"/><Relationship Id="rId57" Type="http://schemas.openxmlformats.org/officeDocument/2006/relationships/theme" Target="theme/theme1.xml"/><Relationship Id="rId58" Type="http://schemas.openxmlformats.org/officeDocument/2006/relationships/tableStyles" Target="tableStyles.xml"/><Relationship Id="rId40" Type="http://schemas.openxmlformats.org/officeDocument/2006/relationships/slide" Target="slides/slide35.xml"/><Relationship Id="rId41" Type="http://schemas.openxmlformats.org/officeDocument/2006/relationships/slide" Target="slides/slide36.xml"/><Relationship Id="rId42" Type="http://schemas.openxmlformats.org/officeDocument/2006/relationships/slide" Target="slides/slide37.xml"/><Relationship Id="rId43" Type="http://schemas.openxmlformats.org/officeDocument/2006/relationships/slide" Target="slides/slide38.xml"/><Relationship Id="rId44" Type="http://schemas.openxmlformats.org/officeDocument/2006/relationships/slide" Target="slides/slide39.xml"/><Relationship Id="rId45" Type="http://schemas.openxmlformats.org/officeDocument/2006/relationships/slide" Target="slides/slide40.xml"/><Relationship Id="rId46" Type="http://schemas.openxmlformats.org/officeDocument/2006/relationships/slide" Target="slides/slide41.xml"/><Relationship Id="rId47" Type="http://schemas.openxmlformats.org/officeDocument/2006/relationships/slide" Target="slides/slide42.xml"/><Relationship Id="rId48" Type="http://schemas.openxmlformats.org/officeDocument/2006/relationships/slide" Target="slides/slide43.xml"/><Relationship Id="rId49" Type="http://schemas.openxmlformats.org/officeDocument/2006/relationships/slide" Target="slides/slide44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30" Type="http://schemas.openxmlformats.org/officeDocument/2006/relationships/slide" Target="slides/slide25.xml"/><Relationship Id="rId31" Type="http://schemas.openxmlformats.org/officeDocument/2006/relationships/slide" Target="slides/slide26.xml"/><Relationship Id="rId32" Type="http://schemas.openxmlformats.org/officeDocument/2006/relationships/slide" Target="slides/slide27.xml"/><Relationship Id="rId33" Type="http://schemas.openxmlformats.org/officeDocument/2006/relationships/slide" Target="slides/slide28.xml"/><Relationship Id="rId34" Type="http://schemas.openxmlformats.org/officeDocument/2006/relationships/slide" Target="slides/slide29.xml"/><Relationship Id="rId35" Type="http://schemas.openxmlformats.org/officeDocument/2006/relationships/slide" Target="slides/slide30.xml"/><Relationship Id="rId36" Type="http://schemas.openxmlformats.org/officeDocument/2006/relationships/slide" Target="slides/slide31.xml"/><Relationship Id="rId37" Type="http://schemas.openxmlformats.org/officeDocument/2006/relationships/slide" Target="slides/slide32.xml"/><Relationship Id="rId38" Type="http://schemas.openxmlformats.org/officeDocument/2006/relationships/slide" Target="slides/slide33.xml"/><Relationship Id="rId39" Type="http://schemas.openxmlformats.org/officeDocument/2006/relationships/slide" Target="slides/slide34.xml"/><Relationship Id="rId20" Type="http://schemas.openxmlformats.org/officeDocument/2006/relationships/slide" Target="slides/slide15.xml"/><Relationship Id="rId21" Type="http://schemas.openxmlformats.org/officeDocument/2006/relationships/slide" Target="slides/slide16.xml"/><Relationship Id="rId22" Type="http://schemas.openxmlformats.org/officeDocument/2006/relationships/slide" Target="slides/slide17.xml"/><Relationship Id="rId23" Type="http://schemas.openxmlformats.org/officeDocument/2006/relationships/slide" Target="slides/slide18.xml"/><Relationship Id="rId24" Type="http://schemas.openxmlformats.org/officeDocument/2006/relationships/slide" Target="slides/slide19.xml"/><Relationship Id="rId25" Type="http://schemas.openxmlformats.org/officeDocument/2006/relationships/slide" Target="slides/slide20.xml"/><Relationship Id="rId26" Type="http://schemas.openxmlformats.org/officeDocument/2006/relationships/slide" Target="slides/slide21.xml"/><Relationship Id="rId27" Type="http://schemas.openxmlformats.org/officeDocument/2006/relationships/slide" Target="slides/slide22.xml"/><Relationship Id="rId28" Type="http://schemas.openxmlformats.org/officeDocument/2006/relationships/slide" Target="slides/slide23.xml"/><Relationship Id="rId29" Type="http://schemas.openxmlformats.org/officeDocument/2006/relationships/slide" Target="slides/slide24.xml"/><Relationship Id="rId10" Type="http://schemas.openxmlformats.org/officeDocument/2006/relationships/slide" Target="slides/slide5.xml"/><Relationship Id="rId11" Type="http://schemas.openxmlformats.org/officeDocument/2006/relationships/slide" Target="slides/slide6.xml"/><Relationship Id="rId12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FE16927-21FB-45BE-9815-9A740330FA9B}" type="datetimeFigureOut">
              <a:rPr lang="en-US" smtClean="0"/>
              <a:pPr/>
              <a:t>1/5/11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A65B0C-B35D-4608-94F8-324A6C7A47D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0xf000 + 0x8 =</a:t>
            </a:r>
            <a:r>
              <a:rPr lang="en-US" baseline="0" dirty="0" smtClean="0"/>
              <a:t> 0xf008</a:t>
            </a:r>
          </a:p>
          <a:p>
            <a:r>
              <a:rPr lang="en-US" baseline="0" dirty="0" smtClean="0"/>
              <a:t>0xf000 + 0x0100 = 0xf100</a:t>
            </a:r>
          </a:p>
          <a:p>
            <a:r>
              <a:rPr lang="en-US" baseline="0" dirty="0" smtClean="0"/>
              <a:t>0xf000 + 4*0x0100 = 0xf400</a:t>
            </a:r>
          </a:p>
          <a:p>
            <a:r>
              <a:rPr lang="en-US" baseline="0" dirty="0" smtClean="0"/>
              <a:t>2*0xf000 + 0x80 = 0x1d080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A65B0C-B35D-4608-94F8-324A6C7A47D2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98538"/>
            <a:ext cx="2057400" cy="51276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98538"/>
            <a:ext cx="6019800" cy="51276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54000"/>
            <a:ext cx="2095500" cy="6578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54000"/>
            <a:ext cx="6134100" cy="6578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ransition/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97000"/>
            <a:ext cx="4114800" cy="543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2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3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3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3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54000"/>
            <a:ext cx="2095500" cy="6578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54000"/>
            <a:ext cx="6134100" cy="6578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3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4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4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4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54000"/>
            <a:ext cx="2095500" cy="58721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54000"/>
            <a:ext cx="6134100" cy="58721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4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4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5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5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5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54000"/>
            <a:ext cx="2095500" cy="5872163"/>
          </a:xfrm>
        </p:spPr>
        <p:txBody>
          <a:bodyPr vert="eaVert"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54000"/>
            <a:ext cx="6134100" cy="58721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998538"/>
            <a:ext cx="7772400" cy="2887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Calibri Bold" charset="0"/>
              </a:rPr>
              <a:t>Click to edit Master title style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8830843" y="6601841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algn="l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1pPr>
      <a:lvl2pPr marL="4572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2pPr>
      <a:lvl3pPr marL="9144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3pPr>
      <a:lvl4pPr marL="13716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4pPr>
      <a:lvl5pPr marL="18288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5pPr>
      <a:lvl6pPr marL="22860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6pPr>
      <a:lvl7pPr marL="27432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7pPr>
      <a:lvl8pPr marL="32004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8pPr>
      <a:lvl9pPr marL="3657600" algn="ctr" rtl="0" fontAlgn="base">
        <a:spcBef>
          <a:spcPts val="500"/>
        </a:spcBef>
        <a:spcAft>
          <a:spcPct val="0"/>
        </a:spcAft>
        <a:defRPr sz="20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54000"/>
            <a:ext cx="8382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title style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397000"/>
            <a:ext cx="8382000" cy="543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text styles</a:t>
            </a:r>
          </a:p>
          <a:p>
            <a:pPr lvl="1"/>
            <a:r>
              <a:rPr lang="en-US" dirty="0" smtClean="0">
                <a:sym typeface="Calibri" charset="0"/>
              </a:rPr>
              <a:t>Second level</a:t>
            </a:r>
          </a:p>
          <a:p>
            <a:pPr lvl="2"/>
            <a:r>
              <a:rPr lang="en-US" dirty="0" smtClean="0">
                <a:sym typeface="Calibri" charset="0"/>
              </a:rPr>
              <a:t>Third level</a:t>
            </a:r>
          </a:p>
          <a:p>
            <a:pPr lvl="3"/>
            <a:r>
              <a:rPr lang="en-US" dirty="0" smtClean="0">
                <a:sym typeface="Calibri" charset="0"/>
              </a:rPr>
              <a:t>Fourth level</a:t>
            </a:r>
          </a:p>
          <a:p>
            <a:pPr lvl="4"/>
            <a:r>
              <a:rPr lang="en-US" dirty="0" smtClean="0">
                <a:sym typeface="Calibri" charset="0"/>
              </a:rPr>
              <a:t>Fifth level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8830843" y="6601841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7" r:id="rId2"/>
    <p:sldLayoutId id="2147483668" r:id="rId3"/>
    <p:sldLayoutId id="2147483669" r:id="rId4"/>
    <p:sldLayoutId id="2147483670" r:id="rId5"/>
    <p:sldLayoutId id="2147483671" r:id="rId6"/>
    <p:sldLayoutId id="2147483672" r:id="rId7"/>
    <p:sldLayoutId id="2147483673" r:id="rId8"/>
    <p:sldLayoutId id="2147483674" r:id="rId9"/>
    <p:sldLayoutId id="2147483675" r:id="rId10"/>
    <p:sldLayoutId id="2147483676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marL="254000" indent="-254000" algn="l" rtl="0" fontAlgn="base">
        <a:spcBef>
          <a:spcPts val="600"/>
        </a:spcBef>
        <a:spcAft>
          <a:spcPct val="0"/>
        </a:spcAft>
        <a:buClr>
          <a:srgbClr val="990000"/>
        </a:buClr>
        <a:buSzPct val="60000"/>
        <a:buFont typeface="Wingdings 2" charset="2"/>
        <a:buChar char="¢"/>
        <a:defRPr sz="2400" b="1">
          <a:solidFill>
            <a:schemeClr val="tx1"/>
          </a:solidFill>
          <a:latin typeface="+mn-lt"/>
          <a:ea typeface="+mn-ea"/>
          <a:cs typeface="+mn-cs"/>
          <a:sym typeface="Calibri Bold" charset="0"/>
        </a:defRPr>
      </a:lvl1pPr>
      <a:lvl2pPr marL="514350" indent="-234950" algn="l" rtl="0" fontAlgn="base">
        <a:spcBef>
          <a:spcPts val="500"/>
        </a:spcBef>
        <a:spcAft>
          <a:spcPct val="0"/>
        </a:spcAft>
        <a:buClr>
          <a:srgbClr val="990000"/>
        </a:buClr>
        <a:buSzPct val="11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2pPr>
      <a:lvl3pPr marL="800100" indent="-203200" algn="l" rtl="0" fontAlgn="base">
        <a:spcBef>
          <a:spcPts val="500"/>
        </a:spcBef>
        <a:spcAft>
          <a:spcPct val="0"/>
        </a:spcAft>
        <a:buClr>
          <a:srgbClr val="000000"/>
        </a:buClr>
        <a:buSzPct val="8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3pPr>
      <a:lvl4pPr marL="1143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–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4pPr>
      <a:lvl5pPr marL="14605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5pPr>
      <a:lvl6pPr marL="19177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6pPr>
      <a:lvl7pPr marL="23749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7pPr>
      <a:lvl8pPr marL="28321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8pPr>
      <a:lvl9pPr marL="32893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54000"/>
            <a:ext cx="8382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title style</a:t>
            </a: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397000"/>
            <a:ext cx="8382000" cy="543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text styles</a:t>
            </a:r>
          </a:p>
          <a:p>
            <a:pPr lvl="1"/>
            <a:r>
              <a:rPr lang="en-US" dirty="0" smtClean="0">
                <a:sym typeface="Calibri" charset="0"/>
              </a:rPr>
              <a:t>Second level</a:t>
            </a:r>
          </a:p>
          <a:p>
            <a:pPr lvl="2"/>
            <a:r>
              <a:rPr lang="en-US" dirty="0" smtClean="0">
                <a:sym typeface="Calibri" charset="0"/>
              </a:rPr>
              <a:t>Third level</a:t>
            </a:r>
          </a:p>
          <a:p>
            <a:pPr lvl="3"/>
            <a:r>
              <a:rPr lang="en-US" dirty="0" smtClean="0">
                <a:sym typeface="Calibri" charset="0"/>
              </a:rPr>
              <a:t>Fourth level</a:t>
            </a:r>
          </a:p>
          <a:p>
            <a:pPr lvl="4"/>
            <a:r>
              <a:rPr lang="en-US" dirty="0" smtClean="0">
                <a:sym typeface="Calibri" charset="0"/>
              </a:rPr>
              <a:t>Fifth level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8830843" y="6601841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marL="254000" indent="-254000" algn="l" rtl="0" fontAlgn="base">
        <a:spcBef>
          <a:spcPts val="600"/>
        </a:spcBef>
        <a:spcAft>
          <a:spcPct val="0"/>
        </a:spcAft>
        <a:buClr>
          <a:srgbClr val="990000"/>
        </a:buClr>
        <a:buSzPct val="60000"/>
        <a:buFont typeface="Wingdings 2" charset="2"/>
        <a:buChar char="¢"/>
        <a:defRPr sz="2400" b="1">
          <a:solidFill>
            <a:schemeClr val="tx1"/>
          </a:solidFill>
          <a:latin typeface="+mn-lt"/>
          <a:ea typeface="+mn-ea"/>
          <a:cs typeface="+mn-cs"/>
          <a:sym typeface="Calibri Bold" charset="0"/>
        </a:defRPr>
      </a:lvl1pPr>
      <a:lvl2pPr marL="514350" indent="-234950" algn="l" rtl="0" fontAlgn="base">
        <a:spcBef>
          <a:spcPts val="500"/>
        </a:spcBef>
        <a:spcAft>
          <a:spcPct val="0"/>
        </a:spcAft>
        <a:buClr>
          <a:srgbClr val="990000"/>
        </a:buClr>
        <a:buSzPct val="11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2pPr>
      <a:lvl3pPr marL="800100" indent="-203200" algn="l" rtl="0" fontAlgn="base">
        <a:spcBef>
          <a:spcPts val="500"/>
        </a:spcBef>
        <a:spcAft>
          <a:spcPct val="0"/>
        </a:spcAft>
        <a:buClr>
          <a:srgbClr val="000000"/>
        </a:buClr>
        <a:buSzPct val="8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3pPr>
      <a:lvl4pPr marL="1143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–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4pPr>
      <a:lvl5pPr marL="14605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5pPr>
      <a:lvl6pPr marL="19177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6pPr>
      <a:lvl7pPr marL="23749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7pPr>
      <a:lvl8pPr marL="28321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8pPr>
      <a:lvl9pPr marL="32893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54000"/>
            <a:ext cx="8382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title style</a:t>
            </a:r>
          </a:p>
        </p:txBody>
      </p:sp>
      <p:sp>
        <p:nvSpPr>
          <p:cNvPr id="3" name="Rectangle 2"/>
          <p:cNvSpPr/>
          <p:nvPr userDrawn="1"/>
        </p:nvSpPr>
        <p:spPr>
          <a:xfrm>
            <a:off x="8830843" y="6601841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marL="342900" indent="-342900" algn="l" rtl="0" fontAlgn="base">
        <a:spcBef>
          <a:spcPts val="600"/>
        </a:spcBef>
        <a:spcAft>
          <a:spcPct val="0"/>
        </a:spcAft>
        <a:buClr>
          <a:srgbClr val="990000"/>
        </a:buClr>
        <a:buSzPct val="60000"/>
        <a:buFont typeface="Wingdings 2" charset="2"/>
        <a:buChar char="¢"/>
        <a:defRPr sz="2400">
          <a:solidFill>
            <a:schemeClr val="tx1"/>
          </a:solidFill>
          <a:latin typeface="+mn-lt"/>
          <a:ea typeface="+mn-ea"/>
          <a:cs typeface="+mn-cs"/>
          <a:sym typeface="Calibri Bold" charset="0"/>
        </a:defRPr>
      </a:lvl1pPr>
      <a:lvl2pPr marL="742950" indent="-285750" algn="l" rtl="0" fontAlgn="base">
        <a:spcBef>
          <a:spcPts val="500"/>
        </a:spcBef>
        <a:spcAft>
          <a:spcPct val="0"/>
        </a:spcAft>
        <a:buClr>
          <a:srgbClr val="990000"/>
        </a:buClr>
        <a:buSzPct val="11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2pPr>
      <a:lvl3pPr marL="1143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8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3pPr>
      <a:lvl4pPr marL="16002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–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4pPr>
      <a:lvl5pPr marL="20574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5pPr>
      <a:lvl6pPr marL="25146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6pPr>
      <a:lvl7pPr marL="29718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7pPr>
      <a:lvl8pPr marL="3429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8pPr>
      <a:lvl9pPr marL="38862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54000"/>
            <a:ext cx="8382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>
                <a:sym typeface="Calibri Bold" charset="0"/>
              </a:rPr>
              <a:t>Click to edit Master title style</a:t>
            </a:r>
          </a:p>
        </p:txBody>
      </p:sp>
      <p:sp>
        <p:nvSpPr>
          <p:cNvPr id="3" name="Rectangle 2"/>
          <p:cNvSpPr/>
          <p:nvPr userDrawn="1"/>
        </p:nvSpPr>
        <p:spPr>
          <a:xfrm>
            <a:off x="8830843" y="6601841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Calibri Bold" charset="0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Bold" charset="0"/>
          <a:ea typeface="ヒラギノ角ゴ ProN W6" charset="0"/>
          <a:cs typeface="ヒラギノ角ゴ ProN W6" charset="0"/>
          <a:sym typeface="Calibri Bold" charset="0"/>
        </a:defRPr>
      </a:lvl9pPr>
    </p:titleStyle>
    <p:bodyStyle>
      <a:lvl1pPr marL="342900" indent="-342900" algn="l" rtl="0" fontAlgn="base">
        <a:spcBef>
          <a:spcPts val="600"/>
        </a:spcBef>
        <a:spcAft>
          <a:spcPct val="0"/>
        </a:spcAft>
        <a:buClr>
          <a:srgbClr val="990000"/>
        </a:buClr>
        <a:buSzPct val="60000"/>
        <a:buFont typeface="Wingdings 2" charset="2"/>
        <a:buChar char="¢"/>
        <a:defRPr sz="2400">
          <a:solidFill>
            <a:schemeClr val="tx1"/>
          </a:solidFill>
          <a:latin typeface="+mn-lt"/>
          <a:ea typeface="+mn-ea"/>
          <a:cs typeface="+mn-cs"/>
          <a:sym typeface="Calibri Bold" charset="0"/>
        </a:defRPr>
      </a:lvl1pPr>
      <a:lvl2pPr marL="742950" indent="-285750" algn="l" rtl="0" fontAlgn="base">
        <a:spcBef>
          <a:spcPts val="500"/>
        </a:spcBef>
        <a:spcAft>
          <a:spcPct val="0"/>
        </a:spcAft>
        <a:buClr>
          <a:srgbClr val="990000"/>
        </a:buClr>
        <a:buSzPct val="11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2pPr>
      <a:lvl3pPr marL="1143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80000"/>
        <a:buFont typeface="Wingdings" charset="2"/>
        <a:buChar char="§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3pPr>
      <a:lvl4pPr marL="16002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–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4pPr>
      <a:lvl5pPr marL="20574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5pPr>
      <a:lvl6pPr marL="25146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6pPr>
      <a:lvl7pPr marL="29718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7pPr>
      <a:lvl8pPr marL="34290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8pPr>
      <a:lvl9pPr marL="3886200" indent="-228600" algn="l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Calibri" charset="0"/>
        <a:buChar char="»"/>
        <a:defRPr sz="2000">
          <a:solidFill>
            <a:schemeClr val="tx1"/>
          </a:solidFill>
          <a:latin typeface="Calibri" charset="0"/>
          <a:ea typeface="ヒラギノ角ゴ ProN W3" charset="0"/>
          <a:cs typeface="ヒラギノ角ゴ ProN W3" charset="0"/>
          <a:sym typeface="Calibri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hyperlink" Target="http://www.jegerlehner.ch/intel/IntelCodeTable.pdf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Relationship Id="rId2" Type="http://schemas.openxmlformats.org/officeDocument/2006/relationships/notesSlide" Target="../notesSlides/notesSlide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0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0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0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8194" name="Rectangle 2"/>
          <p:cNvSpPr>
            <a:spLocks/>
          </p:cNvSpPr>
          <p:nvPr/>
        </p:nvSpPr>
        <p:spPr bwMode="auto">
          <a:xfrm>
            <a:off x="7897813" y="-26988"/>
            <a:ext cx="1320800" cy="25241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r>
              <a:rPr lang="en-US" sz="1200">
                <a:solidFill>
                  <a:srgbClr val="FFFFFF"/>
                </a:solidFill>
                <a:latin typeface="Times New Roman" charset="0"/>
                <a:cs typeface="Times New Roman" charset="0"/>
                <a:sym typeface="Times New Roman" charset="0"/>
              </a:rPr>
              <a:t>Carnegie Mellon</a:t>
            </a:r>
          </a:p>
        </p:txBody>
      </p:sp>
      <p:sp>
        <p:nvSpPr>
          <p:cNvPr id="7" name="Title 6"/>
          <p:cNvSpPr>
            <a:spLocks noGrp="1"/>
          </p:cNvSpPr>
          <p:nvPr>
            <p:ph type="ctrTitle"/>
          </p:nvPr>
        </p:nvSpPr>
        <p:spPr>
          <a:xfrm>
            <a:off x="685800" y="1752600"/>
            <a:ext cx="7772400" cy="2590800"/>
          </a:xfrm>
        </p:spPr>
        <p:txBody>
          <a:bodyPr/>
          <a:lstStyle/>
          <a:p>
            <a:pPr lvl="0">
              <a:defRPr/>
            </a:pPr>
            <a:r>
              <a:rPr lang="en-US" b="1" dirty="0" smtClean="0">
                <a:solidFill>
                  <a:srgbClr val="000000"/>
                </a:solidFill>
              </a:rPr>
              <a:t>Machine-Level Programming II:</a:t>
            </a:r>
            <a:r>
              <a:rPr lang="en-US" b="1" dirty="0" smtClean="0">
                <a:solidFill>
                  <a:srgbClr val="000000"/>
                </a:solidFill>
              </a:rPr>
              <a:t> Arithmetic </a:t>
            </a:r>
            <a:r>
              <a:rPr lang="en-US" b="1" dirty="0" smtClean="0">
                <a:solidFill>
                  <a:srgbClr val="000000"/>
                </a:solidFill>
              </a:rPr>
              <a:t>&amp; Control</a:t>
            </a:r>
            <a:r>
              <a:rPr lang="en-US" dirty="0" smtClean="0">
                <a:solidFill>
                  <a:srgbClr val="000000"/>
                </a:solidFill>
                <a:latin typeface="Calibri" charset="0"/>
                <a:ea typeface="ヒラギノ角ゴ ProN W3" charset="-128"/>
                <a:cs typeface="ヒラギノ角ゴ ProN W3" charset="-128"/>
                <a:sym typeface="Calibri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latin typeface="Calibri" charset="0"/>
                <a:ea typeface="ヒラギノ角ゴ ProN W3" charset="-128"/>
                <a:cs typeface="ヒラギノ角ゴ ProN W3" charset="-128"/>
                <a:sym typeface="Calibri" charset="0"/>
              </a:rPr>
            </a:br>
            <a:r>
              <a:rPr lang="en-US" dirty="0" smtClean="0">
                <a:solidFill>
                  <a:srgbClr val="000000"/>
                </a:solidFill>
                <a:latin typeface="Calibri" charset="0"/>
                <a:ea typeface="ヒラギノ角ゴ ProN W3" charset="-128"/>
                <a:cs typeface="ヒラギノ角ゴ ProN W3" charset="-128"/>
                <a:sym typeface="Calibri" charset="0"/>
              </a:rPr>
              <a:t/>
            </a:r>
            <a:br>
              <a:rPr lang="en-US" dirty="0" smtClean="0">
                <a:solidFill>
                  <a:srgbClr val="000000"/>
                </a:solidFill>
                <a:latin typeface="Calibri" charset="0"/>
                <a:ea typeface="ヒラギノ角ゴ ProN W3" charset="-128"/>
                <a:cs typeface="ヒラギノ角ゴ ProN W3" charset="-128"/>
                <a:sym typeface="Calibri" charset="0"/>
              </a:rPr>
            </a:br>
            <a:r>
              <a:rPr lang="en-US" sz="2000" dirty="0" smtClean="0">
                <a:solidFill>
                  <a:srgbClr val="000000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15</a:t>
            </a:r>
            <a:r>
              <a:rPr lang="en-US" sz="2000" dirty="0">
                <a:solidFill>
                  <a:srgbClr val="000000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-</a:t>
            </a:r>
            <a:r>
              <a:rPr lang="en-US" sz="2000" dirty="0" smtClean="0">
                <a:solidFill>
                  <a:srgbClr val="000000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213: </a:t>
            </a:r>
            <a:r>
              <a:rPr lang="en-US" sz="2000" dirty="0">
                <a:solidFill>
                  <a:srgbClr val="000000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Introduction to Computer Systems</a:t>
            </a:r>
            <a:r>
              <a:rPr lang="en-US" sz="2000" dirty="0">
                <a:solidFill>
                  <a:srgbClr val="000000"/>
                </a:solidFill>
                <a:latin typeface="Calibri" charset="0"/>
                <a:ea typeface="ヒラギノ角ゴ ProN W3" charset="-128"/>
                <a:cs typeface="ヒラギノ角ゴ ProN W3" charset="-128"/>
                <a:sym typeface="Calibri" charset="0"/>
              </a:rPr>
              <a:t/>
            </a:r>
            <a:br>
              <a:rPr lang="en-US" sz="2000" dirty="0">
                <a:solidFill>
                  <a:srgbClr val="000000"/>
                </a:solidFill>
                <a:latin typeface="Calibri" charset="0"/>
                <a:ea typeface="ヒラギノ角ゴ ProN W3" charset="-128"/>
                <a:cs typeface="ヒラギノ角ゴ ProN W3" charset="-128"/>
                <a:sym typeface="Calibri" charset="0"/>
              </a:rPr>
            </a:br>
            <a:r>
              <a:rPr lang="en-US" sz="2000" dirty="0" smtClean="0">
                <a:solidFill>
                  <a:srgbClr val="000000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5</a:t>
            </a:r>
            <a:r>
              <a:rPr lang="en-US" sz="2000" baseline="30000" dirty="0" smtClean="0">
                <a:solidFill>
                  <a:srgbClr val="000000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th</a:t>
            </a:r>
            <a:r>
              <a:rPr lang="en-US" sz="2000" dirty="0" smtClean="0">
                <a:solidFill>
                  <a:srgbClr val="000000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 </a:t>
            </a:r>
            <a:r>
              <a:rPr lang="en-US" sz="2000" dirty="0">
                <a:solidFill>
                  <a:srgbClr val="000000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Lecture,</a:t>
            </a:r>
            <a:r>
              <a:rPr lang="en-US" sz="2000" dirty="0" smtClean="0">
                <a:solidFill>
                  <a:srgbClr val="000000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 Sep. 7, 2010</a:t>
            </a:r>
            <a:r>
              <a:rPr lang="en-US" sz="2000" dirty="0">
                <a:solidFill>
                  <a:srgbClr val="000000"/>
                </a:solidFill>
                <a:latin typeface="Calibri" charset="0"/>
                <a:ea typeface="ヒラギノ角ゴ ProN W3" charset="-128"/>
                <a:cs typeface="ヒラギノ角ゴ ProN W3" charset="-128"/>
                <a:sym typeface="Calibri" charset="0"/>
              </a:rPr>
              <a:t/>
            </a:r>
            <a:br>
              <a:rPr lang="en-US" sz="2000" dirty="0">
                <a:solidFill>
                  <a:srgbClr val="000000"/>
                </a:solidFill>
                <a:latin typeface="Calibri" charset="0"/>
                <a:ea typeface="ヒラギノ角ゴ ProN W3" charset="-128"/>
                <a:cs typeface="ヒラギノ角ゴ ProN W3" charset="-128"/>
                <a:sym typeface="Calibri" charset="0"/>
              </a:rPr>
            </a:br>
            <a:endParaRPr lang="en-US" dirty="0"/>
          </a:p>
        </p:txBody>
      </p:sp>
      <p:sp>
        <p:nvSpPr>
          <p:cNvPr id="8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>
            <a:prstTxWarp prst="textNoShape">
              <a:avLst/>
            </a:prstTxWarp>
          </a:bodyPr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1" name="Rectangle 4"/>
          <p:cNvSpPr txBox="1">
            <a:spLocks noChangeArrowheads="1"/>
          </p:cNvSpPr>
          <p:nvPr/>
        </p:nvSpPr>
        <p:spPr>
          <a:xfrm>
            <a:off x="685800" y="4419600"/>
            <a:ext cx="7678738" cy="1447800"/>
          </a:xfrm>
          <a:prstGeom prst="rect">
            <a:avLst/>
          </a:prstGeom>
          <a:ln/>
        </p:spPr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Instructors:</a:t>
            </a: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Calibri" charset="0"/>
              </a:rPr>
              <a:t>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ts val="5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Calibri" charset="0"/>
              </a:rPr>
              <a:t>Randy Bryant and Dave O’Hallaron</a:t>
            </a: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Calibri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433" name="Group 1"/>
          <p:cNvGraphicFramePr>
            <a:graphicFrameLocks noGrp="1"/>
          </p:cNvGraphicFramePr>
          <p:nvPr/>
        </p:nvGraphicFramePr>
        <p:xfrm>
          <a:off x="5930900" y="558800"/>
          <a:ext cx="1905000" cy="3556000"/>
        </p:xfrm>
        <a:graphic>
          <a:graphicData uri="http://schemas.openxmlformats.org/drawingml/2006/table">
            <a:tbl>
              <a:tblPr/>
              <a:tblGrid>
                <a:gridCol w="635000"/>
                <a:gridCol w="1270000"/>
              </a:tblGrid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ヒラギノ角ゴ ProN W6" charset="0"/>
                        <a:cs typeface="Courier New" pitchFamily="49" charset="0"/>
                        <a:sym typeface="Arial Black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Arial Black" charset="0"/>
                          <a:cs typeface="Courier New" pitchFamily="49" charset="0"/>
                          <a:sym typeface="Arial Black" charset="0"/>
                        </a:rPr>
                        <a:t>•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ヒラギノ角ゴ ProN W6" charset="0"/>
                        <a:cs typeface="Courier New" pitchFamily="49" charset="0"/>
                        <a:sym typeface="Arial Black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Arial Black" charset="0"/>
                          <a:cs typeface="Courier New" pitchFamily="49" charset="0"/>
                          <a:sym typeface="Arial Black" charset="0"/>
                        </a:rPr>
                        <a:t>•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ヒラギノ角ゴ ProN W3" charset="0"/>
                        <a:cs typeface="Courier New" pitchFamily="49" charset="0"/>
                        <a:sym typeface="Arial Narrow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Arial Black" charset="0"/>
                          <a:cs typeface="Courier New" pitchFamily="49" charset="0"/>
                          <a:sym typeface="Arial Black" charset="0"/>
                        </a:rPr>
                        <a:t>•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16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z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12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y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8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x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4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Rtn Addr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0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Old %</a:t>
                      </a: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ebp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cs typeface="Courier New" pitchFamily="49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</a:tbl>
          </a:graphicData>
        </a:graphic>
      </p:graphicFrame>
      <p:sp>
        <p:nvSpPr>
          <p:cNvPr id="18492" name="Rectangle 60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8493" name="Rectangle 61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8498" name="Rectangle 66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Understanding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arith</a:t>
            </a:r>
            <a:endParaRPr lang="en-US">
              <a:latin typeface="Courier New Bold" charset="0"/>
              <a:sym typeface="Courier New Bold" charset="0"/>
            </a:endParaRPr>
          </a:p>
        </p:txBody>
      </p:sp>
      <p:sp>
        <p:nvSpPr>
          <p:cNvPr id="18499" name="Rectangle 67"/>
          <p:cNvSpPr>
            <a:spLocks/>
          </p:cNvSpPr>
          <p:nvPr/>
        </p:nvSpPr>
        <p:spPr bwMode="auto">
          <a:xfrm>
            <a:off x="304800" y="4419600"/>
            <a:ext cx="6794500" cy="2108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dirty="0">
                <a:solidFill>
                  <a:schemeClr val="tx1"/>
                </a:solidFill>
                <a:latin typeface="Courier New Bold" charset="0"/>
                <a:ea typeface="Monaco" charset="0"/>
                <a:cs typeface="Monaco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12(%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leal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(%edx,%edx,2),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sall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$4,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leal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4(%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ecx,%eax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16(%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imull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</p:txBody>
      </p:sp>
      <p:sp>
        <p:nvSpPr>
          <p:cNvPr id="18500" name="Line 68"/>
          <p:cNvSpPr>
            <a:spLocks noChangeShapeType="1"/>
          </p:cNvSpPr>
          <p:nvPr/>
        </p:nvSpPr>
        <p:spPr bwMode="auto">
          <a:xfrm flipH="1">
            <a:off x="7897813" y="38989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8501" name="Rectangle 69"/>
          <p:cNvSpPr>
            <a:spLocks/>
          </p:cNvSpPr>
          <p:nvPr/>
        </p:nvSpPr>
        <p:spPr bwMode="auto">
          <a:xfrm>
            <a:off x="8351838" y="3727450"/>
            <a:ext cx="638175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ebp</a:t>
            </a:r>
            <a:endParaRPr lang="en-US" sz="1800" dirty="0">
              <a:solidFill>
                <a:schemeClr val="tx1"/>
              </a:solidFill>
              <a:latin typeface="Courier New Bold" charset="0"/>
              <a:cs typeface="Courier New Bold" charset="0"/>
              <a:sym typeface="Courier New Bold" charset="0"/>
            </a:endParaRPr>
          </a:p>
        </p:txBody>
      </p:sp>
      <p:sp>
        <p:nvSpPr>
          <p:cNvPr id="18502" name="Rectangle 70"/>
          <p:cNvSpPr>
            <a:spLocks/>
          </p:cNvSpPr>
          <p:nvPr/>
        </p:nvSpPr>
        <p:spPr bwMode="auto">
          <a:xfrm>
            <a:off x="5802313" y="1498600"/>
            <a:ext cx="665162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Offset</a:t>
            </a:r>
          </a:p>
        </p:txBody>
      </p:sp>
      <p:sp>
        <p:nvSpPr>
          <p:cNvPr id="18504" name="Rectangle 72"/>
          <p:cNvSpPr>
            <a:spLocks/>
          </p:cNvSpPr>
          <p:nvPr/>
        </p:nvSpPr>
        <p:spPr bwMode="auto">
          <a:xfrm>
            <a:off x="381000" y="1371600"/>
            <a:ext cx="4419600" cy="2895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0" tIns="0" rIns="0" bIns="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arith(int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y,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z)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t1 =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x+y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t2 = z+t1;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t3 = x+4;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t4 = y * 48; 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t5 = t3 + t4;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t2 * t5;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9457" name="Group 1"/>
          <p:cNvGraphicFramePr>
            <a:graphicFrameLocks noGrp="1"/>
          </p:cNvGraphicFramePr>
          <p:nvPr/>
        </p:nvGraphicFramePr>
        <p:xfrm>
          <a:off x="5930900" y="558800"/>
          <a:ext cx="1905000" cy="3556000"/>
        </p:xfrm>
        <a:graphic>
          <a:graphicData uri="http://schemas.openxmlformats.org/drawingml/2006/table">
            <a:tbl>
              <a:tblPr/>
              <a:tblGrid>
                <a:gridCol w="635000"/>
                <a:gridCol w="1270000"/>
              </a:tblGrid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ヒラギノ角ゴ ProN W6" charset="0"/>
                        <a:cs typeface="Courier New" pitchFamily="49" charset="0"/>
                        <a:sym typeface="Arial Black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Arial Black" charset="0"/>
                          <a:cs typeface="Courier New" pitchFamily="49" charset="0"/>
                          <a:sym typeface="Arial Black" charset="0"/>
                        </a:rPr>
                        <a:t>•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ヒラギノ角ゴ ProN W6" charset="0"/>
                        <a:cs typeface="Courier New" pitchFamily="49" charset="0"/>
                        <a:sym typeface="Arial Black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Arial Black" charset="0"/>
                          <a:cs typeface="Courier New" pitchFamily="49" charset="0"/>
                          <a:sym typeface="Arial Black" charset="0"/>
                        </a:rPr>
                        <a:t>•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ea typeface="ヒラギノ角ゴ ProN W3" charset="0"/>
                        <a:cs typeface="Courier New" pitchFamily="49" charset="0"/>
                        <a:sym typeface="Arial Narrow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ea typeface="Arial Black" charset="0"/>
                          <a:cs typeface="Courier New" pitchFamily="49" charset="0"/>
                          <a:sym typeface="Arial Black" charset="0"/>
                        </a:rPr>
                        <a:t>•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16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z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12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y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8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x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4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Rtn Addr</a:t>
                      </a: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  <a:tr h="4445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0</a:t>
                      </a: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Old %</a:t>
                      </a: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pitchFamily="49" charset="0"/>
                          <a:cs typeface="Courier New" pitchFamily="49" charset="0"/>
                          <a:sym typeface="Courier New Bold" charset="0"/>
                        </a:rPr>
                        <a:t>ebp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pitchFamily="49" charset="0"/>
                        <a:cs typeface="Courier New" pitchFamily="49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BCCF3"/>
                    </a:solidFill>
                  </a:tcPr>
                </a:tc>
              </a:tr>
            </a:tbl>
          </a:graphicData>
        </a:graphic>
      </p:graphicFrame>
      <p:sp>
        <p:nvSpPr>
          <p:cNvPr id="19516" name="Rectangle 60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9517" name="Rectangle 61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9518" name="Rectangle 6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Understanding 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arith</a:t>
            </a:r>
            <a:endParaRPr lang="en-US" dirty="0">
              <a:latin typeface="Courier New Bold" charset="0"/>
              <a:sym typeface="Courier New Bold" charset="0"/>
            </a:endParaRPr>
          </a:p>
        </p:txBody>
      </p:sp>
      <p:sp>
        <p:nvSpPr>
          <p:cNvPr id="19520" name="Line 64"/>
          <p:cNvSpPr>
            <a:spLocks noChangeShapeType="1"/>
          </p:cNvSpPr>
          <p:nvPr/>
        </p:nvSpPr>
        <p:spPr bwMode="auto">
          <a:xfrm flipH="1">
            <a:off x="7897813" y="3898900"/>
            <a:ext cx="457200" cy="0"/>
          </a:xfrm>
          <a:prstGeom prst="line">
            <a:avLst/>
          </a:pr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9521" name="Rectangle 65"/>
          <p:cNvSpPr>
            <a:spLocks/>
          </p:cNvSpPr>
          <p:nvPr/>
        </p:nvSpPr>
        <p:spPr bwMode="auto">
          <a:xfrm>
            <a:off x="8351838" y="3727450"/>
            <a:ext cx="638175" cy="3302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</a:p>
        </p:txBody>
      </p:sp>
      <p:sp>
        <p:nvSpPr>
          <p:cNvPr id="19522" name="Rectangle 66"/>
          <p:cNvSpPr>
            <a:spLocks/>
          </p:cNvSpPr>
          <p:nvPr/>
        </p:nvSpPr>
        <p:spPr bwMode="auto">
          <a:xfrm>
            <a:off x="5802313" y="1498600"/>
            <a:ext cx="665162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Offset</a:t>
            </a:r>
          </a:p>
        </p:txBody>
      </p:sp>
      <p:sp>
        <p:nvSpPr>
          <p:cNvPr id="19523" name="Rectangle 67"/>
          <p:cNvSpPr>
            <a:spLocks/>
          </p:cNvSpPr>
          <p:nvPr/>
        </p:nvSpPr>
        <p:spPr bwMode="auto">
          <a:xfrm>
            <a:off x="7897813" y="546100"/>
            <a:ext cx="593725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Stack</a:t>
            </a:r>
          </a:p>
        </p:txBody>
      </p:sp>
      <p:sp>
        <p:nvSpPr>
          <p:cNvPr id="19524" name="Rectangle 68"/>
          <p:cNvSpPr>
            <a:spLocks/>
          </p:cNvSpPr>
          <p:nvPr/>
        </p:nvSpPr>
        <p:spPr bwMode="auto">
          <a:xfrm>
            <a:off x="381000" y="1447800"/>
            <a:ext cx="4419600" cy="2895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0" tIns="0" rIns="0" bIns="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arith(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z)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t1 = </a:t>
            </a:r>
            <a:r>
              <a:rPr lang="en-US" sz="18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x+y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rgbClr val="FF000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t2 = z+t1;</a:t>
            </a:r>
            <a:endParaRPr lang="en-US" sz="2400" b="1" dirty="0">
              <a:solidFill>
                <a:srgbClr val="7030A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00B0F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t3 = x+4;</a:t>
            </a:r>
            <a:endParaRPr lang="en-US" sz="2400" b="1" dirty="0">
              <a:solidFill>
                <a:srgbClr val="00B0F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rgbClr val="92D05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rgbClr val="92D05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92D05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t4 = y * 48;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00B0F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t5 = t3 + t4;</a:t>
            </a:r>
            <a:endParaRPr lang="en-US" sz="2400" b="1" dirty="0">
              <a:solidFill>
                <a:srgbClr val="00B0F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t2 * t5;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70" name="Rectangle 67"/>
          <p:cNvSpPr>
            <a:spLocks/>
          </p:cNvSpPr>
          <p:nvPr/>
        </p:nvSpPr>
        <p:spPr bwMode="auto">
          <a:xfrm>
            <a:off x="304800" y="4419600"/>
            <a:ext cx="7239000" cy="2108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dirty="0">
                <a:solidFill>
                  <a:schemeClr val="tx1"/>
                </a:solidFill>
                <a:latin typeface="Courier New Bold" charset="0"/>
                <a:ea typeface="Monaco" charset="0"/>
                <a:cs typeface="Monaco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x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12(%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y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leal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(%edx,%edx,2), %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y*3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sall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$4, %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*= 16 (t4)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leal</a:t>
            </a:r>
            <a:r>
              <a:rPr lang="en-US" sz="1800" b="1" dirty="0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4(%</a:t>
            </a:r>
            <a:r>
              <a:rPr lang="en-US" sz="1800" b="1" dirty="0" err="1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ecx,%eax</a:t>
            </a:r>
            <a:r>
              <a:rPr lang="en-US" sz="1800" b="1" dirty="0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t4 +x+4 (t5)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addl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x+y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(t1)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addl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16(%</a:t>
            </a:r>
            <a:r>
              <a:rPr lang="en-US" sz="1800" b="1" dirty="0" err="1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+= z (t2)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imull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t2 * t5 (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rval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16" name="Rectangle 60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9517" name="Rectangle 61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9518" name="Rectangle 6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Observations about 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arith</a:t>
            </a:r>
            <a:endParaRPr lang="en-US" dirty="0">
              <a:latin typeface="Courier New Bold" charset="0"/>
              <a:sym typeface="Courier New Bold" charset="0"/>
            </a:endParaRPr>
          </a:p>
        </p:txBody>
      </p:sp>
      <p:sp>
        <p:nvSpPr>
          <p:cNvPr id="12" name="Content Placeholder 11"/>
          <p:cNvSpPr>
            <a:spLocks noGrp="1"/>
          </p:cNvSpPr>
          <p:nvPr>
            <p:ph idx="1"/>
          </p:nvPr>
        </p:nvSpPr>
        <p:spPr>
          <a:xfrm>
            <a:off x="4953000" y="1219200"/>
            <a:ext cx="3962400" cy="3124200"/>
          </a:xfrm>
          <a:solidFill>
            <a:schemeClr val="accent2">
              <a:lumMod val="20000"/>
              <a:lumOff val="80000"/>
            </a:schemeClr>
          </a:solidFill>
        </p:spPr>
        <p:txBody>
          <a:bodyPr/>
          <a:lstStyle/>
          <a:p>
            <a:pPr lvl="1"/>
            <a:r>
              <a:rPr lang="en-US" dirty="0" smtClean="0"/>
              <a:t>Instructions in different order from C code</a:t>
            </a:r>
          </a:p>
          <a:p>
            <a:pPr lvl="1"/>
            <a:r>
              <a:rPr lang="en-US" dirty="0" smtClean="0"/>
              <a:t>Some expressions require multiple instructions</a:t>
            </a:r>
          </a:p>
          <a:p>
            <a:pPr lvl="1"/>
            <a:r>
              <a:rPr lang="en-US" dirty="0" smtClean="0"/>
              <a:t>Some instructions cover multiple expressions</a:t>
            </a:r>
          </a:p>
          <a:p>
            <a:pPr lvl="1"/>
            <a:r>
              <a:rPr lang="en-US" dirty="0" smtClean="0"/>
              <a:t>Get exact same code when compile:</a:t>
            </a:r>
          </a:p>
          <a:p>
            <a:pPr lvl="1"/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b="1" dirty="0" err="1" smtClean="0">
                <a:latin typeface="Courier New" pitchFamily="49" charset="0"/>
                <a:cs typeface="Courier New" pitchFamily="49" charset="0"/>
              </a:rPr>
              <a:t>x+y+z</a:t>
            </a:r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)*(x+4+48*y)</a:t>
            </a:r>
            <a:endParaRPr lang="en-US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70" name="Rectangle 67"/>
          <p:cNvSpPr>
            <a:spLocks/>
          </p:cNvSpPr>
          <p:nvPr/>
        </p:nvSpPr>
        <p:spPr bwMode="auto">
          <a:xfrm>
            <a:off x="304800" y="4419600"/>
            <a:ext cx="7239000" cy="21082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dirty="0">
                <a:solidFill>
                  <a:schemeClr val="tx1"/>
                </a:solidFill>
                <a:latin typeface="Courier New Bold" charset="0"/>
                <a:ea typeface="Monaco" charset="0"/>
                <a:cs typeface="Monaco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x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12(%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y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leal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(%edx,%edx,2), %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y*3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sall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$4, %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rgbClr val="92D05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*= 16 (t4)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leal</a:t>
            </a:r>
            <a:r>
              <a:rPr lang="en-US" sz="1800" b="1" dirty="0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4(%</a:t>
            </a:r>
            <a:r>
              <a:rPr lang="en-US" sz="1800" b="1" dirty="0" err="1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ecx,%eax</a:t>
            </a:r>
            <a:r>
              <a:rPr lang="en-US" sz="1800" b="1" dirty="0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00B0F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t4 +x+4 (t5)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addl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err="1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x+y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(t1)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addl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16(%</a:t>
            </a:r>
            <a:r>
              <a:rPr lang="en-US" sz="1800" b="1" dirty="0" err="1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+= z (t2)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1148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imull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t2 * t5 (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rval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</a:t>
            </a:r>
          </a:p>
        </p:txBody>
      </p:sp>
      <p:sp>
        <p:nvSpPr>
          <p:cNvPr id="8" name="Rectangle 68"/>
          <p:cNvSpPr>
            <a:spLocks/>
          </p:cNvSpPr>
          <p:nvPr/>
        </p:nvSpPr>
        <p:spPr bwMode="auto">
          <a:xfrm>
            <a:off x="381000" y="1447800"/>
            <a:ext cx="4419600" cy="2895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0" tIns="0" rIns="0" bIns="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arith(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z)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t1 = </a:t>
            </a:r>
            <a:r>
              <a:rPr lang="en-US" sz="1800" b="1" dirty="0" err="1">
                <a:solidFill>
                  <a:srgbClr val="FF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x+y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rgbClr val="FF000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t2 = z+t1;</a:t>
            </a:r>
            <a:endParaRPr lang="en-US" sz="2400" b="1" dirty="0">
              <a:solidFill>
                <a:srgbClr val="7030A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00B0F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t3 = x+4;</a:t>
            </a:r>
            <a:endParaRPr lang="en-US" sz="2400" b="1" dirty="0">
              <a:solidFill>
                <a:srgbClr val="00B0F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rgbClr val="92D05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rgbClr val="92D05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92D05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t4 = y * 48;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00B0F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t5 = t3 + t4;</a:t>
            </a:r>
            <a:endParaRPr lang="en-US" sz="2400" b="1" dirty="0">
              <a:solidFill>
                <a:srgbClr val="00B0F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t2 * t5;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150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Another Example</a:t>
            </a:r>
          </a:p>
        </p:txBody>
      </p:sp>
      <p:sp>
        <p:nvSpPr>
          <p:cNvPr id="21508" name="Rectangle 4"/>
          <p:cNvSpPr>
            <a:spLocks/>
          </p:cNvSpPr>
          <p:nvPr/>
        </p:nvSpPr>
        <p:spPr bwMode="auto">
          <a:xfrm>
            <a:off x="381000" y="1447800"/>
            <a:ext cx="3746500" cy="2362200"/>
          </a:xfrm>
          <a:prstGeom prst="rect">
            <a:avLst/>
          </a:prstGeom>
          <a:solidFill>
            <a:srgbClr val="CDF1C5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logical(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t1 =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x^y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t2 = t1 &gt;&gt; 17;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mask = (1&lt;&lt;13) - 7;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t2 &amp; mask;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21509" name="Rectangle 5"/>
          <p:cNvSpPr>
            <a:spLocks/>
          </p:cNvSpPr>
          <p:nvPr/>
        </p:nvSpPr>
        <p:spPr bwMode="auto">
          <a:xfrm>
            <a:off x="4432300" y="825500"/>
            <a:ext cx="4127500" cy="386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logical: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pushl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esp,%ebp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12(%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xorl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8(%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$17,%eax</a:t>
            </a:r>
          </a:p>
          <a:p>
            <a:pPr lvl="0"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andl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$8185,%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popl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ret</a:t>
            </a:r>
          </a:p>
        </p:txBody>
      </p:sp>
      <p:sp>
        <p:nvSpPr>
          <p:cNvPr id="21510" name="AutoShape 6"/>
          <p:cNvSpPr>
            <a:spLocks/>
          </p:cNvSpPr>
          <p:nvPr/>
        </p:nvSpPr>
        <p:spPr bwMode="auto">
          <a:xfrm>
            <a:off x="7670800" y="2159000"/>
            <a:ext cx="304800" cy="11938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1" name="Rectangle 7"/>
          <p:cNvSpPr>
            <a:spLocks/>
          </p:cNvSpPr>
          <p:nvPr/>
        </p:nvSpPr>
        <p:spPr bwMode="auto">
          <a:xfrm>
            <a:off x="8077200" y="2578100"/>
            <a:ext cx="55721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Body</a:t>
            </a:r>
          </a:p>
        </p:txBody>
      </p:sp>
      <p:sp>
        <p:nvSpPr>
          <p:cNvPr id="21512" name="AutoShape 8"/>
          <p:cNvSpPr>
            <a:spLocks/>
          </p:cNvSpPr>
          <p:nvPr/>
        </p:nvSpPr>
        <p:spPr bwMode="auto">
          <a:xfrm>
            <a:off x="7670800" y="1282700"/>
            <a:ext cx="228600" cy="4572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3" name="Rectangle 9"/>
          <p:cNvSpPr>
            <a:spLocks/>
          </p:cNvSpPr>
          <p:nvPr/>
        </p:nvSpPr>
        <p:spPr bwMode="auto">
          <a:xfrm>
            <a:off x="8013700" y="1193800"/>
            <a:ext cx="382588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Set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Up</a:t>
            </a:r>
          </a:p>
        </p:txBody>
      </p:sp>
      <p:sp>
        <p:nvSpPr>
          <p:cNvPr id="21514" name="AutoShape 10"/>
          <p:cNvSpPr>
            <a:spLocks/>
          </p:cNvSpPr>
          <p:nvPr/>
        </p:nvSpPr>
        <p:spPr bwMode="auto">
          <a:xfrm>
            <a:off x="7670800" y="3429000"/>
            <a:ext cx="304800" cy="6858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5" name="Rectangle 11"/>
          <p:cNvSpPr>
            <a:spLocks/>
          </p:cNvSpPr>
          <p:nvPr/>
        </p:nvSpPr>
        <p:spPr bwMode="auto">
          <a:xfrm>
            <a:off x="8077200" y="3594100"/>
            <a:ext cx="62706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Finish</a:t>
            </a:r>
          </a:p>
        </p:txBody>
      </p:sp>
      <p:sp>
        <p:nvSpPr>
          <p:cNvPr id="21516" name="Rectangle 12"/>
          <p:cNvSpPr>
            <a:spLocks/>
          </p:cNvSpPr>
          <p:nvPr/>
        </p:nvSpPr>
        <p:spPr bwMode="auto">
          <a:xfrm>
            <a:off x="889000" y="5054600"/>
            <a:ext cx="7035800" cy="132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12(%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y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xorl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8(%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x^y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    (t1)</a:t>
            </a: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$17,%eax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t1&gt;&gt;17    (t2)</a:t>
            </a: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andl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$8185,%eax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t2 &amp;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mask 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rval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</p:txBody>
      </p:sp>
    </p:spTree>
  </p:cSld>
  <p:clrMapOvr>
    <a:masterClrMapping/>
  </p:clrMapOvr>
  <p:transition/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150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Another Example</a:t>
            </a:r>
          </a:p>
        </p:txBody>
      </p:sp>
      <p:sp>
        <p:nvSpPr>
          <p:cNvPr id="21508" name="Rectangle 4"/>
          <p:cNvSpPr>
            <a:spLocks/>
          </p:cNvSpPr>
          <p:nvPr/>
        </p:nvSpPr>
        <p:spPr bwMode="auto">
          <a:xfrm>
            <a:off x="381000" y="1447800"/>
            <a:ext cx="3746500" cy="2362200"/>
          </a:xfrm>
          <a:prstGeom prst="rect">
            <a:avLst/>
          </a:prstGeom>
          <a:solidFill>
            <a:srgbClr val="CDF1C5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logical(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t1 =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x^y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t2 = t1 &gt;&gt; 17;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mask = (1&lt;&lt;13) - 7;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t2 &amp; mask;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21509" name="Rectangle 5"/>
          <p:cNvSpPr>
            <a:spLocks/>
          </p:cNvSpPr>
          <p:nvPr/>
        </p:nvSpPr>
        <p:spPr bwMode="auto">
          <a:xfrm>
            <a:off x="4432300" y="825500"/>
            <a:ext cx="4127500" cy="386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logical: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pushl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esp,%ebp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12(%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xorl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8(%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$17,%eax</a:t>
            </a:r>
          </a:p>
          <a:p>
            <a:pPr lvl="0"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andl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$8185,%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popl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ret</a:t>
            </a:r>
          </a:p>
        </p:txBody>
      </p:sp>
      <p:sp>
        <p:nvSpPr>
          <p:cNvPr id="21510" name="AutoShape 6"/>
          <p:cNvSpPr>
            <a:spLocks/>
          </p:cNvSpPr>
          <p:nvPr/>
        </p:nvSpPr>
        <p:spPr bwMode="auto">
          <a:xfrm>
            <a:off x="7670800" y="2159000"/>
            <a:ext cx="304800" cy="11938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1" name="Rectangle 7"/>
          <p:cNvSpPr>
            <a:spLocks/>
          </p:cNvSpPr>
          <p:nvPr/>
        </p:nvSpPr>
        <p:spPr bwMode="auto">
          <a:xfrm>
            <a:off x="8077200" y="2578100"/>
            <a:ext cx="55721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Body</a:t>
            </a:r>
          </a:p>
        </p:txBody>
      </p:sp>
      <p:sp>
        <p:nvSpPr>
          <p:cNvPr id="21512" name="AutoShape 8"/>
          <p:cNvSpPr>
            <a:spLocks/>
          </p:cNvSpPr>
          <p:nvPr/>
        </p:nvSpPr>
        <p:spPr bwMode="auto">
          <a:xfrm>
            <a:off x="7670800" y="1282700"/>
            <a:ext cx="228600" cy="4572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3" name="Rectangle 9"/>
          <p:cNvSpPr>
            <a:spLocks/>
          </p:cNvSpPr>
          <p:nvPr/>
        </p:nvSpPr>
        <p:spPr bwMode="auto">
          <a:xfrm>
            <a:off x="8013700" y="1193800"/>
            <a:ext cx="382588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Set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Up</a:t>
            </a:r>
          </a:p>
        </p:txBody>
      </p:sp>
      <p:sp>
        <p:nvSpPr>
          <p:cNvPr id="21514" name="AutoShape 10"/>
          <p:cNvSpPr>
            <a:spLocks/>
          </p:cNvSpPr>
          <p:nvPr/>
        </p:nvSpPr>
        <p:spPr bwMode="auto">
          <a:xfrm>
            <a:off x="7670800" y="3429000"/>
            <a:ext cx="304800" cy="6858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5" name="Rectangle 11"/>
          <p:cNvSpPr>
            <a:spLocks/>
          </p:cNvSpPr>
          <p:nvPr/>
        </p:nvSpPr>
        <p:spPr bwMode="auto">
          <a:xfrm>
            <a:off x="8077200" y="3594100"/>
            <a:ext cx="62706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Finish</a:t>
            </a:r>
          </a:p>
        </p:txBody>
      </p:sp>
      <p:sp>
        <p:nvSpPr>
          <p:cNvPr id="21516" name="Rectangle 12"/>
          <p:cNvSpPr>
            <a:spLocks/>
          </p:cNvSpPr>
          <p:nvPr/>
        </p:nvSpPr>
        <p:spPr bwMode="auto">
          <a:xfrm>
            <a:off x="889000" y="5054600"/>
            <a:ext cx="7035800" cy="132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12(%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y</a:t>
            </a:r>
            <a:endParaRPr lang="en-US" sz="1800" b="1" dirty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xorl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8(%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x^y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    (t1)</a:t>
            </a: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$17,%eax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t1&gt;&gt;17    (t2)</a:t>
            </a: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andl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$8185,%eax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t2 &amp;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mask 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rval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</p:txBody>
      </p:sp>
    </p:spTree>
  </p:cSld>
  <p:clrMapOvr>
    <a:masterClrMapping/>
  </p:clrMapOvr>
  <p:transition/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150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Another Example</a:t>
            </a:r>
          </a:p>
        </p:txBody>
      </p:sp>
      <p:sp>
        <p:nvSpPr>
          <p:cNvPr id="21508" name="Rectangle 4"/>
          <p:cNvSpPr>
            <a:spLocks/>
          </p:cNvSpPr>
          <p:nvPr/>
        </p:nvSpPr>
        <p:spPr bwMode="auto">
          <a:xfrm>
            <a:off x="368300" y="1447800"/>
            <a:ext cx="3746500" cy="2362200"/>
          </a:xfrm>
          <a:prstGeom prst="rect">
            <a:avLst/>
          </a:prstGeom>
          <a:solidFill>
            <a:srgbClr val="CDF1C5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logical(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t1 =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x^y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t2 = t1 &gt;&gt; 17;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mask = (1&lt;&lt;13) - 7;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t2 &amp; mask;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21509" name="Rectangle 5"/>
          <p:cNvSpPr>
            <a:spLocks/>
          </p:cNvSpPr>
          <p:nvPr/>
        </p:nvSpPr>
        <p:spPr bwMode="auto">
          <a:xfrm>
            <a:off x="4419600" y="825500"/>
            <a:ext cx="4127500" cy="386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logical: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pushl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esp,%ebp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12(%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xorl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8(%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sarl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$17,%eax</a:t>
            </a:r>
          </a:p>
          <a:p>
            <a:pPr lvl="0"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andl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$8185,%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popl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ret</a:t>
            </a:r>
          </a:p>
        </p:txBody>
      </p:sp>
      <p:sp>
        <p:nvSpPr>
          <p:cNvPr id="21510" name="AutoShape 6"/>
          <p:cNvSpPr>
            <a:spLocks/>
          </p:cNvSpPr>
          <p:nvPr/>
        </p:nvSpPr>
        <p:spPr bwMode="auto">
          <a:xfrm>
            <a:off x="7670800" y="2159000"/>
            <a:ext cx="304800" cy="11938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1" name="Rectangle 7"/>
          <p:cNvSpPr>
            <a:spLocks/>
          </p:cNvSpPr>
          <p:nvPr/>
        </p:nvSpPr>
        <p:spPr bwMode="auto">
          <a:xfrm>
            <a:off x="8077200" y="2578100"/>
            <a:ext cx="55721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Body</a:t>
            </a:r>
          </a:p>
        </p:txBody>
      </p:sp>
      <p:sp>
        <p:nvSpPr>
          <p:cNvPr id="21512" name="AutoShape 8"/>
          <p:cNvSpPr>
            <a:spLocks/>
          </p:cNvSpPr>
          <p:nvPr/>
        </p:nvSpPr>
        <p:spPr bwMode="auto">
          <a:xfrm>
            <a:off x="7670800" y="1282700"/>
            <a:ext cx="228600" cy="4572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3" name="Rectangle 9"/>
          <p:cNvSpPr>
            <a:spLocks/>
          </p:cNvSpPr>
          <p:nvPr/>
        </p:nvSpPr>
        <p:spPr bwMode="auto">
          <a:xfrm>
            <a:off x="8013700" y="1193800"/>
            <a:ext cx="382588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Set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Up</a:t>
            </a:r>
          </a:p>
        </p:txBody>
      </p:sp>
      <p:sp>
        <p:nvSpPr>
          <p:cNvPr id="21514" name="AutoShape 10"/>
          <p:cNvSpPr>
            <a:spLocks/>
          </p:cNvSpPr>
          <p:nvPr/>
        </p:nvSpPr>
        <p:spPr bwMode="auto">
          <a:xfrm>
            <a:off x="7670800" y="3429000"/>
            <a:ext cx="304800" cy="6858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5" name="Rectangle 11"/>
          <p:cNvSpPr>
            <a:spLocks/>
          </p:cNvSpPr>
          <p:nvPr/>
        </p:nvSpPr>
        <p:spPr bwMode="auto">
          <a:xfrm>
            <a:off x="8077200" y="3594100"/>
            <a:ext cx="62706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Finish</a:t>
            </a:r>
          </a:p>
        </p:txBody>
      </p:sp>
      <p:sp>
        <p:nvSpPr>
          <p:cNvPr id="21516" name="Rectangle 12"/>
          <p:cNvSpPr>
            <a:spLocks/>
          </p:cNvSpPr>
          <p:nvPr/>
        </p:nvSpPr>
        <p:spPr bwMode="auto">
          <a:xfrm>
            <a:off x="889000" y="5054600"/>
            <a:ext cx="7035800" cy="132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12(%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y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xorl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8(%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x^y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    (t1)</a:t>
            </a: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sarl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$17,%eax	#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t1&gt;&gt;17    (t2)</a:t>
            </a: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andl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$8185,%eax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t2 &amp;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mask 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rval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</p:txBody>
      </p:sp>
    </p:spTree>
  </p:cSld>
  <p:clrMapOvr>
    <a:masterClrMapping/>
  </p:clrMapOvr>
  <p:transition/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2150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Another Example</a:t>
            </a:r>
          </a:p>
        </p:txBody>
      </p:sp>
      <p:sp>
        <p:nvSpPr>
          <p:cNvPr id="21508" name="Rectangle 4"/>
          <p:cNvSpPr>
            <a:spLocks/>
          </p:cNvSpPr>
          <p:nvPr/>
        </p:nvSpPr>
        <p:spPr bwMode="auto">
          <a:xfrm>
            <a:off x="381000" y="1447800"/>
            <a:ext cx="3746500" cy="2362200"/>
          </a:xfrm>
          <a:prstGeom prst="rect">
            <a:avLst/>
          </a:prstGeom>
          <a:solidFill>
            <a:srgbClr val="CDF1C5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logical(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t1 =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x^y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t2 = t1 &gt;&gt; 17;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mask = (1&lt;&lt;13) - 7;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t2 &amp; mask;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21509" name="Rectangle 5"/>
          <p:cNvSpPr>
            <a:spLocks/>
          </p:cNvSpPr>
          <p:nvPr/>
        </p:nvSpPr>
        <p:spPr bwMode="auto">
          <a:xfrm>
            <a:off x="4432300" y="825500"/>
            <a:ext cx="4127500" cy="386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logical:</a:t>
            </a: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pushl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esp,%ebp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12(%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xorl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8(%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$17,%eax</a:t>
            </a:r>
          </a:p>
          <a:p>
            <a:pPr lvl="0"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andl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$8185,%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popl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ret</a:t>
            </a:r>
          </a:p>
        </p:txBody>
      </p:sp>
      <p:sp>
        <p:nvSpPr>
          <p:cNvPr id="21510" name="AutoShape 6"/>
          <p:cNvSpPr>
            <a:spLocks/>
          </p:cNvSpPr>
          <p:nvPr/>
        </p:nvSpPr>
        <p:spPr bwMode="auto">
          <a:xfrm>
            <a:off x="7670800" y="2159000"/>
            <a:ext cx="304800" cy="11938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1" name="Rectangle 7"/>
          <p:cNvSpPr>
            <a:spLocks/>
          </p:cNvSpPr>
          <p:nvPr/>
        </p:nvSpPr>
        <p:spPr bwMode="auto">
          <a:xfrm>
            <a:off x="8077200" y="2578100"/>
            <a:ext cx="55721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Body</a:t>
            </a:r>
          </a:p>
        </p:txBody>
      </p:sp>
      <p:sp>
        <p:nvSpPr>
          <p:cNvPr id="21512" name="AutoShape 8"/>
          <p:cNvSpPr>
            <a:spLocks/>
          </p:cNvSpPr>
          <p:nvPr/>
        </p:nvSpPr>
        <p:spPr bwMode="auto">
          <a:xfrm>
            <a:off x="7670800" y="1282700"/>
            <a:ext cx="228600" cy="4572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3" name="Rectangle 9"/>
          <p:cNvSpPr>
            <a:spLocks/>
          </p:cNvSpPr>
          <p:nvPr/>
        </p:nvSpPr>
        <p:spPr bwMode="auto">
          <a:xfrm>
            <a:off x="8013700" y="1193800"/>
            <a:ext cx="382588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Set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Up</a:t>
            </a:r>
          </a:p>
        </p:txBody>
      </p:sp>
      <p:sp>
        <p:nvSpPr>
          <p:cNvPr id="21514" name="AutoShape 10"/>
          <p:cNvSpPr>
            <a:spLocks/>
          </p:cNvSpPr>
          <p:nvPr/>
        </p:nvSpPr>
        <p:spPr bwMode="auto">
          <a:xfrm>
            <a:off x="7670800" y="3429000"/>
            <a:ext cx="304800" cy="6858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515" name="Rectangle 11"/>
          <p:cNvSpPr>
            <a:spLocks/>
          </p:cNvSpPr>
          <p:nvPr/>
        </p:nvSpPr>
        <p:spPr bwMode="auto">
          <a:xfrm>
            <a:off x="8077200" y="3594100"/>
            <a:ext cx="62706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Finish</a:t>
            </a:r>
          </a:p>
        </p:txBody>
      </p:sp>
      <p:sp>
        <p:nvSpPr>
          <p:cNvPr id="21516" name="Rectangle 12"/>
          <p:cNvSpPr>
            <a:spLocks/>
          </p:cNvSpPr>
          <p:nvPr/>
        </p:nvSpPr>
        <p:spPr bwMode="auto">
          <a:xfrm>
            <a:off x="889000" y="5054600"/>
            <a:ext cx="7035800" cy="132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12(%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y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xorl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8(%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x^y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    (t1)</a:t>
            </a: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sarl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$17,%eax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t1&gt;&gt;17    (t2)</a:t>
            </a:r>
          </a:p>
          <a:p>
            <a:pPr algn="l">
              <a:tabLst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  <a:tab pos="114300" algn="l"/>
                <a:tab pos="3149600" algn="l"/>
                <a:tab pos="4978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andl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$8185,%eax	#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t2 &amp;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mask (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rval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</a:t>
            </a:r>
            <a:endParaRPr lang="en-US" sz="1800" b="1" dirty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</p:txBody>
      </p:sp>
      <p:sp>
        <p:nvSpPr>
          <p:cNvPr id="14" name="Rectangle 13"/>
          <p:cNvSpPr>
            <a:spLocks/>
          </p:cNvSpPr>
          <p:nvPr/>
        </p:nvSpPr>
        <p:spPr bwMode="auto">
          <a:xfrm>
            <a:off x="533400" y="4267200"/>
            <a:ext cx="3124200" cy="276999"/>
          </a:xfrm>
          <a:prstGeom prst="rect">
            <a:avLst/>
          </a:prstGeom>
          <a:solidFill>
            <a:srgbClr val="D6D6F4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wrap="square" lIns="0" tIns="0" rIns="0" bIns="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2</a:t>
            </a:r>
            <a:r>
              <a:rPr lang="en-US" sz="1800" baseline="300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13</a:t>
            </a:r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 = 8192, 2</a:t>
            </a:r>
            <a:r>
              <a:rPr lang="en-US" sz="1800" baseline="300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13</a:t>
            </a:r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 – 7 = 8185</a:t>
            </a:r>
          </a:p>
        </p:txBody>
      </p:sp>
    </p:spTree>
  </p:cSld>
  <p:clrMapOvr>
    <a:masterClrMapping/>
  </p:clrMapOvr>
  <p:transition/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277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Today</a:t>
            </a:r>
          </a:p>
        </p:txBody>
      </p:sp>
      <p:sp>
        <p:nvSpPr>
          <p:cNvPr id="32772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>
                <a:solidFill>
                  <a:srgbClr val="B3B3B3"/>
                </a:solidFill>
              </a:rPr>
              <a:t>Complete addressing mode, address computation (</a:t>
            </a:r>
            <a:r>
              <a:rPr lang="en-US" dirty="0" err="1">
                <a:solidFill>
                  <a:srgbClr val="B3B3B3"/>
                </a:solidFill>
              </a:rPr>
              <a:t>leal</a:t>
            </a:r>
            <a:r>
              <a:rPr lang="en-US" dirty="0">
                <a:solidFill>
                  <a:srgbClr val="B3B3B3"/>
                </a:solidFill>
              </a:rPr>
              <a:t>)</a:t>
            </a:r>
          </a:p>
          <a:p>
            <a:r>
              <a:rPr lang="en-US" dirty="0">
                <a:solidFill>
                  <a:srgbClr val="B3B3B3"/>
                </a:solidFill>
              </a:rPr>
              <a:t>Arithmetic operations</a:t>
            </a:r>
          </a:p>
          <a:p>
            <a:r>
              <a:rPr lang="en-US" dirty="0" smtClean="0"/>
              <a:t>Control</a:t>
            </a:r>
            <a:r>
              <a:rPr lang="en-US" dirty="0"/>
              <a:t>: Condition codes</a:t>
            </a:r>
          </a:p>
          <a:p>
            <a:r>
              <a:rPr lang="en-US" dirty="0">
                <a:solidFill>
                  <a:srgbClr val="B3B3B3"/>
                </a:solidFill>
              </a:rPr>
              <a:t>Conditional branches</a:t>
            </a:r>
          </a:p>
          <a:p>
            <a:r>
              <a:rPr lang="en-US" dirty="0" smtClean="0">
                <a:solidFill>
                  <a:srgbClr val="B3B3B3"/>
                </a:solidFill>
              </a:rPr>
              <a:t>Loops</a:t>
            </a:r>
            <a:endParaRPr lang="en-US" dirty="0">
              <a:solidFill>
                <a:srgbClr val="B3B3B3"/>
              </a:solidFill>
            </a:endParaRPr>
          </a:p>
        </p:txBody>
      </p:sp>
    </p:spTree>
  </p:cSld>
  <p:clrMapOvr>
    <a:masterClrMapping/>
  </p:clrMapOvr>
  <p:transition/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379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Processor State (IA32, Partial)</a:t>
            </a:r>
          </a:p>
        </p:txBody>
      </p:sp>
      <p:sp>
        <p:nvSpPr>
          <p:cNvPr id="33796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397000"/>
            <a:ext cx="3340100" cy="5435600"/>
          </a:xfrm>
          <a:ln/>
        </p:spPr>
        <p:txBody>
          <a:bodyPr/>
          <a:lstStyle/>
          <a:p>
            <a:r>
              <a:rPr lang="en-US"/>
              <a:t>Information about currently executing program</a:t>
            </a:r>
          </a:p>
          <a:p>
            <a:pPr marL="552450" lvl="1"/>
            <a:r>
              <a:rPr lang="en-US"/>
              <a:t>Temporary data</a:t>
            </a:r>
            <a:br>
              <a:rPr lang="en-US"/>
            </a:br>
            <a:r>
              <a:rPr lang="en-US"/>
              <a:t>(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%eax</a:t>
            </a:r>
            <a:r>
              <a:rPr lang="en-US"/>
              <a:t>, … )</a:t>
            </a:r>
          </a:p>
          <a:p>
            <a:pPr marL="552450" lvl="1"/>
            <a:r>
              <a:rPr lang="en-US"/>
              <a:t>Location of runtime stack</a:t>
            </a:r>
            <a:br>
              <a:rPr lang="en-US"/>
            </a:br>
            <a:r>
              <a:rPr lang="en-US"/>
              <a:t>(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  <a:r>
              <a:rPr lang="en-US"/>
              <a:t>,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  <a:r>
              <a:rPr lang="en-US"/>
              <a:t> )</a:t>
            </a:r>
          </a:p>
          <a:p>
            <a:pPr marL="552450" lvl="1"/>
            <a:r>
              <a:rPr lang="en-US"/>
              <a:t>Location of current code control point</a:t>
            </a:r>
            <a:br>
              <a:rPr lang="en-US"/>
            </a:br>
            <a:r>
              <a:rPr lang="en-US"/>
              <a:t>(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%eip</a:t>
            </a:r>
            <a:r>
              <a:rPr lang="en-US"/>
              <a:t>, … )</a:t>
            </a:r>
          </a:p>
          <a:p>
            <a:pPr marL="552450" lvl="1"/>
            <a:r>
              <a:rPr lang="en-US"/>
              <a:t>Status of recent tests</a:t>
            </a:r>
            <a:br>
              <a:rPr lang="en-US"/>
            </a:br>
            <a:r>
              <a:rPr lang="en-US"/>
              <a:t>( </a:t>
            </a:r>
            <a:r>
              <a:rPr lang="en-US"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CF, ZF, SF, OF</a:t>
            </a:r>
            <a:r>
              <a:rPr lang="en-US"/>
              <a:t> )</a:t>
            </a:r>
          </a:p>
        </p:txBody>
      </p:sp>
      <p:sp>
        <p:nvSpPr>
          <p:cNvPr id="33797" name="Rectangle 5"/>
          <p:cNvSpPr>
            <a:spLocks/>
          </p:cNvSpPr>
          <p:nvPr/>
        </p:nvSpPr>
        <p:spPr bwMode="auto">
          <a:xfrm>
            <a:off x="3911600" y="5334000"/>
            <a:ext cx="2540000" cy="381000"/>
          </a:xfrm>
          <a:prstGeom prst="rect">
            <a:avLst/>
          </a:prstGeom>
          <a:solidFill>
            <a:srgbClr val="D6D6F4"/>
          </a:solidFill>
          <a:ln w="2556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pPr algn="l"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%eip</a:t>
            </a:r>
          </a:p>
        </p:txBody>
      </p:sp>
      <p:sp>
        <p:nvSpPr>
          <p:cNvPr id="33798" name="Rectangle 6"/>
          <p:cNvSpPr>
            <a:spLocks/>
          </p:cNvSpPr>
          <p:nvPr/>
        </p:nvSpPr>
        <p:spPr bwMode="auto">
          <a:xfrm>
            <a:off x="6996113" y="2362200"/>
            <a:ext cx="1836737" cy="685800"/>
          </a:xfrm>
          <a:prstGeom prst="rect">
            <a:avLst/>
          </a:prstGeom>
          <a:noFill/>
          <a:ln w="1905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General purpose</a:t>
            </a:r>
            <a:endParaRPr lang="en-US">
              <a:solidFill>
                <a:schemeClr val="tx1"/>
              </a:solidFill>
              <a:latin typeface="Arial Narrow Bold" charset="0"/>
              <a:ea typeface="Lucida Grande" charset="0"/>
              <a:cs typeface="Lucida Grande" charset="0"/>
              <a:sym typeface="Arial Narrow Bold" charset="0"/>
            </a:endParaRPr>
          </a:p>
          <a:p>
            <a:pPr algn="l"/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registers</a:t>
            </a:r>
          </a:p>
        </p:txBody>
      </p:sp>
      <p:sp>
        <p:nvSpPr>
          <p:cNvPr id="33799" name="Rectangle 7"/>
          <p:cNvSpPr>
            <a:spLocks/>
          </p:cNvSpPr>
          <p:nvPr/>
        </p:nvSpPr>
        <p:spPr bwMode="auto">
          <a:xfrm>
            <a:off x="6554788" y="4102100"/>
            <a:ext cx="1898650" cy="381000"/>
          </a:xfrm>
          <a:prstGeom prst="rect">
            <a:avLst/>
          </a:prstGeom>
          <a:noFill/>
          <a:ln w="1905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Current stack top</a:t>
            </a:r>
          </a:p>
        </p:txBody>
      </p:sp>
      <p:sp>
        <p:nvSpPr>
          <p:cNvPr id="33800" name="Rectangle 8"/>
          <p:cNvSpPr>
            <a:spLocks/>
          </p:cNvSpPr>
          <p:nvPr/>
        </p:nvSpPr>
        <p:spPr bwMode="auto">
          <a:xfrm>
            <a:off x="6572250" y="4554538"/>
            <a:ext cx="2163763" cy="381000"/>
          </a:xfrm>
          <a:prstGeom prst="rect">
            <a:avLst/>
          </a:prstGeom>
          <a:noFill/>
          <a:ln w="1905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Current stack frame</a:t>
            </a:r>
          </a:p>
        </p:txBody>
      </p:sp>
      <p:sp>
        <p:nvSpPr>
          <p:cNvPr id="33801" name="Rectangle 9"/>
          <p:cNvSpPr>
            <a:spLocks/>
          </p:cNvSpPr>
          <p:nvPr/>
        </p:nvSpPr>
        <p:spPr bwMode="auto">
          <a:xfrm>
            <a:off x="6570663" y="5313363"/>
            <a:ext cx="2063750" cy="381000"/>
          </a:xfrm>
          <a:prstGeom prst="rect">
            <a:avLst/>
          </a:prstGeom>
          <a:noFill/>
          <a:ln w="1905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20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Instruction pointer</a:t>
            </a:r>
          </a:p>
        </p:txBody>
      </p:sp>
      <p:sp>
        <p:nvSpPr>
          <p:cNvPr id="33802" name="Rectangle 10"/>
          <p:cNvSpPr>
            <a:spLocks/>
          </p:cNvSpPr>
          <p:nvPr/>
        </p:nvSpPr>
        <p:spPr bwMode="auto">
          <a:xfrm>
            <a:off x="3905250" y="6019800"/>
            <a:ext cx="533400" cy="533400"/>
          </a:xfrm>
          <a:prstGeom prst="rect">
            <a:avLst/>
          </a:prstGeom>
          <a:solidFill>
            <a:srgbClr val="C5FEB8"/>
          </a:solidFill>
          <a:ln w="2556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CF</a:t>
            </a:r>
          </a:p>
        </p:txBody>
      </p:sp>
      <p:sp>
        <p:nvSpPr>
          <p:cNvPr id="33803" name="Rectangle 11"/>
          <p:cNvSpPr>
            <a:spLocks/>
          </p:cNvSpPr>
          <p:nvPr/>
        </p:nvSpPr>
        <p:spPr bwMode="auto">
          <a:xfrm>
            <a:off x="4578350" y="6019800"/>
            <a:ext cx="533400" cy="533400"/>
          </a:xfrm>
          <a:prstGeom prst="rect">
            <a:avLst/>
          </a:prstGeom>
          <a:solidFill>
            <a:srgbClr val="C5FEB8"/>
          </a:solidFill>
          <a:ln w="2556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ZF</a:t>
            </a:r>
          </a:p>
        </p:txBody>
      </p:sp>
      <p:sp>
        <p:nvSpPr>
          <p:cNvPr id="33804" name="Rectangle 12"/>
          <p:cNvSpPr>
            <a:spLocks/>
          </p:cNvSpPr>
          <p:nvPr/>
        </p:nvSpPr>
        <p:spPr bwMode="auto">
          <a:xfrm>
            <a:off x="5251450" y="6019800"/>
            <a:ext cx="533400" cy="533400"/>
          </a:xfrm>
          <a:prstGeom prst="rect">
            <a:avLst/>
          </a:prstGeom>
          <a:solidFill>
            <a:srgbClr val="C5FEB8"/>
          </a:solidFill>
          <a:ln w="2556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SF</a:t>
            </a:r>
          </a:p>
        </p:txBody>
      </p:sp>
      <p:sp>
        <p:nvSpPr>
          <p:cNvPr id="33805" name="Rectangle 13"/>
          <p:cNvSpPr>
            <a:spLocks/>
          </p:cNvSpPr>
          <p:nvPr/>
        </p:nvSpPr>
        <p:spPr bwMode="auto">
          <a:xfrm>
            <a:off x="5924550" y="6019800"/>
            <a:ext cx="533400" cy="533400"/>
          </a:xfrm>
          <a:prstGeom prst="rect">
            <a:avLst/>
          </a:prstGeom>
          <a:solidFill>
            <a:srgbClr val="C5FEB8"/>
          </a:solidFill>
          <a:ln w="2556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 anchor="ctr"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OF</a:t>
            </a:r>
          </a:p>
        </p:txBody>
      </p:sp>
      <p:sp>
        <p:nvSpPr>
          <p:cNvPr id="33806" name="Rectangle 14"/>
          <p:cNvSpPr>
            <a:spLocks/>
          </p:cNvSpPr>
          <p:nvPr/>
        </p:nvSpPr>
        <p:spPr bwMode="auto">
          <a:xfrm>
            <a:off x="6580188" y="6019800"/>
            <a:ext cx="2654300" cy="444500"/>
          </a:xfrm>
          <a:prstGeom prst="rect">
            <a:avLst/>
          </a:prstGeom>
          <a:noFill/>
          <a:ln w="1905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r>
              <a:rPr lang="en-US" sz="2400">
                <a:solidFill>
                  <a:srgbClr val="C00000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Condition codes</a:t>
            </a:r>
          </a:p>
        </p:txBody>
      </p:sp>
      <p:grpSp>
        <p:nvGrpSpPr>
          <p:cNvPr id="33807" name="Group 15"/>
          <p:cNvGrpSpPr>
            <a:grpSpLocks/>
          </p:cNvGrpSpPr>
          <p:nvPr/>
        </p:nvGrpSpPr>
        <p:grpSpPr bwMode="auto">
          <a:xfrm>
            <a:off x="3911600" y="1370013"/>
            <a:ext cx="2540000" cy="3581400"/>
            <a:chOff x="0" y="0"/>
            <a:chExt cx="1600" cy="2255"/>
          </a:xfrm>
        </p:grpSpPr>
        <p:sp>
          <p:nvSpPr>
            <p:cNvPr id="33808" name="Rectangle 16"/>
            <p:cNvSpPr>
              <a:spLocks/>
            </p:cNvSpPr>
            <p:nvPr/>
          </p:nvSpPr>
          <p:spPr bwMode="auto">
            <a:xfrm>
              <a:off x="0" y="0"/>
              <a:ext cx="1600" cy="240"/>
            </a:xfrm>
            <a:prstGeom prst="rect">
              <a:avLst/>
            </a:prstGeom>
            <a:solidFill>
              <a:srgbClr val="FFFFFF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 anchor="ctr"/>
            <a:lstStyle/>
            <a:p>
              <a:pPr algn="l"/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%eax</a:t>
              </a:r>
            </a:p>
          </p:txBody>
        </p:sp>
        <p:sp>
          <p:nvSpPr>
            <p:cNvPr id="33809" name="Rectangle 17"/>
            <p:cNvSpPr>
              <a:spLocks/>
            </p:cNvSpPr>
            <p:nvPr/>
          </p:nvSpPr>
          <p:spPr bwMode="auto">
            <a:xfrm>
              <a:off x="0" y="288"/>
              <a:ext cx="1600" cy="240"/>
            </a:xfrm>
            <a:prstGeom prst="rect">
              <a:avLst/>
            </a:prstGeom>
            <a:solidFill>
              <a:srgbClr val="FFFFFF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 anchor="ctr"/>
            <a:lstStyle/>
            <a:p>
              <a:pPr algn="l"/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%ecx</a:t>
              </a:r>
            </a:p>
          </p:txBody>
        </p:sp>
        <p:sp>
          <p:nvSpPr>
            <p:cNvPr id="33810" name="Rectangle 18"/>
            <p:cNvSpPr>
              <a:spLocks/>
            </p:cNvSpPr>
            <p:nvPr/>
          </p:nvSpPr>
          <p:spPr bwMode="auto">
            <a:xfrm>
              <a:off x="0" y="576"/>
              <a:ext cx="1600" cy="240"/>
            </a:xfrm>
            <a:prstGeom prst="rect">
              <a:avLst/>
            </a:prstGeom>
            <a:solidFill>
              <a:srgbClr val="FFFFFF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 anchor="ctr"/>
            <a:lstStyle/>
            <a:p>
              <a:pPr algn="l"/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%edx</a:t>
              </a:r>
            </a:p>
          </p:txBody>
        </p:sp>
        <p:sp>
          <p:nvSpPr>
            <p:cNvPr id="33811" name="Rectangle 19"/>
            <p:cNvSpPr>
              <a:spLocks/>
            </p:cNvSpPr>
            <p:nvPr/>
          </p:nvSpPr>
          <p:spPr bwMode="auto">
            <a:xfrm>
              <a:off x="0" y="864"/>
              <a:ext cx="1600" cy="240"/>
            </a:xfrm>
            <a:prstGeom prst="rect">
              <a:avLst/>
            </a:prstGeom>
            <a:solidFill>
              <a:srgbClr val="FFFFFF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 anchor="ctr"/>
            <a:lstStyle/>
            <a:p>
              <a:pPr algn="l"/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%ebx</a:t>
              </a:r>
            </a:p>
          </p:txBody>
        </p:sp>
        <p:sp>
          <p:nvSpPr>
            <p:cNvPr id="33812" name="Rectangle 20"/>
            <p:cNvSpPr>
              <a:spLocks/>
            </p:cNvSpPr>
            <p:nvPr/>
          </p:nvSpPr>
          <p:spPr bwMode="auto">
            <a:xfrm>
              <a:off x="0" y="1152"/>
              <a:ext cx="1600" cy="240"/>
            </a:xfrm>
            <a:prstGeom prst="rect">
              <a:avLst/>
            </a:prstGeom>
            <a:solidFill>
              <a:srgbClr val="FFFFFF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 anchor="ctr"/>
            <a:lstStyle/>
            <a:p>
              <a:pPr algn="l"/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%esi</a:t>
              </a:r>
            </a:p>
          </p:txBody>
        </p:sp>
        <p:sp>
          <p:nvSpPr>
            <p:cNvPr id="33813" name="Rectangle 21"/>
            <p:cNvSpPr>
              <a:spLocks/>
            </p:cNvSpPr>
            <p:nvPr/>
          </p:nvSpPr>
          <p:spPr bwMode="auto">
            <a:xfrm>
              <a:off x="0" y="1440"/>
              <a:ext cx="1600" cy="240"/>
            </a:xfrm>
            <a:prstGeom prst="rect">
              <a:avLst/>
            </a:prstGeom>
            <a:solidFill>
              <a:srgbClr val="FFFFFF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 anchor="ctr"/>
            <a:lstStyle/>
            <a:p>
              <a:pPr algn="l"/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%edi</a:t>
              </a:r>
            </a:p>
          </p:txBody>
        </p:sp>
        <p:sp>
          <p:nvSpPr>
            <p:cNvPr id="33814" name="Rectangle 22"/>
            <p:cNvSpPr>
              <a:spLocks/>
            </p:cNvSpPr>
            <p:nvPr/>
          </p:nvSpPr>
          <p:spPr bwMode="auto">
            <a:xfrm>
              <a:off x="0" y="1728"/>
              <a:ext cx="1600" cy="240"/>
            </a:xfrm>
            <a:prstGeom prst="rect">
              <a:avLst/>
            </a:prstGeom>
            <a:solidFill>
              <a:srgbClr val="EFBFBF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 anchor="ctr"/>
            <a:lstStyle/>
            <a:p>
              <a:pPr algn="l"/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%esp</a:t>
              </a:r>
            </a:p>
          </p:txBody>
        </p:sp>
        <p:sp>
          <p:nvSpPr>
            <p:cNvPr id="33815" name="Rectangle 23"/>
            <p:cNvSpPr>
              <a:spLocks/>
            </p:cNvSpPr>
            <p:nvPr/>
          </p:nvSpPr>
          <p:spPr bwMode="auto">
            <a:xfrm>
              <a:off x="0" y="2015"/>
              <a:ext cx="1600" cy="240"/>
            </a:xfrm>
            <a:prstGeom prst="rect">
              <a:avLst/>
            </a:prstGeom>
            <a:solidFill>
              <a:srgbClr val="EFBFBF"/>
            </a:solidFill>
            <a:ln w="25400" cap="flat">
              <a:solidFill>
                <a:schemeClr val="tx1"/>
              </a:solidFill>
              <a:prstDash val="solid"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 anchor="ctr"/>
            <a:lstStyle/>
            <a:p>
              <a:pPr algn="l"/>
              <a:r>
                <a:rPr lang="en-US" sz="2400">
                  <a:solidFill>
                    <a:schemeClr val="tx1"/>
                  </a:solidFill>
                  <a:latin typeface="Courier New Bold" charset="0"/>
                  <a:cs typeface="Courier New Bold" charset="0"/>
                  <a:sym typeface="Courier New Bold" charset="0"/>
                </a:rPr>
                <a:t>%ebp</a:t>
              </a:r>
            </a:p>
          </p:txBody>
        </p:sp>
      </p:grpSp>
      <p:sp>
        <p:nvSpPr>
          <p:cNvPr id="33816" name="AutoShape 24"/>
          <p:cNvSpPr>
            <a:spLocks/>
          </p:cNvSpPr>
          <p:nvPr/>
        </p:nvSpPr>
        <p:spPr bwMode="auto">
          <a:xfrm>
            <a:off x="6553200" y="1371600"/>
            <a:ext cx="269875" cy="26670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576"/>
                  <a:pt x="10800" y="1286"/>
                </a:cubicBezTo>
                <a:lnTo>
                  <a:pt x="10800" y="9514"/>
                </a:lnTo>
                <a:cubicBezTo>
                  <a:pt x="10800" y="10224"/>
                  <a:pt x="15635" y="10800"/>
                  <a:pt x="21600" y="10800"/>
                </a:cubicBezTo>
                <a:cubicBezTo>
                  <a:pt x="15635" y="10800"/>
                  <a:pt x="10800" y="11376"/>
                  <a:pt x="10800" y="12086"/>
                </a:cubicBezTo>
                <a:lnTo>
                  <a:pt x="10800" y="20314"/>
                </a:lnTo>
                <a:cubicBezTo>
                  <a:pt x="10800" y="2102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481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Condition Codes (Implicit Setting)</a:t>
            </a:r>
          </a:p>
        </p:txBody>
      </p:sp>
      <p:sp>
        <p:nvSpPr>
          <p:cNvPr id="34820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/>
              <a:t>Single bit registers</a:t>
            </a:r>
          </a:p>
          <a:p>
            <a:pPr marL="317500" lvl="1" indent="0"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CF</a:t>
            </a:r>
            <a:r>
              <a:rPr lang="en-US" dirty="0"/>
              <a:t>	 Carry Flag (for unsigned)	</a:t>
            </a:r>
            <a:r>
              <a:rPr lang="en-US" dirty="0"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SF</a:t>
            </a:r>
            <a:r>
              <a:rPr lang="en-US" dirty="0"/>
              <a:t>  Sign Flag (for signed)</a:t>
            </a:r>
          </a:p>
          <a:p>
            <a:pPr marL="317500" lvl="1" indent="0"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ZF</a:t>
            </a:r>
            <a:r>
              <a:rPr lang="en-US" dirty="0"/>
              <a:t>	 Zero Flag	</a:t>
            </a:r>
            <a:r>
              <a:rPr lang="en-US" dirty="0"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OF</a:t>
            </a:r>
            <a:r>
              <a:rPr lang="en-US" dirty="0"/>
              <a:t>  Overflow Flag (for signed</a:t>
            </a:r>
            <a:r>
              <a:rPr lang="en-US" dirty="0" smtClean="0"/>
              <a:t>)</a:t>
            </a:r>
            <a:endParaRPr lang="en-US" dirty="0"/>
          </a:p>
          <a:p>
            <a:pPr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/>
              <a:t>Implicitly set (think of it as side effect) by arithmetic operations</a:t>
            </a:r>
          </a:p>
          <a:p>
            <a:pPr marL="317500" lvl="1" indent="0">
              <a:buNone/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/>
              <a:t>Example: 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addl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/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addq</a:t>
            </a:r>
            <a:r>
              <a:rPr lang="en-US" dirty="0"/>
              <a:t> 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</a:t>
            </a:r>
            <a:r>
              <a:rPr lang="en-US" dirty="0" err="1"/>
              <a:t>,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/>
              <a:t> ↔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t = 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a+b</a:t>
            </a:r>
            <a:endParaRPr lang="en-US" dirty="0"/>
          </a:p>
          <a:p>
            <a:pPr marL="317500" lvl="1" indent="0">
              <a:buNone/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CF set</a:t>
            </a:r>
            <a:r>
              <a:rPr lang="en-US" dirty="0"/>
              <a:t> if carry out from most significant bit (unsigned overflow)</a:t>
            </a:r>
          </a:p>
          <a:p>
            <a:pPr marL="317500" lvl="1" indent="0">
              <a:buNone/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ZF set</a:t>
            </a:r>
            <a:r>
              <a:rPr lang="en-US" dirty="0"/>
              <a:t> if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t == 0</a:t>
            </a:r>
            <a:endParaRPr lang="en-US" dirty="0"/>
          </a:p>
          <a:p>
            <a:pPr marL="317500" lvl="1" indent="0">
              <a:buNone/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SF set</a:t>
            </a:r>
            <a:r>
              <a:rPr lang="en-US" dirty="0"/>
              <a:t> if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t &lt; 0</a:t>
            </a:r>
            <a:r>
              <a:rPr lang="en-US" dirty="0"/>
              <a:t> (as signed)</a:t>
            </a:r>
          </a:p>
          <a:p>
            <a:pPr marL="317500" lvl="1" indent="0">
              <a:buNone/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OF set</a:t>
            </a:r>
            <a:r>
              <a:rPr lang="en-US" dirty="0"/>
              <a:t> if two’s-complement (signed) overflow</a:t>
            </a:r>
            <a:br>
              <a:rPr lang="en-US" dirty="0"/>
            </a:b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(a&gt;0 &amp;&amp; b&gt;0 &amp;&amp; t&lt;0) || (a&lt;0 &amp;&amp; b&lt;0 &amp;&amp; t&gt;=0)</a:t>
            </a:r>
            <a:endParaRPr lang="en-US" dirty="0"/>
          </a:p>
          <a:p>
            <a:pPr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/>
              <a:t>Not set by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lea</a:t>
            </a:r>
            <a:r>
              <a:rPr lang="en-US" dirty="0"/>
              <a:t> instruction</a:t>
            </a:r>
          </a:p>
          <a:p>
            <a:pPr>
              <a:tabLst>
                <a:tab pos="1225550" algn="l"/>
                <a:tab pos="4060825" algn="l"/>
                <a:tab pos="1225550" algn="l"/>
                <a:tab pos="4060825" algn="l"/>
              </a:tabLst>
            </a:pPr>
            <a:r>
              <a:rPr lang="en-US" dirty="0">
                <a:hlinkClick r:id="rId2"/>
              </a:rPr>
              <a:t>Full documentation </a:t>
            </a:r>
            <a:r>
              <a:rPr lang="en-US" dirty="0"/>
              <a:t>(IA32), link on course website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433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Today</a:t>
            </a:r>
          </a:p>
        </p:txBody>
      </p:sp>
      <p:sp>
        <p:nvSpPr>
          <p:cNvPr id="14340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/>
              <a:t>Complete addressing mode, address computation (</a:t>
            </a:r>
            <a:r>
              <a:rPr lang="en-US" dirty="0" err="1"/>
              <a:t>leal</a:t>
            </a:r>
            <a:r>
              <a:rPr lang="en-US" dirty="0"/>
              <a:t>)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Arithmetic operations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Control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: Condition codes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Conditional branches</a:t>
            </a:r>
          </a:p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While loops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584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Condition Codes (Explicit Setting: Compare)</a:t>
            </a:r>
          </a:p>
        </p:txBody>
      </p:sp>
      <p:sp>
        <p:nvSpPr>
          <p:cNvPr id="35844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Explicit Setting by Compare Instruction</a:t>
            </a:r>
          </a:p>
          <a:p>
            <a:pPr marL="317500" lvl="1" indent="0"/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cmpl/cmpq</a:t>
            </a:r>
            <a:r>
              <a:rPr lang="en-US"/>
              <a:t> </a:t>
            </a:r>
            <a:r>
              <a:rPr lang="en-US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Src2</a:t>
            </a:r>
            <a:r>
              <a:rPr lang="en-US"/>
              <a:t>, </a:t>
            </a:r>
            <a:r>
              <a:rPr lang="en-US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Src1</a:t>
            </a:r>
            <a:endParaRPr lang="en-US"/>
          </a:p>
          <a:p>
            <a:pPr marL="317500" lvl="1" indent="0"/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cmpl b,a</a:t>
            </a:r>
            <a:r>
              <a:rPr lang="en-US"/>
              <a:t> like computing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a-b</a:t>
            </a:r>
            <a:r>
              <a:rPr lang="en-US"/>
              <a:t> without setting destination</a:t>
            </a:r>
          </a:p>
          <a:p>
            <a:pPr marL="317500" lvl="1" indent="0"/>
            <a:endParaRPr lang="en-US"/>
          </a:p>
          <a:p>
            <a:pPr marL="317500" lvl="1" indent="0"/>
            <a:r>
              <a:rPr lang="en-US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CF set</a:t>
            </a:r>
            <a:r>
              <a:rPr lang="en-US"/>
              <a:t> if carry out from most significant bit (used for unsigned comparisons)</a:t>
            </a:r>
          </a:p>
          <a:p>
            <a:pPr marL="317500" lvl="1" indent="0"/>
            <a:r>
              <a:rPr lang="en-US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ZF set</a:t>
            </a:r>
            <a:r>
              <a:rPr lang="en-US"/>
              <a:t> if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a == b</a:t>
            </a:r>
            <a:endParaRPr lang="en-US"/>
          </a:p>
          <a:p>
            <a:pPr marL="317500" lvl="1" indent="0"/>
            <a:r>
              <a:rPr lang="en-US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SF set</a:t>
            </a:r>
            <a:r>
              <a:rPr lang="en-US"/>
              <a:t> if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(a-b) &lt; 0</a:t>
            </a:r>
            <a:r>
              <a:rPr lang="en-US"/>
              <a:t> (as signed)</a:t>
            </a:r>
          </a:p>
          <a:p>
            <a:pPr marL="317500" lvl="1" indent="0"/>
            <a:r>
              <a:rPr lang="en-US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OF set</a:t>
            </a:r>
            <a:r>
              <a:rPr lang="en-US"/>
              <a:t> if two’s-complement (signed) overflow</a:t>
            </a:r>
            <a:br>
              <a:rPr lang="en-US"/>
            </a:b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(a&gt;0 &amp;&amp; b&lt;0 &amp;&amp; (a-b)&lt;0) || (a&lt;0 &amp;&amp; b&gt;0 &amp;&amp; (a-b)&gt;0)</a:t>
            </a:r>
            <a:endParaRPr lang="en-US">
              <a:latin typeface="Courier New Bold" charset="0"/>
              <a:ea typeface="ヒラギノ角ゴ ProN W6" charset="0"/>
              <a:cs typeface="ヒラギノ角ゴ ProN W6" charset="0"/>
              <a:sym typeface="Courier New Bold" charset="0"/>
            </a:endParaRPr>
          </a:p>
        </p:txBody>
      </p:sp>
    </p:spTree>
  </p:cSld>
  <p:clrMapOvr>
    <a:masterClrMapping/>
  </p:clrMapOvr>
  <p:transition/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686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Condition Codes (Explicit Setting: Test)</a:t>
            </a:r>
          </a:p>
        </p:txBody>
      </p:sp>
      <p:sp>
        <p:nvSpPr>
          <p:cNvPr id="36868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Explicit Setting by Test instruction</a:t>
            </a:r>
          </a:p>
          <a:p>
            <a:pPr marL="317500" lvl="1" indent="0"/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testl</a:t>
            </a:r>
            <a:r>
              <a:rPr lang="en-US"/>
              <a:t>/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testq</a:t>
            </a:r>
            <a:r>
              <a:rPr lang="en-US"/>
              <a:t> </a:t>
            </a:r>
            <a:r>
              <a:rPr lang="en-US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Src2</a:t>
            </a:r>
            <a:r>
              <a:rPr lang="en-US"/>
              <a:t>, </a:t>
            </a:r>
            <a:r>
              <a:rPr lang="en-US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Src1</a:t>
            </a:r>
            <a:r>
              <a:rPr lang="en-US"/>
              <a:t/>
            </a:r>
            <a:br>
              <a:rPr lang="en-US"/>
            </a:b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testl b,a</a:t>
            </a:r>
            <a:r>
              <a:rPr lang="en-US"/>
              <a:t> like computing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a&amp;b</a:t>
            </a:r>
            <a:r>
              <a:rPr lang="en-US"/>
              <a:t> without setting destination </a:t>
            </a:r>
          </a:p>
          <a:p>
            <a:pPr marL="317500" lvl="1" indent="0"/>
            <a:endParaRPr lang="en-US"/>
          </a:p>
          <a:p>
            <a:pPr marL="317500" lvl="1" indent="0"/>
            <a:r>
              <a:rPr lang="en-US"/>
              <a:t>Sets condition codes based on value of </a:t>
            </a:r>
            <a:r>
              <a:rPr lang="en-US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Src1</a:t>
            </a:r>
            <a:r>
              <a:rPr lang="en-US"/>
              <a:t> &amp; </a:t>
            </a:r>
            <a:r>
              <a:rPr lang="en-US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Src2</a:t>
            </a:r>
            <a:endParaRPr lang="en-US"/>
          </a:p>
          <a:p>
            <a:pPr marL="317500" lvl="1" indent="0"/>
            <a:r>
              <a:rPr lang="en-US"/>
              <a:t>Useful to have one of the operands be a mask</a:t>
            </a:r>
          </a:p>
          <a:p>
            <a:pPr marL="317500" lvl="1" indent="0"/>
            <a:endParaRPr lang="en-US"/>
          </a:p>
          <a:p>
            <a:pPr marL="317500" lvl="1" indent="0"/>
            <a:r>
              <a:rPr lang="en-US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ZF set</a:t>
            </a:r>
            <a:r>
              <a:rPr lang="en-US"/>
              <a:t> when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a&amp;b == 0</a:t>
            </a:r>
            <a:endParaRPr lang="en-US"/>
          </a:p>
          <a:p>
            <a:pPr marL="317500" lvl="1" indent="0"/>
            <a:r>
              <a:rPr lang="en-US">
                <a:solidFill>
                  <a:srgbClr val="980002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SF set</a:t>
            </a:r>
            <a:r>
              <a:rPr lang="en-US"/>
              <a:t> when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a&amp;b &lt; 0</a:t>
            </a:r>
            <a:endParaRPr lang="en-US">
              <a:latin typeface="Courier New Bold" charset="0"/>
              <a:ea typeface="ヒラギノ角ゴ ProN W6" charset="0"/>
              <a:cs typeface="ヒラギノ角ゴ ProN W6" charset="0"/>
              <a:sym typeface="Courier New Bold" charset="0"/>
            </a:endParaRPr>
          </a:p>
        </p:txBody>
      </p:sp>
    </p:spTree>
  </p:cSld>
  <p:clrMapOvr>
    <a:masterClrMapping/>
  </p:clrMapOvr>
  <p:transition/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789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Reading Condition Codes</a:t>
            </a:r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SetX Instructions</a:t>
            </a:r>
          </a:p>
          <a:p>
            <a:pPr marL="552450" lvl="1"/>
            <a:r>
              <a:rPr lang="en-US"/>
              <a:t>Set single byte based on combinations of condition codes</a:t>
            </a:r>
          </a:p>
        </p:txBody>
      </p:sp>
      <p:graphicFrame>
        <p:nvGraphicFramePr>
          <p:cNvPr id="37893" name="Group 5"/>
          <p:cNvGraphicFramePr>
            <a:graphicFrameLocks noGrp="1"/>
          </p:cNvGraphicFramePr>
          <p:nvPr/>
        </p:nvGraphicFramePr>
        <p:xfrm>
          <a:off x="1295400" y="2493963"/>
          <a:ext cx="6096000" cy="3576320"/>
        </p:xfrm>
        <a:graphic>
          <a:graphicData uri="http://schemas.openxmlformats.org/drawingml/2006/table">
            <a:tbl>
              <a:tblPr/>
              <a:tblGrid>
                <a:gridCol w="1109663"/>
                <a:gridCol w="2216150"/>
                <a:gridCol w="2770187"/>
              </a:tblGrid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12900" algn="l"/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SetX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Condition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Description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12900" algn="l"/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sete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ZF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Equal / Zero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setne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~ZF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Not Equal / Not Zero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sets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SF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Negative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setns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~SF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Nonnegative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setg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~(SF^OF)&amp;~ZF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Greater (Signed)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setge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~(SF^OF)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Greater or Equal (Signed)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setl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(SF^OF)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Less (Signed)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setle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(SF^OF)|ZF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Less or Equal (Signed)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seta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~CF&amp;~ZF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Above (unsigned)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setb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CF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Below (unsigned)</a:t>
                      </a:r>
                    </a:p>
                  </a:txBody>
                  <a:tcPr marL="25400" marR="25400" marT="25400" marB="254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Rectangle 1"/>
          <p:cNvSpPr>
            <a:spLocks/>
          </p:cNvSpPr>
          <p:nvPr/>
        </p:nvSpPr>
        <p:spPr bwMode="auto">
          <a:xfrm>
            <a:off x="304800" y="5410200"/>
            <a:ext cx="5791200" cy="1117600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2801938" algn="l"/>
                <a:tab pos="3086100" algn="l"/>
                <a:tab pos="3086100" algn="l"/>
                <a:tab pos="3086100" algn="l"/>
                <a:tab pos="30861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12(%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),%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y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2801938" algn="l"/>
                <a:tab pos="3086100" algn="l"/>
                <a:tab pos="3086100" algn="l"/>
                <a:tab pos="3086100" algn="l"/>
                <a:tab pos="30861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cmpl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,8(%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	# Compare x : y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2801938" algn="l"/>
                <a:tab pos="3086100" algn="l"/>
                <a:tab pos="3086100" algn="l"/>
                <a:tab pos="3086100" algn="l"/>
                <a:tab pos="30861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setg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%al	# al = x &gt; y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2801938" algn="l"/>
                <a:tab pos="3086100" algn="l"/>
                <a:tab pos="3086100" algn="l"/>
                <a:tab pos="3086100" algn="l"/>
                <a:tab pos="30861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movzbl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al,%eax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	# Zero rest of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38914" name="Rectangle 2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8915" name="Rectangle 3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8920" name="Rectangle 8"/>
          <p:cNvSpPr>
            <a:spLocks noGrp="1" noChangeArrowheads="1"/>
          </p:cNvSpPr>
          <p:nvPr>
            <p:ph type="title"/>
          </p:nvPr>
        </p:nvSpPr>
        <p:spPr>
          <a:xfrm>
            <a:off x="381000" y="228600"/>
            <a:ext cx="8382000" cy="1143000"/>
          </a:xfrm>
          <a:ln/>
        </p:spPr>
        <p:txBody>
          <a:bodyPr/>
          <a:lstStyle/>
          <a:p>
            <a:pPr marL="119063" indent="-119063"/>
            <a:r>
              <a:rPr lang="en-US" dirty="0"/>
              <a:t>Reading Condition Codes (Cont.)</a:t>
            </a:r>
          </a:p>
        </p:txBody>
      </p:sp>
      <p:sp>
        <p:nvSpPr>
          <p:cNvPr id="38921" name="Rectangle 9"/>
          <p:cNvSpPr>
            <a:spLocks noGrp="1" noChangeArrowheads="1"/>
          </p:cNvSpPr>
          <p:nvPr>
            <p:ph type="body" idx="1"/>
          </p:nvPr>
        </p:nvSpPr>
        <p:spPr>
          <a:xfrm>
            <a:off x="381000" y="1155700"/>
            <a:ext cx="5880100" cy="3327400"/>
          </a:xfrm>
          <a:ln/>
        </p:spPr>
        <p:txBody>
          <a:bodyPr/>
          <a:lstStyle/>
          <a:p>
            <a:r>
              <a:rPr lang="en-US" dirty="0" err="1"/>
              <a:t>SetX</a:t>
            </a:r>
            <a:r>
              <a:rPr lang="en-US" dirty="0"/>
              <a:t> Instructions: </a:t>
            </a:r>
          </a:p>
          <a:p>
            <a:pPr marL="552450" lvl="1"/>
            <a:r>
              <a:rPr lang="en-US" dirty="0"/>
              <a:t>Set single byte based on combination of condition codes</a:t>
            </a:r>
          </a:p>
          <a:p>
            <a:r>
              <a:rPr lang="en-US" dirty="0"/>
              <a:t>One of 8 addressable byte registers</a:t>
            </a:r>
          </a:p>
          <a:p>
            <a:pPr marL="552450" lvl="1"/>
            <a:r>
              <a:rPr lang="en-US" dirty="0"/>
              <a:t>Does not alter remaining 3 bytes</a:t>
            </a:r>
          </a:p>
          <a:p>
            <a:pPr marL="552450" lvl="1"/>
            <a:r>
              <a:rPr lang="en-US" dirty="0"/>
              <a:t>Typically use 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movzbl</a:t>
            </a:r>
            <a:r>
              <a:rPr lang="en-US" dirty="0"/>
              <a:t> to finish job</a:t>
            </a:r>
          </a:p>
        </p:txBody>
      </p:sp>
      <p:sp>
        <p:nvSpPr>
          <p:cNvPr id="38922" name="Rectangle 10"/>
          <p:cNvSpPr>
            <a:spLocks/>
          </p:cNvSpPr>
          <p:nvPr/>
        </p:nvSpPr>
        <p:spPr bwMode="auto">
          <a:xfrm>
            <a:off x="763588" y="3505200"/>
            <a:ext cx="3124200" cy="12954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x &gt; y;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38923" name="Rectangle 11"/>
          <p:cNvSpPr>
            <a:spLocks/>
          </p:cNvSpPr>
          <p:nvPr/>
        </p:nvSpPr>
        <p:spPr bwMode="auto">
          <a:xfrm>
            <a:off x="277813" y="4795838"/>
            <a:ext cx="1168400" cy="4445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Body</a:t>
            </a:r>
          </a:p>
        </p:txBody>
      </p:sp>
      <p:graphicFrame>
        <p:nvGraphicFramePr>
          <p:cNvPr id="38924" name="Group 12"/>
          <p:cNvGraphicFramePr>
            <a:graphicFrameLocks noGrp="1"/>
          </p:cNvGraphicFramePr>
          <p:nvPr/>
        </p:nvGraphicFramePr>
        <p:xfrm>
          <a:off x="6388100" y="1143000"/>
          <a:ext cx="2540000" cy="5638800"/>
        </p:xfrm>
        <a:graphic>
          <a:graphicData uri="http://schemas.openxmlformats.org/drawingml/2006/table">
            <a:tbl>
              <a:tblPr/>
              <a:tblGrid>
                <a:gridCol w="1270000"/>
                <a:gridCol w="635000"/>
                <a:gridCol w="635000"/>
              </a:tblGrid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%eax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%ah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%al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%ecx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%ch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%cl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%edx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%dh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%dl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%ebx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%bh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%bl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 gridSpan="3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%esi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 gridSpan="3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%edi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 gridSpan="3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%esp</a:t>
                      </a: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8606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ea typeface="ヒラギノ角ゴ ProN W6" charset="0"/>
                        <a:cs typeface="ヒラギノ角ゴ ProN W6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cap="flat"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6068">
                <a:tc gridSpan="3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</a:t>
                      </a: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ebp</a:t>
                      </a: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 Bold" charset="0"/>
                        <a:cs typeface="Courier New Bold" charset="0"/>
                        <a:sym typeface="Courier New Bold" charset="0"/>
                      </a:endParaRPr>
                    </a:p>
                  </a:txBody>
                  <a:tcPr marL="50800" marR="50800" marT="50800" marB="508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1C7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3993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39943" name="Rectangle 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Reading Condition Codes: x86-64</a:t>
            </a:r>
          </a:p>
        </p:txBody>
      </p:sp>
      <p:sp>
        <p:nvSpPr>
          <p:cNvPr id="39944" name="Rectangle 8"/>
          <p:cNvSpPr>
            <a:spLocks/>
          </p:cNvSpPr>
          <p:nvPr/>
        </p:nvSpPr>
        <p:spPr bwMode="auto">
          <a:xfrm>
            <a:off x="611188" y="2762250"/>
            <a:ext cx="3822700" cy="127635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(long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long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&gt;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y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39945" name="Rectangle 9"/>
          <p:cNvSpPr>
            <a:spLocks/>
          </p:cNvSpPr>
          <p:nvPr/>
        </p:nvSpPr>
        <p:spPr bwMode="auto">
          <a:xfrm>
            <a:off x="457200" y="4800600"/>
            <a:ext cx="2357437" cy="863600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3086100" algn="l"/>
                <a:tab pos="3086100" algn="l"/>
                <a:tab pos="30861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cmpl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esi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di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086100" algn="l"/>
                <a:tab pos="3086100" algn="l"/>
                <a:tab pos="30861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setg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al</a:t>
            </a:r>
          </a:p>
          <a:p>
            <a:pPr algn="l">
              <a:tabLst>
                <a:tab pos="3086100" algn="l"/>
                <a:tab pos="3086100" algn="l"/>
                <a:tab pos="30861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movzbl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%al,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39946" name="Rectangle 10"/>
          <p:cNvSpPr>
            <a:spLocks/>
          </p:cNvSpPr>
          <p:nvPr/>
        </p:nvSpPr>
        <p:spPr bwMode="auto">
          <a:xfrm>
            <a:off x="500062" y="4279900"/>
            <a:ext cx="5367337" cy="4445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r>
              <a:rPr lang="en-US" sz="24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Bodies</a:t>
            </a:r>
            <a:endParaRPr lang="en-US" sz="2400" dirty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</p:txBody>
      </p:sp>
      <p:sp>
        <p:nvSpPr>
          <p:cNvPr id="39947" name="Rectangle 11"/>
          <p:cNvSpPr>
            <a:spLocks/>
          </p:cNvSpPr>
          <p:nvPr/>
        </p:nvSpPr>
        <p:spPr bwMode="auto">
          <a:xfrm>
            <a:off x="4573588" y="2762250"/>
            <a:ext cx="4051300" cy="127635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long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lgt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(long x, long y)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x &gt; y;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39948" name="Rectangle 12"/>
          <p:cNvSpPr>
            <a:spLocks noGrp="1" noChangeArrowheads="1"/>
          </p:cNvSpPr>
          <p:nvPr>
            <p:ph type="body" idx="1"/>
          </p:nvPr>
        </p:nvSpPr>
        <p:spPr>
          <a:xfrm>
            <a:off x="381000" y="1397000"/>
            <a:ext cx="8382000" cy="1244600"/>
          </a:xfrm>
          <a:ln/>
        </p:spPr>
        <p:txBody>
          <a:bodyPr/>
          <a:lstStyle/>
          <a:p>
            <a:r>
              <a:rPr lang="en-US"/>
              <a:t>SetX Instructions: </a:t>
            </a:r>
          </a:p>
          <a:p>
            <a:pPr marL="552450" lvl="1"/>
            <a:r>
              <a:rPr lang="en-US"/>
              <a:t>Set single byte based on combination of condition codes</a:t>
            </a:r>
          </a:p>
          <a:p>
            <a:pPr marL="552450" lvl="1"/>
            <a:r>
              <a:rPr lang="en-US"/>
              <a:t>Does not alter remaining 3 bytes</a:t>
            </a:r>
          </a:p>
        </p:txBody>
      </p:sp>
      <p:sp>
        <p:nvSpPr>
          <p:cNvPr id="39950" name="Rectangle 14"/>
          <p:cNvSpPr>
            <a:spLocks/>
          </p:cNvSpPr>
          <p:nvPr/>
        </p:nvSpPr>
        <p:spPr bwMode="auto">
          <a:xfrm>
            <a:off x="569913" y="5794375"/>
            <a:ext cx="5211762" cy="698500"/>
          </a:xfrm>
          <a:prstGeom prst="rect">
            <a:avLst/>
          </a:prstGeom>
          <a:noFill/>
          <a:ln w="1905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pPr algn="l"/>
            <a:r>
              <a:rPr lang="en-US" sz="20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Is </a:t>
            </a:r>
            <a:r>
              <a:rPr lang="en-US" sz="1800">
                <a:solidFill>
                  <a:schemeClr val="tx1"/>
                </a:solidFill>
                <a:latin typeface="Courier New Bold" charset="0"/>
                <a:cs typeface="Courier New Bold" charset="0"/>
                <a:sym typeface="Courier New Bold" charset="0"/>
              </a:rPr>
              <a:t>%rax</a:t>
            </a:r>
            <a:r>
              <a:rPr lang="en-US" sz="1800">
                <a:solidFill>
                  <a:schemeClr val="tx1"/>
                </a:solidFill>
                <a:latin typeface="Courier New" charset="0"/>
                <a:cs typeface="Courier New" charset="0"/>
                <a:sym typeface="Courier New" charset="0"/>
              </a:rPr>
              <a:t> </a:t>
            </a:r>
            <a:r>
              <a:rPr lang="en-US" sz="20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zero?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pPr algn="l"/>
            <a:r>
              <a:rPr lang="en-US" sz="20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Yes: 32-bit instructions set high order 32 bits to 0!</a:t>
            </a:r>
          </a:p>
        </p:txBody>
      </p:sp>
      <p:sp>
        <p:nvSpPr>
          <p:cNvPr id="16" name="Rectangle 9"/>
          <p:cNvSpPr>
            <a:spLocks/>
          </p:cNvSpPr>
          <p:nvPr/>
        </p:nvSpPr>
        <p:spPr bwMode="auto">
          <a:xfrm>
            <a:off x="3128963" y="4800600"/>
            <a:ext cx="2357437" cy="863600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3086100" algn="l"/>
                <a:tab pos="3086100" algn="l"/>
                <a:tab pos="30861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cmpq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rsi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rdi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3086100" algn="l"/>
                <a:tab pos="3086100" algn="l"/>
                <a:tab pos="30861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setg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al</a:t>
            </a:r>
          </a:p>
          <a:p>
            <a:pPr algn="l">
              <a:tabLst>
                <a:tab pos="3086100" algn="l"/>
                <a:tab pos="3086100" algn="l"/>
                <a:tab pos="30861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movzbl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%al,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eax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9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95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950" grpId="0" build="p" autoUpdateAnimBg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198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Today</a:t>
            </a:r>
          </a:p>
        </p:txBody>
      </p:sp>
      <p:sp>
        <p:nvSpPr>
          <p:cNvPr id="41988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>
                <a:solidFill>
                  <a:srgbClr val="B3B3B3"/>
                </a:solidFill>
              </a:rPr>
              <a:t>Complete addressing mode, address computation (</a:t>
            </a:r>
            <a:r>
              <a:rPr lang="en-US" dirty="0" err="1">
                <a:solidFill>
                  <a:srgbClr val="B3B3B3"/>
                </a:solidFill>
              </a:rPr>
              <a:t>leal</a:t>
            </a:r>
            <a:r>
              <a:rPr lang="en-US" dirty="0">
                <a:solidFill>
                  <a:srgbClr val="B3B3B3"/>
                </a:solidFill>
              </a:rPr>
              <a:t>)</a:t>
            </a:r>
          </a:p>
          <a:p>
            <a:r>
              <a:rPr lang="en-US" dirty="0">
                <a:solidFill>
                  <a:srgbClr val="B3B3B3"/>
                </a:solidFill>
              </a:rPr>
              <a:t>Arithmetic operations</a:t>
            </a:r>
          </a:p>
          <a:p>
            <a:r>
              <a:rPr lang="en-US" dirty="0">
                <a:solidFill>
                  <a:srgbClr val="B3B3B3"/>
                </a:solidFill>
              </a:rPr>
              <a:t>x86-64</a:t>
            </a:r>
          </a:p>
          <a:p>
            <a:r>
              <a:rPr lang="en-US" dirty="0">
                <a:solidFill>
                  <a:srgbClr val="B3B3B3"/>
                </a:solidFill>
              </a:rPr>
              <a:t>Control: Condition codes</a:t>
            </a:r>
          </a:p>
          <a:p>
            <a:r>
              <a:rPr lang="en-US" dirty="0"/>
              <a:t>Conditional </a:t>
            </a:r>
            <a:r>
              <a:rPr lang="en-US" dirty="0" smtClean="0"/>
              <a:t>branches &amp; Moves</a:t>
            </a:r>
            <a:endParaRPr lang="en-US" dirty="0"/>
          </a:p>
          <a:p>
            <a:r>
              <a:rPr lang="en-US" dirty="0" smtClean="0">
                <a:solidFill>
                  <a:srgbClr val="B3B3B3"/>
                </a:solidFill>
              </a:rPr>
              <a:t>Loops</a:t>
            </a:r>
            <a:endParaRPr lang="en-US" dirty="0">
              <a:solidFill>
                <a:srgbClr val="B3B3B3"/>
              </a:solidFill>
            </a:endParaRPr>
          </a:p>
        </p:txBody>
      </p:sp>
    </p:spTree>
  </p:cSld>
  <p:clrMapOvr>
    <a:masterClrMapping/>
  </p:clrMapOvr>
  <p:transition/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096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Jumping</a:t>
            </a:r>
          </a:p>
        </p:txBody>
      </p:sp>
      <p:sp>
        <p:nvSpPr>
          <p:cNvPr id="40964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397000"/>
            <a:ext cx="8382000" cy="863600"/>
          </a:xfrm>
          <a:ln/>
        </p:spPr>
        <p:txBody>
          <a:bodyPr/>
          <a:lstStyle/>
          <a:p>
            <a:r>
              <a:rPr lang="en-US"/>
              <a:t>jX Instructions</a:t>
            </a:r>
          </a:p>
          <a:p>
            <a:pPr marL="552450" lvl="1"/>
            <a:r>
              <a:rPr lang="en-US"/>
              <a:t>Jump to different part of code depending on condition codes</a:t>
            </a:r>
          </a:p>
        </p:txBody>
      </p:sp>
      <p:graphicFrame>
        <p:nvGraphicFramePr>
          <p:cNvPr id="40965" name="Group 5"/>
          <p:cNvGraphicFramePr>
            <a:graphicFrameLocks noGrp="1"/>
          </p:cNvGraphicFramePr>
          <p:nvPr/>
        </p:nvGraphicFramePr>
        <p:xfrm>
          <a:off x="1511300" y="2433638"/>
          <a:ext cx="6096000" cy="3901440"/>
        </p:xfrm>
        <a:graphic>
          <a:graphicData uri="http://schemas.openxmlformats.org/drawingml/2006/table">
            <a:tbl>
              <a:tblPr/>
              <a:tblGrid>
                <a:gridCol w="1109663"/>
                <a:gridCol w="2216150"/>
                <a:gridCol w="2770187"/>
              </a:tblGrid>
              <a:tr h="3762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jX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Condition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Description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12900" algn="l"/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jmp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1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Unconditional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12900" algn="l"/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je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ZF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Equal / Zero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jne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~ZF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Not Equal / Not Zero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js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SF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Negative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jns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~SF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Nonnegative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jg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~(SF^OF)&amp;~ZF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Greater (Signed)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jge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~(SF^OF)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Greater or Equal (Signed)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jl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(SF^OF)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Less (Signed)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jle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(SF^OF)|ZF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Less or Equal (Signed)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ja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~CF&amp;~ZF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Above (unsigned)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jb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CF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1651000" algn="l"/>
                        </a:tabLst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Below (unsigned)</a:t>
                      </a:r>
                    </a:p>
                  </a:txBody>
                  <a:tcPr marL="38100" marR="38100" marT="38100" marB="3810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301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Conditional Branch Example</a:t>
            </a:r>
          </a:p>
        </p:txBody>
      </p:sp>
      <p:sp>
        <p:nvSpPr>
          <p:cNvPr id="43012" name="Rectangle 4"/>
          <p:cNvSpPr>
            <a:spLocks/>
          </p:cNvSpPr>
          <p:nvPr/>
        </p:nvSpPr>
        <p:spPr bwMode="auto">
          <a:xfrm>
            <a:off x="508000" y="1397000"/>
            <a:ext cx="3670300" cy="29464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absdiff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if (x &gt; y)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result = x-y;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 else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result = y-x;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43013" name="Rectangle 5"/>
          <p:cNvSpPr>
            <a:spLocks/>
          </p:cNvSpPr>
          <p:nvPr/>
        </p:nvSpPr>
        <p:spPr bwMode="auto">
          <a:xfrm>
            <a:off x="4445000" y="1397000"/>
            <a:ext cx="4394200" cy="48133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absdiff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: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pushl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esp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8(%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12(%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cmpl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jle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 .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L6</a:t>
            </a:r>
            <a:endParaRPr lang="en-US" b="1" dirty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subl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 %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jmp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.L7</a:t>
            </a:r>
            <a:endParaRPr lang="en-US" b="1" dirty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.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L6:</a:t>
            </a:r>
            <a:endParaRPr lang="en-US" b="1" dirty="0">
              <a:solidFill>
                <a:srgbClr val="7030A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subl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.</a:t>
            </a:r>
            <a:r>
              <a:rPr lang="en-US" sz="1800" b="1" dirty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L7:</a:t>
            </a:r>
            <a:endParaRPr lang="en-US" b="1" dirty="0">
              <a:solidFill>
                <a:srgbClr val="7030A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  <a:tab pos="1828800" algn="l"/>
                <a:tab pos="457200" algn="l"/>
                <a:tab pos="13716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ret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</p:txBody>
      </p:sp>
      <p:sp>
        <p:nvSpPr>
          <p:cNvPr id="43014" name="AutoShape 6"/>
          <p:cNvSpPr>
            <a:spLocks/>
          </p:cNvSpPr>
          <p:nvPr/>
        </p:nvSpPr>
        <p:spPr bwMode="auto">
          <a:xfrm>
            <a:off x="7848600" y="2362200"/>
            <a:ext cx="304800" cy="9144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604"/>
                  <a:pt x="10800" y="1350"/>
                </a:cubicBezTo>
                <a:lnTo>
                  <a:pt x="10800" y="9450"/>
                </a:lnTo>
                <a:cubicBezTo>
                  <a:pt x="10800" y="10196"/>
                  <a:pt x="15635" y="10800"/>
                  <a:pt x="21600" y="10800"/>
                </a:cubicBezTo>
                <a:cubicBezTo>
                  <a:pt x="15635" y="10800"/>
                  <a:pt x="10800" y="11404"/>
                  <a:pt x="10800" y="12150"/>
                </a:cubicBezTo>
                <a:lnTo>
                  <a:pt x="10800" y="20250"/>
                </a:lnTo>
                <a:cubicBezTo>
                  <a:pt x="10800" y="20996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15" name="Rectangle 7"/>
          <p:cNvSpPr>
            <a:spLocks/>
          </p:cNvSpPr>
          <p:nvPr/>
        </p:nvSpPr>
        <p:spPr bwMode="auto">
          <a:xfrm>
            <a:off x="8215313" y="2941638"/>
            <a:ext cx="674687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Body1</a:t>
            </a:r>
          </a:p>
        </p:txBody>
      </p:sp>
      <p:sp>
        <p:nvSpPr>
          <p:cNvPr id="43016" name="AutoShape 8"/>
          <p:cNvSpPr>
            <a:spLocks/>
          </p:cNvSpPr>
          <p:nvPr/>
        </p:nvSpPr>
        <p:spPr bwMode="auto">
          <a:xfrm>
            <a:off x="7848600" y="1752600"/>
            <a:ext cx="228600" cy="5334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1957"/>
                  <a:pt x="10800" y="4371"/>
                </a:cubicBezTo>
                <a:lnTo>
                  <a:pt x="10800" y="6429"/>
                </a:lnTo>
                <a:cubicBezTo>
                  <a:pt x="10800" y="8843"/>
                  <a:pt x="15635" y="10800"/>
                  <a:pt x="21600" y="10800"/>
                </a:cubicBezTo>
                <a:cubicBezTo>
                  <a:pt x="15635" y="10800"/>
                  <a:pt x="10800" y="12757"/>
                  <a:pt x="10800" y="15171"/>
                </a:cubicBezTo>
                <a:lnTo>
                  <a:pt x="10800" y="17229"/>
                </a:lnTo>
                <a:cubicBezTo>
                  <a:pt x="10800" y="19643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17" name="Rectangle 9"/>
          <p:cNvSpPr>
            <a:spLocks/>
          </p:cNvSpPr>
          <p:nvPr/>
        </p:nvSpPr>
        <p:spPr bwMode="auto">
          <a:xfrm>
            <a:off x="8215313" y="1828800"/>
            <a:ext cx="622300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Setup</a:t>
            </a:r>
          </a:p>
        </p:txBody>
      </p:sp>
      <p:sp>
        <p:nvSpPr>
          <p:cNvPr id="43018" name="AutoShape 10"/>
          <p:cNvSpPr>
            <a:spLocks/>
          </p:cNvSpPr>
          <p:nvPr/>
        </p:nvSpPr>
        <p:spPr bwMode="auto">
          <a:xfrm>
            <a:off x="7848600" y="4419600"/>
            <a:ext cx="304800" cy="4572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1612"/>
                  <a:pt x="10800" y="3600"/>
                </a:cubicBezTo>
                <a:lnTo>
                  <a:pt x="10800" y="7200"/>
                </a:lnTo>
                <a:cubicBezTo>
                  <a:pt x="10800" y="9188"/>
                  <a:pt x="15635" y="10800"/>
                  <a:pt x="21600" y="10800"/>
                </a:cubicBezTo>
                <a:cubicBezTo>
                  <a:pt x="15635" y="10800"/>
                  <a:pt x="10800" y="12412"/>
                  <a:pt x="10800" y="14400"/>
                </a:cubicBezTo>
                <a:lnTo>
                  <a:pt x="10800" y="18000"/>
                </a:lnTo>
                <a:cubicBezTo>
                  <a:pt x="10800" y="19988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19" name="Rectangle 11"/>
          <p:cNvSpPr>
            <a:spLocks/>
          </p:cNvSpPr>
          <p:nvPr/>
        </p:nvSpPr>
        <p:spPr bwMode="auto">
          <a:xfrm>
            <a:off x="8215313" y="5207000"/>
            <a:ext cx="628650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Finish</a:t>
            </a:r>
          </a:p>
        </p:txBody>
      </p:sp>
      <p:sp>
        <p:nvSpPr>
          <p:cNvPr id="43020" name="AutoShape 12"/>
          <p:cNvSpPr>
            <a:spLocks/>
          </p:cNvSpPr>
          <p:nvPr/>
        </p:nvSpPr>
        <p:spPr bwMode="auto">
          <a:xfrm>
            <a:off x="7848600" y="5105400"/>
            <a:ext cx="304800" cy="4572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1612"/>
                  <a:pt x="10800" y="3600"/>
                </a:cubicBezTo>
                <a:lnTo>
                  <a:pt x="10800" y="7200"/>
                </a:lnTo>
                <a:cubicBezTo>
                  <a:pt x="10800" y="9188"/>
                  <a:pt x="15635" y="10800"/>
                  <a:pt x="21600" y="10800"/>
                </a:cubicBezTo>
                <a:cubicBezTo>
                  <a:pt x="15635" y="10800"/>
                  <a:pt x="10800" y="12412"/>
                  <a:pt x="10800" y="14400"/>
                </a:cubicBezTo>
                <a:lnTo>
                  <a:pt x="10800" y="18000"/>
                </a:lnTo>
                <a:cubicBezTo>
                  <a:pt x="10800" y="19988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3021" name="Rectangle 13"/>
          <p:cNvSpPr>
            <a:spLocks/>
          </p:cNvSpPr>
          <p:nvPr/>
        </p:nvSpPr>
        <p:spPr bwMode="auto">
          <a:xfrm>
            <a:off x="8215313" y="4495800"/>
            <a:ext cx="788677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 dirty="0" smtClean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Body2b</a:t>
            </a:r>
            <a:endParaRPr lang="en-US" sz="1800" dirty="0">
              <a:solidFill>
                <a:schemeClr val="tx1"/>
              </a:solidFill>
              <a:latin typeface="Calibri" charset="0"/>
              <a:ea typeface="Calibri" charset="0"/>
              <a:cs typeface="Calibri" charset="0"/>
              <a:sym typeface="Calibri" charset="0"/>
            </a:endParaRPr>
          </a:p>
        </p:txBody>
      </p:sp>
      <p:sp>
        <p:nvSpPr>
          <p:cNvPr id="15" name="AutoShape 6"/>
          <p:cNvSpPr>
            <a:spLocks/>
          </p:cNvSpPr>
          <p:nvPr/>
        </p:nvSpPr>
        <p:spPr bwMode="auto">
          <a:xfrm>
            <a:off x="7848600" y="3276600"/>
            <a:ext cx="304800" cy="9144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604"/>
                  <a:pt x="10800" y="1350"/>
                </a:cubicBezTo>
                <a:lnTo>
                  <a:pt x="10800" y="9450"/>
                </a:lnTo>
                <a:cubicBezTo>
                  <a:pt x="10800" y="10196"/>
                  <a:pt x="15635" y="10800"/>
                  <a:pt x="21600" y="10800"/>
                </a:cubicBezTo>
                <a:cubicBezTo>
                  <a:pt x="15635" y="10800"/>
                  <a:pt x="10800" y="11404"/>
                  <a:pt x="10800" y="12150"/>
                </a:cubicBezTo>
                <a:lnTo>
                  <a:pt x="10800" y="20250"/>
                </a:lnTo>
                <a:cubicBezTo>
                  <a:pt x="10800" y="20996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6" name="Rectangle 13"/>
          <p:cNvSpPr>
            <a:spLocks/>
          </p:cNvSpPr>
          <p:nvPr/>
        </p:nvSpPr>
        <p:spPr bwMode="auto">
          <a:xfrm>
            <a:off x="8229600" y="3530600"/>
            <a:ext cx="777457" cy="353943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r>
              <a:rPr lang="en-US" sz="1800" dirty="0" smtClean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Body2a</a:t>
            </a:r>
            <a:endParaRPr lang="en-US" sz="1800" dirty="0">
              <a:solidFill>
                <a:schemeClr val="tx1"/>
              </a:solidFill>
              <a:latin typeface="Calibri" charset="0"/>
              <a:ea typeface="Calibri" charset="0"/>
              <a:cs typeface="Calibri" charset="0"/>
              <a:sym typeface="Calibri" charset="0"/>
            </a:endParaRPr>
          </a:p>
        </p:txBody>
      </p:sp>
    </p:spTree>
  </p:cSld>
  <p:clrMapOvr>
    <a:masterClrMapping/>
  </p:clrMapOvr>
  <p:transition/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403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Conditional Branch Example (Cont.)</a:t>
            </a:r>
          </a:p>
        </p:txBody>
      </p:sp>
      <p:sp>
        <p:nvSpPr>
          <p:cNvPr id="44036" name="Rectangle 4"/>
          <p:cNvSpPr>
            <a:spLocks/>
          </p:cNvSpPr>
          <p:nvPr/>
        </p:nvSpPr>
        <p:spPr bwMode="auto">
          <a:xfrm>
            <a:off x="508000" y="1143000"/>
            <a:ext cx="3670300" cy="31242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goto_ad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(x &lt;= y)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result = x-y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Exit;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:</a:t>
            </a:r>
            <a:endParaRPr lang="en-US" sz="2400" b="1" dirty="0">
              <a:solidFill>
                <a:srgbClr val="7030A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result = y-x;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Exit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 smtClean="0">
              <a:solidFill>
                <a:srgbClr val="7030A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44037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81000" y="4343400"/>
            <a:ext cx="3975100" cy="2273300"/>
          </a:xfrm>
          <a:ln/>
        </p:spPr>
        <p:txBody>
          <a:bodyPr/>
          <a:lstStyle/>
          <a:p>
            <a:r>
              <a:rPr lang="en-US"/>
              <a:t>C allows “goto” as means of transferring control</a:t>
            </a:r>
          </a:p>
          <a:p>
            <a:pPr marL="552450" lvl="1"/>
            <a:r>
              <a:rPr lang="en-US"/>
              <a:t>Closer to machine-level programming style</a:t>
            </a:r>
          </a:p>
          <a:p>
            <a:r>
              <a:rPr lang="en-US"/>
              <a:t>Generally considered bad coding style</a:t>
            </a:r>
          </a:p>
        </p:txBody>
      </p:sp>
      <p:grpSp>
        <p:nvGrpSpPr>
          <p:cNvPr id="29" name="Group 28"/>
          <p:cNvGrpSpPr/>
          <p:nvPr/>
        </p:nvGrpSpPr>
        <p:grpSpPr>
          <a:xfrm>
            <a:off x="4445000" y="1397000"/>
            <a:ext cx="4562057" cy="4813300"/>
            <a:chOff x="4445000" y="1397000"/>
            <a:chExt cx="4562057" cy="4813300"/>
          </a:xfrm>
        </p:grpSpPr>
        <p:sp>
          <p:nvSpPr>
            <p:cNvPr id="18" name="Rectangle 5"/>
            <p:cNvSpPr>
              <a:spLocks/>
            </p:cNvSpPr>
            <p:nvPr/>
          </p:nvSpPr>
          <p:spPr bwMode="auto">
            <a:xfrm>
              <a:off x="4445000" y="1397000"/>
              <a:ext cx="4394200" cy="4813300"/>
            </a:xfrm>
            <a:prstGeom prst="rect">
              <a:avLst/>
            </a:prstGeom>
            <a:noFill/>
            <a:ln w="127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absdiff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pushl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esp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8(%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),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12(%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),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cmpl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jle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 .</a:t>
              </a:r>
              <a:r>
                <a:rPr lang="en-US" sz="1800" b="1" dirty="0" smtClean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L6</a:t>
              </a:r>
              <a:endParaRPr lang="en-US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subl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jmp</a:t>
              </a:r>
              <a:r>
                <a:rPr lang="en-US" sz="1800" b="1" dirty="0" smtClean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.L7</a:t>
              </a:r>
              <a:endParaRPr lang="en-US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7030A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.</a:t>
              </a:r>
              <a:r>
                <a:rPr lang="en-US" sz="1800" b="1" dirty="0" smtClean="0">
                  <a:solidFill>
                    <a:srgbClr val="7030A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L6:</a:t>
              </a:r>
              <a:endParaRPr lang="en-US" b="1" dirty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subl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smtClean="0">
                  <a:solidFill>
                    <a:srgbClr val="7030A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.</a:t>
              </a:r>
              <a:r>
                <a:rPr lang="en-US" sz="1800" b="1" dirty="0">
                  <a:solidFill>
                    <a:srgbClr val="7030A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L7:</a:t>
              </a:r>
              <a:endParaRPr lang="en-US" b="1" dirty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popl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ret</a:t>
              </a:r>
              <a:endPara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</p:txBody>
        </p:sp>
        <p:sp>
          <p:nvSpPr>
            <p:cNvPr id="19" name="AutoShape 6"/>
            <p:cNvSpPr>
              <a:spLocks/>
            </p:cNvSpPr>
            <p:nvPr/>
          </p:nvSpPr>
          <p:spPr bwMode="auto">
            <a:xfrm>
              <a:off x="7848600" y="2362200"/>
              <a:ext cx="304800" cy="914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604"/>
                    <a:pt x="10800" y="1350"/>
                  </a:cubicBezTo>
                  <a:lnTo>
                    <a:pt x="10800" y="9450"/>
                  </a:lnTo>
                  <a:cubicBezTo>
                    <a:pt x="10800" y="10196"/>
                    <a:pt x="15635" y="10800"/>
                    <a:pt x="21600" y="10800"/>
                  </a:cubicBezTo>
                  <a:cubicBezTo>
                    <a:pt x="15635" y="10800"/>
                    <a:pt x="10800" y="11404"/>
                    <a:pt x="10800" y="12150"/>
                  </a:cubicBezTo>
                  <a:lnTo>
                    <a:pt x="10800" y="20250"/>
                  </a:lnTo>
                  <a:cubicBezTo>
                    <a:pt x="10800" y="20996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20" name="Rectangle 7"/>
            <p:cNvSpPr>
              <a:spLocks/>
            </p:cNvSpPr>
            <p:nvPr/>
          </p:nvSpPr>
          <p:spPr bwMode="auto">
            <a:xfrm>
              <a:off x="8215313" y="2941638"/>
              <a:ext cx="674687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Body1</a:t>
              </a:r>
            </a:p>
          </p:txBody>
        </p:sp>
        <p:sp>
          <p:nvSpPr>
            <p:cNvPr id="21" name="AutoShape 8"/>
            <p:cNvSpPr>
              <a:spLocks/>
            </p:cNvSpPr>
            <p:nvPr/>
          </p:nvSpPr>
          <p:spPr bwMode="auto">
            <a:xfrm>
              <a:off x="7848600" y="1752600"/>
              <a:ext cx="228600" cy="533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957"/>
                    <a:pt x="10800" y="4371"/>
                  </a:cubicBezTo>
                  <a:lnTo>
                    <a:pt x="10800" y="6429"/>
                  </a:lnTo>
                  <a:cubicBezTo>
                    <a:pt x="10800" y="8843"/>
                    <a:pt x="15635" y="10800"/>
                    <a:pt x="21600" y="10800"/>
                  </a:cubicBezTo>
                  <a:cubicBezTo>
                    <a:pt x="15635" y="10800"/>
                    <a:pt x="10800" y="12757"/>
                    <a:pt x="10800" y="15171"/>
                  </a:cubicBezTo>
                  <a:lnTo>
                    <a:pt x="10800" y="17229"/>
                  </a:lnTo>
                  <a:cubicBezTo>
                    <a:pt x="10800" y="19643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22" name="Rectangle 9"/>
            <p:cNvSpPr>
              <a:spLocks/>
            </p:cNvSpPr>
            <p:nvPr/>
          </p:nvSpPr>
          <p:spPr bwMode="auto">
            <a:xfrm>
              <a:off x="8215313" y="1828800"/>
              <a:ext cx="622300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Setup</a:t>
              </a:r>
            </a:p>
          </p:txBody>
        </p:sp>
        <p:sp>
          <p:nvSpPr>
            <p:cNvPr id="23" name="AutoShape 10"/>
            <p:cNvSpPr>
              <a:spLocks/>
            </p:cNvSpPr>
            <p:nvPr/>
          </p:nvSpPr>
          <p:spPr bwMode="auto">
            <a:xfrm>
              <a:off x="7848600" y="4419600"/>
              <a:ext cx="304800" cy="4572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612"/>
                    <a:pt x="10800" y="3600"/>
                  </a:cubicBezTo>
                  <a:lnTo>
                    <a:pt x="10800" y="7200"/>
                  </a:lnTo>
                  <a:cubicBezTo>
                    <a:pt x="10800" y="9188"/>
                    <a:pt x="15635" y="10800"/>
                    <a:pt x="21600" y="10800"/>
                  </a:cubicBezTo>
                  <a:cubicBezTo>
                    <a:pt x="15635" y="10800"/>
                    <a:pt x="10800" y="12412"/>
                    <a:pt x="10800" y="14400"/>
                  </a:cubicBezTo>
                  <a:lnTo>
                    <a:pt x="10800" y="18000"/>
                  </a:lnTo>
                  <a:cubicBezTo>
                    <a:pt x="10800" y="19988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24" name="Rectangle 11"/>
            <p:cNvSpPr>
              <a:spLocks/>
            </p:cNvSpPr>
            <p:nvPr/>
          </p:nvSpPr>
          <p:spPr bwMode="auto">
            <a:xfrm>
              <a:off x="8215313" y="5207000"/>
              <a:ext cx="628650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dirty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Finish</a:t>
              </a:r>
            </a:p>
          </p:txBody>
        </p:sp>
        <p:sp>
          <p:nvSpPr>
            <p:cNvPr id="25" name="AutoShape 12"/>
            <p:cNvSpPr>
              <a:spLocks/>
            </p:cNvSpPr>
            <p:nvPr/>
          </p:nvSpPr>
          <p:spPr bwMode="auto">
            <a:xfrm>
              <a:off x="7848600" y="5105400"/>
              <a:ext cx="304800" cy="4572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612"/>
                    <a:pt x="10800" y="3600"/>
                  </a:cubicBezTo>
                  <a:lnTo>
                    <a:pt x="10800" y="7200"/>
                  </a:lnTo>
                  <a:cubicBezTo>
                    <a:pt x="10800" y="9188"/>
                    <a:pt x="15635" y="10800"/>
                    <a:pt x="21600" y="10800"/>
                  </a:cubicBezTo>
                  <a:cubicBezTo>
                    <a:pt x="15635" y="10800"/>
                    <a:pt x="10800" y="12412"/>
                    <a:pt x="10800" y="14400"/>
                  </a:cubicBezTo>
                  <a:lnTo>
                    <a:pt x="10800" y="18000"/>
                  </a:lnTo>
                  <a:cubicBezTo>
                    <a:pt x="10800" y="19988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26" name="Rectangle 13"/>
            <p:cNvSpPr>
              <a:spLocks/>
            </p:cNvSpPr>
            <p:nvPr/>
          </p:nvSpPr>
          <p:spPr bwMode="auto">
            <a:xfrm>
              <a:off x="8215313" y="4495800"/>
              <a:ext cx="788677" cy="353943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dirty="0" smtClean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Body2b</a:t>
              </a:r>
              <a:endParaRPr lang="en-US" sz="1800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endParaRPr>
            </a:p>
          </p:txBody>
        </p:sp>
        <p:sp>
          <p:nvSpPr>
            <p:cNvPr id="27" name="AutoShape 6"/>
            <p:cNvSpPr>
              <a:spLocks/>
            </p:cNvSpPr>
            <p:nvPr/>
          </p:nvSpPr>
          <p:spPr bwMode="auto">
            <a:xfrm>
              <a:off x="7848600" y="3276600"/>
              <a:ext cx="304800" cy="914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604"/>
                    <a:pt x="10800" y="1350"/>
                  </a:cubicBezTo>
                  <a:lnTo>
                    <a:pt x="10800" y="9450"/>
                  </a:lnTo>
                  <a:cubicBezTo>
                    <a:pt x="10800" y="10196"/>
                    <a:pt x="15635" y="10800"/>
                    <a:pt x="21600" y="10800"/>
                  </a:cubicBezTo>
                  <a:cubicBezTo>
                    <a:pt x="15635" y="10800"/>
                    <a:pt x="10800" y="11404"/>
                    <a:pt x="10800" y="12150"/>
                  </a:cubicBezTo>
                  <a:lnTo>
                    <a:pt x="10800" y="20250"/>
                  </a:lnTo>
                  <a:cubicBezTo>
                    <a:pt x="10800" y="20996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28" name="Rectangle 13"/>
            <p:cNvSpPr>
              <a:spLocks/>
            </p:cNvSpPr>
            <p:nvPr/>
          </p:nvSpPr>
          <p:spPr bwMode="auto">
            <a:xfrm>
              <a:off x="8229600" y="3530600"/>
              <a:ext cx="777457" cy="353943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dirty="0" smtClean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Body2a</a:t>
              </a:r>
              <a:endParaRPr lang="en-US" sz="1800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endParaRPr>
            </a:p>
          </p:txBody>
        </p:sp>
      </p:grpSp>
    </p:spTree>
  </p:cSld>
  <p:clrMapOvr>
    <a:masterClrMapping/>
  </p:clrMapOvr>
  <p:transition/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505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Conditional Branch Example (Cont.)</a:t>
            </a:r>
          </a:p>
        </p:txBody>
      </p:sp>
      <p:sp>
        <p:nvSpPr>
          <p:cNvPr id="7" name="Rectangle 4"/>
          <p:cNvSpPr>
            <a:spLocks/>
          </p:cNvSpPr>
          <p:nvPr/>
        </p:nvSpPr>
        <p:spPr bwMode="auto">
          <a:xfrm>
            <a:off x="508000" y="1143000"/>
            <a:ext cx="3670300" cy="31242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goto_ad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if (x &lt;= y)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result = x-y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Exit;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result = y-x;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Exit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4445000" y="1397000"/>
            <a:ext cx="4578087" cy="4813300"/>
            <a:chOff x="4445000" y="1397000"/>
            <a:chExt cx="4578087" cy="4813300"/>
          </a:xfrm>
        </p:grpSpPr>
        <p:sp>
          <p:nvSpPr>
            <p:cNvPr id="9" name="Rectangle 5"/>
            <p:cNvSpPr>
              <a:spLocks/>
            </p:cNvSpPr>
            <p:nvPr/>
          </p:nvSpPr>
          <p:spPr bwMode="auto">
            <a:xfrm>
              <a:off x="4445000" y="1397000"/>
              <a:ext cx="4394200" cy="4813300"/>
            </a:xfrm>
            <a:prstGeom prst="rect">
              <a:avLst/>
            </a:prstGeom>
            <a:noFill/>
            <a:ln w="127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absdiff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pushl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esp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8(%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),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12(%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),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cmpl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jle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 .</a:t>
              </a:r>
              <a:r>
                <a:rPr lang="en-US" sz="1800" b="1" dirty="0" smtClean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L6</a:t>
              </a:r>
              <a:endParaRPr lang="en-US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subl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jmp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.L7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.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L6: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subl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.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L7: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popl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ret</a:t>
              </a:r>
              <a:endPara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</p:txBody>
        </p:sp>
        <p:sp>
          <p:nvSpPr>
            <p:cNvPr id="10" name="AutoShape 6"/>
            <p:cNvSpPr>
              <a:spLocks/>
            </p:cNvSpPr>
            <p:nvPr/>
          </p:nvSpPr>
          <p:spPr bwMode="auto">
            <a:xfrm>
              <a:off x="7848600" y="2362200"/>
              <a:ext cx="304800" cy="914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604"/>
                    <a:pt x="10800" y="1350"/>
                  </a:cubicBezTo>
                  <a:lnTo>
                    <a:pt x="10800" y="9450"/>
                  </a:lnTo>
                  <a:cubicBezTo>
                    <a:pt x="10800" y="10196"/>
                    <a:pt x="15635" y="10800"/>
                    <a:pt x="21600" y="10800"/>
                  </a:cubicBezTo>
                  <a:cubicBezTo>
                    <a:pt x="15635" y="10800"/>
                    <a:pt x="10800" y="11404"/>
                    <a:pt x="10800" y="12150"/>
                  </a:cubicBezTo>
                  <a:lnTo>
                    <a:pt x="10800" y="20250"/>
                  </a:lnTo>
                  <a:cubicBezTo>
                    <a:pt x="10800" y="20996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1" name="Rectangle 7"/>
            <p:cNvSpPr>
              <a:spLocks/>
            </p:cNvSpPr>
            <p:nvPr/>
          </p:nvSpPr>
          <p:spPr bwMode="auto">
            <a:xfrm>
              <a:off x="8215313" y="2941638"/>
              <a:ext cx="674687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Body1</a:t>
              </a:r>
            </a:p>
          </p:txBody>
        </p:sp>
        <p:sp>
          <p:nvSpPr>
            <p:cNvPr id="12" name="AutoShape 8"/>
            <p:cNvSpPr>
              <a:spLocks/>
            </p:cNvSpPr>
            <p:nvPr/>
          </p:nvSpPr>
          <p:spPr bwMode="auto">
            <a:xfrm>
              <a:off x="7848600" y="1752600"/>
              <a:ext cx="228600" cy="533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957"/>
                    <a:pt x="10800" y="4371"/>
                  </a:cubicBezTo>
                  <a:lnTo>
                    <a:pt x="10800" y="6429"/>
                  </a:lnTo>
                  <a:cubicBezTo>
                    <a:pt x="10800" y="8843"/>
                    <a:pt x="15635" y="10800"/>
                    <a:pt x="21600" y="10800"/>
                  </a:cubicBezTo>
                  <a:cubicBezTo>
                    <a:pt x="15635" y="10800"/>
                    <a:pt x="10800" y="12757"/>
                    <a:pt x="10800" y="15171"/>
                  </a:cubicBezTo>
                  <a:lnTo>
                    <a:pt x="10800" y="17229"/>
                  </a:lnTo>
                  <a:cubicBezTo>
                    <a:pt x="10800" y="19643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3" name="Rectangle 9"/>
            <p:cNvSpPr>
              <a:spLocks/>
            </p:cNvSpPr>
            <p:nvPr/>
          </p:nvSpPr>
          <p:spPr bwMode="auto">
            <a:xfrm>
              <a:off x="8215313" y="1828800"/>
              <a:ext cx="622300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Setup</a:t>
              </a:r>
            </a:p>
          </p:txBody>
        </p:sp>
        <p:sp>
          <p:nvSpPr>
            <p:cNvPr id="14" name="AutoShape 10"/>
            <p:cNvSpPr>
              <a:spLocks/>
            </p:cNvSpPr>
            <p:nvPr/>
          </p:nvSpPr>
          <p:spPr bwMode="auto">
            <a:xfrm>
              <a:off x="7848600" y="4419600"/>
              <a:ext cx="304800" cy="4572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612"/>
                    <a:pt x="10800" y="3600"/>
                  </a:cubicBezTo>
                  <a:lnTo>
                    <a:pt x="10800" y="7200"/>
                  </a:lnTo>
                  <a:cubicBezTo>
                    <a:pt x="10800" y="9188"/>
                    <a:pt x="15635" y="10800"/>
                    <a:pt x="21600" y="10800"/>
                  </a:cubicBezTo>
                  <a:cubicBezTo>
                    <a:pt x="15635" y="10800"/>
                    <a:pt x="10800" y="12412"/>
                    <a:pt x="10800" y="14400"/>
                  </a:cubicBezTo>
                  <a:lnTo>
                    <a:pt x="10800" y="18000"/>
                  </a:lnTo>
                  <a:cubicBezTo>
                    <a:pt x="10800" y="19988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5" name="Rectangle 11"/>
            <p:cNvSpPr>
              <a:spLocks/>
            </p:cNvSpPr>
            <p:nvPr/>
          </p:nvSpPr>
          <p:spPr bwMode="auto">
            <a:xfrm>
              <a:off x="8215313" y="5207000"/>
              <a:ext cx="628650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 dirty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Finish</a:t>
              </a:r>
            </a:p>
          </p:txBody>
        </p:sp>
        <p:sp>
          <p:nvSpPr>
            <p:cNvPr id="16" name="AutoShape 12"/>
            <p:cNvSpPr>
              <a:spLocks/>
            </p:cNvSpPr>
            <p:nvPr/>
          </p:nvSpPr>
          <p:spPr bwMode="auto">
            <a:xfrm>
              <a:off x="7848600" y="5105400"/>
              <a:ext cx="304800" cy="4572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612"/>
                    <a:pt x="10800" y="3600"/>
                  </a:cubicBezTo>
                  <a:lnTo>
                    <a:pt x="10800" y="7200"/>
                  </a:lnTo>
                  <a:cubicBezTo>
                    <a:pt x="10800" y="9188"/>
                    <a:pt x="15635" y="10800"/>
                    <a:pt x="21600" y="10800"/>
                  </a:cubicBezTo>
                  <a:cubicBezTo>
                    <a:pt x="15635" y="10800"/>
                    <a:pt x="10800" y="12412"/>
                    <a:pt x="10800" y="14400"/>
                  </a:cubicBezTo>
                  <a:lnTo>
                    <a:pt x="10800" y="18000"/>
                  </a:lnTo>
                  <a:cubicBezTo>
                    <a:pt x="10800" y="19988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7" name="Rectangle 13"/>
            <p:cNvSpPr>
              <a:spLocks/>
            </p:cNvSpPr>
            <p:nvPr/>
          </p:nvSpPr>
          <p:spPr bwMode="auto">
            <a:xfrm>
              <a:off x="8215313" y="4495800"/>
              <a:ext cx="803105" cy="353943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 dirty="0" smtClean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Body2b</a:t>
              </a:r>
              <a:endParaRPr lang="en-US" sz="1800" b="1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endParaRPr>
            </a:p>
          </p:txBody>
        </p:sp>
        <p:sp>
          <p:nvSpPr>
            <p:cNvPr id="18" name="AutoShape 6"/>
            <p:cNvSpPr>
              <a:spLocks/>
            </p:cNvSpPr>
            <p:nvPr/>
          </p:nvSpPr>
          <p:spPr bwMode="auto">
            <a:xfrm>
              <a:off x="7848600" y="3276600"/>
              <a:ext cx="304800" cy="914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604"/>
                    <a:pt x="10800" y="1350"/>
                  </a:cubicBezTo>
                  <a:lnTo>
                    <a:pt x="10800" y="9450"/>
                  </a:lnTo>
                  <a:cubicBezTo>
                    <a:pt x="10800" y="10196"/>
                    <a:pt x="15635" y="10800"/>
                    <a:pt x="21600" y="10800"/>
                  </a:cubicBezTo>
                  <a:cubicBezTo>
                    <a:pt x="15635" y="10800"/>
                    <a:pt x="10800" y="11404"/>
                    <a:pt x="10800" y="12150"/>
                  </a:cubicBezTo>
                  <a:lnTo>
                    <a:pt x="10800" y="20250"/>
                  </a:lnTo>
                  <a:cubicBezTo>
                    <a:pt x="10800" y="20996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9" name="Rectangle 13"/>
            <p:cNvSpPr>
              <a:spLocks/>
            </p:cNvSpPr>
            <p:nvPr/>
          </p:nvSpPr>
          <p:spPr bwMode="auto">
            <a:xfrm>
              <a:off x="8229600" y="3530600"/>
              <a:ext cx="793487" cy="353943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 dirty="0" smtClean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Body2a</a:t>
              </a:r>
              <a:endParaRPr lang="en-US" sz="1800" b="1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endParaRPr>
            </a:p>
          </p:txBody>
        </p:sp>
      </p:grp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126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Complete Memory Addressing Modes</a:t>
            </a:r>
          </a:p>
        </p:txBody>
      </p:sp>
      <p:sp>
        <p:nvSpPr>
          <p:cNvPr id="11268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Most General Form</a:t>
            </a:r>
          </a:p>
          <a:p>
            <a:pPr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D(Rb,Ri,S)	Mem[Reg[Rb]+S*Reg[Ri]+ D]</a:t>
            </a:r>
          </a:p>
          <a:p>
            <a:pPr marL="552450" lvl="1"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D: 	Constant “displacement” 1, 2, or 4 bytes</a:t>
            </a:r>
          </a:p>
          <a:p>
            <a:pPr marL="552450" lvl="1"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Rb: 	Base register: Any of 8 integer registers</a:t>
            </a:r>
          </a:p>
          <a:p>
            <a:pPr marL="552450" lvl="1"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Ri:	Index register: Any, except for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%esp</a:t>
            </a:r>
            <a:endParaRPr lang="en-US"/>
          </a:p>
          <a:p>
            <a:pPr marL="838200" lvl="2"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Unlikely you’d use </a:t>
            </a:r>
            <a:r>
              <a:rPr lang="en-US">
                <a:latin typeface="Courier New Bold" charset="0"/>
                <a:cs typeface="Courier New Bold" charset="0"/>
                <a:sym typeface="Courier New Bold" charset="0"/>
              </a:rPr>
              <a:t>%ebp</a:t>
            </a:r>
            <a:r>
              <a:rPr lang="en-US"/>
              <a:t>, either</a:t>
            </a:r>
          </a:p>
          <a:p>
            <a:pPr marL="552450" lvl="1"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S: 	Scale: 1, 2, 4, or 8 (</a:t>
            </a:r>
            <a:r>
              <a:rPr lang="en-US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why these numbers?</a:t>
            </a:r>
            <a:r>
              <a:rPr lang="en-US"/>
              <a:t>)</a:t>
            </a:r>
          </a:p>
          <a:p>
            <a:pPr>
              <a:tabLst>
                <a:tab pos="860425" algn="l"/>
                <a:tab pos="860425" algn="l"/>
                <a:tab pos="860425" algn="l"/>
              </a:tabLst>
            </a:pPr>
            <a:endParaRPr lang="en-US"/>
          </a:p>
          <a:p>
            <a:pPr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Special Cases</a:t>
            </a:r>
          </a:p>
          <a:p>
            <a:pPr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(Rb,Ri)	Mem[Reg[Rb]+Reg[Ri]]</a:t>
            </a:r>
          </a:p>
          <a:p>
            <a:pPr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D(Rb,Ri)	Mem[Reg[Rb]+Reg[Ri]+D]</a:t>
            </a:r>
          </a:p>
          <a:p>
            <a:pPr>
              <a:tabLst>
                <a:tab pos="860425" algn="l"/>
                <a:tab pos="860425" algn="l"/>
                <a:tab pos="860425" algn="l"/>
              </a:tabLst>
            </a:pPr>
            <a:r>
              <a:rPr lang="en-US"/>
              <a:t>(Rb,Ri,S)	Mem[Reg[Rb]+S*Reg[Ri]]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505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Conditional Branch Example (Cont.)</a:t>
            </a:r>
          </a:p>
        </p:txBody>
      </p:sp>
      <p:sp>
        <p:nvSpPr>
          <p:cNvPr id="7" name="Rectangle 4"/>
          <p:cNvSpPr>
            <a:spLocks/>
          </p:cNvSpPr>
          <p:nvPr/>
        </p:nvSpPr>
        <p:spPr bwMode="auto">
          <a:xfrm>
            <a:off x="508000" y="1143000"/>
            <a:ext cx="3670300" cy="31242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goto_ad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if (x &lt;= y)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result = x-y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rgbClr val="0070C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Exit;</a:t>
            </a:r>
            <a:endParaRPr lang="en-US" sz="2400" b="1" dirty="0">
              <a:solidFill>
                <a:srgbClr val="0070C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result = y-x;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Exit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grpSp>
        <p:nvGrpSpPr>
          <p:cNvPr id="2" name="Group 7"/>
          <p:cNvGrpSpPr/>
          <p:nvPr/>
        </p:nvGrpSpPr>
        <p:grpSpPr>
          <a:xfrm>
            <a:off x="4445000" y="1397000"/>
            <a:ext cx="4578087" cy="4813300"/>
            <a:chOff x="4445000" y="1397000"/>
            <a:chExt cx="4578087" cy="4813300"/>
          </a:xfrm>
        </p:grpSpPr>
        <p:sp>
          <p:nvSpPr>
            <p:cNvPr id="9" name="Rectangle 5"/>
            <p:cNvSpPr>
              <a:spLocks/>
            </p:cNvSpPr>
            <p:nvPr/>
          </p:nvSpPr>
          <p:spPr bwMode="auto">
            <a:xfrm>
              <a:off x="4445000" y="1397000"/>
              <a:ext cx="4394200" cy="4813300"/>
            </a:xfrm>
            <a:prstGeom prst="rect">
              <a:avLst/>
            </a:prstGeom>
            <a:noFill/>
            <a:ln w="127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absdiff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pushl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esp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8(%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),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12(%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),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cmpl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jle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 .</a:t>
              </a:r>
              <a:r>
                <a:rPr lang="en-US" sz="1800" b="1" dirty="0" smtClean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L6</a:t>
              </a:r>
              <a:endParaRPr lang="en-US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subl</a:t>
              </a: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rgbClr val="0070C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 smtClean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sz="1800" b="1" dirty="0" smtClean="0">
                <a:solidFill>
                  <a:srgbClr val="0070C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jmp</a:t>
              </a:r>
              <a:r>
                <a:rPr lang="en-US" sz="1800" b="1" dirty="0" smtClean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.L7</a:t>
              </a:r>
              <a:endParaRPr lang="en-US" b="1" dirty="0">
                <a:solidFill>
                  <a:srgbClr val="0070C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.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L6: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subl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.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L7: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popl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ret</a:t>
              </a:r>
              <a:endPara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</p:txBody>
        </p:sp>
        <p:sp>
          <p:nvSpPr>
            <p:cNvPr id="10" name="AutoShape 6"/>
            <p:cNvSpPr>
              <a:spLocks/>
            </p:cNvSpPr>
            <p:nvPr/>
          </p:nvSpPr>
          <p:spPr bwMode="auto">
            <a:xfrm>
              <a:off x="7848600" y="2362200"/>
              <a:ext cx="304800" cy="914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604"/>
                    <a:pt x="10800" y="1350"/>
                  </a:cubicBezTo>
                  <a:lnTo>
                    <a:pt x="10800" y="9450"/>
                  </a:lnTo>
                  <a:cubicBezTo>
                    <a:pt x="10800" y="10196"/>
                    <a:pt x="15635" y="10800"/>
                    <a:pt x="21600" y="10800"/>
                  </a:cubicBezTo>
                  <a:cubicBezTo>
                    <a:pt x="15635" y="10800"/>
                    <a:pt x="10800" y="11404"/>
                    <a:pt x="10800" y="12150"/>
                  </a:cubicBezTo>
                  <a:lnTo>
                    <a:pt x="10800" y="20250"/>
                  </a:lnTo>
                  <a:cubicBezTo>
                    <a:pt x="10800" y="20996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1" name="Rectangle 7"/>
            <p:cNvSpPr>
              <a:spLocks/>
            </p:cNvSpPr>
            <p:nvPr/>
          </p:nvSpPr>
          <p:spPr bwMode="auto">
            <a:xfrm>
              <a:off x="8215313" y="2941638"/>
              <a:ext cx="674687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Body1</a:t>
              </a:r>
            </a:p>
          </p:txBody>
        </p:sp>
        <p:sp>
          <p:nvSpPr>
            <p:cNvPr id="12" name="AutoShape 8"/>
            <p:cNvSpPr>
              <a:spLocks/>
            </p:cNvSpPr>
            <p:nvPr/>
          </p:nvSpPr>
          <p:spPr bwMode="auto">
            <a:xfrm>
              <a:off x="7848600" y="1752600"/>
              <a:ext cx="228600" cy="533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957"/>
                    <a:pt x="10800" y="4371"/>
                  </a:cubicBezTo>
                  <a:lnTo>
                    <a:pt x="10800" y="6429"/>
                  </a:lnTo>
                  <a:cubicBezTo>
                    <a:pt x="10800" y="8843"/>
                    <a:pt x="15635" y="10800"/>
                    <a:pt x="21600" y="10800"/>
                  </a:cubicBezTo>
                  <a:cubicBezTo>
                    <a:pt x="15635" y="10800"/>
                    <a:pt x="10800" y="12757"/>
                    <a:pt x="10800" y="15171"/>
                  </a:cubicBezTo>
                  <a:lnTo>
                    <a:pt x="10800" y="17229"/>
                  </a:lnTo>
                  <a:cubicBezTo>
                    <a:pt x="10800" y="19643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3" name="Rectangle 9"/>
            <p:cNvSpPr>
              <a:spLocks/>
            </p:cNvSpPr>
            <p:nvPr/>
          </p:nvSpPr>
          <p:spPr bwMode="auto">
            <a:xfrm>
              <a:off x="8215313" y="1828800"/>
              <a:ext cx="622300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Setup</a:t>
              </a:r>
            </a:p>
          </p:txBody>
        </p:sp>
        <p:sp>
          <p:nvSpPr>
            <p:cNvPr id="14" name="AutoShape 10"/>
            <p:cNvSpPr>
              <a:spLocks/>
            </p:cNvSpPr>
            <p:nvPr/>
          </p:nvSpPr>
          <p:spPr bwMode="auto">
            <a:xfrm>
              <a:off x="7848600" y="4419600"/>
              <a:ext cx="304800" cy="4572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612"/>
                    <a:pt x="10800" y="3600"/>
                  </a:cubicBezTo>
                  <a:lnTo>
                    <a:pt x="10800" y="7200"/>
                  </a:lnTo>
                  <a:cubicBezTo>
                    <a:pt x="10800" y="9188"/>
                    <a:pt x="15635" y="10800"/>
                    <a:pt x="21600" y="10800"/>
                  </a:cubicBezTo>
                  <a:cubicBezTo>
                    <a:pt x="15635" y="10800"/>
                    <a:pt x="10800" y="12412"/>
                    <a:pt x="10800" y="14400"/>
                  </a:cubicBezTo>
                  <a:lnTo>
                    <a:pt x="10800" y="18000"/>
                  </a:lnTo>
                  <a:cubicBezTo>
                    <a:pt x="10800" y="19988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5" name="Rectangle 11"/>
            <p:cNvSpPr>
              <a:spLocks/>
            </p:cNvSpPr>
            <p:nvPr/>
          </p:nvSpPr>
          <p:spPr bwMode="auto">
            <a:xfrm>
              <a:off x="8215313" y="5207000"/>
              <a:ext cx="628650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 dirty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Finish</a:t>
              </a:r>
            </a:p>
          </p:txBody>
        </p:sp>
        <p:sp>
          <p:nvSpPr>
            <p:cNvPr id="16" name="AutoShape 12"/>
            <p:cNvSpPr>
              <a:spLocks/>
            </p:cNvSpPr>
            <p:nvPr/>
          </p:nvSpPr>
          <p:spPr bwMode="auto">
            <a:xfrm>
              <a:off x="7848600" y="5105400"/>
              <a:ext cx="304800" cy="4572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612"/>
                    <a:pt x="10800" y="3600"/>
                  </a:cubicBezTo>
                  <a:lnTo>
                    <a:pt x="10800" y="7200"/>
                  </a:lnTo>
                  <a:cubicBezTo>
                    <a:pt x="10800" y="9188"/>
                    <a:pt x="15635" y="10800"/>
                    <a:pt x="21600" y="10800"/>
                  </a:cubicBezTo>
                  <a:cubicBezTo>
                    <a:pt x="15635" y="10800"/>
                    <a:pt x="10800" y="12412"/>
                    <a:pt x="10800" y="14400"/>
                  </a:cubicBezTo>
                  <a:lnTo>
                    <a:pt x="10800" y="18000"/>
                  </a:lnTo>
                  <a:cubicBezTo>
                    <a:pt x="10800" y="19988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7" name="Rectangle 13"/>
            <p:cNvSpPr>
              <a:spLocks/>
            </p:cNvSpPr>
            <p:nvPr/>
          </p:nvSpPr>
          <p:spPr bwMode="auto">
            <a:xfrm>
              <a:off x="8215313" y="4495800"/>
              <a:ext cx="803105" cy="353943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 dirty="0" smtClean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Body2b</a:t>
              </a:r>
              <a:endParaRPr lang="en-US" sz="1800" b="1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endParaRPr>
            </a:p>
          </p:txBody>
        </p:sp>
        <p:sp>
          <p:nvSpPr>
            <p:cNvPr id="18" name="AutoShape 6"/>
            <p:cNvSpPr>
              <a:spLocks/>
            </p:cNvSpPr>
            <p:nvPr/>
          </p:nvSpPr>
          <p:spPr bwMode="auto">
            <a:xfrm>
              <a:off x="7848600" y="3276600"/>
              <a:ext cx="304800" cy="914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604"/>
                    <a:pt x="10800" y="1350"/>
                  </a:cubicBezTo>
                  <a:lnTo>
                    <a:pt x="10800" y="9450"/>
                  </a:lnTo>
                  <a:cubicBezTo>
                    <a:pt x="10800" y="10196"/>
                    <a:pt x="15635" y="10800"/>
                    <a:pt x="21600" y="10800"/>
                  </a:cubicBezTo>
                  <a:cubicBezTo>
                    <a:pt x="15635" y="10800"/>
                    <a:pt x="10800" y="11404"/>
                    <a:pt x="10800" y="12150"/>
                  </a:cubicBezTo>
                  <a:lnTo>
                    <a:pt x="10800" y="20250"/>
                  </a:lnTo>
                  <a:cubicBezTo>
                    <a:pt x="10800" y="20996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9" name="Rectangle 13"/>
            <p:cNvSpPr>
              <a:spLocks/>
            </p:cNvSpPr>
            <p:nvPr/>
          </p:nvSpPr>
          <p:spPr bwMode="auto">
            <a:xfrm>
              <a:off x="8229600" y="3530600"/>
              <a:ext cx="793487" cy="353943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 dirty="0" smtClean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Body2a</a:t>
              </a:r>
              <a:endParaRPr lang="en-US" sz="1800" b="1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endParaRPr>
            </a:p>
          </p:txBody>
        </p:sp>
      </p:grpSp>
    </p:spTree>
  </p:cSld>
  <p:clrMapOvr>
    <a:masterClrMapping/>
  </p:clrMapOvr>
  <p:transition/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505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Conditional Branch Example (Cont.)</a:t>
            </a:r>
          </a:p>
        </p:txBody>
      </p:sp>
      <p:sp>
        <p:nvSpPr>
          <p:cNvPr id="7" name="Rectangle 4"/>
          <p:cNvSpPr>
            <a:spLocks/>
          </p:cNvSpPr>
          <p:nvPr/>
        </p:nvSpPr>
        <p:spPr bwMode="auto">
          <a:xfrm>
            <a:off x="508000" y="1143000"/>
            <a:ext cx="3670300" cy="31242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goto_ad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if (x &lt;= y)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result = x-y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rgbClr val="0070C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Exit;</a:t>
            </a:r>
            <a:endParaRPr lang="en-US" sz="2400" b="1" dirty="0">
              <a:solidFill>
                <a:srgbClr val="0070C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result = y-x;</a:t>
            </a:r>
            <a:endParaRPr lang="en-US" sz="2400" b="1" dirty="0">
              <a:solidFill>
                <a:srgbClr val="7030A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Exit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grpSp>
        <p:nvGrpSpPr>
          <p:cNvPr id="2" name="Group 7"/>
          <p:cNvGrpSpPr/>
          <p:nvPr/>
        </p:nvGrpSpPr>
        <p:grpSpPr>
          <a:xfrm>
            <a:off x="4445000" y="1397000"/>
            <a:ext cx="4578087" cy="4813300"/>
            <a:chOff x="4445000" y="1397000"/>
            <a:chExt cx="4578087" cy="4813300"/>
          </a:xfrm>
        </p:grpSpPr>
        <p:sp>
          <p:nvSpPr>
            <p:cNvPr id="9" name="Rectangle 5"/>
            <p:cNvSpPr>
              <a:spLocks/>
            </p:cNvSpPr>
            <p:nvPr/>
          </p:nvSpPr>
          <p:spPr bwMode="auto">
            <a:xfrm>
              <a:off x="4445000" y="1397000"/>
              <a:ext cx="4394200" cy="4813300"/>
            </a:xfrm>
            <a:prstGeom prst="rect">
              <a:avLst/>
            </a:prstGeom>
            <a:noFill/>
            <a:ln w="12700" cap="flat">
              <a:noFill/>
              <a:miter lim="800000"/>
              <a:headEnd type="none" w="med" len="med"/>
              <a:tailEnd type="none" w="med" len="med"/>
            </a:ln>
          </p:spPr>
          <p:txBody>
            <a:bodyPr lIns="38100" tIns="38100" rIns="38100" bIns="38100"/>
            <a:lstStyle/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absdiff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pushl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esp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8(%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),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12(%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), %</a:t>
              </a:r>
              <a:r>
                <a:rPr lang="en-US" sz="1800" b="1" dirty="0" err="1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cmpl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jle</a:t>
              </a:r>
              <a:r>
                <a:rPr lang="en-US" sz="1800" b="1" dirty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 .</a:t>
              </a:r>
              <a:r>
                <a:rPr lang="en-US" sz="1800" b="1" dirty="0" smtClean="0">
                  <a:solidFill>
                    <a:srgbClr val="C0000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L6</a:t>
              </a:r>
              <a:endParaRPr lang="en-US" b="1" dirty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subl</a:t>
              </a: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endParaRPr lang="en-US" b="1" dirty="0">
                <a:solidFill>
                  <a:srgbClr val="0070C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movl</a:t>
              </a: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  %</a:t>
              </a:r>
              <a:r>
                <a:rPr lang="en-US" sz="1800" b="1" dirty="0" err="1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 smtClean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sz="1800" b="1" dirty="0" smtClean="0">
                <a:solidFill>
                  <a:srgbClr val="0070C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jmp</a:t>
              </a:r>
              <a:r>
                <a:rPr lang="en-US" sz="1800" b="1" dirty="0" smtClean="0">
                  <a:solidFill>
                    <a:srgbClr val="0070C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.L7</a:t>
              </a:r>
              <a:endParaRPr lang="en-US" b="1" dirty="0">
                <a:solidFill>
                  <a:srgbClr val="0070C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.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L6: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rgbClr val="7030A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subl</a:t>
              </a:r>
              <a:r>
                <a:rPr lang="en-US" sz="1800" b="1" dirty="0" smtClean="0">
                  <a:solidFill>
                    <a:srgbClr val="7030A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%</a:t>
              </a:r>
              <a:r>
                <a:rPr lang="en-US" sz="1800" b="1" dirty="0" err="1" smtClean="0">
                  <a:solidFill>
                    <a:srgbClr val="7030A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edx</a:t>
              </a:r>
              <a:r>
                <a:rPr lang="en-US" sz="1800" b="1" dirty="0" smtClean="0">
                  <a:solidFill>
                    <a:srgbClr val="7030A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, %</a:t>
              </a:r>
              <a:r>
                <a:rPr lang="en-US" sz="1800" b="1" dirty="0" err="1" smtClean="0">
                  <a:solidFill>
                    <a:srgbClr val="7030A0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eax</a:t>
              </a:r>
              <a:endPara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.</a:t>
              </a: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L7:</a:t>
              </a:r>
              <a:endParaRPr lang="en-US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popl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 %</a:t>
              </a:r>
              <a:r>
                <a:rPr lang="en-US" sz="1800" b="1" dirty="0" err="1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ebp</a:t>
              </a:r>
              <a:endPara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  <a:p>
              <a:pPr algn="l">
                <a:tabLst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  <a:tab pos="1828800" algn="l"/>
                  <a:tab pos="457200" algn="l"/>
                  <a:tab pos="1371600" algn="l"/>
                </a:tabLst>
              </a:pPr>
              <a:r>
                <a:rPr lang="en-US" sz="1800" b="1" dirty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	</a:t>
              </a:r>
              <a:r>
                <a:rPr lang="en-US" sz="1800" b="1" dirty="0" smtClean="0">
                  <a:solidFill>
                    <a:schemeClr val="tx1"/>
                  </a:solidFill>
                  <a:latin typeface="Courier New" pitchFamily="49" charset="0"/>
                  <a:ea typeface="Monaco" charset="0"/>
                  <a:cs typeface="Courier New" pitchFamily="49" charset="0"/>
                  <a:sym typeface="Monaco" charset="0"/>
                </a:rPr>
                <a:t>ret</a:t>
              </a:r>
              <a:endPara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endParaRPr>
            </a:p>
          </p:txBody>
        </p:sp>
        <p:sp>
          <p:nvSpPr>
            <p:cNvPr id="10" name="AutoShape 6"/>
            <p:cNvSpPr>
              <a:spLocks/>
            </p:cNvSpPr>
            <p:nvPr/>
          </p:nvSpPr>
          <p:spPr bwMode="auto">
            <a:xfrm>
              <a:off x="7848600" y="2362200"/>
              <a:ext cx="304800" cy="914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604"/>
                    <a:pt x="10800" y="1350"/>
                  </a:cubicBezTo>
                  <a:lnTo>
                    <a:pt x="10800" y="9450"/>
                  </a:lnTo>
                  <a:cubicBezTo>
                    <a:pt x="10800" y="10196"/>
                    <a:pt x="15635" y="10800"/>
                    <a:pt x="21600" y="10800"/>
                  </a:cubicBezTo>
                  <a:cubicBezTo>
                    <a:pt x="15635" y="10800"/>
                    <a:pt x="10800" y="11404"/>
                    <a:pt x="10800" y="12150"/>
                  </a:cubicBezTo>
                  <a:lnTo>
                    <a:pt x="10800" y="20250"/>
                  </a:lnTo>
                  <a:cubicBezTo>
                    <a:pt x="10800" y="20996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1" name="Rectangle 7"/>
            <p:cNvSpPr>
              <a:spLocks/>
            </p:cNvSpPr>
            <p:nvPr/>
          </p:nvSpPr>
          <p:spPr bwMode="auto">
            <a:xfrm>
              <a:off x="8215313" y="2941638"/>
              <a:ext cx="674687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Body1</a:t>
              </a:r>
            </a:p>
          </p:txBody>
        </p:sp>
        <p:sp>
          <p:nvSpPr>
            <p:cNvPr id="12" name="AutoShape 8"/>
            <p:cNvSpPr>
              <a:spLocks/>
            </p:cNvSpPr>
            <p:nvPr/>
          </p:nvSpPr>
          <p:spPr bwMode="auto">
            <a:xfrm>
              <a:off x="7848600" y="1752600"/>
              <a:ext cx="228600" cy="533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957"/>
                    <a:pt x="10800" y="4371"/>
                  </a:cubicBezTo>
                  <a:lnTo>
                    <a:pt x="10800" y="6429"/>
                  </a:lnTo>
                  <a:cubicBezTo>
                    <a:pt x="10800" y="8843"/>
                    <a:pt x="15635" y="10800"/>
                    <a:pt x="21600" y="10800"/>
                  </a:cubicBezTo>
                  <a:cubicBezTo>
                    <a:pt x="15635" y="10800"/>
                    <a:pt x="10800" y="12757"/>
                    <a:pt x="10800" y="15171"/>
                  </a:cubicBezTo>
                  <a:lnTo>
                    <a:pt x="10800" y="17229"/>
                  </a:lnTo>
                  <a:cubicBezTo>
                    <a:pt x="10800" y="19643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3" name="Rectangle 9"/>
            <p:cNvSpPr>
              <a:spLocks/>
            </p:cNvSpPr>
            <p:nvPr/>
          </p:nvSpPr>
          <p:spPr bwMode="auto">
            <a:xfrm>
              <a:off x="8215313" y="1828800"/>
              <a:ext cx="622300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Setup</a:t>
              </a:r>
            </a:p>
          </p:txBody>
        </p:sp>
        <p:sp>
          <p:nvSpPr>
            <p:cNvPr id="14" name="AutoShape 10"/>
            <p:cNvSpPr>
              <a:spLocks/>
            </p:cNvSpPr>
            <p:nvPr/>
          </p:nvSpPr>
          <p:spPr bwMode="auto">
            <a:xfrm>
              <a:off x="7848600" y="4419600"/>
              <a:ext cx="304800" cy="4572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612"/>
                    <a:pt x="10800" y="3600"/>
                  </a:cubicBezTo>
                  <a:lnTo>
                    <a:pt x="10800" y="7200"/>
                  </a:lnTo>
                  <a:cubicBezTo>
                    <a:pt x="10800" y="9188"/>
                    <a:pt x="15635" y="10800"/>
                    <a:pt x="21600" y="10800"/>
                  </a:cubicBezTo>
                  <a:cubicBezTo>
                    <a:pt x="15635" y="10800"/>
                    <a:pt x="10800" y="12412"/>
                    <a:pt x="10800" y="14400"/>
                  </a:cubicBezTo>
                  <a:lnTo>
                    <a:pt x="10800" y="18000"/>
                  </a:lnTo>
                  <a:cubicBezTo>
                    <a:pt x="10800" y="19988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5" name="Rectangle 11"/>
            <p:cNvSpPr>
              <a:spLocks/>
            </p:cNvSpPr>
            <p:nvPr/>
          </p:nvSpPr>
          <p:spPr bwMode="auto">
            <a:xfrm>
              <a:off x="8215313" y="5207000"/>
              <a:ext cx="628650" cy="355600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 dirty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Finish</a:t>
              </a:r>
            </a:p>
          </p:txBody>
        </p:sp>
        <p:sp>
          <p:nvSpPr>
            <p:cNvPr id="16" name="AutoShape 12"/>
            <p:cNvSpPr>
              <a:spLocks/>
            </p:cNvSpPr>
            <p:nvPr/>
          </p:nvSpPr>
          <p:spPr bwMode="auto">
            <a:xfrm>
              <a:off x="7848600" y="5105400"/>
              <a:ext cx="304800" cy="4572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1612"/>
                    <a:pt x="10800" y="3600"/>
                  </a:cubicBezTo>
                  <a:lnTo>
                    <a:pt x="10800" y="7200"/>
                  </a:lnTo>
                  <a:cubicBezTo>
                    <a:pt x="10800" y="9188"/>
                    <a:pt x="15635" y="10800"/>
                    <a:pt x="21600" y="10800"/>
                  </a:cubicBezTo>
                  <a:cubicBezTo>
                    <a:pt x="15635" y="10800"/>
                    <a:pt x="10800" y="12412"/>
                    <a:pt x="10800" y="14400"/>
                  </a:cubicBezTo>
                  <a:lnTo>
                    <a:pt x="10800" y="18000"/>
                  </a:lnTo>
                  <a:cubicBezTo>
                    <a:pt x="10800" y="19988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7" name="Rectangle 13"/>
            <p:cNvSpPr>
              <a:spLocks/>
            </p:cNvSpPr>
            <p:nvPr/>
          </p:nvSpPr>
          <p:spPr bwMode="auto">
            <a:xfrm>
              <a:off x="8215313" y="4495800"/>
              <a:ext cx="803105" cy="353943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 dirty="0" smtClean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Body2b</a:t>
              </a:r>
              <a:endParaRPr lang="en-US" sz="1800" b="1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endParaRPr>
            </a:p>
          </p:txBody>
        </p:sp>
        <p:sp>
          <p:nvSpPr>
            <p:cNvPr id="18" name="AutoShape 6"/>
            <p:cNvSpPr>
              <a:spLocks/>
            </p:cNvSpPr>
            <p:nvPr/>
          </p:nvSpPr>
          <p:spPr bwMode="auto">
            <a:xfrm>
              <a:off x="7848600" y="3276600"/>
              <a:ext cx="304800" cy="914400"/>
            </a:xfrm>
            <a:custGeom>
              <a:avLst/>
              <a:gdLst>
                <a:gd name="T0" fmla="*/ 10800 w 21600"/>
                <a:gd name="T1" fmla="*/ 10800 h 21600"/>
              </a:gdLst>
              <a:ahLst/>
              <a:cxnLst>
                <a:cxn ang="0">
                  <a:pos x="T0" y="T1"/>
                </a:cxn>
              </a:cxnLst>
              <a:rect l="0" t="0" r="r" b="b"/>
              <a:pathLst>
                <a:path w="21600" h="21600">
                  <a:moveTo>
                    <a:pt x="0" y="0"/>
                  </a:moveTo>
                  <a:cubicBezTo>
                    <a:pt x="5965" y="0"/>
                    <a:pt x="10800" y="604"/>
                    <a:pt x="10800" y="1350"/>
                  </a:cubicBezTo>
                  <a:lnTo>
                    <a:pt x="10800" y="9450"/>
                  </a:lnTo>
                  <a:cubicBezTo>
                    <a:pt x="10800" y="10196"/>
                    <a:pt x="15635" y="10800"/>
                    <a:pt x="21600" y="10800"/>
                  </a:cubicBezTo>
                  <a:cubicBezTo>
                    <a:pt x="15635" y="10800"/>
                    <a:pt x="10800" y="11404"/>
                    <a:pt x="10800" y="12150"/>
                  </a:cubicBezTo>
                  <a:lnTo>
                    <a:pt x="10800" y="20250"/>
                  </a:lnTo>
                  <a:cubicBezTo>
                    <a:pt x="10800" y="20996"/>
                    <a:pt x="5965" y="21600"/>
                    <a:pt x="0" y="21600"/>
                  </a:cubicBezTo>
                </a:path>
              </a:pathLst>
            </a:custGeom>
            <a:noFill/>
            <a:ln w="25400" cap="flat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0" tIns="0" rIns="0" bIns="0"/>
            <a:lstStyle/>
            <a:p>
              <a:endParaRPr lang="en-US" b="1"/>
            </a:p>
          </p:txBody>
        </p:sp>
        <p:sp>
          <p:nvSpPr>
            <p:cNvPr id="19" name="Rectangle 13"/>
            <p:cNvSpPr>
              <a:spLocks/>
            </p:cNvSpPr>
            <p:nvPr/>
          </p:nvSpPr>
          <p:spPr bwMode="auto">
            <a:xfrm>
              <a:off x="8229600" y="3530600"/>
              <a:ext cx="793487" cy="353943"/>
            </a:xfrm>
            <a:prstGeom prst="rect">
              <a:avLst/>
            </a:prstGeom>
            <a:noFill/>
            <a:ln w="25400" cap="flat">
              <a:noFill/>
              <a:miter lim="800000"/>
              <a:headEnd type="none" w="med" len="med"/>
              <a:tailEnd type="none" w="med" len="med"/>
            </a:ln>
          </p:spPr>
          <p:txBody>
            <a:bodyPr wrap="none" lIns="38100" tIns="38100" rIns="38100" bIns="38100">
              <a:spAutoFit/>
            </a:bodyPr>
            <a:lstStyle/>
            <a:p>
              <a:r>
                <a:rPr lang="en-US" sz="1800" b="1" dirty="0" smtClean="0">
                  <a:solidFill>
                    <a:schemeClr val="tx1"/>
                  </a:solidFill>
                  <a:latin typeface="Calibri" charset="0"/>
                  <a:ea typeface="Calibri" charset="0"/>
                  <a:cs typeface="Calibri" charset="0"/>
                  <a:sym typeface="Calibri" charset="0"/>
                </a:rPr>
                <a:t>Body2a</a:t>
              </a:r>
              <a:endParaRPr lang="en-US" sz="1800" b="1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endParaRPr>
            </a:p>
          </p:txBody>
        </p:sp>
      </p:grpSp>
    </p:spTree>
  </p:cSld>
  <p:clrMapOvr>
    <a:masterClrMapping/>
  </p:clrMapOvr>
  <p:transition/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915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9155" name="Rectangle 3"/>
          <p:cNvSpPr>
            <a:spLocks/>
          </p:cNvSpPr>
          <p:nvPr/>
        </p:nvSpPr>
        <p:spPr bwMode="auto">
          <a:xfrm>
            <a:off x="366713" y="1416050"/>
            <a:ext cx="29337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 Code</a:t>
            </a:r>
          </a:p>
        </p:txBody>
      </p:sp>
      <p:sp>
        <p:nvSpPr>
          <p:cNvPr id="49156" name="Rectangle 4"/>
          <p:cNvSpPr>
            <a:spLocks/>
          </p:cNvSpPr>
          <p:nvPr/>
        </p:nvSpPr>
        <p:spPr bwMode="auto">
          <a:xfrm>
            <a:off x="457200" y="1887538"/>
            <a:ext cx="5715000" cy="4191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20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val</a:t>
            </a:r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</a:t>
            </a:r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? </a:t>
            </a:r>
            <a:r>
              <a:rPr lang="en-US" sz="2000" b="1" dirty="0" err="1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Then_Expr</a:t>
            </a:r>
            <a:r>
              <a:rPr lang="en-U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: </a:t>
            </a:r>
            <a:r>
              <a:rPr lang="en-US" sz="2000" b="1" dirty="0" err="1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Else_Expr</a:t>
            </a:r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</p:txBody>
      </p:sp>
      <p:sp>
        <p:nvSpPr>
          <p:cNvPr id="49157" name="Rectangle 5"/>
          <p:cNvSpPr>
            <a:spLocks/>
          </p:cNvSpPr>
          <p:nvPr/>
        </p:nvSpPr>
        <p:spPr bwMode="auto">
          <a:xfrm>
            <a:off x="381000" y="3397250"/>
            <a:ext cx="23114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Goto Version</a:t>
            </a:r>
          </a:p>
        </p:txBody>
      </p:sp>
      <p:sp>
        <p:nvSpPr>
          <p:cNvPr id="49158" name="Rectangle 6"/>
          <p:cNvSpPr>
            <a:spLocks/>
          </p:cNvSpPr>
          <p:nvPr/>
        </p:nvSpPr>
        <p:spPr bwMode="auto">
          <a:xfrm>
            <a:off x="457200" y="3816350"/>
            <a:ext cx="3746500" cy="235585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=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!Test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if 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)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=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Then_Expr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Done;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Else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Else_Expr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Done: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. . .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</p:txBody>
      </p:sp>
      <p:sp>
        <p:nvSpPr>
          <p:cNvPr id="49159" name="Rectangle 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General Conditional Expression Translation</a:t>
            </a:r>
          </a:p>
        </p:txBody>
      </p:sp>
      <p:sp>
        <p:nvSpPr>
          <p:cNvPr id="49160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4330700" y="2794000"/>
            <a:ext cx="4432300" cy="4038600"/>
          </a:xfrm>
          <a:ln/>
        </p:spPr>
        <p:txBody>
          <a:bodyPr/>
          <a:lstStyle/>
          <a:p>
            <a:pPr marL="552450" lvl="1"/>
            <a:r>
              <a:rPr lang="en-US" dirty="0"/>
              <a:t>Test is expression returning integer</a:t>
            </a:r>
          </a:p>
          <a:p>
            <a:pPr marL="838200" lvl="2"/>
            <a:r>
              <a:rPr lang="en-US" dirty="0"/>
              <a:t>= 0 interpreted as false</a:t>
            </a:r>
          </a:p>
          <a:p>
            <a:pPr marL="838200" lvl="2"/>
            <a:r>
              <a:rPr lang="en-US" dirty="0"/>
              <a:t>≠ 0 interpreted as true</a:t>
            </a:r>
          </a:p>
          <a:p>
            <a:pPr marL="552450" lvl="1"/>
            <a:r>
              <a:rPr lang="en-US" dirty="0"/>
              <a:t>Create separate code regions for then &amp; else expressions</a:t>
            </a:r>
          </a:p>
          <a:p>
            <a:pPr marL="552450" lvl="1"/>
            <a:r>
              <a:rPr lang="en-US" dirty="0"/>
              <a:t>Execute appropriate one</a:t>
            </a:r>
          </a:p>
        </p:txBody>
      </p:sp>
      <p:sp>
        <p:nvSpPr>
          <p:cNvPr id="49161" name="Rectangle 9"/>
          <p:cNvSpPr>
            <a:spLocks/>
          </p:cNvSpPr>
          <p:nvPr/>
        </p:nvSpPr>
        <p:spPr bwMode="auto">
          <a:xfrm>
            <a:off x="1193800" y="2540000"/>
            <a:ext cx="3149600" cy="355600"/>
          </a:xfrm>
          <a:prstGeom prst="rect">
            <a:avLst/>
          </a:prstGeom>
          <a:solidFill>
            <a:srgbClr val="99CCF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279400" algn="l"/>
              </a:tabLst>
            </a:pP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x&gt;y ? x-y : y-x;</a:t>
            </a:r>
          </a:p>
        </p:txBody>
      </p:sp>
    </p:spTree>
  </p:cSld>
  <p:clrMapOvr>
    <a:masterClrMapping/>
  </p:clrMapOvr>
  <p:transition/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4915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49155" name="Rectangle 3"/>
          <p:cNvSpPr>
            <a:spLocks/>
          </p:cNvSpPr>
          <p:nvPr/>
        </p:nvSpPr>
        <p:spPr bwMode="auto">
          <a:xfrm>
            <a:off x="5181600" y="2362200"/>
            <a:ext cx="29337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 Code</a:t>
            </a:r>
          </a:p>
        </p:txBody>
      </p:sp>
      <p:sp>
        <p:nvSpPr>
          <p:cNvPr id="49156" name="Rectangle 4"/>
          <p:cNvSpPr>
            <a:spLocks/>
          </p:cNvSpPr>
          <p:nvPr/>
        </p:nvSpPr>
        <p:spPr bwMode="auto">
          <a:xfrm>
            <a:off x="5181600" y="2819400"/>
            <a:ext cx="2514600" cy="1160462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20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val</a:t>
            </a:r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</a:t>
            </a:r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endParaRPr lang="en-US" sz="20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? </a:t>
            </a:r>
            <a:r>
              <a:rPr lang="en-US" sz="2000" b="1" dirty="0" err="1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Then_Expr</a:t>
            </a:r>
            <a:r>
              <a:rPr lang="en-U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: </a:t>
            </a:r>
            <a:r>
              <a:rPr lang="en-US" sz="2000" b="1" dirty="0" err="1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Else_Expr</a:t>
            </a:r>
            <a:r>
              <a:rPr lang="en-US" sz="20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</p:txBody>
      </p:sp>
      <p:sp>
        <p:nvSpPr>
          <p:cNvPr id="49157" name="Rectangle 5"/>
          <p:cNvSpPr>
            <a:spLocks/>
          </p:cNvSpPr>
          <p:nvPr/>
        </p:nvSpPr>
        <p:spPr bwMode="auto">
          <a:xfrm>
            <a:off x="5105400" y="4038600"/>
            <a:ext cx="23114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 dirty="0" err="1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Goto</a:t>
            </a:r>
            <a:r>
              <a:rPr lang="en-US" sz="24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 Version</a:t>
            </a:r>
          </a:p>
        </p:txBody>
      </p:sp>
      <p:sp>
        <p:nvSpPr>
          <p:cNvPr id="49158" name="Rectangle 6"/>
          <p:cNvSpPr>
            <a:spLocks/>
          </p:cNvSpPr>
          <p:nvPr/>
        </p:nvSpPr>
        <p:spPr bwMode="auto">
          <a:xfrm>
            <a:off x="5105400" y="4495800"/>
            <a:ext cx="3746500" cy="159385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tval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=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Then_Expr</a:t>
            </a:r>
            <a:r>
              <a:rPr lang="en-US" sz="24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Arial Narrow Bold" charset="0"/>
              </a:rPr>
              <a:t>;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Courier New Bold" charset="0"/>
            </a:endParaRP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result =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Else_Expr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t = Test;</a:t>
            </a: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if (t) result = 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tval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>
              <a:tabLst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  <a:tab pos="279400" algn="l"/>
              </a:tabLst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Courier New Bold" charset="0"/>
              </a:rPr>
              <a:t> return result;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Arial Narrow Bold" charset="0"/>
            </a:endParaRPr>
          </a:p>
        </p:txBody>
      </p:sp>
      <p:sp>
        <p:nvSpPr>
          <p:cNvPr id="49159" name="Rectangle 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Using Conditional Moves</a:t>
            </a:r>
            <a:endParaRPr lang="en-US" dirty="0"/>
          </a:p>
        </p:txBody>
      </p:sp>
      <p:sp>
        <p:nvSpPr>
          <p:cNvPr id="49160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3500" y="1219200"/>
            <a:ext cx="4889500" cy="4038600"/>
          </a:xfrm>
          <a:ln/>
        </p:spPr>
        <p:txBody>
          <a:bodyPr/>
          <a:lstStyle/>
          <a:p>
            <a:pPr marL="292100"/>
            <a:r>
              <a:rPr lang="en-US" dirty="0" smtClean="0"/>
              <a:t>Conditional Move Instructions</a:t>
            </a:r>
          </a:p>
          <a:p>
            <a:pPr marL="552450" lvl="1"/>
            <a:r>
              <a:rPr lang="en-US" dirty="0" smtClean="0"/>
              <a:t>Instruction supports:</a:t>
            </a:r>
          </a:p>
          <a:p>
            <a:pPr marL="838200" lvl="2">
              <a:buNone/>
            </a:pPr>
            <a:r>
              <a:rPr lang="en-US" dirty="0" smtClean="0"/>
              <a:t>if (Test) </a:t>
            </a:r>
            <a:r>
              <a:rPr lang="en-US" dirty="0" err="1" smtClean="0"/>
              <a:t>Dest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 </a:t>
            </a:r>
            <a:r>
              <a:rPr lang="en-US" dirty="0" err="1" smtClean="0">
                <a:sym typeface="Wingdings" pitchFamily="2" charset="2"/>
              </a:rPr>
              <a:t>Src</a:t>
            </a:r>
            <a:endParaRPr lang="en-US" dirty="0" smtClean="0"/>
          </a:p>
          <a:p>
            <a:pPr marL="552450" lvl="1"/>
            <a:r>
              <a:rPr lang="en-US" dirty="0" smtClean="0"/>
              <a:t>Supported in post-1995 x86 processors</a:t>
            </a:r>
          </a:p>
          <a:p>
            <a:pPr marL="552450" lvl="1"/>
            <a:r>
              <a:rPr lang="en-US" dirty="0" smtClean="0"/>
              <a:t>GCC does not always use them</a:t>
            </a:r>
          </a:p>
          <a:p>
            <a:pPr marL="838200" lvl="2"/>
            <a:r>
              <a:rPr lang="en-US" dirty="0" smtClean="0"/>
              <a:t>Wants to preserve compatibility with ancient processors</a:t>
            </a:r>
          </a:p>
          <a:p>
            <a:pPr marL="838200" lvl="2"/>
            <a:r>
              <a:rPr lang="en-US" dirty="0" smtClean="0"/>
              <a:t>Enabled for x86-64</a:t>
            </a:r>
          </a:p>
          <a:p>
            <a:pPr marL="838200" lvl="2"/>
            <a:r>
              <a:rPr lang="en-US" dirty="0" smtClean="0"/>
              <a:t>Use switch 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–march=686</a:t>
            </a:r>
            <a:r>
              <a:rPr lang="en-US" dirty="0" smtClean="0"/>
              <a:t> for IA32</a:t>
            </a:r>
          </a:p>
          <a:p>
            <a:pPr marL="292100"/>
            <a:r>
              <a:rPr lang="en-US" dirty="0" smtClean="0"/>
              <a:t>Why?</a:t>
            </a:r>
          </a:p>
          <a:p>
            <a:pPr marL="552450" lvl="1"/>
            <a:r>
              <a:rPr lang="en-US" dirty="0" smtClean="0"/>
              <a:t>Branches are very disruptive to instruction flow through pipelines</a:t>
            </a:r>
          </a:p>
          <a:p>
            <a:pPr marL="552450" lvl="1"/>
            <a:r>
              <a:rPr lang="en-US" dirty="0" smtClean="0"/>
              <a:t>Conditional move do not require control transfer</a:t>
            </a:r>
            <a:endParaRPr lang="en-US" dirty="0"/>
          </a:p>
        </p:txBody>
      </p:sp>
    </p:spTree>
  </p:cSld>
  <p:clrMapOvr>
    <a:masterClrMapping/>
  </p:clrMapOvr>
  <p:transition/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017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0183" name="Rectangle 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Conditional Move Example: </a:t>
            </a:r>
            <a:r>
              <a:rPr lang="en-US" dirty="0"/>
              <a:t>x86-64</a:t>
            </a:r>
          </a:p>
        </p:txBody>
      </p:sp>
      <p:sp>
        <p:nvSpPr>
          <p:cNvPr id="50185" name="Rectangle 9"/>
          <p:cNvSpPr>
            <a:spLocks/>
          </p:cNvSpPr>
          <p:nvPr/>
        </p:nvSpPr>
        <p:spPr bwMode="auto">
          <a:xfrm>
            <a:off x="228600" y="1219200"/>
            <a:ext cx="3835400" cy="27178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absdiff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x,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y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r>
              <a:rPr lang="en-US" sz="2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Arial Narro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if (x &gt; y)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result = x-y;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 else 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   result = y-x;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}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return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50186" name="Rectangle 10"/>
          <p:cNvSpPr>
            <a:spLocks/>
          </p:cNvSpPr>
          <p:nvPr/>
        </p:nvSpPr>
        <p:spPr bwMode="auto">
          <a:xfrm>
            <a:off x="6616700" y="1752600"/>
            <a:ext cx="2286000" cy="19812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2" name="Rectangle 8"/>
          <p:cNvSpPr>
            <a:spLocks/>
          </p:cNvSpPr>
          <p:nvPr/>
        </p:nvSpPr>
        <p:spPr bwMode="auto">
          <a:xfrm>
            <a:off x="3048000" y="4038600"/>
            <a:ext cx="5880100" cy="259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215900" algn="l"/>
                <a:tab pos="1195388" algn="l"/>
                <a:tab pos="215900" algn="l"/>
                <a:tab pos="2860675" algn="l"/>
                <a:tab pos="2959100" algn="l"/>
                <a:tab pos="2159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absdiff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:</a:t>
            </a:r>
          </a:p>
          <a:p>
            <a:pPr algn="l">
              <a:tabLst>
                <a:tab pos="215900" algn="l"/>
                <a:tab pos="1195388" algn="l"/>
                <a:tab pos="215900" algn="l"/>
                <a:tab pos="2860675" algn="l"/>
                <a:tab pos="2959100" algn="l"/>
                <a:tab pos="2159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</a:p>
          <a:p>
            <a:pPr algn="l">
              <a:tabLst>
                <a:tab pos="215900" algn="l"/>
                <a:tab pos="1195388" algn="l"/>
                <a:tab pos="215900" algn="l"/>
                <a:tab pos="2860675" algn="l"/>
                <a:tab pos="2959100" algn="l"/>
                <a:tab pos="2159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subl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esi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#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tval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x-y  </a:t>
            </a:r>
          </a:p>
          <a:p>
            <a:pPr algn="l">
              <a:tabLst>
                <a:tab pos="215900" algn="l"/>
                <a:tab pos="1195388" algn="l"/>
                <a:tab pos="215900" algn="l"/>
                <a:tab pos="2860675" algn="l"/>
                <a:tab pos="2959100" algn="l"/>
                <a:tab pos="2159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esi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15900" algn="l"/>
                <a:tab pos="1195388" algn="l"/>
                <a:tab pos="215900" algn="l"/>
                <a:tab pos="2860675" algn="l"/>
                <a:tab pos="2959100" algn="l"/>
                <a:tab pos="2159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subl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result = y-x</a:t>
            </a:r>
          </a:p>
          <a:p>
            <a:pPr algn="l">
              <a:tabLst>
                <a:tab pos="215900" algn="l"/>
                <a:tab pos="1195388" algn="l"/>
                <a:tab pos="215900" algn="l"/>
                <a:tab pos="2860675" algn="l"/>
                <a:tab pos="2959100" algn="l"/>
                <a:tab pos="2159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cmpl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esi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Compare x:y</a:t>
            </a:r>
          </a:p>
          <a:p>
            <a:pPr algn="l">
              <a:tabLst>
                <a:tab pos="215900" algn="l"/>
                <a:tab pos="1195388" algn="l"/>
                <a:tab pos="215900" algn="l"/>
                <a:tab pos="2860675" algn="l"/>
                <a:tab pos="2959100" algn="l"/>
                <a:tab pos="2159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cmovg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	# If &gt;, result = 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tval</a:t>
            </a:r>
            <a:endParaRPr lang="en-US" sz="1800" b="1" dirty="0" smtClean="0">
              <a:solidFill>
                <a:srgbClr val="C00000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15900" algn="l"/>
                <a:tab pos="1195388" algn="l"/>
                <a:tab pos="215900" algn="l"/>
                <a:tab pos="2860675" algn="l"/>
                <a:tab pos="2959100" algn="l"/>
                <a:tab pos="2159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  <a:tab pos="215900" algn="l"/>
                <a:tab pos="1308100" algn="l"/>
                <a:tab pos="2959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ret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</p:txBody>
      </p:sp>
      <p:sp>
        <p:nvSpPr>
          <p:cNvPr id="13" name="Rectangle 3"/>
          <p:cNvSpPr>
            <a:spLocks/>
          </p:cNvSpPr>
          <p:nvPr/>
        </p:nvSpPr>
        <p:spPr bwMode="auto">
          <a:xfrm>
            <a:off x="304800" y="4279900"/>
            <a:ext cx="1295400" cy="9779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0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x in %</a:t>
            </a:r>
            <a:r>
              <a:rPr lang="en-US" sz="2000" dirty="0" err="1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edi</a:t>
            </a:r>
            <a:endParaRPr lang="en-US" sz="2000" dirty="0" smtClean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  <a:p>
            <a:pPr marL="185738" indent="-185738" algn="l">
              <a:spcBef>
                <a:spcPts val="863"/>
              </a:spcBef>
            </a:pPr>
            <a:r>
              <a:rPr lang="en-US" sz="20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y in %</a:t>
            </a:r>
            <a:r>
              <a:rPr lang="en-US" sz="2000" dirty="0" err="1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esi</a:t>
            </a:r>
            <a:endParaRPr lang="en-US" sz="2000" dirty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</p:txBody>
      </p:sp>
    </p:spTree>
  </p:cSld>
  <p:clrMapOvr>
    <a:masterClrMapping/>
  </p:clrMapOvr>
  <p:transition/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222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2227" name="Rectangle 3"/>
          <p:cNvSpPr>
            <a:spLocks/>
          </p:cNvSpPr>
          <p:nvPr/>
        </p:nvSpPr>
        <p:spPr bwMode="auto">
          <a:xfrm>
            <a:off x="457200" y="1143000"/>
            <a:ext cx="47244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Expensive Computations</a:t>
            </a:r>
            <a:endParaRPr lang="en-US" sz="2400" dirty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</p:txBody>
      </p:sp>
      <p:sp>
        <p:nvSpPr>
          <p:cNvPr id="52230" name="Rectangle 6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Bad Cases for </a:t>
            </a:r>
            <a:r>
              <a:rPr lang="en-US" dirty="0"/>
              <a:t>Conditional Move</a:t>
            </a:r>
          </a:p>
        </p:txBody>
      </p:sp>
      <p:sp>
        <p:nvSpPr>
          <p:cNvPr id="52231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685800" y="2151062"/>
            <a:ext cx="4724400" cy="609600"/>
          </a:xfrm>
          <a:ln/>
        </p:spPr>
        <p:txBody>
          <a:bodyPr/>
          <a:lstStyle/>
          <a:p>
            <a:r>
              <a:rPr lang="en-US" sz="2000" dirty="0"/>
              <a:t>Both values get </a:t>
            </a:r>
            <a:r>
              <a:rPr lang="en-US" sz="2000" dirty="0" smtClean="0"/>
              <a:t>computed</a:t>
            </a:r>
          </a:p>
          <a:p>
            <a:r>
              <a:rPr lang="en-US" sz="2000" dirty="0" smtClean="0"/>
              <a:t>Only makes sense when computations are very simple</a:t>
            </a:r>
            <a:endParaRPr lang="en-US" sz="2000" dirty="0"/>
          </a:p>
        </p:txBody>
      </p:sp>
      <p:sp>
        <p:nvSpPr>
          <p:cNvPr id="52232" name="Rectangle 8"/>
          <p:cNvSpPr>
            <a:spLocks/>
          </p:cNvSpPr>
          <p:nvPr/>
        </p:nvSpPr>
        <p:spPr bwMode="auto">
          <a:xfrm>
            <a:off x="533400" y="1617662"/>
            <a:ext cx="5410200" cy="398462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Test(x)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?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Hard1(x)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: Hard2(x);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10" name="Rectangle 3"/>
          <p:cNvSpPr>
            <a:spLocks/>
          </p:cNvSpPr>
          <p:nvPr/>
        </p:nvSpPr>
        <p:spPr bwMode="auto">
          <a:xfrm>
            <a:off x="457200" y="3276600"/>
            <a:ext cx="47244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Risky Computations</a:t>
            </a:r>
            <a:endParaRPr lang="en-US" sz="2400" dirty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</p:txBody>
      </p:sp>
      <p:sp>
        <p:nvSpPr>
          <p:cNvPr id="11" name="Rectangle 7"/>
          <p:cNvSpPr txBox="1">
            <a:spLocks noChangeArrowheads="1"/>
          </p:cNvSpPr>
          <p:nvPr/>
        </p:nvSpPr>
        <p:spPr bwMode="auto">
          <a:xfrm>
            <a:off x="685800" y="4284662"/>
            <a:ext cx="4724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marL="254000" marR="0" lvl="0" indent="-254000" algn="l" defTabSz="914400" rtl="0" eaLnBrk="1" fontAlgn="base" latinLnBrk="0" hangingPunct="1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charset="2"/>
              <a:buChar char="¢"/>
              <a:tabLst/>
              <a:defRPr/>
            </a:pP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Calibri Bold" charset="0"/>
              </a:rPr>
              <a:t>Both values get computed</a:t>
            </a:r>
          </a:p>
          <a:p>
            <a:pPr marL="254000" marR="0" lvl="0" indent="-254000" algn="l" defTabSz="914400" rtl="0" eaLnBrk="1" fontAlgn="base" latinLnBrk="0" hangingPunct="1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charset="2"/>
              <a:buChar char="¢"/>
              <a:tabLst/>
              <a:defRPr/>
            </a:pPr>
            <a:r>
              <a:rPr lang="en-US" sz="2000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  <a:sym typeface="Calibri Bold" charset="0"/>
              </a:rPr>
              <a:t>May have undesirable effects</a:t>
            </a: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Calibri Bold" charset="0"/>
            </a:endParaRPr>
          </a:p>
        </p:txBody>
      </p:sp>
      <p:sp>
        <p:nvSpPr>
          <p:cNvPr id="12" name="Rectangle 8"/>
          <p:cNvSpPr>
            <a:spLocks/>
          </p:cNvSpPr>
          <p:nvPr/>
        </p:nvSpPr>
        <p:spPr bwMode="auto">
          <a:xfrm>
            <a:off x="533400" y="3751262"/>
            <a:ext cx="5410200" cy="398462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val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?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*p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: 0;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13" name="Rectangle 3"/>
          <p:cNvSpPr>
            <a:spLocks/>
          </p:cNvSpPr>
          <p:nvPr/>
        </p:nvSpPr>
        <p:spPr bwMode="auto">
          <a:xfrm>
            <a:off x="457200" y="5029200"/>
            <a:ext cx="47244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Computations with side effects</a:t>
            </a:r>
            <a:endParaRPr lang="en-US" sz="2400" dirty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</p:txBody>
      </p:sp>
      <p:sp>
        <p:nvSpPr>
          <p:cNvPr id="14" name="Rectangle 7"/>
          <p:cNvSpPr txBox="1">
            <a:spLocks noChangeArrowheads="1"/>
          </p:cNvSpPr>
          <p:nvPr/>
        </p:nvSpPr>
        <p:spPr bwMode="auto">
          <a:xfrm>
            <a:off x="685800" y="6037262"/>
            <a:ext cx="4724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marL="254000" marR="0" lvl="0" indent="-254000" algn="l" defTabSz="914400" rtl="0" eaLnBrk="1" fontAlgn="base" latinLnBrk="0" hangingPunct="1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charset="2"/>
              <a:buChar char="¢"/>
              <a:tabLst/>
              <a:defRPr/>
            </a:pP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Calibri Bold" charset="0"/>
              </a:rPr>
              <a:t>Both values get computed</a:t>
            </a:r>
          </a:p>
          <a:p>
            <a:pPr marL="254000" marR="0" lvl="0" indent="-254000" algn="l" defTabSz="914400" rtl="0" eaLnBrk="1" fontAlgn="base" latinLnBrk="0" hangingPunct="1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charset="2"/>
              <a:buChar char="¢"/>
              <a:tabLst/>
              <a:defRPr/>
            </a:pPr>
            <a:r>
              <a:rPr lang="en-US" sz="2000" kern="0" dirty="0" smtClean="0">
                <a:solidFill>
                  <a:schemeClr val="tx1"/>
                </a:solidFill>
                <a:latin typeface="+mn-lt"/>
                <a:ea typeface="+mn-ea"/>
                <a:cs typeface="+mn-cs"/>
                <a:sym typeface="Calibri Bold" charset="0"/>
              </a:rPr>
              <a:t>Must be side-effect free</a:t>
            </a: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Calibri Bold" charset="0"/>
            </a:endParaRPr>
          </a:p>
        </p:txBody>
      </p:sp>
      <p:sp>
        <p:nvSpPr>
          <p:cNvPr id="15" name="Rectangle 8"/>
          <p:cNvSpPr>
            <a:spLocks/>
          </p:cNvSpPr>
          <p:nvPr/>
        </p:nvSpPr>
        <p:spPr bwMode="auto">
          <a:xfrm>
            <a:off x="533400" y="5503862"/>
            <a:ext cx="5410200" cy="398462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=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x &gt; 0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?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Calibri Bold Italic" charset="0"/>
                <a:cs typeface="Courier New" pitchFamily="49" charset="0"/>
                <a:sym typeface="Calibri Bold Italic" charset="0"/>
              </a:rPr>
              <a:t>x*=7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: x+=3;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</p:spTree>
  </p:cSld>
  <p:clrMapOvr>
    <a:masterClrMapping/>
  </p:clrMapOvr>
  <p:transition/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325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Today</a:t>
            </a:r>
          </a:p>
        </p:txBody>
      </p:sp>
      <p:sp>
        <p:nvSpPr>
          <p:cNvPr id="53252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>
                <a:solidFill>
                  <a:srgbClr val="B3B3B3"/>
                </a:solidFill>
              </a:rPr>
              <a:t>Complete addressing mode, address computation (</a:t>
            </a:r>
            <a:r>
              <a:rPr lang="en-US" dirty="0" err="1">
                <a:solidFill>
                  <a:srgbClr val="B3B3B3"/>
                </a:solidFill>
              </a:rPr>
              <a:t>leal</a:t>
            </a:r>
            <a:r>
              <a:rPr lang="en-US" dirty="0">
                <a:solidFill>
                  <a:srgbClr val="B3B3B3"/>
                </a:solidFill>
              </a:rPr>
              <a:t>)</a:t>
            </a:r>
          </a:p>
          <a:p>
            <a:r>
              <a:rPr lang="en-US" dirty="0">
                <a:solidFill>
                  <a:srgbClr val="B3B3B3"/>
                </a:solidFill>
              </a:rPr>
              <a:t>Arithmetic operations</a:t>
            </a:r>
          </a:p>
          <a:p>
            <a:r>
              <a:rPr lang="en-US" dirty="0">
                <a:solidFill>
                  <a:srgbClr val="B3B3B3"/>
                </a:solidFill>
              </a:rPr>
              <a:t>x86-64</a:t>
            </a:r>
          </a:p>
          <a:p>
            <a:r>
              <a:rPr lang="en-US" dirty="0">
                <a:solidFill>
                  <a:srgbClr val="B3B3B3"/>
                </a:solidFill>
              </a:rPr>
              <a:t>Control: Condition codes</a:t>
            </a:r>
          </a:p>
          <a:p>
            <a:r>
              <a:rPr lang="en-US" dirty="0">
                <a:solidFill>
                  <a:srgbClr val="B3B3B3"/>
                </a:solidFill>
              </a:rPr>
              <a:t>Conditional </a:t>
            </a:r>
            <a:r>
              <a:rPr lang="en-US" dirty="0" smtClean="0">
                <a:solidFill>
                  <a:srgbClr val="B3B3B3"/>
                </a:solidFill>
              </a:rPr>
              <a:t>branches and moves</a:t>
            </a:r>
            <a:endParaRPr lang="en-US" dirty="0">
              <a:solidFill>
                <a:srgbClr val="B3B3B3"/>
              </a:solidFill>
            </a:endParaRPr>
          </a:p>
          <a:p>
            <a:r>
              <a:rPr lang="en-US" dirty="0"/>
              <a:t>L</a:t>
            </a:r>
            <a:r>
              <a:rPr lang="en-US" dirty="0" smtClean="0"/>
              <a:t>oops</a:t>
            </a:r>
            <a:endParaRPr lang="en-US" dirty="0"/>
          </a:p>
        </p:txBody>
      </p:sp>
    </p:spTree>
  </p:cSld>
  <p:clrMapOvr>
    <a:masterClrMapping/>
  </p:clrMapOvr>
  <p:transition/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427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4275" name="Rectangle 3"/>
          <p:cNvSpPr>
            <a:spLocks/>
          </p:cNvSpPr>
          <p:nvPr/>
        </p:nvSpPr>
        <p:spPr bwMode="auto">
          <a:xfrm>
            <a:off x="457200" y="1447800"/>
            <a:ext cx="26162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 Code</a:t>
            </a:r>
          </a:p>
        </p:txBody>
      </p:sp>
      <p:sp>
        <p:nvSpPr>
          <p:cNvPr id="54276" name="Rectangle 4"/>
          <p:cNvSpPr>
            <a:spLocks/>
          </p:cNvSpPr>
          <p:nvPr/>
        </p:nvSpPr>
        <p:spPr bwMode="auto">
          <a:xfrm>
            <a:off x="530225" y="1863724"/>
            <a:ext cx="3736976" cy="2632076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pcount_do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 =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do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result += x &amp; 0x1;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x &gt;&gt;= 1;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} while (x);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54277" name="Rectangle 5"/>
          <p:cNvSpPr>
            <a:spLocks/>
          </p:cNvSpPr>
          <p:nvPr/>
        </p:nvSpPr>
        <p:spPr bwMode="auto">
          <a:xfrm>
            <a:off x="4724400" y="1447800"/>
            <a:ext cx="23114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Goto Version</a:t>
            </a:r>
          </a:p>
        </p:txBody>
      </p:sp>
      <p:sp>
        <p:nvSpPr>
          <p:cNvPr id="54278" name="Rectangle 6"/>
          <p:cNvSpPr>
            <a:spLocks/>
          </p:cNvSpPr>
          <p:nvPr/>
        </p:nvSpPr>
        <p:spPr bwMode="auto">
          <a:xfrm>
            <a:off x="4797424" y="1863724"/>
            <a:ext cx="4041775" cy="2936875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pcount_do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 =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0;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loop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: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 Italic" charset="0"/>
              </a:rPr>
              <a:t> result += x &amp; 0x1;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 &gt;&gt;= 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loop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54279" name="Rectangle 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“Do-While” Loop Example</a:t>
            </a:r>
          </a:p>
        </p:txBody>
      </p:sp>
      <p:sp>
        <p:nvSpPr>
          <p:cNvPr id="54280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381000" y="4953000"/>
            <a:ext cx="8382000" cy="1282700"/>
          </a:xfrm>
          <a:ln/>
        </p:spPr>
        <p:txBody>
          <a:bodyPr/>
          <a:lstStyle/>
          <a:p>
            <a:r>
              <a:rPr lang="en-US" dirty="0" smtClean="0"/>
              <a:t>Count number of 1’s in argument x (“</a:t>
            </a:r>
            <a:r>
              <a:rPr lang="en-US" dirty="0" err="1" smtClean="0"/>
              <a:t>popcount</a:t>
            </a:r>
            <a:r>
              <a:rPr lang="en-US" dirty="0" smtClean="0"/>
              <a:t>”)</a:t>
            </a:r>
          </a:p>
          <a:p>
            <a:r>
              <a:rPr lang="en-US" dirty="0" smtClean="0"/>
              <a:t>Use conditional branch to either continue looping or to exit loop</a:t>
            </a:r>
            <a:endParaRPr lang="en-US" dirty="0"/>
          </a:p>
        </p:txBody>
      </p:sp>
    </p:spTree>
  </p:cSld>
  <p:clrMapOvr>
    <a:masterClrMapping/>
  </p:clrMapOvr>
  <p:transition/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529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5303" name="Rectangle 7"/>
          <p:cNvSpPr>
            <a:spLocks/>
          </p:cNvSpPr>
          <p:nvPr/>
        </p:nvSpPr>
        <p:spPr bwMode="auto">
          <a:xfrm>
            <a:off x="290513" y="1066800"/>
            <a:ext cx="23114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Goto Version</a:t>
            </a:r>
          </a:p>
        </p:txBody>
      </p:sp>
      <p:sp>
        <p:nvSpPr>
          <p:cNvPr id="55305" name="Rectangle 9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“Do-While” Loop Compilation</a:t>
            </a:r>
          </a:p>
        </p:txBody>
      </p:sp>
      <p:sp>
        <p:nvSpPr>
          <p:cNvPr id="55306" name="Rectangle 10"/>
          <p:cNvSpPr>
            <a:spLocks noGrp="1" noChangeArrowheads="1"/>
          </p:cNvSpPr>
          <p:nvPr>
            <p:ph type="body" idx="1"/>
          </p:nvPr>
        </p:nvSpPr>
        <p:spPr>
          <a:xfrm>
            <a:off x="152400" y="5029200"/>
            <a:ext cx="2286000" cy="850900"/>
          </a:xfrm>
          <a:solidFill>
            <a:srgbClr val="D6D6F4"/>
          </a:solidFill>
          <a:ln/>
        </p:spPr>
        <p:txBody>
          <a:bodyPr/>
          <a:lstStyle/>
          <a:p>
            <a:pPr>
              <a:spcBef>
                <a:spcPct val="0"/>
              </a:spcBef>
              <a:tabLst>
                <a:tab pos="1257300" algn="l"/>
                <a:tab pos="1257300" algn="l"/>
                <a:tab pos="1257300" algn="l"/>
              </a:tabLst>
            </a:pPr>
            <a:r>
              <a:rPr lang="en-US" sz="1800" dirty="0">
                <a:ea typeface="Calibri" charset="0"/>
                <a:cs typeface="Calibri" charset="0"/>
              </a:rPr>
              <a:t>Registers:</a:t>
            </a:r>
            <a:endParaRPr lang="en-US" dirty="0"/>
          </a:p>
          <a:p>
            <a:pPr marL="76200" lvl="1" indent="0">
              <a:spcBef>
                <a:spcPct val="0"/>
              </a:spcBef>
              <a:buNone/>
              <a:tabLst>
                <a:tab pos="1257300" algn="l"/>
                <a:tab pos="1257300" algn="l"/>
                <a:tab pos="1257300" algn="l"/>
              </a:tabLst>
            </a:pPr>
            <a:r>
              <a:rPr lang="en-US" sz="1800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>
                <a:latin typeface="Courier New Bold" charset="0"/>
                <a:cs typeface="Courier New Bold" charset="0"/>
                <a:sym typeface="Courier New Bold" charset="0"/>
              </a:rPr>
              <a:t>edx</a:t>
            </a:r>
            <a:r>
              <a:rPr lang="en-US" sz="1800" dirty="0">
                <a:latin typeface="Courier New Bold" charset="0"/>
                <a:ea typeface="ヒラギノ角ゴ ProN W6" charset="0"/>
                <a:cs typeface="ヒラギノ角ゴ ProN W6" charset="0"/>
                <a:sym typeface="Courier New Bold" charset="0"/>
              </a:rPr>
              <a:t>	</a:t>
            </a:r>
            <a:r>
              <a:rPr lang="en-US" sz="1800" dirty="0">
                <a:latin typeface="Courier New Bold" charset="0"/>
                <a:cs typeface="Courier New Bold" charset="0"/>
                <a:sym typeface="Courier New Bold" charset="0"/>
              </a:rPr>
              <a:t>x</a:t>
            </a:r>
            <a:endParaRPr lang="en-US" dirty="0"/>
          </a:p>
          <a:p>
            <a:pPr marL="76200" lvl="1" indent="0">
              <a:spcBef>
                <a:spcPct val="0"/>
              </a:spcBef>
              <a:buNone/>
              <a:tabLst>
                <a:tab pos="1257300" algn="l"/>
                <a:tab pos="1257300" algn="l"/>
                <a:tab pos="1257300" algn="l"/>
              </a:tabLst>
            </a:pPr>
            <a:r>
              <a:rPr lang="en-US" sz="1800" dirty="0">
                <a:latin typeface="Courier New Bold" charset="0"/>
                <a:cs typeface="Courier New Bold" charset="0"/>
                <a:sym typeface="Courier New Bold" charset="0"/>
              </a:rPr>
              <a:t>%</a:t>
            </a:r>
            <a:r>
              <a:rPr lang="en-US" sz="1800" dirty="0" err="1" smtClean="0">
                <a:latin typeface="Courier New Bold" charset="0"/>
                <a:cs typeface="Courier New Bold" charset="0"/>
                <a:sym typeface="Courier New Bold" charset="0"/>
              </a:rPr>
              <a:t>ecx</a:t>
            </a:r>
            <a:r>
              <a:rPr lang="en-US" sz="1800" dirty="0">
                <a:latin typeface="Courier New Bold" charset="0"/>
                <a:ea typeface="ヒラギノ角ゴ ProN W6" charset="0"/>
                <a:cs typeface="ヒラギノ角ゴ ProN W6" charset="0"/>
                <a:sym typeface="Courier New Bold" charset="0"/>
              </a:rPr>
              <a:t>	</a:t>
            </a:r>
            <a:r>
              <a:rPr lang="en-US" sz="1800" dirty="0">
                <a:latin typeface="Courier New Bold" charset="0"/>
                <a:cs typeface="Courier New Bold" charset="0"/>
                <a:sym typeface="Courier New Bold" charset="0"/>
              </a:rPr>
              <a:t>result</a:t>
            </a:r>
            <a:endParaRPr lang="en-US" sz="1800" dirty="0">
              <a:latin typeface="Courier New Bold" charset="0"/>
              <a:ea typeface="ヒラギノ角ゴ ProN W6" charset="0"/>
              <a:cs typeface="ヒラギノ角ゴ ProN W6" charset="0"/>
              <a:sym typeface="Courier New Bold" charset="0"/>
            </a:endParaRPr>
          </a:p>
        </p:txBody>
      </p:sp>
      <p:sp>
        <p:nvSpPr>
          <p:cNvPr id="55307" name="Rectangle 11"/>
          <p:cNvSpPr>
            <a:spLocks/>
          </p:cNvSpPr>
          <p:nvPr/>
        </p:nvSpPr>
        <p:spPr bwMode="auto">
          <a:xfrm>
            <a:off x="2743200" y="4648200"/>
            <a:ext cx="5791200" cy="20574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292100" algn="l"/>
                <a:tab pos="292100" algn="l"/>
                <a:tab pos="292100" algn="l"/>
                <a:tab pos="1150938" algn="l"/>
                <a:tab pos="292100" algn="l"/>
                <a:tab pos="2860675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$0,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  result = 0</a:t>
            </a:r>
          </a:p>
          <a:p>
            <a:pPr algn="l">
              <a:tabLst>
                <a:tab pos="292100" algn="l"/>
                <a:tab pos="292100" algn="l"/>
                <a:tab pos="292100" algn="l"/>
                <a:tab pos="1150938" algn="l"/>
                <a:tab pos="292100" algn="l"/>
                <a:tab pos="2860675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</a:tabLst>
            </a:pP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.L2: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	# loop:</a:t>
            </a:r>
          </a:p>
          <a:p>
            <a:pPr algn="l">
              <a:tabLst>
                <a:tab pos="292100" algn="l"/>
                <a:tab pos="292100" algn="l"/>
                <a:tab pos="292100" algn="l"/>
                <a:tab pos="1150938" algn="l"/>
                <a:tab pos="292100" algn="l"/>
                <a:tab pos="2860675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92100" algn="l"/>
                <a:tab pos="292100" algn="l"/>
                <a:tab pos="292100" algn="l"/>
                <a:tab pos="1150938" algn="l"/>
                <a:tab pos="292100" algn="l"/>
                <a:tab pos="2860675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andl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$1,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  t = x &amp; 1</a:t>
            </a:r>
          </a:p>
          <a:p>
            <a:pPr algn="l">
              <a:tabLst>
                <a:tab pos="292100" algn="l"/>
                <a:tab pos="292100" algn="l"/>
                <a:tab pos="292100" algn="l"/>
                <a:tab pos="1150938" algn="l"/>
                <a:tab pos="292100" algn="l"/>
                <a:tab pos="2860675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  result += t</a:t>
            </a:r>
          </a:p>
          <a:p>
            <a:pPr algn="l">
              <a:tabLst>
                <a:tab pos="292100" algn="l"/>
                <a:tab pos="292100" algn="l"/>
                <a:tab pos="292100" algn="l"/>
                <a:tab pos="1150938" algn="l"/>
                <a:tab pos="292100" algn="l"/>
                <a:tab pos="2860675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shrl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  x &gt;&gt;= 1</a:t>
            </a:r>
          </a:p>
          <a:p>
            <a:pPr algn="l">
              <a:tabLst>
                <a:tab pos="292100" algn="l"/>
                <a:tab pos="292100" algn="l"/>
                <a:tab pos="292100" algn="l"/>
                <a:tab pos="1150938" algn="l"/>
                <a:tab pos="292100" algn="l"/>
                <a:tab pos="2860675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  <a:tab pos="292100" algn="l"/>
                <a:tab pos="30861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jne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.L2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#   If !0,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goto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loop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</p:txBody>
      </p:sp>
      <p:sp>
        <p:nvSpPr>
          <p:cNvPr id="15" name="Rectangle 6"/>
          <p:cNvSpPr>
            <a:spLocks/>
          </p:cNvSpPr>
          <p:nvPr/>
        </p:nvSpPr>
        <p:spPr bwMode="auto">
          <a:xfrm>
            <a:off x="228600" y="1612901"/>
            <a:ext cx="4041775" cy="26670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pcount_do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r>
              <a:rPr lang="en-US" sz="2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Arial Narro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 =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0;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loop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: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 Italic" charset="0"/>
              </a:rPr>
              <a:t> result += x &amp; 0x1;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 &gt;&gt;= 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if 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x)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loop</a:t>
            </a:r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</p:spTree>
  </p:cSld>
  <p:clrMapOvr>
    <a:masterClrMapping/>
  </p:clrMapOvr>
  <p:transition/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632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6323" name="Rectangle 3"/>
          <p:cNvSpPr>
            <a:spLocks/>
          </p:cNvSpPr>
          <p:nvPr/>
        </p:nvSpPr>
        <p:spPr bwMode="auto">
          <a:xfrm>
            <a:off x="444500" y="1228725"/>
            <a:ext cx="26162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 Code</a:t>
            </a:r>
          </a:p>
        </p:txBody>
      </p:sp>
      <p:sp>
        <p:nvSpPr>
          <p:cNvPr id="56324" name="Rectangle 4"/>
          <p:cNvSpPr>
            <a:spLocks/>
          </p:cNvSpPr>
          <p:nvPr/>
        </p:nvSpPr>
        <p:spPr bwMode="auto">
          <a:xfrm>
            <a:off x="533400" y="1641475"/>
            <a:ext cx="2895600" cy="12192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do 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Body</a:t>
            </a:r>
            <a:endParaRPr lang="en-US" sz="3200" i="1" dirty="0">
              <a:solidFill>
                <a:schemeClr val="tx1"/>
              </a:solidFill>
              <a:latin typeface="+mj-lt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while (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);</a:t>
            </a:r>
          </a:p>
        </p:txBody>
      </p:sp>
      <p:sp>
        <p:nvSpPr>
          <p:cNvPr id="56325" name="Rectangle 5"/>
          <p:cNvSpPr>
            <a:spLocks/>
          </p:cNvSpPr>
          <p:nvPr/>
        </p:nvSpPr>
        <p:spPr bwMode="auto">
          <a:xfrm>
            <a:off x="3810000" y="1219200"/>
            <a:ext cx="23114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Goto Version</a:t>
            </a:r>
          </a:p>
        </p:txBody>
      </p:sp>
      <p:sp>
        <p:nvSpPr>
          <p:cNvPr id="56326" name="Rectangle 6"/>
          <p:cNvSpPr>
            <a:spLocks/>
          </p:cNvSpPr>
          <p:nvPr/>
        </p:nvSpPr>
        <p:spPr bwMode="auto">
          <a:xfrm>
            <a:off x="3886200" y="1631949"/>
            <a:ext cx="2743200" cy="1685925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loop: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Body</a:t>
            </a:r>
            <a:endParaRPr lang="en-US" sz="3200" i="1" dirty="0">
              <a:solidFill>
                <a:schemeClr val="tx1"/>
              </a:solidFill>
              <a:latin typeface="+mj-lt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4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loop</a:t>
            </a:r>
          </a:p>
        </p:txBody>
      </p:sp>
      <p:sp>
        <p:nvSpPr>
          <p:cNvPr id="56327" name="Rectangle 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General “Do-While” Translation</a:t>
            </a:r>
          </a:p>
        </p:txBody>
      </p:sp>
      <p:sp>
        <p:nvSpPr>
          <p:cNvPr id="56328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381000" y="3035300"/>
            <a:ext cx="8382000" cy="3797300"/>
          </a:xfrm>
          <a:ln/>
        </p:spPr>
        <p:txBody>
          <a:bodyPr/>
          <a:lstStyle/>
          <a:p>
            <a:r>
              <a:rPr lang="en-US" dirty="0"/>
              <a:t>Body:</a:t>
            </a:r>
          </a:p>
          <a:p>
            <a:pPr marL="234950" lvl="1"/>
            <a:endParaRPr lang="en-US" dirty="0"/>
          </a:p>
          <a:p>
            <a:pPr marL="234950" lvl="1"/>
            <a:endParaRPr lang="en-US" dirty="0"/>
          </a:p>
          <a:p>
            <a:pPr marL="234950" lvl="1"/>
            <a:endParaRPr lang="en-US" dirty="0"/>
          </a:p>
          <a:p>
            <a:pPr marL="234950" lvl="1"/>
            <a:endParaRPr lang="en-US" dirty="0"/>
          </a:p>
          <a:p>
            <a:endParaRPr lang="en-US" dirty="0"/>
          </a:p>
          <a:p>
            <a:r>
              <a:rPr lang="en-US" dirty="0"/>
              <a:t>Test returns integer</a:t>
            </a:r>
          </a:p>
          <a:p>
            <a:pPr marL="234950" lvl="1"/>
            <a:r>
              <a:rPr lang="en-US" dirty="0"/>
              <a:t>= 0 interpreted as false	</a:t>
            </a:r>
          </a:p>
          <a:p>
            <a:pPr marL="234950" lvl="1"/>
            <a:r>
              <a:rPr lang="en-US" dirty="0"/>
              <a:t>≠ 0 interpreted as true</a:t>
            </a:r>
          </a:p>
        </p:txBody>
      </p:sp>
      <p:sp>
        <p:nvSpPr>
          <p:cNvPr id="56329" name="Rectangle 9"/>
          <p:cNvSpPr>
            <a:spLocks/>
          </p:cNvSpPr>
          <p:nvPr/>
        </p:nvSpPr>
        <p:spPr bwMode="auto">
          <a:xfrm>
            <a:off x="1625600" y="3146425"/>
            <a:ext cx="2222500" cy="22606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/>
            <a:r>
              <a:rPr lang="en-US" sz="2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{</a:t>
            </a:r>
            <a:endParaRPr lang="en-US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  <a:sym typeface="Monaco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  Statement</a:t>
            </a:r>
            <a:r>
              <a:rPr lang="en-US" sz="2000" baseline="-25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1</a:t>
            </a:r>
            <a:r>
              <a:rPr lang="en-US" sz="2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;</a:t>
            </a:r>
            <a:endParaRPr lang="en-US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  <a:sym typeface="Monaco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  Statement</a:t>
            </a:r>
            <a:r>
              <a:rPr lang="en-US" sz="2000" baseline="-25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2</a:t>
            </a:r>
            <a:r>
              <a:rPr lang="en-US" sz="2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;</a:t>
            </a:r>
            <a:endParaRPr lang="en-US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  <a:sym typeface="Monaco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    …</a:t>
            </a:r>
            <a:endParaRPr lang="en-US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  <a:sym typeface="Monaco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  </a:t>
            </a:r>
            <a:r>
              <a:rPr lang="en-US" sz="20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Statement</a:t>
            </a:r>
            <a:r>
              <a:rPr lang="en-US" sz="2000" baseline="-250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n</a:t>
            </a:r>
            <a:r>
              <a:rPr lang="en-US" sz="2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;</a:t>
            </a:r>
            <a:endParaRPr lang="en-US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  <a:sym typeface="Monaco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  <a:sym typeface="Monaco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63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329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229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2295" name="Rectangle 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80963" indent="-80963"/>
            <a:r>
              <a:rPr lang="en-US" dirty="0">
                <a:latin typeface="Calibri" charset="0"/>
                <a:ea typeface="Calibri" charset="0"/>
                <a:cs typeface="Calibri" charset="0"/>
                <a:sym typeface="Calibri" charset="0"/>
              </a:rPr>
              <a:t>Address Computation Examples</a:t>
            </a:r>
            <a:endParaRPr lang="en-US" dirty="0">
              <a:latin typeface="Calibri" charset="0"/>
              <a:ea typeface="ヒラギノ角ゴ ProN W3" charset="0"/>
              <a:cs typeface="ヒラギノ角ゴ ProN W3" charset="0"/>
              <a:sym typeface="Calibri" charset="0"/>
            </a:endParaRPr>
          </a:p>
        </p:txBody>
      </p:sp>
      <p:graphicFrame>
        <p:nvGraphicFramePr>
          <p:cNvPr id="12296" name="Group 8"/>
          <p:cNvGraphicFramePr>
            <a:graphicFrameLocks noGrp="1"/>
          </p:cNvGraphicFramePr>
          <p:nvPr/>
        </p:nvGraphicFramePr>
        <p:xfrm>
          <a:off x="1066800" y="3124200"/>
          <a:ext cx="6934200" cy="2540000"/>
        </p:xfrm>
        <a:graphic>
          <a:graphicData uri="http://schemas.openxmlformats.org/drawingml/2006/table">
            <a:tbl>
              <a:tblPr/>
              <a:tblGrid>
                <a:gridCol w="2671763"/>
                <a:gridCol w="2741612"/>
                <a:gridCol w="1520825"/>
              </a:tblGrid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Expression</a:t>
                      </a:r>
                    </a:p>
                  </a:txBody>
                  <a:tcPr marL="101600" marR="101600" marT="101600" marB="1016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Address Computation</a:t>
                      </a:r>
                    </a:p>
                  </a:txBody>
                  <a:tcPr marL="101600" marR="101600" marT="101600" marB="1016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Address</a:t>
                      </a:r>
                    </a:p>
                  </a:txBody>
                  <a:tcPr marL="101600" marR="101600" marT="101600" marB="1016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0x8(%edx)</a:t>
                      </a:r>
                    </a:p>
                  </a:txBody>
                  <a:tcPr marL="76200" marR="76200" marT="76200" marB="762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0xf000 + 0x8</a:t>
                      </a: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0xf008</a:t>
                      </a: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(%edx,%ecx)</a:t>
                      </a:r>
                    </a:p>
                  </a:txBody>
                  <a:tcPr marL="76200" marR="76200" marT="76200" marB="762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0xf000 + 0x100</a:t>
                      </a: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0xf100</a:t>
                      </a: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(%edx,%ecx,4)</a:t>
                      </a:r>
                    </a:p>
                  </a:txBody>
                  <a:tcPr marL="76200" marR="76200" marT="76200" marB="762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0xf000 + 4*0x100</a:t>
                      </a: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0xf400</a:t>
                      </a: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0x80(,%edx,2)</a:t>
                      </a:r>
                    </a:p>
                  </a:txBody>
                  <a:tcPr marL="76200" marR="76200" marT="76200" marB="762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2*0xf000 + 0x80</a:t>
                      </a: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0x1e080</a:t>
                      </a: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2350" name="Group 62"/>
          <p:cNvGraphicFramePr>
            <a:graphicFrameLocks noGrp="1"/>
          </p:cNvGraphicFramePr>
          <p:nvPr/>
        </p:nvGraphicFramePr>
        <p:xfrm>
          <a:off x="1066800" y="1511300"/>
          <a:ext cx="2362200" cy="1016000"/>
        </p:xfrm>
        <a:graphic>
          <a:graphicData uri="http://schemas.openxmlformats.org/drawingml/2006/table">
            <a:tbl>
              <a:tblPr/>
              <a:tblGrid>
                <a:gridCol w="1041400"/>
                <a:gridCol w="1320800"/>
              </a:tblGrid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%edx</a:t>
                      </a:r>
                    </a:p>
                  </a:txBody>
                  <a:tcPr marL="76200" marR="76200" marT="76200" marB="762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0xf000</a:t>
                      </a:r>
                    </a:p>
                  </a:txBody>
                  <a:tcPr marL="76200" marR="76200" marT="76200" marB="762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%ecx</a:t>
                      </a:r>
                    </a:p>
                  </a:txBody>
                  <a:tcPr marL="76200" marR="76200" marT="76200" marB="762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0x0100</a:t>
                      </a:r>
                    </a:p>
                  </a:txBody>
                  <a:tcPr marL="76200" marR="76200" marT="76200" marB="76200" anchor="ctr" horzOverflow="overflow">
                    <a:lnL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2367" name="Group 79"/>
          <p:cNvGraphicFramePr>
            <a:graphicFrameLocks noGrp="1"/>
          </p:cNvGraphicFramePr>
          <p:nvPr/>
        </p:nvGraphicFramePr>
        <p:xfrm>
          <a:off x="1066800" y="3124200"/>
          <a:ext cx="6934200" cy="2540000"/>
        </p:xfrm>
        <a:graphic>
          <a:graphicData uri="http://schemas.openxmlformats.org/drawingml/2006/table">
            <a:tbl>
              <a:tblPr/>
              <a:tblGrid>
                <a:gridCol w="2671763"/>
                <a:gridCol w="2741612"/>
                <a:gridCol w="1520825"/>
              </a:tblGrid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Expression</a:t>
                      </a:r>
                    </a:p>
                  </a:txBody>
                  <a:tcPr marL="101600" marR="101600" marT="101600" marB="1016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Address Computation</a:t>
                      </a:r>
                    </a:p>
                  </a:txBody>
                  <a:tcPr marL="101600" marR="101600" marT="101600" marB="1016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 Bold" charset="0"/>
                          <a:ea typeface="ヒラギノ角ゴ ProN W6" charset="0"/>
                          <a:cs typeface="ヒラギノ角ゴ ProN W6" charset="0"/>
                          <a:sym typeface="Calibri Bold" charset="0"/>
                        </a:rPr>
                        <a:t>Address</a:t>
                      </a:r>
                    </a:p>
                  </a:txBody>
                  <a:tcPr marL="101600" marR="101600" marT="101600" marB="1016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D6F4"/>
                    </a:solidFill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0x8(%edx)</a:t>
                      </a:r>
                    </a:p>
                  </a:txBody>
                  <a:tcPr marL="76200" marR="76200" marT="76200" marB="762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ヒラギノ角ゴ ProN W3" charset="0"/>
                        <a:cs typeface="ヒラギノ角ゴ ProN W3" charset="0"/>
                        <a:sym typeface="Courier New" charset="0"/>
                      </a:endParaRP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ヒラギノ角ゴ ProN W3" charset="0"/>
                        <a:cs typeface="ヒラギノ角ゴ ProN W3" charset="0"/>
                        <a:sym typeface="Courier New" charset="0"/>
                      </a:endParaRP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(%edx,%ecx)</a:t>
                      </a:r>
                    </a:p>
                  </a:txBody>
                  <a:tcPr marL="76200" marR="76200" marT="76200" marB="762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ヒラギノ角ゴ ProN W3" charset="0"/>
                        <a:cs typeface="ヒラギノ角ゴ ProN W3" charset="0"/>
                        <a:sym typeface="Courier New" charset="0"/>
                      </a:endParaRP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ヒラギノ角ゴ ProN W3" charset="0"/>
                        <a:cs typeface="ヒラギノ角ゴ ProN W3" charset="0"/>
                        <a:sym typeface="Courier New" charset="0"/>
                      </a:endParaRP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(%edx,%ecx,4)</a:t>
                      </a:r>
                    </a:p>
                  </a:txBody>
                  <a:tcPr marL="76200" marR="76200" marT="76200" marB="762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ヒラギノ角ゴ ProN W3" charset="0"/>
                        <a:cs typeface="ヒラギノ角ゴ ProN W3" charset="0"/>
                        <a:sym typeface="Courier New" charset="0"/>
                      </a:endParaRP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ヒラギノ角ゴ ProN W3" charset="0"/>
                        <a:cs typeface="ヒラギノ角ゴ ProN W3" charset="0"/>
                        <a:sym typeface="Courier New" charset="0"/>
                      </a:endParaRP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508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 Bold" charset="0"/>
                          <a:cs typeface="Courier New Bold" charset="0"/>
                          <a:sym typeface="Courier New Bold" charset="0"/>
                        </a:rPr>
                        <a:t>0x80(,%edx,2)</a:t>
                      </a:r>
                    </a:p>
                  </a:txBody>
                  <a:tcPr marL="76200" marR="76200" marT="76200" marB="76200" anchor="ctr" horzOverflow="overflow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ヒラギノ角ゴ ProN W3" charset="0"/>
                        <a:cs typeface="ヒラギノ角ゴ ProN W3" charset="0"/>
                        <a:sym typeface="Courier New" charset="0"/>
                      </a:endParaRP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9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990000"/>
                        </a:buClr>
                        <a:buSzPct val="60000"/>
                        <a:buFont typeface="Wingdings 2" charset="2"/>
                        <a:buNone/>
                        <a:tabLst>
                          <a:tab pos="914400" algn="l"/>
                        </a:tabLst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ヒラギノ角ゴ ProN W3" charset="0"/>
                        <a:cs typeface="ヒラギノ角ゴ ProN W3" charset="0"/>
                        <a:sym typeface="Courier New" charset="0"/>
                      </a:endParaRPr>
                    </a:p>
                  </a:txBody>
                  <a:tcPr marL="76200" marR="76200" marT="76200" marB="762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734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7351" name="Rectangle 7"/>
          <p:cNvSpPr>
            <a:spLocks/>
          </p:cNvSpPr>
          <p:nvPr/>
        </p:nvSpPr>
        <p:spPr bwMode="auto">
          <a:xfrm>
            <a:off x="381000" y="1354138"/>
            <a:ext cx="26162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 Code</a:t>
            </a:r>
          </a:p>
        </p:txBody>
      </p:sp>
      <p:sp>
        <p:nvSpPr>
          <p:cNvPr id="57353" name="Rectangle 9"/>
          <p:cNvSpPr>
            <a:spLocks/>
          </p:cNvSpPr>
          <p:nvPr/>
        </p:nvSpPr>
        <p:spPr bwMode="auto">
          <a:xfrm>
            <a:off x="4572000" y="1354138"/>
            <a:ext cx="31369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 dirty="0" err="1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Goto</a:t>
            </a:r>
            <a:r>
              <a:rPr lang="en-US" sz="24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 </a:t>
            </a:r>
            <a:r>
              <a:rPr lang="en-US" sz="24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Version</a:t>
            </a:r>
            <a:endParaRPr lang="en-US" sz="2400" dirty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</p:txBody>
      </p:sp>
      <p:sp>
        <p:nvSpPr>
          <p:cNvPr id="57355" name="Rectangle 1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“While” Loop Example</a:t>
            </a:r>
          </a:p>
        </p:txBody>
      </p:sp>
      <p:sp>
        <p:nvSpPr>
          <p:cNvPr id="57356" name="Rectangle 12"/>
          <p:cNvSpPr>
            <a:spLocks noGrp="1" noChangeArrowheads="1"/>
          </p:cNvSpPr>
          <p:nvPr>
            <p:ph type="body" idx="1"/>
          </p:nvPr>
        </p:nvSpPr>
        <p:spPr>
          <a:xfrm>
            <a:off x="381000" y="5295900"/>
            <a:ext cx="8382000" cy="1536700"/>
          </a:xfrm>
          <a:ln/>
        </p:spPr>
        <p:txBody>
          <a:bodyPr/>
          <a:lstStyle/>
          <a:p>
            <a:r>
              <a:rPr lang="en-US"/>
              <a:t>Is this code equivalent to the do-while version?</a:t>
            </a:r>
          </a:p>
          <a:p>
            <a:pPr marL="552450" lvl="1"/>
            <a:r>
              <a:rPr lang="en-US"/>
              <a:t>Must jump out of loop if test fails</a:t>
            </a:r>
          </a:p>
        </p:txBody>
      </p:sp>
      <p:sp>
        <p:nvSpPr>
          <p:cNvPr id="57357" name="Rectangle 13"/>
          <p:cNvSpPr>
            <a:spLocks/>
          </p:cNvSpPr>
          <p:nvPr/>
        </p:nvSpPr>
        <p:spPr bwMode="auto">
          <a:xfrm>
            <a:off x="685800" y="5727700"/>
            <a:ext cx="4127500" cy="419100"/>
          </a:xfrm>
          <a:prstGeom prst="rect">
            <a:avLst/>
          </a:prstGeom>
          <a:solidFill>
            <a:srgbClr val="FFFFFF"/>
          </a:solidFill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5" name="Rectangle 4"/>
          <p:cNvSpPr>
            <a:spLocks/>
          </p:cNvSpPr>
          <p:nvPr/>
        </p:nvSpPr>
        <p:spPr bwMode="auto">
          <a:xfrm>
            <a:off x="228600" y="1863724"/>
            <a:ext cx="4267199" cy="2632076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pcount_while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 =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while (x)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result += x &amp; 0x1;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x &gt;&gt;= 1;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}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16" name="Rectangle 6"/>
          <p:cNvSpPr>
            <a:spLocks/>
          </p:cNvSpPr>
          <p:nvPr/>
        </p:nvSpPr>
        <p:spPr bwMode="auto">
          <a:xfrm>
            <a:off x="4797424" y="1863724"/>
            <a:ext cx="4041776" cy="3241676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pcount_do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r>
              <a:rPr lang="en-US" sz="24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Arial Narro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 =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0;</a:t>
            </a:r>
          </a:p>
          <a:p>
            <a:pPr algn="l"/>
            <a:r>
              <a:rPr lang="en-US" sz="1800" b="1" dirty="0">
                <a:solidFill>
                  <a:srgbClr val="C0000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if (!x) 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 done;</a:t>
            </a:r>
            <a:endParaRPr lang="en-US" sz="2400" b="1" dirty="0">
              <a:solidFill>
                <a:srgbClr val="C00000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loop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: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 Italic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 Italic" charset="0"/>
              </a:rPr>
              <a:t> result += x &amp; 0x1;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 &gt;&gt;= 1;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x)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 loop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Lucida Grande" charset="0"/>
                <a:cs typeface="Courier New" pitchFamily="49" charset="0"/>
                <a:sym typeface="Courier New Bold" charset="0"/>
              </a:rPr>
              <a:t>done: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  <a:endParaRPr lang="en-US" sz="2400" b="1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</p:spTree>
  </p:cSld>
  <p:clrMapOvr>
    <a:masterClrMapping/>
  </p:clrMapOvr>
  <p:transition/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939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9395" name="Rectangle 3"/>
          <p:cNvSpPr>
            <a:spLocks/>
          </p:cNvSpPr>
          <p:nvPr/>
        </p:nvSpPr>
        <p:spPr bwMode="auto">
          <a:xfrm>
            <a:off x="533400" y="1524000"/>
            <a:ext cx="26162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While version</a:t>
            </a:r>
          </a:p>
        </p:txBody>
      </p:sp>
      <p:sp>
        <p:nvSpPr>
          <p:cNvPr id="59396" name="Rectangle 4"/>
          <p:cNvSpPr>
            <a:spLocks/>
          </p:cNvSpPr>
          <p:nvPr/>
        </p:nvSpPr>
        <p:spPr bwMode="auto">
          <a:xfrm>
            <a:off x="609600" y="1943100"/>
            <a:ext cx="2514600" cy="8001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while (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2400" i="1" dirty="0">
                <a:solidFill>
                  <a:schemeClr val="tx1"/>
                </a:solidFill>
                <a:latin typeface="+mj-lt"/>
                <a:cs typeface="Courier New" pitchFamily="49" charset="0"/>
                <a:sym typeface="Courier New Bold" charset="0"/>
              </a:rPr>
              <a:t>Body</a:t>
            </a:r>
          </a:p>
        </p:txBody>
      </p:sp>
      <p:sp>
        <p:nvSpPr>
          <p:cNvPr id="59397" name="Rectangle 5"/>
          <p:cNvSpPr>
            <a:spLocks/>
          </p:cNvSpPr>
          <p:nvPr/>
        </p:nvSpPr>
        <p:spPr bwMode="auto">
          <a:xfrm>
            <a:off x="533400" y="3624263"/>
            <a:ext cx="29083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Do-While Version</a:t>
            </a:r>
          </a:p>
        </p:txBody>
      </p:sp>
      <p:sp>
        <p:nvSpPr>
          <p:cNvPr id="59398" name="Rectangle 6"/>
          <p:cNvSpPr>
            <a:spLocks/>
          </p:cNvSpPr>
          <p:nvPr/>
        </p:nvSpPr>
        <p:spPr bwMode="auto">
          <a:xfrm>
            <a:off x="457200" y="4043362"/>
            <a:ext cx="3048000" cy="2205037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(!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 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4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done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do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Body</a:t>
            </a:r>
            <a:endParaRPr lang="en-US" sz="3200" i="1" dirty="0">
              <a:solidFill>
                <a:schemeClr val="tx1"/>
              </a:solidFill>
              <a:latin typeface="+mj-lt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while(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);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done:</a:t>
            </a:r>
          </a:p>
        </p:txBody>
      </p:sp>
      <p:sp>
        <p:nvSpPr>
          <p:cNvPr id="59399" name="Rectangle 7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General “While” Translation</a:t>
            </a:r>
          </a:p>
        </p:txBody>
      </p:sp>
      <p:sp>
        <p:nvSpPr>
          <p:cNvPr id="59400" name="Rectangle 8"/>
          <p:cNvSpPr>
            <a:spLocks/>
          </p:cNvSpPr>
          <p:nvPr/>
        </p:nvSpPr>
        <p:spPr bwMode="auto">
          <a:xfrm>
            <a:off x="5257800" y="3352800"/>
            <a:ext cx="29083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Goto Version</a:t>
            </a:r>
          </a:p>
        </p:txBody>
      </p:sp>
      <p:sp>
        <p:nvSpPr>
          <p:cNvPr id="59401" name="Rectangle 9"/>
          <p:cNvSpPr>
            <a:spLocks/>
          </p:cNvSpPr>
          <p:nvPr/>
        </p:nvSpPr>
        <p:spPr bwMode="auto">
          <a:xfrm>
            <a:off x="5334000" y="3771899"/>
            <a:ext cx="3429000" cy="2624138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(!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4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done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loop: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Body</a:t>
            </a:r>
            <a:endParaRPr lang="en-US" sz="3200" i="1" dirty="0">
              <a:solidFill>
                <a:schemeClr val="tx1"/>
              </a:solidFill>
              <a:latin typeface="+mj-lt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</a:t>
            </a:r>
            <a:r>
              <a:rPr lang="en-US" sz="24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4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loop</a:t>
            </a:r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32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4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done:</a:t>
            </a:r>
          </a:p>
        </p:txBody>
      </p:sp>
      <p:sp>
        <p:nvSpPr>
          <p:cNvPr id="59402" name="AutoShape 10"/>
          <p:cNvSpPr>
            <a:spLocks/>
          </p:cNvSpPr>
          <p:nvPr/>
        </p:nvSpPr>
        <p:spPr bwMode="auto">
          <a:xfrm>
            <a:off x="1371600" y="2814637"/>
            <a:ext cx="762000" cy="842963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11842"/>
                </a:moveTo>
                <a:lnTo>
                  <a:pt x="5400" y="11842"/>
                </a:lnTo>
                <a:lnTo>
                  <a:pt x="5400" y="0"/>
                </a:lnTo>
                <a:lnTo>
                  <a:pt x="16200" y="0"/>
                </a:lnTo>
                <a:lnTo>
                  <a:pt x="16200" y="11842"/>
                </a:lnTo>
                <a:lnTo>
                  <a:pt x="21600" y="11842"/>
                </a:lnTo>
                <a:lnTo>
                  <a:pt x="10800" y="21600"/>
                </a:lnTo>
                <a:close/>
                <a:moveTo>
                  <a:pt x="0" y="11842"/>
                </a:moveTo>
              </a:path>
            </a:pathLst>
          </a:custGeom>
          <a:solidFill>
            <a:srgbClr val="980002"/>
          </a:solidFill>
          <a:ln w="25400" cap="flat">
            <a:noFill/>
            <a:round/>
            <a:headEnd type="none" w="med" len="med"/>
            <a:tailEnd type="triangl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59403" name="AutoShape 11"/>
          <p:cNvSpPr>
            <a:spLocks/>
          </p:cNvSpPr>
          <p:nvPr/>
        </p:nvSpPr>
        <p:spPr bwMode="auto">
          <a:xfrm rot="16200000">
            <a:off x="4038600" y="4114800"/>
            <a:ext cx="762000" cy="15240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16200"/>
                </a:moveTo>
                <a:lnTo>
                  <a:pt x="5400" y="16200"/>
                </a:lnTo>
                <a:lnTo>
                  <a:pt x="5400" y="0"/>
                </a:lnTo>
                <a:lnTo>
                  <a:pt x="16200" y="0"/>
                </a:lnTo>
                <a:lnTo>
                  <a:pt x="16200" y="16200"/>
                </a:lnTo>
                <a:lnTo>
                  <a:pt x="21600" y="16200"/>
                </a:lnTo>
                <a:lnTo>
                  <a:pt x="10800" y="21600"/>
                </a:lnTo>
                <a:close/>
                <a:moveTo>
                  <a:pt x="0" y="16200"/>
                </a:moveTo>
              </a:path>
            </a:pathLst>
          </a:custGeom>
          <a:solidFill>
            <a:srgbClr val="980002"/>
          </a:solidFill>
          <a:ln w="25400" cap="flat">
            <a:noFill/>
            <a:round/>
            <a:headEnd type="none" w="med" len="med"/>
            <a:tailEnd type="triangl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734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7351" name="Rectangle 7"/>
          <p:cNvSpPr>
            <a:spLocks/>
          </p:cNvSpPr>
          <p:nvPr/>
        </p:nvSpPr>
        <p:spPr bwMode="auto">
          <a:xfrm>
            <a:off x="381000" y="1354138"/>
            <a:ext cx="26162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 Code</a:t>
            </a:r>
          </a:p>
        </p:txBody>
      </p:sp>
      <p:sp>
        <p:nvSpPr>
          <p:cNvPr id="57355" name="Rectangle 1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“For” </a:t>
            </a:r>
            <a:r>
              <a:rPr lang="en-US" dirty="0"/>
              <a:t>Loop Example</a:t>
            </a:r>
          </a:p>
        </p:txBody>
      </p:sp>
      <p:sp>
        <p:nvSpPr>
          <p:cNvPr id="57356" name="Rectangle 12"/>
          <p:cNvSpPr>
            <a:spLocks noGrp="1" noChangeArrowheads="1"/>
          </p:cNvSpPr>
          <p:nvPr>
            <p:ph type="body" idx="1"/>
          </p:nvPr>
        </p:nvSpPr>
        <p:spPr>
          <a:xfrm>
            <a:off x="381000" y="5295900"/>
            <a:ext cx="4191000" cy="876300"/>
          </a:xfrm>
          <a:ln/>
        </p:spPr>
        <p:txBody>
          <a:bodyPr/>
          <a:lstStyle/>
          <a:p>
            <a:r>
              <a:rPr lang="en-US" dirty="0"/>
              <a:t>Is this code equivalent </a:t>
            </a:r>
            <a:r>
              <a:rPr lang="en-US" dirty="0" smtClean="0"/>
              <a:t>to other versions?</a:t>
            </a:r>
            <a:endParaRPr lang="en-US" dirty="0"/>
          </a:p>
        </p:txBody>
      </p:sp>
      <p:sp>
        <p:nvSpPr>
          <p:cNvPr id="15" name="Rectangle 4"/>
          <p:cNvSpPr>
            <a:spLocks/>
          </p:cNvSpPr>
          <p:nvPr/>
        </p:nvSpPr>
        <p:spPr bwMode="auto">
          <a:xfrm>
            <a:off x="1447800" y="1828800"/>
            <a:ext cx="5334000" cy="3089276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#define WSIZE 8*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sizeof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pcount_for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 =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for 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0;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&lt; WSIZE;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++)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unsigned mask = 1 &lt;&lt;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result += (x &amp; mask) !=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}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</p:spTree>
  </p:cSld>
  <p:clrMapOvr>
    <a:masterClrMapping/>
  </p:clrMapOvr>
  <p:transition/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734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7355" name="Rectangle 1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“For” </a:t>
            </a:r>
            <a:r>
              <a:rPr lang="en-US" dirty="0"/>
              <a:t>Loop </a:t>
            </a:r>
            <a:r>
              <a:rPr lang="en-US" dirty="0" smtClean="0"/>
              <a:t>Form</a:t>
            </a:r>
            <a:endParaRPr lang="en-US" dirty="0"/>
          </a:p>
        </p:txBody>
      </p:sp>
      <p:sp>
        <p:nvSpPr>
          <p:cNvPr id="11" name="Rectangle 3"/>
          <p:cNvSpPr>
            <a:spLocks noChangeArrowheads="1"/>
          </p:cNvSpPr>
          <p:nvPr/>
        </p:nvSpPr>
        <p:spPr bwMode="auto">
          <a:xfrm>
            <a:off x="381000" y="1905000"/>
            <a:ext cx="4419600" cy="1013098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57150" cmpd="thickThin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487" tIns="44450" rIns="90487" bIns="44450">
            <a:spAutoFit/>
          </a:bodyPr>
          <a:lstStyle/>
          <a:p>
            <a:pPr>
              <a:lnSpc>
                <a:spcPct val="100000"/>
              </a:lnSpc>
              <a:spcBef>
                <a:spcPct val="50000"/>
              </a:spcBef>
            </a:pPr>
            <a:r>
              <a:rPr lang="en-US" sz="2400">
                <a:latin typeface="Courier New" charset="0"/>
              </a:rPr>
              <a:t>for (</a:t>
            </a:r>
            <a:r>
              <a:rPr lang="en-US" sz="2400" i="1"/>
              <a:t>Init</a:t>
            </a:r>
            <a:r>
              <a:rPr lang="en-US" sz="2400">
                <a:latin typeface="Courier New" charset="0"/>
              </a:rPr>
              <a:t>; </a:t>
            </a:r>
            <a:r>
              <a:rPr lang="en-US" sz="2400" i="1"/>
              <a:t>Test</a:t>
            </a:r>
            <a:r>
              <a:rPr lang="en-US" sz="2400">
                <a:latin typeface="Courier New" charset="0"/>
              </a:rPr>
              <a:t>; </a:t>
            </a:r>
            <a:r>
              <a:rPr lang="en-US" sz="2400" i="1"/>
              <a:t>Update </a:t>
            </a:r>
            <a:r>
              <a:rPr lang="en-US" sz="2400">
                <a:latin typeface="Courier New" charset="0"/>
              </a:rPr>
              <a:t>)</a:t>
            </a:r>
          </a:p>
          <a:p>
            <a:pPr>
              <a:lnSpc>
                <a:spcPct val="100000"/>
              </a:lnSpc>
              <a:spcBef>
                <a:spcPct val="50000"/>
              </a:spcBef>
            </a:pPr>
            <a:r>
              <a:rPr lang="en-US" sz="2400">
                <a:latin typeface="Courier New" charset="0"/>
              </a:rPr>
              <a:t>    </a:t>
            </a:r>
            <a:r>
              <a:rPr lang="en-US" sz="2400" i="1"/>
              <a:t>Body</a:t>
            </a:r>
          </a:p>
        </p:txBody>
      </p:sp>
      <p:sp>
        <p:nvSpPr>
          <p:cNvPr id="12" name="Rectangle 5"/>
          <p:cNvSpPr>
            <a:spLocks noChangeArrowheads="1"/>
          </p:cNvSpPr>
          <p:nvPr/>
        </p:nvSpPr>
        <p:spPr bwMode="auto">
          <a:xfrm>
            <a:off x="381000" y="1371600"/>
            <a:ext cx="3448050" cy="412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7" tIns="44450" rIns="90487" bIns="44450"/>
          <a:lstStyle/>
          <a:p>
            <a:pPr marL="223838" indent="-223838" algn="ctr" defTabSz="895350">
              <a:spcBef>
                <a:spcPct val="30000"/>
              </a:spcBef>
            </a:pPr>
            <a:r>
              <a:rPr lang="en-US" sz="2400" dirty="0">
                <a:solidFill>
                  <a:schemeClr val="tx2"/>
                </a:solidFill>
              </a:rPr>
              <a:t>General Form</a:t>
            </a:r>
          </a:p>
          <a:p>
            <a:pPr marL="223838" indent="-223838" algn="ctr" defTabSz="895350">
              <a:lnSpc>
                <a:spcPct val="100000"/>
              </a:lnSpc>
            </a:pP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24" name="Rectangle 4"/>
          <p:cNvSpPr>
            <a:spLocks/>
          </p:cNvSpPr>
          <p:nvPr/>
        </p:nvSpPr>
        <p:spPr bwMode="auto">
          <a:xfrm>
            <a:off x="381000" y="3429000"/>
            <a:ext cx="4343400" cy="11430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for 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0;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&lt; WSIZE;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++)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unsigned mask = 1 &lt;&lt;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result += (x &amp; mask) !=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}</a:t>
            </a:r>
          </a:p>
        </p:txBody>
      </p:sp>
      <p:sp>
        <p:nvSpPr>
          <p:cNvPr id="25" name="Rectangle 4"/>
          <p:cNvSpPr>
            <a:spLocks/>
          </p:cNvSpPr>
          <p:nvPr/>
        </p:nvSpPr>
        <p:spPr bwMode="auto">
          <a:xfrm>
            <a:off x="5181600" y="1295400"/>
            <a:ext cx="2133600" cy="381000"/>
          </a:xfrm>
          <a:prstGeom prst="rect">
            <a:avLst/>
          </a:prstGeom>
          <a:solidFill>
            <a:srgbClr val="CCFFCC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0</a:t>
            </a:r>
          </a:p>
        </p:txBody>
      </p:sp>
      <p:sp>
        <p:nvSpPr>
          <p:cNvPr id="26" name="Rectangle 4"/>
          <p:cNvSpPr>
            <a:spLocks/>
          </p:cNvSpPr>
          <p:nvPr/>
        </p:nvSpPr>
        <p:spPr bwMode="auto">
          <a:xfrm>
            <a:off x="5181600" y="2209800"/>
            <a:ext cx="2133600" cy="381000"/>
          </a:xfrm>
          <a:prstGeom prst="rect">
            <a:avLst/>
          </a:prstGeom>
          <a:solidFill>
            <a:srgbClr val="CCFFCC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&lt; WSIZE</a:t>
            </a:r>
          </a:p>
        </p:txBody>
      </p:sp>
      <p:sp>
        <p:nvSpPr>
          <p:cNvPr id="27" name="Rectangle 4"/>
          <p:cNvSpPr>
            <a:spLocks/>
          </p:cNvSpPr>
          <p:nvPr/>
        </p:nvSpPr>
        <p:spPr bwMode="auto">
          <a:xfrm>
            <a:off x="5181600" y="3200400"/>
            <a:ext cx="2133600" cy="381000"/>
          </a:xfrm>
          <a:prstGeom prst="rect">
            <a:avLst/>
          </a:prstGeom>
          <a:solidFill>
            <a:srgbClr val="CCFFCC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++</a:t>
            </a:r>
          </a:p>
        </p:txBody>
      </p:sp>
      <p:sp>
        <p:nvSpPr>
          <p:cNvPr id="28" name="Rectangle 4"/>
          <p:cNvSpPr>
            <a:spLocks/>
          </p:cNvSpPr>
          <p:nvPr/>
        </p:nvSpPr>
        <p:spPr bwMode="auto">
          <a:xfrm>
            <a:off x="5181600" y="4191000"/>
            <a:ext cx="3962400" cy="1143000"/>
          </a:xfrm>
          <a:prstGeom prst="rect">
            <a:avLst/>
          </a:prstGeom>
          <a:solidFill>
            <a:srgbClr val="CCFFCC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{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unsigned mask = 1 &lt;&lt;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result += (x &amp; mask) != 0;</a:t>
            </a: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  <a:sym typeface="Courier New Bold" charset="0"/>
            </a:endParaRPr>
          </a:p>
        </p:txBody>
      </p:sp>
      <p:sp>
        <p:nvSpPr>
          <p:cNvPr id="29" name="Rectangle 5"/>
          <p:cNvSpPr>
            <a:spLocks noChangeArrowheads="1"/>
          </p:cNvSpPr>
          <p:nvPr/>
        </p:nvSpPr>
        <p:spPr bwMode="auto">
          <a:xfrm>
            <a:off x="5238750" y="838200"/>
            <a:ext cx="3448050" cy="412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7" tIns="44450" rIns="90487" bIns="44450"/>
          <a:lstStyle/>
          <a:p>
            <a:pPr marL="223838" indent="-223838" algn="l" defTabSz="895350">
              <a:spcBef>
                <a:spcPct val="30000"/>
              </a:spcBef>
            </a:pPr>
            <a:r>
              <a:rPr lang="en-US" sz="2400" dirty="0" smtClean="0">
                <a:solidFill>
                  <a:schemeClr val="tx2"/>
                </a:solidFill>
              </a:rPr>
              <a:t>Init</a:t>
            </a:r>
            <a:endParaRPr lang="en-US" sz="2400" dirty="0">
              <a:solidFill>
                <a:schemeClr val="tx2"/>
              </a:solidFill>
            </a:endParaRPr>
          </a:p>
          <a:p>
            <a:pPr marL="223838" indent="-223838" algn="l" defTabSz="895350">
              <a:lnSpc>
                <a:spcPct val="100000"/>
              </a:lnSpc>
            </a:pP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30" name="Rectangle 5"/>
          <p:cNvSpPr>
            <a:spLocks noChangeArrowheads="1"/>
          </p:cNvSpPr>
          <p:nvPr/>
        </p:nvSpPr>
        <p:spPr bwMode="auto">
          <a:xfrm>
            <a:off x="5238750" y="1797050"/>
            <a:ext cx="3448050" cy="412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7" tIns="44450" rIns="90487" bIns="44450"/>
          <a:lstStyle/>
          <a:p>
            <a:pPr marL="223838" indent="-223838" algn="l" defTabSz="895350">
              <a:spcBef>
                <a:spcPct val="30000"/>
              </a:spcBef>
            </a:pPr>
            <a:r>
              <a:rPr lang="en-US" sz="2400" dirty="0" smtClean="0">
                <a:solidFill>
                  <a:schemeClr val="tx2"/>
                </a:solidFill>
              </a:rPr>
              <a:t>Test</a:t>
            </a:r>
            <a:endParaRPr lang="en-US" sz="2400" dirty="0">
              <a:solidFill>
                <a:schemeClr val="tx2"/>
              </a:solidFill>
            </a:endParaRPr>
          </a:p>
          <a:p>
            <a:pPr marL="223838" indent="-223838" algn="l" defTabSz="895350">
              <a:lnSpc>
                <a:spcPct val="100000"/>
              </a:lnSpc>
            </a:pP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31" name="Rectangle 5"/>
          <p:cNvSpPr>
            <a:spLocks noChangeArrowheads="1"/>
          </p:cNvSpPr>
          <p:nvPr/>
        </p:nvSpPr>
        <p:spPr bwMode="auto">
          <a:xfrm>
            <a:off x="5257800" y="2787650"/>
            <a:ext cx="3448050" cy="412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7" tIns="44450" rIns="90487" bIns="44450"/>
          <a:lstStyle/>
          <a:p>
            <a:pPr marL="223838" indent="-223838" algn="l" defTabSz="895350">
              <a:spcBef>
                <a:spcPct val="30000"/>
              </a:spcBef>
            </a:pPr>
            <a:r>
              <a:rPr lang="en-US" sz="2400" dirty="0" smtClean="0">
                <a:solidFill>
                  <a:schemeClr val="tx2"/>
                </a:solidFill>
              </a:rPr>
              <a:t>Update</a:t>
            </a:r>
            <a:endParaRPr lang="en-US" sz="2400" dirty="0">
              <a:solidFill>
                <a:schemeClr val="tx2"/>
              </a:solidFill>
            </a:endParaRPr>
          </a:p>
          <a:p>
            <a:pPr marL="223838" indent="-223838" algn="l" defTabSz="895350">
              <a:lnSpc>
                <a:spcPct val="100000"/>
              </a:lnSpc>
            </a:pP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32" name="Rectangle 5"/>
          <p:cNvSpPr>
            <a:spLocks noChangeArrowheads="1"/>
          </p:cNvSpPr>
          <p:nvPr/>
        </p:nvSpPr>
        <p:spPr bwMode="auto">
          <a:xfrm>
            <a:off x="5276850" y="3778250"/>
            <a:ext cx="3448050" cy="412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7" tIns="44450" rIns="90487" bIns="44450"/>
          <a:lstStyle/>
          <a:p>
            <a:pPr marL="223838" indent="-223838" algn="l" defTabSz="895350">
              <a:spcBef>
                <a:spcPct val="30000"/>
              </a:spcBef>
            </a:pPr>
            <a:r>
              <a:rPr lang="en-US" sz="2400" dirty="0" smtClean="0">
                <a:solidFill>
                  <a:schemeClr val="tx2"/>
                </a:solidFill>
              </a:rPr>
              <a:t>Body</a:t>
            </a:r>
            <a:endParaRPr lang="en-US" sz="2400" dirty="0">
              <a:solidFill>
                <a:schemeClr val="tx2"/>
              </a:solidFill>
            </a:endParaRPr>
          </a:p>
          <a:p>
            <a:pPr marL="223838" indent="-223838" algn="l" defTabSz="895350">
              <a:lnSpc>
                <a:spcPct val="100000"/>
              </a:lnSpc>
            </a:pPr>
            <a:endParaRPr lang="en-US" sz="2400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734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7355" name="Rectangle 1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“For” </a:t>
            </a:r>
            <a:r>
              <a:rPr lang="en-US" dirty="0"/>
              <a:t>Loop </a:t>
            </a:r>
            <a:r>
              <a:rPr lang="en-US" dirty="0" smtClean="0">
                <a:sym typeface="Wingdings" pitchFamily="2" charset="2"/>
              </a:rPr>
              <a:t> While Loop</a:t>
            </a:r>
            <a:endParaRPr lang="en-US" dirty="0"/>
          </a:p>
        </p:txBody>
      </p:sp>
      <p:sp>
        <p:nvSpPr>
          <p:cNvPr id="11" name="Rectangle 3"/>
          <p:cNvSpPr>
            <a:spLocks noChangeArrowheads="1"/>
          </p:cNvSpPr>
          <p:nvPr/>
        </p:nvSpPr>
        <p:spPr bwMode="auto">
          <a:xfrm>
            <a:off x="381000" y="1676400"/>
            <a:ext cx="4419600" cy="1013098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57150" cmpd="thickThin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487" tIns="44450" rIns="90487" bIns="44450">
            <a:spAutoFit/>
          </a:bodyPr>
          <a:lstStyle/>
          <a:p>
            <a:pPr>
              <a:lnSpc>
                <a:spcPct val="100000"/>
              </a:lnSpc>
              <a:spcBef>
                <a:spcPct val="50000"/>
              </a:spcBef>
            </a:pPr>
            <a:r>
              <a:rPr lang="en-US" sz="2400" dirty="0">
                <a:latin typeface="Courier New" charset="0"/>
              </a:rPr>
              <a:t>for (</a:t>
            </a:r>
            <a:r>
              <a:rPr lang="en-US" sz="2400" i="1" dirty="0">
                <a:latin typeface="+mj-lt"/>
              </a:rPr>
              <a:t>Init</a:t>
            </a:r>
            <a:r>
              <a:rPr lang="en-US" sz="2400" dirty="0">
                <a:latin typeface="Courier New" charset="0"/>
              </a:rPr>
              <a:t>; </a:t>
            </a:r>
            <a:r>
              <a:rPr lang="en-US" sz="2400" i="1" dirty="0">
                <a:latin typeface="+mj-lt"/>
              </a:rPr>
              <a:t>Test</a:t>
            </a:r>
            <a:r>
              <a:rPr lang="en-US" sz="2400" dirty="0">
                <a:latin typeface="Courier New" charset="0"/>
              </a:rPr>
              <a:t>; </a:t>
            </a:r>
            <a:r>
              <a:rPr lang="en-US" sz="2400" i="1" dirty="0">
                <a:latin typeface="+mj-lt"/>
              </a:rPr>
              <a:t>Update</a:t>
            </a:r>
            <a:r>
              <a:rPr lang="en-US" sz="2400" i="1" dirty="0"/>
              <a:t> </a:t>
            </a:r>
            <a:r>
              <a:rPr lang="en-US" sz="2400" dirty="0">
                <a:latin typeface="Courier New" charset="0"/>
              </a:rPr>
              <a:t>)</a:t>
            </a:r>
          </a:p>
          <a:p>
            <a:pPr>
              <a:lnSpc>
                <a:spcPct val="100000"/>
              </a:lnSpc>
              <a:spcBef>
                <a:spcPct val="50000"/>
              </a:spcBef>
            </a:pPr>
            <a:r>
              <a:rPr lang="en-US" sz="2400" dirty="0">
                <a:latin typeface="Courier New" charset="0"/>
              </a:rPr>
              <a:t>    </a:t>
            </a:r>
            <a:r>
              <a:rPr lang="en-US" sz="2400" i="1" dirty="0">
                <a:latin typeface="+mj-lt"/>
              </a:rPr>
              <a:t>Body</a:t>
            </a:r>
          </a:p>
        </p:txBody>
      </p:sp>
      <p:sp>
        <p:nvSpPr>
          <p:cNvPr id="12" name="Rectangle 5"/>
          <p:cNvSpPr>
            <a:spLocks noChangeArrowheads="1"/>
          </p:cNvSpPr>
          <p:nvPr/>
        </p:nvSpPr>
        <p:spPr bwMode="auto">
          <a:xfrm>
            <a:off x="514350" y="1143000"/>
            <a:ext cx="3448050" cy="412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7" tIns="44450" rIns="90487" bIns="44450"/>
          <a:lstStyle/>
          <a:p>
            <a:pPr marL="223838" indent="-223838" algn="l" defTabSz="895350">
              <a:spcBef>
                <a:spcPct val="30000"/>
              </a:spcBef>
            </a:pPr>
            <a:r>
              <a:rPr lang="en-US" sz="2400" dirty="0" smtClean="0">
                <a:solidFill>
                  <a:schemeClr val="tx2"/>
                </a:solidFill>
                <a:latin typeface="+mj-lt"/>
              </a:rPr>
              <a:t>For Version</a:t>
            </a:r>
            <a:endParaRPr lang="en-US" sz="2400" dirty="0">
              <a:solidFill>
                <a:schemeClr val="tx2"/>
              </a:solidFill>
              <a:latin typeface="+mj-lt"/>
            </a:endParaRPr>
          </a:p>
          <a:p>
            <a:pPr marL="223838" indent="-223838" algn="l" defTabSz="895350">
              <a:lnSpc>
                <a:spcPct val="100000"/>
              </a:lnSpc>
            </a:pPr>
            <a:endParaRPr lang="en-US" sz="2400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7" name="Rectangle 3"/>
          <p:cNvSpPr>
            <a:spLocks noChangeArrowheads="1"/>
          </p:cNvSpPr>
          <p:nvPr/>
        </p:nvSpPr>
        <p:spPr bwMode="auto">
          <a:xfrm>
            <a:off x="457200" y="3962400"/>
            <a:ext cx="2819400" cy="2675091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57150" cmpd="thickThin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487" tIns="44450" rIns="90487" bIns="44450">
            <a:spAutoFit/>
          </a:bodyPr>
          <a:lstStyle/>
          <a:p>
            <a:pPr algn="l">
              <a:lnSpc>
                <a:spcPct val="100000"/>
              </a:lnSpc>
              <a:spcBef>
                <a:spcPct val="50000"/>
              </a:spcBef>
            </a:pPr>
            <a:r>
              <a:rPr lang="en-US" sz="2400" i="1" dirty="0" smtClean="0">
                <a:latin typeface="+mj-lt"/>
              </a:rPr>
              <a:t>Init</a:t>
            </a:r>
            <a:r>
              <a:rPr lang="en-US" sz="2400" i="1" dirty="0" smtClean="0">
                <a:latin typeface="Courier New" charset="0"/>
              </a:rPr>
              <a:t>;</a:t>
            </a:r>
          </a:p>
          <a:p>
            <a:pPr algn="l">
              <a:lnSpc>
                <a:spcPct val="100000"/>
              </a:lnSpc>
              <a:spcBef>
                <a:spcPct val="50000"/>
              </a:spcBef>
            </a:pPr>
            <a:r>
              <a:rPr lang="en-US" sz="2400" dirty="0" smtClean="0">
                <a:latin typeface="Courier New" charset="0"/>
              </a:rPr>
              <a:t>while (</a:t>
            </a:r>
            <a:r>
              <a:rPr lang="en-US" sz="2400" i="1" dirty="0" smtClean="0">
                <a:latin typeface="+mj-lt"/>
              </a:rPr>
              <a:t>Test </a:t>
            </a:r>
            <a:r>
              <a:rPr lang="en-US" sz="2400" dirty="0" smtClean="0">
                <a:latin typeface="Courier New" charset="0"/>
              </a:rPr>
              <a:t>) {</a:t>
            </a:r>
            <a:endParaRPr lang="en-US" sz="2400" dirty="0">
              <a:latin typeface="Courier New" charset="0"/>
            </a:endParaRPr>
          </a:p>
          <a:p>
            <a:pPr algn="l">
              <a:lnSpc>
                <a:spcPct val="100000"/>
              </a:lnSpc>
              <a:spcBef>
                <a:spcPct val="50000"/>
              </a:spcBef>
            </a:pPr>
            <a:r>
              <a:rPr lang="en-US" sz="2400" dirty="0">
                <a:latin typeface="Courier New" charset="0"/>
              </a:rPr>
              <a:t>    </a:t>
            </a:r>
            <a:r>
              <a:rPr lang="en-US" sz="2400" i="1" dirty="0" smtClean="0">
                <a:latin typeface="+mj-lt"/>
              </a:rPr>
              <a:t>Body</a:t>
            </a:r>
            <a:endParaRPr lang="en-US" sz="2400" i="1" dirty="0" smtClean="0"/>
          </a:p>
          <a:p>
            <a:pPr algn="l">
              <a:spcBef>
                <a:spcPct val="50000"/>
              </a:spcBef>
            </a:pPr>
            <a:r>
              <a:rPr lang="en-US" sz="2400" i="1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2400" i="1" dirty="0" smtClean="0">
                <a:latin typeface="+mj-lt"/>
              </a:rPr>
              <a:t>Update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 algn="l">
              <a:spcBef>
                <a:spcPct val="50000"/>
              </a:spcBef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2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8" name="Rectangle 5"/>
          <p:cNvSpPr>
            <a:spLocks noChangeArrowheads="1"/>
          </p:cNvSpPr>
          <p:nvPr/>
        </p:nvSpPr>
        <p:spPr bwMode="auto">
          <a:xfrm>
            <a:off x="438150" y="3429000"/>
            <a:ext cx="3448050" cy="412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7" tIns="44450" rIns="90487" bIns="44450"/>
          <a:lstStyle/>
          <a:p>
            <a:pPr marL="223838" indent="-223838" algn="l" defTabSz="895350">
              <a:spcBef>
                <a:spcPct val="30000"/>
              </a:spcBef>
            </a:pPr>
            <a:r>
              <a:rPr lang="en-US" sz="2400" dirty="0" smtClean="0">
                <a:solidFill>
                  <a:schemeClr val="tx2"/>
                </a:solidFill>
                <a:latin typeface="+mj-lt"/>
              </a:rPr>
              <a:t>While Version</a:t>
            </a:r>
            <a:endParaRPr lang="en-US" sz="2400" dirty="0">
              <a:solidFill>
                <a:schemeClr val="tx2"/>
              </a:solidFill>
              <a:latin typeface="+mj-lt"/>
            </a:endParaRPr>
          </a:p>
          <a:p>
            <a:pPr marL="223838" indent="-223838" algn="l" defTabSz="895350">
              <a:lnSpc>
                <a:spcPct val="100000"/>
              </a:lnSpc>
            </a:pPr>
            <a:endParaRPr lang="en-US" sz="2400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9" name="AutoShape 10"/>
          <p:cNvSpPr>
            <a:spLocks/>
          </p:cNvSpPr>
          <p:nvPr/>
        </p:nvSpPr>
        <p:spPr bwMode="auto">
          <a:xfrm>
            <a:off x="2438400" y="2895600"/>
            <a:ext cx="762000" cy="842963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11842"/>
                </a:moveTo>
                <a:lnTo>
                  <a:pt x="5400" y="11842"/>
                </a:lnTo>
                <a:lnTo>
                  <a:pt x="5400" y="0"/>
                </a:lnTo>
                <a:lnTo>
                  <a:pt x="16200" y="0"/>
                </a:lnTo>
                <a:lnTo>
                  <a:pt x="16200" y="11842"/>
                </a:lnTo>
                <a:lnTo>
                  <a:pt x="21600" y="11842"/>
                </a:lnTo>
                <a:lnTo>
                  <a:pt x="10800" y="21600"/>
                </a:lnTo>
                <a:close/>
                <a:moveTo>
                  <a:pt x="0" y="11842"/>
                </a:moveTo>
              </a:path>
            </a:pathLst>
          </a:custGeom>
          <a:solidFill>
            <a:srgbClr val="980002"/>
          </a:solidFill>
          <a:ln w="25400" cap="flat">
            <a:noFill/>
            <a:round/>
            <a:headEnd type="none" w="med" len="med"/>
            <a:tailEnd type="triangl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/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734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7355" name="Rectangle 1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“For” </a:t>
            </a:r>
            <a:r>
              <a:rPr lang="en-US" dirty="0"/>
              <a:t>Loop </a:t>
            </a:r>
            <a:r>
              <a:rPr lang="en-US" dirty="0" smtClean="0">
                <a:sym typeface="Wingdings" pitchFamily="2" charset="2"/>
              </a:rPr>
              <a:t> …  </a:t>
            </a:r>
            <a:r>
              <a:rPr lang="en-US" dirty="0" err="1" smtClean="0">
                <a:sym typeface="Wingdings" pitchFamily="2" charset="2"/>
              </a:rPr>
              <a:t>Goto</a:t>
            </a:r>
            <a:endParaRPr lang="en-US" dirty="0"/>
          </a:p>
        </p:txBody>
      </p:sp>
      <p:sp>
        <p:nvSpPr>
          <p:cNvPr id="11" name="Rectangle 3"/>
          <p:cNvSpPr>
            <a:spLocks noChangeArrowheads="1"/>
          </p:cNvSpPr>
          <p:nvPr/>
        </p:nvSpPr>
        <p:spPr bwMode="auto">
          <a:xfrm>
            <a:off x="381000" y="1676400"/>
            <a:ext cx="3429000" cy="85921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57150" cmpd="thickThin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487" tIns="44450" rIns="90487" bIns="44450">
            <a:spAutoFit/>
          </a:bodyPr>
          <a:lstStyle/>
          <a:p>
            <a:pPr algn="l">
              <a:lnSpc>
                <a:spcPct val="100000"/>
              </a:lnSpc>
              <a:spcBef>
                <a:spcPct val="50000"/>
              </a:spcBef>
            </a:pPr>
            <a:r>
              <a:rPr lang="en-US" sz="2000" dirty="0">
                <a:latin typeface="Courier New" charset="0"/>
              </a:rPr>
              <a:t>for (</a:t>
            </a:r>
            <a:r>
              <a:rPr lang="en-US" sz="2000" i="1" dirty="0">
                <a:latin typeface="+mj-lt"/>
              </a:rPr>
              <a:t>Init</a:t>
            </a:r>
            <a:r>
              <a:rPr lang="en-US" sz="2000" dirty="0">
                <a:latin typeface="Courier New" charset="0"/>
              </a:rPr>
              <a:t>; </a:t>
            </a:r>
            <a:r>
              <a:rPr lang="en-US" sz="2000" i="1" dirty="0">
                <a:latin typeface="+mj-lt"/>
              </a:rPr>
              <a:t>Test</a:t>
            </a:r>
            <a:r>
              <a:rPr lang="en-US" sz="2000" dirty="0">
                <a:latin typeface="Courier New" charset="0"/>
              </a:rPr>
              <a:t>; </a:t>
            </a:r>
            <a:r>
              <a:rPr lang="en-US" sz="2000" i="1" dirty="0">
                <a:latin typeface="+mj-lt"/>
              </a:rPr>
              <a:t>Update</a:t>
            </a:r>
            <a:r>
              <a:rPr lang="en-US" sz="2000" i="1" dirty="0"/>
              <a:t> </a:t>
            </a:r>
            <a:r>
              <a:rPr lang="en-US" sz="2000" dirty="0">
                <a:latin typeface="Courier New" charset="0"/>
              </a:rPr>
              <a:t>)</a:t>
            </a:r>
          </a:p>
          <a:p>
            <a:pPr algn="l">
              <a:lnSpc>
                <a:spcPct val="100000"/>
              </a:lnSpc>
              <a:spcBef>
                <a:spcPct val="50000"/>
              </a:spcBef>
            </a:pPr>
            <a:r>
              <a:rPr lang="en-US" sz="2000" dirty="0">
                <a:latin typeface="Courier New" charset="0"/>
              </a:rPr>
              <a:t>    </a:t>
            </a:r>
            <a:r>
              <a:rPr lang="en-US" sz="2000" i="1" dirty="0">
                <a:latin typeface="+mj-lt"/>
              </a:rPr>
              <a:t>Body</a:t>
            </a:r>
          </a:p>
        </p:txBody>
      </p:sp>
      <p:sp>
        <p:nvSpPr>
          <p:cNvPr id="12" name="Rectangle 5"/>
          <p:cNvSpPr>
            <a:spLocks noChangeArrowheads="1"/>
          </p:cNvSpPr>
          <p:nvPr/>
        </p:nvSpPr>
        <p:spPr bwMode="auto">
          <a:xfrm>
            <a:off x="514350" y="1143000"/>
            <a:ext cx="3448050" cy="412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7" tIns="44450" rIns="90487" bIns="44450"/>
          <a:lstStyle/>
          <a:p>
            <a:pPr marL="223838" indent="-223838" algn="l" defTabSz="895350">
              <a:spcBef>
                <a:spcPct val="30000"/>
              </a:spcBef>
            </a:pPr>
            <a:r>
              <a:rPr lang="en-US" sz="2400" dirty="0" smtClean="0">
                <a:solidFill>
                  <a:schemeClr val="tx2"/>
                </a:solidFill>
                <a:latin typeface="+mj-lt"/>
              </a:rPr>
              <a:t>For Version</a:t>
            </a:r>
            <a:endParaRPr lang="en-US" sz="2400" dirty="0">
              <a:solidFill>
                <a:schemeClr val="tx2"/>
              </a:solidFill>
              <a:latin typeface="+mj-lt"/>
            </a:endParaRPr>
          </a:p>
          <a:p>
            <a:pPr marL="223838" indent="-223838" algn="l" defTabSz="895350">
              <a:lnSpc>
                <a:spcPct val="100000"/>
              </a:lnSpc>
            </a:pPr>
            <a:endParaRPr lang="en-US" sz="2400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7" name="Rectangle 3"/>
          <p:cNvSpPr>
            <a:spLocks noChangeArrowheads="1"/>
          </p:cNvSpPr>
          <p:nvPr/>
        </p:nvSpPr>
        <p:spPr bwMode="auto">
          <a:xfrm>
            <a:off x="457200" y="3962400"/>
            <a:ext cx="2362200" cy="2244204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57150" cmpd="thickThin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487" tIns="44450" rIns="90487" bIns="44450">
            <a:spAutoFit/>
          </a:bodyPr>
          <a:lstStyle/>
          <a:p>
            <a:pPr algn="l">
              <a:lnSpc>
                <a:spcPct val="100000"/>
              </a:lnSpc>
              <a:spcBef>
                <a:spcPct val="50000"/>
              </a:spcBef>
            </a:pPr>
            <a:r>
              <a:rPr lang="en-US" sz="2000" i="1" dirty="0" smtClean="0">
                <a:latin typeface="+mj-lt"/>
              </a:rPr>
              <a:t>Init</a:t>
            </a:r>
            <a:r>
              <a:rPr lang="en-US" sz="2000" dirty="0" smtClean="0">
                <a:latin typeface="Courier New" charset="0"/>
              </a:rPr>
              <a:t>;</a:t>
            </a:r>
          </a:p>
          <a:p>
            <a:pPr algn="l">
              <a:lnSpc>
                <a:spcPct val="100000"/>
              </a:lnSpc>
              <a:spcBef>
                <a:spcPct val="50000"/>
              </a:spcBef>
            </a:pPr>
            <a:r>
              <a:rPr lang="en-US" sz="2000" dirty="0" smtClean="0">
                <a:latin typeface="Courier New" charset="0"/>
              </a:rPr>
              <a:t>while (</a:t>
            </a:r>
            <a:r>
              <a:rPr lang="en-US" sz="2000" i="1" dirty="0" smtClean="0">
                <a:latin typeface="+mj-lt"/>
              </a:rPr>
              <a:t>Test </a:t>
            </a:r>
            <a:r>
              <a:rPr lang="en-US" sz="2000" dirty="0" smtClean="0">
                <a:latin typeface="Courier New" charset="0"/>
              </a:rPr>
              <a:t>) {</a:t>
            </a:r>
            <a:endParaRPr lang="en-US" sz="2000" dirty="0">
              <a:latin typeface="Courier New" charset="0"/>
            </a:endParaRPr>
          </a:p>
          <a:p>
            <a:pPr algn="l">
              <a:lnSpc>
                <a:spcPct val="100000"/>
              </a:lnSpc>
              <a:spcBef>
                <a:spcPct val="50000"/>
              </a:spcBef>
            </a:pPr>
            <a:r>
              <a:rPr lang="en-US" sz="2000" dirty="0">
                <a:latin typeface="Courier New" charset="0"/>
              </a:rPr>
              <a:t>    </a:t>
            </a:r>
            <a:r>
              <a:rPr lang="en-US" sz="2000" i="1" dirty="0" smtClean="0">
                <a:latin typeface="+mj-lt"/>
              </a:rPr>
              <a:t>Body</a:t>
            </a:r>
            <a:endParaRPr lang="en-US" sz="2000" i="1" dirty="0" smtClean="0"/>
          </a:p>
          <a:p>
            <a:pPr algn="l">
              <a:spcBef>
                <a:spcPct val="50000"/>
              </a:spcBef>
            </a:pPr>
            <a:r>
              <a:rPr lang="en-US" sz="2000" i="1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2000" i="1" dirty="0" smtClean="0">
                <a:latin typeface="+mj-lt"/>
              </a:rPr>
              <a:t>Update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 algn="l">
              <a:spcBef>
                <a:spcPct val="50000"/>
              </a:spcBef>
            </a:pP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2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8" name="Rectangle 5"/>
          <p:cNvSpPr>
            <a:spLocks noChangeArrowheads="1"/>
          </p:cNvSpPr>
          <p:nvPr/>
        </p:nvSpPr>
        <p:spPr bwMode="auto">
          <a:xfrm>
            <a:off x="438150" y="3429000"/>
            <a:ext cx="3448050" cy="412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7" tIns="44450" rIns="90487" bIns="44450"/>
          <a:lstStyle/>
          <a:p>
            <a:pPr marL="223838" indent="-223838" algn="l" defTabSz="895350">
              <a:spcBef>
                <a:spcPct val="30000"/>
              </a:spcBef>
            </a:pPr>
            <a:r>
              <a:rPr lang="en-US" sz="2400" dirty="0" smtClean="0">
                <a:solidFill>
                  <a:schemeClr val="tx2"/>
                </a:solidFill>
                <a:latin typeface="+mj-lt"/>
              </a:rPr>
              <a:t>While Version</a:t>
            </a:r>
            <a:endParaRPr lang="en-US" sz="2400" dirty="0">
              <a:solidFill>
                <a:schemeClr val="tx2"/>
              </a:solidFill>
              <a:latin typeface="+mj-lt"/>
            </a:endParaRPr>
          </a:p>
          <a:p>
            <a:pPr marL="223838" indent="-223838" algn="l" defTabSz="895350">
              <a:lnSpc>
                <a:spcPct val="100000"/>
              </a:lnSpc>
            </a:pPr>
            <a:endParaRPr lang="en-US" sz="2400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9" name="AutoShape 10"/>
          <p:cNvSpPr>
            <a:spLocks/>
          </p:cNvSpPr>
          <p:nvPr/>
        </p:nvSpPr>
        <p:spPr bwMode="auto">
          <a:xfrm>
            <a:off x="1447800" y="2667000"/>
            <a:ext cx="762000" cy="842963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11842"/>
                </a:moveTo>
                <a:lnTo>
                  <a:pt x="5400" y="11842"/>
                </a:lnTo>
                <a:lnTo>
                  <a:pt x="5400" y="0"/>
                </a:lnTo>
                <a:lnTo>
                  <a:pt x="16200" y="0"/>
                </a:lnTo>
                <a:lnTo>
                  <a:pt x="16200" y="11842"/>
                </a:lnTo>
                <a:lnTo>
                  <a:pt x="21600" y="11842"/>
                </a:lnTo>
                <a:lnTo>
                  <a:pt x="10800" y="21600"/>
                </a:lnTo>
                <a:close/>
                <a:moveTo>
                  <a:pt x="0" y="11842"/>
                </a:moveTo>
              </a:path>
            </a:pathLst>
          </a:custGeom>
          <a:solidFill>
            <a:srgbClr val="980002"/>
          </a:solidFill>
          <a:ln w="25400" cap="flat">
            <a:noFill/>
            <a:round/>
            <a:headEnd type="none" w="med" len="med"/>
            <a:tailEnd type="triangl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" name="Rectangle 6"/>
          <p:cNvSpPr>
            <a:spLocks/>
          </p:cNvSpPr>
          <p:nvPr/>
        </p:nvSpPr>
        <p:spPr bwMode="auto">
          <a:xfrm>
            <a:off x="4495800" y="4114800"/>
            <a:ext cx="2743200" cy="25908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2000" i="1" dirty="0" smtClean="0"/>
              <a:t>Init</a:t>
            </a:r>
            <a:r>
              <a:rPr lang="en-US" sz="2000" dirty="0" smtClean="0">
                <a:latin typeface="Courier New" charset="0"/>
              </a:rPr>
              <a:t>;</a:t>
            </a:r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(!</a:t>
            </a:r>
            <a:r>
              <a:rPr lang="en-US" sz="20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 </a:t>
            </a:r>
            <a:endParaRPr lang="en-US" sz="28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0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done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8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do</a:t>
            </a:r>
            <a:endParaRPr lang="en-US" sz="28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0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Body</a:t>
            </a:r>
            <a:endParaRPr lang="en-US" sz="2800" i="1" dirty="0">
              <a:solidFill>
                <a:schemeClr val="tx1"/>
              </a:solidFill>
              <a:latin typeface="+mj-lt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000" i="1" dirty="0" smtClean="0">
                <a:solidFill>
                  <a:schemeClr val="tx1"/>
                </a:solidFill>
                <a:ea typeface="Calibri Bold Italic" charset="0"/>
                <a:cs typeface="Courier New" pitchFamily="49" charset="0"/>
                <a:sym typeface="Calibri Bold Italic" charset="0"/>
              </a:rPr>
              <a:t>Update</a:t>
            </a:r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 </a:t>
            </a: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while(</a:t>
            </a:r>
            <a:r>
              <a:rPr lang="en-US" sz="2000" i="1" dirty="0" smtClean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);</a:t>
            </a:r>
            <a:endParaRPr lang="en-US" sz="28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done:</a:t>
            </a:r>
          </a:p>
        </p:txBody>
      </p:sp>
      <p:sp>
        <p:nvSpPr>
          <p:cNvPr id="21" name="Rectangle 9"/>
          <p:cNvSpPr>
            <a:spLocks/>
          </p:cNvSpPr>
          <p:nvPr/>
        </p:nvSpPr>
        <p:spPr bwMode="auto">
          <a:xfrm>
            <a:off x="6400800" y="685800"/>
            <a:ext cx="2514600" cy="2895600"/>
          </a:xfrm>
          <a:prstGeom prst="rect">
            <a:avLst/>
          </a:prstGeom>
          <a:solidFill>
            <a:srgbClr val="D5F1CF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2000" i="1" dirty="0" smtClean="0"/>
              <a:t>Init</a:t>
            </a:r>
            <a:r>
              <a:rPr lang="en-US" sz="2000" dirty="0" smtClean="0">
                <a:latin typeface="Courier New" charset="0"/>
              </a:rPr>
              <a:t>;</a:t>
            </a: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if (!</a:t>
            </a:r>
            <a:r>
              <a:rPr lang="en-US" sz="20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endParaRPr lang="en-US" sz="28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0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done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8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loop:</a:t>
            </a:r>
            <a:endParaRPr lang="en-US" sz="28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20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Body</a:t>
            </a:r>
            <a:endParaRPr lang="en-US" sz="2800" i="1" dirty="0">
              <a:solidFill>
                <a:schemeClr val="tx1"/>
              </a:solidFill>
              <a:latin typeface="+mj-lt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2000" i="1" dirty="0" smtClean="0">
                <a:solidFill>
                  <a:schemeClr val="tx1"/>
                </a:solidFill>
                <a:ea typeface="Calibri Bold Italic" charset="0"/>
                <a:cs typeface="Courier New" pitchFamily="49" charset="0"/>
                <a:sym typeface="Calibri Bold Italic" charset="0"/>
              </a:rPr>
              <a:t>Update</a:t>
            </a:r>
            <a:endParaRPr lang="en-US" sz="2000" i="1" dirty="0">
              <a:solidFill>
                <a:schemeClr val="tx1"/>
              </a:solidFill>
              <a:latin typeface="Courier New" pitchFamily="49" charset="0"/>
              <a:ea typeface="Calibri Bold Italic" charset="0"/>
              <a:cs typeface="Courier New" pitchFamily="49" charset="0"/>
              <a:sym typeface="Courier New Bold" charset="0"/>
            </a:endParaRPr>
          </a:p>
          <a:p>
            <a:pPr algn="l"/>
            <a:r>
              <a:rPr lang="en-US" sz="20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2000" i="1" dirty="0">
                <a:solidFill>
                  <a:schemeClr val="tx1"/>
                </a:solidFill>
                <a:latin typeface="+mj-lt"/>
                <a:ea typeface="Calibri Bold Italic" charset="0"/>
                <a:cs typeface="Courier New" pitchFamily="49" charset="0"/>
                <a:sym typeface="Calibri Bold Italic" charset="0"/>
              </a:rPr>
              <a:t>Test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  <a:endParaRPr lang="en-US" sz="28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2000" dirty="0" err="1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loop</a:t>
            </a:r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  <a:endParaRPr lang="en-US" sz="2800" dirty="0">
              <a:solidFill>
                <a:schemeClr val="tx1"/>
              </a:solidFill>
              <a:latin typeface="Courier New" pitchFamily="49" charset="0"/>
              <a:ea typeface="Lucida Grande" charset="0"/>
              <a:cs typeface="Courier New" pitchFamily="49" charset="0"/>
              <a:sym typeface="Arial Narrow Bold" charset="0"/>
            </a:endParaRPr>
          </a:p>
          <a:p>
            <a:pPr algn="l"/>
            <a:r>
              <a:rPr lang="en-US" sz="2000" dirty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 Italic" charset="0"/>
              </a:rPr>
              <a:t>done:</a:t>
            </a:r>
          </a:p>
        </p:txBody>
      </p:sp>
      <p:sp>
        <p:nvSpPr>
          <p:cNvPr id="22" name="AutoShape 11"/>
          <p:cNvSpPr>
            <a:spLocks/>
          </p:cNvSpPr>
          <p:nvPr/>
        </p:nvSpPr>
        <p:spPr bwMode="auto">
          <a:xfrm rot="16200000">
            <a:off x="3276600" y="4191000"/>
            <a:ext cx="762000" cy="15240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16200"/>
                </a:moveTo>
                <a:lnTo>
                  <a:pt x="5400" y="16200"/>
                </a:lnTo>
                <a:lnTo>
                  <a:pt x="5400" y="0"/>
                </a:lnTo>
                <a:lnTo>
                  <a:pt x="16200" y="0"/>
                </a:lnTo>
                <a:lnTo>
                  <a:pt x="16200" y="16200"/>
                </a:lnTo>
                <a:lnTo>
                  <a:pt x="21600" y="16200"/>
                </a:lnTo>
                <a:lnTo>
                  <a:pt x="10800" y="21600"/>
                </a:lnTo>
                <a:close/>
                <a:moveTo>
                  <a:pt x="0" y="16200"/>
                </a:moveTo>
              </a:path>
            </a:pathLst>
          </a:custGeom>
          <a:solidFill>
            <a:srgbClr val="980002"/>
          </a:solidFill>
          <a:ln w="25400" cap="flat">
            <a:noFill/>
            <a:round/>
            <a:headEnd type="none" w="med" len="med"/>
            <a:tailEnd type="triangl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3" name="Bent-Up Arrow 32"/>
          <p:cNvSpPr/>
          <p:nvPr/>
        </p:nvSpPr>
        <p:spPr bwMode="auto">
          <a:xfrm>
            <a:off x="7391400" y="3657600"/>
            <a:ext cx="1219200" cy="1524000"/>
          </a:xfrm>
          <a:prstGeom prst="bentUpArrow">
            <a:avLst>
              <a:gd name="adj1" fmla="val 25000"/>
              <a:gd name="adj2" fmla="val 33991"/>
              <a:gd name="adj3" fmla="val 27398"/>
            </a:avLst>
          </a:prstGeom>
          <a:solidFill>
            <a:schemeClr val="accent1"/>
          </a:solidFill>
          <a:ln w="254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4200" b="0" i="0" u="none" strike="noStrike" cap="none" normalizeH="0" baseline="0" smtClean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5734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57351" name="Rectangle 7"/>
          <p:cNvSpPr>
            <a:spLocks/>
          </p:cNvSpPr>
          <p:nvPr/>
        </p:nvSpPr>
        <p:spPr bwMode="auto">
          <a:xfrm>
            <a:off x="381000" y="1354138"/>
            <a:ext cx="26162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 dirty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C Code</a:t>
            </a:r>
          </a:p>
        </p:txBody>
      </p:sp>
      <p:sp>
        <p:nvSpPr>
          <p:cNvPr id="57355" name="Rectangle 1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“For” </a:t>
            </a:r>
            <a:r>
              <a:rPr lang="en-US" dirty="0"/>
              <a:t>Loop </a:t>
            </a:r>
            <a:r>
              <a:rPr lang="en-US" dirty="0" smtClean="0"/>
              <a:t>Conversion Example</a:t>
            </a:r>
            <a:endParaRPr lang="en-US" dirty="0"/>
          </a:p>
        </p:txBody>
      </p:sp>
      <p:sp>
        <p:nvSpPr>
          <p:cNvPr id="57356" name="Rectangle 12"/>
          <p:cNvSpPr>
            <a:spLocks noGrp="1" noChangeArrowheads="1"/>
          </p:cNvSpPr>
          <p:nvPr>
            <p:ph type="body" idx="1"/>
          </p:nvPr>
        </p:nvSpPr>
        <p:spPr>
          <a:xfrm>
            <a:off x="381000" y="5295900"/>
            <a:ext cx="4191000" cy="876300"/>
          </a:xfrm>
          <a:ln/>
        </p:spPr>
        <p:txBody>
          <a:bodyPr/>
          <a:lstStyle/>
          <a:p>
            <a:r>
              <a:rPr lang="en-US" dirty="0" smtClean="0"/>
              <a:t>Initial test can be optimized away</a:t>
            </a:r>
            <a:endParaRPr lang="en-US" dirty="0"/>
          </a:p>
        </p:txBody>
      </p:sp>
      <p:sp>
        <p:nvSpPr>
          <p:cNvPr id="15" name="Rectangle 4"/>
          <p:cNvSpPr>
            <a:spLocks/>
          </p:cNvSpPr>
          <p:nvPr/>
        </p:nvSpPr>
        <p:spPr bwMode="auto">
          <a:xfrm>
            <a:off x="228600" y="1905000"/>
            <a:ext cx="4419600" cy="3089276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#define WSIZE 8*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sizeof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)</a:t>
            </a:r>
          </a:p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pcount_for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 =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for (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0;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&lt; WSIZE;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++)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unsigned mask = 1 &lt;&lt;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result += (x &amp; mask) != 0;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}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8" name="Rectangle 7"/>
          <p:cNvSpPr>
            <a:spLocks/>
          </p:cNvSpPr>
          <p:nvPr/>
        </p:nvSpPr>
        <p:spPr bwMode="auto">
          <a:xfrm>
            <a:off x="4724400" y="1066800"/>
            <a:ext cx="26162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marL="185738" indent="-185738" algn="l">
              <a:spcBef>
                <a:spcPts val="863"/>
              </a:spcBef>
            </a:pPr>
            <a:r>
              <a:rPr lang="en-US" sz="2400" dirty="0" err="1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Goto</a:t>
            </a:r>
            <a:r>
              <a:rPr lang="en-US" sz="2400" dirty="0" smtClean="0">
                <a:solidFill>
                  <a:schemeClr val="tx1"/>
                </a:solidFill>
                <a:latin typeface="Calibri Bold" charset="0"/>
                <a:ea typeface="Calibri Bold" charset="0"/>
                <a:cs typeface="Calibri Bold" charset="0"/>
                <a:sym typeface="Calibri Bold" charset="0"/>
              </a:rPr>
              <a:t> Version</a:t>
            </a:r>
            <a:endParaRPr lang="en-US" sz="2400" dirty="0">
              <a:solidFill>
                <a:schemeClr val="tx1"/>
              </a:solidFill>
              <a:latin typeface="Calibri Bold" charset="0"/>
              <a:ea typeface="Calibri Bold" charset="0"/>
              <a:cs typeface="Calibri Bold" charset="0"/>
              <a:sym typeface="Calibri Bold" charset="0"/>
            </a:endParaRPr>
          </a:p>
        </p:txBody>
      </p:sp>
      <p:sp>
        <p:nvSpPr>
          <p:cNvPr id="9" name="Rectangle 4"/>
          <p:cNvSpPr>
            <a:spLocks/>
          </p:cNvSpPr>
          <p:nvPr/>
        </p:nvSpPr>
        <p:spPr bwMode="auto">
          <a:xfrm>
            <a:off x="4724400" y="1600200"/>
            <a:ext cx="4343400" cy="48006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/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pcount_for_gt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(unsigned x) {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result = 0;</a:t>
            </a:r>
          </a:p>
          <a:p>
            <a:pPr algn="l"/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</a:t>
            </a:r>
            <a:r>
              <a:rPr lang="en-US" sz="1800" b="1" dirty="0" err="1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= 0;</a:t>
            </a:r>
          </a:p>
          <a:p>
            <a:pPr algn="l"/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(!(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&lt; WSIZE))</a:t>
            </a:r>
          </a:p>
          <a:p>
            <a:pPr algn="l"/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rgbClr val="C00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done;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loop: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{</a:t>
            </a:r>
          </a:p>
          <a:p>
            <a:pPr algn="l"/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unsigned mask = 1 &lt;&lt; </a:t>
            </a:r>
            <a:r>
              <a:rPr lang="en-US" sz="1800" b="1" dirty="0" err="1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;</a:t>
            </a:r>
          </a:p>
          <a:p>
            <a:pPr algn="l"/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result += (x &amp; mask) != 0;</a:t>
            </a:r>
          </a:p>
          <a:p>
            <a:pPr algn="l"/>
            <a:r>
              <a:rPr lang="en-US" sz="1800" b="1" dirty="0" smtClean="0">
                <a:solidFill>
                  <a:srgbClr val="7030A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}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smtClean="0">
                <a:solidFill>
                  <a:srgbClr val="008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</a:t>
            </a:r>
            <a:r>
              <a:rPr lang="en-US" sz="1800" b="1" dirty="0" err="1" smtClean="0">
                <a:solidFill>
                  <a:srgbClr val="008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rgbClr val="0080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++;</a:t>
            </a:r>
          </a:p>
          <a:p>
            <a:pPr algn="l"/>
            <a:r>
              <a:rPr lang="en-US" sz="1800" b="1" dirty="0" smtClean="0">
                <a:solidFill>
                  <a:srgbClr val="6633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if (</a:t>
            </a:r>
            <a:r>
              <a:rPr lang="en-US" sz="1800" b="1" dirty="0" err="1" smtClean="0">
                <a:solidFill>
                  <a:srgbClr val="6633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i</a:t>
            </a:r>
            <a:r>
              <a:rPr lang="en-US" sz="1800" b="1" dirty="0" smtClean="0">
                <a:solidFill>
                  <a:srgbClr val="6633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&lt; WSIZE)</a:t>
            </a:r>
          </a:p>
          <a:p>
            <a:pPr algn="l"/>
            <a:r>
              <a:rPr lang="en-US" sz="1800" b="1" dirty="0" smtClean="0">
                <a:solidFill>
                  <a:srgbClr val="6633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  </a:t>
            </a:r>
            <a:r>
              <a:rPr lang="en-US" sz="1800" b="1" dirty="0" err="1" smtClean="0">
                <a:solidFill>
                  <a:srgbClr val="6633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goto</a:t>
            </a:r>
            <a:r>
              <a:rPr lang="en-US" sz="1800" b="1" dirty="0" smtClean="0">
                <a:solidFill>
                  <a:srgbClr val="663300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loop;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done: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  return result;</a:t>
            </a:r>
          </a:p>
          <a:p>
            <a:pPr algn="l"/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  <a:sym typeface="Courier New Bold" charset="0"/>
              </a:rPr>
              <a:t>}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239000" y="2286000"/>
            <a:ext cx="492444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latin typeface="+mj-lt"/>
              </a:rPr>
              <a:t>Init</a:t>
            </a:r>
            <a:endParaRPr lang="en-US" sz="1800" i="1" dirty="0">
              <a:latin typeface="+mj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7315200" y="2743200"/>
            <a:ext cx="750206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800" dirty="0" smtClean="0">
                <a:latin typeface="Courier New" pitchFamily="49" charset="0"/>
                <a:cs typeface="Courier New" pitchFamily="49" charset="0"/>
              </a:rPr>
              <a:t>!</a:t>
            </a:r>
            <a:r>
              <a:rPr lang="en-US" sz="1800" i="1" dirty="0" smtClean="0">
                <a:latin typeface="+mj-lt"/>
              </a:rPr>
              <a:t>Test</a:t>
            </a:r>
            <a:endParaRPr lang="en-US" sz="1800" i="1" dirty="0"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391400" y="3440668"/>
            <a:ext cx="710451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latin typeface="+mj-lt"/>
              </a:rPr>
              <a:t>Body</a:t>
            </a:r>
            <a:endParaRPr lang="en-US" sz="1800" i="1" dirty="0"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638800" y="4572000"/>
            <a:ext cx="928459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latin typeface="+mj-lt"/>
              </a:rPr>
              <a:t>Update</a:t>
            </a:r>
            <a:endParaRPr lang="en-US" sz="1800" i="1" dirty="0"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934200" y="4876800"/>
            <a:ext cx="612347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800" i="1" dirty="0" smtClean="0">
                <a:latin typeface="+mj-lt"/>
              </a:rPr>
              <a:t>Test</a:t>
            </a:r>
            <a:endParaRPr lang="en-US" sz="1800" i="1" dirty="0">
              <a:latin typeface="+mj-lt"/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5029200" y="2743200"/>
            <a:ext cx="2209800" cy="533400"/>
            <a:chOff x="5029200" y="2743200"/>
            <a:chExt cx="2209800" cy="533400"/>
          </a:xfrm>
        </p:grpSpPr>
        <p:cxnSp>
          <p:nvCxnSpPr>
            <p:cNvPr id="18" name="Straight Connector 17"/>
            <p:cNvCxnSpPr/>
            <p:nvPr/>
          </p:nvCxnSpPr>
          <p:spPr bwMode="auto">
            <a:xfrm>
              <a:off x="5029200" y="2743200"/>
              <a:ext cx="2209800" cy="533400"/>
            </a:xfrm>
            <a:prstGeom prst="line">
              <a:avLst/>
            </a:prstGeom>
            <a:solidFill>
              <a:schemeClr val="accent1"/>
            </a:solidFill>
            <a:ln w="254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  <p:cxnSp>
          <p:nvCxnSpPr>
            <p:cNvPr id="19" name="Straight Connector 18"/>
            <p:cNvCxnSpPr/>
            <p:nvPr/>
          </p:nvCxnSpPr>
          <p:spPr bwMode="auto">
            <a:xfrm flipH="1">
              <a:off x="5029200" y="2743200"/>
              <a:ext cx="2209800" cy="533400"/>
            </a:xfrm>
            <a:prstGeom prst="line">
              <a:avLst/>
            </a:prstGeom>
            <a:solidFill>
              <a:schemeClr val="accent1"/>
            </a:solidFill>
            <a:ln w="254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6451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6451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Summary</a:t>
            </a:r>
          </a:p>
        </p:txBody>
      </p:sp>
      <p:sp>
        <p:nvSpPr>
          <p:cNvPr id="64516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/>
              <a:t>Today</a:t>
            </a:r>
          </a:p>
          <a:p>
            <a:pPr marL="552450" lvl="1"/>
            <a:r>
              <a:rPr lang="en-US" dirty="0"/>
              <a:t>Complete addressing mode, address computation (</a:t>
            </a:r>
            <a:r>
              <a:rPr lang="en-US" dirty="0" err="1">
                <a:latin typeface="Monaco" charset="0"/>
                <a:ea typeface="Monaco" charset="0"/>
                <a:cs typeface="Monaco" charset="0"/>
                <a:sym typeface="Monaco" charset="0"/>
              </a:rPr>
              <a:t>leal</a:t>
            </a:r>
            <a:r>
              <a:rPr lang="en-US" dirty="0"/>
              <a:t>)</a:t>
            </a:r>
          </a:p>
          <a:p>
            <a:pPr marL="552450" lvl="1"/>
            <a:r>
              <a:rPr lang="en-US" dirty="0"/>
              <a:t>Arithmetic </a:t>
            </a:r>
            <a:r>
              <a:rPr lang="en-US" dirty="0" smtClean="0"/>
              <a:t>operations</a:t>
            </a:r>
          </a:p>
          <a:p>
            <a:pPr marL="552450" lvl="1"/>
            <a:r>
              <a:rPr lang="en-US" dirty="0" smtClean="0"/>
              <a:t>Control</a:t>
            </a:r>
            <a:r>
              <a:rPr lang="en-US" dirty="0"/>
              <a:t>: Condition codes</a:t>
            </a:r>
          </a:p>
          <a:p>
            <a:pPr marL="552450" lvl="1"/>
            <a:r>
              <a:rPr lang="en-US" dirty="0"/>
              <a:t>Conditional </a:t>
            </a:r>
            <a:r>
              <a:rPr lang="en-US" dirty="0" smtClean="0"/>
              <a:t>branches &amp; conditional moves</a:t>
            </a:r>
            <a:endParaRPr lang="en-US" dirty="0"/>
          </a:p>
          <a:p>
            <a:pPr marL="552450" lvl="1"/>
            <a:r>
              <a:rPr lang="en-US" dirty="0"/>
              <a:t>L</a:t>
            </a:r>
            <a:r>
              <a:rPr lang="en-US" dirty="0" smtClean="0"/>
              <a:t>oops</a:t>
            </a:r>
            <a:endParaRPr lang="en-US" dirty="0"/>
          </a:p>
          <a:p>
            <a:r>
              <a:rPr lang="en-US" dirty="0"/>
              <a:t>Next Time</a:t>
            </a:r>
          </a:p>
          <a:p>
            <a:pPr marL="552450" lvl="1"/>
            <a:r>
              <a:rPr lang="en-US" smtClean="0"/>
              <a:t>Switch statements</a:t>
            </a:r>
            <a:endParaRPr lang="en-US" dirty="0"/>
          </a:p>
          <a:p>
            <a:pPr marL="552450" lvl="1"/>
            <a:r>
              <a:rPr lang="en-US" dirty="0"/>
              <a:t>Stack</a:t>
            </a:r>
          </a:p>
          <a:p>
            <a:pPr marL="552450" lvl="1"/>
            <a:r>
              <a:rPr lang="en-US" dirty="0"/>
              <a:t>Call / return</a:t>
            </a:r>
          </a:p>
          <a:p>
            <a:pPr marL="552450" lvl="1"/>
            <a:r>
              <a:rPr lang="en-US" dirty="0"/>
              <a:t>Procedure call discipline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3314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Address Computation Instruction</a:t>
            </a:r>
          </a:p>
        </p:txBody>
      </p:sp>
      <p:sp>
        <p:nvSpPr>
          <p:cNvPr id="13316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 err="1" smtClean="0">
                <a:latin typeface="Courier New Bold" charset="0"/>
                <a:cs typeface="Courier New Bold" charset="0"/>
                <a:sym typeface="Courier New Bold" charset="0"/>
              </a:rPr>
              <a:t>leal</a:t>
            </a:r>
            <a:r>
              <a:rPr lang="en-US" dirty="0" smtClean="0"/>
              <a:t> </a:t>
            </a:r>
            <a:r>
              <a:rPr lang="en-US" dirty="0" err="1"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Src</a:t>
            </a:r>
            <a:r>
              <a:rPr lang="en-US" dirty="0" err="1"/>
              <a:t>,</a:t>
            </a:r>
            <a:r>
              <a:rPr lang="en-US" dirty="0" err="1"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Dest</a:t>
            </a:r>
            <a:endParaRPr lang="en-US" dirty="0"/>
          </a:p>
          <a:p>
            <a:pPr marL="552450" lvl="1"/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</a:t>
            </a:r>
            <a:r>
              <a:rPr lang="en-US" dirty="0"/>
              <a:t> is address mode expression</a:t>
            </a:r>
          </a:p>
          <a:p>
            <a:pPr marL="552450" lvl="1"/>
            <a:r>
              <a:rPr lang="en-US" dirty="0"/>
              <a:t>Set 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/>
              <a:t> to address denoted by expression</a:t>
            </a:r>
          </a:p>
          <a:p>
            <a:pPr>
              <a:spcBef>
                <a:spcPts val="2800"/>
              </a:spcBef>
            </a:pPr>
            <a:r>
              <a:rPr lang="en-US" dirty="0"/>
              <a:t>Uses</a:t>
            </a:r>
          </a:p>
          <a:p>
            <a:pPr marL="552450" lvl="1"/>
            <a:r>
              <a:rPr lang="en-US" dirty="0"/>
              <a:t>Computing addresses without a memory reference</a:t>
            </a:r>
          </a:p>
          <a:p>
            <a:pPr marL="838200" lvl="2"/>
            <a:r>
              <a:rPr lang="en-US" dirty="0"/>
              <a:t>E.g., translation of 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p = &amp;x[</a:t>
            </a:r>
            <a:r>
              <a:rPr lang="en-US" dirty="0" err="1">
                <a:latin typeface="Courier New Bold" charset="0"/>
                <a:cs typeface="Courier New Bold" charset="0"/>
                <a:sym typeface="Courier New Bold" charset="0"/>
              </a:rPr>
              <a:t>i</a:t>
            </a:r>
            <a:r>
              <a:rPr lang="en-US" dirty="0">
                <a:latin typeface="Courier New Bold" charset="0"/>
                <a:cs typeface="Courier New Bold" charset="0"/>
                <a:sym typeface="Courier New Bold" charset="0"/>
              </a:rPr>
              <a:t>];</a:t>
            </a:r>
            <a:endParaRPr lang="en-US" dirty="0"/>
          </a:p>
          <a:p>
            <a:pPr marL="552450" lvl="1"/>
            <a:r>
              <a:rPr lang="en-US" dirty="0"/>
              <a:t>Computing arithmetic expressions of the form x + k*y</a:t>
            </a:r>
          </a:p>
          <a:p>
            <a:pPr marL="838200" lvl="2"/>
            <a:r>
              <a:rPr lang="en-US" dirty="0"/>
              <a:t>k = 1, 2, 4, or 8</a:t>
            </a:r>
          </a:p>
          <a:p>
            <a:r>
              <a:rPr lang="en-US" dirty="0" smtClean="0"/>
              <a:t>Example</a:t>
            </a:r>
            <a:endParaRPr lang="en-US" dirty="0"/>
          </a:p>
        </p:txBody>
      </p:sp>
      <p:sp>
        <p:nvSpPr>
          <p:cNvPr id="13317" name="Rectangle 5"/>
          <p:cNvSpPr>
            <a:spLocks/>
          </p:cNvSpPr>
          <p:nvPr/>
        </p:nvSpPr>
        <p:spPr bwMode="auto">
          <a:xfrm>
            <a:off x="304800" y="5219700"/>
            <a:ext cx="2514600" cy="1346200"/>
          </a:xfrm>
          <a:prstGeom prst="rect">
            <a:avLst/>
          </a:prstGeom>
          <a:solidFill>
            <a:srgbClr val="CDF1C5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182880" tIns="0" rIns="0" bIns="0"/>
          <a:lstStyle/>
          <a:p>
            <a:pPr algn="l"/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mul12(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x)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{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return x*12;</a:t>
            </a:r>
            <a:endParaRPr lang="en-US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/>
            <a:r>
              <a:rPr lang="en-US" sz="1800" b="1" dirty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}</a:t>
            </a:r>
          </a:p>
        </p:txBody>
      </p:sp>
      <p:sp>
        <p:nvSpPr>
          <p:cNvPr id="13318" name="Rectangle 6"/>
          <p:cNvSpPr>
            <a:spLocks/>
          </p:cNvSpPr>
          <p:nvPr/>
        </p:nvSpPr>
        <p:spPr bwMode="auto">
          <a:xfrm>
            <a:off x="3340100" y="5740400"/>
            <a:ext cx="5524500" cy="685800"/>
          </a:xfrm>
          <a:prstGeom prst="rect">
            <a:avLst/>
          </a:prstGeom>
          <a:solidFill>
            <a:srgbClr val="FFFF99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76200" tIns="76200" rIns="76200" bIns="76200"/>
          <a:lstStyle/>
          <a:p>
            <a:pPr algn="l">
              <a:tabLst>
                <a:tab pos="228600" algn="l"/>
                <a:tab pos="228600" algn="l"/>
              </a:tabLst>
            </a:pPr>
            <a:r>
              <a:rPr lang="en-US" sz="1800">
                <a:solidFill>
                  <a:schemeClr val="tx1"/>
                </a:solidFill>
                <a:latin typeface="Courier New" charset="0"/>
                <a:cs typeface="Courier New" charset="0"/>
                <a:sym typeface="Courier New" charset="0"/>
              </a:rPr>
              <a:t>leal (%eax,%eax,2), %eax  ;t &lt;- x+x*2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pPr algn="l">
              <a:tabLst>
                <a:tab pos="228600" algn="l"/>
                <a:tab pos="228600" algn="l"/>
              </a:tabLst>
            </a:pPr>
            <a:r>
              <a:rPr lang="en-US" sz="1800">
                <a:solidFill>
                  <a:schemeClr val="tx1"/>
                </a:solidFill>
                <a:latin typeface="Courier New" charset="0"/>
                <a:cs typeface="Courier New" charset="0"/>
                <a:sym typeface="Courier New" charset="0"/>
              </a:rPr>
              <a:t>sall $2, %eax             ;return t&lt;&lt;2</a:t>
            </a:r>
          </a:p>
        </p:txBody>
      </p:sp>
      <p:sp>
        <p:nvSpPr>
          <p:cNvPr id="13319" name="Rectangle 7"/>
          <p:cNvSpPr>
            <a:spLocks/>
          </p:cNvSpPr>
          <p:nvPr/>
        </p:nvSpPr>
        <p:spPr bwMode="auto">
          <a:xfrm>
            <a:off x="3297238" y="5295900"/>
            <a:ext cx="3949700" cy="4445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>
            <a:spAutoFit/>
          </a:bodyPr>
          <a:lstStyle/>
          <a:p>
            <a:r>
              <a:rPr lang="en-US" sz="24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Converted to ASM by compiler: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4338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Today</a:t>
            </a:r>
          </a:p>
        </p:txBody>
      </p:sp>
      <p:sp>
        <p:nvSpPr>
          <p:cNvPr id="14340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>
                <a:solidFill>
                  <a:srgbClr val="B3B3B3"/>
                </a:solidFill>
              </a:rPr>
              <a:t>Complete addressing mode, address computation (</a:t>
            </a:r>
            <a:r>
              <a:rPr lang="en-US" dirty="0" err="1">
                <a:solidFill>
                  <a:srgbClr val="B3B3B3"/>
                </a:solidFill>
              </a:rPr>
              <a:t>leal</a:t>
            </a:r>
            <a:r>
              <a:rPr lang="en-US" dirty="0">
                <a:solidFill>
                  <a:srgbClr val="B3B3B3"/>
                </a:solidFill>
              </a:rPr>
              <a:t>)</a:t>
            </a:r>
          </a:p>
          <a:p>
            <a:r>
              <a:rPr lang="en-US" dirty="0"/>
              <a:t>Arithmetic operations</a:t>
            </a:r>
          </a:p>
          <a:p>
            <a:r>
              <a:rPr lang="en-US" dirty="0" smtClean="0">
                <a:solidFill>
                  <a:srgbClr val="B3B3B3"/>
                </a:solidFill>
              </a:rPr>
              <a:t>Control</a:t>
            </a:r>
            <a:r>
              <a:rPr lang="en-US" dirty="0">
                <a:solidFill>
                  <a:srgbClr val="B3B3B3"/>
                </a:solidFill>
              </a:rPr>
              <a:t>: Condition codes</a:t>
            </a:r>
          </a:p>
          <a:p>
            <a:r>
              <a:rPr lang="en-US" dirty="0">
                <a:solidFill>
                  <a:srgbClr val="B3B3B3"/>
                </a:solidFill>
              </a:rPr>
              <a:t>Conditional branches</a:t>
            </a:r>
          </a:p>
          <a:p>
            <a:r>
              <a:rPr lang="en-US" dirty="0">
                <a:solidFill>
                  <a:srgbClr val="B3B3B3"/>
                </a:solidFill>
              </a:rPr>
              <a:t>While loops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5362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/>
              <a:t>Some Arithmetic Operations</a:t>
            </a:r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tabLst>
                <a:tab pos="259715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</a:tabLst>
            </a:pPr>
            <a:r>
              <a:rPr lang="en-US" dirty="0"/>
              <a:t>Two Operand Instructions:</a:t>
            </a:r>
          </a:p>
          <a:p>
            <a:pPr marL="0" lvl="1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Format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Computation</a:t>
            </a:r>
            <a:endParaRPr lang="en-US" dirty="0">
              <a:solidFill>
                <a:srgbClr val="980002"/>
              </a:solidFill>
              <a:latin typeface="Calibri Bold Italic" charset="0"/>
              <a:ea typeface="ヒラギノ角ゴ ProN W6" charset="0"/>
              <a:cs typeface="ヒラギノ角ゴ ProN W6" charset="0"/>
              <a:sym typeface="Calibri Bold Italic" charset="0"/>
            </a:endParaRPr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addl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Src,Dest</a:t>
            </a:r>
            <a:r>
              <a:rPr lang="en-US" dirty="0"/>
              <a:t>	</a:t>
            </a:r>
            <a:r>
              <a:rPr lang="en-US" dirty="0" err="1"/>
              <a:t>Dest</a:t>
            </a:r>
            <a:r>
              <a:rPr lang="en-US" dirty="0"/>
              <a:t> = </a:t>
            </a:r>
            <a:r>
              <a:rPr lang="en-US" dirty="0" err="1"/>
              <a:t>Dest</a:t>
            </a:r>
            <a:r>
              <a:rPr lang="en-US" dirty="0"/>
              <a:t> + </a:t>
            </a:r>
            <a:r>
              <a:rPr lang="en-US" dirty="0" err="1"/>
              <a:t>Src</a:t>
            </a:r>
            <a:endParaRPr lang="en-US" dirty="0"/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subl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Src,Dest</a:t>
            </a:r>
            <a:r>
              <a:rPr lang="en-US" dirty="0"/>
              <a:t>	</a:t>
            </a:r>
            <a:r>
              <a:rPr lang="en-US" dirty="0" err="1"/>
              <a:t>Dest</a:t>
            </a:r>
            <a:r>
              <a:rPr lang="en-US" dirty="0"/>
              <a:t> = </a:t>
            </a:r>
            <a:r>
              <a:rPr lang="en-US" dirty="0" err="1"/>
              <a:t>Dest</a:t>
            </a:r>
            <a:r>
              <a:rPr lang="en-US" dirty="0"/>
              <a:t> </a:t>
            </a:r>
            <a:r>
              <a:rPr lang="en-US" dirty="0" smtClean="0">
                <a:latin typeface="Calibri Italic" charset="0"/>
                <a:ea typeface="Calibri Italic" charset="0"/>
                <a:cs typeface="Calibri Italic" charset="0"/>
                <a:sym typeface="Symbol"/>
              </a:rPr>
              <a:t></a:t>
            </a:r>
            <a:r>
              <a:rPr lang="en-US" dirty="0" smtClean="0"/>
              <a:t> </a:t>
            </a:r>
            <a:r>
              <a:rPr lang="en-US" dirty="0" err="1"/>
              <a:t>Src</a:t>
            </a:r>
            <a:endParaRPr lang="en-US" dirty="0"/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imull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Src,Dest</a:t>
            </a:r>
            <a:r>
              <a:rPr lang="en-US" dirty="0"/>
              <a:t>	</a:t>
            </a:r>
            <a:r>
              <a:rPr lang="en-US" dirty="0" err="1"/>
              <a:t>Dest</a:t>
            </a:r>
            <a:r>
              <a:rPr lang="en-US" dirty="0"/>
              <a:t> = </a:t>
            </a:r>
            <a:r>
              <a:rPr lang="en-US" dirty="0" err="1"/>
              <a:t>Dest</a:t>
            </a:r>
            <a:r>
              <a:rPr lang="en-US" dirty="0"/>
              <a:t> * </a:t>
            </a:r>
            <a:r>
              <a:rPr lang="en-US" dirty="0" err="1"/>
              <a:t>Src</a:t>
            </a:r>
            <a:endParaRPr lang="en-US" dirty="0"/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sall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Src,Dest</a:t>
            </a:r>
            <a:r>
              <a:rPr lang="en-US" dirty="0"/>
              <a:t>	</a:t>
            </a:r>
            <a:r>
              <a:rPr lang="en-US" dirty="0" err="1"/>
              <a:t>Dest</a:t>
            </a:r>
            <a:r>
              <a:rPr lang="en-US" dirty="0"/>
              <a:t> = </a:t>
            </a:r>
            <a:r>
              <a:rPr lang="en-US" dirty="0" err="1"/>
              <a:t>Dest</a:t>
            </a:r>
            <a:r>
              <a:rPr lang="en-US" dirty="0"/>
              <a:t> &lt;&lt; </a:t>
            </a:r>
            <a:r>
              <a:rPr lang="en-US" dirty="0" err="1"/>
              <a:t>Src</a:t>
            </a:r>
            <a:r>
              <a:rPr lang="en-US" dirty="0"/>
              <a:t>	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Also called </a:t>
            </a:r>
            <a:r>
              <a:rPr lang="en-US" dirty="0" err="1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shll</a:t>
            </a:r>
            <a:endParaRPr lang="en-US" dirty="0"/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sarl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Src,Dest</a:t>
            </a:r>
            <a:r>
              <a:rPr lang="en-US" dirty="0"/>
              <a:t>	</a:t>
            </a:r>
            <a:r>
              <a:rPr lang="en-US" dirty="0" err="1"/>
              <a:t>Dest</a:t>
            </a:r>
            <a:r>
              <a:rPr lang="en-US" dirty="0"/>
              <a:t> = </a:t>
            </a:r>
            <a:r>
              <a:rPr lang="en-US" dirty="0" err="1"/>
              <a:t>Dest</a:t>
            </a:r>
            <a:r>
              <a:rPr lang="en-US" dirty="0"/>
              <a:t> &gt;&gt; </a:t>
            </a:r>
            <a:r>
              <a:rPr lang="en-US" dirty="0" err="1"/>
              <a:t>Src</a:t>
            </a:r>
            <a:r>
              <a:rPr lang="en-US" dirty="0"/>
              <a:t>	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Arithmetic</a:t>
            </a:r>
            <a:endParaRPr lang="en-US" dirty="0"/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shrl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Src,Dest</a:t>
            </a:r>
            <a:r>
              <a:rPr lang="en-US" dirty="0"/>
              <a:t>	</a:t>
            </a:r>
            <a:r>
              <a:rPr lang="en-US" dirty="0" err="1"/>
              <a:t>Dest</a:t>
            </a:r>
            <a:r>
              <a:rPr lang="en-US" dirty="0"/>
              <a:t> = </a:t>
            </a:r>
            <a:r>
              <a:rPr lang="en-US" dirty="0" err="1"/>
              <a:t>Dest</a:t>
            </a:r>
            <a:r>
              <a:rPr lang="en-US" dirty="0"/>
              <a:t> &gt;&gt; </a:t>
            </a:r>
            <a:r>
              <a:rPr lang="en-US" dirty="0" err="1"/>
              <a:t>Src</a:t>
            </a:r>
            <a:r>
              <a:rPr lang="en-US" dirty="0"/>
              <a:t>	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Calibri Bold Italic" charset="0"/>
                <a:cs typeface="Calibri Bold Italic" charset="0"/>
                <a:sym typeface="Calibri Bold Italic" charset="0"/>
              </a:rPr>
              <a:t>Logical</a:t>
            </a:r>
            <a:endParaRPr lang="en-US" dirty="0"/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xorl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Src,Dest</a:t>
            </a:r>
            <a:r>
              <a:rPr lang="en-US" dirty="0"/>
              <a:t>	</a:t>
            </a:r>
            <a:r>
              <a:rPr lang="en-US" dirty="0" err="1"/>
              <a:t>Dest</a:t>
            </a:r>
            <a:r>
              <a:rPr lang="en-US" dirty="0"/>
              <a:t> = </a:t>
            </a:r>
            <a:r>
              <a:rPr lang="en-US" dirty="0" err="1"/>
              <a:t>Dest</a:t>
            </a:r>
            <a:r>
              <a:rPr lang="en-US" dirty="0"/>
              <a:t> ^ </a:t>
            </a:r>
            <a:r>
              <a:rPr lang="en-US" dirty="0" err="1"/>
              <a:t>Src</a:t>
            </a:r>
            <a:endParaRPr lang="en-US" dirty="0"/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andl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Src,Dest</a:t>
            </a:r>
            <a:r>
              <a:rPr lang="en-US" dirty="0"/>
              <a:t>	</a:t>
            </a:r>
            <a:r>
              <a:rPr lang="en-US" dirty="0" err="1"/>
              <a:t>Dest</a:t>
            </a:r>
            <a:r>
              <a:rPr lang="en-US" dirty="0"/>
              <a:t> = </a:t>
            </a:r>
            <a:r>
              <a:rPr lang="en-US" dirty="0" err="1"/>
              <a:t>Dest</a:t>
            </a:r>
            <a:r>
              <a:rPr lang="en-US" dirty="0"/>
              <a:t> &amp; </a:t>
            </a:r>
            <a:r>
              <a:rPr lang="en-US" dirty="0" err="1"/>
              <a:t>Src</a:t>
            </a:r>
            <a:endParaRPr lang="en-US" dirty="0"/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orl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Src,Dest</a:t>
            </a:r>
            <a:r>
              <a:rPr lang="en-US" dirty="0"/>
              <a:t>	</a:t>
            </a:r>
            <a:r>
              <a:rPr lang="en-US" dirty="0" err="1"/>
              <a:t>Dest</a:t>
            </a:r>
            <a:r>
              <a:rPr lang="en-US" dirty="0"/>
              <a:t> = </a:t>
            </a:r>
            <a:r>
              <a:rPr lang="en-US" dirty="0" err="1"/>
              <a:t>Dest</a:t>
            </a:r>
            <a:r>
              <a:rPr lang="en-US" dirty="0"/>
              <a:t> | </a:t>
            </a:r>
            <a:r>
              <a:rPr lang="en-US" dirty="0" err="1"/>
              <a:t>Src</a:t>
            </a:r>
            <a:endParaRPr lang="en-US" dirty="0"/>
          </a:p>
          <a:p>
            <a:pPr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smtClean="0"/>
              <a:t>Watch out for argument order!</a:t>
            </a:r>
          </a:p>
          <a:p>
            <a:pPr>
              <a:tabLst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409700" algn="l"/>
                <a:tab pos="1604963" algn="l"/>
              </a:tabLst>
            </a:pPr>
            <a:r>
              <a:rPr lang="en-US" dirty="0" smtClean="0"/>
              <a:t>No </a:t>
            </a:r>
            <a:r>
              <a:rPr lang="en-US" dirty="0"/>
              <a:t>distinction between signed and unsigned </a:t>
            </a:r>
            <a:r>
              <a:rPr lang="en-US" dirty="0" err="1"/>
              <a:t>int</a:t>
            </a:r>
            <a:r>
              <a:rPr lang="en-US" dirty="0"/>
              <a:t> (why?)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6386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/>
              <a:t>Some Arithmetic Operations</a:t>
            </a:r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tabLst>
                <a:tab pos="1409700" algn="l"/>
                <a:tab pos="1409700" algn="l"/>
                <a:tab pos="1409700" algn="l"/>
                <a:tab pos="1409700" algn="l"/>
              </a:tabLst>
            </a:pPr>
            <a:r>
              <a:rPr lang="en-US" dirty="0"/>
              <a:t>One Operand Instructions</a:t>
            </a:r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incl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sym typeface="Calibri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 = 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 + 1</a:t>
            </a:r>
            <a:endParaRPr lang="en-US" dirty="0">
              <a:latin typeface="Calibri Italic" charset="0"/>
              <a:sym typeface="Calibri Italic" charset="0"/>
            </a:endParaRPr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decl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sym typeface="Calibri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 = 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 </a:t>
            </a:r>
            <a:r>
              <a:rPr lang="en-US" dirty="0" smtClean="0">
                <a:latin typeface="Calibri Italic" charset="0"/>
                <a:ea typeface="Calibri Italic" charset="0"/>
                <a:cs typeface="Calibri Italic" charset="0"/>
                <a:sym typeface="Symbol"/>
              </a:rPr>
              <a:t></a:t>
            </a:r>
            <a:r>
              <a:rPr lang="en-US" dirty="0" smtClean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 </a:t>
            </a:r>
            <a:r>
              <a:rPr lang="en-US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1</a:t>
            </a:r>
            <a:endParaRPr lang="en-US" dirty="0">
              <a:latin typeface="Calibri Italic" charset="0"/>
              <a:sym typeface="Calibri Italic" charset="0"/>
            </a:endParaRPr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negl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sym typeface="Calibri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 = </a:t>
            </a:r>
            <a:r>
              <a:rPr lang="en-US" dirty="0" smtClean="0">
                <a:latin typeface="Calibri Italic" charset="0"/>
                <a:ea typeface="Calibri Italic" charset="0"/>
                <a:cs typeface="Calibri Italic" charset="0"/>
                <a:sym typeface="Symbol"/>
              </a:rPr>
              <a:t> </a:t>
            </a:r>
            <a:r>
              <a:rPr lang="en-US" dirty="0" err="1" smtClean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endParaRPr lang="en-US" dirty="0">
              <a:latin typeface="Calibri Italic" charset="0"/>
              <a:sym typeface="Calibri Italic" charset="0"/>
            </a:endParaRPr>
          </a:p>
          <a:p>
            <a:pPr marL="285750" lvl="2" indent="0">
              <a:buNone/>
              <a:tabLst>
                <a:tab pos="1409700" algn="l"/>
                <a:tab pos="1409700" algn="l"/>
                <a:tab pos="1409700" algn="l"/>
                <a:tab pos="1409700" algn="l"/>
              </a:tabLst>
            </a:pPr>
            <a:r>
              <a:rPr lang="en-US" dirty="0" err="1">
                <a:latin typeface="Courier New" pitchFamily="49" charset="0"/>
                <a:cs typeface="Courier New" pitchFamily="49" charset="0"/>
                <a:sym typeface="Courier New Bold" charset="0"/>
              </a:rPr>
              <a:t>notl</a:t>
            </a:r>
            <a:r>
              <a:rPr lang="en-US" dirty="0">
                <a:solidFill>
                  <a:srgbClr val="980002"/>
                </a:solidFill>
                <a:latin typeface="Calibri Bold Italic" charset="0"/>
                <a:ea typeface="ヒラギノ角ゴ ProN W6" charset="0"/>
                <a:cs typeface="ヒラギノ角ゴ ProN W6" charset="0"/>
                <a:sym typeface="Calibri Bold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sym typeface="Calibri Italic" charset="0"/>
              </a:rPr>
              <a:t>	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r>
              <a:rPr lang="en-US" dirty="0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 = ~</a:t>
            </a:r>
            <a:r>
              <a:rPr lang="en-US" dirty="0" err="1">
                <a:latin typeface="Calibri Italic" charset="0"/>
                <a:ea typeface="Calibri Italic" charset="0"/>
                <a:cs typeface="Calibri Italic" charset="0"/>
                <a:sym typeface="Calibri Italic" charset="0"/>
              </a:rPr>
              <a:t>Dest</a:t>
            </a:r>
            <a:endParaRPr lang="en-US" dirty="0">
              <a:latin typeface="Calibri Italic" charset="0"/>
              <a:sym typeface="Calibri Italic" charset="0"/>
            </a:endParaRPr>
          </a:p>
          <a:p>
            <a:pPr>
              <a:spcBef>
                <a:spcPts val="3500"/>
              </a:spcBef>
              <a:tabLst>
                <a:tab pos="1409700" algn="l"/>
                <a:tab pos="1409700" algn="l"/>
                <a:tab pos="1409700" algn="l"/>
                <a:tab pos="1409700" algn="l"/>
              </a:tabLst>
            </a:pPr>
            <a:r>
              <a:rPr lang="en-US" dirty="0"/>
              <a:t>See book for more instructions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/>
          </p:cNvSpPr>
          <p:nvPr/>
        </p:nvSpPr>
        <p:spPr bwMode="auto">
          <a:xfrm>
            <a:off x="0" y="0"/>
            <a:ext cx="9156700" cy="228600"/>
          </a:xfrm>
          <a:prstGeom prst="rect">
            <a:avLst/>
          </a:prstGeom>
          <a:solidFill>
            <a:schemeClr val="accent1"/>
          </a:solidFill>
          <a:ln w="9525" cap="flat">
            <a:noFill/>
            <a:miter lim="800000"/>
            <a:headEnd type="none" w="med" len="med"/>
            <a:tailEnd type="none" w="med" len="med"/>
          </a:ln>
        </p:spPr>
        <p:txBody>
          <a:bodyPr wrap="none" lIns="0" tIns="0" rIns="0" bIns="0"/>
          <a:lstStyle/>
          <a:p>
            <a:endParaRPr lang="en-US"/>
          </a:p>
        </p:txBody>
      </p:sp>
      <p:sp>
        <p:nvSpPr>
          <p:cNvPr id="17410" name="Rectangle 2"/>
          <p:cNvSpPr>
            <a:spLocks/>
          </p:cNvSpPr>
          <p:nvPr/>
        </p:nvSpPr>
        <p:spPr bwMode="auto">
          <a:xfrm>
            <a:off x="8062913" y="22225"/>
            <a:ext cx="1320800" cy="1778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algn="l"/>
            <a:r>
              <a:rPr lang="en-US" sz="1200">
                <a:solidFill>
                  <a:srgbClr val="FFFFFF"/>
                </a:solidFill>
                <a:ea typeface="Gill Sans" charset="0"/>
                <a:cs typeface="Gill Sans" charset="0"/>
              </a:rPr>
              <a:t>Carnegie Mellon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marL="119063" indent="-119063"/>
            <a:r>
              <a:rPr lang="en-US" dirty="0" smtClean="0"/>
              <a:t>Arithmetic Expression Example</a:t>
            </a:r>
            <a:endParaRPr lang="en-US" dirty="0"/>
          </a:p>
        </p:txBody>
      </p:sp>
      <p:sp>
        <p:nvSpPr>
          <p:cNvPr id="17412" name="Rectangle 4"/>
          <p:cNvSpPr>
            <a:spLocks/>
          </p:cNvSpPr>
          <p:nvPr/>
        </p:nvSpPr>
        <p:spPr bwMode="auto">
          <a:xfrm>
            <a:off x="152400" y="1752600"/>
            <a:ext cx="4191000" cy="2971800"/>
          </a:xfrm>
          <a:prstGeom prst="rect">
            <a:avLst/>
          </a:prstGeom>
          <a:solidFill>
            <a:srgbClr val="F6F5BD"/>
          </a:solidFill>
          <a:ln w="127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>
            <a:outerShdw dist="50799" dir="5400000" algn="ctr" rotWithShape="0">
              <a:schemeClr val="bg2">
                <a:alpha val="50000"/>
              </a:schemeClr>
            </a:outerShdw>
          </a:effectLst>
        </p:spPr>
        <p:txBody>
          <a:bodyPr lIns="38100" tIns="38100" rIns="38100" bIns="38100"/>
          <a:lstStyle/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arith(int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x,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y,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z)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{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t1 =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x+y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t2 = z+t1;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t3 = x+4;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t4 = y * 48; 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t5 = t3 + t4;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int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rval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= t2 * t5;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  return 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rval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;</a:t>
            </a:r>
            <a:endParaRPr lang="en-US" sz="24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}</a:t>
            </a:r>
            <a:endParaRPr lang="en-US" sz="1800" b="1" dirty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</p:txBody>
      </p:sp>
      <p:sp>
        <p:nvSpPr>
          <p:cNvPr id="17413" name="Rectangle 5"/>
          <p:cNvSpPr>
            <a:spLocks/>
          </p:cNvSpPr>
          <p:nvPr/>
        </p:nvSpPr>
        <p:spPr bwMode="auto">
          <a:xfrm>
            <a:off x="4249737" y="1193800"/>
            <a:ext cx="4127500" cy="5130800"/>
          </a:xfrm>
          <a:prstGeom prst="rect">
            <a:avLst/>
          </a:prstGeom>
          <a:noFill/>
          <a:ln w="12700" cap="flat">
            <a:noFill/>
            <a:miter lim="800000"/>
            <a:headEnd type="none" w="med" len="med"/>
            <a:tailEnd type="none" w="med" len="med"/>
          </a:ln>
        </p:spPr>
        <p:txBody>
          <a:bodyPr lIns="38100" tIns="38100" rIns="38100" bIns="38100"/>
          <a:lstStyle/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arith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:</a:t>
            </a: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pushl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esp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8(%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movl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12(%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leal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(%edx,%edx,2),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sall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$4,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leal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4(%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ecx,%eax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ecx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addl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16(%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),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imull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edx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, 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eax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popl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%</a:t>
            </a:r>
            <a:r>
              <a:rPr lang="en-US" sz="1800" b="1" dirty="0" err="1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ebp</a:t>
            </a:r>
            <a:endParaRPr lang="en-US" sz="1800" b="1" dirty="0" smtClean="0">
              <a:solidFill>
                <a:schemeClr val="tx1"/>
              </a:solidFill>
              <a:latin typeface="Courier New" pitchFamily="49" charset="0"/>
              <a:ea typeface="Monaco" charset="0"/>
              <a:cs typeface="Courier New" pitchFamily="49" charset="0"/>
              <a:sym typeface="Monaco" charset="0"/>
            </a:endParaRPr>
          </a:p>
          <a:p>
            <a:pPr algn="l">
              <a:tabLst>
                <a:tab pos="287338" algn="l"/>
                <a:tab pos="457200" algn="l"/>
                <a:tab pos="1201738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  <a:tab pos="457200" algn="l"/>
                <a:tab pos="1485900" algn="l"/>
              </a:tabLst>
            </a:pP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  <a:ea typeface="Monaco" charset="0"/>
                <a:cs typeface="Courier New" pitchFamily="49" charset="0"/>
                <a:sym typeface="Monaco" charset="0"/>
              </a:rPr>
              <a:t>	ret</a:t>
            </a:r>
          </a:p>
        </p:txBody>
      </p:sp>
      <p:sp>
        <p:nvSpPr>
          <p:cNvPr id="17414" name="AutoShape 6"/>
          <p:cNvSpPr>
            <a:spLocks/>
          </p:cNvSpPr>
          <p:nvPr/>
        </p:nvSpPr>
        <p:spPr bwMode="auto">
          <a:xfrm>
            <a:off x="8072437" y="2476500"/>
            <a:ext cx="304800" cy="20955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7415" name="Rectangle 7"/>
          <p:cNvSpPr>
            <a:spLocks/>
          </p:cNvSpPr>
          <p:nvPr/>
        </p:nvSpPr>
        <p:spPr bwMode="auto">
          <a:xfrm>
            <a:off x="8478837" y="3352800"/>
            <a:ext cx="55721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Body</a:t>
            </a:r>
          </a:p>
        </p:txBody>
      </p:sp>
      <p:sp>
        <p:nvSpPr>
          <p:cNvPr id="17416" name="AutoShape 8"/>
          <p:cNvSpPr>
            <a:spLocks/>
          </p:cNvSpPr>
          <p:nvPr/>
        </p:nvSpPr>
        <p:spPr bwMode="auto">
          <a:xfrm>
            <a:off x="8072437" y="1612900"/>
            <a:ext cx="228600" cy="4572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7417" name="Rectangle 9"/>
          <p:cNvSpPr>
            <a:spLocks/>
          </p:cNvSpPr>
          <p:nvPr/>
        </p:nvSpPr>
        <p:spPr bwMode="auto">
          <a:xfrm>
            <a:off x="8377237" y="1524000"/>
            <a:ext cx="382588" cy="6350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Set</a:t>
            </a:r>
            <a:endParaRPr lang="en-US">
              <a:solidFill>
                <a:schemeClr val="tx1"/>
              </a:solidFill>
              <a:latin typeface="Arial Narrow" charset="0"/>
              <a:ea typeface="Lucida Grande" charset="0"/>
              <a:cs typeface="Lucida Grande" charset="0"/>
              <a:sym typeface="Arial Narrow" charset="0"/>
            </a:endParaRPr>
          </a:p>
          <a:p>
            <a:pPr algn="l"/>
            <a:r>
              <a:rPr lang="en-US" sz="180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Up</a:t>
            </a:r>
          </a:p>
        </p:txBody>
      </p:sp>
      <p:sp>
        <p:nvSpPr>
          <p:cNvPr id="17418" name="AutoShape 10"/>
          <p:cNvSpPr>
            <a:spLocks/>
          </p:cNvSpPr>
          <p:nvPr/>
        </p:nvSpPr>
        <p:spPr bwMode="auto">
          <a:xfrm>
            <a:off x="8072437" y="4953000"/>
            <a:ext cx="304800" cy="533400"/>
          </a:xfrm>
          <a:custGeom>
            <a:avLst/>
            <a:gdLst>
              <a:gd name="T0" fmla="*/ 10800 w 21600"/>
              <a:gd name="T1" fmla="*/ 10800 h 21600"/>
            </a:gdLst>
            <a:ahLst/>
            <a:cxnLst>
              <a:cxn ang="0">
                <a:pos x="T0" y="T1"/>
              </a:cxn>
            </a:cxnLst>
            <a:rect l="0" t="0" r="r" b="b"/>
            <a:pathLst>
              <a:path w="21600" h="21600">
                <a:moveTo>
                  <a:pt x="0" y="0"/>
                </a:moveTo>
                <a:cubicBezTo>
                  <a:pt x="5965" y="0"/>
                  <a:pt x="10800" y="806"/>
                  <a:pt x="10800" y="1800"/>
                </a:cubicBezTo>
                <a:lnTo>
                  <a:pt x="10800" y="9000"/>
                </a:lnTo>
                <a:cubicBezTo>
                  <a:pt x="10800" y="9994"/>
                  <a:pt x="15635" y="10800"/>
                  <a:pt x="21600" y="10800"/>
                </a:cubicBezTo>
                <a:cubicBezTo>
                  <a:pt x="15635" y="10800"/>
                  <a:pt x="10800" y="11606"/>
                  <a:pt x="10800" y="12600"/>
                </a:cubicBezTo>
                <a:lnTo>
                  <a:pt x="10800" y="19800"/>
                </a:lnTo>
                <a:cubicBezTo>
                  <a:pt x="10800" y="20794"/>
                  <a:pt x="5965" y="21600"/>
                  <a:pt x="0" y="21600"/>
                </a:cubicBezTo>
              </a:path>
            </a:pathLst>
          </a:custGeom>
          <a:noFill/>
          <a:ln w="25400" cap="flat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7419" name="Rectangle 11"/>
          <p:cNvSpPr>
            <a:spLocks/>
          </p:cNvSpPr>
          <p:nvPr/>
        </p:nvSpPr>
        <p:spPr bwMode="auto">
          <a:xfrm>
            <a:off x="8440737" y="5029200"/>
            <a:ext cx="627063" cy="355600"/>
          </a:xfrm>
          <a:prstGeom prst="rect">
            <a:avLst/>
          </a:prstGeom>
          <a:noFill/>
          <a:ln w="25400" cap="flat">
            <a:noFill/>
            <a:miter lim="800000"/>
            <a:headEnd type="none" w="med" len="med"/>
            <a:tailEnd type="none" w="med" len="med"/>
          </a:ln>
        </p:spPr>
        <p:txBody>
          <a:bodyPr wrap="none" lIns="38100" tIns="38100" rIns="38100" bIns="38100">
            <a:spAutoFit/>
          </a:bodyPr>
          <a:lstStyle/>
          <a:p>
            <a:pPr algn="l"/>
            <a:r>
              <a:rPr lang="en-US" sz="1800" dirty="0">
                <a:solidFill>
                  <a:schemeClr val="tx1"/>
                </a:solidFill>
                <a:latin typeface="Calibri" charset="0"/>
                <a:ea typeface="Calibri" charset="0"/>
                <a:cs typeface="Calibri" charset="0"/>
                <a:sym typeface="Calibri" charset="0"/>
              </a:rPr>
              <a:t>Finish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itle Slid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Calibri Bold"/>
        <a:ea typeface="ヒラギノ角ゴ ProN W6"/>
        <a:cs typeface="ヒラギノ角ゴ ProN W6"/>
      </a:majorFont>
      <a:minorFont>
        <a:latin typeface="Calibri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and Content: Build">
  <a:themeElements>
    <a:clrScheme name="">
      <a:dk1>
        <a:srgbClr val="000000"/>
      </a:dk1>
      <a:lt1>
        <a:srgbClr val="FFFFFF"/>
      </a:lt1>
      <a:dk2>
        <a:srgbClr val="000000"/>
      </a:dk2>
      <a:lt2>
        <a:srgbClr val="00000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and Content: Build">
      <a:majorFont>
        <a:latin typeface="Calibri Bold"/>
        <a:ea typeface="ヒラギノ角ゴ ProN W6"/>
        <a:cs typeface="ヒラギノ角ゴ ProN W6"/>
      </a:majorFont>
      <a:minorFont>
        <a:latin typeface="Calibri Bold"/>
        <a:ea typeface="ヒラギノ角ゴ ProN W6"/>
        <a:cs typeface="ヒラギノ角ゴ ProN W6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and Content: Build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and Content">
  <a:themeElements>
    <a:clrScheme name="">
      <a:dk1>
        <a:srgbClr val="000000"/>
      </a:dk1>
      <a:lt1>
        <a:srgbClr val="FFFFFF"/>
      </a:lt1>
      <a:dk2>
        <a:srgbClr val="000000"/>
      </a:dk2>
      <a:lt2>
        <a:srgbClr val="00000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and Content">
      <a:majorFont>
        <a:latin typeface="Calibri Bold"/>
        <a:ea typeface="ヒラギノ角ゴ ProN W6"/>
        <a:cs typeface="ヒラギノ角ゴ ProN W6"/>
      </a:majorFont>
      <a:minorFont>
        <a:latin typeface="Calibri Bold"/>
        <a:ea typeface="ヒラギノ角ゴ ProN W6"/>
        <a:cs typeface="ヒラギノ角ゴ ProN W6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and Conten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Only: Build">
  <a:themeElements>
    <a:clrScheme name="">
      <a:dk1>
        <a:srgbClr val="000000"/>
      </a:dk1>
      <a:lt1>
        <a:srgbClr val="FFFFFF"/>
      </a:lt1>
      <a:dk2>
        <a:srgbClr val="000000"/>
      </a:dk2>
      <a:lt2>
        <a:srgbClr val="00000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: Build">
      <a:majorFont>
        <a:latin typeface="Calibri Bold"/>
        <a:ea typeface="ヒラギノ角ゴ ProN W6"/>
        <a:cs typeface="ヒラギノ角ゴ ProN W6"/>
      </a:majorFont>
      <a:minorFont>
        <a:latin typeface="Calibri Bold"/>
        <a:ea typeface="ヒラギノ角ゴ ProN W6"/>
        <a:cs typeface="ヒラギノ角ゴ ProN W6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Only: Build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Title Only">
  <a:themeElements>
    <a:clrScheme name="">
      <a:dk1>
        <a:srgbClr val="000000"/>
      </a:dk1>
      <a:lt1>
        <a:srgbClr val="FFFFFF"/>
      </a:lt1>
      <a:dk2>
        <a:srgbClr val="000000"/>
      </a:dk2>
      <a:lt2>
        <a:srgbClr val="000000"/>
      </a:lt2>
      <a:accent1>
        <a:srgbClr val="990000"/>
      </a:accent1>
      <a:accent2>
        <a:srgbClr val="333399"/>
      </a:accent2>
      <a:accent3>
        <a:srgbClr val="FFFFFF"/>
      </a:accent3>
      <a:accent4>
        <a:srgbClr val="000000"/>
      </a:accent4>
      <a:accent5>
        <a:srgbClr val="CAAAAA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">
      <a:majorFont>
        <a:latin typeface="Calibri Bold"/>
        <a:ea typeface="ヒラギノ角ゴ ProN W6"/>
        <a:cs typeface="ヒラギノ角ゴ ProN W6"/>
      </a:majorFont>
      <a:minorFont>
        <a:latin typeface="Calibri Bold"/>
        <a:ea typeface="ヒラギノ角ゴ ProN W6"/>
        <a:cs typeface="ヒラギノ角ゴ ProN W6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Onl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10123</TotalTime>
  <Pages>0</Pages>
  <Words>5511</Words>
  <Characters>0</Characters>
  <Application>Microsoft Macintosh PowerPoint</Application>
  <PresentationFormat>On-screen Show (4:3)</PresentationFormat>
  <Lines>0</Lines>
  <Paragraphs>1048</Paragraphs>
  <Slides>47</Slides>
  <Notes>1</Notes>
  <HiddenSlides>0</HiddenSlides>
  <MMClips>0</MMClips>
  <ScaleCrop>false</ScaleCrop>
  <HeadingPairs>
    <vt:vector size="4" baseType="variant">
      <vt:variant>
        <vt:lpstr>Design Template</vt:lpstr>
      </vt:variant>
      <vt:variant>
        <vt:i4>5</vt:i4>
      </vt:variant>
      <vt:variant>
        <vt:lpstr>Slide Titles</vt:lpstr>
      </vt:variant>
      <vt:variant>
        <vt:i4>47</vt:i4>
      </vt:variant>
    </vt:vector>
  </HeadingPairs>
  <TitlesOfParts>
    <vt:vector size="52" baseType="lpstr">
      <vt:lpstr>Title Slide</vt:lpstr>
      <vt:lpstr>Title and Content: Build</vt:lpstr>
      <vt:lpstr>Title and Content</vt:lpstr>
      <vt:lpstr>Title Only: Build</vt:lpstr>
      <vt:lpstr>Title Only</vt:lpstr>
      <vt:lpstr>Machine-Level Programming II: Arithmetic &amp; Control  15-213: Introduction to Computer Systems 5th Lecture, Sep. 7, 2010 </vt:lpstr>
      <vt:lpstr>Today</vt:lpstr>
      <vt:lpstr>Complete Memory Addressing Modes</vt:lpstr>
      <vt:lpstr>Address Computation Examples</vt:lpstr>
      <vt:lpstr>Address Computation Instruction</vt:lpstr>
      <vt:lpstr>Today</vt:lpstr>
      <vt:lpstr>Some Arithmetic Operations</vt:lpstr>
      <vt:lpstr>Some Arithmetic Operations</vt:lpstr>
      <vt:lpstr>Arithmetic Expression Example</vt:lpstr>
      <vt:lpstr>Understanding arith</vt:lpstr>
      <vt:lpstr>Understanding arith</vt:lpstr>
      <vt:lpstr>Observations about arith</vt:lpstr>
      <vt:lpstr>Another Example</vt:lpstr>
      <vt:lpstr>Another Example</vt:lpstr>
      <vt:lpstr>Another Example</vt:lpstr>
      <vt:lpstr>Another Example</vt:lpstr>
      <vt:lpstr>Today</vt:lpstr>
      <vt:lpstr>Processor State (IA32, Partial)</vt:lpstr>
      <vt:lpstr>Condition Codes (Implicit Setting)</vt:lpstr>
      <vt:lpstr>Condition Codes (Explicit Setting: Compare)</vt:lpstr>
      <vt:lpstr>Condition Codes (Explicit Setting: Test)</vt:lpstr>
      <vt:lpstr>Reading Condition Codes</vt:lpstr>
      <vt:lpstr>Reading Condition Codes (Cont.)</vt:lpstr>
      <vt:lpstr>Reading Condition Codes: x86-64</vt:lpstr>
      <vt:lpstr>Today</vt:lpstr>
      <vt:lpstr>Jumping</vt:lpstr>
      <vt:lpstr>Conditional Branch Example</vt:lpstr>
      <vt:lpstr>Conditional Branch Example (Cont.)</vt:lpstr>
      <vt:lpstr>Conditional Branch Example (Cont.)</vt:lpstr>
      <vt:lpstr>Conditional Branch Example (Cont.)</vt:lpstr>
      <vt:lpstr>Conditional Branch Example (Cont.)</vt:lpstr>
      <vt:lpstr>General Conditional Expression Translation</vt:lpstr>
      <vt:lpstr>Using Conditional Moves</vt:lpstr>
      <vt:lpstr>Conditional Move Example: x86-64</vt:lpstr>
      <vt:lpstr>Bad Cases for Conditional Move</vt:lpstr>
      <vt:lpstr>Today</vt:lpstr>
      <vt:lpstr>“Do-While” Loop Example</vt:lpstr>
      <vt:lpstr>“Do-While” Loop Compilation</vt:lpstr>
      <vt:lpstr>General “Do-While” Translation</vt:lpstr>
      <vt:lpstr>“While” Loop Example</vt:lpstr>
      <vt:lpstr>General “While” Translation</vt:lpstr>
      <vt:lpstr>“For” Loop Example</vt:lpstr>
      <vt:lpstr>“For” Loop Form</vt:lpstr>
      <vt:lpstr>“For” Loop  While Loop</vt:lpstr>
      <vt:lpstr>“For” Loop  …  Goto</vt:lpstr>
      <vt:lpstr>“For” Loop Conversion Example</vt:lpstr>
      <vt:lpstr>Summary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David O'Hallaron</cp:lastModifiedBy>
  <cp:revision>1002</cp:revision>
  <dcterms:created xsi:type="dcterms:W3CDTF">2011-01-05T21:32:11Z</dcterms:created>
  <dcterms:modified xsi:type="dcterms:W3CDTF">2011-01-05T21:57:08Z</dcterms:modified>
</cp:coreProperties>
</file>