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1" r:id="rId4"/>
    <p:sldId id="259" r:id="rId5"/>
    <p:sldId id="262" r:id="rId6"/>
    <p:sldId id="264" r:id="rId7"/>
    <p:sldId id="266" r:id="rId8"/>
    <p:sldId id="265" r:id="rId9"/>
    <p:sldId id="268" r:id="rId10"/>
    <p:sldId id="267" r:id="rId11"/>
    <p:sldId id="278" r:id="rId12"/>
    <p:sldId id="279" r:id="rId13"/>
    <p:sldId id="277" r:id="rId14"/>
    <p:sldId id="269" r:id="rId15"/>
    <p:sldId id="270" r:id="rId16"/>
    <p:sldId id="280" r:id="rId17"/>
    <p:sldId id="281" r:id="rId18"/>
    <p:sldId id="282" r:id="rId19"/>
    <p:sldId id="283" r:id="rId20"/>
    <p:sldId id="272" r:id="rId21"/>
    <p:sldId id="273" r:id="rId22"/>
    <p:sldId id="274" r:id="rId23"/>
    <p:sldId id="275" r:id="rId24"/>
    <p:sldId id="284" r:id="rId25"/>
    <p:sldId id="286" r:id="rId26"/>
    <p:sldId id="276" r:id="rId27"/>
    <p:sldId id="28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98"/>
    <p:restoredTop sz="94830"/>
  </p:normalViewPr>
  <p:slideViewPr>
    <p:cSldViewPr snapToGrid="0" snapToObjects="1">
      <p:cViewPr varScale="1">
        <p:scale>
          <a:sx n="121" d="100"/>
          <a:sy n="121" d="100"/>
        </p:scale>
        <p:origin x="4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FEA30-1224-6B41-9F3E-2217DC3C8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30A04A-D233-1645-AE07-0525CB36E5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FCB882-D04F-D648-A539-D5F9753AC77B}"/>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5" name="Footer Placeholder 4">
            <a:extLst>
              <a:ext uri="{FF2B5EF4-FFF2-40B4-BE49-F238E27FC236}">
                <a16:creationId xmlns:a16="http://schemas.microsoft.com/office/drawing/2014/main" id="{3958BFD3-1436-DC4E-8AE8-8731D4153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E3A2B-D8A6-E54D-B0A0-57612F6559FF}"/>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4044503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549E1-61EC-9945-BF5F-4EF5C93935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69B910-AEDD-5B4D-94F6-B7D58AFE688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5660F-C67C-0C41-BE79-D54818327679}"/>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5" name="Footer Placeholder 4">
            <a:extLst>
              <a:ext uri="{FF2B5EF4-FFF2-40B4-BE49-F238E27FC236}">
                <a16:creationId xmlns:a16="http://schemas.microsoft.com/office/drawing/2014/main" id="{6998F8B5-4D8F-C74E-981F-43F7382B7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CB4040-1B0D-9B40-B3B4-A712D006E0A3}"/>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3881026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2BD00-B2F4-7E42-A85B-426176CC2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BB5F6A-E768-2B47-A6AA-DACB27942D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4EBF025-2391-F54A-9BD0-1A220D7654F3}"/>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5" name="Footer Placeholder 4">
            <a:extLst>
              <a:ext uri="{FF2B5EF4-FFF2-40B4-BE49-F238E27FC236}">
                <a16:creationId xmlns:a16="http://schemas.microsoft.com/office/drawing/2014/main" id="{09481190-7E2C-E54D-BC5A-CF7C6C0056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0EB43-25A7-4F42-8E29-A215068452A2}"/>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2099868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B28A-A0F5-E046-A23C-E8E1E402A2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68D8FD-5571-6045-8508-605DD8F6386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4A696D-D73B-BF40-B3EF-1AA129E199A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5DE80F-6124-654D-9C84-9EBCFFCC1808}"/>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6" name="Footer Placeholder 5">
            <a:extLst>
              <a:ext uri="{FF2B5EF4-FFF2-40B4-BE49-F238E27FC236}">
                <a16:creationId xmlns:a16="http://schemas.microsoft.com/office/drawing/2014/main" id="{6B6924CD-3540-3544-B3CB-CDB9615B2D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33EC68-731C-BD40-83DA-C4D487D493B3}"/>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17516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2EB99-EE59-2E4E-A17E-5FC920B3CC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9185CA-A1A5-474B-88D8-173F2B1668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E3E2C29-3D16-FA45-9530-D7CCACA6D4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C3CE07-3849-7749-B4C6-AC3F98EA0B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D370B2-DE71-2741-9D09-CE5603D1EFA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D705C8-83B1-714E-A6D0-DEECB9E28FFD}"/>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8" name="Footer Placeholder 7">
            <a:extLst>
              <a:ext uri="{FF2B5EF4-FFF2-40B4-BE49-F238E27FC236}">
                <a16:creationId xmlns:a16="http://schemas.microsoft.com/office/drawing/2014/main" id="{3CBDD662-879F-3C43-9E12-11D5C135BC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9CC695-DA4F-DC4F-8484-24C87F1B012E}"/>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372671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C5E6C-8361-9948-9331-6CB4D09BAA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A8AF3B-73AE-7042-BA5E-EC4F843318FB}"/>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4" name="Footer Placeholder 3">
            <a:extLst>
              <a:ext uri="{FF2B5EF4-FFF2-40B4-BE49-F238E27FC236}">
                <a16:creationId xmlns:a16="http://schemas.microsoft.com/office/drawing/2014/main" id="{534372FA-DAC9-D94E-9198-090D08D7A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A29252-A025-7540-9F66-932A1AAC9E60}"/>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1699686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7972DC-E568-F14F-8368-45328ACD03EE}"/>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3" name="Footer Placeholder 2">
            <a:extLst>
              <a:ext uri="{FF2B5EF4-FFF2-40B4-BE49-F238E27FC236}">
                <a16:creationId xmlns:a16="http://schemas.microsoft.com/office/drawing/2014/main" id="{A364AD19-B552-F540-B000-C6441A32C2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101238-4141-FE43-B936-EABDDF16B635}"/>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311204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2E73F-413B-AB41-AF41-6A47CF148A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5C6EA8-A447-E94C-A1F6-ED8867A812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FAA592-6FD1-094B-8B7A-9A1AD97AAF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FE012F-0CFA-E84B-AA13-BEA43C5E8E8C}"/>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6" name="Footer Placeholder 5">
            <a:extLst>
              <a:ext uri="{FF2B5EF4-FFF2-40B4-BE49-F238E27FC236}">
                <a16:creationId xmlns:a16="http://schemas.microsoft.com/office/drawing/2014/main" id="{7D7CC4B7-B0F3-8C4F-999E-74928FF47E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03F8CD-E356-E34B-BFC5-2AEBCFE7732A}"/>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1906620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C1E7-DED9-0E4B-910F-FC6372D295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7C614D-FBC0-5342-98AF-9C129E2F59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90C6F-E7A9-0745-BA22-88EA3C6AE8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FFCEB9A-01F3-DB4A-9F0F-D9A82CB5DB4F}"/>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6" name="Footer Placeholder 5">
            <a:extLst>
              <a:ext uri="{FF2B5EF4-FFF2-40B4-BE49-F238E27FC236}">
                <a16:creationId xmlns:a16="http://schemas.microsoft.com/office/drawing/2014/main" id="{D1332B53-7DAA-B94B-A7F4-1EBEE0BD96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7D96F5-6561-E549-A21F-887108863EFC}"/>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84380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3908-8AF0-1B42-81DB-424E767400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A62041-03BD-304E-B497-D2FEFDB1187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070C00-F739-4340-B52B-63FDBA0C33FA}"/>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5" name="Footer Placeholder 4">
            <a:extLst>
              <a:ext uri="{FF2B5EF4-FFF2-40B4-BE49-F238E27FC236}">
                <a16:creationId xmlns:a16="http://schemas.microsoft.com/office/drawing/2014/main" id="{06F836E3-71D2-8C44-94B8-D103A5462A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571CC8-4A53-D742-8185-998BA7B5D85D}"/>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258275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5481FB-F781-8841-9D34-7F22E0EE89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CCB5BD-47EF-B344-9B07-0E9818D889E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67D462-2DDE-3346-9D49-A53BA699383D}"/>
              </a:ext>
            </a:extLst>
          </p:cNvPr>
          <p:cNvSpPr>
            <a:spLocks noGrp="1"/>
          </p:cNvSpPr>
          <p:nvPr>
            <p:ph type="dt" sz="half" idx="10"/>
          </p:nvPr>
        </p:nvSpPr>
        <p:spPr/>
        <p:txBody>
          <a:bodyPr/>
          <a:lstStyle/>
          <a:p>
            <a:fld id="{30969D43-AFDA-3A4D-85FC-D79EDE2B557C}" type="datetimeFigureOut">
              <a:rPr lang="en-US" smtClean="0"/>
              <a:t>8/30/23</a:t>
            </a:fld>
            <a:endParaRPr lang="en-US"/>
          </a:p>
        </p:txBody>
      </p:sp>
      <p:sp>
        <p:nvSpPr>
          <p:cNvPr id="5" name="Footer Placeholder 4">
            <a:extLst>
              <a:ext uri="{FF2B5EF4-FFF2-40B4-BE49-F238E27FC236}">
                <a16:creationId xmlns:a16="http://schemas.microsoft.com/office/drawing/2014/main" id="{F1283475-F8B9-5245-B942-4A5EDD0D5F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0638D-3765-9343-870A-A9C59F638233}"/>
              </a:ext>
            </a:extLst>
          </p:cNvPr>
          <p:cNvSpPr>
            <a:spLocks noGrp="1"/>
          </p:cNvSpPr>
          <p:nvPr>
            <p:ph type="sldNum" sz="quarter" idx="12"/>
          </p:nvPr>
        </p:nvSpPr>
        <p:spPr/>
        <p:txBody>
          <a:bodyPr/>
          <a:lstStyle/>
          <a:p>
            <a:fld id="{37B48373-DB7A-6046-8EB2-EE6701541867}" type="slidenum">
              <a:rPr lang="en-US" smtClean="0"/>
              <a:t>‹#›</a:t>
            </a:fld>
            <a:endParaRPr lang="en-US"/>
          </a:p>
        </p:txBody>
      </p:sp>
    </p:spTree>
    <p:extLst>
      <p:ext uri="{BB962C8B-B14F-4D97-AF65-F5344CB8AC3E}">
        <p14:creationId xmlns:p14="http://schemas.microsoft.com/office/powerpoint/2010/main" val="477868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7EF09C-04E6-4347-973F-A097ACF4FF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ADC483-318E-3F4E-8BB6-2806ECF085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F6A8B5-8398-784B-94DE-A9649771B3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969D43-AFDA-3A4D-85FC-D79EDE2B557C}" type="datetimeFigureOut">
              <a:rPr lang="en-US" smtClean="0"/>
              <a:t>8/30/23</a:t>
            </a:fld>
            <a:endParaRPr lang="en-US"/>
          </a:p>
        </p:txBody>
      </p:sp>
      <p:sp>
        <p:nvSpPr>
          <p:cNvPr id="5" name="Footer Placeholder 4">
            <a:extLst>
              <a:ext uri="{FF2B5EF4-FFF2-40B4-BE49-F238E27FC236}">
                <a16:creationId xmlns:a16="http://schemas.microsoft.com/office/drawing/2014/main" id="{85F6A2A1-8CA0-8F4E-866D-C00081AED1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41DCC3-6303-6741-B225-A0FFBE308E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48373-DB7A-6046-8EB2-EE6701541867}" type="slidenum">
              <a:rPr lang="en-US" smtClean="0"/>
              <a:t>‹#›</a:t>
            </a:fld>
            <a:endParaRPr lang="en-US"/>
          </a:p>
        </p:txBody>
      </p:sp>
    </p:spTree>
    <p:extLst>
      <p:ext uri="{BB962C8B-B14F-4D97-AF65-F5344CB8AC3E}">
        <p14:creationId xmlns:p14="http://schemas.microsoft.com/office/powerpoint/2010/main" val="1937098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android.com/choicescreen-winner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356D2-76F4-E440-837F-B074E6495741}"/>
              </a:ext>
            </a:extLst>
          </p:cNvPr>
          <p:cNvSpPr>
            <a:spLocks noGrp="1"/>
          </p:cNvSpPr>
          <p:nvPr>
            <p:ph type="ctrTitle"/>
          </p:nvPr>
        </p:nvSpPr>
        <p:spPr>
          <a:xfrm>
            <a:off x="1524000" y="524840"/>
            <a:ext cx="9144000" cy="2387600"/>
          </a:xfrm>
        </p:spPr>
        <p:txBody>
          <a:bodyPr/>
          <a:lstStyle/>
          <a:p>
            <a:r>
              <a:rPr lang="en-US" dirty="0"/>
              <a:t>Choice Screen Auctions</a:t>
            </a:r>
          </a:p>
        </p:txBody>
      </p:sp>
      <p:sp>
        <p:nvSpPr>
          <p:cNvPr id="3" name="Subtitle 2">
            <a:extLst>
              <a:ext uri="{FF2B5EF4-FFF2-40B4-BE49-F238E27FC236}">
                <a16:creationId xmlns:a16="http://schemas.microsoft.com/office/drawing/2014/main" id="{BF216982-BCEB-5F46-AB1B-722ED64F8674}"/>
              </a:ext>
            </a:extLst>
          </p:cNvPr>
          <p:cNvSpPr>
            <a:spLocks noGrp="1"/>
          </p:cNvSpPr>
          <p:nvPr>
            <p:ph type="subTitle" idx="1"/>
          </p:nvPr>
        </p:nvSpPr>
        <p:spPr>
          <a:xfrm>
            <a:off x="1524000" y="3122203"/>
            <a:ext cx="9144000" cy="3160901"/>
          </a:xfrm>
        </p:spPr>
        <p:txBody>
          <a:bodyPr>
            <a:normAutofit/>
          </a:bodyPr>
          <a:lstStyle/>
          <a:p>
            <a:r>
              <a:rPr lang="en-US" sz="2800" dirty="0"/>
              <a:t>Michael Ostrovsky</a:t>
            </a:r>
            <a:br>
              <a:rPr lang="en-US" sz="2800" dirty="0"/>
            </a:br>
            <a:endParaRPr lang="en-US" sz="800" dirty="0"/>
          </a:p>
          <a:p>
            <a:r>
              <a:rPr lang="en-US" sz="2000" dirty="0"/>
              <a:t>Stanford Graduate School of Business and NBER</a:t>
            </a:r>
          </a:p>
          <a:p>
            <a:br>
              <a:rPr lang="en-US" sz="2000" dirty="0"/>
            </a:br>
            <a:br>
              <a:rPr lang="en-US" sz="2000" dirty="0"/>
            </a:br>
            <a:r>
              <a:rPr lang="en-US" sz="2000" dirty="0"/>
              <a:t>June 23, 2023</a:t>
            </a:r>
          </a:p>
        </p:txBody>
      </p:sp>
    </p:spTree>
    <p:extLst>
      <p:ext uri="{BB962C8B-B14F-4D97-AF65-F5344CB8AC3E}">
        <p14:creationId xmlns:p14="http://schemas.microsoft.com/office/powerpoint/2010/main" val="3989622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AAC54BFD-67DB-9542-A1FD-9A67AFDA531B}"/>
              </a:ext>
            </a:extLst>
          </p:cNvPr>
          <p:cNvSpPr/>
          <p:nvPr/>
        </p:nvSpPr>
        <p:spPr>
          <a:xfrm>
            <a:off x="1041148" y="3362094"/>
            <a:ext cx="10257577" cy="2480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Platform </a:t>
            </a:r>
            <a:r>
              <a:rPr lang="en-US" sz="8800" b="1" dirty="0"/>
              <a:t>A</a:t>
            </a:r>
            <a:endParaRPr lang="en-US" sz="6000" b="1" dirty="0"/>
          </a:p>
        </p:txBody>
      </p:sp>
      <p:sp>
        <p:nvSpPr>
          <p:cNvPr id="5" name="Rounded Rectangle 4">
            <a:extLst>
              <a:ext uri="{FF2B5EF4-FFF2-40B4-BE49-F238E27FC236}">
                <a16:creationId xmlns:a16="http://schemas.microsoft.com/office/drawing/2014/main" id="{2B47E4D9-435D-9E48-A143-406BE872F0AA}"/>
              </a:ext>
            </a:extLst>
          </p:cNvPr>
          <p:cNvSpPr/>
          <p:nvPr/>
        </p:nvSpPr>
        <p:spPr>
          <a:xfrm>
            <a:off x="1041147" y="881444"/>
            <a:ext cx="4780231" cy="2480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Product </a:t>
            </a:r>
            <a:r>
              <a:rPr lang="en-US" sz="8800" b="1" dirty="0"/>
              <a:t>A</a:t>
            </a:r>
            <a:endParaRPr lang="en-US" sz="6000" b="1" dirty="0"/>
          </a:p>
        </p:txBody>
      </p:sp>
      <p:sp>
        <p:nvSpPr>
          <p:cNvPr id="6" name="Rounded Rectangle 5">
            <a:extLst>
              <a:ext uri="{FF2B5EF4-FFF2-40B4-BE49-F238E27FC236}">
                <a16:creationId xmlns:a16="http://schemas.microsoft.com/office/drawing/2014/main" id="{10AD14CF-D8B2-E241-A017-45BAD035A562}"/>
              </a:ext>
            </a:extLst>
          </p:cNvPr>
          <p:cNvSpPr/>
          <p:nvPr/>
        </p:nvSpPr>
        <p:spPr>
          <a:xfrm>
            <a:off x="6518494" y="881444"/>
            <a:ext cx="4780231" cy="248065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Product </a:t>
            </a:r>
            <a:r>
              <a:rPr lang="en-US" sz="8800" b="1" dirty="0"/>
              <a:t>B</a:t>
            </a:r>
            <a:endParaRPr lang="en-US" sz="6000" b="1" dirty="0"/>
          </a:p>
        </p:txBody>
      </p:sp>
    </p:spTree>
    <p:extLst>
      <p:ext uri="{BB962C8B-B14F-4D97-AF65-F5344CB8AC3E}">
        <p14:creationId xmlns:p14="http://schemas.microsoft.com/office/powerpoint/2010/main" val="3210725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C393-0085-924D-9424-5A672F3B578A}"/>
              </a:ext>
            </a:extLst>
          </p:cNvPr>
          <p:cNvSpPr>
            <a:spLocks noGrp="1"/>
          </p:cNvSpPr>
          <p:nvPr>
            <p:ph type="title"/>
          </p:nvPr>
        </p:nvSpPr>
        <p:spPr/>
        <p:txBody>
          <a:bodyPr/>
          <a:lstStyle/>
          <a:p>
            <a:r>
              <a:rPr lang="en-US" dirty="0"/>
              <a:t>Choice Screen – Microsoft Windows/browsers</a:t>
            </a:r>
          </a:p>
        </p:txBody>
      </p:sp>
      <p:sp>
        <p:nvSpPr>
          <p:cNvPr id="3" name="Content Placeholder 2">
            <a:extLst>
              <a:ext uri="{FF2B5EF4-FFF2-40B4-BE49-F238E27FC236}">
                <a16:creationId xmlns:a16="http://schemas.microsoft.com/office/drawing/2014/main" id="{97DA3E92-06A5-D842-9C8A-299CF3901934}"/>
              </a:ext>
            </a:extLst>
          </p:cNvPr>
          <p:cNvSpPr>
            <a:spLocks noGrp="1"/>
          </p:cNvSpPr>
          <p:nvPr>
            <p:ph idx="1"/>
          </p:nvPr>
        </p:nvSpPr>
        <p:spPr/>
        <p:txBody>
          <a:bodyPr/>
          <a:lstStyle/>
          <a:p>
            <a:r>
              <a:rPr lang="en-US" dirty="0"/>
              <a:t>Initially proposed by Microsoft in 1999 as a potential remedy in the US, not adopted at the time</a:t>
            </a:r>
            <a:br>
              <a:rPr lang="en-US" dirty="0"/>
            </a:br>
            <a:endParaRPr lang="en-US" dirty="0"/>
          </a:p>
          <a:p>
            <a:r>
              <a:rPr lang="en-US" dirty="0"/>
              <a:t>Adopted in Europe 2010 – 2014 (agreement between MS and EC)</a:t>
            </a:r>
            <a:br>
              <a:rPr lang="en-US" dirty="0"/>
            </a:br>
            <a:endParaRPr lang="en-US" dirty="0"/>
          </a:p>
          <a:p>
            <a:r>
              <a:rPr lang="en-US" dirty="0"/>
              <a:t>Accidentally removed on one of the versions of Windows from May 2011 until July 2012, affecting ~15 million users. Microsoft admitted the error and paid a fine of €561 million. </a:t>
            </a:r>
          </a:p>
        </p:txBody>
      </p:sp>
    </p:spTree>
    <p:extLst>
      <p:ext uri="{BB962C8B-B14F-4D97-AF65-F5344CB8AC3E}">
        <p14:creationId xmlns:p14="http://schemas.microsoft.com/office/powerpoint/2010/main" val="285460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2D6D8E-C6F2-CE42-A37C-364C8F293E4F}"/>
              </a:ext>
            </a:extLst>
          </p:cNvPr>
          <p:cNvPicPr>
            <a:picLocks noChangeAspect="1"/>
          </p:cNvPicPr>
          <p:nvPr/>
        </p:nvPicPr>
        <p:blipFill>
          <a:blip r:embed="rId2"/>
          <a:stretch>
            <a:fillRect/>
          </a:stretch>
        </p:blipFill>
        <p:spPr>
          <a:xfrm>
            <a:off x="1520577" y="0"/>
            <a:ext cx="9144001" cy="6858000"/>
          </a:xfrm>
          <a:prstGeom prst="rect">
            <a:avLst/>
          </a:prstGeom>
        </p:spPr>
      </p:pic>
    </p:spTree>
    <p:extLst>
      <p:ext uri="{BB962C8B-B14F-4D97-AF65-F5344CB8AC3E}">
        <p14:creationId xmlns:p14="http://schemas.microsoft.com/office/powerpoint/2010/main" val="10891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C6D6D-3E6F-F94A-8771-0E2DCC0CAD4C}"/>
              </a:ext>
            </a:extLst>
          </p:cNvPr>
          <p:cNvSpPr>
            <a:spLocks noGrp="1"/>
          </p:cNvSpPr>
          <p:nvPr>
            <p:ph type="title"/>
          </p:nvPr>
        </p:nvSpPr>
        <p:spPr/>
        <p:txBody>
          <a:bodyPr/>
          <a:lstStyle/>
          <a:p>
            <a:r>
              <a:rPr lang="en-US" dirty="0"/>
              <a:t>Choice Screens for search engines and browsers on Google’s Android platform</a:t>
            </a:r>
          </a:p>
        </p:txBody>
      </p:sp>
      <p:sp>
        <p:nvSpPr>
          <p:cNvPr id="3" name="Content Placeholder 2">
            <a:extLst>
              <a:ext uri="{FF2B5EF4-FFF2-40B4-BE49-F238E27FC236}">
                <a16:creationId xmlns:a16="http://schemas.microsoft.com/office/drawing/2014/main" id="{16AFF1E6-76F5-BA42-A18F-7107493A77BA}"/>
              </a:ext>
            </a:extLst>
          </p:cNvPr>
          <p:cNvSpPr>
            <a:spLocks noGrp="1"/>
          </p:cNvSpPr>
          <p:nvPr>
            <p:ph idx="1"/>
          </p:nvPr>
        </p:nvSpPr>
        <p:spPr>
          <a:xfrm>
            <a:off x="838200" y="2051653"/>
            <a:ext cx="10515600" cy="4351338"/>
          </a:xfrm>
        </p:spPr>
        <p:txBody>
          <a:bodyPr/>
          <a:lstStyle/>
          <a:p>
            <a:r>
              <a:rPr lang="en-US" dirty="0"/>
              <a:t>In 2017, Google paid a €4.3 billion fine to the EC for illegal tying of its Chrome browser and Google Search app and default search engine on the Android platform</a:t>
            </a:r>
            <a:br>
              <a:rPr lang="en-US" dirty="0"/>
            </a:br>
            <a:endParaRPr lang="en-US" dirty="0"/>
          </a:p>
          <a:p>
            <a:r>
              <a:rPr lang="en-US" dirty="0"/>
              <a:t>As part of the subsequent settlement, in 2018 Google agreed to display choice screens for alternative search engines and browsers to Android users in Europe, starting in 2019</a:t>
            </a:r>
          </a:p>
        </p:txBody>
      </p:sp>
    </p:spTree>
    <p:extLst>
      <p:ext uri="{BB962C8B-B14F-4D97-AF65-F5344CB8AC3E}">
        <p14:creationId xmlns:p14="http://schemas.microsoft.com/office/powerpoint/2010/main" val="2662480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C393-0085-924D-9424-5A672F3B578A}"/>
              </a:ext>
            </a:extLst>
          </p:cNvPr>
          <p:cNvSpPr>
            <a:spLocks noGrp="1"/>
          </p:cNvSpPr>
          <p:nvPr>
            <p:ph type="title"/>
          </p:nvPr>
        </p:nvSpPr>
        <p:spPr/>
        <p:txBody>
          <a:bodyPr/>
          <a:lstStyle/>
          <a:p>
            <a:r>
              <a:rPr lang="en-US" dirty="0"/>
              <a:t>Choice Screen </a:t>
            </a:r>
            <a:r>
              <a:rPr lang="en-US" u="sng" dirty="0"/>
              <a:t>Auctions</a:t>
            </a:r>
          </a:p>
        </p:txBody>
      </p:sp>
      <p:sp>
        <p:nvSpPr>
          <p:cNvPr id="3" name="Content Placeholder 2">
            <a:extLst>
              <a:ext uri="{FF2B5EF4-FFF2-40B4-BE49-F238E27FC236}">
                <a16:creationId xmlns:a16="http://schemas.microsoft.com/office/drawing/2014/main" id="{97DA3E92-06A5-D842-9C8A-299CF3901934}"/>
              </a:ext>
            </a:extLst>
          </p:cNvPr>
          <p:cNvSpPr>
            <a:spLocks noGrp="1"/>
          </p:cNvSpPr>
          <p:nvPr>
            <p:ph idx="1"/>
          </p:nvPr>
        </p:nvSpPr>
        <p:spPr>
          <a:xfrm>
            <a:off x="838200" y="1825625"/>
            <a:ext cx="7185917" cy="4351338"/>
          </a:xfrm>
        </p:spPr>
        <p:txBody>
          <a:bodyPr/>
          <a:lstStyle/>
          <a:p>
            <a:r>
              <a:rPr lang="en-US" dirty="0"/>
              <a:t>Announced in August 2019</a:t>
            </a:r>
            <a:br>
              <a:rPr lang="en-US" dirty="0"/>
            </a:br>
            <a:endParaRPr lang="en-US" dirty="0"/>
          </a:p>
          <a:p>
            <a:r>
              <a:rPr lang="en-US" dirty="0"/>
              <a:t>Auctions are conducted quarterly, first auction for the period March 2020 – June 2020</a:t>
            </a:r>
            <a:br>
              <a:rPr lang="en-US" dirty="0"/>
            </a:br>
            <a:endParaRPr lang="en-US" dirty="0"/>
          </a:p>
          <a:p>
            <a:r>
              <a:rPr lang="en-US" dirty="0"/>
              <a:t>“The auction revenues help [Google] to continue to invest in developing and maintaining the Android platform.”</a:t>
            </a:r>
            <a:br>
              <a:rPr lang="en-US" dirty="0"/>
            </a:br>
            <a:endParaRPr lang="en-US" dirty="0"/>
          </a:p>
        </p:txBody>
      </p:sp>
      <p:pic>
        <p:nvPicPr>
          <p:cNvPr id="5" name="Picture 4">
            <a:extLst>
              <a:ext uri="{FF2B5EF4-FFF2-40B4-BE49-F238E27FC236}">
                <a16:creationId xmlns:a16="http://schemas.microsoft.com/office/drawing/2014/main" id="{1FCF47B9-8972-F949-9425-6913DFD7CF49}"/>
              </a:ext>
            </a:extLst>
          </p:cNvPr>
          <p:cNvPicPr>
            <a:picLocks noChangeAspect="1"/>
          </p:cNvPicPr>
          <p:nvPr/>
        </p:nvPicPr>
        <p:blipFill>
          <a:blip r:embed="rId2"/>
          <a:stretch>
            <a:fillRect/>
          </a:stretch>
        </p:blipFill>
        <p:spPr>
          <a:xfrm>
            <a:off x="8460380" y="0"/>
            <a:ext cx="3367278" cy="6858000"/>
          </a:xfrm>
          <a:prstGeom prst="rect">
            <a:avLst/>
          </a:prstGeom>
        </p:spPr>
      </p:pic>
    </p:spTree>
    <p:extLst>
      <p:ext uri="{BB962C8B-B14F-4D97-AF65-F5344CB8AC3E}">
        <p14:creationId xmlns:p14="http://schemas.microsoft.com/office/powerpoint/2010/main" val="1186448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5280A4-52E1-F44B-AD5A-A44C102FAD3C}"/>
              </a:ext>
            </a:extLst>
          </p:cNvPr>
          <p:cNvPicPr>
            <a:picLocks noChangeAspect="1"/>
          </p:cNvPicPr>
          <p:nvPr/>
        </p:nvPicPr>
        <p:blipFill>
          <a:blip r:embed="rId2"/>
          <a:stretch>
            <a:fillRect/>
          </a:stretch>
        </p:blipFill>
        <p:spPr>
          <a:xfrm>
            <a:off x="377432" y="198205"/>
            <a:ext cx="11252200" cy="1447800"/>
          </a:xfrm>
          <a:prstGeom prst="rect">
            <a:avLst/>
          </a:prstGeom>
        </p:spPr>
      </p:pic>
      <p:pic>
        <p:nvPicPr>
          <p:cNvPr id="9" name="Picture 8">
            <a:extLst>
              <a:ext uri="{FF2B5EF4-FFF2-40B4-BE49-F238E27FC236}">
                <a16:creationId xmlns:a16="http://schemas.microsoft.com/office/drawing/2014/main" id="{CE851406-7353-314B-8FF7-D7365EE5F2EB}"/>
              </a:ext>
            </a:extLst>
          </p:cNvPr>
          <p:cNvPicPr>
            <a:picLocks noChangeAspect="1"/>
          </p:cNvPicPr>
          <p:nvPr/>
        </p:nvPicPr>
        <p:blipFill>
          <a:blip r:embed="rId3"/>
          <a:stretch>
            <a:fillRect/>
          </a:stretch>
        </p:blipFill>
        <p:spPr>
          <a:xfrm>
            <a:off x="266700" y="1744895"/>
            <a:ext cx="11658600" cy="4914900"/>
          </a:xfrm>
          <a:prstGeom prst="rect">
            <a:avLst/>
          </a:prstGeom>
        </p:spPr>
      </p:pic>
    </p:spTree>
    <p:extLst>
      <p:ext uri="{BB962C8B-B14F-4D97-AF65-F5344CB8AC3E}">
        <p14:creationId xmlns:p14="http://schemas.microsoft.com/office/powerpoint/2010/main" val="1086991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041B2-948C-7942-95C7-7720182ADE43}"/>
              </a:ext>
            </a:extLst>
          </p:cNvPr>
          <p:cNvSpPr>
            <a:spLocks noGrp="1"/>
          </p:cNvSpPr>
          <p:nvPr>
            <p:ph type="title"/>
          </p:nvPr>
        </p:nvSpPr>
        <p:spPr>
          <a:xfrm>
            <a:off x="971762" y="272659"/>
            <a:ext cx="10515600" cy="1325563"/>
          </a:xfrm>
        </p:spPr>
        <p:txBody>
          <a:bodyPr>
            <a:normAutofit/>
          </a:bodyPr>
          <a:lstStyle/>
          <a:p>
            <a:pPr algn="ctr"/>
            <a:r>
              <a:rPr lang="en-US" sz="4800" b="1" dirty="0"/>
              <a:t>Example</a:t>
            </a:r>
          </a:p>
        </p:txBody>
      </p:sp>
      <p:sp>
        <p:nvSpPr>
          <p:cNvPr id="4" name="Rounded Rectangle 3">
            <a:extLst>
              <a:ext uri="{FF2B5EF4-FFF2-40B4-BE49-F238E27FC236}">
                <a16:creationId xmlns:a16="http://schemas.microsoft.com/office/drawing/2014/main" id="{C4493ECE-D287-7945-A6AD-687DD2175F8C}"/>
              </a:ext>
            </a:extLst>
          </p:cNvPr>
          <p:cNvSpPr/>
          <p:nvPr/>
        </p:nvSpPr>
        <p:spPr>
          <a:xfrm>
            <a:off x="1526568" y="1855072"/>
            <a:ext cx="3900722" cy="143055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Search Engine </a:t>
            </a:r>
            <a:r>
              <a:rPr lang="en-US" sz="3200" b="1" dirty="0"/>
              <a:t>X</a:t>
            </a:r>
            <a:endParaRPr lang="en-US" sz="2800" b="1" dirty="0"/>
          </a:p>
        </p:txBody>
      </p:sp>
      <p:sp>
        <p:nvSpPr>
          <p:cNvPr id="5" name="Rounded Rectangle 4">
            <a:extLst>
              <a:ext uri="{FF2B5EF4-FFF2-40B4-BE49-F238E27FC236}">
                <a16:creationId xmlns:a16="http://schemas.microsoft.com/office/drawing/2014/main" id="{2868FD6E-0668-9243-BF3B-5B2D5AA9FF67}"/>
              </a:ext>
            </a:extLst>
          </p:cNvPr>
          <p:cNvSpPr/>
          <p:nvPr/>
        </p:nvSpPr>
        <p:spPr>
          <a:xfrm>
            <a:off x="7042112" y="1855072"/>
            <a:ext cx="3900722" cy="143055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Search Engine </a:t>
            </a:r>
            <a:r>
              <a:rPr lang="en-US" sz="3200" b="1" dirty="0"/>
              <a:t>Y</a:t>
            </a:r>
            <a:endParaRPr lang="en-US" sz="2800" b="1" dirty="0"/>
          </a:p>
        </p:txBody>
      </p:sp>
      <p:sp>
        <p:nvSpPr>
          <p:cNvPr id="7" name="Content Placeholder 2">
            <a:extLst>
              <a:ext uri="{FF2B5EF4-FFF2-40B4-BE49-F238E27FC236}">
                <a16:creationId xmlns:a16="http://schemas.microsoft.com/office/drawing/2014/main" id="{A92C45B5-28F1-084D-95A1-591F323194F5}"/>
              </a:ext>
            </a:extLst>
          </p:cNvPr>
          <p:cNvSpPr>
            <a:spLocks noGrp="1"/>
          </p:cNvSpPr>
          <p:nvPr>
            <p:ph idx="1"/>
          </p:nvPr>
        </p:nvSpPr>
        <p:spPr>
          <a:xfrm>
            <a:off x="1526568" y="3890725"/>
            <a:ext cx="3900722" cy="2212119"/>
          </a:xfrm>
        </p:spPr>
        <p:txBody>
          <a:bodyPr/>
          <a:lstStyle/>
          <a:p>
            <a:r>
              <a:rPr lang="en-US" dirty="0"/>
              <a:t>Values each user at </a:t>
            </a:r>
            <a:r>
              <a:rPr lang="en-US" sz="3200" b="1" dirty="0">
                <a:solidFill>
                  <a:srgbClr val="7030A0"/>
                </a:solidFill>
              </a:rPr>
              <a:t>$20</a:t>
            </a:r>
            <a:endParaRPr lang="en-US" b="1" dirty="0">
              <a:solidFill>
                <a:srgbClr val="7030A0"/>
              </a:solidFill>
            </a:endParaRPr>
          </a:p>
          <a:p>
            <a:endParaRPr lang="en-US" dirty="0"/>
          </a:p>
          <a:p>
            <a:r>
              <a:rPr lang="en-US" sz="3200" b="1" dirty="0">
                <a:solidFill>
                  <a:srgbClr val="7030A0"/>
                </a:solidFill>
              </a:rPr>
              <a:t>50</a:t>
            </a:r>
            <a:r>
              <a:rPr lang="en-US" dirty="0"/>
              <a:t> users will install it </a:t>
            </a:r>
            <a:br>
              <a:rPr lang="en-US" dirty="0"/>
            </a:br>
            <a:r>
              <a:rPr lang="en-US" sz="1800" dirty="0"/>
              <a:t>(if it is shown on the choice screen)</a:t>
            </a:r>
            <a:endParaRPr lang="en-US" dirty="0"/>
          </a:p>
        </p:txBody>
      </p:sp>
      <p:sp>
        <p:nvSpPr>
          <p:cNvPr id="9" name="Content Placeholder 2">
            <a:extLst>
              <a:ext uri="{FF2B5EF4-FFF2-40B4-BE49-F238E27FC236}">
                <a16:creationId xmlns:a16="http://schemas.microsoft.com/office/drawing/2014/main" id="{1DBEB0A9-C4EA-2F4A-8979-920E9ECFA1C1}"/>
              </a:ext>
            </a:extLst>
          </p:cNvPr>
          <p:cNvSpPr txBox="1">
            <a:spLocks/>
          </p:cNvSpPr>
          <p:nvPr/>
        </p:nvSpPr>
        <p:spPr>
          <a:xfrm>
            <a:off x="7042112" y="3890725"/>
            <a:ext cx="3900722" cy="22121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Values each user at </a:t>
            </a:r>
            <a:r>
              <a:rPr lang="en-US" sz="3200" b="1" dirty="0">
                <a:solidFill>
                  <a:schemeClr val="accent6"/>
                </a:solidFill>
              </a:rPr>
              <a:t>$10</a:t>
            </a:r>
            <a:endParaRPr lang="en-US" b="1" dirty="0">
              <a:solidFill>
                <a:schemeClr val="accent6"/>
              </a:solidFill>
            </a:endParaRPr>
          </a:p>
          <a:p>
            <a:endParaRPr lang="en-US" dirty="0"/>
          </a:p>
          <a:p>
            <a:r>
              <a:rPr lang="en-US" sz="3200" b="1" dirty="0">
                <a:solidFill>
                  <a:schemeClr val="accent6"/>
                </a:solidFill>
              </a:rPr>
              <a:t>5000</a:t>
            </a:r>
            <a:r>
              <a:rPr lang="en-US" dirty="0"/>
              <a:t> users will install it</a:t>
            </a:r>
            <a:br>
              <a:rPr lang="en-US" dirty="0"/>
            </a:br>
            <a:r>
              <a:rPr lang="en-US" sz="1800" dirty="0"/>
              <a:t>(if it is shown on the choice screen)</a:t>
            </a:r>
          </a:p>
          <a:p>
            <a:endParaRPr lang="en-US" dirty="0"/>
          </a:p>
        </p:txBody>
      </p:sp>
    </p:spTree>
    <p:extLst>
      <p:ext uri="{BB962C8B-B14F-4D97-AF65-F5344CB8AC3E}">
        <p14:creationId xmlns:p14="http://schemas.microsoft.com/office/powerpoint/2010/main" val="3372685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F6C5-AB17-AF44-8AE0-5C8E0EB4C19C}"/>
              </a:ext>
            </a:extLst>
          </p:cNvPr>
          <p:cNvSpPr>
            <a:spLocks noGrp="1"/>
          </p:cNvSpPr>
          <p:nvPr>
            <p:ph type="title"/>
          </p:nvPr>
        </p:nvSpPr>
        <p:spPr>
          <a:xfrm>
            <a:off x="838199" y="0"/>
            <a:ext cx="10515600" cy="1325563"/>
          </a:xfrm>
        </p:spPr>
        <p:txBody>
          <a:bodyPr/>
          <a:lstStyle/>
          <a:p>
            <a:r>
              <a:rPr lang="en-US" dirty="0"/>
              <a:t>Basic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8876F1-59CF-044A-9502-70A463A1A7E3}"/>
                  </a:ext>
                </a:extLst>
              </p:cNvPr>
              <p:cNvSpPr>
                <a:spLocks noGrp="1"/>
              </p:cNvSpPr>
              <p:nvPr>
                <p:ph idx="1"/>
              </p:nvPr>
            </p:nvSpPr>
            <p:spPr>
              <a:xfrm>
                <a:off x="838199" y="1363292"/>
                <a:ext cx="10740775" cy="4945045"/>
              </a:xfrm>
              <a:solidFill>
                <a:schemeClr val="bg1"/>
              </a:solidFill>
            </p:spPr>
            <p:txBody>
              <a:bodyPr>
                <a:normAutofit/>
              </a:bodyPr>
              <a:lstStyle/>
              <a:p>
                <a:r>
                  <a:rPr lang="en-US" dirty="0"/>
                  <a:t>One slot (in addition to the platform’s own search engine)</a:t>
                </a:r>
              </a:p>
              <a:p>
                <a14:m>
                  <m:oMath xmlns:m="http://schemas.openxmlformats.org/officeDocument/2006/math">
                    <m:r>
                      <a:rPr lang="en-US" b="0" i="1" smtClean="0">
                        <a:latin typeface="Cambria Math" panose="02040503050406030204" pitchFamily="18" charset="0"/>
                      </a:rPr>
                      <m:t>𝑛</m:t>
                    </m:r>
                  </m:oMath>
                </a14:m>
                <a:r>
                  <a:rPr lang="en-US" i="1" dirty="0"/>
                  <a:t> </a:t>
                </a:r>
                <a:r>
                  <a:rPr lang="en-US" dirty="0"/>
                  <a:t>bidders (indexed by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Bidder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 </m:t>
                    </m:r>
                  </m:oMath>
                </a14:m>
                <a:r>
                  <a:rPr lang="en-US" dirty="0"/>
                  <a:t>has </a:t>
                </a:r>
                <a:r>
                  <a:rPr lang="en-US" i="1" dirty="0"/>
                  <a:t>popularity </a:t>
                </a:r>
                <a:r>
                  <a:rPr lang="en-US" dirty="0"/>
                  <a:t>(probability of being </a:t>
                </a:r>
                <a:r>
                  <a:rPr lang="en-US" dirty="0" err="1"/>
                  <a:t>chosen|being</a:t>
                </a:r>
                <a:r>
                  <a:rPr lang="en-US" dirty="0"/>
                  <a:t> shown)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oMath>
                </a14:m>
                <a:endParaRPr lang="en-US" dirty="0"/>
              </a:p>
              <a:p>
                <a:r>
                  <a:rPr lang="en-US" dirty="0"/>
                  <a:t>Bidder </a:t>
                </a:r>
                <a14:m>
                  <m:oMath xmlns:m="http://schemas.openxmlformats.org/officeDocument/2006/math">
                    <m:r>
                      <a:rPr lang="en-US" b="0" i="1" smtClean="0">
                        <a:latin typeface="Cambria Math" panose="02040503050406030204" pitchFamily="18" charset="0"/>
                      </a:rPr>
                      <m:t>𝑖</m:t>
                    </m:r>
                  </m:oMath>
                </a14:m>
                <a:r>
                  <a:rPr lang="en-US" dirty="0"/>
                  <a:t> values each user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 </m:t>
                    </m:r>
                  </m:oMath>
                </a14:m>
                <a:endParaRPr lang="en-US" dirty="0"/>
              </a:p>
              <a:p>
                <a:r>
                  <a:rPr lang="en-US" dirty="0"/>
                  <a:t>Variables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 </m:t>
                    </m:r>
                  </m:oMath>
                </a14:m>
                <a:r>
                  <a:rPr lang="en-US" dirty="0"/>
                  <a:t>are </a:t>
                </a:r>
                <a:r>
                  <a:rPr lang="en-US" dirty="0" err="1"/>
                  <a:t>i.i.d</a:t>
                </a:r>
                <a:r>
                  <a:rPr lang="en-US" dirty="0"/>
                  <a:t> uniform on </a:t>
                </a:r>
                <a14:m>
                  <m:oMath xmlns:m="http://schemas.openxmlformats.org/officeDocument/2006/math">
                    <m:r>
                      <a:rPr lang="en-US" b="0" i="1" smtClean="0">
                        <a:latin typeface="Cambria Math" panose="02040503050406030204" pitchFamily="18" charset="0"/>
                      </a:rPr>
                      <m:t>[0,1] </m:t>
                    </m:r>
                  </m:oMath>
                </a14:m>
                <a:endParaRPr lang="en-US" dirty="0"/>
              </a:p>
              <a:p>
                <a:r>
                  <a:rPr lang="en-US" dirty="0"/>
                  <a:t>The platform values each user at </a:t>
                </a:r>
                <a14:m>
                  <m:oMath xmlns:m="http://schemas.openxmlformats.org/officeDocument/2006/math">
                    <m:r>
                      <a:rPr lang="en-US" b="0" i="1" smtClean="0">
                        <a:latin typeface="Cambria Math" panose="02040503050406030204" pitchFamily="18" charset="0"/>
                      </a:rPr>
                      <m:t>𝜋</m:t>
                    </m:r>
                    <m:r>
                      <a:rPr lang="en-US" b="0" i="1" smtClean="0">
                        <a:latin typeface="Cambria Math" panose="02040503050406030204" pitchFamily="18" charset="0"/>
                      </a:rPr>
                      <m:t>&gt;1</m:t>
                    </m:r>
                  </m:oMath>
                </a14:m>
                <a:endParaRPr lang="en-US" dirty="0"/>
              </a:p>
              <a:p>
                <a:r>
                  <a:rPr lang="en-US" dirty="0"/>
                  <a:t>“Per-appearance” auction: each bidder submits a bid. If wins, </a:t>
                </a:r>
                <a:br>
                  <a:rPr lang="en-US" dirty="0"/>
                </a:br>
                <a:r>
                  <a:rPr lang="en-US" dirty="0"/>
                  <a:t>pays the second-highest bid. Optimal bid: </a:t>
                </a:r>
                <a14:m>
                  <m:oMath xmlns:m="http://schemas.openxmlformats.org/officeDocument/2006/math">
                    <m:sSub>
                      <m:sSubPr>
                        <m:ctrlPr>
                          <a:rPr lang="en-US" b="0" i="1" smtClean="0">
                            <a:solidFill>
                              <a:srgbClr val="00B050"/>
                            </a:solidFill>
                            <a:latin typeface="Cambria Math" panose="02040503050406030204" pitchFamily="18" charset="0"/>
                          </a:rPr>
                        </m:ctrlPr>
                      </m:sSubPr>
                      <m:e>
                        <m:sSubSup>
                          <m:sSubSupPr>
                            <m:ctrlPr>
                              <a:rPr lang="en-US" b="0" i="1" smtClean="0">
                                <a:solidFill>
                                  <a:srgbClr val="00B050"/>
                                </a:solidFill>
                                <a:latin typeface="Cambria Math" panose="02040503050406030204" pitchFamily="18" charset="0"/>
                              </a:rPr>
                            </m:ctrlPr>
                          </m:sSubSupPr>
                          <m:e>
                            <m:r>
                              <a:rPr lang="en-US" b="0" i="1" smtClean="0">
                                <a:solidFill>
                                  <a:srgbClr val="00B050"/>
                                </a:solidFill>
                                <a:latin typeface="Cambria Math" panose="02040503050406030204" pitchFamily="18" charset="0"/>
                              </a:rPr>
                              <m:t>𝑏</m:t>
                            </m:r>
                          </m:e>
                          <m:sub>
                            <m:r>
                              <a:rPr lang="en-US" b="0" i="1" smtClean="0">
                                <a:solidFill>
                                  <a:srgbClr val="00B050"/>
                                </a:solidFill>
                                <a:latin typeface="Cambria Math" panose="02040503050406030204" pitchFamily="18" charset="0"/>
                              </a:rPr>
                              <m:t>𝑎</m:t>
                            </m:r>
                          </m:sub>
                          <m:sup>
                            <m:r>
                              <a:rPr lang="en-US" b="0" i="1" smtClean="0">
                                <a:solidFill>
                                  <a:srgbClr val="00B050"/>
                                </a:solidFill>
                                <a:latin typeface="Cambria Math" panose="02040503050406030204" pitchFamily="18" charset="0"/>
                              </a:rPr>
                              <m:t>∗</m:t>
                            </m:r>
                          </m:sup>
                        </m:sSubSup>
                        <m:r>
                          <a:rPr lang="en-US" b="0" i="1" smtClean="0">
                            <a:solidFill>
                              <a:srgbClr val="00B050"/>
                            </a:solidFill>
                            <a:latin typeface="Cambria Math" panose="02040503050406030204" pitchFamily="18" charset="0"/>
                          </a:rPr>
                          <m:t>=</m:t>
                        </m:r>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𝑟</m:t>
                            </m:r>
                          </m:e>
                          <m:sub>
                            <m:r>
                              <a:rPr lang="en-US" b="0" i="1" smtClean="0">
                                <a:solidFill>
                                  <a:srgbClr val="00B050"/>
                                </a:solidFill>
                                <a:latin typeface="Cambria Math" panose="02040503050406030204" pitchFamily="18" charset="0"/>
                              </a:rPr>
                              <m:t>𝑖</m:t>
                            </m:r>
                          </m:sub>
                        </m:sSub>
                        <m:r>
                          <a:rPr lang="en-US" b="0" i="1" smtClean="0">
                            <a:solidFill>
                              <a:srgbClr val="00B050"/>
                            </a:solidFill>
                            <a:latin typeface="Cambria Math" panose="02040503050406030204" pitchFamily="18" charset="0"/>
                          </a:rPr>
                          <m:t>𝑞</m:t>
                        </m:r>
                      </m:e>
                      <m:sub>
                        <m:r>
                          <a:rPr lang="en-US" b="0" i="1" smtClean="0">
                            <a:solidFill>
                              <a:srgbClr val="00B050"/>
                            </a:solidFill>
                            <a:latin typeface="Cambria Math" panose="02040503050406030204" pitchFamily="18" charset="0"/>
                          </a:rPr>
                          <m:t>𝑖</m:t>
                        </m:r>
                      </m:sub>
                    </m:sSub>
                  </m:oMath>
                </a14:m>
                <a:endParaRPr lang="en-US" dirty="0"/>
              </a:p>
              <a:p>
                <a:r>
                  <a:rPr lang="en-US" dirty="0"/>
                  <a:t>“Per-install” auction: each bidder submits a bid. If wins </a:t>
                </a:r>
                <a:r>
                  <a:rPr lang="en-US" i="1" dirty="0"/>
                  <a:t>and subsequently chosen by the user</a:t>
                </a:r>
                <a:r>
                  <a:rPr lang="en-US" dirty="0"/>
                  <a:t>, pays the second-highest bid.</a:t>
                </a:r>
                <a14:m>
                  <m:oMath xmlns:m="http://schemas.openxmlformats.org/officeDocument/2006/math">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 </m:t>
                        </m:r>
                        <m:sSubSup>
                          <m:sSubSupPr>
                            <m:ctrlPr>
                              <a:rPr lang="en-US" b="0" i="1" smtClean="0">
                                <a:solidFill>
                                  <a:srgbClr val="00B050"/>
                                </a:solidFill>
                                <a:latin typeface="Cambria Math" panose="02040503050406030204" pitchFamily="18" charset="0"/>
                              </a:rPr>
                            </m:ctrlPr>
                          </m:sSubSupPr>
                          <m:e>
                            <m:r>
                              <a:rPr lang="en-US" b="0" i="1" smtClean="0">
                                <a:solidFill>
                                  <a:srgbClr val="00B050"/>
                                </a:solidFill>
                                <a:latin typeface="Cambria Math" panose="02040503050406030204" pitchFamily="18" charset="0"/>
                              </a:rPr>
                              <m:t>𝑏</m:t>
                            </m:r>
                          </m:e>
                          <m:sub>
                            <m:r>
                              <a:rPr lang="en-US" b="0" i="1" smtClean="0">
                                <a:solidFill>
                                  <a:srgbClr val="00B050"/>
                                </a:solidFill>
                                <a:latin typeface="Cambria Math" panose="02040503050406030204" pitchFamily="18" charset="0"/>
                              </a:rPr>
                              <m:t>𝑖</m:t>
                            </m:r>
                          </m:sub>
                          <m:sup>
                            <m:r>
                              <a:rPr lang="en-US" b="0" i="1" smtClean="0">
                                <a:solidFill>
                                  <a:srgbClr val="00B050"/>
                                </a:solidFill>
                                <a:latin typeface="Cambria Math" panose="02040503050406030204" pitchFamily="18" charset="0"/>
                              </a:rPr>
                              <m:t>∗</m:t>
                            </m:r>
                          </m:sup>
                        </m:sSubSup>
                        <m:r>
                          <a:rPr lang="en-US" b="0" i="1" smtClean="0">
                            <a:solidFill>
                              <a:srgbClr val="00B050"/>
                            </a:solidFill>
                            <a:latin typeface="Cambria Math" panose="02040503050406030204" pitchFamily="18" charset="0"/>
                          </a:rPr>
                          <m:t>=</m:t>
                        </m:r>
                        <m:r>
                          <a:rPr lang="en-US" b="0" i="1" smtClean="0">
                            <a:solidFill>
                              <a:srgbClr val="00B050"/>
                            </a:solidFill>
                            <a:latin typeface="Cambria Math" panose="02040503050406030204" pitchFamily="18" charset="0"/>
                          </a:rPr>
                          <m:t>𝑟</m:t>
                        </m:r>
                      </m:e>
                      <m:sub>
                        <m:r>
                          <a:rPr lang="en-US" b="0" i="1" smtClean="0">
                            <a:solidFill>
                              <a:srgbClr val="00B050"/>
                            </a:solidFill>
                            <a:latin typeface="Cambria Math" panose="02040503050406030204" pitchFamily="18" charset="0"/>
                          </a:rPr>
                          <m:t>𝑖</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658876F1-59CF-044A-9502-70A463A1A7E3}"/>
                  </a:ext>
                </a:extLst>
              </p:cNvPr>
              <p:cNvSpPr>
                <a:spLocks noGrp="1" noRot="1" noChangeAspect="1" noMove="1" noResize="1" noEditPoints="1" noAdjustHandles="1" noChangeArrowheads="1" noChangeShapeType="1" noTextEdit="1"/>
              </p:cNvSpPr>
              <p:nvPr>
                <p:ph idx="1"/>
              </p:nvPr>
            </p:nvSpPr>
            <p:spPr>
              <a:xfrm>
                <a:off x="838199" y="1363292"/>
                <a:ext cx="10740775" cy="4945045"/>
              </a:xfrm>
              <a:blipFill>
                <a:blip r:embed="rId2"/>
                <a:stretch>
                  <a:fillRect l="-945" t="-1790" b="-767"/>
                </a:stretch>
              </a:blipFill>
            </p:spPr>
            <p:txBody>
              <a:bodyPr/>
              <a:lstStyle/>
              <a:p>
                <a:r>
                  <a:rPr lang="en-US">
                    <a:noFill/>
                  </a:rPr>
                  <a:t> </a:t>
                </a:r>
              </a:p>
            </p:txBody>
          </p:sp>
        </mc:Fallback>
      </mc:AlternateContent>
    </p:spTree>
    <p:extLst>
      <p:ext uri="{BB962C8B-B14F-4D97-AF65-F5344CB8AC3E}">
        <p14:creationId xmlns:p14="http://schemas.microsoft.com/office/powerpoint/2010/main" val="277628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569F6C5-AB17-AF44-8AE0-5C8E0EB4C19C}"/>
                  </a:ext>
                </a:extLst>
              </p:cNvPr>
              <p:cNvSpPr>
                <a:spLocks noGrp="1"/>
              </p:cNvSpPr>
              <p:nvPr>
                <p:ph type="title"/>
              </p:nvPr>
            </p:nvSpPr>
            <p:spPr>
              <a:xfrm>
                <a:off x="838200" y="5535"/>
                <a:ext cx="10515600" cy="1325563"/>
              </a:xfrm>
            </p:spPr>
            <p:txBody>
              <a:bodyPr/>
              <a:lstStyle/>
              <a:p>
                <a:r>
                  <a:rPr lang="en-US" dirty="0"/>
                  <a:t>Results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=2</m:t>
                    </m:r>
                  </m:oMath>
                </a14:m>
                <a:r>
                  <a:rPr lang="en-US" dirty="0"/>
                  <a:t>) </a:t>
                </a:r>
              </a:p>
            </p:txBody>
          </p:sp>
        </mc:Choice>
        <mc:Fallback xmlns="">
          <p:sp>
            <p:nvSpPr>
              <p:cNvPr id="2" name="Title 1">
                <a:extLst>
                  <a:ext uri="{FF2B5EF4-FFF2-40B4-BE49-F238E27FC236}">
                    <a16:creationId xmlns:a16="http://schemas.microsoft.com/office/drawing/2014/main" id="{E569F6C5-AB17-AF44-8AE0-5C8E0EB4C19C}"/>
                  </a:ext>
                </a:extLst>
              </p:cNvPr>
              <p:cNvSpPr>
                <a:spLocks noGrp="1" noRot="1" noChangeAspect="1" noMove="1" noResize="1" noEditPoints="1" noAdjustHandles="1" noChangeArrowheads="1" noChangeShapeType="1" noTextEdit="1"/>
              </p:cNvSpPr>
              <p:nvPr>
                <p:ph type="title"/>
              </p:nvPr>
            </p:nvSpPr>
            <p:spPr>
              <a:xfrm>
                <a:off x="838200" y="5535"/>
                <a:ext cx="10515600" cy="1325563"/>
              </a:xfrm>
              <a:blipFill>
                <a:blip r:embed="rId2"/>
                <a:stretch>
                  <a:fillRect l="-22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8876F1-59CF-044A-9502-70A463A1A7E3}"/>
                  </a:ext>
                </a:extLst>
              </p:cNvPr>
              <p:cNvSpPr>
                <a:spLocks noGrp="1"/>
              </p:cNvSpPr>
              <p:nvPr>
                <p:ph idx="1"/>
              </p:nvPr>
            </p:nvSpPr>
            <p:spPr>
              <a:xfrm>
                <a:off x="838200" y="1466034"/>
                <a:ext cx="10515600" cy="4955319"/>
              </a:xfrm>
            </p:spPr>
            <p:txBody>
              <a:bodyPr/>
              <a:lstStyle/>
              <a:p>
                <a:r>
                  <a:rPr lang="en-US" dirty="0"/>
                  <a:t>The expected popularity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𝑤</m:t>
                        </m:r>
                      </m:sup>
                    </m:sSubSup>
                  </m:oMath>
                </a14:m>
                <a:r>
                  <a:rPr lang="en-US" dirty="0"/>
                  <a:t> of the winner of the per-install auction is equal to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endParaRPr lang="en-US" dirty="0"/>
              </a:p>
              <a:p>
                <a:r>
                  <a:rPr lang="en-US" dirty="0">
                    <a:solidFill>
                      <a:schemeClr val="bg1"/>
                    </a:solidFill>
                  </a:rPr>
                  <a:t>The expected popularity </a:t>
                </a:r>
                <a14:m>
                  <m:oMath xmlns:m="http://schemas.openxmlformats.org/officeDocument/2006/math">
                    <m:sSubSup>
                      <m:sSubSupPr>
                        <m:ctrlPr>
                          <a:rPr lang="en-US" b="0" i="1" smtClean="0">
                            <a:solidFill>
                              <a:schemeClr val="bg1"/>
                            </a:solidFill>
                            <a:latin typeface="Cambria Math" panose="02040503050406030204" pitchFamily="18" charset="0"/>
                          </a:rPr>
                        </m:ctrlPr>
                      </m:sSubSupPr>
                      <m:e>
                        <m:r>
                          <a:rPr lang="en-US" b="0" i="1" smtClean="0">
                            <a:solidFill>
                              <a:schemeClr val="bg1"/>
                            </a:solidFill>
                            <a:latin typeface="Cambria Math" panose="02040503050406030204" pitchFamily="18" charset="0"/>
                          </a:rPr>
                          <m:t>𝑞</m:t>
                        </m:r>
                      </m:e>
                      <m:sub>
                        <m:r>
                          <a:rPr lang="en-US" b="0" i="1" smtClean="0">
                            <a:solidFill>
                              <a:schemeClr val="bg1"/>
                            </a:solidFill>
                            <a:latin typeface="Cambria Math" panose="02040503050406030204" pitchFamily="18" charset="0"/>
                          </a:rPr>
                          <m:t>𝑎</m:t>
                        </m:r>
                      </m:sub>
                      <m:sup>
                        <m:r>
                          <a:rPr lang="en-US" b="0" i="1" smtClean="0">
                            <a:solidFill>
                              <a:schemeClr val="bg1"/>
                            </a:solidFill>
                            <a:latin typeface="Cambria Math" panose="02040503050406030204" pitchFamily="18" charset="0"/>
                          </a:rPr>
                          <m:t>𝑤</m:t>
                        </m:r>
                      </m:sup>
                    </m:sSubSup>
                  </m:oMath>
                </a14:m>
                <a:r>
                  <a:rPr lang="en-US" dirty="0">
                    <a:solidFill>
                      <a:schemeClr val="bg1"/>
                    </a:solidFill>
                  </a:rPr>
                  <a:t> of the winner of the per-appearance auction is strictly greater than </a:t>
                </a:r>
                <a14:m>
                  <m:oMath xmlns:m="http://schemas.openxmlformats.org/officeDocument/2006/math">
                    <m:sSubSup>
                      <m:sSubSupPr>
                        <m:ctrlPr>
                          <a:rPr lang="en-US" b="0" i="1" smtClean="0">
                            <a:solidFill>
                              <a:schemeClr val="bg1"/>
                            </a:solidFill>
                            <a:latin typeface="Cambria Math" panose="02040503050406030204" pitchFamily="18" charset="0"/>
                          </a:rPr>
                        </m:ctrlPr>
                      </m:sSubSupPr>
                      <m:e>
                        <m:r>
                          <a:rPr lang="en-US" b="0" i="1" smtClean="0">
                            <a:solidFill>
                              <a:schemeClr val="bg1"/>
                            </a:solidFill>
                            <a:latin typeface="Cambria Math" panose="02040503050406030204" pitchFamily="18" charset="0"/>
                          </a:rPr>
                          <m:t>𝑞</m:t>
                        </m:r>
                      </m:e>
                      <m:sub>
                        <m:r>
                          <a:rPr lang="en-US" b="0" i="1" smtClean="0">
                            <a:solidFill>
                              <a:schemeClr val="bg1"/>
                            </a:solidFill>
                            <a:latin typeface="Cambria Math" panose="02040503050406030204" pitchFamily="18" charset="0"/>
                          </a:rPr>
                          <m:t>𝑖</m:t>
                        </m:r>
                      </m:sub>
                      <m:sup>
                        <m:r>
                          <a:rPr lang="en-US" b="0" i="1" smtClean="0">
                            <a:solidFill>
                              <a:schemeClr val="bg1"/>
                            </a:solidFill>
                            <a:latin typeface="Cambria Math" panose="02040503050406030204" pitchFamily="18" charset="0"/>
                          </a:rPr>
                          <m:t>𝑤</m:t>
                        </m:r>
                      </m:sup>
                    </m:sSubSup>
                    <m:r>
                      <a:rPr lang="en-US" b="0" i="1" smtClean="0">
                        <a:solidFill>
                          <a:schemeClr val="bg1"/>
                        </a:solidFill>
                        <a:latin typeface="Cambria Math" panose="02040503050406030204" pitchFamily="18" charset="0"/>
                      </a:rPr>
                      <m:t>=</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m:t>
                        </m:r>
                      </m:num>
                      <m:den>
                        <m:r>
                          <a:rPr lang="en-US" b="0" i="1" smtClean="0">
                            <a:solidFill>
                              <a:schemeClr val="bg1"/>
                            </a:solidFill>
                            <a:latin typeface="Cambria Math" panose="02040503050406030204" pitchFamily="18" charset="0"/>
                          </a:rPr>
                          <m:t>2</m:t>
                        </m:r>
                      </m:den>
                    </m:f>
                  </m:oMath>
                </a14:m>
                <a:endParaRPr lang="en-US" dirty="0"/>
              </a:p>
              <a:p>
                <a:pPr marL="0" indent="0">
                  <a:buNone/>
                </a:pPr>
                <a:endParaRPr lang="en-US" dirty="0"/>
              </a:p>
              <a:p>
                <a:r>
                  <a:rPr lang="en-US" dirty="0"/>
                  <a:t>The expected payoff of the platform in the per-install auction is equal to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𝜋</m:t>
                    </m:r>
                  </m:oMath>
                </a14:m>
                <a:endParaRPr lang="en-US" dirty="0"/>
              </a:p>
              <a:p>
                <a:r>
                  <a:rPr lang="en-US" dirty="0">
                    <a:solidFill>
                      <a:schemeClr val="bg1"/>
                    </a:solidFill>
                  </a:rPr>
                  <a:t>The expected payoff of the platform in the per-appearance auction is strictly lower than </a:t>
                </a:r>
                <a14:m>
                  <m:oMath xmlns:m="http://schemas.openxmlformats.org/officeDocument/2006/math">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m:t>
                        </m:r>
                      </m:num>
                      <m:den>
                        <m:r>
                          <a:rPr lang="en-US" b="0" i="1" smtClean="0">
                            <a:solidFill>
                              <a:schemeClr val="bg1"/>
                            </a:solidFill>
                            <a:latin typeface="Cambria Math" panose="02040503050406030204" pitchFamily="18" charset="0"/>
                          </a:rPr>
                          <m:t>6</m:t>
                        </m:r>
                      </m:den>
                    </m:f>
                    <m:r>
                      <a:rPr lang="en-US" b="0" i="1" smtClean="0">
                        <a:solidFill>
                          <a:schemeClr val="bg1"/>
                        </a:solidFill>
                        <a:latin typeface="Cambria Math" panose="02040503050406030204" pitchFamily="18" charset="0"/>
                      </a:rPr>
                      <m:t>+</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m:t>
                        </m:r>
                      </m:num>
                      <m:den>
                        <m:r>
                          <a:rPr lang="en-US" b="0" i="1" smtClean="0">
                            <a:solidFill>
                              <a:schemeClr val="bg1"/>
                            </a:solidFill>
                            <a:latin typeface="Cambria Math" panose="02040503050406030204" pitchFamily="18" charset="0"/>
                          </a:rPr>
                          <m:t>2</m:t>
                        </m:r>
                      </m:den>
                    </m:f>
                    <m:r>
                      <a:rPr lang="en-US" b="0" i="1" smtClean="0">
                        <a:solidFill>
                          <a:schemeClr val="bg1"/>
                        </a:solidFill>
                        <a:latin typeface="Cambria Math" panose="02040503050406030204" pitchFamily="18" charset="0"/>
                      </a:rPr>
                      <m:t>𝜋</m:t>
                    </m:r>
                  </m:oMath>
                </a14:m>
                <a:endParaRPr lang="en-US" dirty="0">
                  <a:solidFill>
                    <a:schemeClr val="bg1"/>
                  </a:solidFill>
                </a:endParaRPr>
              </a:p>
            </p:txBody>
          </p:sp>
        </mc:Choice>
        <mc:Fallback xmlns="">
          <p:sp>
            <p:nvSpPr>
              <p:cNvPr id="3" name="Content Placeholder 2">
                <a:extLst>
                  <a:ext uri="{FF2B5EF4-FFF2-40B4-BE49-F238E27FC236}">
                    <a16:creationId xmlns:a16="http://schemas.microsoft.com/office/drawing/2014/main" id="{658876F1-59CF-044A-9502-70A463A1A7E3}"/>
                  </a:ext>
                </a:extLst>
              </p:cNvPr>
              <p:cNvSpPr>
                <a:spLocks noGrp="1" noRot="1" noChangeAspect="1" noMove="1" noResize="1" noEditPoints="1" noAdjustHandles="1" noChangeArrowheads="1" noChangeShapeType="1" noTextEdit="1"/>
              </p:cNvSpPr>
              <p:nvPr>
                <p:ph idx="1"/>
              </p:nvPr>
            </p:nvSpPr>
            <p:spPr>
              <a:xfrm>
                <a:off x="838200" y="1466034"/>
                <a:ext cx="10515600" cy="4955319"/>
              </a:xfrm>
              <a:blipFill>
                <a:blip r:embed="rId3"/>
                <a:stretch>
                  <a:fillRect l="-965" t="-1786" r="-724"/>
                </a:stretch>
              </a:blipFill>
            </p:spPr>
            <p:txBody>
              <a:bodyPr/>
              <a:lstStyle/>
              <a:p>
                <a:r>
                  <a:rPr lang="en-US">
                    <a:noFill/>
                  </a:rPr>
                  <a:t> </a:t>
                </a:r>
              </a:p>
            </p:txBody>
          </p:sp>
        </mc:Fallback>
      </mc:AlternateContent>
    </p:spTree>
    <p:extLst>
      <p:ext uri="{BB962C8B-B14F-4D97-AF65-F5344CB8AC3E}">
        <p14:creationId xmlns:p14="http://schemas.microsoft.com/office/powerpoint/2010/main" val="294172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366B41-7494-E543-B704-8771EAFAE809}"/>
              </a:ext>
            </a:extLst>
          </p:cNvPr>
          <p:cNvPicPr>
            <a:picLocks noGrp="1" noChangeAspect="1"/>
          </p:cNvPicPr>
          <p:nvPr>
            <p:ph idx="1"/>
          </p:nvPr>
        </p:nvPicPr>
        <p:blipFill>
          <a:blip r:embed="rId2"/>
          <a:stretch>
            <a:fillRect/>
          </a:stretch>
        </p:blipFill>
        <p:spPr>
          <a:xfrm>
            <a:off x="-128188" y="-410200"/>
            <a:ext cx="12248750" cy="7657034"/>
          </a:xfrm>
        </p:spPr>
      </p:pic>
    </p:spTree>
    <p:extLst>
      <p:ext uri="{BB962C8B-B14F-4D97-AF65-F5344CB8AC3E}">
        <p14:creationId xmlns:p14="http://schemas.microsoft.com/office/powerpoint/2010/main" val="297742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F00CEE-CD84-7C4B-B425-A4C3DE05DABC}"/>
              </a:ext>
            </a:extLst>
          </p:cNvPr>
          <p:cNvPicPr>
            <a:picLocks noChangeAspect="1"/>
          </p:cNvPicPr>
          <p:nvPr/>
        </p:nvPicPr>
        <p:blipFill>
          <a:blip r:embed="rId2"/>
          <a:stretch>
            <a:fillRect/>
          </a:stretch>
        </p:blipFill>
        <p:spPr>
          <a:xfrm>
            <a:off x="469783" y="474967"/>
            <a:ext cx="11258487" cy="3937642"/>
          </a:xfrm>
          <a:prstGeom prst="rect">
            <a:avLst/>
          </a:prstGeom>
        </p:spPr>
      </p:pic>
    </p:spTree>
    <p:extLst>
      <p:ext uri="{BB962C8B-B14F-4D97-AF65-F5344CB8AC3E}">
        <p14:creationId xmlns:p14="http://schemas.microsoft.com/office/powerpoint/2010/main" val="4005314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569F6C5-AB17-AF44-8AE0-5C8E0EB4C19C}"/>
                  </a:ext>
                </a:extLst>
              </p:cNvPr>
              <p:cNvSpPr>
                <a:spLocks noGrp="1"/>
              </p:cNvSpPr>
              <p:nvPr>
                <p:ph type="title"/>
              </p:nvPr>
            </p:nvSpPr>
            <p:spPr>
              <a:xfrm>
                <a:off x="838200" y="5535"/>
                <a:ext cx="10515600" cy="1325563"/>
              </a:xfrm>
            </p:spPr>
            <p:txBody>
              <a:bodyPr/>
              <a:lstStyle/>
              <a:p>
                <a:r>
                  <a:rPr lang="en-US" dirty="0"/>
                  <a:t>Results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=2</m:t>
                    </m:r>
                  </m:oMath>
                </a14:m>
                <a:r>
                  <a:rPr lang="en-US" dirty="0"/>
                  <a:t>) </a:t>
                </a:r>
              </a:p>
            </p:txBody>
          </p:sp>
        </mc:Choice>
        <mc:Fallback xmlns="">
          <p:sp>
            <p:nvSpPr>
              <p:cNvPr id="2" name="Title 1">
                <a:extLst>
                  <a:ext uri="{FF2B5EF4-FFF2-40B4-BE49-F238E27FC236}">
                    <a16:creationId xmlns:a16="http://schemas.microsoft.com/office/drawing/2014/main" id="{E569F6C5-AB17-AF44-8AE0-5C8E0EB4C19C}"/>
                  </a:ext>
                </a:extLst>
              </p:cNvPr>
              <p:cNvSpPr>
                <a:spLocks noGrp="1" noRot="1" noChangeAspect="1" noMove="1" noResize="1" noEditPoints="1" noAdjustHandles="1" noChangeArrowheads="1" noChangeShapeType="1" noTextEdit="1"/>
              </p:cNvSpPr>
              <p:nvPr>
                <p:ph type="title"/>
              </p:nvPr>
            </p:nvSpPr>
            <p:spPr>
              <a:xfrm>
                <a:off x="838200" y="5535"/>
                <a:ext cx="10515600" cy="1325563"/>
              </a:xfrm>
              <a:blipFill>
                <a:blip r:embed="rId2"/>
                <a:stretch>
                  <a:fillRect l="-22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8876F1-59CF-044A-9502-70A463A1A7E3}"/>
                  </a:ext>
                </a:extLst>
              </p:cNvPr>
              <p:cNvSpPr>
                <a:spLocks noGrp="1"/>
              </p:cNvSpPr>
              <p:nvPr>
                <p:ph idx="1"/>
              </p:nvPr>
            </p:nvSpPr>
            <p:spPr>
              <a:xfrm>
                <a:off x="838200" y="1466034"/>
                <a:ext cx="10515600" cy="4955319"/>
              </a:xfrm>
            </p:spPr>
            <p:txBody>
              <a:bodyPr/>
              <a:lstStyle/>
              <a:p>
                <a:r>
                  <a:rPr lang="en-US" dirty="0"/>
                  <a:t>The expected popularity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𝑤</m:t>
                        </m:r>
                      </m:sup>
                    </m:sSubSup>
                  </m:oMath>
                </a14:m>
                <a:r>
                  <a:rPr lang="en-US" dirty="0"/>
                  <a:t> of the winner of the per-install auction is equal to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endParaRPr lang="en-US" dirty="0"/>
              </a:p>
              <a:p>
                <a:r>
                  <a:rPr lang="en-US" dirty="0"/>
                  <a:t>The expected popularity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𝑎</m:t>
                        </m:r>
                      </m:sub>
                      <m:sup>
                        <m:r>
                          <a:rPr lang="en-US" b="0" i="1" smtClean="0">
                            <a:latin typeface="Cambria Math" panose="02040503050406030204" pitchFamily="18" charset="0"/>
                          </a:rPr>
                          <m:t>𝑤</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18</m:t>
                        </m:r>
                      </m:den>
                    </m:f>
                  </m:oMath>
                </a14:m>
                <a:r>
                  <a:rPr lang="en-US" dirty="0"/>
                  <a:t> of the winner of the per-appearance auction is strictly greater than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𝑤</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endParaRPr lang="en-US" dirty="0"/>
              </a:p>
              <a:p>
                <a:pPr marL="0" indent="0">
                  <a:buNone/>
                </a:pPr>
                <a:endParaRPr lang="en-US" dirty="0"/>
              </a:p>
              <a:p>
                <a:r>
                  <a:rPr lang="en-US" dirty="0"/>
                  <a:t>The expected payoff of the platform in the per-install auction is equal to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𝜋</m:t>
                    </m:r>
                  </m:oMath>
                </a14:m>
                <a:endParaRPr lang="en-US" dirty="0"/>
              </a:p>
              <a:p>
                <a:r>
                  <a:rPr lang="en-US" dirty="0"/>
                  <a:t>The expected payoff of the platform in the per-appearance auction, </a:t>
                </a:r>
                <a14:m>
                  <m:oMath xmlns:m="http://schemas.openxmlformats.org/officeDocument/2006/math">
                    <m:f>
                      <m:fPr>
                        <m:ctrlPr>
                          <a:rPr lang="en-US" i="1">
                            <a:latin typeface="Cambria Math" panose="02040503050406030204" pitchFamily="18" charset="0"/>
                          </a:rPr>
                        </m:ctrlPr>
                      </m:fPr>
                      <m:num>
                        <m:r>
                          <a:rPr lang="en-US" b="0" i="1" smtClean="0">
                            <a:latin typeface="Cambria Math" panose="02040503050406030204" pitchFamily="18" charset="0"/>
                          </a:rPr>
                          <m:t>7</m:t>
                        </m:r>
                      </m:num>
                      <m:den>
                        <m:r>
                          <a:rPr lang="en-US" b="0" i="1" smtClean="0">
                            <a:latin typeface="Cambria Math" panose="02040503050406030204" pitchFamily="18" charset="0"/>
                          </a:rPr>
                          <m:t>54</m:t>
                        </m:r>
                      </m:den>
                    </m:f>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7</m:t>
                        </m:r>
                      </m:num>
                      <m:den>
                        <m:r>
                          <a:rPr lang="en-US" b="0" i="1" smtClean="0">
                            <a:latin typeface="Cambria Math" panose="02040503050406030204" pitchFamily="18" charset="0"/>
                          </a:rPr>
                          <m:t>18</m:t>
                        </m:r>
                      </m:den>
                    </m:f>
                    <m:r>
                      <a:rPr lang="en-US" i="1">
                        <a:latin typeface="Cambria Math" panose="02040503050406030204" pitchFamily="18" charset="0"/>
                      </a:rPr>
                      <m:t>𝜋</m:t>
                    </m:r>
                  </m:oMath>
                </a14:m>
                <a:r>
                  <a:rPr lang="en-US" dirty="0"/>
                  <a:t>, is strictly lower than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𝜋</m:t>
                    </m:r>
                  </m:oMath>
                </a14:m>
                <a:endParaRPr lang="en-US" dirty="0"/>
              </a:p>
            </p:txBody>
          </p:sp>
        </mc:Choice>
        <mc:Fallback xmlns="">
          <p:sp>
            <p:nvSpPr>
              <p:cNvPr id="3" name="Content Placeholder 2">
                <a:extLst>
                  <a:ext uri="{FF2B5EF4-FFF2-40B4-BE49-F238E27FC236}">
                    <a16:creationId xmlns:a16="http://schemas.microsoft.com/office/drawing/2014/main" id="{658876F1-59CF-044A-9502-70A463A1A7E3}"/>
                  </a:ext>
                </a:extLst>
              </p:cNvPr>
              <p:cNvSpPr>
                <a:spLocks noGrp="1" noRot="1" noChangeAspect="1" noMove="1" noResize="1" noEditPoints="1" noAdjustHandles="1" noChangeArrowheads="1" noChangeShapeType="1" noTextEdit="1"/>
              </p:cNvSpPr>
              <p:nvPr>
                <p:ph idx="1"/>
              </p:nvPr>
            </p:nvSpPr>
            <p:spPr>
              <a:xfrm>
                <a:off x="838200" y="1466034"/>
                <a:ext cx="10515600" cy="4955319"/>
              </a:xfrm>
              <a:blipFill>
                <a:blip r:embed="rId3"/>
                <a:stretch>
                  <a:fillRect l="-965" t="-1786" r="-724"/>
                </a:stretch>
              </a:blipFill>
            </p:spPr>
            <p:txBody>
              <a:bodyPr/>
              <a:lstStyle/>
              <a:p>
                <a:r>
                  <a:rPr lang="en-US">
                    <a:noFill/>
                  </a:rPr>
                  <a:t> </a:t>
                </a:r>
              </a:p>
            </p:txBody>
          </p:sp>
        </mc:Fallback>
      </mc:AlternateContent>
    </p:spTree>
    <p:extLst>
      <p:ext uri="{BB962C8B-B14F-4D97-AF65-F5344CB8AC3E}">
        <p14:creationId xmlns:p14="http://schemas.microsoft.com/office/powerpoint/2010/main" val="330772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569F6C5-AB17-AF44-8AE0-5C8E0EB4C19C}"/>
                  </a:ext>
                </a:extLst>
              </p:cNvPr>
              <p:cNvSpPr>
                <a:spLocks noGrp="1"/>
              </p:cNvSpPr>
              <p:nvPr>
                <p:ph type="title"/>
              </p:nvPr>
            </p:nvSpPr>
            <p:spPr>
              <a:xfrm>
                <a:off x="838200" y="5535"/>
                <a:ext cx="10515600" cy="1325563"/>
              </a:xfrm>
            </p:spPr>
            <p:txBody>
              <a:bodyPr/>
              <a:lstStyle/>
              <a:p>
                <a:r>
                  <a:rPr lang="en-US" dirty="0"/>
                  <a:t>Results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oMath>
                </a14:m>
                <a:r>
                  <a:rPr lang="en-US" dirty="0"/>
                  <a:t>) </a:t>
                </a:r>
              </a:p>
            </p:txBody>
          </p:sp>
        </mc:Choice>
        <mc:Fallback xmlns="">
          <p:sp>
            <p:nvSpPr>
              <p:cNvPr id="2" name="Title 1">
                <a:extLst>
                  <a:ext uri="{FF2B5EF4-FFF2-40B4-BE49-F238E27FC236}">
                    <a16:creationId xmlns:a16="http://schemas.microsoft.com/office/drawing/2014/main" id="{E569F6C5-AB17-AF44-8AE0-5C8E0EB4C19C}"/>
                  </a:ext>
                </a:extLst>
              </p:cNvPr>
              <p:cNvSpPr>
                <a:spLocks noGrp="1" noRot="1" noChangeAspect="1" noMove="1" noResize="1" noEditPoints="1" noAdjustHandles="1" noChangeArrowheads="1" noChangeShapeType="1" noTextEdit="1"/>
              </p:cNvSpPr>
              <p:nvPr>
                <p:ph type="title"/>
              </p:nvPr>
            </p:nvSpPr>
            <p:spPr>
              <a:xfrm>
                <a:off x="838200" y="5535"/>
                <a:ext cx="10515600" cy="1325563"/>
              </a:xfrm>
              <a:blipFill>
                <a:blip r:embed="rId2"/>
                <a:stretch>
                  <a:fillRect l="-22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8876F1-59CF-044A-9502-70A463A1A7E3}"/>
                  </a:ext>
                </a:extLst>
              </p:cNvPr>
              <p:cNvSpPr>
                <a:spLocks noGrp="1"/>
              </p:cNvSpPr>
              <p:nvPr>
                <p:ph idx="1"/>
              </p:nvPr>
            </p:nvSpPr>
            <p:spPr>
              <a:xfrm>
                <a:off x="838200" y="1466034"/>
                <a:ext cx="10515600" cy="4955319"/>
              </a:xfrm>
            </p:spPr>
            <p:txBody>
              <a:bodyPr/>
              <a:lstStyle/>
              <a:p>
                <a:r>
                  <a:rPr lang="en-US" dirty="0"/>
                  <a:t>The expected popularity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𝑖</m:t>
                        </m:r>
                      </m:sub>
                      <m:sup>
                        <m:r>
                          <a:rPr lang="en-US" b="0" i="1" smtClean="0">
                            <a:latin typeface="Cambria Math" panose="02040503050406030204" pitchFamily="18" charset="0"/>
                          </a:rPr>
                          <m:t>𝑤</m:t>
                        </m:r>
                      </m:sup>
                    </m:sSubSup>
                  </m:oMath>
                </a14:m>
                <a:r>
                  <a:rPr lang="en-US" dirty="0"/>
                  <a:t> of the winner of the per-install auction is equal to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endParaRPr lang="en-US" dirty="0"/>
              </a:p>
              <a:p>
                <a:r>
                  <a:rPr lang="en-US" dirty="0"/>
                  <a:t>The expected popularity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𝑎</m:t>
                        </m:r>
                      </m:sub>
                      <m:sup>
                        <m:r>
                          <a:rPr lang="en-US" b="0" i="1" smtClean="0">
                            <a:latin typeface="Cambria Math" panose="02040503050406030204" pitchFamily="18" charset="0"/>
                          </a:rPr>
                          <m:t>𝑤</m:t>
                        </m:r>
                      </m:sup>
                    </m:sSubSup>
                  </m:oMath>
                </a14:m>
                <a:r>
                  <a:rPr lang="en-US" dirty="0"/>
                  <a:t> of the winner of the per-appearance auction is equal to </a:t>
                </a:r>
                <a14:m>
                  <m:oMath xmlns:m="http://schemas.openxmlformats.org/officeDocument/2006/math">
                    <m:r>
                      <a:rPr lang="en-US" b="0" i="1" smtClean="0">
                        <a:latin typeface="Cambria Math" panose="02040503050406030204" pitchFamily="18" charset="0"/>
                      </a:rPr>
                      <m:t>1&gt;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endParaRPr lang="en-US" dirty="0"/>
              </a:p>
              <a:p>
                <a:pPr marL="0" indent="0">
                  <a:buNone/>
                </a:pPr>
                <a:endParaRPr lang="en-US" dirty="0"/>
              </a:p>
              <a:p>
                <a:r>
                  <a:rPr lang="en-US" dirty="0"/>
                  <a:t>The expected payoff of the platform in the per-install auction is equal to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𝜋</m:t>
                    </m:r>
                  </m:oMath>
                </a14:m>
                <a:endParaRPr lang="en-US" dirty="0"/>
              </a:p>
              <a:p>
                <a:r>
                  <a:rPr lang="en-US" dirty="0"/>
                  <a:t>The expected payoff of the platform in the per-appearance auction is equal to </a:t>
                </a:r>
                <a14:m>
                  <m:oMath xmlns:m="http://schemas.openxmlformats.org/officeDocument/2006/math">
                    <m:r>
                      <a:rPr lang="en-US" b="0" i="0" smtClean="0">
                        <a:latin typeface="Cambria Math" panose="02040503050406030204" pitchFamily="18" charset="0"/>
                      </a:rPr>
                      <m:t>1&lt;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𝜋</m:t>
                    </m:r>
                  </m:oMath>
                </a14:m>
                <a:endParaRPr lang="en-US" dirty="0"/>
              </a:p>
            </p:txBody>
          </p:sp>
        </mc:Choice>
        <mc:Fallback xmlns="">
          <p:sp>
            <p:nvSpPr>
              <p:cNvPr id="3" name="Content Placeholder 2">
                <a:extLst>
                  <a:ext uri="{FF2B5EF4-FFF2-40B4-BE49-F238E27FC236}">
                    <a16:creationId xmlns:a16="http://schemas.microsoft.com/office/drawing/2014/main" id="{658876F1-59CF-044A-9502-70A463A1A7E3}"/>
                  </a:ext>
                </a:extLst>
              </p:cNvPr>
              <p:cNvSpPr>
                <a:spLocks noGrp="1" noRot="1" noChangeAspect="1" noMove="1" noResize="1" noEditPoints="1" noAdjustHandles="1" noChangeArrowheads="1" noChangeShapeType="1" noTextEdit="1"/>
              </p:cNvSpPr>
              <p:nvPr>
                <p:ph idx="1"/>
              </p:nvPr>
            </p:nvSpPr>
            <p:spPr>
              <a:xfrm>
                <a:off x="838200" y="1466034"/>
                <a:ext cx="10515600" cy="4955319"/>
              </a:xfrm>
              <a:blipFill>
                <a:blip r:embed="rId3"/>
                <a:stretch>
                  <a:fillRect l="-965" t="-1786" r="-724"/>
                </a:stretch>
              </a:blipFill>
            </p:spPr>
            <p:txBody>
              <a:bodyPr/>
              <a:lstStyle/>
              <a:p>
                <a:r>
                  <a:rPr lang="en-US">
                    <a:noFill/>
                  </a:rPr>
                  <a:t> </a:t>
                </a:r>
              </a:p>
            </p:txBody>
          </p:sp>
        </mc:Fallback>
      </mc:AlternateContent>
    </p:spTree>
    <p:extLst>
      <p:ext uri="{BB962C8B-B14F-4D97-AF65-F5344CB8AC3E}">
        <p14:creationId xmlns:p14="http://schemas.microsoft.com/office/powerpoint/2010/main" val="160817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569F6C5-AB17-AF44-8AE0-5C8E0EB4C19C}"/>
                  </a:ext>
                </a:extLst>
              </p:cNvPr>
              <p:cNvSpPr>
                <a:spLocks noGrp="1"/>
              </p:cNvSpPr>
              <p:nvPr>
                <p:ph type="title"/>
              </p:nvPr>
            </p:nvSpPr>
            <p:spPr>
              <a:xfrm>
                <a:off x="838199" y="0"/>
                <a:ext cx="10515600" cy="1325563"/>
              </a:xfrm>
            </p:spPr>
            <p:txBody>
              <a:bodyPr/>
              <a:lstStyle/>
              <a:p>
                <a:r>
                  <a:rPr lang="en-US" dirty="0"/>
                  <a:t>Extension: endogenous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oMath>
                </a14:m>
                <a:r>
                  <a:rPr lang="en-US" dirty="0"/>
                  <a:t> </a:t>
                </a:r>
              </a:p>
            </p:txBody>
          </p:sp>
        </mc:Choice>
        <mc:Fallback xmlns="">
          <p:sp>
            <p:nvSpPr>
              <p:cNvPr id="2" name="Title 1">
                <a:extLst>
                  <a:ext uri="{FF2B5EF4-FFF2-40B4-BE49-F238E27FC236}">
                    <a16:creationId xmlns:a16="http://schemas.microsoft.com/office/drawing/2014/main" id="{E569F6C5-AB17-AF44-8AE0-5C8E0EB4C19C}"/>
                  </a:ext>
                </a:extLst>
              </p:cNvPr>
              <p:cNvSpPr>
                <a:spLocks noGrp="1" noRot="1" noChangeAspect="1" noMove="1" noResize="1" noEditPoints="1" noAdjustHandles="1" noChangeArrowheads="1" noChangeShapeType="1" noTextEdit="1"/>
              </p:cNvSpPr>
              <p:nvPr>
                <p:ph type="title"/>
              </p:nvPr>
            </p:nvSpPr>
            <p:spPr>
              <a:xfrm>
                <a:off x="838199" y="0"/>
                <a:ext cx="10515600" cy="1325563"/>
              </a:xfrm>
              <a:blipFill>
                <a:blip r:embed="rId2"/>
                <a:stretch>
                  <a:fillRect l="-22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8876F1-59CF-044A-9502-70A463A1A7E3}"/>
                  </a:ext>
                </a:extLst>
              </p:cNvPr>
              <p:cNvSpPr>
                <a:spLocks noGrp="1"/>
              </p:cNvSpPr>
              <p:nvPr>
                <p:ph idx="1"/>
              </p:nvPr>
            </p:nvSpPr>
            <p:spPr>
              <a:xfrm>
                <a:off x="838199" y="1363292"/>
                <a:ext cx="10740775" cy="4945045"/>
              </a:xfrm>
              <a:solidFill>
                <a:schemeClr val="bg1"/>
              </a:solidFill>
            </p:spPr>
            <p:txBody>
              <a:bodyPr>
                <a:normAutofit/>
              </a:bodyPr>
              <a:lstStyle/>
              <a:p>
                <a:r>
                  <a:rPr lang="en-US" dirty="0"/>
                  <a:t>One slot, </a:t>
                </a:r>
                <a14:m>
                  <m:oMath xmlns:m="http://schemas.openxmlformats.org/officeDocument/2006/math">
                    <m:r>
                      <a:rPr lang="en-US" b="0" i="1" smtClean="0">
                        <a:latin typeface="Cambria Math" panose="02040503050406030204" pitchFamily="18" charset="0"/>
                      </a:rPr>
                      <m:t>𝑛</m:t>
                    </m:r>
                  </m:oMath>
                </a14:m>
                <a:r>
                  <a:rPr lang="en-US" i="1" dirty="0"/>
                  <a:t> </a:t>
                </a:r>
                <a:r>
                  <a:rPr lang="en-US" dirty="0"/>
                  <a:t>bidders (indexed by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Bidder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 </m:t>
                    </m:r>
                  </m:oMath>
                </a14:m>
                <a:r>
                  <a:rPr lang="en-US" dirty="0"/>
                  <a:t>has </a:t>
                </a:r>
                <a:r>
                  <a:rPr lang="en-US" i="1" dirty="0"/>
                  <a:t>technological type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𝑖</m:t>
                        </m:r>
                      </m:sub>
                    </m:sSub>
                  </m:oMath>
                </a14:m>
                <a:r>
                  <a:rPr lang="en-US" dirty="0"/>
                  <a:t> drawn </a:t>
                </a:r>
                <a:r>
                  <a:rPr lang="en-US" dirty="0" err="1"/>
                  <a:t>i.i.d</a:t>
                </a:r>
                <a:r>
                  <a:rPr lang="en-US" dirty="0"/>
                  <a:t>. from U[0,1]</a:t>
                </a:r>
              </a:p>
              <a:p>
                <a:r>
                  <a:rPr lang="en-US" dirty="0"/>
                  <a:t>Prior to the auction, picks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0</m:t>
                    </m:r>
                  </m:oMath>
                </a14:m>
                <a:r>
                  <a:rPr lang="en-US" dirty="0"/>
                  <a:t> and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𝑞</m:t>
                        </m:r>
                      </m:e>
                      <m:sub>
                        <m:r>
                          <a:rPr lang="en-US" i="1">
                            <a:latin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0</m:t>
                    </m:r>
                  </m:oMath>
                </a14:m>
                <a:r>
                  <a:rPr lang="en-US" dirty="0"/>
                  <a:t>  s</a:t>
                </a:r>
                <a:r>
                  <a:rPr lang="en-US" dirty="0" err="1"/>
                  <a:t>.t.</a:t>
                </a:r>
                <a:r>
                  <a:rPr lang="en-US" dirty="0"/>
                  <a:t>  </a:t>
                </a:r>
                <a14:m>
                  <m:oMath xmlns:m="http://schemas.openxmlformats.org/officeDocument/2006/math">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r>
                              <a:rPr lang="en-US" b="0" i="1" smtClean="0">
                                <a:latin typeface="Cambria Math" panose="02040503050406030204" pitchFamily="18" charset="0"/>
                              </a:rPr>
                              <m:t>𝑞</m:t>
                            </m:r>
                          </m:e>
                          <m:sub>
                            <m:r>
                              <a:rPr lang="en-US" i="1">
                                <a:latin typeface="Cambria Math" panose="02040503050406030204" pitchFamily="18" charset="0"/>
                              </a:rPr>
                              <m:t>𝑖</m:t>
                            </m:r>
                          </m:sub>
                        </m:sSub>
                        <m:r>
                          <a:rPr lang="en-US" b="0" i="1" smtClean="0">
                            <a:latin typeface="Cambria Math" panose="02040503050406030204" pitchFamily="18" charset="0"/>
                          </a:rPr>
                          <m:t>+</m:t>
                        </m:r>
                        <m:r>
                          <a:rPr lang="en-US" i="1">
                            <a:latin typeface="Cambria Math" panose="02040503050406030204" pitchFamily="18" charset="0"/>
                          </a:rPr>
                          <m:t>𝑟</m:t>
                        </m:r>
                      </m:e>
                      <m:sub>
                        <m:r>
                          <a:rPr lang="en-US" i="1">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r>
                      <a:rPr lang="en-US" i="1">
                        <a:latin typeface="Cambria Math" panose="02040503050406030204" pitchFamily="18" charset="0"/>
                      </a:rPr>
                      <m:t>.</m:t>
                    </m:r>
                  </m:oMath>
                </a14:m>
                <a:endParaRPr lang="en-US" dirty="0"/>
              </a:p>
              <a:p>
                <a:endParaRPr lang="en-US" dirty="0"/>
              </a:p>
              <a:p>
                <a:r>
                  <a:rPr lang="en-US" dirty="0"/>
                  <a:t>“Per-appearance” auction: each bidder submits a bid. If wins, </a:t>
                </a:r>
                <a:br>
                  <a:rPr lang="en-US" dirty="0"/>
                </a:br>
                <a:r>
                  <a:rPr lang="en-US" dirty="0"/>
                  <a:t>pays the second-highest bid. Optimal bid: </a:t>
                </a:r>
                <a14:m>
                  <m:oMath xmlns:m="http://schemas.openxmlformats.org/officeDocument/2006/math">
                    <m:sSub>
                      <m:sSubPr>
                        <m:ctrlPr>
                          <a:rPr lang="en-US" b="0" i="1" smtClean="0">
                            <a:solidFill>
                              <a:srgbClr val="00B050"/>
                            </a:solidFill>
                            <a:latin typeface="Cambria Math" panose="02040503050406030204" pitchFamily="18" charset="0"/>
                          </a:rPr>
                        </m:ctrlPr>
                      </m:sSubPr>
                      <m:e>
                        <m:sSubSup>
                          <m:sSubSupPr>
                            <m:ctrlPr>
                              <a:rPr lang="en-US" b="0" i="1" smtClean="0">
                                <a:solidFill>
                                  <a:srgbClr val="00B050"/>
                                </a:solidFill>
                                <a:latin typeface="Cambria Math" panose="02040503050406030204" pitchFamily="18" charset="0"/>
                              </a:rPr>
                            </m:ctrlPr>
                          </m:sSubSupPr>
                          <m:e>
                            <m:r>
                              <a:rPr lang="en-US" b="0" i="1" smtClean="0">
                                <a:solidFill>
                                  <a:srgbClr val="00B050"/>
                                </a:solidFill>
                                <a:latin typeface="Cambria Math" panose="02040503050406030204" pitchFamily="18" charset="0"/>
                              </a:rPr>
                              <m:t>𝑏</m:t>
                            </m:r>
                          </m:e>
                          <m:sub>
                            <m:r>
                              <a:rPr lang="en-US" b="0" i="1" smtClean="0">
                                <a:solidFill>
                                  <a:srgbClr val="00B050"/>
                                </a:solidFill>
                                <a:latin typeface="Cambria Math" panose="02040503050406030204" pitchFamily="18" charset="0"/>
                              </a:rPr>
                              <m:t>𝑎</m:t>
                            </m:r>
                          </m:sub>
                          <m:sup>
                            <m:r>
                              <a:rPr lang="en-US" b="0" i="1" smtClean="0">
                                <a:solidFill>
                                  <a:srgbClr val="00B050"/>
                                </a:solidFill>
                                <a:latin typeface="Cambria Math" panose="02040503050406030204" pitchFamily="18" charset="0"/>
                              </a:rPr>
                              <m:t>∗</m:t>
                            </m:r>
                          </m:sup>
                        </m:sSubSup>
                        <m:r>
                          <a:rPr lang="en-US" b="0" i="1" smtClean="0">
                            <a:solidFill>
                              <a:srgbClr val="00B050"/>
                            </a:solidFill>
                            <a:latin typeface="Cambria Math" panose="02040503050406030204" pitchFamily="18" charset="0"/>
                          </a:rPr>
                          <m:t>=</m:t>
                        </m:r>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𝑟</m:t>
                            </m:r>
                          </m:e>
                          <m:sub>
                            <m:r>
                              <a:rPr lang="en-US" b="0" i="1" smtClean="0">
                                <a:solidFill>
                                  <a:srgbClr val="00B050"/>
                                </a:solidFill>
                                <a:latin typeface="Cambria Math" panose="02040503050406030204" pitchFamily="18" charset="0"/>
                              </a:rPr>
                              <m:t>𝑖</m:t>
                            </m:r>
                          </m:sub>
                        </m:sSub>
                        <m:r>
                          <a:rPr lang="en-US" b="0" i="1" smtClean="0">
                            <a:solidFill>
                              <a:srgbClr val="00B050"/>
                            </a:solidFill>
                            <a:latin typeface="Cambria Math" panose="02040503050406030204" pitchFamily="18" charset="0"/>
                          </a:rPr>
                          <m:t>𝑞</m:t>
                        </m:r>
                      </m:e>
                      <m:sub>
                        <m:r>
                          <a:rPr lang="en-US" b="0" i="1" smtClean="0">
                            <a:solidFill>
                              <a:srgbClr val="00B050"/>
                            </a:solidFill>
                            <a:latin typeface="Cambria Math" panose="02040503050406030204" pitchFamily="18" charset="0"/>
                          </a:rPr>
                          <m:t>𝑖</m:t>
                        </m:r>
                      </m:sub>
                    </m:sSub>
                  </m:oMath>
                </a14:m>
                <a:endParaRPr lang="en-US" dirty="0"/>
              </a:p>
              <a:p>
                <a:r>
                  <a:rPr lang="en-US" dirty="0"/>
                  <a:t>“Per-install” auction: each bidder submits a bid. If wins </a:t>
                </a:r>
                <a:r>
                  <a:rPr lang="en-US" i="1" dirty="0"/>
                  <a:t>and subsequently chosen by the user</a:t>
                </a:r>
                <a:r>
                  <a:rPr lang="en-US" dirty="0"/>
                  <a:t>, pays the second-highest bid.</a:t>
                </a:r>
                <a14:m>
                  <m:oMath xmlns:m="http://schemas.openxmlformats.org/officeDocument/2006/math">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 </m:t>
                        </m:r>
                        <m:sSubSup>
                          <m:sSubSupPr>
                            <m:ctrlPr>
                              <a:rPr lang="en-US" b="0" i="1" smtClean="0">
                                <a:solidFill>
                                  <a:srgbClr val="00B050"/>
                                </a:solidFill>
                                <a:latin typeface="Cambria Math" panose="02040503050406030204" pitchFamily="18" charset="0"/>
                              </a:rPr>
                            </m:ctrlPr>
                          </m:sSubSupPr>
                          <m:e>
                            <m:r>
                              <a:rPr lang="en-US" b="0" i="1" smtClean="0">
                                <a:solidFill>
                                  <a:srgbClr val="00B050"/>
                                </a:solidFill>
                                <a:latin typeface="Cambria Math" panose="02040503050406030204" pitchFamily="18" charset="0"/>
                              </a:rPr>
                              <m:t>𝑏</m:t>
                            </m:r>
                          </m:e>
                          <m:sub>
                            <m:r>
                              <a:rPr lang="en-US" b="0" i="1" smtClean="0">
                                <a:solidFill>
                                  <a:srgbClr val="00B050"/>
                                </a:solidFill>
                                <a:latin typeface="Cambria Math" panose="02040503050406030204" pitchFamily="18" charset="0"/>
                              </a:rPr>
                              <m:t>𝑖</m:t>
                            </m:r>
                          </m:sub>
                          <m:sup>
                            <m:r>
                              <a:rPr lang="en-US" b="0" i="1" smtClean="0">
                                <a:solidFill>
                                  <a:srgbClr val="00B050"/>
                                </a:solidFill>
                                <a:latin typeface="Cambria Math" panose="02040503050406030204" pitchFamily="18" charset="0"/>
                              </a:rPr>
                              <m:t>∗</m:t>
                            </m:r>
                          </m:sup>
                        </m:sSubSup>
                        <m:r>
                          <a:rPr lang="en-US" b="0" i="1" smtClean="0">
                            <a:solidFill>
                              <a:srgbClr val="00B050"/>
                            </a:solidFill>
                            <a:latin typeface="Cambria Math" panose="02040503050406030204" pitchFamily="18" charset="0"/>
                          </a:rPr>
                          <m:t>=</m:t>
                        </m:r>
                        <m:r>
                          <a:rPr lang="en-US" b="0" i="1" smtClean="0">
                            <a:solidFill>
                              <a:srgbClr val="00B050"/>
                            </a:solidFill>
                            <a:latin typeface="Cambria Math" panose="02040503050406030204" pitchFamily="18" charset="0"/>
                          </a:rPr>
                          <m:t>𝑟</m:t>
                        </m:r>
                      </m:e>
                      <m:sub>
                        <m:r>
                          <a:rPr lang="en-US" b="0" i="1" smtClean="0">
                            <a:solidFill>
                              <a:srgbClr val="00B050"/>
                            </a:solidFill>
                            <a:latin typeface="Cambria Math" panose="02040503050406030204" pitchFamily="18" charset="0"/>
                          </a:rPr>
                          <m:t>𝑖</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658876F1-59CF-044A-9502-70A463A1A7E3}"/>
                  </a:ext>
                </a:extLst>
              </p:cNvPr>
              <p:cNvSpPr>
                <a:spLocks noGrp="1" noRot="1" noChangeAspect="1" noMove="1" noResize="1" noEditPoints="1" noAdjustHandles="1" noChangeArrowheads="1" noChangeShapeType="1" noTextEdit="1"/>
              </p:cNvSpPr>
              <p:nvPr>
                <p:ph idx="1"/>
              </p:nvPr>
            </p:nvSpPr>
            <p:spPr>
              <a:xfrm>
                <a:off x="838199" y="1363292"/>
                <a:ext cx="10740775" cy="4945045"/>
              </a:xfrm>
              <a:blipFill>
                <a:blip r:embed="rId3"/>
                <a:stretch>
                  <a:fillRect l="-945" t="-2051"/>
                </a:stretch>
              </a:blipFill>
            </p:spPr>
            <p:txBody>
              <a:bodyPr/>
              <a:lstStyle/>
              <a:p>
                <a:r>
                  <a:rPr lang="en-US">
                    <a:noFill/>
                  </a:rPr>
                  <a:t> </a:t>
                </a:r>
              </a:p>
            </p:txBody>
          </p:sp>
        </mc:Fallback>
      </mc:AlternateContent>
    </p:spTree>
    <p:extLst>
      <p:ext uri="{BB962C8B-B14F-4D97-AF65-F5344CB8AC3E}">
        <p14:creationId xmlns:p14="http://schemas.microsoft.com/office/powerpoint/2010/main" val="106289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262D5C-E7C2-D047-AA7E-0AF6B4FC60E6}"/>
              </a:ext>
            </a:extLst>
          </p:cNvPr>
          <p:cNvPicPr>
            <a:picLocks noChangeAspect="1"/>
          </p:cNvPicPr>
          <p:nvPr/>
        </p:nvPicPr>
        <p:blipFill>
          <a:blip r:embed="rId2"/>
          <a:stretch>
            <a:fillRect/>
          </a:stretch>
        </p:blipFill>
        <p:spPr>
          <a:xfrm>
            <a:off x="461394" y="265306"/>
            <a:ext cx="10721131" cy="6289512"/>
          </a:xfrm>
          <a:prstGeom prst="rect">
            <a:avLst/>
          </a:prstGeom>
        </p:spPr>
      </p:pic>
    </p:spTree>
    <p:extLst>
      <p:ext uri="{BB962C8B-B14F-4D97-AF65-F5344CB8AC3E}">
        <p14:creationId xmlns:p14="http://schemas.microsoft.com/office/powerpoint/2010/main" val="3917424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0941CC-5F1E-E0F1-499B-4D638D6E7C99}"/>
              </a:ext>
            </a:extLst>
          </p:cNvPr>
          <p:cNvPicPr>
            <a:picLocks noChangeAspect="1"/>
          </p:cNvPicPr>
          <p:nvPr/>
        </p:nvPicPr>
        <p:blipFill>
          <a:blip r:embed="rId2"/>
          <a:stretch>
            <a:fillRect/>
          </a:stretch>
        </p:blipFill>
        <p:spPr>
          <a:xfrm>
            <a:off x="499057" y="325091"/>
            <a:ext cx="11193885" cy="6207818"/>
          </a:xfrm>
          <a:prstGeom prst="rect">
            <a:avLst/>
          </a:prstGeom>
        </p:spPr>
      </p:pic>
    </p:spTree>
    <p:extLst>
      <p:ext uri="{BB962C8B-B14F-4D97-AF65-F5344CB8AC3E}">
        <p14:creationId xmlns:p14="http://schemas.microsoft.com/office/powerpoint/2010/main" val="3793015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8F9079-F1B2-8F4D-B2C9-1D3D95CB95D4}"/>
              </a:ext>
            </a:extLst>
          </p:cNvPr>
          <p:cNvPicPr>
            <a:picLocks noChangeAspect="1"/>
          </p:cNvPicPr>
          <p:nvPr/>
        </p:nvPicPr>
        <p:blipFill>
          <a:blip r:embed="rId2"/>
          <a:stretch>
            <a:fillRect/>
          </a:stretch>
        </p:blipFill>
        <p:spPr>
          <a:xfrm>
            <a:off x="436227" y="369621"/>
            <a:ext cx="10939774" cy="6488379"/>
          </a:xfrm>
          <a:prstGeom prst="rect">
            <a:avLst/>
          </a:prstGeom>
        </p:spPr>
      </p:pic>
    </p:spTree>
    <p:extLst>
      <p:ext uri="{BB962C8B-B14F-4D97-AF65-F5344CB8AC3E}">
        <p14:creationId xmlns:p14="http://schemas.microsoft.com/office/powerpoint/2010/main" val="3037420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180365-2428-2449-B8D3-246FDAAF7870}"/>
              </a:ext>
            </a:extLst>
          </p:cNvPr>
          <p:cNvPicPr>
            <a:picLocks noChangeAspect="1"/>
          </p:cNvPicPr>
          <p:nvPr/>
        </p:nvPicPr>
        <p:blipFill>
          <a:blip r:embed="rId2"/>
          <a:stretch>
            <a:fillRect/>
          </a:stretch>
        </p:blipFill>
        <p:spPr>
          <a:xfrm>
            <a:off x="520117" y="310438"/>
            <a:ext cx="11081857" cy="4757090"/>
          </a:xfrm>
          <a:prstGeom prst="rect">
            <a:avLst/>
          </a:prstGeom>
        </p:spPr>
      </p:pic>
    </p:spTree>
    <p:extLst>
      <p:ext uri="{BB962C8B-B14F-4D97-AF65-F5344CB8AC3E}">
        <p14:creationId xmlns:p14="http://schemas.microsoft.com/office/powerpoint/2010/main" val="3318901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F6C5-AB17-AF44-8AE0-5C8E0EB4C19C}"/>
              </a:ext>
            </a:extLst>
          </p:cNvPr>
          <p:cNvSpPr>
            <a:spLocks noGrp="1"/>
          </p:cNvSpPr>
          <p:nvPr>
            <p:ph type="title"/>
          </p:nvPr>
        </p:nvSpPr>
        <p:spPr>
          <a:xfrm>
            <a:off x="838200" y="5535"/>
            <a:ext cx="10515600" cy="1325563"/>
          </a:xfrm>
        </p:spPr>
        <p:txBody>
          <a:bodyPr/>
          <a:lstStyle/>
          <a:p>
            <a:r>
              <a:rPr lang="en-US" dirty="0"/>
              <a:t>Results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8876F1-59CF-044A-9502-70A463A1A7E3}"/>
                  </a:ext>
                </a:extLst>
              </p:cNvPr>
              <p:cNvSpPr>
                <a:spLocks noGrp="1"/>
              </p:cNvSpPr>
              <p:nvPr>
                <p:ph idx="1"/>
              </p:nvPr>
            </p:nvSpPr>
            <p:spPr>
              <a:xfrm>
                <a:off x="838199" y="1466034"/>
                <a:ext cx="10884613" cy="4955319"/>
              </a:xfrm>
            </p:spPr>
            <p:txBody>
              <a:bodyPr/>
              <a:lstStyle/>
              <a:p>
                <a:r>
                  <a:rPr lang="en-US" dirty="0"/>
                  <a:t>In the per-appearance auction, each bidder sets  </a:t>
                </a:r>
                <a14:m>
                  <m:oMath xmlns:m="http://schemas.openxmlformats.org/officeDocument/2006/math">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𝑞</m:t>
                        </m:r>
                      </m:e>
                      <m:sub>
                        <m:r>
                          <a:rPr lang="en-US" b="0" i="1" smtClean="0">
                            <a:solidFill>
                              <a:srgbClr val="00B050"/>
                            </a:solidFill>
                            <a:latin typeface="Cambria Math" panose="02040503050406030204" pitchFamily="18" charset="0"/>
                          </a:rPr>
                          <m:t>𝑖</m:t>
                        </m:r>
                      </m:sub>
                    </m:sSub>
                    <m:r>
                      <a:rPr lang="en-US" b="0" i="1" smtClean="0">
                        <a:solidFill>
                          <a:srgbClr val="00B050"/>
                        </a:solidFill>
                        <a:latin typeface="Cambria Math" panose="02040503050406030204" pitchFamily="18" charset="0"/>
                      </a:rPr>
                      <m:t>=</m:t>
                    </m:r>
                    <m:f>
                      <m:fPr>
                        <m:ctrlPr>
                          <a:rPr lang="en-US" b="0" i="1" smtClean="0">
                            <a:solidFill>
                              <a:srgbClr val="00B050"/>
                            </a:solidFill>
                            <a:latin typeface="Cambria Math" panose="02040503050406030204" pitchFamily="18" charset="0"/>
                          </a:rPr>
                        </m:ctrlPr>
                      </m:fPr>
                      <m:num>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𝑡</m:t>
                            </m:r>
                          </m:e>
                          <m:sub>
                            <m:r>
                              <a:rPr lang="en-US" b="0" i="1" smtClean="0">
                                <a:solidFill>
                                  <a:srgbClr val="00B050"/>
                                </a:solidFill>
                                <a:latin typeface="Cambria Math" panose="02040503050406030204" pitchFamily="18" charset="0"/>
                              </a:rPr>
                              <m:t>𝑖</m:t>
                            </m:r>
                          </m:sub>
                        </m:sSub>
                      </m:num>
                      <m:den>
                        <m:r>
                          <a:rPr lang="en-US" b="0" i="1" smtClean="0">
                            <a:solidFill>
                              <a:srgbClr val="00B050"/>
                            </a:solidFill>
                            <a:latin typeface="Cambria Math" panose="02040503050406030204" pitchFamily="18" charset="0"/>
                          </a:rPr>
                          <m:t>2</m:t>
                        </m:r>
                      </m:den>
                    </m:f>
                  </m:oMath>
                </a14:m>
                <a:r>
                  <a:rPr lang="en-US" dirty="0"/>
                  <a:t>,  </a:t>
                </a:r>
                <a14:m>
                  <m:oMath xmlns:m="http://schemas.openxmlformats.org/officeDocument/2006/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𝑟</m:t>
                        </m:r>
                      </m:e>
                      <m:sub>
                        <m:r>
                          <a:rPr lang="en-US" b="0" i="1" smtClean="0">
                            <a:solidFill>
                              <a:srgbClr val="7030A0"/>
                            </a:solidFill>
                            <a:latin typeface="Cambria Math" panose="02040503050406030204" pitchFamily="18" charset="0"/>
                          </a:rPr>
                          <m:t>𝑖</m:t>
                        </m:r>
                      </m:sub>
                    </m:sSub>
                    <m:r>
                      <a:rPr lang="en-US" b="0" i="1" smtClean="0">
                        <a:solidFill>
                          <a:srgbClr val="7030A0"/>
                        </a:solidFill>
                        <a:latin typeface="Cambria Math" panose="02040503050406030204" pitchFamily="18" charset="0"/>
                      </a:rPr>
                      <m:t>=</m:t>
                    </m:r>
                    <m:f>
                      <m:fPr>
                        <m:ctrlPr>
                          <a:rPr lang="en-US" b="0" i="1" smtClean="0">
                            <a:solidFill>
                              <a:srgbClr val="7030A0"/>
                            </a:solidFill>
                            <a:latin typeface="Cambria Math" panose="02040503050406030204" pitchFamily="18" charset="0"/>
                          </a:rPr>
                        </m:ctrlPr>
                      </m:fPr>
                      <m:num>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𝑡</m:t>
                            </m:r>
                          </m:e>
                          <m:sub>
                            <m:r>
                              <a:rPr lang="en-US" b="0" i="1" smtClean="0">
                                <a:solidFill>
                                  <a:srgbClr val="7030A0"/>
                                </a:solidFill>
                                <a:latin typeface="Cambria Math" panose="02040503050406030204" pitchFamily="18" charset="0"/>
                              </a:rPr>
                              <m:t>𝑖</m:t>
                            </m:r>
                          </m:sub>
                        </m:sSub>
                      </m:num>
                      <m:den>
                        <m:r>
                          <a:rPr lang="en-US" b="0" i="1" smtClean="0">
                            <a:solidFill>
                              <a:srgbClr val="7030A0"/>
                            </a:solidFill>
                            <a:latin typeface="Cambria Math" panose="02040503050406030204" pitchFamily="18" charset="0"/>
                          </a:rPr>
                          <m:t>2</m:t>
                        </m:r>
                      </m:den>
                    </m:f>
                  </m:oMath>
                </a14:m>
                <a:endParaRPr lang="en-US" dirty="0"/>
              </a:p>
              <a:p>
                <a:r>
                  <a:rPr lang="en-US" dirty="0"/>
                  <a:t>In the per-install auction, each bidder sets  </a:t>
                </a:r>
                <a14:m>
                  <m:oMath xmlns:m="http://schemas.openxmlformats.org/officeDocument/2006/math">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𝑞</m:t>
                        </m:r>
                      </m:e>
                      <m:sub>
                        <m:r>
                          <a:rPr lang="en-US" b="0" i="1" smtClean="0">
                            <a:solidFill>
                              <a:srgbClr val="00B050"/>
                            </a:solidFill>
                            <a:latin typeface="Cambria Math" panose="02040503050406030204" pitchFamily="18" charset="0"/>
                          </a:rPr>
                          <m:t>𝑖</m:t>
                        </m:r>
                      </m:sub>
                    </m:sSub>
                    <m:r>
                      <a:rPr lang="en-US" b="0" i="1" smtClean="0">
                        <a:solidFill>
                          <a:srgbClr val="00B050"/>
                        </a:solidFill>
                        <a:latin typeface="Cambria Math" panose="02040503050406030204" pitchFamily="18" charset="0"/>
                      </a:rPr>
                      <m:t>=</m:t>
                    </m:r>
                    <m:f>
                      <m:fPr>
                        <m:ctrlPr>
                          <a:rPr lang="en-US" b="0" i="1" smtClean="0">
                            <a:solidFill>
                              <a:srgbClr val="00B050"/>
                            </a:solidFill>
                            <a:latin typeface="Cambria Math" panose="02040503050406030204" pitchFamily="18" charset="0"/>
                          </a:rPr>
                        </m:ctrlPr>
                      </m:fPr>
                      <m:num>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𝑡</m:t>
                            </m:r>
                          </m:e>
                          <m:sub>
                            <m:r>
                              <a:rPr lang="en-US" b="0" i="1" smtClean="0">
                                <a:solidFill>
                                  <a:srgbClr val="00B050"/>
                                </a:solidFill>
                                <a:latin typeface="Cambria Math" panose="02040503050406030204" pitchFamily="18" charset="0"/>
                              </a:rPr>
                              <m:t>𝑖</m:t>
                            </m:r>
                          </m:sub>
                        </m:sSub>
                      </m:num>
                      <m:den>
                        <m:r>
                          <a:rPr lang="en-US" b="0" i="1" smtClean="0">
                            <a:solidFill>
                              <a:srgbClr val="00B050"/>
                            </a:solidFill>
                            <a:latin typeface="Cambria Math" panose="02040503050406030204" pitchFamily="18" charset="0"/>
                          </a:rPr>
                          <m:t>𝑛</m:t>
                        </m:r>
                        <m:r>
                          <a:rPr lang="en-US" b="0" i="1" smtClean="0">
                            <a:solidFill>
                              <a:srgbClr val="00B050"/>
                            </a:solidFill>
                            <a:latin typeface="Cambria Math" panose="02040503050406030204" pitchFamily="18" charset="0"/>
                          </a:rPr>
                          <m:t>+1</m:t>
                        </m:r>
                      </m:den>
                    </m:f>
                  </m:oMath>
                </a14:m>
                <a:r>
                  <a:rPr lang="en-US" dirty="0"/>
                  <a:t>,  </a:t>
                </a:r>
                <a14:m>
                  <m:oMath xmlns:m="http://schemas.openxmlformats.org/officeDocument/2006/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𝑟</m:t>
                        </m:r>
                      </m:e>
                      <m:sub>
                        <m:r>
                          <a:rPr lang="en-US" b="0" i="1" smtClean="0">
                            <a:solidFill>
                              <a:srgbClr val="7030A0"/>
                            </a:solidFill>
                            <a:latin typeface="Cambria Math" panose="02040503050406030204" pitchFamily="18" charset="0"/>
                          </a:rPr>
                          <m:t>𝑖</m:t>
                        </m:r>
                      </m:sub>
                    </m:sSub>
                    <m:r>
                      <a:rPr lang="en-US" b="0" i="1" smtClean="0">
                        <a:solidFill>
                          <a:srgbClr val="7030A0"/>
                        </a:solidFill>
                        <a:latin typeface="Cambria Math" panose="02040503050406030204" pitchFamily="18" charset="0"/>
                      </a:rPr>
                      <m:t>=</m:t>
                    </m:r>
                    <m:f>
                      <m:fPr>
                        <m:ctrlPr>
                          <a:rPr lang="en-US" b="0" i="1" smtClean="0">
                            <a:solidFill>
                              <a:srgbClr val="7030A0"/>
                            </a:solidFill>
                            <a:latin typeface="Cambria Math" panose="02040503050406030204" pitchFamily="18" charset="0"/>
                          </a:rPr>
                        </m:ctrlPr>
                      </m:fPr>
                      <m:num>
                        <m:r>
                          <a:rPr lang="en-US" b="0" i="1" smtClean="0">
                            <a:solidFill>
                              <a:srgbClr val="7030A0"/>
                            </a:solidFill>
                            <a:latin typeface="Cambria Math" panose="02040503050406030204" pitchFamily="18" charset="0"/>
                          </a:rPr>
                          <m:t>𝑛</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𝑡</m:t>
                            </m:r>
                          </m:e>
                          <m:sub>
                            <m:r>
                              <a:rPr lang="en-US" b="0" i="1" smtClean="0">
                                <a:solidFill>
                                  <a:srgbClr val="7030A0"/>
                                </a:solidFill>
                                <a:latin typeface="Cambria Math" panose="02040503050406030204" pitchFamily="18" charset="0"/>
                              </a:rPr>
                              <m:t>𝑖</m:t>
                            </m:r>
                          </m:sub>
                        </m:sSub>
                      </m:num>
                      <m:den>
                        <m:r>
                          <a:rPr lang="en-US" b="0" i="1" smtClean="0">
                            <a:solidFill>
                              <a:srgbClr val="7030A0"/>
                            </a:solidFill>
                            <a:latin typeface="Cambria Math" panose="02040503050406030204" pitchFamily="18" charset="0"/>
                          </a:rPr>
                          <m:t>𝑛</m:t>
                        </m:r>
                        <m:r>
                          <a:rPr lang="en-US" b="0" i="1" smtClean="0">
                            <a:solidFill>
                              <a:srgbClr val="7030A0"/>
                            </a:solidFill>
                            <a:latin typeface="Cambria Math" panose="02040503050406030204" pitchFamily="18" charset="0"/>
                          </a:rPr>
                          <m:t>+1</m:t>
                        </m:r>
                      </m:den>
                    </m:f>
                  </m:oMath>
                </a14:m>
                <a:endParaRPr lang="en-US" dirty="0"/>
              </a:p>
              <a:p>
                <a:pPr marL="0" indent="0">
                  <a:buNone/>
                </a:pPr>
                <a:endParaRPr lang="en-US" dirty="0"/>
              </a:p>
              <a:p>
                <a:r>
                  <a:rPr lang="en-US" dirty="0"/>
                  <a:t>The expected popularity of the winner is strictly higher in the per-appearance auction than in the per-install auction</a:t>
                </a:r>
              </a:p>
              <a:p>
                <a:r>
                  <a:rPr lang="en-US" dirty="0"/>
                  <a:t>The expected payoff of the platform is strictly lower in the per-appearance auction than in the per-install auction</a:t>
                </a:r>
              </a:p>
              <a:p>
                <a:endParaRPr lang="en-US" dirty="0"/>
              </a:p>
              <a:p>
                <a:r>
                  <a:rPr lang="en-US" dirty="0"/>
                  <a:t>As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oMath>
                </a14:m>
                <a:r>
                  <a:rPr lang="en-US" dirty="0"/>
                  <a:t>, </a:t>
                </a:r>
                <a14:m>
                  <m:oMath xmlns:m="http://schemas.openxmlformats.org/officeDocument/2006/math">
                    <m:sSubSup>
                      <m:sSubSupPr>
                        <m:ctrlPr>
                          <a:rPr lang="en-US" b="0" i="1" smtClean="0">
                            <a:solidFill>
                              <a:schemeClr val="accent6"/>
                            </a:solidFill>
                            <a:latin typeface="Cambria Math" panose="02040503050406030204" pitchFamily="18" charset="0"/>
                          </a:rPr>
                        </m:ctrlPr>
                      </m:sSubSupPr>
                      <m:e>
                        <m:r>
                          <a:rPr lang="en-US" b="0" i="1" smtClean="0">
                            <a:solidFill>
                              <a:schemeClr val="accent6"/>
                            </a:solidFill>
                            <a:latin typeface="Cambria Math" panose="02040503050406030204" pitchFamily="18" charset="0"/>
                          </a:rPr>
                          <m:t>𝑞</m:t>
                        </m:r>
                      </m:e>
                      <m:sub>
                        <m:r>
                          <a:rPr lang="en-US" b="0" i="1" smtClean="0">
                            <a:solidFill>
                              <a:schemeClr val="accent6"/>
                            </a:solidFill>
                            <a:latin typeface="Cambria Math" panose="02040503050406030204" pitchFamily="18" charset="0"/>
                          </a:rPr>
                          <m:t>𝑖</m:t>
                        </m:r>
                      </m:sub>
                      <m:sup>
                        <m:r>
                          <a:rPr lang="en-US" b="0" i="1" smtClean="0">
                            <a:solidFill>
                              <a:schemeClr val="accent6"/>
                            </a:solidFill>
                            <a:latin typeface="Cambria Math" panose="02040503050406030204" pitchFamily="18" charset="0"/>
                          </a:rPr>
                          <m:t>𝑤</m:t>
                        </m:r>
                      </m:sup>
                    </m:sSubSup>
                    <m:r>
                      <a:rPr lang="en-US" b="0" i="1" smtClean="0">
                        <a:solidFill>
                          <a:schemeClr val="accent6"/>
                        </a:solidFill>
                        <a:latin typeface="Cambria Math" panose="02040503050406030204" pitchFamily="18" charset="0"/>
                      </a:rPr>
                      <m:t>→0</m:t>
                    </m:r>
                  </m:oMath>
                </a14:m>
                <a:r>
                  <a:rPr lang="en-US" dirty="0"/>
                  <a:t>  </a:t>
                </a:r>
                <a:r>
                  <a:rPr lang="en-US" sz="4000" b="1" dirty="0">
                    <a:solidFill>
                      <a:srgbClr val="C00000"/>
                    </a:solidFill>
                  </a:rPr>
                  <a:t>!!!</a:t>
                </a:r>
              </a:p>
            </p:txBody>
          </p:sp>
        </mc:Choice>
        <mc:Fallback xmlns="">
          <p:sp>
            <p:nvSpPr>
              <p:cNvPr id="3" name="Content Placeholder 2">
                <a:extLst>
                  <a:ext uri="{FF2B5EF4-FFF2-40B4-BE49-F238E27FC236}">
                    <a16:creationId xmlns:a16="http://schemas.microsoft.com/office/drawing/2014/main" id="{658876F1-59CF-044A-9502-70A463A1A7E3}"/>
                  </a:ext>
                </a:extLst>
              </p:cNvPr>
              <p:cNvSpPr>
                <a:spLocks noGrp="1" noRot="1" noChangeAspect="1" noMove="1" noResize="1" noEditPoints="1" noAdjustHandles="1" noChangeArrowheads="1" noChangeShapeType="1" noTextEdit="1"/>
              </p:cNvSpPr>
              <p:nvPr>
                <p:ph idx="1"/>
              </p:nvPr>
            </p:nvSpPr>
            <p:spPr>
              <a:xfrm>
                <a:off x="838199" y="1466034"/>
                <a:ext cx="10884613" cy="4955319"/>
              </a:xfrm>
              <a:blipFill>
                <a:blip r:embed="rId2"/>
                <a:stretch>
                  <a:fillRect l="-932" t="-255" b="-1786"/>
                </a:stretch>
              </a:blipFill>
            </p:spPr>
            <p:txBody>
              <a:bodyPr/>
              <a:lstStyle/>
              <a:p>
                <a:r>
                  <a:rPr lang="en-US">
                    <a:noFill/>
                  </a:rPr>
                  <a:t> </a:t>
                </a:r>
              </a:p>
            </p:txBody>
          </p:sp>
        </mc:Fallback>
      </mc:AlternateContent>
    </p:spTree>
    <p:extLst>
      <p:ext uri="{BB962C8B-B14F-4D97-AF65-F5344CB8AC3E}">
        <p14:creationId xmlns:p14="http://schemas.microsoft.com/office/powerpoint/2010/main" val="159456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BD90D-5791-C44E-B88B-4420DD3A8270}"/>
              </a:ext>
            </a:extLst>
          </p:cNvPr>
          <p:cNvSpPr>
            <a:spLocks noGrp="1"/>
          </p:cNvSpPr>
          <p:nvPr>
            <p:ph type="title"/>
          </p:nvPr>
        </p:nvSpPr>
        <p:spPr>
          <a:xfrm>
            <a:off x="838200" y="77451"/>
            <a:ext cx="10515600" cy="1325563"/>
          </a:xfrm>
        </p:spPr>
        <p:txBody>
          <a:bodyPr/>
          <a:lstStyle/>
          <a:p>
            <a:r>
              <a:rPr lang="en-US" dirty="0"/>
              <a:t>Empirical Evidence from </a:t>
            </a:r>
            <a:br>
              <a:rPr lang="en-US" dirty="0"/>
            </a:br>
            <a:r>
              <a:rPr lang="en-US" dirty="0"/>
              <a:t>Android Choice Screen Auctions</a:t>
            </a:r>
          </a:p>
        </p:txBody>
      </p:sp>
      <p:sp>
        <p:nvSpPr>
          <p:cNvPr id="3" name="Content Placeholder 2">
            <a:extLst>
              <a:ext uri="{FF2B5EF4-FFF2-40B4-BE49-F238E27FC236}">
                <a16:creationId xmlns:a16="http://schemas.microsoft.com/office/drawing/2014/main" id="{2A07B54D-04DC-5145-A349-9F87F006A34A}"/>
              </a:ext>
            </a:extLst>
          </p:cNvPr>
          <p:cNvSpPr>
            <a:spLocks noGrp="1"/>
          </p:cNvSpPr>
          <p:nvPr>
            <p:ph idx="1"/>
          </p:nvPr>
        </p:nvSpPr>
        <p:spPr>
          <a:xfrm>
            <a:off x="838200" y="1548223"/>
            <a:ext cx="10515600" cy="5119704"/>
          </a:xfrm>
        </p:spPr>
        <p:txBody>
          <a:bodyPr>
            <a:normAutofit/>
          </a:bodyPr>
          <a:lstStyle/>
          <a:p>
            <a:r>
              <a:rPr lang="en-US" dirty="0"/>
              <a:t>Four batches of auctions: January 2020 (for the period from March until June), June 2020 (for Q3), September 2020 (for Q4), and December 2020 (for Q1 of 2021).</a:t>
            </a:r>
            <a:br>
              <a:rPr lang="en-US" dirty="0"/>
            </a:br>
            <a:endParaRPr lang="en-US" dirty="0"/>
          </a:p>
          <a:p>
            <a:r>
              <a:rPr lang="en-US" dirty="0"/>
              <a:t>Each period, 31 independent auctions (one per country).</a:t>
            </a:r>
            <a:br>
              <a:rPr lang="en-US" dirty="0"/>
            </a:br>
            <a:endParaRPr lang="en-US" dirty="0"/>
          </a:p>
          <a:p>
            <a:r>
              <a:rPr lang="en-US" dirty="0"/>
              <a:t>Auctions on a per-install basis, with those submitting top three bids being shown on the choice screen and paying the fourth highest price every time a user chose one of them from the choice screen. </a:t>
            </a:r>
            <a:br>
              <a:rPr lang="en-US" dirty="0"/>
            </a:br>
            <a:endParaRPr lang="en-US" dirty="0"/>
          </a:p>
          <a:p>
            <a:r>
              <a:rPr lang="en-US" dirty="0"/>
              <a:t>Outcomes from </a:t>
            </a:r>
            <a:r>
              <a:rPr lang="en-US" dirty="0">
                <a:hlinkClick r:id="rId2"/>
              </a:rPr>
              <a:t>https://www.android.com/choicescreen-winners/</a:t>
            </a:r>
            <a:endParaRPr lang="en-US" dirty="0"/>
          </a:p>
        </p:txBody>
      </p:sp>
    </p:spTree>
    <p:extLst>
      <p:ext uri="{BB962C8B-B14F-4D97-AF65-F5344CB8AC3E}">
        <p14:creationId xmlns:p14="http://schemas.microsoft.com/office/powerpoint/2010/main" val="2420269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991344-8452-2944-8216-B4BE14692070}"/>
              </a:ext>
            </a:extLst>
          </p:cNvPr>
          <p:cNvPicPr>
            <a:picLocks noChangeAspect="1"/>
          </p:cNvPicPr>
          <p:nvPr/>
        </p:nvPicPr>
        <p:blipFill>
          <a:blip r:embed="rId2"/>
          <a:stretch>
            <a:fillRect/>
          </a:stretch>
        </p:blipFill>
        <p:spPr>
          <a:xfrm>
            <a:off x="869439" y="0"/>
            <a:ext cx="10617506" cy="6858000"/>
          </a:xfrm>
          <a:prstGeom prst="rect">
            <a:avLst/>
          </a:prstGeom>
        </p:spPr>
      </p:pic>
    </p:spTree>
    <p:extLst>
      <p:ext uri="{BB962C8B-B14F-4D97-AF65-F5344CB8AC3E}">
        <p14:creationId xmlns:p14="http://schemas.microsoft.com/office/powerpoint/2010/main" val="2440985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5DBF-62BC-114D-9439-1B8EE99C8A29}"/>
              </a:ext>
            </a:extLst>
          </p:cNvPr>
          <p:cNvSpPr>
            <a:spLocks noGrp="1"/>
          </p:cNvSpPr>
          <p:nvPr>
            <p:ph type="title"/>
          </p:nvPr>
        </p:nvSpPr>
        <p:spPr>
          <a:xfrm>
            <a:off x="838200" y="-4743"/>
            <a:ext cx="10515600" cy="1325563"/>
          </a:xfrm>
        </p:spPr>
        <p:txBody>
          <a:bodyPr/>
          <a:lstStyle/>
          <a:p>
            <a:r>
              <a:rPr lang="en-US" dirty="0"/>
              <a:t>Popularity and Ratings of Search Engine Apps</a:t>
            </a:r>
          </a:p>
        </p:txBody>
      </p:sp>
      <p:pic>
        <p:nvPicPr>
          <p:cNvPr id="11" name="Picture 10">
            <a:extLst>
              <a:ext uri="{FF2B5EF4-FFF2-40B4-BE49-F238E27FC236}">
                <a16:creationId xmlns:a16="http://schemas.microsoft.com/office/drawing/2014/main" id="{1558097D-A4FE-BE4B-BD6C-65036540C9F4}"/>
              </a:ext>
            </a:extLst>
          </p:cNvPr>
          <p:cNvPicPr>
            <a:picLocks noChangeAspect="1"/>
          </p:cNvPicPr>
          <p:nvPr/>
        </p:nvPicPr>
        <p:blipFill>
          <a:blip r:embed="rId2"/>
          <a:stretch>
            <a:fillRect/>
          </a:stretch>
        </p:blipFill>
        <p:spPr>
          <a:xfrm>
            <a:off x="838200" y="1320819"/>
            <a:ext cx="10454193" cy="4915593"/>
          </a:xfrm>
          <a:prstGeom prst="rect">
            <a:avLst/>
          </a:prstGeom>
        </p:spPr>
      </p:pic>
    </p:spTree>
    <p:extLst>
      <p:ext uri="{BB962C8B-B14F-4D97-AF65-F5344CB8AC3E}">
        <p14:creationId xmlns:p14="http://schemas.microsoft.com/office/powerpoint/2010/main" val="3288878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A85AF-8D32-C14C-80B9-4A86AED3D7C3}"/>
              </a:ext>
            </a:extLst>
          </p:cNvPr>
          <p:cNvSpPr>
            <a:spLocks noGrp="1"/>
          </p:cNvSpPr>
          <p:nvPr>
            <p:ph type="title"/>
          </p:nvPr>
        </p:nvSpPr>
        <p:spPr>
          <a:xfrm>
            <a:off x="838200" y="-3991"/>
            <a:ext cx="10515600" cy="1325563"/>
          </a:xfrm>
        </p:spPr>
        <p:txBody>
          <a:bodyPr/>
          <a:lstStyle/>
          <a:p>
            <a:r>
              <a:rPr lang="en-US" dirty="0"/>
              <a:t>Incentives: quotes from search engines</a:t>
            </a:r>
          </a:p>
        </p:txBody>
      </p:sp>
      <p:sp>
        <p:nvSpPr>
          <p:cNvPr id="3" name="Content Placeholder 2">
            <a:extLst>
              <a:ext uri="{FF2B5EF4-FFF2-40B4-BE49-F238E27FC236}">
                <a16:creationId xmlns:a16="http://schemas.microsoft.com/office/drawing/2014/main" id="{5D5ECE28-47FA-3340-942E-A0DB26EBD40A}"/>
              </a:ext>
            </a:extLst>
          </p:cNvPr>
          <p:cNvSpPr>
            <a:spLocks noGrp="1"/>
          </p:cNvSpPr>
          <p:nvPr>
            <p:ph idx="1"/>
          </p:nvPr>
        </p:nvSpPr>
        <p:spPr>
          <a:xfrm>
            <a:off x="838200" y="1079004"/>
            <a:ext cx="10515600" cy="5355352"/>
          </a:xfrm>
        </p:spPr>
        <p:txBody>
          <a:bodyPr>
            <a:normAutofit/>
          </a:bodyPr>
          <a:lstStyle/>
          <a:p>
            <a:r>
              <a:rPr lang="en-US" dirty="0"/>
              <a:t>DuckDuckGo (the most highly rated search engine app, 10M+ installs): “Despite DuckDuckGo being robustly proﬁtable since 2014, we have been priced out of this auction because we choose to not maximize our proﬁts by exploiting our users. In practical terms, this means our commitment to privacy and a cleaner search experience translates into less money per search. This means we must bid less relative to other, proﬁt-maximizing companies.”</a:t>
            </a:r>
          </a:p>
          <a:p>
            <a:r>
              <a:rPr lang="en-US" dirty="0" err="1"/>
              <a:t>Ecosia</a:t>
            </a:r>
            <a:r>
              <a:rPr lang="en-US" dirty="0"/>
              <a:t> (the second most highly rated </a:t>
            </a:r>
            <a:r>
              <a:rPr lang="en-US"/>
              <a:t>search engine app, </a:t>
            </a:r>
            <a:r>
              <a:rPr lang="en-US" dirty="0"/>
              <a:t>uses its proﬁts to plant trees around the world, 5M+ installs): “</a:t>
            </a:r>
            <a:r>
              <a:rPr lang="en-US" dirty="0" err="1"/>
              <a:t>Ecosia</a:t>
            </a:r>
            <a:r>
              <a:rPr lang="en-US" dirty="0"/>
              <a:t> is a not-for-proﬁt search engine. Taking part in Google’s auction would force us to spend our income on an unnecessary bidding war with other (proﬁt-oriented) search engines. We’d rather use it to plant trees on our endangered planet.”</a:t>
            </a:r>
          </a:p>
        </p:txBody>
      </p:sp>
    </p:spTree>
    <p:extLst>
      <p:ext uri="{BB962C8B-B14F-4D97-AF65-F5344CB8AC3E}">
        <p14:creationId xmlns:p14="http://schemas.microsoft.com/office/powerpoint/2010/main" val="2043074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13C0-674A-B14D-8FBC-32F6E20E1E60}"/>
              </a:ext>
            </a:extLst>
          </p:cNvPr>
          <p:cNvSpPr>
            <a:spLocks noGrp="1"/>
          </p:cNvSpPr>
          <p:nvPr>
            <p:ph type="title"/>
          </p:nvPr>
        </p:nvSpPr>
        <p:spPr>
          <a:xfrm>
            <a:off x="838200" y="15806"/>
            <a:ext cx="10515600" cy="1325563"/>
          </a:xfrm>
        </p:spPr>
        <p:txBody>
          <a:bodyPr/>
          <a:lstStyle/>
          <a:p>
            <a:r>
              <a:rPr lang="en-US" dirty="0"/>
              <a:t>A few months later … </a:t>
            </a:r>
          </a:p>
        </p:txBody>
      </p:sp>
      <p:sp>
        <p:nvSpPr>
          <p:cNvPr id="3" name="Content Placeholder 2">
            <a:extLst>
              <a:ext uri="{FF2B5EF4-FFF2-40B4-BE49-F238E27FC236}">
                <a16:creationId xmlns:a16="http://schemas.microsoft.com/office/drawing/2014/main" id="{84665B73-8722-9545-86C1-55911E2DFB47}"/>
              </a:ext>
            </a:extLst>
          </p:cNvPr>
          <p:cNvSpPr>
            <a:spLocks noGrp="1"/>
          </p:cNvSpPr>
          <p:nvPr>
            <p:ph idx="1"/>
          </p:nvPr>
        </p:nvSpPr>
        <p:spPr>
          <a:xfrm>
            <a:off x="838199" y="1373564"/>
            <a:ext cx="10730501" cy="3348748"/>
          </a:xfrm>
        </p:spPr>
        <p:txBody>
          <a:bodyPr>
            <a:normAutofit/>
          </a:bodyPr>
          <a:lstStyle/>
          <a:p>
            <a:pPr marL="0" indent="0" algn="just">
              <a:buNone/>
            </a:pPr>
            <a:r>
              <a:rPr lang="en-US" dirty="0"/>
              <a:t>“Following further feedback from the [European Commission], we are now making some final changes to the Choice Screen including making participation free for eligible search providers. We will also be increasing the number of search providers shown on the screen. These changes will come into effect from September this year on Android devices.”</a:t>
            </a:r>
          </a:p>
          <a:p>
            <a:pPr marL="0" indent="0">
              <a:buNone/>
            </a:pPr>
            <a:endParaRPr lang="en-US" dirty="0"/>
          </a:p>
          <a:p>
            <a:pPr marL="0" indent="0">
              <a:buNone/>
            </a:pPr>
            <a:r>
              <a:rPr lang="en-US" dirty="0"/>
              <a:t>				    Official Google announcement (June 8, 2021)</a:t>
            </a:r>
          </a:p>
        </p:txBody>
      </p:sp>
    </p:spTree>
    <p:custDataLst>
      <p:tags r:id="rId1"/>
    </p:custDataLst>
    <p:extLst>
      <p:ext uri="{BB962C8B-B14F-4D97-AF65-F5344CB8AC3E}">
        <p14:creationId xmlns:p14="http://schemas.microsoft.com/office/powerpoint/2010/main" val="418173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13C0-674A-B14D-8FBC-32F6E20E1E60}"/>
              </a:ext>
            </a:extLst>
          </p:cNvPr>
          <p:cNvSpPr>
            <a:spLocks noGrp="1"/>
          </p:cNvSpPr>
          <p:nvPr>
            <p:ph type="title"/>
          </p:nvPr>
        </p:nvSpPr>
        <p:spPr>
          <a:xfrm>
            <a:off x="838200" y="15806"/>
            <a:ext cx="10515600" cy="1325563"/>
          </a:xfrm>
        </p:spPr>
        <p:txBody>
          <a:bodyPr/>
          <a:lstStyle/>
          <a:p>
            <a:r>
              <a:rPr lang="en-US" dirty="0"/>
              <a:t>Conclusions</a:t>
            </a:r>
          </a:p>
        </p:txBody>
      </p:sp>
      <p:sp>
        <p:nvSpPr>
          <p:cNvPr id="3" name="Content Placeholder 2">
            <a:extLst>
              <a:ext uri="{FF2B5EF4-FFF2-40B4-BE49-F238E27FC236}">
                <a16:creationId xmlns:a16="http://schemas.microsoft.com/office/drawing/2014/main" id="{84665B73-8722-9545-86C1-55911E2DFB47}"/>
              </a:ext>
            </a:extLst>
          </p:cNvPr>
          <p:cNvSpPr>
            <a:spLocks noGrp="1"/>
          </p:cNvSpPr>
          <p:nvPr>
            <p:ph idx="1"/>
          </p:nvPr>
        </p:nvSpPr>
        <p:spPr>
          <a:xfrm>
            <a:off x="838199" y="1373564"/>
            <a:ext cx="10730501" cy="5484436"/>
          </a:xfrm>
        </p:spPr>
        <p:txBody>
          <a:bodyPr>
            <a:normAutofit/>
          </a:bodyPr>
          <a:lstStyle/>
          <a:p>
            <a:r>
              <a:rPr lang="en-US" dirty="0"/>
              <a:t>New regulatory tool (kudos to Google and EC for trying new solutions)</a:t>
            </a:r>
          </a:p>
          <a:p>
            <a:endParaRPr lang="en-US" dirty="0"/>
          </a:p>
          <a:p>
            <a:r>
              <a:rPr lang="en-US" dirty="0"/>
              <a:t>... that is potentially applicable in other important settings</a:t>
            </a:r>
          </a:p>
          <a:p>
            <a:endParaRPr lang="en-US" dirty="0"/>
          </a:p>
          <a:p>
            <a:r>
              <a:rPr lang="en-US" dirty="0"/>
              <a:t>… but needs to be fixed</a:t>
            </a:r>
          </a:p>
          <a:p>
            <a:endParaRPr lang="en-US" dirty="0"/>
          </a:p>
          <a:p>
            <a:r>
              <a:rPr lang="en-US"/>
              <a:t>Details matter!</a:t>
            </a:r>
            <a:endParaRPr lang="en-US" dirty="0"/>
          </a:p>
          <a:p>
            <a:endParaRPr lang="en-US" dirty="0"/>
          </a:p>
          <a:p>
            <a:endParaRPr lang="en-US" dirty="0"/>
          </a:p>
        </p:txBody>
      </p:sp>
    </p:spTree>
    <p:extLst>
      <p:ext uri="{BB962C8B-B14F-4D97-AF65-F5344CB8AC3E}">
        <p14:creationId xmlns:p14="http://schemas.microsoft.com/office/powerpoint/2010/main" val="338734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13C0-674A-B14D-8FBC-32F6E20E1E60}"/>
              </a:ext>
            </a:extLst>
          </p:cNvPr>
          <p:cNvSpPr>
            <a:spLocks noGrp="1"/>
          </p:cNvSpPr>
          <p:nvPr>
            <p:ph type="title"/>
          </p:nvPr>
        </p:nvSpPr>
        <p:spPr>
          <a:xfrm>
            <a:off x="838200" y="2485737"/>
            <a:ext cx="10515600" cy="1325563"/>
          </a:xfrm>
        </p:spPr>
        <p:txBody>
          <a:bodyPr>
            <a:normAutofit/>
          </a:bodyPr>
          <a:lstStyle/>
          <a:p>
            <a:pPr algn="ctr"/>
            <a:r>
              <a:rPr lang="en-US" sz="6600" b="1" dirty="0"/>
              <a:t>Thank you!</a:t>
            </a:r>
          </a:p>
        </p:txBody>
      </p:sp>
    </p:spTree>
    <p:extLst>
      <p:ext uri="{BB962C8B-B14F-4D97-AF65-F5344CB8AC3E}">
        <p14:creationId xmlns:p14="http://schemas.microsoft.com/office/powerpoint/2010/main" val="21775630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1|3.2|3.8|2.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2289</TotalTime>
  <Words>1180</Words>
  <Application>Microsoft Macintosh PowerPoint</Application>
  <PresentationFormat>Widescreen</PresentationFormat>
  <Paragraphs>91</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Cambria Math</vt:lpstr>
      <vt:lpstr>Office Theme</vt:lpstr>
      <vt:lpstr>Choice Screen Auctions</vt:lpstr>
      <vt:lpstr>PowerPoint Presentation</vt:lpstr>
      <vt:lpstr>Choice Screen – Microsoft Windows/browsers</vt:lpstr>
      <vt:lpstr>PowerPoint Presentation</vt:lpstr>
      <vt:lpstr>Choice Screens for search engines and browsers on Google’s Android platform</vt:lpstr>
      <vt:lpstr>Choice Screen Auctions</vt:lpstr>
      <vt:lpstr>PowerPoint Presentation</vt:lpstr>
      <vt:lpstr>Example</vt:lpstr>
      <vt:lpstr>Basic Model</vt:lpstr>
      <vt:lpstr>Results (n=2) </vt:lpstr>
      <vt:lpstr>PowerPoint Presentation</vt:lpstr>
      <vt:lpstr>PowerPoint Presentation</vt:lpstr>
      <vt:lpstr>Results (n=2) </vt:lpstr>
      <vt:lpstr>Results (n→∞) </vt:lpstr>
      <vt:lpstr>Extension: endogenous q_i and r_i </vt:lpstr>
      <vt:lpstr>PowerPoint Presentation</vt:lpstr>
      <vt:lpstr>PowerPoint Presentation</vt:lpstr>
      <vt:lpstr>PowerPoint Presentation</vt:lpstr>
      <vt:lpstr>PowerPoint Presentation</vt:lpstr>
      <vt:lpstr>Results</vt:lpstr>
      <vt:lpstr>Empirical Evidence from  Android Choice Screen Auctions</vt:lpstr>
      <vt:lpstr>PowerPoint Presentation</vt:lpstr>
      <vt:lpstr>Popularity and Ratings of Search Engine Apps</vt:lpstr>
      <vt:lpstr>Incentives: quotes from search engines</vt:lpstr>
      <vt:lpstr>A few months later … </vt:lpstr>
      <vt:lpstr>Conclusions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Choice Screen Auctions</dc:title>
  <dc:creator>Michael Ostrovsky</dc:creator>
  <cp:lastModifiedBy>Michael Ostrovsky</cp:lastModifiedBy>
  <cp:revision>56</cp:revision>
  <dcterms:created xsi:type="dcterms:W3CDTF">2021-02-11T23:10:45Z</dcterms:created>
  <dcterms:modified xsi:type="dcterms:W3CDTF">2023-08-30T18:03:17Z</dcterms:modified>
</cp:coreProperties>
</file>