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302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294" r:id="rId25"/>
    <p:sldId id="29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6F6F"/>
    <a:srgbClr val="ED7E33"/>
    <a:srgbClr val="3874BB"/>
    <a:srgbClr val="8D51AF"/>
    <a:srgbClr val="8D5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5949" autoAdjust="0"/>
  </p:normalViewPr>
  <p:slideViewPr>
    <p:cSldViewPr snapToGrid="0">
      <p:cViewPr varScale="1">
        <p:scale>
          <a:sx n="56" d="100"/>
          <a:sy n="56" d="100"/>
        </p:scale>
        <p:origin x="12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C09D99D-0A36-4220-94E6-111FEE0CEC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C9E777-A35A-4D5F-9BFE-D347354CAF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9E9AB-5CBC-47FA-9181-877277B4B683}" type="datetimeFigureOut">
              <a:rPr lang="en-US" smtClean="0"/>
              <a:t>2021-10-28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73708-C08B-43D4-9DA2-377BBD1D04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DB5F0-5507-4BF2-AC92-E634790309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F18C3-E9B0-4B6B-A966-391581BA3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38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F0F4C-9E73-44E3-8A41-55638348C573}" type="datetimeFigureOut">
              <a:rPr lang="en-US" smtClean="0"/>
              <a:t>2021-10-27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A87CC-F710-417E-8334-4513F58381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97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87CC-F710-417E-8334-4513F58381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584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To parameterize our problem, we use the same pipeline as before with Fourier features and the goal is to train the model to learn the mapping from input mesh grid [MORE EXPRESS] to the design variable which is density field in case of 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87CC-F710-417E-8334-4513F58381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292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Different authors have already adopted neural design parameterization in different ways</a:t>
            </a:r>
          </a:p>
          <a:p>
            <a:pPr marL="228600" indent="-228600">
              <a:buAutoNum type="arabicPeriod"/>
            </a:pPr>
            <a:r>
              <a:rPr lang="en-US" dirty="0"/>
              <a:t>A convolutional neural network instead of coordinate-based one without Fourier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87CC-F710-417E-8334-4513F583810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497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They replace CNN with Coordinate-based NN but without using Fourier mapping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87CC-F710-417E-8334-4513F583810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831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Maybe closest to our work, authors use an entirely coordinate-based mesh-less method but they treat frequency priors as a fixed hyperparameter, similar to image representation.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87CC-F710-417E-8334-4513F58381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945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As our main contribution, we demonstrate that $\sigma$ has much greater power: it can be used to tune the spatial frequency of the design continuously.</a:t>
            </a:r>
          </a:p>
          <a:p>
            <a:pPr marL="228600" indent="-228600">
              <a:buAutoNum type="arabicPeriod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particular, by carefully setting the value of sigma we can avoid checkerboards and yet still produce highly detailed designs.</a:t>
            </a:r>
          </a:p>
          <a:p>
            <a:pPr marL="228600" indent="-228600">
              <a:buAutoNum type="arabicPeriod"/>
            </a:pPr>
            <a:r>
              <a:rPr lang="en-US" dirty="0"/>
              <a:t>This observation enables us to remove the conventional [EXPRESS] *mesh-based* smoothing filter in all of our experiments and only rely on the </a:t>
            </a:r>
            <a:r>
              <a:rPr lang="en-US" dirty="0" err="1"/>
              <a:t>fourier</a:t>
            </a:r>
            <a:r>
              <a:rPr lang="en-US" dirty="0"/>
              <a:t> feature transformation to apply a controlled smoothing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87CC-F710-417E-8334-4513F58381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70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Using this sort of parameterization gives us the ability to have a fully differentiable, self-supervised pipeline. </a:t>
            </a:r>
          </a:p>
          <a:p>
            <a:pPr marL="228600" indent="-228600">
              <a:buAutoNum type="arabicPeriod"/>
            </a:pPr>
            <a:r>
              <a:rPr lang="en-US" dirty="0"/>
              <a:t>It includes, first, the neural design parameterization that outputs a density field that is being evaluated using conventional voxel-based solver to compute compliance $J$ [introduce notation] as our main objective function.</a:t>
            </a:r>
          </a:p>
          <a:p>
            <a:pPr marL="228600" indent="-228600">
              <a:buAutoNum type="arabicPeriod"/>
            </a:pPr>
            <a:r>
              <a:rPr lang="en-US" dirty="0"/>
              <a:t>To update $\theta$ , the weights and biases of the neural network, we use sensitivity analysis (the analytical derivatives of compliance w.r.t. density field) and Autodiff (the derivatives of density field w.r.t. input coordinates)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87CC-F710-417E-8334-4513F58381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821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Here, we show that not only \sigma replaces the explicit mesh-based filtering, it can also represent a continuous filter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subvoxel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level.</a:t>
            </a:r>
          </a:p>
          <a:p>
            <a:pPr marL="228600" indent="-228600">
              <a:buAutoNum type="arabicPeriod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instance, we can use small values of \sigma to obtain smooth designs similar to mesh-based filtering with radius&gt;=1. We even can go below a voxel by using large \sigma value to obtain intricate designs.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87CC-F710-417E-8334-4513F58381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826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Mesh-dependency is one of the interesting features of TO</a:t>
            </a:r>
          </a:p>
          <a:p>
            <a:pPr marL="228600" indent="-228600">
              <a:buAutoNum type="arabicPeriod"/>
            </a:pPr>
            <a:r>
              <a:rPr lang="en-US" dirty="0"/>
              <a:t>First, it means that we should be able to get similar structure independent of the chosen mesh size.</a:t>
            </a:r>
          </a:p>
          <a:p>
            <a:pPr marL="228600" indent="-228600">
              <a:buAutoNum type="arabicPeriod"/>
            </a:pPr>
            <a:r>
              <a:rPr lang="en-US" dirty="0"/>
              <a:t>In our analogy, we need to fix the frequency priors that model can represent in all resolutions in play, which can be done by using a fixed $\sigma$ over each resolution.</a:t>
            </a:r>
          </a:p>
          <a:p>
            <a:pPr marL="228600" indent="-228600">
              <a:buAutoNum type="arabicPeriod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we can see, designs are structurally very similar. The compliance values confirm structural similarity as well.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87CC-F710-417E-8334-4513F58381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687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more, to obtain more intricate designs that have lower compliance, we need to use larger meshes, that increase computation time heavily.</a:t>
            </a:r>
          </a:p>
          <a:p>
            <a:pPr marL="228600" indent="-228600">
              <a:buAutoNum type="arabicPeriod"/>
            </a:pPr>
            <a:r>
              <a:rPr lang="en-US" dirty="0"/>
              <a:t>Today, there is large gap between what hardware demands and what computational models can compute. To close this gap, simple upsampling of the design is desired. </a:t>
            </a:r>
          </a:p>
          <a:p>
            <a:pPr marL="228600" indent="-228600">
              <a:buAutoNum type="arabicPeriod"/>
            </a:pPr>
            <a:r>
              <a:rPr lang="en-US" dirty="0"/>
              <a:t>The important question is: can we use our design representation to emulate higher-resolution designs while using a coarse mesh?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87CC-F710-417E-8334-4513F58381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525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evaluate the quality of designs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upsampled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 fine mesh by measuring how much a traditional topology optimizer can improve the design. If the design was nearly optimal, this improvement will be small.</a:t>
            </a:r>
          </a:p>
          <a:p>
            <a:pPr marL="228600" indent="-228600">
              <a:buAutoNum type="arabicPeriod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 STEPS</a:t>
            </a:r>
          </a:p>
          <a:p>
            <a:pPr marL="228600" indent="-228600">
              <a:buAutoNum type="arabicPeriod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dirty="0"/>
              <a:t>We can conclude by arguing that if the final design is similar to initialized one, then the obtained solution at first place by our method is representative of finer mesh.</a:t>
            </a:r>
          </a:p>
          <a:p>
            <a:pPr marL="228600" indent="-228600">
              <a:buAutoNum type="arabicPeriod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 that higher \sigma is analogous to higher mesh size in term of obtaining intricate design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87CC-F710-417E-8334-4513F58381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885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showcase our design representation by solving the minimum compliance TO problem. This problem seeks to find the stiffest possible structure to support the applied forces without exceeding a weight budget.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87CC-F710-417E-8334-4513F58381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0893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As an example, we use $\sigma=9$ as a large value.</a:t>
            </a:r>
          </a:p>
          <a:p>
            <a:pPr marL="228600" indent="-228600">
              <a:buAutoNum type="arabicPeriod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train all examples in 300x100 and then interpolate them to higher resolution as can be seen on x-axis. </a:t>
            </a:r>
          </a:p>
          <a:p>
            <a:pPr marL="228600" indent="-228600">
              <a:buAutoNum type="arabicPeriod"/>
            </a:pPr>
            <a:r>
              <a:rPr lang="en-US" dirty="0">
                <a:effectLst/>
              </a:rPr>
              <a:t>Because \sigma=9 is a large value, we expect that by increasing mesh size, the improvement becomes smaller and smaller until reaches a minimum. This way we can say \sigma=9 is analogous to mesh size 750x250</a:t>
            </a:r>
          </a:p>
          <a:p>
            <a:pPr marL="228600" indent="-228600">
              <a:buAutoNum type="arabicPeriod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other direction, when we do the same thing with \sigma=2 as a low value, we see that for almost all finer mesh sizes, the design is too smooth and traditional TO solver considerably improves the design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87CC-F710-417E-8334-4513F58381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91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qualitatively visualize this behavior, we choose a point where a small \sigma (=2 ) has been used for a large mesh (750).</a:t>
            </a:r>
          </a:p>
          <a:p>
            <a:pPr marL="228600" indent="-228600">
              <a:buAutoNum type="arabicPeriod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demonstrates that if the improvement is large, then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upsampled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design is not optimal.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87CC-F710-417E-8334-4513F58381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965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we demonstrate our results in comparison to CNN and conventional voxel-based solver. </a:t>
            </a:r>
          </a:p>
          <a:p>
            <a:pPr marL="228600" indent="-228600">
              <a:buAutoNum type="arabicPeriod"/>
            </a:pPr>
            <a:r>
              <a:rPr lang="en-US" dirty="0"/>
              <a:t>Note that using mesh-based filtering is mandatory in CNN and voxel-based solver.</a:t>
            </a:r>
          </a:p>
          <a:p>
            <a:pPr marL="228600" indent="-228600">
              <a:buAutoNum type="arabicPeriod"/>
            </a:pPr>
            <a:r>
              <a:rPr lang="en-US" dirty="0"/>
              <a:t>As it can be seen, we can get more intricate designs at course meshes relatively to other methods.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87CC-F710-417E-8334-4513F583810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80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NN needs way more iterations in direct </a:t>
            </a:r>
            <a:r>
              <a:rPr lang="en-US" dirty="0" err="1"/>
              <a:t>optim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Controlling lower bound of Fourier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87CC-F710-417E-8334-4513F583810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953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Conventional methods for minimizing compliance suffer from the well-known checkerboard problem. They generate non-physical designs with high-frequency checkerboard patterns.</a:t>
            </a:r>
          </a:p>
          <a:p>
            <a:r>
              <a:rPr lang="en-US" dirty="0"/>
              <a:t>2. To prevent this from happening, a mesh-based smoothing filter is necessary. </a:t>
            </a:r>
          </a:p>
          <a:p>
            <a:r>
              <a:rPr lang="en-US" dirty="0"/>
              <a:t>3. On the other hand, increasing the radius of smoothing filter can over-smooth the designs and increases compliance.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87CC-F710-417E-8334-4513F58381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787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To obtain more intricate designs that have lower compliance (our objective function), we need to use larger meshes, if we use a fixed filtering.</a:t>
            </a:r>
          </a:p>
          <a:p>
            <a:pPr marL="228600" indent="-228600">
              <a:buAutoNum type="arabicPeriod"/>
            </a:pPr>
            <a:r>
              <a:rPr lang="en-US" dirty="0"/>
              <a:t>The main issue here is that increasing mesh size heavily increases the computational cost of solving the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87CC-F710-417E-8334-4513F583810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81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There are different methods of approaching to this topic, which explicit representation is closest to our line of work. </a:t>
            </a:r>
          </a:p>
          <a:p>
            <a:pPr marL="228600" indent="-228600">
              <a:buAutoNum type="arabicPeriod"/>
            </a:pPr>
            <a:r>
              <a:rPr lang="en-US" dirty="0"/>
              <a:t>In this method, to map the input domain which are coordinates of a mesh to the target variable, a query function is needed. </a:t>
            </a:r>
          </a:p>
          <a:p>
            <a:pPr marL="228600" indent="-228600">
              <a:buAutoNum type="arabicPeriod"/>
            </a:pPr>
            <a:r>
              <a:rPr lang="en-US" dirty="0"/>
              <a:t>Neural networks, as general function approximators can learn this mapping with a good generalization and speed and efficiency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87CC-F710-417E-8334-4513F583810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481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There is new trend in which a neural network is trained to fit solely to a single signal. </a:t>
            </a:r>
          </a:p>
          <a:p>
            <a:pPr marL="228600" indent="-228600">
              <a:buAutoNum type="arabicPeriod"/>
            </a:pPr>
            <a:r>
              <a:rPr lang="en-US" dirty="0"/>
              <a:t>In this direction, the input is a fixed mesh grid (e.g. linear) and the output is the pointwise evaluation of target function which could be an image, audio and so on.</a:t>
            </a:r>
          </a:p>
          <a:p>
            <a:pPr marL="228600" indent="-228600">
              <a:buAutoNum type="arabicPeriod"/>
            </a:pPr>
            <a:r>
              <a:rPr lang="en-US" dirty="0"/>
              <a:t>After a successful training, the neural network accurately learns the target function and since they are continuous and differentiable, can replace original target function.</a:t>
            </a:r>
          </a:p>
          <a:p>
            <a:pPr marL="228600" indent="-228600">
              <a:buAutoNum type="arabicPeriod"/>
            </a:pPr>
            <a:r>
              <a:rPr lang="en-US" dirty="0"/>
              <a:t>The problem is that in practice, neural network cannot learn high frequencies such as edges in images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87CC-F710-417E-8334-4513F583810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558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To fix that issue and enable models to learn high frequency functions too,</a:t>
            </a:r>
          </a:p>
          <a:p>
            <a:pPr marL="228600" indent="-228600">
              <a:buAutoNum type="arabicPeriod"/>
            </a:pPr>
            <a:r>
              <a:rPr lang="en-US" dirty="0"/>
              <a:t>Fourier features has been studied to map the low-dimensional input to a higher dimension. To do so, the pipeline would be exactly the same as before and the only difference is that before passing input coordinates to a neural network, we use this mapping.</a:t>
            </a:r>
          </a:p>
          <a:p>
            <a:pPr marL="228600" indent="-228600">
              <a:buAutoNum type="arabicPeriod"/>
            </a:pPr>
            <a:r>
              <a:rPr lang="en-US" dirty="0"/>
              <a:t>We are particularly interested in the behavior of $\sigma$ as the main hyperparameter in our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87CC-F710-417E-8334-4513F583810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315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The discussion around using $\sigma$ is mostly limited to the idea that it has to be tuned in order to help model to converge to the solution with lowest objective function.</a:t>
            </a:r>
          </a:p>
          <a:p>
            <a:pPr marL="228600" indent="-228600">
              <a:buAutoNum type="arabicPeriod"/>
            </a:pPr>
            <a:r>
              <a:rPr lang="en-US" dirty="0"/>
              <a:t>In that matter, using lower values leads to oversmoothed or underfitted model and higher values leads to noisy or overfitted models. So the best value is always a "middle-point" value.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87CC-F710-417E-8334-4513F58381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424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We can deal with $\sigma$ similar to the way it has been introduced in prior works and only tune it to find the solution with lowest objective function, such as 2D image fitting.</a:t>
            </a:r>
          </a:p>
          <a:p>
            <a:pPr marL="228600" indent="-228600">
              <a:buAutoNum type="arabicPeriod"/>
            </a:pPr>
            <a:r>
              <a:rPr lang="en-US" dirty="0"/>
              <a:t>Here we can see that using very low or very high $\sigma$ will increase compliance by over-smoothing or making the design noisy. </a:t>
            </a:r>
          </a:p>
          <a:p>
            <a:pPr marL="228600" indent="-228600">
              <a:buAutoNum type="arabicPeriod"/>
            </a:pPr>
            <a:r>
              <a:rPr lang="en-US" dirty="0"/>
              <a:t>So, there is a "middle point" that obtains a low compliance.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87CC-F710-417E-8334-4513F58381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766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94963-6228-4295-ACDA-E523CD16C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0D14F-5A58-4273-A899-8E604D3E4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7B3E1-98FB-44C8-8BD5-638D151FB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C4D55-3F07-4E2B-BA17-CA196B563245}" type="datetime1">
              <a:rPr lang="en-US" smtClean="0"/>
              <a:t>2021-10-27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C06A5-B3CB-41D8-879B-1342BC3B6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Symposium on Computational Fabrication (SCF 21)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0BF82-A45C-4790-B13D-277F97E5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384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03493-24CD-4DDE-A343-1C0F552B4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C7555B-886F-4DBF-BAAD-337418BE3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6C8F9-3BC9-4835-8C78-995F53943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AF20-1915-43BB-9A75-0C4E8AEC453C}" type="datetime1">
              <a:rPr lang="en-US" smtClean="0"/>
              <a:t>2021-10-27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FFF05-694B-4130-952B-BDFAEB79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Symposium on Computational Fabrication (SCF 21)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21AEF-F63C-4EFB-8966-69C4F9591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492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A0616B-8192-4103-9334-E7F6FB7507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FF64AD-0ACD-4B2D-A011-D74ADFEFA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F0B4D-B9AB-4A10-9AD1-CC25ABB3F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4E1A8-6390-482F-B33F-787A6B97668D}" type="datetime1">
              <a:rPr lang="en-US" smtClean="0"/>
              <a:t>2021-10-27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30BE4-3DA5-467F-9527-BF549571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Symposium on Computational Fabrication (SCF 21)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B26B0-E6D1-46B2-BB3E-EEBFA9FA3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182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DDCC8-545D-477A-B697-4CF3B3219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8564F-B94E-4AF6-86FA-303D7A423200}" type="datetime1">
              <a:rPr lang="en-US" smtClean="0"/>
              <a:t>2021-10-28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26C96-4DA5-43AA-B736-FC4AE6488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FC72FE-ED1E-4FF9-BE82-5D68EE0B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700" y="197499"/>
            <a:ext cx="10515600" cy="600081"/>
          </a:xfrm>
        </p:spPr>
        <p:txBody>
          <a:bodyPr>
            <a:normAutofit fontScale="90000"/>
          </a:bodyPr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E4F71A5-8642-451F-85B1-41B7AA242F6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43347"/>
            <a:ext cx="10515600" cy="4351338"/>
          </a:xfrm>
        </p:spPr>
        <p:txBody>
          <a:bodyPr>
            <a:normAutofit/>
          </a:bodyPr>
          <a:lstStyle>
            <a:lvl1pPr>
              <a:defRPr sz="24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>
              <a:defRPr sz="2400"/>
            </a:lvl3pPr>
          </a:lstStyle>
          <a:p>
            <a:r>
              <a:rPr lang="en-US" sz="2400" dirty="0"/>
              <a:t>TBD</a:t>
            </a:r>
          </a:p>
          <a:p>
            <a:endParaRPr lang="en-US" sz="2400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18C7942-F2DB-46D3-B95C-811ED5FA4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4873" y="6356350"/>
            <a:ext cx="4418527" cy="365125"/>
          </a:xfrm>
        </p:spPr>
        <p:txBody>
          <a:bodyPr/>
          <a:lstStyle/>
          <a:p>
            <a:r>
              <a:rPr lang="en-US" sz="1600" dirty="0">
                <a:solidFill>
                  <a:sysClr val="windowText" lastClr="000000"/>
                </a:solidFill>
              </a:rPr>
              <a:t>Symposium on Computational Fabrication (SCF 21)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D492540-E2C5-4A36-B7EC-0CE7F5DF24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3700" y="850553"/>
            <a:ext cx="11633200" cy="461962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4873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5B76F-64B6-4B0C-82A8-7F28E36B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B35EFD-959D-433A-B1BB-744D378B2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6504F-4495-4E08-8155-A4FFE5803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FB6F-70EF-4124-BE23-DE847B61FC09}" type="datetime1">
              <a:rPr lang="en-US" smtClean="0"/>
              <a:t>2021-10-27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61C8D-2B34-49D9-82B0-FB52EC9B8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Symposium on Computational Fabrication (SCF 21)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CD845-96E5-41AC-B414-643CD6B78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481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559D5-8755-4A80-9871-BEA3764E3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48CF0-6768-45F9-87C9-CFF8160C4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27124E-419C-46FC-A2D4-320B8498A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6D8B1-097E-4C0D-B67A-B21B7DF5A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71A11-09BD-44F0-A36F-B7E7518C6BBE}" type="datetime1">
              <a:rPr lang="en-US" smtClean="0"/>
              <a:t>2021-10-27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78D4F-6169-4CEF-A6CF-0E66A10E9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Symposium on Computational Fabrication (SCF 21)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59825C-9CF3-4BDC-8187-5705F2313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358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ABE4B-C754-48AC-B104-11AB33851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99C2C-2CAF-484E-A50C-D880B1844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2AE6FF-BBDB-4738-89B5-1F7D3E3572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0897C5-4362-4E59-AB35-1B10A84D39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588544-7E95-41C3-BADC-FDD7B926C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6AE33D-36BF-41B0-9721-474872F4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C7FCB-5D34-46D1-BE77-FA41A527EE17}" type="datetime1">
              <a:rPr lang="en-US" smtClean="0"/>
              <a:t>2021-10-27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484781-2907-48CC-BFA3-6DF4711A3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Symposium on Computational Fabrication (SCF 21)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392ADD-A281-48A8-B73D-CC58CA8B6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30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9093A-5352-48BC-A681-FE439CD3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0F57F8-9FF9-4742-8CD0-08C2E3B50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16A7-7EC8-4A6B-B0EE-26F12E85C955}" type="datetime1">
              <a:rPr lang="en-US" smtClean="0"/>
              <a:t>2021-10-27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94EF82-E815-4FF4-B2BD-B35B76485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Symposium on Computational Fabrication (SCF 21)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02E9B5-725E-4CF9-BCEB-A9B76527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365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389512-6D6D-43AB-ABFE-D5C11F664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834A-7F6C-43E1-9C79-5C157503865D}" type="datetime1">
              <a:rPr lang="en-US" smtClean="0"/>
              <a:t>2021-10-27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D67024-2CB2-4234-B538-8C7262A96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Symposium on Computational Fabrication (SCF 21)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4BA00-8CAE-4E9D-B0BE-3E753E631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31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7562-55D0-4C43-9895-58F50AD23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C9713-9AA1-47FC-84CB-8BFA6B1FB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3B08E-D1EB-4A0D-835C-1B6A80AB93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0ADD73-B523-457F-9DE7-6BFD5B77D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1D67-BAF5-4259-80DA-E7C23B1DC1BD}" type="datetime1">
              <a:rPr lang="en-US" smtClean="0"/>
              <a:t>2021-10-27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58E1E5-1E04-4F15-B884-EB9A18390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Symposium on Computational Fabrication (SCF 21)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B3975-5527-41BD-A922-0E9FB2525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394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D163C-8D05-4290-9714-F24E7DE4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5BF492-6BF3-4B2A-A2F6-B8DBEEF2D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776DF9-4904-4A5F-A78F-8855582F34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7BE039-E420-47BE-B6F9-331C828E1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2ED91-813A-4C10-8FA5-F2B73FAC8972}" type="datetime1">
              <a:rPr lang="en-US" smtClean="0"/>
              <a:t>2021-10-27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9DCEAA-1EDE-42A9-A671-97F1CF09B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Symposium on Computational Fabrication (SCF 21)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A4565-7A3C-429F-9470-4CFEB9723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233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F62FE7-C045-4553-BE46-0D6F95571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57920-E09D-4217-9ED3-51DB7F8DE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E9B26-35F6-4620-B1AB-C908C5B11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1D2F7-9556-4806-8A96-90840202FB2E}" type="datetime1">
              <a:rPr lang="en-US" smtClean="0"/>
              <a:t>2021-10-27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BC589-322D-4C0D-9F33-596FCFCB5A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Symposium on Computational Fabrication (SCF 21)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06A41-E1A8-40A9-86E7-EE68FE0A1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056DF-A7D4-47BD-8296-0E98E9F70E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16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4.svg"/><Relationship Id="rId10" Type="http://schemas.openxmlformats.org/officeDocument/2006/relationships/image" Target="../media/image50.png"/><Relationship Id="rId4" Type="http://schemas.openxmlformats.org/officeDocument/2006/relationships/image" Target="../media/image23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24.svg"/><Relationship Id="rId10" Type="http://schemas.openxmlformats.org/officeDocument/2006/relationships/image" Target="../media/image63.png"/><Relationship Id="rId4" Type="http://schemas.openxmlformats.org/officeDocument/2006/relationships/image" Target="../media/image23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13.sv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74.png"/><Relationship Id="rId5" Type="http://schemas.openxmlformats.org/officeDocument/2006/relationships/image" Target="../media/image70.png"/><Relationship Id="rId10" Type="http://schemas.openxmlformats.org/officeDocument/2006/relationships/image" Target="../media/image73.png"/><Relationship Id="rId4" Type="http://schemas.openxmlformats.org/officeDocument/2006/relationships/image" Target="../media/image69.png"/><Relationship Id="rId9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7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D30D5-4D24-4321-A1C2-0B48913AB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73271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dirty="0"/>
              <a:t>Topology Optimization via Frequency Tuning of Neural Design Representations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BFC187-F597-4E1C-BEAD-344169D4D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52946"/>
            <a:ext cx="9144000" cy="483722"/>
          </a:xfrm>
        </p:spPr>
        <p:txBody>
          <a:bodyPr/>
          <a:lstStyle/>
          <a:p>
            <a:r>
              <a:rPr lang="en-US" dirty="0"/>
              <a:t>Nikan Doosti</a:t>
            </a:r>
            <a:r>
              <a:rPr lang="en-US" baseline="30000" dirty="0"/>
              <a:t>1</a:t>
            </a:r>
            <a:r>
              <a:rPr lang="en-US" dirty="0"/>
              <a:t>, Julian Panetta</a:t>
            </a:r>
            <a:r>
              <a:rPr lang="en-US" baseline="30000" dirty="0"/>
              <a:t>2</a:t>
            </a:r>
            <a:r>
              <a:rPr lang="en-US" dirty="0"/>
              <a:t>, Vahid Babaei</a:t>
            </a:r>
            <a:r>
              <a:rPr lang="en-US" baseline="30000" dirty="0"/>
              <a:t>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1E4169-0916-45BF-B285-DE7977F26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4873" y="6356350"/>
            <a:ext cx="4418527" cy="365125"/>
          </a:xfrm>
        </p:spPr>
        <p:txBody>
          <a:bodyPr/>
          <a:lstStyle/>
          <a:p>
            <a:r>
              <a:rPr lang="en-US" sz="1600" dirty="0">
                <a:solidFill>
                  <a:sysClr val="windowText" lastClr="000000"/>
                </a:solidFill>
              </a:rPr>
              <a:t>Symposium on Computational Fabrication (SCF 21)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8BDEE8-6E5F-4356-BBD2-2D5B3AB60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1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BE49A0-FD89-4EAB-B269-EBC458014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409" y="6249308"/>
            <a:ext cx="3023264" cy="483722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71BFDCC9-6300-43CD-84B0-AE5CCB847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215" y="6306456"/>
            <a:ext cx="3095180" cy="46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CBB674-588C-4880-9DCC-695A32A9B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114602"/>
            <a:ext cx="710300" cy="7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E3BEF7FB-C11E-4E88-965D-7C51683B571B}"/>
              </a:ext>
            </a:extLst>
          </p:cNvPr>
          <p:cNvSpPr txBox="1">
            <a:spLocks/>
          </p:cNvSpPr>
          <p:nvPr/>
        </p:nvSpPr>
        <p:spPr>
          <a:xfrm>
            <a:off x="0" y="4872151"/>
            <a:ext cx="12192000" cy="975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i="1" baseline="30000" dirty="0"/>
              <a:t>1</a:t>
            </a:r>
            <a:r>
              <a:rPr lang="en-US" sz="2000" i="1" dirty="0"/>
              <a:t>Max Planck Institute for Informatics - Saarbrücken, Germany</a:t>
            </a:r>
            <a:br>
              <a:rPr lang="en-US" sz="2000" i="1" dirty="0"/>
            </a:br>
            <a:r>
              <a:rPr lang="en-US" sz="2000" i="1" baseline="30000" dirty="0"/>
              <a:t>2</a:t>
            </a:r>
            <a:r>
              <a:rPr lang="en-US" sz="2000" i="1" dirty="0"/>
              <a:t>University of California, Davis - Davis, United States</a:t>
            </a:r>
            <a:endParaRPr lang="en-US" sz="2000" i="1" baseline="30000" dirty="0"/>
          </a:p>
        </p:txBody>
      </p:sp>
    </p:spTree>
    <p:extLst>
      <p:ext uri="{BB962C8B-B14F-4D97-AF65-F5344CB8AC3E}">
        <p14:creationId xmlns:p14="http://schemas.microsoft.com/office/powerpoint/2010/main" val="489435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6865E9-EB00-4EA6-BE6F-C1926E9F4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9C6740-B540-4CE6-B376-8BB2FC5FF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A9792E-F493-4BFB-825D-9D4D84412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Parameterizing design variable (density) via neural network parameters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3AC51-B831-42B4-B5DD-90CB81397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ysClr val="windowText" lastClr="000000"/>
                </a:solidFill>
              </a:rPr>
              <a:t>Symposium on Computational Fabrication (SCF 21)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B8B4FF-1D1C-482E-A52D-2AE0A97F23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Neural design parameterization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80DBEAC-D110-486F-A700-82B1DD51A8A4}"/>
                  </a:ext>
                </a:extLst>
              </p:cNvPr>
              <p:cNvSpPr txBox="1"/>
              <p:nvPr/>
            </p:nvSpPr>
            <p:spPr>
              <a:xfrm>
                <a:off x="4587044" y="5751413"/>
                <a:ext cx="3014864" cy="5786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ℱ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80DBEAC-D110-486F-A700-82B1DD51A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7044" y="5751413"/>
                <a:ext cx="3014864" cy="5786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phic 7">
            <a:extLst>
              <a:ext uri="{FF2B5EF4-FFF2-40B4-BE49-F238E27FC236}">
                <a16:creationId xmlns:a16="http://schemas.microsoft.com/office/drawing/2014/main" id="{3107E41C-97BE-4C96-8224-BCB9EBDD6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4476" y="2581290"/>
            <a:ext cx="3887724" cy="29996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2EAC8E6-3CE1-490B-A199-779FD0B30BE3}"/>
                  </a:ext>
                </a:extLst>
              </p:cNvPr>
              <p:cNvSpPr/>
              <p:nvPr/>
            </p:nvSpPr>
            <p:spPr>
              <a:xfrm>
                <a:off x="2865759" y="3433492"/>
                <a:ext cx="3230241" cy="126652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2EAC8E6-3CE1-490B-A199-779FD0B30B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759" y="3433492"/>
                <a:ext cx="3230241" cy="12665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02CF03FD-159D-433F-89A8-FAE91D66A377}"/>
                  </a:ext>
                </a:extLst>
              </p:cNvPr>
              <p:cNvSpPr/>
              <p:nvPr/>
            </p:nvSpPr>
            <p:spPr>
              <a:xfrm>
                <a:off x="1716493" y="3782020"/>
                <a:ext cx="598206" cy="59820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02CF03FD-159D-433F-89A8-FAE91D66A3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493" y="3782020"/>
                <a:ext cx="598206" cy="598206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A356CC1-4F44-4815-88F3-CB7CCF756187}"/>
                  </a:ext>
                </a:extLst>
              </p:cNvPr>
              <p:cNvSpPr/>
              <p:nvPr/>
            </p:nvSpPr>
            <p:spPr>
              <a:xfrm>
                <a:off x="9447276" y="3824043"/>
                <a:ext cx="4305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A356CC1-4F44-4815-88F3-CB7CCF7561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7276" y="3824043"/>
                <a:ext cx="430502" cy="461665"/>
              </a:xfrm>
              <a:prstGeom prst="rect">
                <a:avLst/>
              </a:prstGeom>
              <a:blipFill>
                <a:blip r:embed="rId8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54BF86-9A14-4775-92E4-A51521A93436}"/>
                  </a:ext>
                </a:extLst>
              </p:cNvPr>
              <p:cNvSpPr txBox="1"/>
              <p:nvPr/>
            </p:nvSpPr>
            <p:spPr>
              <a:xfrm>
                <a:off x="7096656" y="2172121"/>
                <a:ext cx="1123353" cy="461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br>
                  <a:rPr lang="en-US" sz="2400" b="0" i="1" dirty="0">
                    <a:latin typeface="Cambria Math" panose="02040503050406030204" pitchFamily="18" charset="0"/>
                  </a:rPr>
                </a:br>
                <a:endParaRPr lang="en-US" sz="24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54BF86-9A14-4775-92E4-A51521A93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6656" y="2172121"/>
                <a:ext cx="1123353" cy="461729"/>
              </a:xfrm>
              <a:prstGeom prst="rect">
                <a:avLst/>
              </a:prstGeom>
              <a:blipFill>
                <a:blip r:embed="rId9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C4FB6B9-0A7E-4269-95A7-B3B8D93D102B}"/>
                  </a:ext>
                </a:extLst>
              </p:cNvPr>
              <p:cNvSpPr/>
              <p:nvPr/>
            </p:nvSpPr>
            <p:spPr>
              <a:xfrm>
                <a:off x="9982200" y="5856089"/>
                <a:ext cx="19755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</a:rPr>
                        <m:t>weights</m:t>
                      </m:r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</a:rPr>
                        <m:t>biases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C4FB6B9-0A7E-4269-95A7-B3B8D93D10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5856089"/>
                <a:ext cx="1975541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DA923C-3FC1-46AA-9202-A0974A142010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2314699" y="3616657"/>
            <a:ext cx="551060" cy="4644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C9A046-B130-46D6-AB9D-2EECC649BAD5}"/>
              </a:ext>
            </a:extLst>
          </p:cNvPr>
          <p:cNvCxnSpPr>
            <a:cxnSpLocks/>
          </p:cNvCxnSpPr>
          <p:nvPr/>
        </p:nvCxnSpPr>
        <p:spPr>
          <a:xfrm>
            <a:off x="2314222" y="4124355"/>
            <a:ext cx="551537" cy="4212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91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A1613-489D-4544-B8AA-76F52D6C1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A62CC7-024A-4257-950E-9F186AD89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8042F-9F62-4405-B67E-2938433E2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convolutional neural network without any control over frequency prior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9C257-C23F-40E4-975C-7381A339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ysClr val="windowText" lastClr="000000"/>
                </a:solidFill>
              </a:rPr>
              <a:t>Symposium on Computational Fabrication (SCF 21)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B43A58-9857-4CB9-886F-37649C0606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CNN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3A3CD7-D16D-4EEA-A284-509A9433E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046" y="2279233"/>
            <a:ext cx="7937907" cy="25641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7812A8-7920-45B3-9BB6-DFA242B0785D}"/>
              </a:ext>
            </a:extLst>
          </p:cNvPr>
          <p:cNvSpPr/>
          <p:nvPr/>
        </p:nvSpPr>
        <p:spPr>
          <a:xfrm>
            <a:off x="5944136" y="537146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/>
              <a:t>Hoyer, S., </a:t>
            </a:r>
            <a:r>
              <a:rPr lang="en-US" sz="1400" i="1" dirty="0" err="1"/>
              <a:t>Sohl</a:t>
            </a:r>
            <a:r>
              <a:rPr lang="en-US" sz="1400" i="1" dirty="0"/>
              <a:t>-Dickstein, J., &amp; </a:t>
            </a:r>
            <a:r>
              <a:rPr lang="en-US" sz="1400" i="1" dirty="0" err="1"/>
              <a:t>Greydanus</a:t>
            </a:r>
            <a:r>
              <a:rPr lang="en-US" sz="1400" i="1" dirty="0"/>
              <a:t>, S. (2019). Neural reparameterization improves structural optimization. </a:t>
            </a:r>
            <a:r>
              <a:rPr lang="en-US" sz="1400" i="1" dirty="0" err="1"/>
              <a:t>arXiv</a:t>
            </a:r>
            <a:r>
              <a:rPr lang="en-US" sz="1400" i="1" dirty="0"/>
              <a:t> preprint arXiv:1909.04240.</a:t>
            </a:r>
          </a:p>
        </p:txBody>
      </p:sp>
    </p:spTree>
    <p:extLst>
      <p:ext uri="{BB962C8B-B14F-4D97-AF65-F5344CB8AC3E}">
        <p14:creationId xmlns:p14="http://schemas.microsoft.com/office/powerpoint/2010/main" val="62601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C33362-3276-49D9-AF29-C567F413A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B73E69-66BD-4C3C-83D5-99A23A286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03C333-60AA-4773-96F1-9E2664904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coordinate-based neural network but does not use Fourier features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8BA97-FE9D-4133-9588-8D53E5CFF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ysClr val="windowText" lastClr="000000"/>
                </a:solidFill>
              </a:rPr>
              <a:t>Symposium on Computational Fabrication (SCF 21)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6A3399-6DA1-4642-AF72-919F04229C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TOuNN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D42CC8-85A5-4787-AC36-969A9567A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132" y="2284320"/>
            <a:ext cx="6644966" cy="27107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B7FBDD-7357-4DDB-84BE-14C3592A7A83}"/>
              </a:ext>
            </a:extLst>
          </p:cNvPr>
          <p:cNvSpPr/>
          <p:nvPr/>
        </p:nvSpPr>
        <p:spPr>
          <a:xfrm>
            <a:off x="5944136" y="524013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/>
              <a:t>Chandrasekhar, A., &amp; Suresh, K. (2021). TOuNN: Topology optimization using neural networks. Structural and Multidisciplinary Optimization, 63(3), 1135-1149.</a:t>
            </a:r>
          </a:p>
        </p:txBody>
      </p:sp>
    </p:spTree>
    <p:extLst>
      <p:ext uri="{BB962C8B-B14F-4D97-AF65-F5344CB8AC3E}">
        <p14:creationId xmlns:p14="http://schemas.microsoft.com/office/powerpoint/2010/main" val="129190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6C00AB-68E7-4F92-8BEB-32F31F026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42B171-C1FC-4C0F-B14A-CB6291904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B5AE1-9D27-418D-BD5B-6FA37B43B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fully mesh-less method using coordinate-based neural networks</a:t>
            </a:r>
          </a:p>
          <a:p>
            <a:r>
              <a:rPr lang="en-US" dirty="0"/>
              <a:t>Treats frequency priors as a fixed hyperparameter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2734F-CB91-475A-B1C7-555D094A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ysClr val="windowText" lastClr="000000"/>
                </a:solidFill>
              </a:rPr>
              <a:t>Symposium on Computational Fabrication (SCF 21)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A936EC-263B-47F1-B4C8-8D6738E16A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NTopo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200249-6C01-4F6E-BFE4-847A11A46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182" y="3032598"/>
            <a:ext cx="10423609" cy="21220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3D2B35-E5A6-45B5-AC75-D241165A6C6D}"/>
              </a:ext>
            </a:extLst>
          </p:cNvPr>
          <p:cNvSpPr/>
          <p:nvPr/>
        </p:nvSpPr>
        <p:spPr>
          <a:xfrm>
            <a:off x="5840104" y="5479871"/>
            <a:ext cx="6351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Zehnder, J., Li, Y., </a:t>
            </a:r>
            <a:r>
              <a:rPr lang="en-US" sz="1400" i="1" dirty="0" err="1"/>
              <a:t>Coros</a:t>
            </a:r>
            <a:r>
              <a:rPr lang="en-US" sz="1400" i="1" dirty="0"/>
              <a:t>, S., &amp; </a:t>
            </a:r>
            <a:r>
              <a:rPr lang="en-US" sz="1400" i="1" dirty="0" err="1"/>
              <a:t>Thomaszewski</a:t>
            </a:r>
            <a:r>
              <a:rPr lang="en-US" sz="1400" i="1" dirty="0"/>
              <a:t>, B. (2021). NTopo: Mesh-free Topology Optimization using Implicit Neural Representations. </a:t>
            </a:r>
            <a:r>
              <a:rPr lang="en-US" sz="1400" i="1" dirty="0" err="1"/>
              <a:t>arXiv</a:t>
            </a:r>
            <a:r>
              <a:rPr lang="en-US" sz="1400" i="1" dirty="0"/>
              <a:t> preprint arXiv:2102.10782.</a:t>
            </a:r>
          </a:p>
        </p:txBody>
      </p:sp>
    </p:spTree>
    <p:extLst>
      <p:ext uri="{BB962C8B-B14F-4D97-AF65-F5344CB8AC3E}">
        <p14:creationId xmlns:p14="http://schemas.microsoft.com/office/powerpoint/2010/main" val="165606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84D13B-CB95-476A-B8A2-4105D65E6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B0B650-7EFF-4D3F-8B0B-0350820CE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A6C0617-ADFC-4417-88BD-45427F8327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Enables to control the design’s spatial frequency continuously and independently of the grid resolution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A6C0617-ADFC-4417-88BD-45427F8327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B68B8-18BC-41D7-B8E3-AAED30C04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ysClr val="windowText" lastClr="000000"/>
                </a:solidFill>
              </a:rPr>
              <a:t>Symposium on Computational Fabrication (SCF 21)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B1B606-4392-42FB-BB0E-42F2AF81E6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Frequency priors for generative design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66BEA4-52CF-4EF9-A1F8-424E0141FA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44"/>
          <a:stretch/>
        </p:blipFill>
        <p:spPr>
          <a:xfrm>
            <a:off x="3709401" y="4203510"/>
            <a:ext cx="4983505" cy="19220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87EB6A-6A4E-4968-9199-44DC19101A14}"/>
                  </a:ext>
                </a:extLst>
              </p:cNvPr>
              <p:cNvSpPr txBox="1"/>
              <p:nvPr/>
            </p:nvSpPr>
            <p:spPr>
              <a:xfrm>
                <a:off x="1767090" y="2809456"/>
                <a:ext cx="8575489" cy="4616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Smoothing filter can be removed: lower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dirty="0"/>
                  <a:t> filters higher frequencies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87EB6A-6A4E-4968-9199-44DC19101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090" y="2809456"/>
                <a:ext cx="8575489" cy="461665"/>
              </a:xfrm>
              <a:prstGeom prst="rect">
                <a:avLst/>
              </a:prstGeom>
              <a:blipFill>
                <a:blip r:embed="rId5"/>
                <a:stretch>
                  <a:fillRect l="-1065" t="-8974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42C08A5-4187-4741-9109-C22F0E061C75}"/>
                  </a:ext>
                </a:extLst>
              </p:cNvPr>
              <p:cNvSpPr txBox="1"/>
              <p:nvPr/>
            </p:nvSpPr>
            <p:spPr>
              <a:xfrm>
                <a:off x="5257800" y="3941900"/>
                <a:ext cx="11512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42C08A5-4187-4741-9109-C22F0E061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3941900"/>
                <a:ext cx="1151213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179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EA2E66-1B41-4255-8063-5A1C08941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FC5C13-A7C0-4E76-9BE0-1E19FB7FA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EC63962-8704-4804-AC2C-D7983054D2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An end-to-end fully self-supervised differentiable method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Updating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: Autodiff (NN) + Analytical derivatives (Sensitivity analysis)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EC63962-8704-4804-AC2C-D7983054D2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9DEF4-F208-4CC4-B158-78015B71D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ysClr val="windowText" lastClr="000000"/>
                </a:solidFill>
              </a:rPr>
              <a:t>Symposium on Computational Fabrication (SCF 21)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5EF0A0-B16A-48FC-AC6E-2AB202FFB4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Neural topology optimization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84D97C73-2C33-4E72-8B6B-E2C767170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02800" y="3037254"/>
            <a:ext cx="2039439" cy="157357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FCC4336-2C01-4CF9-A50D-4A9EEC51EBBA}"/>
              </a:ext>
            </a:extLst>
          </p:cNvPr>
          <p:cNvSpPr/>
          <p:nvPr/>
        </p:nvSpPr>
        <p:spPr>
          <a:xfrm>
            <a:off x="854656" y="3443526"/>
            <a:ext cx="1131688" cy="7610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Fourier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features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E27DBD5-2888-475D-B5C4-926FD2AAA138}"/>
                  </a:ext>
                </a:extLst>
              </p:cNvPr>
              <p:cNvSpPr/>
              <p:nvPr/>
            </p:nvSpPr>
            <p:spPr>
              <a:xfrm>
                <a:off x="193520" y="3647451"/>
                <a:ext cx="353183" cy="35318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E27DBD5-2888-475D-B5C4-926FD2AAA1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20" y="3647451"/>
                <a:ext cx="353183" cy="35318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8ED410-9C31-4DEA-91AE-0CEA3C7D67EE}"/>
              </a:ext>
            </a:extLst>
          </p:cNvPr>
          <p:cNvCxnSpPr>
            <a:cxnSpLocks/>
            <a:stCxn id="29" idx="6"/>
          </p:cNvCxnSpPr>
          <p:nvPr/>
        </p:nvCxnSpPr>
        <p:spPr>
          <a:xfrm flipV="1">
            <a:off x="546703" y="3647451"/>
            <a:ext cx="321725" cy="1765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C5D787B-29C8-4F2D-B8DF-795F9857AA2D}"/>
              </a:ext>
            </a:extLst>
          </p:cNvPr>
          <p:cNvCxnSpPr>
            <a:cxnSpLocks/>
            <a:stCxn id="29" idx="6"/>
          </p:cNvCxnSpPr>
          <p:nvPr/>
        </p:nvCxnSpPr>
        <p:spPr>
          <a:xfrm>
            <a:off x="546703" y="3824043"/>
            <a:ext cx="307430" cy="1765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Graphic 31">
            <a:extLst>
              <a:ext uri="{FF2B5EF4-FFF2-40B4-BE49-F238E27FC236}">
                <a16:creationId xmlns:a16="http://schemas.microsoft.com/office/drawing/2014/main" id="{1827D536-17DF-4BE7-ABD3-852141AAF8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25463" y="2842966"/>
            <a:ext cx="3924300" cy="19621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9617EDA-D183-4595-B7F9-EA1EAA415836}"/>
                  </a:ext>
                </a:extLst>
              </p:cNvPr>
              <p:cNvSpPr txBox="1"/>
              <p:nvPr/>
            </p:nvSpPr>
            <p:spPr>
              <a:xfrm>
                <a:off x="3688465" y="3571301"/>
                <a:ext cx="3702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9617EDA-D183-4595-B7F9-EA1EAA415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465" y="3571301"/>
                <a:ext cx="370230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4F939AD-13D6-4402-9D06-B7597B39D7B3}"/>
                  </a:ext>
                </a:extLst>
              </p:cNvPr>
              <p:cNvSpPr txBox="1"/>
              <p:nvPr/>
            </p:nvSpPr>
            <p:spPr>
              <a:xfrm>
                <a:off x="5318415" y="2825372"/>
                <a:ext cx="155516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Density field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4F939AD-13D6-4402-9D06-B7597B39D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8415" y="2825372"/>
                <a:ext cx="1555169" cy="400110"/>
              </a:xfrm>
              <a:prstGeom prst="rect">
                <a:avLst/>
              </a:prstGeom>
              <a:blipFill>
                <a:blip r:embed="rId10"/>
                <a:stretch>
                  <a:fillRect l="-3125" t="-1515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Graphic 34">
            <a:extLst>
              <a:ext uri="{FF2B5EF4-FFF2-40B4-BE49-F238E27FC236}">
                <a16:creationId xmlns:a16="http://schemas.microsoft.com/office/drawing/2014/main" id="{8B4769F2-47F6-47DD-BEF2-7AF573D2C0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83350" y="2858497"/>
            <a:ext cx="3211700" cy="17210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0C3841-EDF5-44D9-94D0-E1CC10D7AB49}"/>
                  </a:ext>
                </a:extLst>
              </p:cNvPr>
              <p:cNvSpPr txBox="1"/>
              <p:nvPr/>
            </p:nvSpPr>
            <p:spPr>
              <a:xfrm>
                <a:off x="9104428" y="2825372"/>
                <a:ext cx="23215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Compute compliance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0C3841-EDF5-44D9-94D0-E1CC10D7A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4428" y="2825372"/>
                <a:ext cx="2321533" cy="369332"/>
              </a:xfrm>
              <a:prstGeom prst="rect">
                <a:avLst/>
              </a:prstGeom>
              <a:blipFill>
                <a:blip r:embed="rId13"/>
                <a:stretch>
                  <a:fillRect l="-236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3E0AD6A-B21B-4E9F-9203-3894E2B09F9F}"/>
                  </a:ext>
                </a:extLst>
              </p:cNvPr>
              <p:cNvSpPr/>
              <p:nvPr/>
            </p:nvSpPr>
            <p:spPr>
              <a:xfrm>
                <a:off x="9982200" y="5652864"/>
                <a:ext cx="19755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</a:rPr>
                        <m:t>weights</m:t>
                      </m:r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</a:rPr>
                        <m:t>biases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3E0AD6A-B21B-4E9F-9203-3894E2B09F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5652864"/>
                <a:ext cx="1975541" cy="369332"/>
              </a:xfrm>
              <a:prstGeom prst="rect">
                <a:avLst/>
              </a:prstGeom>
              <a:blipFill>
                <a:blip r:embed="rId1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947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3" grpId="0"/>
      <p:bldP spid="34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95FDA2-8C73-421E-84EA-38283FB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87D871-5387-416A-BFE9-13F385755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priors for generative design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1DCD828-5A66-4EA7-8E4F-CA8C72CB48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enables continuous filtering</a:t>
                </a:r>
              </a:p>
              <a:p>
                <a:r>
                  <a:rPr lang="en-US" dirty="0"/>
                  <a:t>Controlling complexity of designs via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(similar to Radius)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1DCD828-5A66-4EA7-8E4F-CA8C72CB48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6896E-56DA-40F6-B565-C1D33CE5E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ysClr val="windowText" lastClr="000000"/>
                </a:solidFill>
              </a:rPr>
              <a:t>Symposium on Computational Fabrication (SCF 21)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DBCF2A-5421-4704-BBA8-79014F8910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Subvoxel filtering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D44DCF-0B2F-4EE6-800F-175D1CD3F933}"/>
              </a:ext>
            </a:extLst>
          </p:cNvPr>
          <p:cNvSpPr txBox="1"/>
          <p:nvPr/>
        </p:nvSpPr>
        <p:spPr>
          <a:xfrm>
            <a:off x="1627650" y="5835411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Radius=0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553CB6-BC52-4ADF-8667-4E25B46C8F17}"/>
              </a:ext>
            </a:extLst>
          </p:cNvPr>
          <p:cNvSpPr txBox="1"/>
          <p:nvPr/>
        </p:nvSpPr>
        <p:spPr>
          <a:xfrm>
            <a:off x="9451921" y="2844982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300x100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FB0F68-0D7C-4827-872B-0D6712FFF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423" y="4813121"/>
            <a:ext cx="2935716" cy="9920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42C907-BD42-4C0A-A3DC-FD8AA092FF5E}"/>
                  </a:ext>
                </a:extLst>
              </p:cNvPr>
              <p:cNvSpPr txBox="1"/>
              <p:nvPr/>
            </p:nvSpPr>
            <p:spPr>
              <a:xfrm>
                <a:off x="9479170" y="5762372"/>
                <a:ext cx="9357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42C907-BD42-4C0A-A3DC-FD8AA092F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9170" y="5762372"/>
                <a:ext cx="93570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40C079C5-9ED7-4C0D-9288-6F9CEB5DB141}"/>
              </a:ext>
            </a:extLst>
          </p:cNvPr>
          <p:cNvSpPr/>
          <p:nvPr/>
        </p:nvSpPr>
        <p:spPr>
          <a:xfrm>
            <a:off x="1627650" y="2844982"/>
            <a:ext cx="986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300x100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1CE48AF-3914-4912-B0B1-1D786524CC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200" y="4824147"/>
            <a:ext cx="2935716" cy="9810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Arrow: Notched Right 12">
                <a:extLst>
                  <a:ext uri="{FF2B5EF4-FFF2-40B4-BE49-F238E27FC236}">
                    <a16:creationId xmlns:a16="http://schemas.microsoft.com/office/drawing/2014/main" id="{44DDD2A2-0849-486A-8F1D-7B79B0A364BB}"/>
                  </a:ext>
                </a:extLst>
              </p:cNvPr>
              <p:cNvSpPr/>
              <p:nvPr/>
            </p:nvSpPr>
            <p:spPr>
              <a:xfrm>
                <a:off x="4026738" y="5033683"/>
                <a:ext cx="4037955" cy="728689"/>
              </a:xfrm>
              <a:prstGeom prst="notchedRightArrow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13</m:t>
                    </m:r>
                  </m:oMath>
                </a14:m>
                <a:r>
                  <a:rPr lang="en-US" dirty="0"/>
                  <a:t> behaves like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Radius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3" name="Arrow: Notched Right 12">
                <a:extLst>
                  <a:ext uri="{FF2B5EF4-FFF2-40B4-BE49-F238E27FC236}">
                    <a16:creationId xmlns:a16="http://schemas.microsoft.com/office/drawing/2014/main" id="{44DDD2A2-0849-486A-8F1D-7B79B0A364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738" y="5033683"/>
                <a:ext cx="4037955" cy="728689"/>
              </a:xfrm>
              <a:prstGeom prst="notchedRightArrow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58C7E173-2619-4C21-94D0-6256B4581F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7285" y="3272097"/>
            <a:ext cx="3004504" cy="107420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5AA199-5CE7-46DC-A13A-89651326A416}"/>
                  </a:ext>
                </a:extLst>
              </p:cNvPr>
              <p:cNvSpPr txBox="1"/>
              <p:nvPr/>
            </p:nvSpPr>
            <p:spPr>
              <a:xfrm>
                <a:off x="9541273" y="4321294"/>
                <a:ext cx="8074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5AA199-5CE7-46DC-A13A-89651326A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1273" y="4321294"/>
                <a:ext cx="80746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3580FDB3-797D-4E66-9954-C4E4BA32C5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2686" y="3306647"/>
            <a:ext cx="3010469" cy="10222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8C0F3A-9385-493C-8FBC-A2B207D893AD}"/>
              </a:ext>
            </a:extLst>
          </p:cNvPr>
          <p:cNvSpPr txBox="1"/>
          <p:nvPr/>
        </p:nvSpPr>
        <p:spPr>
          <a:xfrm>
            <a:off x="1639512" y="4328937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Radius=1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Arrow: Notched Right 17">
                <a:extLst>
                  <a:ext uri="{FF2B5EF4-FFF2-40B4-BE49-F238E27FC236}">
                    <a16:creationId xmlns:a16="http://schemas.microsoft.com/office/drawing/2014/main" id="{0418C063-3E37-4146-A05B-C2BECEDE11F1}"/>
                  </a:ext>
                </a:extLst>
              </p:cNvPr>
              <p:cNvSpPr/>
              <p:nvPr/>
            </p:nvSpPr>
            <p:spPr>
              <a:xfrm>
                <a:off x="4026738" y="3504858"/>
                <a:ext cx="4088239" cy="728690"/>
              </a:xfrm>
              <a:prstGeom prst="notchedRightArrow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dirty="0"/>
                  <a:t> behaves like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Radius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8" name="Arrow: Notched Right 17">
                <a:extLst>
                  <a:ext uri="{FF2B5EF4-FFF2-40B4-BE49-F238E27FC236}">
                    <a16:creationId xmlns:a16="http://schemas.microsoft.com/office/drawing/2014/main" id="{0418C063-3E37-4146-A05B-C2BECEDE11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738" y="3504858"/>
                <a:ext cx="4088239" cy="728690"/>
              </a:xfrm>
              <a:prstGeom prst="notchedRightArrow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856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3" grpId="0" animBg="1"/>
      <p:bldP spid="15" grpId="0"/>
      <p:bldP spid="17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0D7E76-709A-481E-9E28-51E9114F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6BF2FF-2FF6-4FC0-85BD-C668C23AB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priors for generative design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A4E3859-5FA1-410E-9742-BB1958BBAC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Definition: obtaining similar designs independent of mesh size</a:t>
                </a:r>
              </a:p>
              <a:p>
                <a:r>
                  <a:rPr lang="en-US" dirty="0"/>
                  <a:t>Similarly, fixing frequency priors by using a fixed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over resolutions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A4E3859-5FA1-410E-9742-BB1958BBAC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76839-6224-4995-B4B1-7040BB34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ysClr val="windowText" lastClr="000000"/>
                </a:solidFill>
              </a:rPr>
              <a:t>Symposium on Computational Fabrication (SCF 21)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25E939-44B2-41EC-8C6D-5776E0C18C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Mesh-independency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5A99DE-6084-4D40-ABEC-40651CE88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64" y="3801786"/>
            <a:ext cx="3574957" cy="1512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F0EF2D-2959-43AE-A3FA-5CC4BC9B8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7915" y="3833183"/>
            <a:ext cx="3574957" cy="1481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AE8C8A-ADAC-406A-8484-BB944DF0E1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8266" y="3833183"/>
            <a:ext cx="3581037" cy="14814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8CA20C0-80DA-4BAD-8586-AD4FBBA12F6A}"/>
                  </a:ext>
                </a:extLst>
              </p:cNvPr>
              <p:cNvSpPr txBox="1"/>
              <p:nvPr/>
            </p:nvSpPr>
            <p:spPr>
              <a:xfrm>
                <a:off x="5418161" y="3099932"/>
                <a:ext cx="11512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8CA20C0-80DA-4BAD-8586-AD4FBBA12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8161" y="3099932"/>
                <a:ext cx="1151213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269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772186-C3C7-4BEB-8FED-FB5B3E28C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BE534D-2B39-4393-B80E-6443E9D85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upsampling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E7DDC8-86FD-4E22-879C-A3AFBB342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obtain intricate designs with lower compliance, higher mesh size is needed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Upsampling is a simple and attractive way to generate designs for 3D printers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it possible to achieve intricate designs in coarse meshes?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05620-B27C-4F80-8102-5D4CC2633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ysClr val="windowText" lastClr="000000"/>
                </a:solidFill>
              </a:rPr>
              <a:t>Symposium on Computational Fabrication (SCF 21)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6C754B-CE4E-4D3B-8DDC-646BB4F750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Why we need 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A0859D-B308-4C7C-8F7B-DFFD592CA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56" t="73397" r="50131"/>
          <a:stretch/>
        </p:blipFill>
        <p:spPr>
          <a:xfrm>
            <a:off x="1893123" y="2154705"/>
            <a:ext cx="1621563" cy="634607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05FAB4-124B-44CB-A4EE-16EDE9D3E5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61" t="72890" r="45142"/>
          <a:stretch/>
        </p:blipFill>
        <p:spPr>
          <a:xfrm>
            <a:off x="4958989" y="2154705"/>
            <a:ext cx="1834496" cy="634607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E1427-267B-4B7A-97F2-1A5DCECC64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50" t="72890" r="47996"/>
          <a:stretch/>
        </p:blipFill>
        <p:spPr>
          <a:xfrm>
            <a:off x="8122445" y="2154704"/>
            <a:ext cx="1834496" cy="634607"/>
          </a:xfrm>
          <a:prstGeom prst="rect">
            <a:avLst/>
          </a:prstGeom>
          <a:ln>
            <a:noFill/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9B1A69-3E54-40E2-9B42-E4532AD30C3F}"/>
              </a:ext>
            </a:extLst>
          </p:cNvPr>
          <p:cNvCxnSpPr>
            <a:stCxn id="7" idx="3"/>
          </p:cNvCxnSpPr>
          <p:nvPr/>
        </p:nvCxnSpPr>
        <p:spPr>
          <a:xfrm flipV="1">
            <a:off x="3514686" y="2472008"/>
            <a:ext cx="144430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282679A-FA5B-423E-ACE9-0524C968D9C1}"/>
              </a:ext>
            </a:extLst>
          </p:cNvPr>
          <p:cNvCxnSpPr/>
          <p:nvPr/>
        </p:nvCxnSpPr>
        <p:spPr>
          <a:xfrm>
            <a:off x="6793485" y="2472007"/>
            <a:ext cx="13289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5A3F1A9-CD06-422C-A954-6B645C0CC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4719" y="3320118"/>
            <a:ext cx="3418834" cy="16718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3EC9D4-3557-4B7C-BA2E-1E47B9C5C5D5}"/>
              </a:ext>
            </a:extLst>
          </p:cNvPr>
          <p:cNvSpPr txBox="1"/>
          <p:nvPr/>
        </p:nvSpPr>
        <p:spPr>
          <a:xfrm>
            <a:off x="4958989" y="4677242"/>
            <a:ext cx="2265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HP 3D Jet Fusion 4200</a:t>
            </a:r>
          </a:p>
        </p:txBody>
      </p:sp>
    </p:spTree>
    <p:extLst>
      <p:ext uri="{BB962C8B-B14F-4D97-AF65-F5344CB8AC3E}">
        <p14:creationId xmlns:p14="http://schemas.microsoft.com/office/powerpoint/2010/main" val="324326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6E6F8F-809B-47B6-BD02-F8CE9BE25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05A085-8F92-4449-AEB0-DC4D23A1E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upsampling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BDD4C-EA24-4854-9B65-88D18C383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ysClr val="windowText" lastClr="000000"/>
                </a:solidFill>
              </a:rPr>
              <a:t>Symposium on Computational Fabrication (SCF 21)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E7E6B07C-1C76-4D28-8001-4C9F435EDFA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effect: controllable design</a:t>
                </a:r>
              </a:p>
            </p:txBody>
          </p:sp>
        </mc:Choice>
        <mc:Fallback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E7E6B07C-1C76-4D28-8001-4C9F435EDF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t="-22667" b="-4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2BB1CF12-5B5D-437E-AD13-5765FFBE0D9C}"/>
              </a:ext>
            </a:extLst>
          </p:cNvPr>
          <p:cNvSpPr/>
          <p:nvPr/>
        </p:nvSpPr>
        <p:spPr>
          <a:xfrm>
            <a:off x="260552" y="3069861"/>
            <a:ext cx="1770107" cy="588560"/>
          </a:xfrm>
          <a:prstGeom prst="rect">
            <a:avLst/>
          </a:prstGeom>
          <a:solidFill>
            <a:srgbClr val="6F6F6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B2BED70F-92DD-4CFE-A02D-E6F3090E202A}"/>
              </a:ext>
            </a:extLst>
          </p:cNvPr>
          <p:cNvCxnSpPr>
            <a:cxnSpLocks/>
            <a:stCxn id="8" idx="0"/>
          </p:cNvCxnSpPr>
          <p:nvPr/>
        </p:nvCxnSpPr>
        <p:spPr>
          <a:xfrm rot="5400000" flipH="1" flipV="1">
            <a:off x="1756026" y="1880851"/>
            <a:ext cx="578591" cy="1799431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4A76524-2D1B-4B14-A3E7-E8F8680026A5}"/>
              </a:ext>
            </a:extLst>
          </p:cNvPr>
          <p:cNvCxnSpPr>
            <a:cxnSpLocks/>
          </p:cNvCxnSpPr>
          <p:nvPr/>
        </p:nvCxnSpPr>
        <p:spPr>
          <a:xfrm>
            <a:off x="2945037" y="2491270"/>
            <a:ext cx="0" cy="578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54A8E6D-4AE3-49E2-BDD3-ADD41C473323}"/>
              </a:ext>
            </a:extLst>
          </p:cNvPr>
          <p:cNvSpPr txBox="1"/>
          <p:nvPr/>
        </p:nvSpPr>
        <p:spPr>
          <a:xfrm>
            <a:off x="1145605" y="2121938"/>
            <a:ext cx="186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Proposed method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8408E8-76DA-411C-B625-9337F2667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20177" y="2775580"/>
            <a:ext cx="3497402" cy="11628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EC8166D-300C-4C80-B305-277B18BDEAE7}"/>
                  </a:ext>
                </a:extLst>
              </p:cNvPr>
              <p:cNvSpPr txBox="1"/>
              <p:nvPr/>
            </p:nvSpPr>
            <p:spPr>
              <a:xfrm>
                <a:off x="1385574" y="4090534"/>
                <a:ext cx="25649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Coarse mesh with large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EC8166D-300C-4C80-B305-277B18BD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574" y="4090534"/>
                <a:ext cx="2564933" cy="369332"/>
              </a:xfrm>
              <a:prstGeom prst="rect">
                <a:avLst/>
              </a:prstGeom>
              <a:blipFill>
                <a:blip r:embed="rId6"/>
                <a:stretch>
                  <a:fillRect l="-190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phic 13">
            <a:extLst>
              <a:ext uri="{FF2B5EF4-FFF2-40B4-BE49-F238E27FC236}">
                <a16:creationId xmlns:a16="http://schemas.microsoft.com/office/drawing/2014/main" id="{B68AE8A9-437E-4E41-946C-4C2982820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85971" y="3069860"/>
            <a:ext cx="1770107" cy="58856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675FC42-079A-4B60-9253-5F80432D6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1377" y="2847556"/>
            <a:ext cx="3497402" cy="1162887"/>
          </a:xfrm>
          <a:prstGeom prst="rect">
            <a:avLst/>
          </a:prstGeom>
        </p:spPr>
      </p:pic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DBFC55AD-6243-4325-B0B7-2D3DD2881432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6366103" y="2378581"/>
            <a:ext cx="3733975" cy="46897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706558-B1FF-4203-9528-2F898E861320}"/>
              </a:ext>
            </a:extLst>
          </p:cNvPr>
          <p:cNvCxnSpPr>
            <a:cxnSpLocks/>
          </p:cNvCxnSpPr>
          <p:nvPr/>
        </p:nvCxnSpPr>
        <p:spPr>
          <a:xfrm>
            <a:off x="6366103" y="2378581"/>
            <a:ext cx="10540" cy="5065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BB6A48C-6F5A-4D39-B415-39A22C1C1C34}"/>
              </a:ext>
            </a:extLst>
          </p:cNvPr>
          <p:cNvSpPr txBox="1"/>
          <p:nvPr/>
        </p:nvSpPr>
        <p:spPr>
          <a:xfrm>
            <a:off x="7267954" y="1915167"/>
            <a:ext cx="1930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Voxel-based solver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285B1A-B61D-4F3A-94C8-1B4005FFA1AF}"/>
              </a:ext>
            </a:extLst>
          </p:cNvPr>
          <p:cNvSpPr txBox="1"/>
          <p:nvPr/>
        </p:nvSpPr>
        <p:spPr>
          <a:xfrm>
            <a:off x="7658302" y="4091502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Fine mesh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9D252CF-24B5-423E-A339-A432B7A5DA4A}"/>
                  </a:ext>
                </a:extLst>
              </p:cNvPr>
              <p:cNvSpPr/>
              <p:nvPr/>
            </p:nvSpPr>
            <p:spPr>
              <a:xfrm>
                <a:off x="4128478" y="5399555"/>
                <a:ext cx="3631315" cy="4616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Higher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dirty="0"/>
                  <a:t> larger mesh size</a:t>
                </a: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9D252CF-24B5-423E-A339-A432B7A5DA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478" y="5399555"/>
                <a:ext cx="3631315" cy="461665"/>
              </a:xfrm>
              <a:prstGeom prst="rect">
                <a:avLst/>
              </a:prstGeom>
              <a:blipFill>
                <a:blip r:embed="rId7"/>
                <a:stretch>
                  <a:fillRect l="-2341" t="-9091" r="-1505" b="-2857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502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21081 0.0081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4" y="39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/>
      <p:bldP spid="18" grpId="0"/>
      <p:bldP spid="19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C7B2F4-D375-46A0-8E6B-84FDFEEF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4B04BC-76B1-4859-B633-D80C30387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1E196-25A6-48E9-BC86-3639742A4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ysClr val="windowText" lastClr="000000"/>
                </a:solidFill>
              </a:rPr>
              <a:t>Symposium on Computational Fabrication (SCF 21)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2845EB-04E0-49AD-8C0C-33141DF091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Minimum compliance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FEF65A8-32BD-4C22-9CDF-FE98BD2A31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" r="4593"/>
          <a:stretch/>
        </p:blipFill>
        <p:spPr>
          <a:xfrm>
            <a:off x="213713" y="2871813"/>
            <a:ext cx="3588250" cy="14214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5AFEC5-0CDE-41CD-8CB3-77E1CADAE1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5" t="4395" r="8425"/>
          <a:stretch/>
        </p:blipFill>
        <p:spPr>
          <a:xfrm>
            <a:off x="3983571" y="3010687"/>
            <a:ext cx="3588250" cy="1354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64FA94-EF76-48C1-BBCC-DA90693DBF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" r="7039"/>
          <a:stretch/>
        </p:blipFill>
        <p:spPr>
          <a:xfrm>
            <a:off x="7675245" y="3159084"/>
            <a:ext cx="4128449" cy="12920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0BB1F3-C273-489A-8637-F17881578E04}"/>
              </a:ext>
            </a:extLst>
          </p:cNvPr>
          <p:cNvSpPr txBox="1"/>
          <p:nvPr/>
        </p:nvSpPr>
        <p:spPr>
          <a:xfrm>
            <a:off x="1862606" y="2582089"/>
            <a:ext cx="29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9A77E7-E4E4-44F7-8428-022D135242F0}"/>
              </a:ext>
            </a:extLst>
          </p:cNvPr>
          <p:cNvSpPr txBox="1"/>
          <p:nvPr/>
        </p:nvSpPr>
        <p:spPr>
          <a:xfrm>
            <a:off x="5632464" y="2640638"/>
            <a:ext cx="29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905C56-58D2-47D2-90FA-6B4ACABBDF49}"/>
              </a:ext>
            </a:extLst>
          </p:cNvPr>
          <p:cNvSpPr txBox="1"/>
          <p:nvPr/>
        </p:nvSpPr>
        <p:spPr>
          <a:xfrm>
            <a:off x="32105" y="4259826"/>
            <a:ext cx="3951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Ground structure (mesh), force and total available volume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1E7D1F-C315-4F8F-A1E5-67ED66D179A2}"/>
              </a:ext>
            </a:extLst>
          </p:cNvPr>
          <p:cNvSpPr txBox="1"/>
          <p:nvPr/>
        </p:nvSpPr>
        <p:spPr>
          <a:xfrm>
            <a:off x="4406096" y="439832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Displacement due to force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668150-BB35-442F-BF28-008BD6476AAA}"/>
              </a:ext>
            </a:extLst>
          </p:cNvPr>
          <p:cNvSpPr txBox="1"/>
          <p:nvPr/>
        </p:nvSpPr>
        <p:spPr>
          <a:xfrm>
            <a:off x="8480236" y="4388143"/>
            <a:ext cx="251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Optimal binary design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FDA424-44E1-4715-BBAE-9F8892C4A2B0}"/>
              </a:ext>
            </a:extLst>
          </p:cNvPr>
          <p:cNvSpPr txBox="1"/>
          <p:nvPr/>
        </p:nvSpPr>
        <p:spPr>
          <a:xfrm>
            <a:off x="7874641" y="5425144"/>
            <a:ext cx="4215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F: Load, Pixels: Elements (darker is denser)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1A272-97CE-4867-BEA5-B92AA7E25D64}"/>
              </a:ext>
            </a:extLst>
          </p:cNvPr>
          <p:cNvSpPr txBox="1"/>
          <p:nvPr/>
        </p:nvSpPr>
        <p:spPr>
          <a:xfrm>
            <a:off x="6918871" y="855892"/>
            <a:ext cx="5201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Bendsoe, M. P., &amp; Sigmund, O. (2013). Topology optimization: theory, methods, and applications. Springer Science &amp; Business Media.</a:t>
            </a:r>
          </a:p>
        </p:txBody>
      </p:sp>
    </p:spTree>
    <p:extLst>
      <p:ext uri="{BB962C8B-B14F-4D97-AF65-F5344CB8AC3E}">
        <p14:creationId xmlns:p14="http://schemas.microsoft.com/office/powerpoint/2010/main" val="213689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739BC6-084B-42C4-AD41-B4769646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4B3656-9319-4568-96E1-ECE937F4F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upsampling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46D3C-1F6E-456B-B259-F33815529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ysClr val="windowText" lastClr="000000"/>
                </a:solidFill>
              </a:rPr>
              <a:t>Symposium on Computational Fabrication (SCF 21)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42D4BEC5-0895-4577-A6FC-5C5B87D97D2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effect: example</a:t>
                </a:r>
              </a:p>
            </p:txBody>
          </p:sp>
        </mc:Choice>
        <mc:Fallback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42D4BEC5-0895-4577-A6FC-5C5B87D97D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t="-22667" b="-4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0E2C84C-A7A5-450E-B50B-5F2688DF28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14" b="9015"/>
          <a:stretch/>
        </p:blipFill>
        <p:spPr>
          <a:xfrm>
            <a:off x="6236874" y="1178843"/>
            <a:ext cx="5397335" cy="437707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9920A8-A23F-4781-B3D4-565036E19737}"/>
              </a:ext>
            </a:extLst>
          </p:cNvPr>
          <p:cNvCxnSpPr>
            <a:cxnSpLocks/>
          </p:cNvCxnSpPr>
          <p:nvPr/>
        </p:nvCxnSpPr>
        <p:spPr>
          <a:xfrm>
            <a:off x="6907890" y="1383966"/>
            <a:ext cx="545910" cy="1408894"/>
          </a:xfrm>
          <a:prstGeom prst="line">
            <a:avLst/>
          </a:prstGeom>
          <a:ln w="28575">
            <a:solidFill>
              <a:srgbClr val="8D51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0DFE7F-4DB4-4E3B-8D67-FA1D90AFAE6D}"/>
              </a:ext>
            </a:extLst>
          </p:cNvPr>
          <p:cNvCxnSpPr>
            <a:cxnSpLocks/>
          </p:cNvCxnSpPr>
          <p:nvPr/>
        </p:nvCxnSpPr>
        <p:spPr>
          <a:xfrm>
            <a:off x="7453800" y="2792860"/>
            <a:ext cx="585906" cy="981881"/>
          </a:xfrm>
          <a:prstGeom prst="line">
            <a:avLst/>
          </a:prstGeom>
          <a:ln w="28575">
            <a:solidFill>
              <a:srgbClr val="8D51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8A0235-D065-4FF3-B8ED-AC168074CC9F}"/>
              </a:ext>
            </a:extLst>
          </p:cNvPr>
          <p:cNvCxnSpPr>
            <a:cxnSpLocks/>
          </p:cNvCxnSpPr>
          <p:nvPr/>
        </p:nvCxnSpPr>
        <p:spPr>
          <a:xfrm>
            <a:off x="8039706" y="3774741"/>
            <a:ext cx="546100" cy="406400"/>
          </a:xfrm>
          <a:prstGeom prst="line">
            <a:avLst/>
          </a:prstGeom>
          <a:ln w="28575">
            <a:solidFill>
              <a:srgbClr val="8D51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CE7D42-C9DA-4BB9-B4E4-6C283A1DDBA1}"/>
              </a:ext>
            </a:extLst>
          </p:cNvPr>
          <p:cNvCxnSpPr>
            <a:cxnSpLocks/>
          </p:cNvCxnSpPr>
          <p:nvPr/>
        </p:nvCxnSpPr>
        <p:spPr>
          <a:xfrm>
            <a:off x="8585806" y="4181141"/>
            <a:ext cx="519373" cy="419100"/>
          </a:xfrm>
          <a:prstGeom prst="line">
            <a:avLst/>
          </a:prstGeom>
          <a:ln w="28575">
            <a:solidFill>
              <a:srgbClr val="8D51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029875-9E3E-4A15-B6E7-216071B2B047}"/>
              </a:ext>
            </a:extLst>
          </p:cNvPr>
          <p:cNvCxnSpPr>
            <a:cxnSpLocks/>
          </p:cNvCxnSpPr>
          <p:nvPr/>
        </p:nvCxnSpPr>
        <p:spPr>
          <a:xfrm>
            <a:off x="9105179" y="4600241"/>
            <a:ext cx="598227" cy="203862"/>
          </a:xfrm>
          <a:prstGeom prst="line">
            <a:avLst/>
          </a:prstGeom>
          <a:ln w="28575">
            <a:solidFill>
              <a:srgbClr val="8D51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5E4B8F-5A79-4D93-A24F-AF77A4797A69}"/>
              </a:ext>
            </a:extLst>
          </p:cNvPr>
          <p:cNvCxnSpPr>
            <a:cxnSpLocks/>
          </p:cNvCxnSpPr>
          <p:nvPr/>
        </p:nvCxnSpPr>
        <p:spPr>
          <a:xfrm>
            <a:off x="9703406" y="4804103"/>
            <a:ext cx="546100" cy="172399"/>
          </a:xfrm>
          <a:prstGeom prst="line">
            <a:avLst/>
          </a:prstGeom>
          <a:ln w="28575">
            <a:solidFill>
              <a:srgbClr val="8D51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B9193F-4E83-4521-9522-73E355879FA0}"/>
              </a:ext>
            </a:extLst>
          </p:cNvPr>
          <p:cNvCxnSpPr>
            <a:cxnSpLocks/>
          </p:cNvCxnSpPr>
          <p:nvPr/>
        </p:nvCxnSpPr>
        <p:spPr>
          <a:xfrm flipV="1">
            <a:off x="10249506" y="4890716"/>
            <a:ext cx="480729" cy="85786"/>
          </a:xfrm>
          <a:prstGeom prst="line">
            <a:avLst/>
          </a:prstGeom>
          <a:ln w="28575">
            <a:solidFill>
              <a:srgbClr val="8D51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DE18A7-6D33-47BD-8699-43749E8DC859}"/>
              </a:ext>
            </a:extLst>
          </p:cNvPr>
          <p:cNvCxnSpPr>
            <a:cxnSpLocks/>
          </p:cNvCxnSpPr>
          <p:nvPr/>
        </p:nvCxnSpPr>
        <p:spPr>
          <a:xfrm flipV="1">
            <a:off x="10730235" y="4600241"/>
            <a:ext cx="636871" cy="290475"/>
          </a:xfrm>
          <a:prstGeom prst="line">
            <a:avLst/>
          </a:prstGeom>
          <a:ln w="28575">
            <a:solidFill>
              <a:srgbClr val="8D51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8022CC-D124-4FAE-B1F0-CB45E85DCA1D}"/>
              </a:ext>
            </a:extLst>
          </p:cNvPr>
          <p:cNvCxnSpPr>
            <a:cxnSpLocks/>
          </p:cNvCxnSpPr>
          <p:nvPr/>
        </p:nvCxnSpPr>
        <p:spPr>
          <a:xfrm>
            <a:off x="6894242" y="4633127"/>
            <a:ext cx="559558" cy="2506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056A85-BA28-4345-8C3C-C810943B3008}"/>
              </a:ext>
            </a:extLst>
          </p:cNvPr>
          <p:cNvCxnSpPr>
            <a:cxnSpLocks/>
          </p:cNvCxnSpPr>
          <p:nvPr/>
        </p:nvCxnSpPr>
        <p:spPr>
          <a:xfrm flipV="1">
            <a:off x="7453800" y="4686297"/>
            <a:ext cx="547806" cy="1975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C23342-B8ED-42A8-9E2F-1758FFDCBF59}"/>
              </a:ext>
            </a:extLst>
          </p:cNvPr>
          <p:cNvCxnSpPr>
            <a:cxnSpLocks/>
          </p:cNvCxnSpPr>
          <p:nvPr/>
        </p:nvCxnSpPr>
        <p:spPr>
          <a:xfrm flipV="1">
            <a:off x="8001606" y="4381496"/>
            <a:ext cx="559558" cy="3048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F4B551-B29A-48ED-8E09-866CC119659A}"/>
              </a:ext>
            </a:extLst>
          </p:cNvPr>
          <p:cNvCxnSpPr>
            <a:cxnSpLocks/>
          </p:cNvCxnSpPr>
          <p:nvPr/>
        </p:nvCxnSpPr>
        <p:spPr>
          <a:xfrm flipV="1">
            <a:off x="8554365" y="4203697"/>
            <a:ext cx="566357" cy="1778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86BB10-2F01-4928-A837-230B27CFC43A}"/>
              </a:ext>
            </a:extLst>
          </p:cNvPr>
          <p:cNvCxnSpPr>
            <a:cxnSpLocks/>
          </p:cNvCxnSpPr>
          <p:nvPr/>
        </p:nvCxnSpPr>
        <p:spPr>
          <a:xfrm flipV="1">
            <a:off x="9102171" y="4114796"/>
            <a:ext cx="559558" cy="88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8165C4-1B5B-49EB-ABA0-3C25F46C3A58}"/>
              </a:ext>
            </a:extLst>
          </p:cNvPr>
          <p:cNvCxnSpPr>
            <a:cxnSpLocks/>
          </p:cNvCxnSpPr>
          <p:nvPr/>
        </p:nvCxnSpPr>
        <p:spPr>
          <a:xfrm flipV="1">
            <a:off x="9654930" y="3979860"/>
            <a:ext cx="554605" cy="1349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90F2DB5-1291-4197-AEEA-CC046D1B1192}"/>
              </a:ext>
            </a:extLst>
          </p:cNvPr>
          <p:cNvCxnSpPr>
            <a:cxnSpLocks/>
          </p:cNvCxnSpPr>
          <p:nvPr/>
        </p:nvCxnSpPr>
        <p:spPr>
          <a:xfrm flipV="1">
            <a:off x="10209535" y="3909678"/>
            <a:ext cx="520700" cy="701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A82A29-5408-441D-A0AD-4A6FEF8B40B6}"/>
              </a:ext>
            </a:extLst>
          </p:cNvPr>
          <p:cNvCxnSpPr>
            <a:cxnSpLocks/>
          </p:cNvCxnSpPr>
          <p:nvPr/>
        </p:nvCxnSpPr>
        <p:spPr>
          <a:xfrm flipV="1">
            <a:off x="10730235" y="3774741"/>
            <a:ext cx="636871" cy="1349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887BD2D-BE1D-4A8D-A76D-3D52A32E5E04}"/>
              </a:ext>
            </a:extLst>
          </p:cNvPr>
          <p:cNvSpPr txBox="1">
            <a:spLocks/>
          </p:cNvSpPr>
          <p:nvPr/>
        </p:nvSpPr>
        <p:spPr>
          <a:xfrm>
            <a:off x="838200" y="154334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37475F-57C9-40A6-8050-C1120712C00A}"/>
              </a:ext>
            </a:extLst>
          </p:cNvPr>
          <p:cNvSpPr txBox="1"/>
          <p:nvPr/>
        </p:nvSpPr>
        <p:spPr>
          <a:xfrm>
            <a:off x="8146577" y="5632639"/>
            <a:ext cx="2141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Longest dimension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7E5243F-6DD3-479A-8375-23095DAADB78}"/>
                  </a:ext>
                </a:extLst>
              </p:cNvPr>
              <p:cNvSpPr/>
              <p:nvPr/>
            </p:nvSpPr>
            <p:spPr>
              <a:xfrm>
                <a:off x="1366225" y="3166646"/>
                <a:ext cx="3631315" cy="4616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Higher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dirty="0"/>
                  <a:t> larger mesh size</a:t>
                </a:r>
              </a:p>
            </p:txBody>
          </p:sp>
        </mc:Choice>
        <mc:Fallback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7E5243F-6DD3-479A-8375-23095DAADB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225" y="3166646"/>
                <a:ext cx="3631315" cy="461665"/>
              </a:xfrm>
              <a:prstGeom prst="rect">
                <a:avLst/>
              </a:prstGeom>
              <a:blipFill>
                <a:blip r:embed="rId5"/>
                <a:stretch>
                  <a:fillRect l="-2341" t="-8974" r="-1505" b="-2692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6E435E13-0909-41EA-90B0-33CC6DF71310}"/>
              </a:ext>
            </a:extLst>
          </p:cNvPr>
          <p:cNvSpPr txBox="1"/>
          <p:nvPr/>
        </p:nvSpPr>
        <p:spPr>
          <a:xfrm rot="16200000">
            <a:off x="4519881" y="3121948"/>
            <a:ext cx="3037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Degradation/improvement</a:t>
            </a:r>
          </a:p>
        </p:txBody>
      </p:sp>
    </p:spTree>
    <p:extLst>
      <p:ext uri="{BB962C8B-B14F-4D97-AF65-F5344CB8AC3E}">
        <p14:creationId xmlns:p14="http://schemas.microsoft.com/office/powerpoint/2010/main" val="167036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1E7F1F-E9F0-4D1C-9CB0-7FFA3AC20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20B72D-1473-4879-A882-5E685DBB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upsampling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E6981-7485-4898-A154-572FC7514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ysClr val="windowText" lastClr="000000"/>
                </a:solidFill>
              </a:rPr>
              <a:t>Symposium on Computational Fabrication (SCF 21)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A42E5B8C-902F-4E7E-BAFF-4FC4AD16CB7A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effect: example</a:t>
                </a:r>
              </a:p>
            </p:txBody>
          </p:sp>
        </mc:Choice>
        <mc:Fallback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A42E5B8C-902F-4E7E-BAFF-4FC4AD16CB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t="-22667" b="-4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C0C7811-7FD4-4B01-9D28-280CCAF519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14" b="9015"/>
          <a:stretch/>
        </p:blipFill>
        <p:spPr>
          <a:xfrm>
            <a:off x="6236874" y="1178843"/>
            <a:ext cx="5397335" cy="437707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622FEB-9579-4BB3-A1BF-54BB3C7FAC9D}"/>
              </a:ext>
            </a:extLst>
          </p:cNvPr>
          <p:cNvCxnSpPr>
            <a:cxnSpLocks/>
          </p:cNvCxnSpPr>
          <p:nvPr/>
        </p:nvCxnSpPr>
        <p:spPr>
          <a:xfrm>
            <a:off x="6907890" y="1383966"/>
            <a:ext cx="545910" cy="1408894"/>
          </a:xfrm>
          <a:prstGeom prst="line">
            <a:avLst/>
          </a:prstGeom>
          <a:ln w="28575">
            <a:solidFill>
              <a:srgbClr val="8D51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8F5917-6DDC-43D6-A28C-1384479C9332}"/>
              </a:ext>
            </a:extLst>
          </p:cNvPr>
          <p:cNvCxnSpPr>
            <a:cxnSpLocks/>
          </p:cNvCxnSpPr>
          <p:nvPr/>
        </p:nvCxnSpPr>
        <p:spPr>
          <a:xfrm>
            <a:off x="7453800" y="2792860"/>
            <a:ext cx="585906" cy="981881"/>
          </a:xfrm>
          <a:prstGeom prst="line">
            <a:avLst/>
          </a:prstGeom>
          <a:ln w="28575">
            <a:solidFill>
              <a:srgbClr val="8D51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FF4561-6461-4487-98CA-1AEFC0B2551C}"/>
              </a:ext>
            </a:extLst>
          </p:cNvPr>
          <p:cNvCxnSpPr>
            <a:cxnSpLocks/>
          </p:cNvCxnSpPr>
          <p:nvPr/>
        </p:nvCxnSpPr>
        <p:spPr>
          <a:xfrm>
            <a:off x="8039706" y="3774741"/>
            <a:ext cx="546100" cy="406400"/>
          </a:xfrm>
          <a:prstGeom prst="line">
            <a:avLst/>
          </a:prstGeom>
          <a:ln w="28575">
            <a:solidFill>
              <a:srgbClr val="8D51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DBE6A0-C546-414B-99A6-377E5E0F7758}"/>
              </a:ext>
            </a:extLst>
          </p:cNvPr>
          <p:cNvCxnSpPr>
            <a:cxnSpLocks/>
          </p:cNvCxnSpPr>
          <p:nvPr/>
        </p:nvCxnSpPr>
        <p:spPr>
          <a:xfrm>
            <a:off x="8585806" y="4181141"/>
            <a:ext cx="519373" cy="419100"/>
          </a:xfrm>
          <a:prstGeom prst="line">
            <a:avLst/>
          </a:prstGeom>
          <a:ln w="28575">
            <a:solidFill>
              <a:srgbClr val="8D51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C6B4BA-2087-4287-B413-2716B9CDBECF}"/>
              </a:ext>
            </a:extLst>
          </p:cNvPr>
          <p:cNvCxnSpPr>
            <a:cxnSpLocks/>
          </p:cNvCxnSpPr>
          <p:nvPr/>
        </p:nvCxnSpPr>
        <p:spPr>
          <a:xfrm>
            <a:off x="9105179" y="4600241"/>
            <a:ext cx="598227" cy="203862"/>
          </a:xfrm>
          <a:prstGeom prst="line">
            <a:avLst/>
          </a:prstGeom>
          <a:ln w="28575">
            <a:solidFill>
              <a:srgbClr val="8D51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B16DAC-4469-4773-8F19-D1654606B6E9}"/>
              </a:ext>
            </a:extLst>
          </p:cNvPr>
          <p:cNvCxnSpPr>
            <a:cxnSpLocks/>
          </p:cNvCxnSpPr>
          <p:nvPr/>
        </p:nvCxnSpPr>
        <p:spPr>
          <a:xfrm>
            <a:off x="9703406" y="4804103"/>
            <a:ext cx="546100" cy="172399"/>
          </a:xfrm>
          <a:prstGeom prst="line">
            <a:avLst/>
          </a:prstGeom>
          <a:ln w="28575">
            <a:solidFill>
              <a:srgbClr val="8D51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2D46D8-CD30-4B87-99F9-43430714B226}"/>
              </a:ext>
            </a:extLst>
          </p:cNvPr>
          <p:cNvCxnSpPr>
            <a:cxnSpLocks/>
          </p:cNvCxnSpPr>
          <p:nvPr/>
        </p:nvCxnSpPr>
        <p:spPr>
          <a:xfrm flipV="1">
            <a:off x="10249506" y="4890716"/>
            <a:ext cx="480729" cy="85786"/>
          </a:xfrm>
          <a:prstGeom prst="line">
            <a:avLst/>
          </a:prstGeom>
          <a:ln w="28575">
            <a:solidFill>
              <a:srgbClr val="8D51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1A5D8C-02C7-443C-AFE5-76B19AEFCAB8}"/>
              </a:ext>
            </a:extLst>
          </p:cNvPr>
          <p:cNvCxnSpPr>
            <a:cxnSpLocks/>
          </p:cNvCxnSpPr>
          <p:nvPr/>
        </p:nvCxnSpPr>
        <p:spPr>
          <a:xfrm flipV="1">
            <a:off x="10730235" y="4600241"/>
            <a:ext cx="636871" cy="290475"/>
          </a:xfrm>
          <a:prstGeom prst="line">
            <a:avLst/>
          </a:prstGeom>
          <a:ln w="28575">
            <a:solidFill>
              <a:srgbClr val="8D51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FC4CA5E-0C63-4850-BB54-0AC5E7D79EE5}"/>
              </a:ext>
            </a:extLst>
          </p:cNvPr>
          <p:cNvCxnSpPr>
            <a:cxnSpLocks/>
          </p:cNvCxnSpPr>
          <p:nvPr/>
        </p:nvCxnSpPr>
        <p:spPr>
          <a:xfrm>
            <a:off x="6894242" y="4633127"/>
            <a:ext cx="559558" cy="2506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B6EE75-CF9A-499C-B4F8-A0792B71B09C}"/>
              </a:ext>
            </a:extLst>
          </p:cNvPr>
          <p:cNvCxnSpPr>
            <a:cxnSpLocks/>
          </p:cNvCxnSpPr>
          <p:nvPr/>
        </p:nvCxnSpPr>
        <p:spPr>
          <a:xfrm flipV="1">
            <a:off x="7453800" y="4686297"/>
            <a:ext cx="547806" cy="1975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31C1CE-2A8F-4DC3-8394-48506A9FD309}"/>
              </a:ext>
            </a:extLst>
          </p:cNvPr>
          <p:cNvCxnSpPr>
            <a:cxnSpLocks/>
          </p:cNvCxnSpPr>
          <p:nvPr/>
        </p:nvCxnSpPr>
        <p:spPr>
          <a:xfrm flipV="1">
            <a:off x="8001606" y="4381496"/>
            <a:ext cx="559558" cy="3048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8B635A-3792-49B1-912B-AA8449D9EE78}"/>
              </a:ext>
            </a:extLst>
          </p:cNvPr>
          <p:cNvCxnSpPr>
            <a:cxnSpLocks/>
          </p:cNvCxnSpPr>
          <p:nvPr/>
        </p:nvCxnSpPr>
        <p:spPr>
          <a:xfrm flipV="1">
            <a:off x="8554365" y="4203697"/>
            <a:ext cx="566357" cy="1778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82FE3D3-3C48-40D6-BAAA-7CE4C1E4C225}"/>
              </a:ext>
            </a:extLst>
          </p:cNvPr>
          <p:cNvCxnSpPr>
            <a:cxnSpLocks/>
          </p:cNvCxnSpPr>
          <p:nvPr/>
        </p:nvCxnSpPr>
        <p:spPr>
          <a:xfrm flipV="1">
            <a:off x="9102171" y="4114796"/>
            <a:ext cx="559558" cy="88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85E5AD-7492-423A-9607-16D79EE8F579}"/>
              </a:ext>
            </a:extLst>
          </p:cNvPr>
          <p:cNvCxnSpPr>
            <a:cxnSpLocks/>
          </p:cNvCxnSpPr>
          <p:nvPr/>
        </p:nvCxnSpPr>
        <p:spPr>
          <a:xfrm flipV="1">
            <a:off x="9654930" y="3979860"/>
            <a:ext cx="554605" cy="1349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1250A9B-8962-4E9D-9E48-675EBE593C8B}"/>
              </a:ext>
            </a:extLst>
          </p:cNvPr>
          <p:cNvCxnSpPr>
            <a:cxnSpLocks/>
          </p:cNvCxnSpPr>
          <p:nvPr/>
        </p:nvCxnSpPr>
        <p:spPr>
          <a:xfrm flipV="1">
            <a:off x="10209535" y="3909678"/>
            <a:ext cx="520700" cy="701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7D78F3E-88D4-4F5C-B655-E0152D9E0913}"/>
              </a:ext>
            </a:extLst>
          </p:cNvPr>
          <p:cNvCxnSpPr>
            <a:cxnSpLocks/>
          </p:cNvCxnSpPr>
          <p:nvPr/>
        </p:nvCxnSpPr>
        <p:spPr>
          <a:xfrm flipV="1">
            <a:off x="10730235" y="3774741"/>
            <a:ext cx="636871" cy="1349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DAC9D71-E092-4452-89C4-57DDA7C230EA}"/>
              </a:ext>
            </a:extLst>
          </p:cNvPr>
          <p:cNvSpPr txBox="1"/>
          <p:nvPr/>
        </p:nvSpPr>
        <p:spPr>
          <a:xfrm>
            <a:off x="8146577" y="5632639"/>
            <a:ext cx="2141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Longest dimension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1E576E-BD4C-4735-A2ED-7625674477F0}"/>
              </a:ext>
            </a:extLst>
          </p:cNvPr>
          <p:cNvSpPr txBox="1"/>
          <p:nvPr/>
        </p:nvSpPr>
        <p:spPr>
          <a:xfrm rot="16200000">
            <a:off x="4519881" y="3121948"/>
            <a:ext cx="3037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Degradation/improvement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A75DB4-2CB1-43AF-B04E-3E52735CDD2F}"/>
              </a:ext>
            </a:extLst>
          </p:cNvPr>
          <p:cNvSpPr/>
          <p:nvPr/>
        </p:nvSpPr>
        <p:spPr>
          <a:xfrm>
            <a:off x="10142067" y="3874077"/>
            <a:ext cx="134936" cy="134936"/>
          </a:xfrm>
          <a:prstGeom prst="ellipse">
            <a:avLst/>
          </a:prstGeom>
          <a:solidFill>
            <a:srgbClr val="ED7E33"/>
          </a:solidFill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F699490C-CBF4-43A5-8BC6-BA3470902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786" y="3987155"/>
            <a:ext cx="5067653" cy="1707579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CBAE82AA-65B5-4D48-937E-2FE1D96C1D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7786" y="1803061"/>
            <a:ext cx="5067652" cy="169834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FA2FD66-9B66-4086-AC9F-EA7D485E69FD}"/>
              </a:ext>
            </a:extLst>
          </p:cNvPr>
          <p:cNvSpPr txBox="1"/>
          <p:nvPr/>
        </p:nvSpPr>
        <p:spPr>
          <a:xfrm>
            <a:off x="1835616" y="3598349"/>
            <a:ext cx="1922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Converged density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9B40CB-EE63-4444-B5FB-36634659D848}"/>
              </a:ext>
            </a:extLst>
          </p:cNvPr>
          <p:cNvSpPr txBox="1"/>
          <p:nvPr/>
        </p:nvSpPr>
        <p:spPr>
          <a:xfrm>
            <a:off x="1736038" y="1464977"/>
            <a:ext cx="2121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Initialization density</a:t>
            </a:r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A2C425B8-D470-4EC7-8A89-B47A9D61F1D6}"/>
              </a:ext>
            </a:extLst>
          </p:cNvPr>
          <p:cNvCxnSpPr>
            <a:cxnSpLocks/>
            <a:stCxn id="26" idx="0"/>
          </p:cNvCxnSpPr>
          <p:nvPr/>
        </p:nvCxnSpPr>
        <p:spPr>
          <a:xfrm rot="16200000" flipV="1">
            <a:off x="7729965" y="1394506"/>
            <a:ext cx="365044" cy="4594097"/>
          </a:xfrm>
          <a:prstGeom prst="bentConnector2">
            <a:avLst/>
          </a:prstGeom>
          <a:ln w="38100">
            <a:solidFill>
              <a:srgbClr val="ED7E3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97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D78C80-10C0-49CC-A696-0A6689763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0D5670-9DDB-4669-AB0D-6AD6FA76B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other methods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3C8FA-8C2F-4557-8301-D19E982A7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ysClr val="windowText" lastClr="000000"/>
                </a:solidFill>
              </a:rPr>
              <a:t>Symposium on Computational Fabrication (SCF 21)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61C81C-36AB-449B-A5DF-A4E6824BD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153" y="1831740"/>
            <a:ext cx="3562847" cy="1114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E9F925-B18A-45F6-9100-38BD7E72B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042" y="1803161"/>
            <a:ext cx="3658111" cy="1143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05BFAB-BE7C-41AE-9088-61B1C8C96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8195" y="1831740"/>
            <a:ext cx="3562847" cy="11336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4A1E98-5B76-492C-9C94-59FD23ADCF62}"/>
                  </a:ext>
                </a:extLst>
              </p:cNvPr>
              <p:cNvSpPr txBox="1"/>
              <p:nvPr/>
            </p:nvSpPr>
            <p:spPr>
              <a:xfrm>
                <a:off x="156328" y="1913076"/>
                <a:ext cx="122020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MBB Beam</a:t>
                </a:r>
              </a:p>
              <a:p>
                <a:pPr algn="ctr"/>
                <a:r>
                  <a:rPr lang="en-US" dirty="0"/>
                  <a:t>300x100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4A1E98-5B76-492C-9C94-59FD23ADC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328" y="1913076"/>
                <a:ext cx="1220206" cy="923330"/>
              </a:xfrm>
              <a:prstGeom prst="rect">
                <a:avLst/>
              </a:prstGeom>
              <a:blipFill>
                <a:blip r:embed="rId6"/>
                <a:stretch>
                  <a:fillRect l="-4500" t="-3974" r="-3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6FDB88CD-64C8-4521-8855-1FAEFC41FC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8679" y="3215207"/>
            <a:ext cx="3553321" cy="12003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D6C9B7-46AA-4296-AB24-2A739A4F9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1042" y="3301995"/>
            <a:ext cx="3639058" cy="1219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EDDF48-3EEA-4429-98B9-45D3772C0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8195" y="3316284"/>
            <a:ext cx="3629532" cy="119079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8AB8F1-7C87-42E0-82DB-5B9F6F738E20}"/>
                  </a:ext>
                </a:extLst>
              </p:cNvPr>
              <p:cNvSpPr txBox="1"/>
              <p:nvPr/>
            </p:nvSpPr>
            <p:spPr>
              <a:xfrm>
                <a:off x="234201" y="3429000"/>
                <a:ext cx="106445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Roof</a:t>
                </a:r>
              </a:p>
              <a:p>
                <a:pPr algn="ctr"/>
                <a:r>
                  <a:rPr lang="en-US" dirty="0"/>
                  <a:t>180x180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8AB8F1-7C87-42E0-82DB-5B9F6F738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01" y="3429000"/>
                <a:ext cx="1064459" cy="923330"/>
              </a:xfrm>
              <a:prstGeom prst="rect">
                <a:avLst/>
              </a:prstGeom>
              <a:blipFill>
                <a:blip r:embed="rId10"/>
                <a:stretch>
                  <a:fillRect l="-571" t="-3974" r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3AB61D2-2948-4FB7-AE35-3D5DD2D012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0100" y="4709043"/>
            <a:ext cx="3572374" cy="12479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EFF2B6-266E-4982-82D4-4259E71FEE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71042" y="4642359"/>
            <a:ext cx="3686689" cy="13146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08BFD0-02C0-4343-9A90-065F798569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2484" y="4680463"/>
            <a:ext cx="3600953" cy="123842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D1FA60-0E1D-4CEE-B3B8-38D9F44679ED}"/>
                  </a:ext>
                </a:extLst>
              </p:cNvPr>
              <p:cNvSpPr txBox="1"/>
              <p:nvPr/>
            </p:nvSpPr>
            <p:spPr>
              <a:xfrm>
                <a:off x="234201" y="4838009"/>
                <a:ext cx="106445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Bridge</a:t>
                </a:r>
              </a:p>
              <a:p>
                <a:pPr algn="ctr"/>
                <a:r>
                  <a:rPr lang="en-US" dirty="0"/>
                  <a:t>250x125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D1FA60-0E1D-4CEE-B3B8-38D9F4467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01" y="4838009"/>
                <a:ext cx="1064459" cy="923330"/>
              </a:xfrm>
              <a:prstGeom prst="rect">
                <a:avLst/>
              </a:prstGeom>
              <a:blipFill>
                <a:blip r:embed="rId14"/>
                <a:stretch>
                  <a:fillRect l="-571" t="-3974" r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5006D31C-12C3-4E67-BBF7-D5050BFA27F3}"/>
              </a:ext>
            </a:extLst>
          </p:cNvPr>
          <p:cNvSpPr txBox="1"/>
          <p:nvPr/>
        </p:nvSpPr>
        <p:spPr>
          <a:xfrm>
            <a:off x="2829551" y="1404478"/>
            <a:ext cx="786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Ours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758F89-3A6B-4858-A859-6A0B18B78621}"/>
              </a:ext>
            </a:extLst>
          </p:cNvPr>
          <p:cNvSpPr txBox="1"/>
          <p:nvPr/>
        </p:nvSpPr>
        <p:spPr>
          <a:xfrm>
            <a:off x="6033068" y="1404478"/>
            <a:ext cx="1740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Voxel-Based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D107C3-F75A-4B92-9B63-118F8016BDF6}"/>
              </a:ext>
            </a:extLst>
          </p:cNvPr>
          <p:cNvSpPr txBox="1"/>
          <p:nvPr/>
        </p:nvSpPr>
        <p:spPr>
          <a:xfrm>
            <a:off x="9983826" y="1404478"/>
            <a:ext cx="75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CNN</a:t>
            </a:r>
          </a:p>
        </p:txBody>
      </p:sp>
    </p:spTree>
    <p:extLst>
      <p:ext uri="{BB962C8B-B14F-4D97-AF65-F5344CB8AC3E}">
        <p14:creationId xmlns:p14="http://schemas.microsoft.com/office/powerpoint/2010/main" val="220187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8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7F5023-A070-4F6B-8AE7-5323C99EA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F53DC6-BAEF-49E1-8BED-13CB87F4E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0A7D3-6269-4783-8C9C-854725C4B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Employing better optimizers to speed up the convergence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Bone-like structures by controlling lower bound: sparse and stable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F87D7-E563-403F-838B-3387F7EEE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ysClr val="windowText" lastClr="000000"/>
                </a:solidFill>
              </a:rPr>
              <a:t>Symposium on Computational Fabrication (SCF 21)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7F13E5-F524-4C0D-9584-6B14D00A3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296" y="3765171"/>
            <a:ext cx="7911904" cy="13186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CB7579-6F07-4032-BC44-A95C5466F7E8}"/>
              </a:ext>
            </a:extLst>
          </p:cNvPr>
          <p:cNvSpPr/>
          <p:nvPr/>
        </p:nvSpPr>
        <p:spPr>
          <a:xfrm>
            <a:off x="3048000" y="508382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/>
              <a:t>Wu, J., Aage, N., Westermann, R., &amp; Sigmund, O. (2018). Infill Optimization for Additive Manufacturing Approaching Bone-like Porous Structures. IEEE Transactions on Visualization and Computer Graphics, 24(2), 1127 - 1140. https://doi.org/10.1109/TVCG.2017.2655523</a:t>
            </a:r>
          </a:p>
        </p:txBody>
      </p:sp>
    </p:spTree>
    <p:extLst>
      <p:ext uri="{BB962C8B-B14F-4D97-AF65-F5344CB8AC3E}">
        <p14:creationId xmlns:p14="http://schemas.microsoft.com/office/powerpoint/2010/main" val="4537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D536D92-449A-4CBF-8A21-755A4F3C8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4873" y="6356350"/>
            <a:ext cx="4418527" cy="365125"/>
          </a:xfrm>
        </p:spPr>
        <p:txBody>
          <a:bodyPr/>
          <a:lstStyle/>
          <a:p>
            <a:r>
              <a:rPr lang="en-US" sz="1600" dirty="0">
                <a:solidFill>
                  <a:sysClr val="windowText" lastClr="000000"/>
                </a:solidFill>
              </a:rPr>
              <a:t>Symposium on Computational Fabrication (SCF 21)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82775-9E8D-4289-B3DF-EF26275E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24</a:t>
            </a:fld>
            <a:endParaRPr lang="en-US" dirty="0"/>
          </a:p>
        </p:txBody>
      </p:sp>
      <p:pic>
        <p:nvPicPr>
          <p:cNvPr id="2" name="0001-0125">
            <a:hlinkClick r:id="" action="ppaction://media"/>
            <a:extLst>
              <a:ext uri="{FF2B5EF4-FFF2-40B4-BE49-F238E27FC236}">
                <a16:creationId xmlns:a16="http://schemas.microsoft.com/office/drawing/2014/main" id="{AFE4C394-F526-477C-A346-F7C2192B5F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2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001-0125">
            <a:hlinkClick r:id="" action="ppaction://media"/>
            <a:extLst>
              <a:ext uri="{FF2B5EF4-FFF2-40B4-BE49-F238E27FC236}">
                <a16:creationId xmlns:a16="http://schemas.microsoft.com/office/drawing/2014/main" id="{98008CC8-B3CC-4414-9A62-0559DB7296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9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A51BCF-9D9E-4527-9701-3315D4CC2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779B05-BA5E-4CF2-912F-D93705507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EE8C4-6B7F-4DC5-9AB1-D48AD70AC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ysClr val="windowText" lastClr="000000"/>
                </a:solidFill>
              </a:rPr>
              <a:t>Symposium on Computational Fabrication (SCF 21)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FCB995-A27D-4CB0-829F-401403522C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Traditional TO and filtering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03F78EE-B065-4358-BE98-7A16C2E414C0}"/>
              </a:ext>
            </a:extLst>
          </p:cNvPr>
          <p:cNvSpPr txBox="1">
            <a:spLocks/>
          </p:cNvSpPr>
          <p:nvPr/>
        </p:nvSpPr>
        <p:spPr>
          <a:xfrm>
            <a:off x="838200" y="154334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Size of neighborhood in filtering affects the intricacy of solutions</a:t>
            </a:r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389032-E592-4817-9773-42FE8F210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68" y="2708555"/>
            <a:ext cx="3774046" cy="16801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53C998-0E25-44CD-B1BA-145F88760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969" y="2639109"/>
            <a:ext cx="3774046" cy="1749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E4C2CD-F00C-4C47-839D-C8D2D98F82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8494"/>
          <a:stretch/>
        </p:blipFill>
        <p:spPr>
          <a:xfrm>
            <a:off x="8338769" y="2646658"/>
            <a:ext cx="3853231" cy="365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51C877-CED4-47AF-8F46-A7BDEAB65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5936" y="4489201"/>
            <a:ext cx="2152950" cy="20386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4ADABFF-DED3-48A1-A79C-8F073F13C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98186" y="3109292"/>
            <a:ext cx="3774046" cy="126115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4C71C8F-88BB-4433-BFE6-0E77BCD0A9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68886" y="3278603"/>
            <a:ext cx="495300" cy="495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BFCFC6-A1CD-408E-A453-25AA116D08EB}"/>
              </a:ext>
            </a:extLst>
          </p:cNvPr>
          <p:cNvSpPr txBox="1"/>
          <p:nvPr/>
        </p:nvSpPr>
        <p:spPr>
          <a:xfrm>
            <a:off x="5911376" y="5385156"/>
            <a:ext cx="2242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“checkerboard effect”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9D8823A-BE00-4597-9C10-71CC5679D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598563"/>
              </p:ext>
            </p:extLst>
          </p:nvPr>
        </p:nvGraphicFramePr>
        <p:xfrm>
          <a:off x="9822570" y="433651"/>
          <a:ext cx="1836000" cy="1828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67200">
                  <a:extLst>
                    <a:ext uri="{9D8B030D-6E8A-4147-A177-3AD203B41FA5}">
                      <a16:colId xmlns:a16="http://schemas.microsoft.com/office/drawing/2014/main" val="1278628814"/>
                    </a:ext>
                  </a:extLst>
                </a:gridCol>
                <a:gridCol w="367200">
                  <a:extLst>
                    <a:ext uri="{9D8B030D-6E8A-4147-A177-3AD203B41FA5}">
                      <a16:colId xmlns:a16="http://schemas.microsoft.com/office/drawing/2014/main" val="3382459213"/>
                    </a:ext>
                  </a:extLst>
                </a:gridCol>
                <a:gridCol w="367200">
                  <a:extLst>
                    <a:ext uri="{9D8B030D-6E8A-4147-A177-3AD203B41FA5}">
                      <a16:colId xmlns:a16="http://schemas.microsoft.com/office/drawing/2014/main" val="422220671"/>
                    </a:ext>
                  </a:extLst>
                </a:gridCol>
                <a:gridCol w="367200">
                  <a:extLst>
                    <a:ext uri="{9D8B030D-6E8A-4147-A177-3AD203B41FA5}">
                      <a16:colId xmlns:a16="http://schemas.microsoft.com/office/drawing/2014/main" val="923011815"/>
                    </a:ext>
                  </a:extLst>
                </a:gridCol>
                <a:gridCol w="367200">
                  <a:extLst>
                    <a:ext uri="{9D8B030D-6E8A-4147-A177-3AD203B41FA5}">
                      <a16:colId xmlns:a16="http://schemas.microsoft.com/office/drawing/2014/main" val="2150811787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00278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72602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69536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033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080065"/>
                  </a:ext>
                </a:extLst>
              </a:tr>
            </a:tbl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F5B65E8-7057-4715-8DD7-62145855C090}"/>
              </a:ext>
            </a:extLst>
          </p:cNvPr>
          <p:cNvCxnSpPr>
            <a:cxnSpLocks/>
          </p:cNvCxnSpPr>
          <p:nvPr/>
        </p:nvCxnSpPr>
        <p:spPr>
          <a:xfrm>
            <a:off x="10740570" y="1348051"/>
            <a:ext cx="423299" cy="0"/>
          </a:xfrm>
          <a:prstGeom prst="line">
            <a:avLst/>
          </a:prstGeom>
          <a:ln w="28575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9E2CE2A-B7DE-4114-A851-FCDC83C2A798}"/>
              </a:ext>
            </a:extLst>
          </p:cNvPr>
          <p:cNvSpPr txBox="1"/>
          <p:nvPr/>
        </p:nvSpPr>
        <p:spPr>
          <a:xfrm>
            <a:off x="10265384" y="51867"/>
            <a:ext cx="942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Radius=1</a:t>
            </a:r>
          </a:p>
        </p:txBody>
      </p:sp>
    </p:spTree>
    <p:extLst>
      <p:ext uri="{BB962C8B-B14F-4D97-AF65-F5344CB8AC3E}">
        <p14:creationId xmlns:p14="http://schemas.microsoft.com/office/powerpoint/2010/main" val="59625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BF6E79-EF1A-4373-8648-91BFA46F0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A1E85E-9FE9-487A-8CBD-41FFDE800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864C7-E92B-4A99-BA8E-5A64F429D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obtain intricate designs with lower compliance, higher mesh size is needed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3798D-6D06-42CA-9F19-21D43BFEF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ysClr val="windowText" lastClr="000000"/>
                </a:solidFill>
              </a:rPr>
              <a:t>Symposium on Computational Fabrication (SCF 21)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6DFDEA-C53F-4DA9-8339-C462C75ABE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Traditional TO and mesh size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1F2F4-7734-4A96-9A0F-B87CD5441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25" y="2331009"/>
            <a:ext cx="3126148" cy="1325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7BC883-112E-4196-9F20-460CBD9D7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926" y="2355803"/>
            <a:ext cx="3126148" cy="1300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8A4474-C31E-44E4-9EDF-72DC199E4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127" y="2355803"/>
            <a:ext cx="3120729" cy="1300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8717D2-0EE6-44E6-BA16-115CFDCA83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56" t="73397" r="50131"/>
          <a:stretch/>
        </p:blipFill>
        <p:spPr>
          <a:xfrm>
            <a:off x="3284496" y="4524911"/>
            <a:ext cx="1621563" cy="63460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B3B305-4B0A-4078-9253-B896A78488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61" t="72890" r="45142"/>
          <a:stretch/>
        </p:blipFill>
        <p:spPr>
          <a:xfrm>
            <a:off x="5434619" y="4524911"/>
            <a:ext cx="1834496" cy="63460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1E6F01-0D01-4047-8326-208C3A8425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50" t="72890" r="47996"/>
          <a:stretch/>
        </p:blipFill>
        <p:spPr>
          <a:xfrm>
            <a:off x="7703022" y="4524911"/>
            <a:ext cx="1834496" cy="63460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BC2A982-5345-4C34-A0FB-FF7AB3FD40CB}"/>
              </a:ext>
            </a:extLst>
          </p:cNvPr>
          <p:cNvSpPr/>
          <p:nvPr/>
        </p:nvSpPr>
        <p:spPr>
          <a:xfrm>
            <a:off x="1272852" y="3263177"/>
            <a:ext cx="900752" cy="365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1D5967-244A-4DA8-8640-41E3ECA6A40D}"/>
              </a:ext>
            </a:extLst>
          </p:cNvPr>
          <p:cNvSpPr/>
          <p:nvPr/>
        </p:nvSpPr>
        <p:spPr>
          <a:xfrm>
            <a:off x="9069605" y="3270790"/>
            <a:ext cx="900752" cy="3651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AF5A92-0AC9-4421-810B-E854601235A7}"/>
              </a:ext>
            </a:extLst>
          </p:cNvPr>
          <p:cNvSpPr/>
          <p:nvPr/>
        </p:nvSpPr>
        <p:spPr>
          <a:xfrm>
            <a:off x="5195248" y="3273702"/>
            <a:ext cx="900752" cy="36512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79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A0B8A-494A-4DED-965F-7EB194FBD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B56DBB-21A7-42ED-B4DD-5B5EB2827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Representations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613AE-A3A8-484A-A06B-35C4B2365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ysClr val="windowText" lastClr="000000"/>
                </a:solidFill>
              </a:rPr>
              <a:t>Symposium on Computational Fabrication (SCF 21)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6E1C09-72E7-42EC-8BAC-EF384AC94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Explicit representation and neural networks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070A4B-9112-4B18-AA19-014901A27C45}"/>
                  </a:ext>
                </a:extLst>
              </p:cNvPr>
              <p:cNvSpPr txBox="1"/>
              <p:nvPr/>
            </p:nvSpPr>
            <p:spPr>
              <a:xfrm>
                <a:off x="4710345" y="1629741"/>
                <a:ext cx="248587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sz="36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070A4B-9112-4B18-AA19-014901A27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345" y="1629741"/>
                <a:ext cx="2485873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BA4B8F4-4FE3-43CF-AEA8-1B5762E22D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523949"/>
              </p:ext>
            </p:extLst>
          </p:nvPr>
        </p:nvGraphicFramePr>
        <p:xfrm>
          <a:off x="812848" y="3337890"/>
          <a:ext cx="2160000" cy="21526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317911310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3341416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5124305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016086780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29896903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779268429"/>
                    </a:ext>
                  </a:extLst>
                </a:gridCol>
              </a:tblGrid>
              <a:tr h="35877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extLst>
                  <a:ext uri="{0D108BD9-81ED-4DB2-BD59-A6C34878D82A}">
                    <a16:rowId xmlns:a16="http://schemas.microsoft.com/office/drawing/2014/main" val="322011945"/>
                  </a:ext>
                </a:extLst>
              </a:tr>
              <a:tr h="35877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extLst>
                  <a:ext uri="{0D108BD9-81ED-4DB2-BD59-A6C34878D82A}">
                    <a16:rowId xmlns:a16="http://schemas.microsoft.com/office/drawing/2014/main" val="1280180952"/>
                  </a:ext>
                </a:extLst>
              </a:tr>
              <a:tr h="35877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extLst>
                  <a:ext uri="{0D108BD9-81ED-4DB2-BD59-A6C34878D82A}">
                    <a16:rowId xmlns:a16="http://schemas.microsoft.com/office/drawing/2014/main" val="929534818"/>
                  </a:ext>
                </a:extLst>
              </a:tr>
              <a:tr h="35877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extLst>
                  <a:ext uri="{0D108BD9-81ED-4DB2-BD59-A6C34878D82A}">
                    <a16:rowId xmlns:a16="http://schemas.microsoft.com/office/drawing/2014/main" val="125974872"/>
                  </a:ext>
                </a:extLst>
              </a:tr>
              <a:tr h="35877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extLst>
                  <a:ext uri="{0D108BD9-81ED-4DB2-BD59-A6C34878D82A}">
                    <a16:rowId xmlns:a16="http://schemas.microsoft.com/office/drawing/2014/main" val="3232162802"/>
                  </a:ext>
                </a:extLst>
              </a:tr>
              <a:tr h="35877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extLst>
                  <a:ext uri="{0D108BD9-81ED-4DB2-BD59-A6C34878D82A}">
                    <a16:rowId xmlns:a16="http://schemas.microsoft.com/office/drawing/2014/main" val="197425656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7470CE1-4343-4B7F-99B0-DBFE2E518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933348"/>
              </p:ext>
            </p:extLst>
          </p:nvPr>
        </p:nvGraphicFramePr>
        <p:xfrm>
          <a:off x="9237444" y="3337890"/>
          <a:ext cx="2160000" cy="21526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317911310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3341416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5124305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016086780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29896903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779268429"/>
                    </a:ext>
                  </a:extLst>
                </a:gridCol>
              </a:tblGrid>
              <a:tr h="35877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extLst>
                  <a:ext uri="{0D108BD9-81ED-4DB2-BD59-A6C34878D82A}">
                    <a16:rowId xmlns:a16="http://schemas.microsoft.com/office/drawing/2014/main" val="322011945"/>
                  </a:ext>
                </a:extLst>
              </a:tr>
              <a:tr h="35877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extLst>
                  <a:ext uri="{0D108BD9-81ED-4DB2-BD59-A6C34878D82A}">
                    <a16:rowId xmlns:a16="http://schemas.microsoft.com/office/drawing/2014/main" val="1280180952"/>
                  </a:ext>
                </a:extLst>
              </a:tr>
              <a:tr h="35877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extLst>
                  <a:ext uri="{0D108BD9-81ED-4DB2-BD59-A6C34878D82A}">
                    <a16:rowId xmlns:a16="http://schemas.microsoft.com/office/drawing/2014/main" val="929534818"/>
                  </a:ext>
                </a:extLst>
              </a:tr>
              <a:tr h="35877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extLst>
                  <a:ext uri="{0D108BD9-81ED-4DB2-BD59-A6C34878D82A}">
                    <a16:rowId xmlns:a16="http://schemas.microsoft.com/office/drawing/2014/main" val="125974872"/>
                  </a:ext>
                </a:extLst>
              </a:tr>
              <a:tr h="35877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extLst>
                  <a:ext uri="{0D108BD9-81ED-4DB2-BD59-A6C34878D82A}">
                    <a16:rowId xmlns:a16="http://schemas.microsoft.com/office/drawing/2014/main" val="3232162802"/>
                  </a:ext>
                </a:extLst>
              </a:tr>
              <a:tr h="35877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extLst>
                  <a:ext uri="{0D108BD9-81ED-4DB2-BD59-A6C34878D82A}">
                    <a16:rowId xmlns:a16="http://schemas.microsoft.com/office/drawing/2014/main" val="1974256566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61B3FDD-9198-4FC8-A179-1D512716AFEA}"/>
                  </a:ext>
                </a:extLst>
              </p:cNvPr>
              <p:cNvSpPr/>
              <p:nvPr/>
            </p:nvSpPr>
            <p:spPr>
              <a:xfrm>
                <a:off x="4863200" y="3616623"/>
                <a:ext cx="2483892" cy="159519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61B3FDD-9198-4FC8-A179-1D512716AF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3200" y="3616623"/>
                <a:ext cx="2483892" cy="159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35AEF7-0430-43A4-8A4A-6EF8B7D60364}"/>
                  </a:ext>
                </a:extLst>
              </p:cNvPr>
              <p:cNvSpPr txBox="1"/>
              <p:nvPr/>
            </p:nvSpPr>
            <p:spPr>
              <a:xfrm>
                <a:off x="1534352" y="5490546"/>
                <a:ext cx="7169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35AEF7-0430-43A4-8A4A-6EF8B7D60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352" y="5490546"/>
                <a:ext cx="716991" cy="461665"/>
              </a:xfrm>
              <a:prstGeom prst="rect">
                <a:avLst/>
              </a:prstGeom>
              <a:blipFill>
                <a:blip r:embed="rId5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A22A01-A23E-4D8A-A98A-288CF4CB3B78}"/>
                  </a:ext>
                </a:extLst>
              </p:cNvPr>
              <p:cNvSpPr txBox="1"/>
              <p:nvPr/>
            </p:nvSpPr>
            <p:spPr>
              <a:xfrm>
                <a:off x="10107579" y="5490545"/>
                <a:ext cx="4197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A22A01-A23E-4D8A-A98A-288CF4CB3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7579" y="5490545"/>
                <a:ext cx="41973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AB36974E-FC67-4730-B581-5FEC46A4A0F3}"/>
              </a:ext>
            </a:extLst>
          </p:cNvPr>
          <p:cNvSpPr/>
          <p:nvPr/>
        </p:nvSpPr>
        <p:spPr>
          <a:xfrm>
            <a:off x="5138342" y="2763959"/>
            <a:ext cx="1601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Query function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96CE93-1990-48C8-BC0D-ED25FC607565}"/>
              </a:ext>
            </a:extLst>
          </p:cNvPr>
          <p:cNvSpPr/>
          <p:nvPr/>
        </p:nvSpPr>
        <p:spPr>
          <a:xfrm>
            <a:off x="9546079" y="2776544"/>
            <a:ext cx="1562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Target variable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F22800-733F-4951-92D9-38540451D059}"/>
              </a:ext>
            </a:extLst>
          </p:cNvPr>
          <p:cNvSpPr/>
          <p:nvPr/>
        </p:nvSpPr>
        <p:spPr>
          <a:xfrm>
            <a:off x="1018280" y="2776544"/>
            <a:ext cx="1749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Input coordinate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D9D585C-1A83-43E1-AAAB-D12BEBA092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60973" y="3287179"/>
            <a:ext cx="3098654" cy="23908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1EA0B2-B9FA-465C-BA36-6A98E4F0EC91}"/>
              </a:ext>
            </a:extLst>
          </p:cNvPr>
          <p:cNvSpPr txBox="1"/>
          <p:nvPr/>
        </p:nvSpPr>
        <p:spPr>
          <a:xfrm>
            <a:off x="4565688" y="5669791"/>
            <a:ext cx="340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Fast, efficient and expressive</a:t>
            </a:r>
          </a:p>
        </p:txBody>
      </p:sp>
    </p:spTree>
    <p:extLst>
      <p:ext uri="{BB962C8B-B14F-4D97-AF65-F5344CB8AC3E}">
        <p14:creationId xmlns:p14="http://schemas.microsoft.com/office/powerpoint/2010/main" val="8247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0" grpId="1" animBg="1"/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B37DFA-75D7-48B3-8FEA-C8BB19726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40F583-FDB0-4ADE-9F91-A430A8F2A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Coordinate-based neural networks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04620-C7ED-4A02-A9BD-87F7E315F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ysClr val="windowText" lastClr="000000"/>
                </a:solidFill>
              </a:rPr>
              <a:t>Symposium on Computational Fabrication (SCF 21)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EE6ED0-C69E-4E89-91DA-519CC304D5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Continuous and differentiable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D8976A-0730-4D0D-8B6E-64F3C6D7F6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334227"/>
              </p:ext>
            </p:extLst>
          </p:nvPr>
        </p:nvGraphicFramePr>
        <p:xfrm>
          <a:off x="585338" y="2676559"/>
          <a:ext cx="2160000" cy="21526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317911310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3341416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5124305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016086780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29896903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779268429"/>
                    </a:ext>
                  </a:extLst>
                </a:gridCol>
              </a:tblGrid>
              <a:tr h="35877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extLst>
                  <a:ext uri="{0D108BD9-81ED-4DB2-BD59-A6C34878D82A}">
                    <a16:rowId xmlns:a16="http://schemas.microsoft.com/office/drawing/2014/main" val="322011945"/>
                  </a:ext>
                </a:extLst>
              </a:tr>
              <a:tr h="35877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extLst>
                  <a:ext uri="{0D108BD9-81ED-4DB2-BD59-A6C34878D82A}">
                    <a16:rowId xmlns:a16="http://schemas.microsoft.com/office/drawing/2014/main" val="1280180952"/>
                  </a:ext>
                </a:extLst>
              </a:tr>
              <a:tr h="35877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extLst>
                  <a:ext uri="{0D108BD9-81ED-4DB2-BD59-A6C34878D82A}">
                    <a16:rowId xmlns:a16="http://schemas.microsoft.com/office/drawing/2014/main" val="929534818"/>
                  </a:ext>
                </a:extLst>
              </a:tr>
              <a:tr h="35877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extLst>
                  <a:ext uri="{0D108BD9-81ED-4DB2-BD59-A6C34878D82A}">
                    <a16:rowId xmlns:a16="http://schemas.microsoft.com/office/drawing/2014/main" val="125974872"/>
                  </a:ext>
                </a:extLst>
              </a:tr>
              <a:tr h="35877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extLst>
                  <a:ext uri="{0D108BD9-81ED-4DB2-BD59-A6C34878D82A}">
                    <a16:rowId xmlns:a16="http://schemas.microsoft.com/office/drawing/2014/main" val="3232162802"/>
                  </a:ext>
                </a:extLst>
              </a:tr>
              <a:tr h="35877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extLst>
                  <a:ext uri="{0D108BD9-81ED-4DB2-BD59-A6C34878D82A}">
                    <a16:rowId xmlns:a16="http://schemas.microsoft.com/office/drawing/2014/main" val="1974256566"/>
                  </a:ext>
                </a:extLst>
              </a:tr>
            </a:tbl>
          </a:graphicData>
        </a:graphic>
      </p:graphicFrame>
      <p:pic>
        <p:nvPicPr>
          <p:cNvPr id="8" name="Graphic 7">
            <a:extLst>
              <a:ext uri="{FF2B5EF4-FFF2-40B4-BE49-F238E27FC236}">
                <a16:creationId xmlns:a16="http://schemas.microsoft.com/office/drawing/2014/main" id="{4BC4ABB3-A0E7-4D41-B7C8-913E64893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9682" y="2273796"/>
            <a:ext cx="3887724" cy="29996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A4A363-FEEC-43B6-894D-5653B0DD6198}"/>
              </a:ext>
            </a:extLst>
          </p:cNvPr>
          <p:cNvSpPr/>
          <p:nvPr/>
        </p:nvSpPr>
        <p:spPr>
          <a:xfrm>
            <a:off x="3053550" y="2101507"/>
            <a:ext cx="4220707" cy="3330302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847FD1-7DBF-4294-862A-D1494727EC8D}"/>
              </a:ext>
            </a:extLst>
          </p:cNvPr>
          <p:cNvSpPr/>
          <p:nvPr/>
        </p:nvSpPr>
        <p:spPr>
          <a:xfrm>
            <a:off x="7824402" y="2108477"/>
            <a:ext cx="4220707" cy="3330302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quals 10">
            <a:extLst>
              <a:ext uri="{FF2B5EF4-FFF2-40B4-BE49-F238E27FC236}">
                <a16:creationId xmlns:a16="http://schemas.microsoft.com/office/drawing/2014/main" id="{77985F7D-8C99-4F85-84BF-2123C98A5A77}"/>
              </a:ext>
            </a:extLst>
          </p:cNvPr>
          <p:cNvSpPr/>
          <p:nvPr/>
        </p:nvSpPr>
        <p:spPr>
          <a:xfrm>
            <a:off x="7274257" y="3550146"/>
            <a:ext cx="508556" cy="446964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F2EEEE-7B05-4D3F-8A8E-4A38B5C75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545" y="2648191"/>
            <a:ext cx="2181024" cy="21810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212535-E9CC-4147-9EBA-83303E58F5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1545" y="2654752"/>
            <a:ext cx="2181024" cy="218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5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676BC5-522C-4D7F-AF31-24597A568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8993F3-C8EB-4B22-BFA7-CC12B91AC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Coordinate-based neural networks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E0438-1A92-49B4-8338-F5543FC65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ysClr val="windowText" lastClr="000000"/>
                </a:solidFill>
              </a:rPr>
              <a:t>Symposium on Computational Fabrication (SCF 21)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F3CC55-02AB-4C89-9E10-25FDBC0B30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Fourier features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9EF0084-0CA9-4FF7-935A-A02F1B9788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7658"/>
              </p:ext>
            </p:extLst>
          </p:nvPr>
        </p:nvGraphicFramePr>
        <p:xfrm>
          <a:off x="418529" y="2601444"/>
          <a:ext cx="2160000" cy="21526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317911310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3341416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5124305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016086780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29896903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779268429"/>
                    </a:ext>
                  </a:extLst>
                </a:gridCol>
              </a:tblGrid>
              <a:tr h="35877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extLst>
                  <a:ext uri="{0D108BD9-81ED-4DB2-BD59-A6C34878D82A}">
                    <a16:rowId xmlns:a16="http://schemas.microsoft.com/office/drawing/2014/main" val="322011945"/>
                  </a:ext>
                </a:extLst>
              </a:tr>
              <a:tr h="35877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extLst>
                  <a:ext uri="{0D108BD9-81ED-4DB2-BD59-A6C34878D82A}">
                    <a16:rowId xmlns:a16="http://schemas.microsoft.com/office/drawing/2014/main" val="1280180952"/>
                  </a:ext>
                </a:extLst>
              </a:tr>
              <a:tr h="35877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extLst>
                  <a:ext uri="{0D108BD9-81ED-4DB2-BD59-A6C34878D82A}">
                    <a16:rowId xmlns:a16="http://schemas.microsoft.com/office/drawing/2014/main" val="929534818"/>
                  </a:ext>
                </a:extLst>
              </a:tr>
              <a:tr h="35877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extLst>
                  <a:ext uri="{0D108BD9-81ED-4DB2-BD59-A6C34878D82A}">
                    <a16:rowId xmlns:a16="http://schemas.microsoft.com/office/drawing/2014/main" val="125974872"/>
                  </a:ext>
                </a:extLst>
              </a:tr>
              <a:tr h="35877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extLst>
                  <a:ext uri="{0D108BD9-81ED-4DB2-BD59-A6C34878D82A}">
                    <a16:rowId xmlns:a16="http://schemas.microsoft.com/office/drawing/2014/main" val="3232162802"/>
                  </a:ext>
                </a:extLst>
              </a:tr>
              <a:tr h="35877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8485" marR="88485" marT="44243" marB="44243"/>
                </a:tc>
                <a:extLst>
                  <a:ext uri="{0D108BD9-81ED-4DB2-BD59-A6C34878D82A}">
                    <a16:rowId xmlns:a16="http://schemas.microsoft.com/office/drawing/2014/main" val="1974256566"/>
                  </a:ext>
                </a:extLst>
              </a:tr>
            </a:tbl>
          </a:graphicData>
        </a:graphic>
      </p:graphicFrame>
      <p:pic>
        <p:nvPicPr>
          <p:cNvPr id="8" name="Graphic 7">
            <a:extLst>
              <a:ext uri="{FF2B5EF4-FFF2-40B4-BE49-F238E27FC236}">
                <a16:creationId xmlns:a16="http://schemas.microsoft.com/office/drawing/2014/main" id="{439BCAAD-D04A-4539-B287-AE8F0067A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2116" y="2245430"/>
            <a:ext cx="3887724" cy="29996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156B3B7-6EA3-43E1-83FA-C003D6FDF131}"/>
                  </a:ext>
                </a:extLst>
              </p:cNvPr>
              <p:cNvSpPr/>
              <p:nvPr/>
            </p:nvSpPr>
            <p:spPr>
              <a:xfrm>
                <a:off x="2854720" y="3087110"/>
                <a:ext cx="1527396" cy="126652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𝐵𝑥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𝐵𝑥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156B3B7-6EA3-43E1-83FA-C003D6FDF1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720" y="3087110"/>
                <a:ext cx="1527396" cy="12665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34FBFFB3-F74A-4204-8521-985AB2E7F2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243" y="2641380"/>
            <a:ext cx="2157985" cy="2157985"/>
          </a:xfrm>
          <a:prstGeom prst="rect">
            <a:avLst/>
          </a:prstGeom>
        </p:spPr>
      </p:pic>
      <p:sp>
        <p:nvSpPr>
          <p:cNvPr id="11" name="Arrow: Up 10">
            <a:extLst>
              <a:ext uri="{FF2B5EF4-FFF2-40B4-BE49-F238E27FC236}">
                <a16:creationId xmlns:a16="http://schemas.microsoft.com/office/drawing/2014/main" id="{A20F1509-82E8-49D2-AC01-E018A2A5A817}"/>
              </a:ext>
            </a:extLst>
          </p:cNvPr>
          <p:cNvSpPr/>
          <p:nvPr/>
        </p:nvSpPr>
        <p:spPr>
          <a:xfrm>
            <a:off x="3837598" y="4173065"/>
            <a:ext cx="186380" cy="831202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7CCC9E-B2B2-46D5-98B0-976BB978EDE4}"/>
              </a:ext>
            </a:extLst>
          </p:cNvPr>
          <p:cNvSpPr/>
          <p:nvPr/>
        </p:nvSpPr>
        <p:spPr>
          <a:xfrm>
            <a:off x="7758752" y="58588"/>
            <a:ext cx="44769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Tancik, Matthew, et al. "Fourier features let networks learn high frequency functions in low dimensional domains." arXiv preprint arXiv:2006.10739 (2020).</a:t>
            </a:r>
          </a:p>
        </p:txBody>
      </p:sp>
    </p:spTree>
    <p:extLst>
      <p:ext uri="{BB962C8B-B14F-4D97-AF65-F5344CB8AC3E}">
        <p14:creationId xmlns:p14="http://schemas.microsoft.com/office/powerpoint/2010/main" val="286641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114BBD-B48E-4981-80DE-D8F31ABAD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E58D7E-26C7-4163-BE9E-E85F68C9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Tuning Fourier features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13B9B8-B0FC-4691-A377-4741CF614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σ effect for “underfitting” and “overfitting”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04873-B94E-4094-849E-5D859D50B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ysClr val="windowText" lastClr="000000"/>
                </a:solidFill>
              </a:rPr>
              <a:t>Symposium on Computational Fabrication (SCF 21)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79B701-0204-485C-9063-DCD40680A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 example: Image representation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7561768-165C-4216-AB6A-5CC8A81CB58A}"/>
              </a:ext>
            </a:extLst>
          </p:cNvPr>
          <p:cNvSpPr/>
          <p:nvPr/>
        </p:nvSpPr>
        <p:spPr>
          <a:xfrm>
            <a:off x="3152632" y="4395367"/>
            <a:ext cx="7219666" cy="1189024"/>
          </a:xfrm>
          <a:custGeom>
            <a:avLst/>
            <a:gdLst>
              <a:gd name="connsiteX0" fmla="*/ 0 w 7929350"/>
              <a:gd name="connsiteY0" fmla="*/ 150125 h 1392788"/>
              <a:gd name="connsiteX1" fmla="*/ 3862317 w 7929350"/>
              <a:gd name="connsiteY1" fmla="*/ 1392071 h 1392788"/>
              <a:gd name="connsiteX2" fmla="*/ 7929350 w 7929350"/>
              <a:gd name="connsiteY2" fmla="*/ 0 h 1392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29350" h="1392788">
                <a:moveTo>
                  <a:pt x="0" y="150125"/>
                </a:moveTo>
                <a:cubicBezTo>
                  <a:pt x="1270379" y="783608"/>
                  <a:pt x="2540759" y="1417092"/>
                  <a:pt x="3862317" y="1392071"/>
                </a:cubicBezTo>
                <a:cubicBezTo>
                  <a:pt x="5183875" y="1367050"/>
                  <a:pt x="7194646" y="325271"/>
                  <a:pt x="7929350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7575E0-02E3-47EE-95FB-366666A02F3A}"/>
                  </a:ext>
                </a:extLst>
              </p:cNvPr>
              <p:cNvSpPr txBox="1"/>
              <p:nvPr/>
            </p:nvSpPr>
            <p:spPr>
              <a:xfrm>
                <a:off x="6097573" y="5725407"/>
                <a:ext cx="9566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dirty="0"/>
                  <a:t> value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7575E0-02E3-47EE-95FB-366666A02F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573" y="5725407"/>
                <a:ext cx="956609" cy="400110"/>
              </a:xfrm>
              <a:prstGeom prst="rect">
                <a:avLst/>
              </a:prstGeom>
              <a:blipFill>
                <a:blip r:embed="rId3"/>
                <a:stretch>
                  <a:fillRect t="-7576" r="-6369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F02D8A3-E611-4A50-8212-07A25604D226}"/>
              </a:ext>
            </a:extLst>
          </p:cNvPr>
          <p:cNvSpPr txBox="1"/>
          <p:nvPr/>
        </p:nvSpPr>
        <p:spPr>
          <a:xfrm>
            <a:off x="671018" y="4620547"/>
            <a:ext cx="2104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Objective function</a:t>
            </a:r>
          </a:p>
          <a:p>
            <a:pPr algn="ctr"/>
            <a:r>
              <a:rPr lang="en-US" sz="2000" dirty="0"/>
              <a:t>(e.g. L2 norm)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4B618A-223E-4FE8-AF5B-7CC64595F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05" y="2933832"/>
            <a:ext cx="1601143" cy="1601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E73060-2092-4799-A8BB-630EFC5CCF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9323" y="2609558"/>
            <a:ext cx="1601143" cy="160114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4EA53D2-DE77-4F1E-A42A-BFB209F93B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84087" y="2609557"/>
            <a:ext cx="1601143" cy="160114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22DA23-27B6-4E85-93FE-3C36780EDF2E}"/>
              </a:ext>
            </a:extLst>
          </p:cNvPr>
          <p:cNvCxnSpPr>
            <a:endCxn id="11" idx="2"/>
          </p:cNvCxnSpPr>
          <p:nvPr/>
        </p:nvCxnSpPr>
        <p:spPr>
          <a:xfrm flipV="1">
            <a:off x="4189894" y="4210701"/>
            <a:ext cx="1" cy="779178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B6ED4F6-F5D1-469E-B4F9-8E5231F03E9F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6537275" y="4534975"/>
            <a:ext cx="2" cy="1018876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F8B18B3-4B2D-4A44-AA1C-8D33A447D560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8884659" y="4210700"/>
            <a:ext cx="0" cy="779179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05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FF4606-2ECB-4308-B00B-889F5AD70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56DF-A7D4-47BD-8296-0E98E9F70E80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82A830-65E3-42E4-A57A-BCE11C3B7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Tuning Fourier features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B8689A1-4D64-4AAF-86A2-A940162D58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each problem,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could be tuned to output lowest objective function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B8689A1-4D64-4AAF-86A2-A940162D58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61DF8-36D9-496C-ADCD-8FC02BDB4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ysClr val="windowText" lastClr="000000"/>
                </a:solidFill>
              </a:rPr>
              <a:t>Symposium on Computational Fabrication (SCF 21)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CAAF18-46EA-411B-8C8D-7C66A1BB7D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Design representation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EAAFB0E-F7F8-4904-A79D-15C5984EE437}"/>
              </a:ext>
            </a:extLst>
          </p:cNvPr>
          <p:cNvSpPr/>
          <p:nvPr/>
        </p:nvSpPr>
        <p:spPr>
          <a:xfrm>
            <a:off x="3435634" y="4068711"/>
            <a:ext cx="7219666" cy="1189024"/>
          </a:xfrm>
          <a:custGeom>
            <a:avLst/>
            <a:gdLst>
              <a:gd name="connsiteX0" fmla="*/ 0 w 7929350"/>
              <a:gd name="connsiteY0" fmla="*/ 150125 h 1392788"/>
              <a:gd name="connsiteX1" fmla="*/ 3862317 w 7929350"/>
              <a:gd name="connsiteY1" fmla="*/ 1392071 h 1392788"/>
              <a:gd name="connsiteX2" fmla="*/ 7929350 w 7929350"/>
              <a:gd name="connsiteY2" fmla="*/ 0 h 1392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29350" h="1392788">
                <a:moveTo>
                  <a:pt x="0" y="150125"/>
                </a:moveTo>
                <a:cubicBezTo>
                  <a:pt x="1270379" y="783608"/>
                  <a:pt x="2540759" y="1417092"/>
                  <a:pt x="3862317" y="1392071"/>
                </a:cubicBezTo>
                <a:cubicBezTo>
                  <a:pt x="5183875" y="1367050"/>
                  <a:pt x="7194646" y="325271"/>
                  <a:pt x="7929350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364EDC-EEAC-485F-989C-99A3E6FB88AC}"/>
                  </a:ext>
                </a:extLst>
              </p:cNvPr>
              <p:cNvSpPr txBox="1"/>
              <p:nvPr/>
            </p:nvSpPr>
            <p:spPr>
              <a:xfrm>
                <a:off x="6306000" y="5504745"/>
                <a:ext cx="9566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dirty="0"/>
                  <a:t> value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364EDC-EEAC-485F-989C-99A3E6FB8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000" y="5504745"/>
                <a:ext cx="956609" cy="400110"/>
              </a:xfrm>
              <a:prstGeom prst="rect">
                <a:avLst/>
              </a:prstGeom>
              <a:blipFill>
                <a:blip r:embed="rId4"/>
                <a:stretch>
                  <a:fillRect t="-7576" r="-6369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6576D3-C3FD-4E27-9616-618A551C1E9B}"/>
                  </a:ext>
                </a:extLst>
              </p:cNvPr>
              <p:cNvSpPr txBox="1"/>
              <p:nvPr/>
            </p:nvSpPr>
            <p:spPr>
              <a:xfrm>
                <a:off x="954022" y="4293891"/>
                <a:ext cx="210416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/>
                  <a:t>Objective function</a:t>
                </a:r>
              </a:p>
              <a:p>
                <a:pPr algn="ctr"/>
                <a:r>
                  <a:rPr lang="en-US" sz="2000" dirty="0"/>
                  <a:t>(Compliance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6576D3-C3FD-4E27-9616-618A551C1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022" y="4293891"/>
                <a:ext cx="2104166" cy="707886"/>
              </a:xfrm>
              <a:prstGeom prst="rect">
                <a:avLst/>
              </a:prstGeom>
              <a:blipFill>
                <a:blip r:embed="rId5"/>
                <a:stretch>
                  <a:fillRect l="-2601" t="-4274" r="-2601" b="-13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1F3FB5B-1A52-4FCF-9ADA-F243816E2383}"/>
              </a:ext>
            </a:extLst>
          </p:cNvPr>
          <p:cNvCxnSpPr>
            <a:cxnSpLocks/>
          </p:cNvCxnSpPr>
          <p:nvPr/>
        </p:nvCxnSpPr>
        <p:spPr>
          <a:xfrm flipV="1">
            <a:off x="4472896" y="3884045"/>
            <a:ext cx="1" cy="779178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EB120DE-F0A8-432E-93AC-A4C0DB2E213A}"/>
              </a:ext>
            </a:extLst>
          </p:cNvPr>
          <p:cNvCxnSpPr>
            <a:cxnSpLocks/>
          </p:cNvCxnSpPr>
          <p:nvPr/>
        </p:nvCxnSpPr>
        <p:spPr>
          <a:xfrm flipV="1">
            <a:off x="6820277" y="4208319"/>
            <a:ext cx="2" cy="1018876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B2367E3-E92E-4304-822E-D0C092CCA609}"/>
              </a:ext>
            </a:extLst>
          </p:cNvPr>
          <p:cNvCxnSpPr>
            <a:cxnSpLocks/>
          </p:cNvCxnSpPr>
          <p:nvPr/>
        </p:nvCxnSpPr>
        <p:spPr>
          <a:xfrm flipV="1">
            <a:off x="9167661" y="3884044"/>
            <a:ext cx="0" cy="779179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BF094392-BF65-4B39-B0B2-C2DB91059B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32698" y="3111399"/>
            <a:ext cx="2135648" cy="7100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36515AA-C2DF-490A-B619-DBB5C8079F9C}"/>
                  </a:ext>
                </a:extLst>
              </p:cNvPr>
              <p:cNvSpPr txBox="1"/>
              <p:nvPr/>
            </p:nvSpPr>
            <p:spPr>
              <a:xfrm>
                <a:off x="3892403" y="2710789"/>
                <a:ext cx="11519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316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36515AA-C2DF-490A-B619-DBB5C8079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403" y="2710789"/>
                <a:ext cx="1151991" cy="369332"/>
              </a:xfrm>
              <a:prstGeom prst="rect">
                <a:avLst/>
              </a:prstGeom>
              <a:blipFill>
                <a:blip r:embed="rId8"/>
                <a:stretch>
                  <a:fillRect l="-266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70708CE3-1412-4EC8-A8FD-937FAF33C6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497"/>
          <a:stretch/>
        </p:blipFill>
        <p:spPr>
          <a:xfrm>
            <a:off x="5817634" y="3429000"/>
            <a:ext cx="2098094" cy="77917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35E7D1-F5FB-4F02-9A37-83D89067F397}"/>
                  </a:ext>
                </a:extLst>
              </p:cNvPr>
              <p:cNvSpPr txBox="1"/>
              <p:nvPr/>
            </p:nvSpPr>
            <p:spPr>
              <a:xfrm>
                <a:off x="6231322" y="3013502"/>
                <a:ext cx="1192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290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35E7D1-F5FB-4F02-9A37-83D89067F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322" y="3013502"/>
                <a:ext cx="1192634" cy="369332"/>
              </a:xfrm>
              <a:prstGeom prst="rect">
                <a:avLst/>
              </a:prstGeom>
              <a:blipFill>
                <a:blip r:embed="rId10"/>
                <a:stretch>
                  <a:fillRect l="-51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BF966A-2CD3-43FD-956E-48D5953BEB10}"/>
                  </a:ext>
                </a:extLst>
              </p:cNvPr>
              <p:cNvSpPr txBox="1"/>
              <p:nvPr/>
            </p:nvSpPr>
            <p:spPr>
              <a:xfrm>
                <a:off x="8571344" y="2811907"/>
                <a:ext cx="1192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312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BF966A-2CD3-43FD-956E-48D5953BE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344" y="2811907"/>
                <a:ext cx="1192634" cy="369332"/>
              </a:xfrm>
              <a:prstGeom prst="rect">
                <a:avLst/>
              </a:prstGeom>
              <a:blipFill>
                <a:blip r:embed="rId11"/>
                <a:stretch>
                  <a:fillRect l="-51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Graphic 17">
            <a:extLst>
              <a:ext uri="{FF2B5EF4-FFF2-40B4-BE49-F238E27FC236}">
                <a16:creationId xmlns:a16="http://schemas.microsoft.com/office/drawing/2014/main" id="{7D2A5E8D-CF6B-4235-928B-B65B45EB97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16757" y="3227405"/>
            <a:ext cx="1912056" cy="6367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00360C6-1A4C-4856-B528-9AB567D50386}"/>
                  </a:ext>
                </a:extLst>
              </p:cNvPr>
              <p:cNvSpPr txBox="1"/>
              <p:nvPr/>
            </p:nvSpPr>
            <p:spPr>
              <a:xfrm>
                <a:off x="4064667" y="4755556"/>
                <a:ext cx="8074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00360C6-1A4C-4856-B528-9AB567D50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667" y="4755556"/>
                <a:ext cx="80746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1FC8DA7-4A7B-4EAB-93F5-CC38756807FD}"/>
                  </a:ext>
                </a:extLst>
              </p:cNvPr>
              <p:cNvSpPr txBox="1"/>
              <p:nvPr/>
            </p:nvSpPr>
            <p:spPr>
              <a:xfrm>
                <a:off x="6380573" y="5235910"/>
                <a:ext cx="8074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1FC8DA7-4A7B-4EAB-93F5-CC3875680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573" y="5235910"/>
                <a:ext cx="80746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0C0E2B4-0EBF-4414-BDC2-BBB49B37A16C}"/>
                  </a:ext>
                </a:extLst>
              </p:cNvPr>
              <p:cNvSpPr txBox="1"/>
              <p:nvPr/>
            </p:nvSpPr>
            <p:spPr>
              <a:xfrm>
                <a:off x="8699806" y="4857863"/>
                <a:ext cx="9357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0C0E2B4-0EBF-4414-BDC2-BBB49B37A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806" y="4857863"/>
                <a:ext cx="935705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3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4" grpId="0"/>
      <p:bldP spid="16" grpId="0"/>
      <p:bldP spid="17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4429</TotalTime>
  <Words>2427</Words>
  <Application>Microsoft Office PowerPoint</Application>
  <PresentationFormat>Widescreen</PresentationFormat>
  <Paragraphs>295</Paragraphs>
  <Slides>25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Office Theme</vt:lpstr>
      <vt:lpstr>Topology Optimization via Frequency Tuning of Neural Design Representations</vt:lpstr>
      <vt:lpstr>Background</vt:lpstr>
      <vt:lpstr>Background</vt:lpstr>
      <vt:lpstr>Background</vt:lpstr>
      <vt:lpstr>Alternative Representations</vt:lpstr>
      <vt:lpstr>Coordinate-based neural networks</vt:lpstr>
      <vt:lpstr>Coordinate-based neural networks</vt:lpstr>
      <vt:lpstr>Tuning Fourier features</vt:lpstr>
      <vt:lpstr>Tuning Fourier features</vt:lpstr>
      <vt:lpstr>Method</vt:lpstr>
      <vt:lpstr>Related works</vt:lpstr>
      <vt:lpstr>Related works</vt:lpstr>
      <vt:lpstr>Related works</vt:lpstr>
      <vt:lpstr>Method</vt:lpstr>
      <vt:lpstr>Method</vt:lpstr>
      <vt:lpstr>Frequency priors for generative design</vt:lpstr>
      <vt:lpstr>Frequency priors for generative design</vt:lpstr>
      <vt:lpstr>Design upsampling</vt:lpstr>
      <vt:lpstr>Design upsampling</vt:lpstr>
      <vt:lpstr>Design upsampling</vt:lpstr>
      <vt:lpstr>Design upsampling</vt:lpstr>
      <vt:lpstr>Comparison with other methods</vt:lpstr>
      <vt:lpstr>Future work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Topology Optimization via Frequency Tuning of Neural Design Representations</dc:title>
  <dc:creator>Nikan Doosti</dc:creator>
  <cp:keywords>topology optimization;shape modeling;neural networks;generative design;computer-aided design;ACM;SCF</cp:keywords>
  <cp:lastModifiedBy>Mohammad Doosti Lakhani</cp:lastModifiedBy>
  <cp:revision>214</cp:revision>
  <dcterms:created xsi:type="dcterms:W3CDTF">2021-10-15T06:44:48Z</dcterms:created>
  <dcterms:modified xsi:type="dcterms:W3CDTF">2021-10-28T15:34:15Z</dcterms:modified>
</cp:coreProperties>
</file>