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08" r:id="rId3"/>
    <p:sldId id="324" r:id="rId4"/>
    <p:sldId id="294" r:id="rId5"/>
    <p:sldId id="285" r:id="rId6"/>
    <p:sldId id="288" r:id="rId7"/>
    <p:sldId id="266" r:id="rId8"/>
    <p:sldId id="267" r:id="rId9"/>
    <p:sldId id="268" r:id="rId10"/>
    <p:sldId id="269" r:id="rId11"/>
    <p:sldId id="270" r:id="rId12"/>
    <p:sldId id="307" r:id="rId13"/>
    <p:sldId id="300" r:id="rId14"/>
    <p:sldId id="284" r:id="rId15"/>
    <p:sldId id="271" r:id="rId16"/>
    <p:sldId id="303" r:id="rId17"/>
    <p:sldId id="309" r:id="rId18"/>
    <p:sldId id="272" r:id="rId19"/>
    <p:sldId id="273" r:id="rId20"/>
    <p:sldId id="329" r:id="rId21"/>
    <p:sldId id="327" r:id="rId22"/>
    <p:sldId id="299" r:id="rId23"/>
    <p:sldId id="326" r:id="rId24"/>
    <p:sldId id="323" r:id="rId25"/>
    <p:sldId id="304" r:id="rId26"/>
    <p:sldId id="330" r:id="rId27"/>
    <p:sldId id="331" r:id="rId28"/>
    <p:sldId id="33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1A"/>
    <a:srgbClr val="00C020"/>
    <a:srgbClr val="B0EE9A"/>
    <a:srgbClr val="DEF8D8"/>
    <a:srgbClr val="C1F2B0"/>
    <a:srgbClr val="F5F8EE"/>
    <a:srgbClr val="0000FF"/>
    <a:srgbClr val="FFFFFF"/>
    <a:srgbClr val="008000"/>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213" autoAdjust="0"/>
    <p:restoredTop sz="78650" autoAdjust="0"/>
  </p:normalViewPr>
  <p:slideViewPr>
    <p:cSldViewPr showGuides="1">
      <p:cViewPr>
        <p:scale>
          <a:sx n="75" d="100"/>
          <a:sy n="75" d="100"/>
        </p:scale>
        <p:origin x="-182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87F48-10FB-4A6B-BB02-2426A433C40C}" type="datetimeFigureOut">
              <a:rPr lang="en-US" smtClean="0"/>
              <a:t>12/15/2015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09B76-0FB8-4CFA-ACAF-41C9690F1255}" type="slidenum">
              <a:rPr lang="en-US" smtClean="0"/>
              <a:t>‹#›</a:t>
            </a:fld>
            <a:endParaRPr lang="en-US"/>
          </a:p>
        </p:txBody>
      </p:sp>
    </p:spTree>
    <p:extLst>
      <p:ext uri="{BB962C8B-B14F-4D97-AF65-F5344CB8AC3E}">
        <p14:creationId xmlns:p14="http://schemas.microsoft.com/office/powerpoint/2010/main" val="392271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a:t>
            </a:r>
            <a:r>
              <a:rPr lang="en-US" dirty="0" smtClean="0"/>
              <a:t>now, you’re probably</a:t>
            </a:r>
            <a:r>
              <a:rPr lang="en-US" baseline="0" dirty="0" smtClean="0"/>
              <a:t> familiar with the idea that big datasets of labeled images plus deep learning have ushered in a new era of computer vision.  </a:t>
            </a:r>
            <a:endParaRPr lang="en-US" baseline="0" dirty="0" smtClean="0"/>
          </a:p>
          <a:p>
            <a:r>
              <a:rPr lang="en-US" baseline="0" dirty="0" smtClean="0"/>
              <a:t>- what’s even more remarkable, however, is that the trained models seem to transfer to many other problems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a:t>
            </a:fld>
            <a:endParaRPr lang="en-US"/>
          </a:p>
        </p:txBody>
      </p:sp>
    </p:spTree>
    <p:extLst>
      <p:ext uri="{BB962C8B-B14F-4D97-AF65-F5344CB8AC3E}">
        <p14:creationId xmlns:p14="http://schemas.microsoft.com/office/powerpoint/2010/main" val="9280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After training for a while, another</a:t>
            </a:r>
            <a:r>
              <a:rPr lang="en-US" baseline="0" dirty="0" smtClean="0"/>
              <a:t> “trivial” shortcut started to take hold, which was difficult to track down.  We first noticed pairs that the net could predict much better than people.</a:t>
            </a:r>
          </a:p>
          <a:p>
            <a:r>
              <a:rPr lang="en-US" baseline="0" dirty="0" smtClean="0"/>
              <a:t>- We found its nearest neighbors were other textures with little else in common</a:t>
            </a:r>
          </a:p>
          <a:p>
            <a:r>
              <a:rPr lang="en-US" baseline="0" dirty="0" smtClean="0"/>
              <a:t>- We then looked at the distribution of where those nearest-neighbor patches were occurring in the original image frame—turned out they were all from the same corner of the image</a:t>
            </a:r>
          </a:p>
          <a:p>
            <a:r>
              <a:rPr lang="en-US" baseline="0" dirty="0" smtClean="0"/>
              <a:t>- Was the network figuring out where the patches were on the image frame?  To find out, we trained a separate network to predict the absolute (</a:t>
            </a:r>
            <a:r>
              <a:rPr lang="en-US" baseline="0" dirty="0" err="1" smtClean="0"/>
              <a:t>x,y</a:t>
            </a:r>
            <a:r>
              <a:rPr lang="en-US" baseline="0" dirty="0" smtClean="0"/>
              <a:t>) coordinates of individual patches.</a:t>
            </a:r>
          </a:p>
          <a:p>
            <a:r>
              <a:rPr lang="en-US" baseline="0" dirty="0" smtClean="0"/>
              <a:t>- For some images (not all), the net predicted very well, even for patches with no semantics in them.  </a:t>
            </a:r>
          </a:p>
        </p:txBody>
      </p:sp>
      <p:sp>
        <p:nvSpPr>
          <p:cNvPr id="4" name="Slide Number Placeholder 3"/>
          <p:cNvSpPr>
            <a:spLocks noGrp="1"/>
          </p:cNvSpPr>
          <p:nvPr>
            <p:ph type="sldNum" sz="quarter" idx="10"/>
          </p:nvPr>
        </p:nvSpPr>
        <p:spPr/>
        <p:txBody>
          <a:bodyPr/>
          <a:lstStyle/>
          <a:p>
            <a:fld id="{85E09B76-0FB8-4CFA-ACAF-41C9690F1255}" type="slidenum">
              <a:rPr lang="en-US" smtClean="0"/>
              <a:t>11</a:t>
            </a:fld>
            <a:endParaRPr lang="en-US"/>
          </a:p>
        </p:txBody>
      </p:sp>
    </p:spTree>
    <p:extLst>
      <p:ext uri="{BB962C8B-B14F-4D97-AF65-F5344CB8AC3E}">
        <p14:creationId xmlns:p14="http://schemas.microsoft.com/office/powerpoint/2010/main" val="162772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Turns out that the images where this worked were those affected by chromatic aberration</a:t>
            </a:r>
          </a:p>
          <a:p>
            <a:r>
              <a:rPr lang="en-US" dirty="0" smtClean="0"/>
              <a:t>- Chromatic</a:t>
            </a:r>
            <a:r>
              <a:rPr lang="en-US" baseline="0" dirty="0" smtClean="0"/>
              <a:t> aberration happens when a lens bends different wavelengths a different amount</a:t>
            </a:r>
          </a:p>
          <a:p>
            <a:r>
              <a:rPr lang="en-US" baseline="0" dirty="0" smtClean="0"/>
              <a:t>- For common lenses (specifically, the achromatic doublet), the green color channel is shrunk a little bit toward the image center relative to red and blue</a:t>
            </a:r>
          </a:p>
          <a:p>
            <a:r>
              <a:rPr lang="en-US" baseline="0" dirty="0" smtClean="0"/>
              <a:t>- Deep nets can detect this subtle shift, which tells the net where a patch is with respect to the lens, and gives away the answer to the relative-position task.</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12</a:t>
            </a:fld>
            <a:endParaRPr lang="en-US"/>
          </a:p>
        </p:txBody>
      </p:sp>
    </p:spTree>
    <p:extLst>
      <p:ext uri="{BB962C8B-B14F-4D97-AF65-F5344CB8AC3E}">
        <p14:creationId xmlns:p14="http://schemas.microsoft.com/office/powerpoint/2010/main" val="406298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various ways to fix this—for example, removing</a:t>
            </a:r>
            <a:r>
              <a:rPr lang="en-US" baseline="0" dirty="0" smtClean="0"/>
              <a:t> color (for our experiments, we randomly dropped 2 of the 3 color channels).  </a:t>
            </a:r>
          </a:p>
          <a:p>
            <a:r>
              <a:rPr lang="en-US" baseline="0" dirty="0" smtClean="0"/>
              <a:t>But there’s a more important lesson: Deep nets are kind-of lazy.  If there’s a way to solve a problem without learning semantics, they may learn to do that instead.</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13</a:t>
            </a:fld>
            <a:endParaRPr lang="en-US"/>
          </a:p>
        </p:txBody>
      </p:sp>
    </p:spTree>
    <p:extLst>
      <p:ext uri="{BB962C8B-B14F-4D97-AF65-F5344CB8AC3E}">
        <p14:creationId xmlns:p14="http://schemas.microsoft.com/office/powerpoint/2010/main" val="162772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some results.</a:t>
            </a:r>
            <a:r>
              <a:rPr lang="en-US" baseline="0" dirty="0" smtClean="0"/>
              <a:t>  We first did a sanity check, sampling 1000 patches from Pascal and finding nearest neighbors.  I’ve selected a few I think are interesting.</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14</a:t>
            </a:fld>
            <a:endParaRPr lang="en-US"/>
          </a:p>
        </p:txBody>
      </p:sp>
    </p:spTree>
    <p:extLst>
      <p:ext uri="{BB962C8B-B14F-4D97-AF65-F5344CB8AC3E}">
        <p14:creationId xmlns:p14="http://schemas.microsoft.com/office/powerpoint/2010/main" val="182624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can perform</a:t>
            </a:r>
            <a:r>
              <a:rPr lang="en-US" baseline="0" dirty="0" smtClean="0"/>
              <a:t> visual </a:t>
            </a:r>
            <a:r>
              <a:rPr lang="en-US" baseline="0" dirty="0" err="1" smtClean="0"/>
              <a:t>datamining</a:t>
            </a:r>
            <a:r>
              <a:rPr lang="en-US" baseline="0" dirty="0" smtClean="0"/>
              <a:t> via our nearest neighbors, but the net seems to capture textures as well as objects.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Objects tend to be made up of parts that fit a particular geometric configuration.</a:t>
            </a:r>
          </a:p>
          <a:p>
            <a:r>
              <a:rPr lang="en-US" baseline="0" dirty="0" smtClean="0"/>
              <a:t>- Hence, we can filter out objects by geometric verification, by finding sets of patches that occur together in a consistent configuration.</a:t>
            </a:r>
          </a:p>
        </p:txBody>
      </p:sp>
      <p:sp>
        <p:nvSpPr>
          <p:cNvPr id="4" name="Slide Number Placeholder 3"/>
          <p:cNvSpPr>
            <a:spLocks noGrp="1"/>
          </p:cNvSpPr>
          <p:nvPr>
            <p:ph type="sldNum" sz="quarter" idx="10"/>
          </p:nvPr>
        </p:nvSpPr>
        <p:spPr/>
        <p:txBody>
          <a:bodyPr/>
          <a:lstStyle/>
          <a:p>
            <a:fld id="{3B8B81CF-2AD6-4FF5-BC7B-BA3154D69DD3}" type="slidenum">
              <a:rPr lang="en-US" smtClean="0"/>
              <a:t>16</a:t>
            </a:fld>
            <a:endParaRPr lang="en-US"/>
          </a:p>
        </p:txBody>
      </p:sp>
    </p:spTree>
    <p:extLst>
      <p:ext uri="{BB962C8B-B14F-4D97-AF65-F5344CB8AC3E}">
        <p14:creationId xmlns:p14="http://schemas.microsoft.com/office/powerpoint/2010/main" val="379950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6" name="Shape 7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 If</a:t>
            </a:r>
            <a:r>
              <a:rPr lang="en-US" baseline="0" dirty="0" smtClean="0"/>
              <a:t> we can mine objects, can we detect them?  We adopt the R-CNN pipeline on VOC 2007.</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19</a:t>
            </a:fld>
            <a:endParaRPr lang="en-US"/>
          </a:p>
        </p:txBody>
      </p:sp>
    </p:spTree>
    <p:extLst>
      <p:ext uri="{BB962C8B-B14F-4D97-AF65-F5344CB8AC3E}">
        <p14:creationId xmlns:p14="http://schemas.microsoft.com/office/powerpoint/2010/main" val="258505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20</a:t>
            </a:fld>
            <a:endParaRPr lang="en-US"/>
          </a:p>
        </p:txBody>
      </p:sp>
    </p:spTree>
    <p:extLst>
      <p:ext uri="{BB962C8B-B14F-4D97-AF65-F5344CB8AC3E}">
        <p14:creationId xmlns:p14="http://schemas.microsoft.com/office/powerpoint/2010/main" val="2585057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doing better at object understanding, but what about other tasks?  Looking</a:t>
            </a:r>
            <a:r>
              <a:rPr lang="en-US" baseline="0" dirty="0" smtClean="0"/>
              <a:t> back at our nearest neighbors, it seems like the network is capturing geometry as well.</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21</a:t>
            </a:fld>
            <a:endParaRPr lang="en-US"/>
          </a:p>
        </p:txBody>
      </p:sp>
    </p:spTree>
    <p:extLst>
      <p:ext uri="{BB962C8B-B14F-4D97-AF65-F5344CB8AC3E}">
        <p14:creationId xmlns:p14="http://schemas.microsoft.com/office/powerpoint/2010/main" val="254804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22</a:t>
            </a:fld>
            <a:endParaRPr lang="en-US"/>
          </a:p>
        </p:txBody>
      </p:sp>
    </p:spTree>
    <p:extLst>
      <p:ext uri="{BB962C8B-B14F-4D97-AF65-F5344CB8AC3E}">
        <p14:creationId xmlns:p14="http://schemas.microsoft.com/office/powerpoint/2010/main" val="46250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 </a:t>
            </a:r>
            <a:r>
              <a:rPr lang="en-US" dirty="0" smtClean="0"/>
              <a:t>way to explain</a:t>
            </a:r>
            <a:r>
              <a:rPr lang="en-US" baseline="0" dirty="0" smtClean="0"/>
              <a:t> </a:t>
            </a:r>
            <a:r>
              <a:rPr lang="en-US" dirty="0" smtClean="0"/>
              <a:t>this</a:t>
            </a:r>
            <a:r>
              <a:rPr lang="en-US" baseline="0" dirty="0" smtClean="0"/>
              <a:t> phenomenon</a:t>
            </a:r>
            <a:r>
              <a:rPr lang="en-US" dirty="0" smtClean="0"/>
              <a:t> is that the network begins by extracting some</a:t>
            </a:r>
            <a:r>
              <a:rPr lang="en-US" baseline="0" dirty="0" smtClean="0"/>
              <a:t> general-purpose information in order to solve classification.  </a:t>
            </a:r>
            <a:endParaRPr lang="en-US" baseline="0" dirty="0" smtClean="0"/>
          </a:p>
          <a:p>
            <a:r>
              <a:rPr lang="en-US" baseline="0" dirty="0" smtClean="0"/>
              <a:t>- For </a:t>
            </a:r>
            <a:r>
              <a:rPr lang="en-US" baseline="0" dirty="0" smtClean="0"/>
              <a:t>example, to classify </a:t>
            </a:r>
            <a:r>
              <a:rPr lang="en-US" baseline="0" dirty="0" smtClean="0"/>
              <a:t>the breed of this dog, it makes sense to first extract its pose, parts, etc.</a:t>
            </a:r>
            <a:endParaRPr lang="en-US" dirty="0" smtClean="0"/>
          </a:p>
          <a:p>
            <a:r>
              <a:rPr lang="en-US" dirty="0" smtClean="0"/>
              <a:t>-</a:t>
            </a:r>
            <a:r>
              <a:rPr lang="en-US" baseline="0" dirty="0" smtClean="0"/>
              <a:t> </a:t>
            </a:r>
            <a:r>
              <a:rPr lang="en-US" dirty="0" smtClean="0"/>
              <a:t>For </a:t>
            </a:r>
            <a:r>
              <a:rPr lang="en-US" dirty="0" smtClean="0"/>
              <a:t>those of us who care about other problems besides classification, this</a:t>
            </a:r>
            <a:r>
              <a:rPr lang="en-US" baseline="0" dirty="0" smtClean="0"/>
              <a:t> classification problem is just a </a:t>
            </a:r>
            <a:r>
              <a:rPr lang="en-US" baseline="0" dirty="0" smtClean="0"/>
              <a:t>“pretext”—an excuse—for </a:t>
            </a:r>
            <a:r>
              <a:rPr lang="en-US" baseline="0" dirty="0" smtClean="0"/>
              <a:t>extracting this more general purpose information.</a:t>
            </a:r>
          </a:p>
          <a:p>
            <a:r>
              <a:rPr lang="en-US" baseline="0" dirty="0" smtClean="0"/>
              <a:t>- But </a:t>
            </a:r>
            <a:r>
              <a:rPr lang="en-US" baseline="0" dirty="0" smtClean="0"/>
              <a:t>if the features we’re learning are general, then does it have to be *this* task that the network trains on?  </a:t>
            </a:r>
            <a:endParaRPr lang="en-US" baseline="0" dirty="0" smtClean="0"/>
          </a:p>
          <a:p>
            <a:r>
              <a:rPr lang="en-US" baseline="0" dirty="0" smtClean="0"/>
              <a:t>- Semantic </a:t>
            </a:r>
            <a:r>
              <a:rPr lang="en-US" baseline="0" dirty="0" smtClean="0"/>
              <a:t>labels from humans are expensive.  </a:t>
            </a:r>
            <a:endParaRPr lang="en-US" baseline="0" dirty="0" smtClean="0"/>
          </a:p>
          <a:p>
            <a:r>
              <a:rPr lang="en-US" baseline="0" dirty="0" smtClean="0"/>
              <a:t>- Do </a:t>
            </a:r>
            <a:r>
              <a:rPr lang="en-US" baseline="0" dirty="0" smtClean="0"/>
              <a:t>we need semantic labels in order to learn a useful representation? Or is there some other pretext task that will learn something similar?</a:t>
            </a:r>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3</a:t>
            </a:fld>
            <a:endParaRPr lang="en-US"/>
          </a:p>
        </p:txBody>
      </p:sp>
    </p:spTree>
    <p:extLst>
      <p:ext uri="{BB962C8B-B14F-4D97-AF65-F5344CB8AC3E}">
        <p14:creationId xmlns:p14="http://schemas.microsoft.com/office/powerpoint/2010/main" val="140495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So, do we need semantic labels?</a:t>
            </a:r>
          </a:p>
          <a:p>
            <a:r>
              <a:rPr lang="en-US" baseline="0" dirty="0" smtClean="0"/>
              <a:t>- While the question remains open, we believe the answer might be no. </a:t>
            </a:r>
          </a:p>
          <a:p>
            <a:r>
              <a:rPr lang="en-US" baseline="0" dirty="0" smtClean="0"/>
              <a:t>- And </a:t>
            </a:r>
            <a:r>
              <a:rPr lang="en-US" baseline="0" dirty="0" smtClean="0"/>
              <a:t>we aren’t the only recent work suggesting that improvements can be had.</a:t>
            </a:r>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23</a:t>
            </a:fld>
            <a:endParaRPr lang="en-US"/>
          </a:p>
        </p:txBody>
      </p:sp>
    </p:spTree>
    <p:extLst>
      <p:ext uri="{BB962C8B-B14F-4D97-AF65-F5344CB8AC3E}">
        <p14:creationId xmlns:p14="http://schemas.microsoft.com/office/powerpoint/2010/main" val="110028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 number of recent works on so-called “self-supervised” learning: that is, algorithms which start with data that has no hand-labeled, semantic annotations, but create a seemingly non-semantic task which still requires semantic information to solve.  This includes </a:t>
            </a:r>
            <a:r>
              <a:rPr lang="en-US" baseline="0" dirty="0" err="1" smtClean="0"/>
              <a:t>egomotion</a:t>
            </a:r>
            <a:r>
              <a:rPr lang="en-US" baseline="0" dirty="0" smtClean="0"/>
              <a:t>, video cues like temporal continuity and prediction in time, as well as other works that use context.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24</a:t>
            </a:fld>
            <a:endParaRPr lang="en-US"/>
          </a:p>
        </p:txBody>
      </p:sp>
    </p:spTree>
    <p:extLst>
      <p:ext uri="{BB962C8B-B14F-4D97-AF65-F5344CB8AC3E}">
        <p14:creationId xmlns:p14="http://schemas.microsoft.com/office/powerpoint/2010/main" val="3757410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25</a:t>
            </a:fld>
            <a:endParaRPr lang="en-US"/>
          </a:p>
        </p:txBody>
      </p:sp>
    </p:spTree>
    <p:extLst>
      <p:ext uri="{BB962C8B-B14F-4D97-AF65-F5344CB8AC3E}">
        <p14:creationId xmlns:p14="http://schemas.microsoft.com/office/powerpoint/2010/main" val="250781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How</a:t>
            </a:r>
            <a:r>
              <a:rPr lang="en-US" baseline="0" dirty="0" smtClean="0"/>
              <a:t> does the geometric verification work?  First, note that the relative predictions are not quite enough: the network is quite capable of predicting the relative predictions of pairs of patches that don’t contain the same object, just because there’s strong scene layout cues like ground.</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26</a:t>
            </a:fld>
            <a:endParaRPr lang="en-US"/>
          </a:p>
        </p:txBody>
      </p:sp>
    </p:spTree>
    <p:extLst>
      <p:ext uri="{BB962C8B-B14F-4D97-AF65-F5344CB8AC3E}">
        <p14:creationId xmlns:p14="http://schemas.microsoft.com/office/powerpoint/2010/main" val="44475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What makes an object an object?  Say we had</a:t>
            </a:r>
            <a:r>
              <a:rPr lang="en-US" baseline="0" dirty="0" smtClean="0"/>
              <a:t> four patches on the same object, like this dog.  If we found nearest neighbors for all four of them, there would be images that contribute nearest neighbors to all four.  </a:t>
            </a:r>
          </a:p>
          <a:p>
            <a:pPr>
              <a:spcBef>
                <a:spcPts val="0"/>
              </a:spcBef>
              <a:buNone/>
            </a:pPr>
            <a:r>
              <a:rPr lang="en-US" baseline="0" dirty="0" smtClean="0"/>
              <a:t>This is also true for textures.  But note one big difference: the resulting nearest neighbors for the dog in the retrieved image are in essentially the same configuration as the original.  But for the water, they’re all over the place.</a:t>
            </a:r>
            <a:endParaRPr dirty="0"/>
          </a:p>
        </p:txBody>
      </p:sp>
      <p:sp>
        <p:nvSpPr>
          <p:cNvPr id="641" name="Shape 6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detail</a:t>
            </a:r>
            <a:r>
              <a:rPr lang="en-US" baseline="0" dirty="0" smtClean="0"/>
              <a:t>, we begin by sampling sets of four patches in a 2x2 grid, which we call a constellation.  </a:t>
            </a:r>
          </a:p>
          <a:p>
            <a:r>
              <a:rPr lang="en-US" baseline="0" dirty="0" smtClean="0"/>
              <a:t>- For each constellation, we find the top 100 images which have strong matches for all four (we initially measure how well an image matches by simply summing up the similarity scores for the individual patches)</a:t>
            </a:r>
          </a:p>
          <a:p>
            <a:r>
              <a:rPr lang="en-US" dirty="0" smtClean="0"/>
              <a:t>- Out of those 100, we discard</a:t>
            </a:r>
            <a:r>
              <a:rPr lang="en-US" baseline="0" dirty="0" smtClean="0"/>
              <a:t> those images where the set of matches is not in a roughly square pattern, similar to the one we started with.  We count up how many are left, which serves as the score of the constellation overall.  We simply rank the constellations based on </a:t>
            </a:r>
            <a:r>
              <a:rPr lang="en-US" baseline="0" smtClean="0"/>
              <a:t>this score.  </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28</a:t>
            </a:fld>
            <a:endParaRPr lang="en-US"/>
          </a:p>
        </p:txBody>
      </p:sp>
    </p:spTree>
    <p:extLst>
      <p:ext uri="{BB962C8B-B14F-4D97-AF65-F5344CB8AC3E}">
        <p14:creationId xmlns:p14="http://schemas.microsoft.com/office/powerpoint/2010/main" val="350166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there’s already evidence that context can serve as a</a:t>
            </a:r>
            <a:r>
              <a:rPr lang="en-US" baseline="0" dirty="0" smtClean="0"/>
              <a:t> pretext task in the text domain</a:t>
            </a:r>
            <a:endParaRPr lang="en-US" dirty="0" smtClean="0"/>
          </a:p>
          <a:p>
            <a:r>
              <a:rPr lang="en-US" dirty="0" smtClean="0"/>
              <a:t>- However, doing </a:t>
            </a:r>
            <a:r>
              <a:rPr lang="en-US" dirty="0" smtClean="0"/>
              <a:t>this with pixels is hard because each pixel has so little semantic information.</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4</a:t>
            </a:fld>
            <a:endParaRPr lang="en-US"/>
          </a:p>
        </p:txBody>
      </p:sp>
    </p:spTree>
    <p:extLst>
      <p:ext uri="{BB962C8B-B14F-4D97-AF65-F5344CB8AC3E}">
        <p14:creationId xmlns:p14="http://schemas.microsoft.com/office/powerpoint/2010/main" val="12039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Say</a:t>
            </a:r>
            <a:r>
              <a:rPr lang="en-US" baseline="0" dirty="0" smtClean="0"/>
              <a:t> I give you a pair of patches from one image.  Can you say where they go relative to one another?</a:t>
            </a:r>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5</a:t>
            </a:fld>
            <a:endParaRPr lang="en-US"/>
          </a:p>
        </p:txBody>
      </p:sp>
    </p:spTree>
    <p:extLst>
      <p:ext uri="{BB962C8B-B14F-4D97-AF65-F5344CB8AC3E}">
        <p14:creationId xmlns:p14="http://schemas.microsoft.com/office/powerpoint/2010/main" val="295665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a:t>
            </a:r>
            <a:r>
              <a:rPr lang="en-US" baseline="0" dirty="0" smtClean="0"/>
              <a:t> is </a:t>
            </a:r>
            <a:r>
              <a:rPr lang="en-US" baseline="0" dirty="0" smtClean="0"/>
              <a:t>hard if you don’t know what a bus is, but easy if you do.</a:t>
            </a:r>
          </a:p>
          <a:p>
            <a:r>
              <a:rPr lang="en-US" baseline="0" dirty="0" smtClean="0"/>
              <a:t>- We hope that if </a:t>
            </a:r>
            <a:r>
              <a:rPr lang="en-US" baseline="0" dirty="0" smtClean="0"/>
              <a:t>we give this task to a machine learner, it will </a:t>
            </a:r>
            <a:r>
              <a:rPr lang="en-US" baseline="0" dirty="0" smtClean="0"/>
              <a:t>also </a:t>
            </a:r>
            <a:r>
              <a:rPr lang="en-US" baseline="0" dirty="0" smtClean="0"/>
              <a:t>solve it by </a:t>
            </a:r>
            <a:r>
              <a:rPr lang="en-US" baseline="0" dirty="0" smtClean="0"/>
              <a:t>recognizing semantics.</a:t>
            </a:r>
            <a:endParaRPr lang="en-US" baseline="0" dirty="0" smtClean="0"/>
          </a:p>
        </p:txBody>
      </p:sp>
      <p:sp>
        <p:nvSpPr>
          <p:cNvPr id="4" name="Slide Number Placeholder 3"/>
          <p:cNvSpPr>
            <a:spLocks noGrp="1"/>
          </p:cNvSpPr>
          <p:nvPr>
            <p:ph type="sldNum" sz="quarter" idx="10"/>
          </p:nvPr>
        </p:nvSpPr>
        <p:spPr/>
        <p:txBody>
          <a:bodyPr/>
          <a:lstStyle/>
          <a:p>
            <a:fld id="{85E09B76-0FB8-4CFA-ACAF-41C9690F1255}" type="slidenum">
              <a:rPr lang="en-US" smtClean="0"/>
              <a:t>6</a:t>
            </a:fld>
            <a:endParaRPr lang="en-US"/>
          </a:p>
        </p:txBody>
      </p:sp>
    </p:spTree>
    <p:extLst>
      <p:ext uri="{BB962C8B-B14F-4D97-AF65-F5344CB8AC3E}">
        <p14:creationId xmlns:p14="http://schemas.microsoft.com/office/powerpoint/2010/main" val="162128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Let’s ask a machine learner to solve</a:t>
            </a:r>
            <a:r>
              <a:rPr lang="en-US" baseline="0" dirty="0" smtClean="0"/>
              <a:t> this.  Given an unlabeled image, we sample one patch uniformly at random, and then a second patch from one of these 8 possible locations relative to the first.</a:t>
            </a:r>
          </a:p>
          <a:p>
            <a:r>
              <a:rPr lang="en-US" dirty="0" smtClean="0"/>
              <a:t>- We then pass both patches to a deep network which is trained to predict which of</a:t>
            </a:r>
            <a:r>
              <a:rPr lang="en-US" baseline="0" dirty="0" smtClean="0"/>
              <a:t> the 8 classes was sampled.</a:t>
            </a:r>
          </a:p>
          <a:p>
            <a:r>
              <a:rPr lang="en-US" dirty="0" smtClean="0"/>
              <a:t>- Note</a:t>
            </a:r>
            <a:r>
              <a:rPr lang="en-US" baseline="0" dirty="0" smtClean="0"/>
              <a:t> the structure of this network: we have a relatively complex embedding that happens in parallel for both patches, followed by a relatively simple classifier that receives input from both patches.  We expect that this will encourage the network to extract semantics, because that’s what makes life easier for the simple classifier.  </a:t>
            </a:r>
          </a:p>
          <a:p>
            <a:r>
              <a:rPr lang="en-US" baseline="0" dirty="0" smtClean="0"/>
              <a:t>- This embedding function can be transferred to other problems</a:t>
            </a:r>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7</a:t>
            </a:fld>
            <a:endParaRPr lang="en-US"/>
          </a:p>
        </p:txBody>
      </p:sp>
    </p:spTree>
    <p:extLst>
      <p:ext uri="{BB962C8B-B14F-4D97-AF65-F5344CB8AC3E}">
        <p14:creationId xmlns:p14="http://schemas.microsoft.com/office/powerpoint/2010/main" val="256407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Create an embedding where semantically similar patches are close together</a:t>
            </a:r>
          </a:p>
          <a:p>
            <a:r>
              <a:rPr lang="en-US" dirty="0" smtClean="0"/>
              <a:t>- indeed, for this patch, the most similar other </a:t>
            </a:r>
            <a:r>
              <a:rPr lang="en-US" dirty="0" smtClean="0"/>
              <a:t>patches</a:t>
            </a:r>
            <a:r>
              <a:rPr lang="en-US" baseline="0" dirty="0" smtClean="0"/>
              <a:t> are other cats</a:t>
            </a:r>
            <a:endParaRPr lang="en-US" dirty="0" smtClean="0"/>
          </a:p>
          <a:p>
            <a:r>
              <a:rPr lang="en-US" dirty="0" smtClean="0"/>
              <a:t>- Note</a:t>
            </a:r>
            <a:r>
              <a:rPr lang="en-US" baseline="0" dirty="0" smtClean="0"/>
              <a:t> what this means: we’ve connected across instances of cats despite using an objective function that operates within a single image</a:t>
            </a:r>
          </a:p>
          <a:p>
            <a:r>
              <a:rPr lang="en-US" dirty="0" smtClean="0"/>
              <a:t>- We never told the algorithm that these were the same in any </a:t>
            </a:r>
            <a:r>
              <a:rPr lang="en-US" dirty="0" smtClean="0"/>
              <a:t>way</a:t>
            </a:r>
            <a:endParaRPr lang="en-US" dirty="0" smtClean="0"/>
          </a:p>
        </p:txBody>
      </p:sp>
      <p:sp>
        <p:nvSpPr>
          <p:cNvPr id="4" name="Slide Number Placeholder 3"/>
          <p:cNvSpPr>
            <a:spLocks noGrp="1"/>
          </p:cNvSpPr>
          <p:nvPr>
            <p:ph type="sldNum" sz="quarter" idx="10"/>
          </p:nvPr>
        </p:nvSpPr>
        <p:spPr/>
        <p:txBody>
          <a:bodyPr/>
          <a:lstStyle/>
          <a:p>
            <a:fld id="{85E09B76-0FB8-4CFA-ACAF-41C9690F1255}" type="slidenum">
              <a:rPr lang="en-US" smtClean="0"/>
              <a:t>8</a:t>
            </a:fld>
            <a:endParaRPr lang="en-US"/>
          </a:p>
        </p:txBody>
      </p:sp>
    </p:spTree>
    <p:extLst>
      <p:ext uri="{BB962C8B-B14F-4D97-AF65-F5344CB8AC3E}">
        <p14:creationId xmlns:p14="http://schemas.microsoft.com/office/powerpoint/2010/main" val="212105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9</a:t>
            </a:fld>
            <a:endParaRPr lang="en-US"/>
          </a:p>
        </p:txBody>
      </p:sp>
    </p:spTree>
    <p:extLst>
      <p:ext uri="{BB962C8B-B14F-4D97-AF65-F5344CB8AC3E}">
        <p14:creationId xmlns:p14="http://schemas.microsoft.com/office/powerpoint/2010/main" val="109100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way that we extract</a:t>
            </a:r>
            <a:r>
              <a:rPr lang="en-US" baseline="0" dirty="0" smtClean="0"/>
              <a:t> the patches is important.  The problem</a:t>
            </a:r>
            <a:r>
              <a:rPr lang="en-US" dirty="0" smtClean="0"/>
              <a:t> is</a:t>
            </a:r>
            <a:r>
              <a:rPr lang="en-US" baseline="0" dirty="0" smtClean="0"/>
              <a:t> that there are trivial shortcuts: ways that the network can solve the problem without really extracting the semantics that we’re after, like the line in this pair of patches.</a:t>
            </a:r>
          </a:p>
          <a:p>
            <a:r>
              <a:rPr lang="en-US" dirty="0" smtClean="0"/>
              <a:t>-</a:t>
            </a:r>
            <a:r>
              <a:rPr lang="en-US" baseline="0" dirty="0" smtClean="0"/>
              <a:t> </a:t>
            </a:r>
            <a:r>
              <a:rPr lang="en-US" dirty="0" smtClean="0"/>
              <a:t>The gap makes it</a:t>
            </a:r>
            <a:r>
              <a:rPr lang="en-US" baseline="0" dirty="0" smtClean="0"/>
              <a:t> less likely that low-level properties cross both patches</a:t>
            </a:r>
          </a:p>
          <a:p>
            <a:r>
              <a:rPr lang="en-US" baseline="0" dirty="0" smtClean="0"/>
              <a:t>- The jittering makes it harder to match straight lines between two patches</a:t>
            </a:r>
          </a:p>
          <a:p>
            <a:endParaRPr lang="en-US" dirty="0"/>
          </a:p>
        </p:txBody>
      </p:sp>
      <p:sp>
        <p:nvSpPr>
          <p:cNvPr id="4" name="Slide Number Placeholder 3"/>
          <p:cNvSpPr>
            <a:spLocks noGrp="1"/>
          </p:cNvSpPr>
          <p:nvPr>
            <p:ph type="sldNum" sz="quarter" idx="10"/>
          </p:nvPr>
        </p:nvSpPr>
        <p:spPr/>
        <p:txBody>
          <a:bodyPr/>
          <a:lstStyle/>
          <a:p>
            <a:fld id="{85E09B76-0FB8-4CFA-ACAF-41C9690F1255}" type="slidenum">
              <a:rPr lang="en-US" smtClean="0"/>
              <a:t>10</a:t>
            </a:fld>
            <a:endParaRPr lang="en-US"/>
          </a:p>
        </p:txBody>
      </p:sp>
    </p:spTree>
    <p:extLst>
      <p:ext uri="{BB962C8B-B14F-4D97-AF65-F5344CB8AC3E}">
        <p14:creationId xmlns:p14="http://schemas.microsoft.com/office/powerpoint/2010/main" val="361430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2349D-E1EA-4E56-A04D-20F3B7B35D1C}"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E181-9067-4950-9A7D-6D04760B2E0E}" type="slidenum">
              <a:rPr lang="en-US" smtClean="0"/>
              <a:t>‹#›</a:t>
            </a:fld>
            <a:fld id="{58EAA45F-0875-4BB1-8E5C-469D4DAADF26}" type="slidenum">
              <a:rPr lang="en-US" smtClean="0"/>
              <a:t>‹#›</a:t>
            </a:fld>
            <a:endParaRPr lang="en-US" dirty="0"/>
          </a:p>
        </p:txBody>
      </p:sp>
    </p:spTree>
    <p:extLst>
      <p:ext uri="{BB962C8B-B14F-4D97-AF65-F5344CB8AC3E}">
        <p14:creationId xmlns:p14="http://schemas.microsoft.com/office/powerpoint/2010/main" val="39906438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898E5-1964-43B6-8608-B85C43511EB8}"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295742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27C71-4A14-4371-8D93-84E29FE5CE0E}"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8049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9962A-581C-4B31-A21E-8CAD58C5A473}"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269289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175C8-5E64-430A-ABCC-4AF45461C1D9}"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98545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E36A2-4B23-4D98-BBD7-765260987153}"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23448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C9D22-1882-46AA-A459-DEBB148AF85D}"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123254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8B14E-9147-449F-9E53-0E70456B505E}"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19198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00D42-4868-42A9-B60C-C47375D2E75E}"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374794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D441C-7F8B-4718-8882-FD9484178BE0}"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208203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6B24C-5336-4678-B1CA-867919819E58}"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83191-F388-4186-BFCB-899B023CE919}" type="slidenum">
              <a:rPr lang="en-US" smtClean="0"/>
              <a:t>‹#›</a:t>
            </a:fld>
            <a:endParaRPr lang="en-US"/>
          </a:p>
        </p:txBody>
      </p:sp>
    </p:spTree>
    <p:extLst>
      <p:ext uri="{BB962C8B-B14F-4D97-AF65-F5344CB8AC3E}">
        <p14:creationId xmlns:p14="http://schemas.microsoft.com/office/powerpoint/2010/main" val="24170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AAA87-02D2-4ED0-94B7-0FB7019E47F8}" type="datetime1">
              <a:rPr lang="en-US" smtClean="0"/>
              <a:t>12/15/2015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83191-F388-4186-BFCB-899B023CE919}" type="slidenum">
              <a:rPr lang="en-US" smtClean="0"/>
              <a:t>‹#›</a:t>
            </a:fld>
            <a:endParaRPr lang="en-US"/>
          </a:p>
        </p:txBody>
      </p:sp>
    </p:spTree>
    <p:extLst>
      <p:ext uri="{BB962C8B-B14F-4D97-AF65-F5344CB8AC3E}">
        <p14:creationId xmlns:p14="http://schemas.microsoft.com/office/powerpoint/2010/main" val="3690333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29.jpeg"/><Relationship Id="rId3" Type="http://schemas.openxmlformats.org/officeDocument/2006/relationships/notesSlide" Target="../notesSlides/notesSlide10.xml"/><Relationship Id="rId21" Type="http://schemas.microsoft.com/office/2007/relationships/hdphoto" Target="../media/hdphoto5.wdp"/><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eg"/><Relationship Id="rId2" Type="http://schemas.openxmlformats.org/officeDocument/2006/relationships/slideLayout" Target="../slideLayouts/slideLayout2.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tags" Target="../tags/tag10.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5" Type="http://schemas.openxmlformats.org/officeDocument/2006/relationships/image" Target="../media/image26.jpeg"/><Relationship Id="rId10" Type="http://schemas.openxmlformats.org/officeDocument/2006/relationships/image" Target="../media/image21.jp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notesSlide" Target="../notesSlides/notesSlide12.xml"/><Relationship Id="rId21" Type="http://schemas.microsoft.com/office/2007/relationships/hdphoto" Target="../media/hdphoto7.wdp"/><Relationship Id="rId7" Type="http://schemas.openxmlformats.org/officeDocument/2006/relationships/image" Target="../media/image27.jpeg"/><Relationship Id="rId12" Type="http://schemas.openxmlformats.org/officeDocument/2006/relationships/image" Target="../media/image16.jpg"/><Relationship Id="rId17" Type="http://schemas.openxmlformats.org/officeDocument/2006/relationships/image" Target="../media/image22.jpg"/><Relationship Id="rId2" Type="http://schemas.openxmlformats.org/officeDocument/2006/relationships/slideLayout" Target="../slideLayouts/slideLayout2.xml"/><Relationship Id="rId16" Type="http://schemas.openxmlformats.org/officeDocument/2006/relationships/image" Target="../media/image21.jpg"/><Relationship Id="rId20" Type="http://schemas.openxmlformats.org/officeDocument/2006/relationships/image" Target="../media/image37.jpeg"/><Relationship Id="rId1" Type="http://schemas.openxmlformats.org/officeDocument/2006/relationships/tags" Target="../tags/tag12.xml"/><Relationship Id="rId6" Type="http://schemas.openxmlformats.org/officeDocument/2006/relationships/image" Target="../media/image26.jpeg"/><Relationship Id="rId11" Type="http://schemas.microsoft.com/office/2007/relationships/hdphoto" Target="../media/hdphoto6.wdp"/><Relationship Id="rId5" Type="http://schemas.openxmlformats.org/officeDocument/2006/relationships/image" Target="../media/image25.jpeg"/><Relationship Id="rId15" Type="http://schemas.openxmlformats.org/officeDocument/2006/relationships/image" Target="../media/image20.jpg"/><Relationship Id="rId10" Type="http://schemas.openxmlformats.org/officeDocument/2006/relationships/image" Target="../media/image36.jpeg"/><Relationship Id="rId19" Type="http://schemas.openxmlformats.org/officeDocument/2006/relationships/image" Target="../media/image24.jpg"/><Relationship Id="rId4" Type="http://schemas.openxmlformats.org/officeDocument/2006/relationships/image" Target="../media/image30.jpeg"/><Relationship Id="rId9" Type="http://schemas.openxmlformats.org/officeDocument/2006/relationships/image" Target="../media/image29.jpeg"/><Relationship Id="rId14" Type="http://schemas.openxmlformats.org/officeDocument/2006/relationships/image" Target="../media/image19.jpg"/></Relationships>
</file>

<file path=ppt/slides/_rels/slide14.xml.rels><?xml version="1.0" encoding="UTF-8" standalone="yes"?>
<Relationships xmlns="http://schemas.openxmlformats.org/package/2006/relationships"><Relationship Id="rId26" Type="http://schemas.openxmlformats.org/officeDocument/2006/relationships/image" Target="../media/image60.jpeg"/><Relationship Id="rId21" Type="http://schemas.openxmlformats.org/officeDocument/2006/relationships/image" Target="../media/image55.jpeg"/><Relationship Id="rId42" Type="http://schemas.openxmlformats.org/officeDocument/2006/relationships/image" Target="../media/image76.jpeg"/><Relationship Id="rId47" Type="http://schemas.openxmlformats.org/officeDocument/2006/relationships/image" Target="../media/image81.jpeg"/><Relationship Id="rId63" Type="http://schemas.openxmlformats.org/officeDocument/2006/relationships/image" Target="../media/image97.jpeg"/><Relationship Id="rId68" Type="http://schemas.openxmlformats.org/officeDocument/2006/relationships/image" Target="../media/image102.jpeg"/><Relationship Id="rId84" Type="http://schemas.openxmlformats.org/officeDocument/2006/relationships/image" Target="../media/image118.jpeg"/><Relationship Id="rId89" Type="http://schemas.openxmlformats.org/officeDocument/2006/relationships/image" Target="../media/image123.jpeg"/><Relationship Id="rId112" Type="http://schemas.openxmlformats.org/officeDocument/2006/relationships/image" Target="../media/image146.jpeg"/><Relationship Id="rId16" Type="http://schemas.openxmlformats.org/officeDocument/2006/relationships/image" Target="../media/image50.jpeg"/><Relationship Id="rId107" Type="http://schemas.openxmlformats.org/officeDocument/2006/relationships/image" Target="../media/image141.jpeg"/><Relationship Id="rId11" Type="http://schemas.openxmlformats.org/officeDocument/2006/relationships/image" Target="../media/image45.jpeg"/><Relationship Id="rId24" Type="http://schemas.openxmlformats.org/officeDocument/2006/relationships/image" Target="../media/image58.jpeg"/><Relationship Id="rId32" Type="http://schemas.openxmlformats.org/officeDocument/2006/relationships/image" Target="../media/image66.jpeg"/><Relationship Id="rId37" Type="http://schemas.openxmlformats.org/officeDocument/2006/relationships/image" Target="../media/image71.jpeg"/><Relationship Id="rId40" Type="http://schemas.openxmlformats.org/officeDocument/2006/relationships/image" Target="../media/image74.jpeg"/><Relationship Id="rId45" Type="http://schemas.openxmlformats.org/officeDocument/2006/relationships/image" Target="../media/image79.jpeg"/><Relationship Id="rId53" Type="http://schemas.openxmlformats.org/officeDocument/2006/relationships/image" Target="../media/image87.jpeg"/><Relationship Id="rId58" Type="http://schemas.openxmlformats.org/officeDocument/2006/relationships/image" Target="../media/image92.jpeg"/><Relationship Id="rId66" Type="http://schemas.openxmlformats.org/officeDocument/2006/relationships/image" Target="../media/image100.jpeg"/><Relationship Id="rId74" Type="http://schemas.openxmlformats.org/officeDocument/2006/relationships/image" Target="../media/image108.jpeg"/><Relationship Id="rId79" Type="http://schemas.openxmlformats.org/officeDocument/2006/relationships/image" Target="../media/image113.jpeg"/><Relationship Id="rId87" Type="http://schemas.openxmlformats.org/officeDocument/2006/relationships/image" Target="../media/image121.jpeg"/><Relationship Id="rId102" Type="http://schemas.openxmlformats.org/officeDocument/2006/relationships/image" Target="../media/image136.jpeg"/><Relationship Id="rId110" Type="http://schemas.openxmlformats.org/officeDocument/2006/relationships/image" Target="../media/image144.jpeg"/><Relationship Id="rId115" Type="http://schemas.openxmlformats.org/officeDocument/2006/relationships/image" Target="../media/image149.jpeg"/><Relationship Id="rId5" Type="http://schemas.openxmlformats.org/officeDocument/2006/relationships/image" Target="../media/image39.jpeg"/><Relationship Id="rId61" Type="http://schemas.openxmlformats.org/officeDocument/2006/relationships/image" Target="../media/image95.jpeg"/><Relationship Id="rId82" Type="http://schemas.openxmlformats.org/officeDocument/2006/relationships/image" Target="../media/image116.jpeg"/><Relationship Id="rId90" Type="http://schemas.openxmlformats.org/officeDocument/2006/relationships/image" Target="../media/image124.jpeg"/><Relationship Id="rId95" Type="http://schemas.openxmlformats.org/officeDocument/2006/relationships/image" Target="../media/image129.jpeg"/><Relationship Id="rId19" Type="http://schemas.openxmlformats.org/officeDocument/2006/relationships/image" Target="../media/image5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jpeg"/><Relationship Id="rId35" Type="http://schemas.openxmlformats.org/officeDocument/2006/relationships/image" Target="../media/image69.jpeg"/><Relationship Id="rId43" Type="http://schemas.openxmlformats.org/officeDocument/2006/relationships/image" Target="../media/image77.jpeg"/><Relationship Id="rId48" Type="http://schemas.openxmlformats.org/officeDocument/2006/relationships/image" Target="../media/image82.jpeg"/><Relationship Id="rId56" Type="http://schemas.openxmlformats.org/officeDocument/2006/relationships/image" Target="../media/image90.jpeg"/><Relationship Id="rId64" Type="http://schemas.openxmlformats.org/officeDocument/2006/relationships/image" Target="../media/image98.jpeg"/><Relationship Id="rId69" Type="http://schemas.openxmlformats.org/officeDocument/2006/relationships/image" Target="../media/image103.jpeg"/><Relationship Id="rId77" Type="http://schemas.openxmlformats.org/officeDocument/2006/relationships/image" Target="../media/image111.jpeg"/><Relationship Id="rId100" Type="http://schemas.openxmlformats.org/officeDocument/2006/relationships/image" Target="../media/image134.jpeg"/><Relationship Id="rId105" Type="http://schemas.openxmlformats.org/officeDocument/2006/relationships/image" Target="../media/image139.jpeg"/><Relationship Id="rId113" Type="http://schemas.openxmlformats.org/officeDocument/2006/relationships/image" Target="../media/image147.jpeg"/><Relationship Id="rId8" Type="http://schemas.openxmlformats.org/officeDocument/2006/relationships/image" Target="../media/image42.jpeg"/><Relationship Id="rId51" Type="http://schemas.openxmlformats.org/officeDocument/2006/relationships/image" Target="../media/image85.jpeg"/><Relationship Id="rId72" Type="http://schemas.openxmlformats.org/officeDocument/2006/relationships/image" Target="../media/image106.jpeg"/><Relationship Id="rId80" Type="http://schemas.openxmlformats.org/officeDocument/2006/relationships/image" Target="../media/image114.jpeg"/><Relationship Id="rId85" Type="http://schemas.openxmlformats.org/officeDocument/2006/relationships/image" Target="../media/image119.jpeg"/><Relationship Id="rId93" Type="http://schemas.openxmlformats.org/officeDocument/2006/relationships/image" Target="../media/image127.jpeg"/><Relationship Id="rId98" Type="http://schemas.openxmlformats.org/officeDocument/2006/relationships/image" Target="../media/image132.jpeg"/><Relationship Id="rId3" Type="http://schemas.openxmlformats.org/officeDocument/2006/relationships/notesSlide" Target="../notesSlides/notesSlide13.xml"/><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jpeg"/><Relationship Id="rId33" Type="http://schemas.openxmlformats.org/officeDocument/2006/relationships/image" Target="../media/image67.jpeg"/><Relationship Id="rId38" Type="http://schemas.openxmlformats.org/officeDocument/2006/relationships/image" Target="../media/image72.jpeg"/><Relationship Id="rId46" Type="http://schemas.openxmlformats.org/officeDocument/2006/relationships/image" Target="../media/image80.jpeg"/><Relationship Id="rId59" Type="http://schemas.openxmlformats.org/officeDocument/2006/relationships/image" Target="../media/image93.jpeg"/><Relationship Id="rId67" Type="http://schemas.openxmlformats.org/officeDocument/2006/relationships/image" Target="../media/image101.jpeg"/><Relationship Id="rId103" Type="http://schemas.openxmlformats.org/officeDocument/2006/relationships/image" Target="../media/image137.jpeg"/><Relationship Id="rId108" Type="http://schemas.openxmlformats.org/officeDocument/2006/relationships/image" Target="../media/image142.jpeg"/><Relationship Id="rId20" Type="http://schemas.openxmlformats.org/officeDocument/2006/relationships/image" Target="../media/image54.jpeg"/><Relationship Id="rId41" Type="http://schemas.openxmlformats.org/officeDocument/2006/relationships/image" Target="../media/image75.jpeg"/><Relationship Id="rId54" Type="http://schemas.openxmlformats.org/officeDocument/2006/relationships/image" Target="../media/image88.jpeg"/><Relationship Id="rId62" Type="http://schemas.openxmlformats.org/officeDocument/2006/relationships/image" Target="../media/image96.jpeg"/><Relationship Id="rId70" Type="http://schemas.openxmlformats.org/officeDocument/2006/relationships/image" Target="../media/image104.jpeg"/><Relationship Id="rId75" Type="http://schemas.openxmlformats.org/officeDocument/2006/relationships/image" Target="../media/image109.jpeg"/><Relationship Id="rId83" Type="http://schemas.openxmlformats.org/officeDocument/2006/relationships/image" Target="../media/image117.jpeg"/><Relationship Id="rId88" Type="http://schemas.openxmlformats.org/officeDocument/2006/relationships/image" Target="../media/image122.jpeg"/><Relationship Id="rId91" Type="http://schemas.openxmlformats.org/officeDocument/2006/relationships/image" Target="../media/image125.jpeg"/><Relationship Id="rId96" Type="http://schemas.openxmlformats.org/officeDocument/2006/relationships/image" Target="../media/image130.jpeg"/><Relationship Id="rId111" Type="http://schemas.openxmlformats.org/officeDocument/2006/relationships/image" Target="../media/image145.jpeg"/><Relationship Id="rId1" Type="http://schemas.openxmlformats.org/officeDocument/2006/relationships/tags" Target="../tags/tag13.xml"/><Relationship Id="rId6" Type="http://schemas.openxmlformats.org/officeDocument/2006/relationships/image" Target="../media/image40.jpeg"/><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36" Type="http://schemas.openxmlformats.org/officeDocument/2006/relationships/image" Target="../media/image70.jpeg"/><Relationship Id="rId49" Type="http://schemas.openxmlformats.org/officeDocument/2006/relationships/image" Target="../media/image83.jpeg"/><Relationship Id="rId57" Type="http://schemas.openxmlformats.org/officeDocument/2006/relationships/image" Target="../media/image91.jpeg"/><Relationship Id="rId106" Type="http://schemas.openxmlformats.org/officeDocument/2006/relationships/image" Target="../media/image140.jpeg"/><Relationship Id="rId114" Type="http://schemas.openxmlformats.org/officeDocument/2006/relationships/image" Target="../media/image148.jpeg"/><Relationship Id="rId10" Type="http://schemas.openxmlformats.org/officeDocument/2006/relationships/image" Target="../media/image44.jpeg"/><Relationship Id="rId31" Type="http://schemas.openxmlformats.org/officeDocument/2006/relationships/image" Target="../media/image65.jpeg"/><Relationship Id="rId44" Type="http://schemas.openxmlformats.org/officeDocument/2006/relationships/image" Target="../media/image78.jpeg"/><Relationship Id="rId52" Type="http://schemas.openxmlformats.org/officeDocument/2006/relationships/image" Target="../media/image86.jpeg"/><Relationship Id="rId60" Type="http://schemas.openxmlformats.org/officeDocument/2006/relationships/image" Target="../media/image94.jpeg"/><Relationship Id="rId65" Type="http://schemas.openxmlformats.org/officeDocument/2006/relationships/image" Target="../media/image99.jpeg"/><Relationship Id="rId73" Type="http://schemas.openxmlformats.org/officeDocument/2006/relationships/image" Target="../media/image107.jpeg"/><Relationship Id="rId78" Type="http://schemas.openxmlformats.org/officeDocument/2006/relationships/image" Target="../media/image112.jpeg"/><Relationship Id="rId81" Type="http://schemas.openxmlformats.org/officeDocument/2006/relationships/image" Target="../media/image115.jpeg"/><Relationship Id="rId86" Type="http://schemas.openxmlformats.org/officeDocument/2006/relationships/image" Target="../media/image120.jpeg"/><Relationship Id="rId94" Type="http://schemas.openxmlformats.org/officeDocument/2006/relationships/image" Target="../media/image128.jpeg"/><Relationship Id="rId99" Type="http://schemas.openxmlformats.org/officeDocument/2006/relationships/image" Target="../media/image133.jpeg"/><Relationship Id="rId101" Type="http://schemas.openxmlformats.org/officeDocument/2006/relationships/image" Target="../media/image135.jpeg"/><Relationship Id="rId4" Type="http://schemas.openxmlformats.org/officeDocument/2006/relationships/image" Target="../media/image38.jpeg"/><Relationship Id="rId9" Type="http://schemas.openxmlformats.org/officeDocument/2006/relationships/image" Target="../media/image43.jpeg"/><Relationship Id="rId13" Type="http://schemas.openxmlformats.org/officeDocument/2006/relationships/image" Target="../media/image47.jpeg"/><Relationship Id="rId18" Type="http://schemas.openxmlformats.org/officeDocument/2006/relationships/image" Target="../media/image52.jpeg"/><Relationship Id="rId39" Type="http://schemas.openxmlformats.org/officeDocument/2006/relationships/image" Target="../media/image73.jpeg"/><Relationship Id="rId109" Type="http://schemas.openxmlformats.org/officeDocument/2006/relationships/image" Target="../media/image143.jpeg"/><Relationship Id="rId34" Type="http://schemas.openxmlformats.org/officeDocument/2006/relationships/image" Target="../media/image68.jpeg"/><Relationship Id="rId50" Type="http://schemas.openxmlformats.org/officeDocument/2006/relationships/image" Target="../media/image84.jpeg"/><Relationship Id="rId55" Type="http://schemas.openxmlformats.org/officeDocument/2006/relationships/image" Target="../media/image89.jpeg"/><Relationship Id="rId76" Type="http://schemas.openxmlformats.org/officeDocument/2006/relationships/image" Target="../media/image110.jpeg"/><Relationship Id="rId97" Type="http://schemas.openxmlformats.org/officeDocument/2006/relationships/image" Target="../media/image131.jpeg"/><Relationship Id="rId104" Type="http://schemas.openxmlformats.org/officeDocument/2006/relationships/image" Target="../media/image138.jpeg"/><Relationship Id="rId7" Type="http://schemas.openxmlformats.org/officeDocument/2006/relationships/image" Target="../media/image41.jpeg"/><Relationship Id="rId71" Type="http://schemas.openxmlformats.org/officeDocument/2006/relationships/image" Target="../media/image105.jpeg"/><Relationship Id="rId92" Type="http://schemas.openxmlformats.org/officeDocument/2006/relationships/image" Target="../media/image126.jpeg"/><Relationship Id="rId2" Type="http://schemas.openxmlformats.org/officeDocument/2006/relationships/slideLayout" Target="../slideLayouts/slideLayout2.xml"/><Relationship Id="rId29" Type="http://schemas.openxmlformats.org/officeDocument/2006/relationships/image" Target="../media/image63.jpeg"/></Relationships>
</file>

<file path=ppt/slides/_rels/slide15.xml.rels><?xml version="1.0" encoding="UTF-8" standalone="yes"?>
<Relationships xmlns="http://schemas.openxmlformats.org/package/2006/relationships"><Relationship Id="rId26" Type="http://schemas.openxmlformats.org/officeDocument/2006/relationships/image" Target="../media/image173.jpeg"/><Relationship Id="rId21" Type="http://schemas.openxmlformats.org/officeDocument/2006/relationships/image" Target="../media/image168.jpeg"/><Relationship Id="rId34" Type="http://schemas.openxmlformats.org/officeDocument/2006/relationships/image" Target="../media/image181.jpeg"/><Relationship Id="rId42" Type="http://schemas.openxmlformats.org/officeDocument/2006/relationships/image" Target="../media/image189.jpeg"/><Relationship Id="rId47" Type="http://schemas.openxmlformats.org/officeDocument/2006/relationships/image" Target="../media/image194.jpeg"/><Relationship Id="rId50" Type="http://schemas.openxmlformats.org/officeDocument/2006/relationships/image" Target="../media/image197.jpeg"/><Relationship Id="rId55" Type="http://schemas.openxmlformats.org/officeDocument/2006/relationships/image" Target="../media/image202.jpeg"/><Relationship Id="rId63" Type="http://schemas.openxmlformats.org/officeDocument/2006/relationships/image" Target="../media/image210.jpeg"/><Relationship Id="rId68" Type="http://schemas.openxmlformats.org/officeDocument/2006/relationships/image" Target="../media/image215.jpeg"/><Relationship Id="rId76" Type="http://schemas.openxmlformats.org/officeDocument/2006/relationships/image" Target="../media/image223.jpeg"/><Relationship Id="rId84" Type="http://schemas.openxmlformats.org/officeDocument/2006/relationships/image" Target="../media/image231.jpeg"/><Relationship Id="rId89" Type="http://schemas.openxmlformats.org/officeDocument/2006/relationships/image" Target="../media/image236.jpeg"/><Relationship Id="rId97" Type="http://schemas.openxmlformats.org/officeDocument/2006/relationships/image" Target="../media/image244.jpeg"/><Relationship Id="rId7" Type="http://schemas.openxmlformats.org/officeDocument/2006/relationships/image" Target="../media/image154.jpeg"/><Relationship Id="rId71" Type="http://schemas.openxmlformats.org/officeDocument/2006/relationships/image" Target="../media/image218.jpeg"/><Relationship Id="rId92" Type="http://schemas.openxmlformats.org/officeDocument/2006/relationships/image" Target="../media/image239.jpeg"/><Relationship Id="rId2" Type="http://schemas.openxmlformats.org/officeDocument/2006/relationships/slideLayout" Target="../slideLayouts/slideLayout2.xml"/><Relationship Id="rId16" Type="http://schemas.openxmlformats.org/officeDocument/2006/relationships/image" Target="../media/image163.jpeg"/><Relationship Id="rId29" Type="http://schemas.openxmlformats.org/officeDocument/2006/relationships/image" Target="../media/image176.jpeg"/><Relationship Id="rId11" Type="http://schemas.openxmlformats.org/officeDocument/2006/relationships/image" Target="../media/image158.jpeg"/><Relationship Id="rId24" Type="http://schemas.openxmlformats.org/officeDocument/2006/relationships/image" Target="../media/image171.jpeg"/><Relationship Id="rId32" Type="http://schemas.openxmlformats.org/officeDocument/2006/relationships/image" Target="../media/image179.jpeg"/><Relationship Id="rId37" Type="http://schemas.openxmlformats.org/officeDocument/2006/relationships/image" Target="../media/image184.jpeg"/><Relationship Id="rId40" Type="http://schemas.openxmlformats.org/officeDocument/2006/relationships/image" Target="../media/image187.jpeg"/><Relationship Id="rId45" Type="http://schemas.openxmlformats.org/officeDocument/2006/relationships/image" Target="../media/image192.jpeg"/><Relationship Id="rId53" Type="http://schemas.openxmlformats.org/officeDocument/2006/relationships/image" Target="../media/image200.jpeg"/><Relationship Id="rId58" Type="http://schemas.openxmlformats.org/officeDocument/2006/relationships/image" Target="../media/image205.jpeg"/><Relationship Id="rId66" Type="http://schemas.openxmlformats.org/officeDocument/2006/relationships/image" Target="../media/image213.jpeg"/><Relationship Id="rId74" Type="http://schemas.openxmlformats.org/officeDocument/2006/relationships/image" Target="../media/image221.jpeg"/><Relationship Id="rId79" Type="http://schemas.openxmlformats.org/officeDocument/2006/relationships/image" Target="../media/image226.jpeg"/><Relationship Id="rId87" Type="http://schemas.openxmlformats.org/officeDocument/2006/relationships/image" Target="../media/image234.jpeg"/><Relationship Id="rId5" Type="http://schemas.openxmlformats.org/officeDocument/2006/relationships/image" Target="../media/image152.jpeg"/><Relationship Id="rId61" Type="http://schemas.openxmlformats.org/officeDocument/2006/relationships/image" Target="../media/image208.jpeg"/><Relationship Id="rId82" Type="http://schemas.openxmlformats.org/officeDocument/2006/relationships/image" Target="../media/image229.jpeg"/><Relationship Id="rId90" Type="http://schemas.openxmlformats.org/officeDocument/2006/relationships/image" Target="../media/image237.jpeg"/><Relationship Id="rId95" Type="http://schemas.openxmlformats.org/officeDocument/2006/relationships/image" Target="../media/image242.jpeg"/><Relationship Id="rId19" Type="http://schemas.openxmlformats.org/officeDocument/2006/relationships/image" Target="../media/image166.jpeg"/><Relationship Id="rId14" Type="http://schemas.openxmlformats.org/officeDocument/2006/relationships/image" Target="../media/image161.jpeg"/><Relationship Id="rId22" Type="http://schemas.openxmlformats.org/officeDocument/2006/relationships/image" Target="../media/image169.jpeg"/><Relationship Id="rId27" Type="http://schemas.openxmlformats.org/officeDocument/2006/relationships/image" Target="../media/image174.jpeg"/><Relationship Id="rId30" Type="http://schemas.openxmlformats.org/officeDocument/2006/relationships/image" Target="../media/image177.jpeg"/><Relationship Id="rId35" Type="http://schemas.openxmlformats.org/officeDocument/2006/relationships/image" Target="../media/image182.jpeg"/><Relationship Id="rId43" Type="http://schemas.openxmlformats.org/officeDocument/2006/relationships/image" Target="../media/image190.jpeg"/><Relationship Id="rId48" Type="http://schemas.openxmlformats.org/officeDocument/2006/relationships/image" Target="../media/image195.jpeg"/><Relationship Id="rId56" Type="http://schemas.openxmlformats.org/officeDocument/2006/relationships/image" Target="../media/image203.jpeg"/><Relationship Id="rId64" Type="http://schemas.openxmlformats.org/officeDocument/2006/relationships/image" Target="../media/image211.jpeg"/><Relationship Id="rId69" Type="http://schemas.openxmlformats.org/officeDocument/2006/relationships/image" Target="../media/image216.jpeg"/><Relationship Id="rId77" Type="http://schemas.openxmlformats.org/officeDocument/2006/relationships/image" Target="../media/image224.jpeg"/><Relationship Id="rId8" Type="http://schemas.openxmlformats.org/officeDocument/2006/relationships/image" Target="../media/image155.jpeg"/><Relationship Id="rId51" Type="http://schemas.openxmlformats.org/officeDocument/2006/relationships/image" Target="../media/image198.jpeg"/><Relationship Id="rId72" Type="http://schemas.openxmlformats.org/officeDocument/2006/relationships/image" Target="../media/image219.jpeg"/><Relationship Id="rId80" Type="http://schemas.openxmlformats.org/officeDocument/2006/relationships/image" Target="../media/image227.jpeg"/><Relationship Id="rId85" Type="http://schemas.openxmlformats.org/officeDocument/2006/relationships/image" Target="../media/image232.jpeg"/><Relationship Id="rId93" Type="http://schemas.openxmlformats.org/officeDocument/2006/relationships/image" Target="../media/image240.jpeg"/><Relationship Id="rId3" Type="http://schemas.openxmlformats.org/officeDocument/2006/relationships/image" Target="../media/image150.jpeg"/><Relationship Id="rId12" Type="http://schemas.openxmlformats.org/officeDocument/2006/relationships/image" Target="../media/image159.jpeg"/><Relationship Id="rId17" Type="http://schemas.openxmlformats.org/officeDocument/2006/relationships/image" Target="../media/image164.jpeg"/><Relationship Id="rId25" Type="http://schemas.openxmlformats.org/officeDocument/2006/relationships/image" Target="../media/image172.jpeg"/><Relationship Id="rId33" Type="http://schemas.openxmlformats.org/officeDocument/2006/relationships/image" Target="../media/image180.jpeg"/><Relationship Id="rId38" Type="http://schemas.openxmlformats.org/officeDocument/2006/relationships/image" Target="../media/image185.jpeg"/><Relationship Id="rId46" Type="http://schemas.openxmlformats.org/officeDocument/2006/relationships/image" Target="../media/image193.jpeg"/><Relationship Id="rId59" Type="http://schemas.openxmlformats.org/officeDocument/2006/relationships/image" Target="../media/image206.jpeg"/><Relationship Id="rId67" Type="http://schemas.openxmlformats.org/officeDocument/2006/relationships/image" Target="../media/image214.jpeg"/><Relationship Id="rId20" Type="http://schemas.openxmlformats.org/officeDocument/2006/relationships/image" Target="../media/image167.jpeg"/><Relationship Id="rId41" Type="http://schemas.openxmlformats.org/officeDocument/2006/relationships/image" Target="../media/image188.jpeg"/><Relationship Id="rId54" Type="http://schemas.openxmlformats.org/officeDocument/2006/relationships/image" Target="../media/image201.jpeg"/><Relationship Id="rId62" Type="http://schemas.openxmlformats.org/officeDocument/2006/relationships/image" Target="../media/image209.jpeg"/><Relationship Id="rId70" Type="http://schemas.openxmlformats.org/officeDocument/2006/relationships/image" Target="../media/image217.jpeg"/><Relationship Id="rId75" Type="http://schemas.openxmlformats.org/officeDocument/2006/relationships/image" Target="../media/image222.jpeg"/><Relationship Id="rId83" Type="http://schemas.openxmlformats.org/officeDocument/2006/relationships/image" Target="../media/image230.jpeg"/><Relationship Id="rId88" Type="http://schemas.openxmlformats.org/officeDocument/2006/relationships/image" Target="../media/image235.jpeg"/><Relationship Id="rId91" Type="http://schemas.openxmlformats.org/officeDocument/2006/relationships/image" Target="../media/image238.jpeg"/><Relationship Id="rId96" Type="http://schemas.openxmlformats.org/officeDocument/2006/relationships/image" Target="../media/image243.jpeg"/><Relationship Id="rId1" Type="http://schemas.openxmlformats.org/officeDocument/2006/relationships/tags" Target="../tags/tag14.xml"/><Relationship Id="rId6" Type="http://schemas.openxmlformats.org/officeDocument/2006/relationships/image" Target="../media/image153.jpeg"/><Relationship Id="rId15" Type="http://schemas.openxmlformats.org/officeDocument/2006/relationships/image" Target="../media/image162.jpeg"/><Relationship Id="rId23" Type="http://schemas.openxmlformats.org/officeDocument/2006/relationships/image" Target="../media/image170.jpeg"/><Relationship Id="rId28" Type="http://schemas.openxmlformats.org/officeDocument/2006/relationships/image" Target="../media/image175.jpeg"/><Relationship Id="rId36" Type="http://schemas.openxmlformats.org/officeDocument/2006/relationships/image" Target="../media/image183.jpeg"/><Relationship Id="rId49" Type="http://schemas.openxmlformats.org/officeDocument/2006/relationships/image" Target="../media/image196.jpeg"/><Relationship Id="rId57" Type="http://schemas.openxmlformats.org/officeDocument/2006/relationships/image" Target="../media/image204.jpeg"/><Relationship Id="rId10" Type="http://schemas.openxmlformats.org/officeDocument/2006/relationships/image" Target="../media/image157.jpeg"/><Relationship Id="rId31" Type="http://schemas.openxmlformats.org/officeDocument/2006/relationships/image" Target="../media/image178.jpeg"/><Relationship Id="rId44" Type="http://schemas.openxmlformats.org/officeDocument/2006/relationships/image" Target="../media/image191.jpeg"/><Relationship Id="rId52" Type="http://schemas.openxmlformats.org/officeDocument/2006/relationships/image" Target="../media/image199.jpeg"/><Relationship Id="rId60" Type="http://schemas.openxmlformats.org/officeDocument/2006/relationships/image" Target="../media/image207.jpeg"/><Relationship Id="rId65" Type="http://schemas.openxmlformats.org/officeDocument/2006/relationships/image" Target="../media/image212.jpeg"/><Relationship Id="rId73" Type="http://schemas.openxmlformats.org/officeDocument/2006/relationships/image" Target="../media/image220.jpeg"/><Relationship Id="rId78" Type="http://schemas.openxmlformats.org/officeDocument/2006/relationships/image" Target="../media/image225.jpeg"/><Relationship Id="rId81" Type="http://schemas.openxmlformats.org/officeDocument/2006/relationships/image" Target="../media/image228.jpeg"/><Relationship Id="rId86" Type="http://schemas.openxmlformats.org/officeDocument/2006/relationships/image" Target="../media/image233.jpeg"/><Relationship Id="rId94" Type="http://schemas.openxmlformats.org/officeDocument/2006/relationships/image" Target="../media/image241.jpeg"/><Relationship Id="rId4" Type="http://schemas.openxmlformats.org/officeDocument/2006/relationships/image" Target="../media/image151.jpeg"/><Relationship Id="rId9" Type="http://schemas.openxmlformats.org/officeDocument/2006/relationships/image" Target="../media/image156.jpeg"/><Relationship Id="rId13" Type="http://schemas.openxmlformats.org/officeDocument/2006/relationships/image" Target="../media/image160.jpeg"/><Relationship Id="rId18" Type="http://schemas.openxmlformats.org/officeDocument/2006/relationships/image" Target="../media/image165.jpeg"/><Relationship Id="rId39" Type="http://schemas.openxmlformats.org/officeDocument/2006/relationships/image" Target="../media/image186.jpeg"/></Relationships>
</file>

<file path=ppt/slides/_rels/slide16.xml.rels><?xml version="1.0" encoding="UTF-8" standalone="yes"?>
<Relationships xmlns="http://schemas.openxmlformats.org/package/2006/relationships"><Relationship Id="rId8" Type="http://schemas.openxmlformats.org/officeDocument/2006/relationships/image" Target="../media/image249.jpeg"/><Relationship Id="rId13" Type="http://schemas.openxmlformats.org/officeDocument/2006/relationships/image" Target="../media/image254.jpeg"/><Relationship Id="rId18" Type="http://schemas.openxmlformats.org/officeDocument/2006/relationships/image" Target="../media/image259.jpeg"/><Relationship Id="rId26" Type="http://schemas.openxmlformats.org/officeDocument/2006/relationships/image" Target="../media/image267.jpeg"/><Relationship Id="rId3" Type="http://schemas.openxmlformats.org/officeDocument/2006/relationships/notesSlide" Target="../notesSlides/notesSlide14.xml"/><Relationship Id="rId21" Type="http://schemas.openxmlformats.org/officeDocument/2006/relationships/image" Target="../media/image262.jpeg"/><Relationship Id="rId34" Type="http://schemas.openxmlformats.org/officeDocument/2006/relationships/image" Target="../media/image275.jpeg"/><Relationship Id="rId7" Type="http://schemas.openxmlformats.org/officeDocument/2006/relationships/image" Target="../media/image248.jpeg"/><Relationship Id="rId12" Type="http://schemas.openxmlformats.org/officeDocument/2006/relationships/image" Target="../media/image253.jpeg"/><Relationship Id="rId17" Type="http://schemas.openxmlformats.org/officeDocument/2006/relationships/image" Target="../media/image258.jpeg"/><Relationship Id="rId25" Type="http://schemas.openxmlformats.org/officeDocument/2006/relationships/image" Target="../media/image266.jpeg"/><Relationship Id="rId33" Type="http://schemas.openxmlformats.org/officeDocument/2006/relationships/image" Target="../media/image274.jpeg"/><Relationship Id="rId2" Type="http://schemas.openxmlformats.org/officeDocument/2006/relationships/slideLayout" Target="../slideLayouts/slideLayout2.xml"/><Relationship Id="rId16" Type="http://schemas.openxmlformats.org/officeDocument/2006/relationships/image" Target="../media/image257.jpeg"/><Relationship Id="rId20" Type="http://schemas.openxmlformats.org/officeDocument/2006/relationships/image" Target="../media/image261.jpeg"/><Relationship Id="rId29" Type="http://schemas.openxmlformats.org/officeDocument/2006/relationships/image" Target="../media/image270.jpeg"/><Relationship Id="rId1" Type="http://schemas.openxmlformats.org/officeDocument/2006/relationships/tags" Target="../tags/tag15.xml"/><Relationship Id="rId6" Type="http://schemas.openxmlformats.org/officeDocument/2006/relationships/image" Target="../media/image247.jpeg"/><Relationship Id="rId11" Type="http://schemas.openxmlformats.org/officeDocument/2006/relationships/image" Target="../media/image252.jpeg"/><Relationship Id="rId24" Type="http://schemas.openxmlformats.org/officeDocument/2006/relationships/image" Target="../media/image265.jpeg"/><Relationship Id="rId32" Type="http://schemas.openxmlformats.org/officeDocument/2006/relationships/image" Target="../media/image273.jpeg"/><Relationship Id="rId37" Type="http://schemas.openxmlformats.org/officeDocument/2006/relationships/image" Target="../media/image278.jpeg"/><Relationship Id="rId5" Type="http://schemas.openxmlformats.org/officeDocument/2006/relationships/image" Target="../media/image246.jpeg"/><Relationship Id="rId15" Type="http://schemas.openxmlformats.org/officeDocument/2006/relationships/image" Target="../media/image256.jpeg"/><Relationship Id="rId23" Type="http://schemas.openxmlformats.org/officeDocument/2006/relationships/image" Target="../media/image264.jpeg"/><Relationship Id="rId28" Type="http://schemas.openxmlformats.org/officeDocument/2006/relationships/image" Target="../media/image269.jpeg"/><Relationship Id="rId36" Type="http://schemas.openxmlformats.org/officeDocument/2006/relationships/image" Target="../media/image277.jpeg"/><Relationship Id="rId10" Type="http://schemas.openxmlformats.org/officeDocument/2006/relationships/image" Target="../media/image251.jpeg"/><Relationship Id="rId19" Type="http://schemas.openxmlformats.org/officeDocument/2006/relationships/image" Target="../media/image260.jpeg"/><Relationship Id="rId31" Type="http://schemas.openxmlformats.org/officeDocument/2006/relationships/image" Target="../media/image272.jpeg"/><Relationship Id="rId4" Type="http://schemas.openxmlformats.org/officeDocument/2006/relationships/image" Target="../media/image245.jpeg"/><Relationship Id="rId9" Type="http://schemas.openxmlformats.org/officeDocument/2006/relationships/image" Target="../media/image250.jpeg"/><Relationship Id="rId14" Type="http://schemas.openxmlformats.org/officeDocument/2006/relationships/image" Target="../media/image255.jpeg"/><Relationship Id="rId22" Type="http://schemas.openxmlformats.org/officeDocument/2006/relationships/image" Target="../media/image263.jpeg"/><Relationship Id="rId27" Type="http://schemas.openxmlformats.org/officeDocument/2006/relationships/image" Target="../media/image268.jpeg"/><Relationship Id="rId30" Type="http://schemas.openxmlformats.org/officeDocument/2006/relationships/image" Target="../media/image271.jpeg"/><Relationship Id="rId35" Type="http://schemas.openxmlformats.org/officeDocument/2006/relationships/image" Target="../media/image276.jpeg"/></Relationships>
</file>

<file path=ppt/slides/_rels/slide17.xml.rels><?xml version="1.0" encoding="UTF-8" standalone="yes"?>
<Relationships xmlns="http://schemas.openxmlformats.org/package/2006/relationships"><Relationship Id="rId13" Type="http://schemas.openxmlformats.org/officeDocument/2006/relationships/image" Target="../media/image280.jpg"/><Relationship Id="rId18" Type="http://schemas.openxmlformats.org/officeDocument/2006/relationships/image" Target="../media/image285.jpg"/><Relationship Id="rId26" Type="http://schemas.openxmlformats.org/officeDocument/2006/relationships/image" Target="../media/image293.jpg"/><Relationship Id="rId39" Type="http://schemas.openxmlformats.org/officeDocument/2006/relationships/image" Target="../media/image301.jpg"/><Relationship Id="rId21" Type="http://schemas.openxmlformats.org/officeDocument/2006/relationships/image" Target="../media/image288.jpg"/><Relationship Id="rId34" Type="http://schemas.openxmlformats.org/officeDocument/2006/relationships/image" Target="../media/image256.jpeg"/><Relationship Id="rId42" Type="http://schemas.openxmlformats.org/officeDocument/2006/relationships/image" Target="../media/image304.jpg"/><Relationship Id="rId47" Type="http://schemas.openxmlformats.org/officeDocument/2006/relationships/image" Target="../media/image309.jpg"/><Relationship Id="rId50" Type="http://schemas.openxmlformats.org/officeDocument/2006/relationships/image" Target="../media/image312.jpg"/><Relationship Id="rId55" Type="http://schemas.openxmlformats.org/officeDocument/2006/relationships/image" Target="../media/image317.jpg"/><Relationship Id="rId63" Type="http://schemas.openxmlformats.org/officeDocument/2006/relationships/image" Target="../media/image325.jpg"/><Relationship Id="rId68" Type="http://schemas.openxmlformats.org/officeDocument/2006/relationships/image" Target="../media/image330.jpg"/><Relationship Id="rId7" Type="http://schemas.openxmlformats.org/officeDocument/2006/relationships/image" Target="../media/image249.jpeg"/><Relationship Id="rId71" Type="http://schemas.openxmlformats.org/officeDocument/2006/relationships/image" Target="../media/image333.jpg"/><Relationship Id="rId2" Type="http://schemas.openxmlformats.org/officeDocument/2006/relationships/slideLayout" Target="../slideLayouts/slideLayout2.xml"/><Relationship Id="rId16" Type="http://schemas.openxmlformats.org/officeDocument/2006/relationships/image" Target="../media/image283.jpg"/><Relationship Id="rId29" Type="http://schemas.openxmlformats.org/officeDocument/2006/relationships/image" Target="../media/image296.jpg"/><Relationship Id="rId1" Type="http://schemas.openxmlformats.org/officeDocument/2006/relationships/tags" Target="../tags/tag16.xml"/><Relationship Id="rId6" Type="http://schemas.openxmlformats.org/officeDocument/2006/relationships/image" Target="../media/image279.jpg"/><Relationship Id="rId11" Type="http://schemas.openxmlformats.org/officeDocument/2006/relationships/image" Target="../media/image253.jpeg"/><Relationship Id="rId24" Type="http://schemas.openxmlformats.org/officeDocument/2006/relationships/image" Target="../media/image291.jpg"/><Relationship Id="rId32" Type="http://schemas.openxmlformats.org/officeDocument/2006/relationships/image" Target="../media/image299.jpg"/><Relationship Id="rId37" Type="http://schemas.openxmlformats.org/officeDocument/2006/relationships/image" Target="../media/image259.jpeg"/><Relationship Id="rId40" Type="http://schemas.openxmlformats.org/officeDocument/2006/relationships/image" Target="../media/image302.jpg"/><Relationship Id="rId45" Type="http://schemas.openxmlformats.org/officeDocument/2006/relationships/image" Target="../media/image307.jpg"/><Relationship Id="rId53" Type="http://schemas.openxmlformats.org/officeDocument/2006/relationships/image" Target="../media/image315.jpg"/><Relationship Id="rId58" Type="http://schemas.openxmlformats.org/officeDocument/2006/relationships/image" Target="../media/image320.jpg"/><Relationship Id="rId66" Type="http://schemas.openxmlformats.org/officeDocument/2006/relationships/image" Target="../media/image328.jpg"/><Relationship Id="rId5" Type="http://schemas.openxmlformats.org/officeDocument/2006/relationships/image" Target="../media/image247.jpeg"/><Relationship Id="rId15" Type="http://schemas.openxmlformats.org/officeDocument/2006/relationships/image" Target="../media/image282.jpg"/><Relationship Id="rId23" Type="http://schemas.openxmlformats.org/officeDocument/2006/relationships/image" Target="../media/image290.jpg"/><Relationship Id="rId28" Type="http://schemas.openxmlformats.org/officeDocument/2006/relationships/image" Target="../media/image295.jpg"/><Relationship Id="rId36" Type="http://schemas.openxmlformats.org/officeDocument/2006/relationships/image" Target="../media/image258.jpeg"/><Relationship Id="rId49" Type="http://schemas.openxmlformats.org/officeDocument/2006/relationships/image" Target="../media/image311.jpg"/><Relationship Id="rId57" Type="http://schemas.openxmlformats.org/officeDocument/2006/relationships/image" Target="../media/image319.jpg"/><Relationship Id="rId61" Type="http://schemas.openxmlformats.org/officeDocument/2006/relationships/image" Target="../media/image323.jpg"/><Relationship Id="rId10" Type="http://schemas.openxmlformats.org/officeDocument/2006/relationships/image" Target="../media/image252.jpeg"/><Relationship Id="rId19" Type="http://schemas.openxmlformats.org/officeDocument/2006/relationships/image" Target="../media/image286.jpg"/><Relationship Id="rId31" Type="http://schemas.openxmlformats.org/officeDocument/2006/relationships/image" Target="../media/image298.jpg"/><Relationship Id="rId44" Type="http://schemas.openxmlformats.org/officeDocument/2006/relationships/image" Target="../media/image306.jpg"/><Relationship Id="rId52" Type="http://schemas.openxmlformats.org/officeDocument/2006/relationships/image" Target="../media/image314.jpg"/><Relationship Id="rId60" Type="http://schemas.openxmlformats.org/officeDocument/2006/relationships/image" Target="../media/image322.jpg"/><Relationship Id="rId65" Type="http://schemas.openxmlformats.org/officeDocument/2006/relationships/image" Target="../media/image327.jpg"/><Relationship Id="rId4" Type="http://schemas.openxmlformats.org/officeDocument/2006/relationships/image" Target="../media/image246.jpeg"/><Relationship Id="rId9" Type="http://schemas.openxmlformats.org/officeDocument/2006/relationships/image" Target="../media/image251.jpeg"/><Relationship Id="rId14" Type="http://schemas.openxmlformats.org/officeDocument/2006/relationships/image" Target="../media/image281.jpg"/><Relationship Id="rId22" Type="http://schemas.openxmlformats.org/officeDocument/2006/relationships/image" Target="../media/image289.jpg"/><Relationship Id="rId27" Type="http://schemas.openxmlformats.org/officeDocument/2006/relationships/image" Target="../media/image294.jpg"/><Relationship Id="rId30" Type="http://schemas.openxmlformats.org/officeDocument/2006/relationships/image" Target="../media/image297.jpg"/><Relationship Id="rId35" Type="http://schemas.openxmlformats.org/officeDocument/2006/relationships/image" Target="../media/image257.jpeg"/><Relationship Id="rId43" Type="http://schemas.openxmlformats.org/officeDocument/2006/relationships/image" Target="../media/image305.jpg"/><Relationship Id="rId48" Type="http://schemas.openxmlformats.org/officeDocument/2006/relationships/image" Target="../media/image310.jpg"/><Relationship Id="rId56" Type="http://schemas.openxmlformats.org/officeDocument/2006/relationships/image" Target="../media/image318.jpg"/><Relationship Id="rId64" Type="http://schemas.openxmlformats.org/officeDocument/2006/relationships/image" Target="../media/image326.jpg"/><Relationship Id="rId69" Type="http://schemas.openxmlformats.org/officeDocument/2006/relationships/image" Target="../media/image331.jpg"/><Relationship Id="rId8" Type="http://schemas.openxmlformats.org/officeDocument/2006/relationships/image" Target="../media/image250.jpeg"/><Relationship Id="rId51" Type="http://schemas.openxmlformats.org/officeDocument/2006/relationships/image" Target="../media/image313.jpg"/><Relationship Id="rId72" Type="http://schemas.openxmlformats.org/officeDocument/2006/relationships/image" Target="../media/image334.jpg"/><Relationship Id="rId3" Type="http://schemas.openxmlformats.org/officeDocument/2006/relationships/image" Target="../media/image245.jpeg"/><Relationship Id="rId12" Type="http://schemas.openxmlformats.org/officeDocument/2006/relationships/image" Target="../media/image254.jpeg"/><Relationship Id="rId17" Type="http://schemas.openxmlformats.org/officeDocument/2006/relationships/image" Target="../media/image284.jpg"/><Relationship Id="rId25" Type="http://schemas.openxmlformats.org/officeDocument/2006/relationships/image" Target="../media/image292.jpg"/><Relationship Id="rId33" Type="http://schemas.openxmlformats.org/officeDocument/2006/relationships/image" Target="../media/image255.jpeg"/><Relationship Id="rId38" Type="http://schemas.openxmlformats.org/officeDocument/2006/relationships/image" Target="../media/image300.jpg"/><Relationship Id="rId46" Type="http://schemas.openxmlformats.org/officeDocument/2006/relationships/image" Target="../media/image308.jpg"/><Relationship Id="rId59" Type="http://schemas.openxmlformats.org/officeDocument/2006/relationships/image" Target="../media/image321.jpg"/><Relationship Id="rId67" Type="http://schemas.openxmlformats.org/officeDocument/2006/relationships/image" Target="../media/image329.jpg"/><Relationship Id="rId20" Type="http://schemas.openxmlformats.org/officeDocument/2006/relationships/image" Target="../media/image287.jpg"/><Relationship Id="rId41" Type="http://schemas.openxmlformats.org/officeDocument/2006/relationships/image" Target="../media/image303.jpg"/><Relationship Id="rId54" Type="http://schemas.openxmlformats.org/officeDocument/2006/relationships/image" Target="../media/image316.jpg"/><Relationship Id="rId62" Type="http://schemas.openxmlformats.org/officeDocument/2006/relationships/image" Target="../media/image324.jpg"/><Relationship Id="rId70" Type="http://schemas.openxmlformats.org/officeDocument/2006/relationships/image" Target="../media/image33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8" Type="http://schemas.openxmlformats.org/officeDocument/2006/relationships/image" Target="../media/image341.jpeg"/><Relationship Id="rId13" Type="http://schemas.openxmlformats.org/officeDocument/2006/relationships/image" Target="../media/image346.jpeg"/><Relationship Id="rId18" Type="http://schemas.openxmlformats.org/officeDocument/2006/relationships/image" Target="../media/image71.jpeg"/><Relationship Id="rId26" Type="http://schemas.openxmlformats.org/officeDocument/2006/relationships/image" Target="../media/image353.jpeg"/><Relationship Id="rId3" Type="http://schemas.openxmlformats.org/officeDocument/2006/relationships/image" Target="../media/image336.jpeg"/><Relationship Id="rId21" Type="http://schemas.openxmlformats.org/officeDocument/2006/relationships/image" Target="../media/image348.jpeg"/><Relationship Id="rId7" Type="http://schemas.openxmlformats.org/officeDocument/2006/relationships/image" Target="../media/image340.jpeg"/><Relationship Id="rId12" Type="http://schemas.openxmlformats.org/officeDocument/2006/relationships/image" Target="../media/image345.jpeg"/><Relationship Id="rId17" Type="http://schemas.openxmlformats.org/officeDocument/2006/relationships/image" Target="../media/image70.jpeg"/><Relationship Id="rId25" Type="http://schemas.openxmlformats.org/officeDocument/2006/relationships/image" Target="../media/image352.jpeg"/><Relationship Id="rId2" Type="http://schemas.openxmlformats.org/officeDocument/2006/relationships/notesSlide" Target="../notesSlides/notesSlide18.xml"/><Relationship Id="rId16" Type="http://schemas.openxmlformats.org/officeDocument/2006/relationships/image" Target="../media/image69.jpeg"/><Relationship Id="rId20"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339.jpeg"/><Relationship Id="rId11" Type="http://schemas.openxmlformats.org/officeDocument/2006/relationships/image" Target="../media/image344.jpeg"/><Relationship Id="rId24" Type="http://schemas.openxmlformats.org/officeDocument/2006/relationships/image" Target="../media/image351.jpeg"/><Relationship Id="rId5" Type="http://schemas.openxmlformats.org/officeDocument/2006/relationships/image" Target="../media/image338.jpeg"/><Relationship Id="rId15" Type="http://schemas.openxmlformats.org/officeDocument/2006/relationships/image" Target="../media/image68.jpeg"/><Relationship Id="rId23" Type="http://schemas.openxmlformats.org/officeDocument/2006/relationships/image" Target="../media/image350.jpeg"/><Relationship Id="rId10" Type="http://schemas.openxmlformats.org/officeDocument/2006/relationships/image" Target="../media/image343.jpeg"/><Relationship Id="rId19" Type="http://schemas.openxmlformats.org/officeDocument/2006/relationships/image" Target="../media/image72.jpeg"/><Relationship Id="rId4" Type="http://schemas.openxmlformats.org/officeDocument/2006/relationships/image" Target="../media/image337.jpeg"/><Relationship Id="rId9" Type="http://schemas.openxmlformats.org/officeDocument/2006/relationships/image" Target="../media/image342.jpeg"/><Relationship Id="rId14" Type="http://schemas.openxmlformats.org/officeDocument/2006/relationships/image" Target="../media/image347.jpeg"/><Relationship Id="rId22" Type="http://schemas.openxmlformats.org/officeDocument/2006/relationships/image" Target="../media/image34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55.jpg"/><Relationship Id="rId4" Type="http://schemas.openxmlformats.org/officeDocument/2006/relationships/image" Target="../media/image35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9.jp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58.jpg"/><Relationship Id="rId5" Type="http://schemas.openxmlformats.org/officeDocument/2006/relationships/image" Target="../media/image357.jpg"/><Relationship Id="rId4" Type="http://schemas.openxmlformats.org/officeDocument/2006/relationships/image" Target="../media/image356.png"/></Relationships>
</file>

<file path=ppt/slides/_rels/slide25.xml.rels><?xml version="1.0" encoding="UTF-8" standalone="yes"?>
<Relationships xmlns="http://schemas.openxmlformats.org/package/2006/relationships"><Relationship Id="rId3" Type="http://schemas.openxmlformats.org/officeDocument/2006/relationships/image" Target="../media/image36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3.jpeg"/><Relationship Id="rId5" Type="http://schemas.openxmlformats.org/officeDocument/2006/relationships/image" Target="../media/image362.jpeg"/><Relationship Id="rId4" Type="http://schemas.openxmlformats.org/officeDocument/2006/relationships/image" Target="../media/image361.jpeg"/></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71.jpeg"/><Relationship Id="rId18" Type="http://schemas.openxmlformats.org/officeDocument/2006/relationships/image" Target="../media/image366.jpeg"/><Relationship Id="rId26" Type="http://schemas.openxmlformats.org/officeDocument/2006/relationships/image" Target="../media/image374.jpeg"/><Relationship Id="rId39" Type="http://schemas.openxmlformats.org/officeDocument/2006/relationships/image" Target="../media/image381.jpeg"/><Relationship Id="rId3" Type="http://schemas.openxmlformats.org/officeDocument/2006/relationships/notesSlide" Target="../notesSlides/notesSlide23.xml"/><Relationship Id="rId21" Type="http://schemas.openxmlformats.org/officeDocument/2006/relationships/image" Target="../media/image369.jpeg"/><Relationship Id="rId34" Type="http://schemas.openxmlformats.org/officeDocument/2006/relationships/image" Target="../media/image376.jpeg"/><Relationship Id="rId7" Type="http://schemas.openxmlformats.org/officeDocument/2006/relationships/image" Target="../media/image41.jpeg"/><Relationship Id="rId12" Type="http://schemas.openxmlformats.org/officeDocument/2006/relationships/image" Target="../media/image70.jpeg"/><Relationship Id="rId17" Type="http://schemas.openxmlformats.org/officeDocument/2006/relationships/image" Target="../media/image365.jpeg"/><Relationship Id="rId25" Type="http://schemas.openxmlformats.org/officeDocument/2006/relationships/image" Target="../media/image373.jpeg"/><Relationship Id="rId33" Type="http://schemas.openxmlformats.org/officeDocument/2006/relationships/image" Target="../media/image347.jpeg"/><Relationship Id="rId38" Type="http://schemas.openxmlformats.org/officeDocument/2006/relationships/image" Target="../media/image380.jpeg"/><Relationship Id="rId2" Type="http://schemas.openxmlformats.org/officeDocument/2006/relationships/slideLayout" Target="../slideLayouts/slideLayout2.xml"/><Relationship Id="rId16" Type="http://schemas.openxmlformats.org/officeDocument/2006/relationships/image" Target="../media/image364.jpeg"/><Relationship Id="rId20" Type="http://schemas.openxmlformats.org/officeDocument/2006/relationships/image" Target="../media/image368.jpeg"/><Relationship Id="rId29" Type="http://schemas.openxmlformats.org/officeDocument/2006/relationships/image" Target="../media/image343.jpeg"/><Relationship Id="rId1" Type="http://schemas.openxmlformats.org/officeDocument/2006/relationships/tags" Target="../tags/tag22.xml"/><Relationship Id="rId6" Type="http://schemas.openxmlformats.org/officeDocument/2006/relationships/image" Target="../media/image40.jpeg"/><Relationship Id="rId11" Type="http://schemas.openxmlformats.org/officeDocument/2006/relationships/image" Target="../media/image69.jpeg"/><Relationship Id="rId24" Type="http://schemas.openxmlformats.org/officeDocument/2006/relationships/image" Target="../media/image372.jpeg"/><Relationship Id="rId32" Type="http://schemas.openxmlformats.org/officeDocument/2006/relationships/image" Target="../media/image346.jpeg"/><Relationship Id="rId37" Type="http://schemas.openxmlformats.org/officeDocument/2006/relationships/image" Target="../media/image379.jpeg"/><Relationship Id="rId5" Type="http://schemas.openxmlformats.org/officeDocument/2006/relationships/image" Target="../media/image39.jpeg"/><Relationship Id="rId15" Type="http://schemas.openxmlformats.org/officeDocument/2006/relationships/image" Target="../media/image79.jpeg"/><Relationship Id="rId23" Type="http://schemas.openxmlformats.org/officeDocument/2006/relationships/image" Target="../media/image371.jpeg"/><Relationship Id="rId28" Type="http://schemas.openxmlformats.org/officeDocument/2006/relationships/image" Target="../media/image342.jpeg"/><Relationship Id="rId36" Type="http://schemas.openxmlformats.org/officeDocument/2006/relationships/image" Target="../media/image378.jpeg"/><Relationship Id="rId10" Type="http://schemas.openxmlformats.org/officeDocument/2006/relationships/image" Target="../media/image68.jpeg"/><Relationship Id="rId19" Type="http://schemas.openxmlformats.org/officeDocument/2006/relationships/image" Target="../media/image367.jpeg"/><Relationship Id="rId31" Type="http://schemas.openxmlformats.org/officeDocument/2006/relationships/image" Target="../media/image345.jpeg"/><Relationship Id="rId4" Type="http://schemas.openxmlformats.org/officeDocument/2006/relationships/image" Target="../media/image38.jpeg"/><Relationship Id="rId9" Type="http://schemas.openxmlformats.org/officeDocument/2006/relationships/image" Target="../media/image73.jpeg"/><Relationship Id="rId14" Type="http://schemas.openxmlformats.org/officeDocument/2006/relationships/image" Target="../media/image72.jpeg"/><Relationship Id="rId22" Type="http://schemas.openxmlformats.org/officeDocument/2006/relationships/image" Target="../media/image370.jpeg"/><Relationship Id="rId27" Type="http://schemas.openxmlformats.org/officeDocument/2006/relationships/image" Target="../media/image375.jpeg"/><Relationship Id="rId30" Type="http://schemas.openxmlformats.org/officeDocument/2006/relationships/image" Target="../media/image344.jpeg"/><Relationship Id="rId35" Type="http://schemas.openxmlformats.org/officeDocument/2006/relationships/image" Target="../media/image37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5.jp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84.jpg"/><Relationship Id="rId5" Type="http://schemas.openxmlformats.org/officeDocument/2006/relationships/image" Target="../media/image383.jpg"/><Relationship Id="rId4" Type="http://schemas.openxmlformats.org/officeDocument/2006/relationships/image" Target="../media/image382.jpg"/></Relationships>
</file>

<file path=ppt/slides/_rels/slide28.xml.rels><?xml version="1.0" encoding="UTF-8" standalone="yes"?>
<Relationships xmlns="http://schemas.openxmlformats.org/package/2006/relationships"><Relationship Id="rId8" Type="http://schemas.openxmlformats.org/officeDocument/2006/relationships/image" Target="../media/image390.jpeg"/><Relationship Id="rId13" Type="http://schemas.openxmlformats.org/officeDocument/2006/relationships/image" Target="../media/image395.jpeg"/><Relationship Id="rId18" Type="http://schemas.openxmlformats.org/officeDocument/2006/relationships/image" Target="../media/image400.jpeg"/><Relationship Id="rId3" Type="http://schemas.openxmlformats.org/officeDocument/2006/relationships/notesSlide" Target="../notesSlides/notesSlide25.xml"/><Relationship Id="rId21" Type="http://schemas.openxmlformats.org/officeDocument/2006/relationships/image" Target="../media/image403.jpeg"/><Relationship Id="rId7" Type="http://schemas.openxmlformats.org/officeDocument/2006/relationships/image" Target="../media/image389.jpeg"/><Relationship Id="rId12" Type="http://schemas.openxmlformats.org/officeDocument/2006/relationships/image" Target="../media/image394.jpeg"/><Relationship Id="rId17" Type="http://schemas.openxmlformats.org/officeDocument/2006/relationships/image" Target="../media/image399.jpeg"/><Relationship Id="rId25" Type="http://schemas.openxmlformats.org/officeDocument/2006/relationships/image" Target="../media/image407.jpeg"/><Relationship Id="rId2" Type="http://schemas.openxmlformats.org/officeDocument/2006/relationships/slideLayout" Target="../slideLayouts/slideLayout2.xml"/><Relationship Id="rId16" Type="http://schemas.openxmlformats.org/officeDocument/2006/relationships/image" Target="../media/image398.jpeg"/><Relationship Id="rId20" Type="http://schemas.openxmlformats.org/officeDocument/2006/relationships/image" Target="../media/image402.jpeg"/><Relationship Id="rId1" Type="http://schemas.openxmlformats.org/officeDocument/2006/relationships/tags" Target="../tags/tag24.xml"/><Relationship Id="rId6" Type="http://schemas.openxmlformats.org/officeDocument/2006/relationships/image" Target="../media/image388.jpeg"/><Relationship Id="rId11" Type="http://schemas.openxmlformats.org/officeDocument/2006/relationships/image" Target="../media/image393.jpeg"/><Relationship Id="rId24" Type="http://schemas.openxmlformats.org/officeDocument/2006/relationships/image" Target="../media/image406.png"/><Relationship Id="rId5" Type="http://schemas.openxmlformats.org/officeDocument/2006/relationships/image" Target="../media/image387.jpeg"/><Relationship Id="rId15" Type="http://schemas.openxmlformats.org/officeDocument/2006/relationships/image" Target="../media/image397.jpeg"/><Relationship Id="rId23" Type="http://schemas.openxmlformats.org/officeDocument/2006/relationships/image" Target="../media/image405.jpeg"/><Relationship Id="rId10" Type="http://schemas.openxmlformats.org/officeDocument/2006/relationships/image" Target="../media/image392.jpeg"/><Relationship Id="rId19" Type="http://schemas.openxmlformats.org/officeDocument/2006/relationships/image" Target="../media/image401.jpeg"/><Relationship Id="rId4" Type="http://schemas.openxmlformats.org/officeDocument/2006/relationships/image" Target="../media/image386.jpeg"/><Relationship Id="rId9" Type="http://schemas.openxmlformats.org/officeDocument/2006/relationships/image" Target="../media/image391.jpeg"/><Relationship Id="rId14" Type="http://schemas.openxmlformats.org/officeDocument/2006/relationships/image" Target="../media/image396.jpeg"/><Relationship Id="rId22" Type="http://schemas.openxmlformats.org/officeDocument/2006/relationships/image" Target="../media/image40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7.xml"/><Relationship Id="rId7"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Unsupervised Visual Representation Learning by Context Prediction</a:t>
            </a:r>
            <a:endParaRPr lang="en-US" sz="4000" dirty="0"/>
          </a:p>
        </p:txBody>
      </p:sp>
      <p:sp>
        <p:nvSpPr>
          <p:cNvPr id="3" name="Subtitle 2"/>
          <p:cNvSpPr>
            <a:spLocks noGrp="1"/>
          </p:cNvSpPr>
          <p:nvPr>
            <p:ph type="subTitle" idx="1"/>
          </p:nvPr>
        </p:nvSpPr>
        <p:spPr/>
        <p:txBody>
          <a:bodyPr/>
          <a:lstStyle/>
          <a:p>
            <a:r>
              <a:rPr lang="en-US" dirty="0" smtClean="0"/>
              <a:t>Carl </a:t>
            </a:r>
            <a:r>
              <a:rPr lang="en-US" dirty="0" err="1" smtClean="0"/>
              <a:t>Doersch</a:t>
            </a:r>
            <a:endParaRPr lang="en-US" dirty="0" smtClean="0"/>
          </a:p>
          <a:p>
            <a:r>
              <a:rPr lang="en-US" dirty="0" smtClean="0"/>
              <a:t>Joint work with Alexei A. </a:t>
            </a:r>
            <a:r>
              <a:rPr lang="en-US" dirty="0" err="1" smtClean="0"/>
              <a:t>Efros</a:t>
            </a:r>
            <a:r>
              <a:rPr lang="en-US" dirty="0"/>
              <a:t> </a:t>
            </a:r>
            <a:r>
              <a:rPr lang="en-US" dirty="0" smtClean="0"/>
              <a:t>&amp; </a:t>
            </a:r>
            <a:r>
              <a:rPr lang="en-US" dirty="0" err="1" smtClean="0"/>
              <a:t>Abhinav</a:t>
            </a:r>
            <a:r>
              <a:rPr lang="en-US" dirty="0" smtClean="0"/>
              <a:t> Gupta</a:t>
            </a:r>
            <a:endParaRPr lang="en-US" dirty="0"/>
          </a:p>
        </p:txBody>
      </p:sp>
    </p:spTree>
    <p:extLst>
      <p:ext uri="{BB962C8B-B14F-4D97-AF65-F5344CB8AC3E}">
        <p14:creationId xmlns:p14="http://schemas.microsoft.com/office/powerpoint/2010/main" val="1245956728"/>
      </p:ext>
    </p:extLst>
  </p:cSld>
  <p:clrMapOvr>
    <a:masterClrMapping/>
  </p:clrMapOvr>
  <mc:AlternateContent xmlns:mc="http://schemas.openxmlformats.org/markup-compatibility/2006" xmlns:p14="http://schemas.microsoft.com/office/powerpoint/2010/main">
    <mc:Choice Requires="p14">
      <p:transition p14:dur="400" advTm="4696">
        <p:fade/>
      </p:transition>
    </mc:Choice>
    <mc:Fallback xmlns="">
      <p:transition advTm="469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Trivial Shortcuts</a:t>
            </a:r>
            <a:endParaRPr lang="en-US" dirty="0"/>
          </a:p>
        </p:txBody>
      </p:sp>
      <p:grpSp>
        <p:nvGrpSpPr>
          <p:cNvPr id="118" name="Group 117"/>
          <p:cNvGrpSpPr/>
          <p:nvPr/>
        </p:nvGrpSpPr>
        <p:grpSpPr>
          <a:xfrm>
            <a:off x="1143000" y="4178847"/>
            <a:ext cx="3440001" cy="2227750"/>
            <a:chOff x="2107338" y="1805432"/>
            <a:chExt cx="4929324" cy="3192238"/>
          </a:xfrm>
        </p:grpSpPr>
        <p:pic>
          <p:nvPicPr>
            <p:cNvPr id="119" name="Picture 118"/>
            <p:cNvPicPr>
              <a:picLocks noChangeAspect="1"/>
            </p:cNvPicPr>
            <p:nvPr/>
          </p:nvPicPr>
          <p:blipFill rotWithShape="1">
            <a:blip r:embed="rId4">
              <a:extLst>
                <a:ext uri="{28A0092B-C50C-407E-A947-70E740481C1C}">
                  <a14:useLocalDpi xmlns:a14="http://schemas.microsoft.com/office/drawing/2010/main" val="0"/>
                </a:ext>
              </a:extLst>
            </a:blip>
            <a:srcRect l="11002" t="9891" b="3308"/>
            <a:stretch/>
          </p:blipFill>
          <p:spPr>
            <a:xfrm flipH="1">
              <a:off x="2107338" y="1805432"/>
              <a:ext cx="4929324" cy="3192238"/>
            </a:xfrm>
            <a:prstGeom prst="rect">
              <a:avLst/>
            </a:prstGeom>
          </p:spPr>
        </p:pic>
        <p:grpSp>
          <p:nvGrpSpPr>
            <p:cNvPr id="120" name="Group 119"/>
            <p:cNvGrpSpPr/>
            <p:nvPr/>
          </p:nvGrpSpPr>
          <p:grpSpPr>
            <a:xfrm>
              <a:off x="3610051" y="1952625"/>
              <a:ext cx="3167658" cy="3000375"/>
              <a:chOff x="1905000" y="158912"/>
              <a:chExt cx="3799775" cy="3599110"/>
            </a:xfrm>
          </p:grpSpPr>
          <p:sp>
            <p:nvSpPr>
              <p:cNvPr id="123" name="Rectangle 122"/>
              <p:cNvSpPr/>
              <p:nvPr/>
            </p:nvSpPr>
            <p:spPr>
              <a:xfrm flipH="1">
                <a:off x="1905000" y="2758425"/>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H="1">
                <a:off x="3255562" y="2810380"/>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flipH="1">
                <a:off x="4590877" y="2716861"/>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flipH="1">
                <a:off x="4757133" y="1495036"/>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flipH="1">
                <a:off x="2128068" y="1609337"/>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flipH="1">
                <a:off x="1972203" y="304386"/>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flipH="1">
                <a:off x="3380254" y="158912"/>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p:cNvSpPr/>
            <p:nvPr/>
          </p:nvSpPr>
          <p:spPr>
            <a:xfrm flipH="1">
              <a:off x="4909728" y="3074006"/>
              <a:ext cx="789996" cy="789996"/>
            </a:xfrm>
            <a:prstGeom prst="rect">
              <a:avLst/>
            </a:prstGeom>
            <a:noFill/>
            <a:ln w="3810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H="1">
              <a:off x="6011462" y="2009775"/>
              <a:ext cx="789996" cy="78999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763092" y="4441800"/>
            <a:ext cx="3136432" cy="866800"/>
            <a:chOff x="3200400" y="4441800"/>
            <a:chExt cx="3136432" cy="866800"/>
          </a:xfrm>
        </p:grpSpPr>
        <p:cxnSp>
          <p:nvCxnSpPr>
            <p:cNvPr id="6" name="Straight Arrow Connector 5"/>
            <p:cNvCxnSpPr/>
            <p:nvPr/>
          </p:nvCxnSpPr>
          <p:spPr>
            <a:xfrm flipH="1">
              <a:off x="3200400" y="4641855"/>
              <a:ext cx="1524000" cy="666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775122" y="4441800"/>
              <a:ext cx="1561710" cy="400110"/>
            </a:xfrm>
            <a:prstGeom prst="rect">
              <a:avLst/>
            </a:prstGeom>
            <a:noFill/>
          </p:spPr>
          <p:txBody>
            <a:bodyPr wrap="none" rtlCol="0">
              <a:spAutoFit/>
            </a:bodyPr>
            <a:lstStyle/>
            <a:p>
              <a:pPr algn="ctr"/>
              <a:r>
                <a:rPr lang="en-US" sz="2000" dirty="0" smtClean="0"/>
                <a:t>Include a gap</a:t>
              </a:r>
              <a:endParaRPr lang="en-US" sz="2000" dirty="0"/>
            </a:p>
          </p:txBody>
        </p:sp>
      </p:grpSp>
      <p:grpSp>
        <p:nvGrpSpPr>
          <p:cNvPr id="13" name="Group 12"/>
          <p:cNvGrpSpPr/>
          <p:nvPr/>
        </p:nvGrpSpPr>
        <p:grpSpPr>
          <a:xfrm>
            <a:off x="4327560" y="5467371"/>
            <a:ext cx="3785557" cy="602172"/>
            <a:chOff x="3764868" y="5467371"/>
            <a:chExt cx="3785557" cy="602172"/>
          </a:xfrm>
        </p:grpSpPr>
        <p:sp>
          <p:nvSpPr>
            <p:cNvPr id="138" name="TextBox 137"/>
            <p:cNvSpPr txBox="1"/>
            <p:nvPr/>
          </p:nvSpPr>
          <p:spPr>
            <a:xfrm>
              <a:off x="4796530" y="5467371"/>
              <a:ext cx="2753895" cy="400110"/>
            </a:xfrm>
            <a:prstGeom prst="rect">
              <a:avLst/>
            </a:prstGeom>
            <a:noFill/>
          </p:spPr>
          <p:txBody>
            <a:bodyPr wrap="none" rtlCol="0">
              <a:spAutoFit/>
            </a:bodyPr>
            <a:lstStyle/>
            <a:p>
              <a:r>
                <a:rPr lang="en-US" sz="2000" dirty="0" smtClean="0"/>
                <a:t>Jitter the patch locations</a:t>
              </a:r>
              <a:endParaRPr lang="en-US" sz="2000" dirty="0"/>
            </a:p>
          </p:txBody>
        </p:sp>
        <p:cxnSp>
          <p:nvCxnSpPr>
            <p:cNvPr id="139" name="Straight Arrow Connector 138"/>
            <p:cNvCxnSpPr/>
            <p:nvPr/>
          </p:nvCxnSpPr>
          <p:spPr>
            <a:xfrm flipH="1">
              <a:off x="3764868" y="5726481"/>
              <a:ext cx="943428" cy="343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85241" y="1981200"/>
            <a:ext cx="3032989" cy="1295400"/>
            <a:chOff x="5525771" y="1981200"/>
            <a:chExt cx="3032989" cy="1295400"/>
          </a:xfrm>
        </p:grpSpPr>
        <p:pic>
          <p:nvPicPr>
            <p:cNvPr id="142" name="Picture 2" descr="http://baikal.graphics.cs.cmu.edu/cdoersch/im2gps2/VOC2007/JPEGImages//003510.jpg"/>
            <p:cNvPicPr>
              <a:picLocks noChangeAspect="1" noChangeArrowheads="1"/>
            </p:cNvPicPr>
            <p:nvPr/>
          </p:nvPicPr>
          <p:blipFill rotWithShape="1">
            <a:blip r:embed="rId5">
              <a:extLst>
                <a:ext uri="{28A0092B-C50C-407E-A947-70E740481C1C}">
                  <a14:useLocalDpi xmlns:a14="http://schemas.microsoft.com/office/drawing/2010/main" val="0"/>
                </a:ext>
              </a:extLst>
            </a:blip>
            <a:srcRect l="69566" t="12019" r="12413" b="65111"/>
            <a:stretch/>
          </p:blipFill>
          <p:spPr bwMode="auto">
            <a:xfrm>
              <a:off x="5525771" y="1981200"/>
              <a:ext cx="136104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http://baikal.graphics.cs.cmu.edu/cdoersch/im2gps2/VOC2007/JPEGImages//003510.jpg"/>
            <p:cNvPicPr>
              <a:picLocks noChangeAspect="1" noChangeArrowheads="1"/>
            </p:cNvPicPr>
            <p:nvPr/>
          </p:nvPicPr>
          <p:blipFill rotWithShape="1">
            <a:blip r:embed="rId5">
              <a:extLst>
                <a:ext uri="{28A0092B-C50C-407E-A947-70E740481C1C}">
                  <a14:useLocalDpi xmlns:a14="http://schemas.microsoft.com/office/drawing/2010/main" val="0"/>
                </a:ext>
              </a:extLst>
            </a:blip>
            <a:srcRect l="56824" t="10188" r="25155" b="66942"/>
            <a:stretch/>
          </p:blipFill>
          <p:spPr bwMode="auto">
            <a:xfrm>
              <a:off x="7197713" y="1981200"/>
              <a:ext cx="136104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5538240" y="1981200"/>
            <a:ext cx="3020520" cy="1295400"/>
            <a:chOff x="585241" y="1981200"/>
            <a:chExt cx="3020520" cy="1295400"/>
          </a:xfrm>
        </p:grpSpPr>
        <p:pic>
          <p:nvPicPr>
            <p:cNvPr id="32" name="Picture 2" descr="http://baikal.graphics.cs.cmu.edu/cdoersch/im2gps2/VOC2007/JPEGImages//003510.jpg"/>
            <p:cNvPicPr>
              <a:picLocks noChangeAspect="1" noChangeArrowheads="1"/>
            </p:cNvPicPr>
            <p:nvPr/>
          </p:nvPicPr>
          <p:blipFill rotWithShape="1">
            <a:blip r:embed="rId5">
              <a:extLst>
                <a:ext uri="{28A0092B-C50C-407E-A947-70E740481C1C}">
                  <a14:useLocalDpi xmlns:a14="http://schemas.microsoft.com/office/drawing/2010/main" val="0"/>
                </a:ext>
              </a:extLst>
            </a:blip>
            <a:srcRect l="56824" t="10188" r="25155" b="66942"/>
            <a:stretch/>
          </p:blipFill>
          <p:spPr bwMode="auto">
            <a:xfrm>
              <a:off x="585241" y="1981200"/>
              <a:ext cx="136104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baikal.graphics.cs.cmu.edu/cdoersch/im2gps2/VOC2007/JPEGImages//003510.jpg"/>
            <p:cNvPicPr>
              <a:picLocks noChangeAspect="1" noChangeArrowheads="1"/>
            </p:cNvPicPr>
            <p:nvPr/>
          </p:nvPicPr>
          <p:blipFill rotWithShape="1">
            <a:blip r:embed="rId5">
              <a:extLst>
                <a:ext uri="{28A0092B-C50C-407E-A947-70E740481C1C}">
                  <a14:useLocalDpi xmlns:a14="http://schemas.microsoft.com/office/drawing/2010/main" val="0"/>
                </a:ext>
              </a:extLst>
            </a:blip>
            <a:srcRect l="69566" t="12019" r="12413" b="65111"/>
            <a:stretch/>
          </p:blipFill>
          <p:spPr bwMode="auto">
            <a:xfrm>
              <a:off x="2244714" y="1981200"/>
              <a:ext cx="1361047"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ight Arrow 27"/>
          <p:cNvSpPr/>
          <p:nvPr/>
        </p:nvSpPr>
        <p:spPr>
          <a:xfrm>
            <a:off x="4435274" y="2283805"/>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5711125"/>
      </p:ext>
    </p:extLst>
  </p:cSld>
  <p:clrMapOvr>
    <a:masterClrMapping/>
  </p:clrMapOvr>
  <mc:AlternateContent xmlns:mc="http://schemas.openxmlformats.org/markup-compatibility/2006" xmlns:p14="http://schemas.microsoft.com/office/powerpoint/2010/main">
    <mc:Choice Requires="p14">
      <p:transition p14:dur="400" advTm="52141">
        <p:fade/>
      </p:transition>
    </mc:Choice>
    <mc:Fallback xmlns="">
      <p:transition advTm="521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356220" y="2743200"/>
            <a:ext cx="4273180" cy="3870030"/>
            <a:chOff x="2356220" y="2743200"/>
            <a:chExt cx="4273180" cy="3870030"/>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220" y="2743200"/>
              <a:ext cx="4273180" cy="3204885"/>
            </a:xfrm>
            <a:prstGeom prst="rect">
              <a:avLst/>
            </a:prstGeom>
          </p:spPr>
        </p:pic>
        <p:sp>
          <p:nvSpPr>
            <p:cNvPr id="32" name="TextBox 31"/>
            <p:cNvSpPr txBox="1"/>
            <p:nvPr/>
          </p:nvSpPr>
          <p:spPr>
            <a:xfrm>
              <a:off x="2794396" y="5966899"/>
              <a:ext cx="3396827" cy="646331"/>
            </a:xfrm>
            <a:prstGeom prst="rect">
              <a:avLst/>
            </a:prstGeom>
            <a:noFill/>
          </p:spPr>
          <p:txBody>
            <a:bodyPr wrap="none" rtlCol="0">
              <a:spAutoFit/>
            </a:bodyPr>
            <a:lstStyle/>
            <a:p>
              <a:r>
                <a:rPr lang="en-US" sz="3600" dirty="0" smtClean="0"/>
                <a:t>Position in Image</a:t>
              </a:r>
              <a:endParaRPr lang="en-US" sz="3600" dirty="0"/>
            </a:p>
          </p:txBody>
        </p:sp>
      </p:grpSp>
      <p:sp>
        <p:nvSpPr>
          <p:cNvPr id="2" name="Title 1"/>
          <p:cNvSpPr>
            <a:spLocks noGrp="1"/>
          </p:cNvSpPr>
          <p:nvPr>
            <p:ph type="title"/>
          </p:nvPr>
        </p:nvSpPr>
        <p:spPr/>
        <p:txBody>
          <a:bodyPr>
            <a:normAutofit/>
          </a:bodyPr>
          <a:lstStyle/>
          <a:p>
            <a:r>
              <a:rPr lang="en-US" dirty="0" smtClean="0"/>
              <a:t> A Not-So “Trivial” Shortcut</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488398"/>
            <a:ext cx="3134330" cy="235074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7270" y="3488398"/>
            <a:ext cx="3134330" cy="2350748"/>
          </a:xfrm>
          <a:prstGeom prst="rect">
            <a:avLst/>
          </a:prstGeom>
          <a:ln w="28575">
            <a:solidFill>
              <a:schemeClr val="tx1"/>
            </a:solidFill>
          </a:ln>
        </p:spPr>
      </p:pic>
      <p:grpSp>
        <p:nvGrpSpPr>
          <p:cNvPr id="6" name="Group 5"/>
          <p:cNvGrpSpPr/>
          <p:nvPr/>
        </p:nvGrpSpPr>
        <p:grpSpPr>
          <a:xfrm>
            <a:off x="269434" y="3540999"/>
            <a:ext cx="3014616" cy="2222873"/>
            <a:chOff x="252413" y="69056"/>
            <a:chExt cx="2638425" cy="1945482"/>
          </a:xfrm>
        </p:grpSpPr>
        <p:grpSp>
          <p:nvGrpSpPr>
            <p:cNvPr id="7" name="Group 6"/>
            <p:cNvGrpSpPr/>
            <p:nvPr/>
          </p:nvGrpSpPr>
          <p:grpSpPr>
            <a:xfrm>
              <a:off x="252413" y="69056"/>
              <a:ext cx="2638425" cy="535782"/>
              <a:chOff x="252413" y="69056"/>
              <a:chExt cx="2638425" cy="535782"/>
            </a:xfrm>
          </p:grpSpPr>
          <p:sp>
            <p:nvSpPr>
              <p:cNvPr id="18" name="Rectangle 17"/>
              <p:cNvSpPr/>
              <p:nvPr/>
            </p:nvSpPr>
            <p:spPr>
              <a:xfrm>
                <a:off x="252413"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50119"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7825"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45532"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2413" y="773906"/>
              <a:ext cx="2638425" cy="535782"/>
              <a:chOff x="252413" y="678656"/>
              <a:chExt cx="2638425" cy="535782"/>
            </a:xfrm>
          </p:grpSpPr>
          <p:sp>
            <p:nvSpPr>
              <p:cNvPr id="14" name="Rectangle 13"/>
              <p:cNvSpPr/>
              <p:nvPr/>
            </p:nvSpPr>
            <p:spPr>
              <a:xfrm>
                <a:off x="252413"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0119"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7825"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45532"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52413" y="1478756"/>
              <a:ext cx="2638425" cy="535782"/>
              <a:chOff x="252413" y="1478756"/>
              <a:chExt cx="2638425" cy="535782"/>
            </a:xfrm>
          </p:grpSpPr>
          <p:sp>
            <p:nvSpPr>
              <p:cNvPr id="10" name="Rectangle 9"/>
              <p:cNvSpPr/>
              <p:nvPr/>
            </p:nvSpPr>
            <p:spPr>
              <a:xfrm>
                <a:off x="252413"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0119"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47825"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5532"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Isosceles Triangle 21"/>
          <p:cNvSpPr/>
          <p:nvPr/>
        </p:nvSpPr>
        <p:spPr>
          <a:xfrm rot="5400000">
            <a:off x="3325672" y="4633336"/>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Isosceles Triangle 22"/>
          <p:cNvSpPr/>
          <p:nvPr/>
        </p:nvSpPr>
        <p:spPr>
          <a:xfrm rot="5400000">
            <a:off x="5403708" y="4643745"/>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5" name="Group 34"/>
          <p:cNvGrpSpPr/>
          <p:nvPr/>
        </p:nvGrpSpPr>
        <p:grpSpPr>
          <a:xfrm>
            <a:off x="3779232" y="3623044"/>
            <a:ext cx="522388" cy="2081457"/>
            <a:chOff x="4288607" y="3072537"/>
            <a:chExt cx="522388" cy="2081457"/>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8607" y="3072537"/>
              <a:ext cx="522388" cy="522388"/>
            </a:xfrm>
            <a:prstGeom prst="rect">
              <a:avLst/>
            </a:prstGeom>
            <a:ln>
              <a:solidFill>
                <a:srgbClr val="FF0000"/>
              </a:solidFill>
              <a:prstDash val="dash"/>
            </a:ln>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8607" y="3332382"/>
              <a:ext cx="522388" cy="522388"/>
            </a:xfrm>
            <a:prstGeom prst="rect">
              <a:avLst/>
            </a:prstGeom>
            <a:ln>
              <a:solidFill>
                <a:srgbClr val="FF0000"/>
              </a:solidFill>
              <a:prstDash val="dash"/>
            </a:ln>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8607" y="3592227"/>
              <a:ext cx="522388" cy="522388"/>
            </a:xfrm>
            <a:prstGeom prst="rect">
              <a:avLst/>
            </a:prstGeom>
            <a:ln>
              <a:solidFill>
                <a:srgbClr val="FF0000"/>
              </a:solidFill>
              <a:prstDash val="dash"/>
            </a:ln>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8607" y="3852071"/>
              <a:ext cx="522388" cy="522388"/>
            </a:xfrm>
            <a:prstGeom prst="rect">
              <a:avLst/>
            </a:prstGeom>
            <a:ln>
              <a:solidFill>
                <a:srgbClr val="FF0000"/>
              </a:solidFill>
              <a:prstDash val="dash"/>
            </a:ln>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88607" y="4111916"/>
              <a:ext cx="522388" cy="522388"/>
            </a:xfrm>
            <a:prstGeom prst="rect">
              <a:avLst/>
            </a:prstGeom>
            <a:ln>
              <a:solidFill>
                <a:srgbClr val="FF0000"/>
              </a:solidFill>
              <a:prstDash val="dash"/>
            </a:ln>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8607" y="4371761"/>
              <a:ext cx="522388" cy="522388"/>
            </a:xfrm>
            <a:prstGeom prst="rect">
              <a:avLst/>
            </a:prstGeom>
            <a:ln>
              <a:solidFill>
                <a:srgbClr val="FF0000"/>
              </a:solidFill>
              <a:prstDash val="dash"/>
            </a:ln>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88607" y="4631606"/>
              <a:ext cx="522388" cy="522388"/>
            </a:xfrm>
            <a:prstGeom prst="rect">
              <a:avLst/>
            </a:prstGeom>
            <a:ln>
              <a:solidFill>
                <a:srgbClr val="FF0000"/>
              </a:solidFill>
              <a:prstDash val="dash"/>
            </a:ln>
          </p:spPr>
        </p:pic>
      </p:grpSp>
      <p:grpSp>
        <p:nvGrpSpPr>
          <p:cNvPr id="3" name="Group 2"/>
          <p:cNvGrpSpPr/>
          <p:nvPr/>
        </p:nvGrpSpPr>
        <p:grpSpPr>
          <a:xfrm>
            <a:off x="2567748" y="1528762"/>
            <a:ext cx="5040741" cy="914401"/>
            <a:chOff x="2567748" y="1528762"/>
            <a:chExt cx="5040741" cy="914401"/>
          </a:xfrm>
        </p:grpSpPr>
        <p:pic>
          <p:nvPicPr>
            <p:cNvPr id="4100" name="Picture 4" descr="http://ladoga.graphics.cs.cmu.edu/cdoersch/hn25/caffe_run/data/efros/cdoersch/posunsup_nns_proj3_out/patchdisplay/imgs/766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5884"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ladoga.graphics.cs.cmu.edu/cdoersch/hn25/caffe_run/data/efros/cdoersch/posunsup_nns_proj3_out/patchdisplay/imgs/766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2935"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ladoga.graphics.cs.cmu.edu/cdoersch/hn25/caffe_run/data/efros/cdoersch/posunsup_nns_proj3_out/patchdisplay/imgs/766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9986"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ladoga.graphics.cs.cmu.edu/cdoersch/hn25/caffe_run/data/efros/cdoersch/posunsup_nns_proj3_out/patchdisplay/imgs/7665.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7037"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ladoga.graphics.cs.cmu.edu/cdoersch/hn25/caffe_run/data/efros/cdoersch/posunsup_nns_proj3_out/patchdisplay/imgs/7666.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4089" y="1528762"/>
              <a:ext cx="914400" cy="91440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2567748" y="1566673"/>
              <a:ext cx="0" cy="87649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 name="Isosceles Triangle 46"/>
          <p:cNvSpPr/>
          <p:nvPr/>
        </p:nvSpPr>
        <p:spPr>
          <a:xfrm rot="5400000">
            <a:off x="4264362" y="4633336"/>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2" name="Group 51"/>
          <p:cNvGrpSpPr/>
          <p:nvPr/>
        </p:nvGrpSpPr>
        <p:grpSpPr>
          <a:xfrm>
            <a:off x="4717922" y="2976214"/>
            <a:ext cx="723044" cy="3424586"/>
            <a:chOff x="4717922" y="2781461"/>
            <a:chExt cx="723044" cy="3424586"/>
          </a:xfrm>
        </p:grpSpPr>
        <p:grpSp>
          <p:nvGrpSpPr>
            <p:cNvPr id="42" name="Group 41"/>
            <p:cNvGrpSpPr/>
            <p:nvPr/>
          </p:nvGrpSpPr>
          <p:grpSpPr>
            <a:xfrm>
              <a:off x="4792324" y="3940174"/>
              <a:ext cx="574240" cy="1092202"/>
              <a:chOff x="4792324" y="3914452"/>
              <a:chExt cx="574240" cy="1524000"/>
            </a:xfrm>
          </p:grpSpPr>
          <p:sp>
            <p:nvSpPr>
              <p:cNvPr id="43" name="Rectangle 42"/>
              <p:cNvSpPr/>
              <p:nvPr/>
            </p:nvSpPr>
            <p:spPr>
              <a:xfrm>
                <a:off x="4792324" y="3914452"/>
                <a:ext cx="57424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rot="5400000">
                <a:off x="4317444" y="4414842"/>
                <a:ext cx="1524000" cy="523220"/>
              </a:xfrm>
              <a:prstGeom prst="rect">
                <a:avLst/>
              </a:prstGeom>
              <a:noFill/>
            </p:spPr>
            <p:txBody>
              <a:bodyPr wrap="square" rtlCol="0">
                <a:spAutoFit/>
              </a:bodyPr>
              <a:lstStyle/>
              <a:p>
                <a:pPr algn="ctr"/>
                <a:r>
                  <a:rPr lang="en-US" sz="2800" dirty="0" smtClean="0"/>
                  <a:t>CNN</a:t>
                </a:r>
                <a:endParaRPr lang="en-US" sz="2800" dirty="0"/>
              </a:p>
            </p:txBody>
          </p:sp>
        </p:grpSp>
        <p:cxnSp>
          <p:nvCxnSpPr>
            <p:cNvPr id="45" name="Straight Arrow Connector 44"/>
            <p:cNvCxnSpPr/>
            <p:nvPr/>
          </p:nvCxnSpPr>
          <p:spPr>
            <a:xfrm flipV="1">
              <a:off x="5079444" y="5135563"/>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86296" y="5619751"/>
              <a:ext cx="586296" cy="586296"/>
            </a:xfrm>
            <a:prstGeom prst="rect">
              <a:avLst/>
            </a:prstGeom>
            <a:ln>
              <a:solidFill>
                <a:srgbClr val="FF0000"/>
              </a:solidFill>
              <a:prstDash val="dash"/>
            </a:ln>
          </p:spPr>
        </p:pic>
        <p:cxnSp>
          <p:nvCxnSpPr>
            <p:cNvPr id="48" name="Straight Arrow Connector 47"/>
            <p:cNvCxnSpPr/>
            <p:nvPr/>
          </p:nvCxnSpPr>
          <p:spPr>
            <a:xfrm flipV="1">
              <a:off x="5079444" y="3455987"/>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717922" y="2781461"/>
              <a:ext cx="723044" cy="571338"/>
              <a:chOff x="4755156" y="2781461"/>
              <a:chExt cx="723044" cy="571338"/>
            </a:xfrm>
          </p:grpSpPr>
          <p:sp>
            <p:nvSpPr>
              <p:cNvPr id="36" name="Rectangle 35"/>
              <p:cNvSpPr/>
              <p:nvPr/>
            </p:nvSpPr>
            <p:spPr>
              <a:xfrm>
                <a:off x="4755156" y="2781461"/>
                <a:ext cx="723044" cy="57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78400" y="3143330"/>
                <a:ext cx="131979" cy="133269"/>
              </a:xfrm>
              <a:prstGeom prst="rect">
                <a:avLst/>
              </a:prstGeom>
              <a:solidFill>
                <a:srgbClr val="FF7D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2" descr="http://ladoga.graphics.cs.cmu.edu/cdoersch/hn25/caffe_run/data/efros/cdoersch/posunsup_nns_proj3_out/patchdisplay/imgs/766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14800" y="3026243"/>
            <a:ext cx="914400" cy="914401"/>
          </a:xfrm>
          <a:prstGeom prst="rect">
            <a:avLst/>
          </a:prstGeom>
          <a:noFill/>
          <a:ln w="38100">
            <a:noFill/>
          </a:ln>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2819400" y="1775579"/>
            <a:ext cx="3505200" cy="3391741"/>
            <a:chOff x="1158672" y="1775579"/>
            <a:chExt cx="3505200" cy="3391741"/>
          </a:xfrm>
        </p:grpSpPr>
        <p:grpSp>
          <p:nvGrpSpPr>
            <p:cNvPr id="49" name="Group 48"/>
            <p:cNvGrpSpPr/>
            <p:nvPr/>
          </p:nvGrpSpPr>
          <p:grpSpPr>
            <a:xfrm>
              <a:off x="1158672" y="1775579"/>
              <a:ext cx="3505200" cy="3391741"/>
              <a:chOff x="1158672" y="1775579"/>
              <a:chExt cx="3505200" cy="3391741"/>
            </a:xfrm>
          </p:grpSpPr>
          <p:pic>
            <p:nvPicPr>
              <p:cNvPr id="34" name="Picture 33"/>
              <p:cNvPicPr>
                <a:picLocks/>
              </p:cNvPicPr>
              <p:nvPr/>
            </p:nvPicPr>
            <p:blipFill rotWithShape="1">
              <a:blip r:embed="rId20">
                <a:extLst>
                  <a:ext uri="{BEBA8EAE-BF5A-486C-A8C5-ECC9F3942E4B}">
                    <a14:imgProps xmlns:a14="http://schemas.microsoft.com/office/drawing/2010/main">
                      <a14:imgLayer r:embed="rId21">
                        <a14:imgEffect>
                          <a14:saturation sat="64000"/>
                        </a14:imgEffect>
                        <a14:imgEffect>
                          <a14:brightnessContrast bright="-36000" contrast="79000"/>
                        </a14:imgEffect>
                      </a14:imgLayer>
                    </a14:imgProps>
                  </a:ext>
                  <a:ext uri="{28A0092B-C50C-407E-A947-70E740481C1C}">
                    <a14:useLocalDpi xmlns:a14="http://schemas.microsoft.com/office/drawing/2010/main" val="0"/>
                  </a:ext>
                </a:extLst>
              </a:blip>
              <a:srcRect l="48171" t="66344" r="31939" b="3564"/>
              <a:stretch/>
            </p:blipFill>
            <p:spPr>
              <a:xfrm>
                <a:off x="3749472" y="4246014"/>
                <a:ext cx="914400" cy="914400"/>
              </a:xfrm>
              <a:prstGeom prst="rect">
                <a:avLst/>
              </a:prstGeom>
            </p:spPr>
          </p:pic>
          <p:grpSp>
            <p:nvGrpSpPr>
              <p:cNvPr id="41" name="Group 40"/>
              <p:cNvGrpSpPr/>
              <p:nvPr/>
            </p:nvGrpSpPr>
            <p:grpSpPr>
              <a:xfrm>
                <a:off x="1158672" y="1775579"/>
                <a:ext cx="3505200" cy="3391741"/>
                <a:chOff x="366864" y="622812"/>
                <a:chExt cx="5791200" cy="5603745"/>
              </a:xfrm>
            </p:grpSpPr>
            <p:sp>
              <p:nvSpPr>
                <p:cNvPr id="59" name="Rectangle 58"/>
                <p:cNvSpPr/>
                <p:nvPr/>
              </p:nvSpPr>
              <p:spPr>
                <a:xfrm flipH="1">
                  <a:off x="376842" y="4700289"/>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H="1">
                  <a:off x="2504093" y="4709814"/>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H="1">
                  <a:off x="4641321" y="4700289"/>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H="1">
                  <a:off x="4641321" y="266155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H="1">
                  <a:off x="366864" y="266155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H="1">
                  <a:off x="366864" y="62936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H="1">
                  <a:off x="2504093" y="622812"/>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H="1">
                  <a:off x="4641321" y="622812"/>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76"/>
            <p:cNvSpPr/>
            <p:nvPr/>
          </p:nvSpPr>
          <p:spPr>
            <a:xfrm flipH="1">
              <a:off x="2439091" y="3034951"/>
              <a:ext cx="918029" cy="918029"/>
            </a:xfrm>
            <a:prstGeom prst="rect">
              <a:avLst/>
            </a:prstGeom>
            <a:noFill/>
            <a:ln w="381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87460628"/>
      </p:ext>
    </p:extLst>
  </p:cSld>
  <p:clrMapOvr>
    <a:masterClrMapping/>
  </p:clrMapOvr>
  <mc:AlternateContent xmlns:mc="http://schemas.openxmlformats.org/markup-compatibility/2006" xmlns:p14="http://schemas.microsoft.com/office/powerpoint/2010/main">
    <mc:Choice Requires="p14">
      <p:transition p14:dur="400" advTm="94417">
        <p:fade/>
      </p:transition>
    </mc:Choice>
    <mc:Fallback xmlns="">
      <p:transition advTm="94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0 -3.7037E-7 L -0.28056 -0.21852 " pathEditMode="relative" rAng="0" ptsTypes="AA">
                                      <p:cBhvr>
                                        <p:cTn id="9" dur="1000" fill="hold"/>
                                        <p:tgtEl>
                                          <p:spTgt spid="56"/>
                                        </p:tgtEl>
                                        <p:attrNameLst>
                                          <p:attrName>ppt_x</p:attrName>
                                          <p:attrName>ppt_y</p:attrName>
                                        </p:attrNameLst>
                                      </p:cBhvr>
                                      <p:rCtr x="-14028" y="-10926"/>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Chromatic Aberration</a:t>
            </a:r>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948" r="37771"/>
          <a:stretch/>
        </p:blipFill>
        <p:spPr>
          <a:xfrm>
            <a:off x="-152400" y="4267200"/>
            <a:ext cx="3505200" cy="2141846"/>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58" t="13296" r="17057" b="552"/>
          <a:stretch/>
        </p:blipFill>
        <p:spPr>
          <a:xfrm>
            <a:off x="0" y="1828799"/>
            <a:ext cx="3352800" cy="213224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1371600"/>
            <a:ext cx="5257800" cy="5257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1371600"/>
            <a:ext cx="5257800" cy="5257800"/>
          </a:xfrm>
          <a:prstGeom prst="rect">
            <a:avLst/>
          </a:prstGeom>
        </p:spPr>
      </p:pic>
    </p:spTree>
    <p:custDataLst>
      <p:tags r:id="rId1"/>
    </p:custDataLst>
    <p:extLst>
      <p:ext uri="{BB962C8B-B14F-4D97-AF65-F5344CB8AC3E}">
        <p14:creationId xmlns:p14="http://schemas.microsoft.com/office/powerpoint/2010/main" val="2338851765"/>
      </p:ext>
    </p:extLst>
  </p:cSld>
  <p:clrMapOvr>
    <a:masterClrMapping/>
  </p:clrMapOvr>
  <mc:AlternateContent xmlns:mc="http://schemas.openxmlformats.org/markup-compatibility/2006" xmlns:p14="http://schemas.microsoft.com/office/powerpoint/2010/main">
    <mc:Choice Requires="p14">
      <p:transition spd="med" p14:dur="700" advTm="45134">
        <p:fade/>
      </p:transition>
    </mc:Choice>
    <mc:Fallback xmlns="">
      <p:transition spd="med" advTm="451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Chromatic Aberration</a:t>
            </a:r>
            <a:endParaRPr lang="en-US" dirty="0"/>
          </a:p>
        </p:txBody>
      </p:sp>
      <p:pic>
        <p:nvPicPr>
          <p:cNvPr id="4098" name="Picture 2" descr="http://ladoga.graphics.cs.cmu.edu/cdoersch/hn25/caffe_run/data/efros/cdoersch/posunsup_nns_proj3_out/patchdisplay/imgs/766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535511" y="1524000"/>
            <a:ext cx="914400" cy="9144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67748" y="1528762"/>
            <a:ext cx="5040741" cy="914401"/>
            <a:chOff x="2567748" y="1528762"/>
            <a:chExt cx="5040741" cy="914401"/>
          </a:xfrm>
        </p:grpSpPr>
        <p:pic>
          <p:nvPicPr>
            <p:cNvPr id="4100" name="Picture 4" descr="http://ladoga.graphics.cs.cmu.edu/cdoersch/hn25/caffe_run/data/efros/cdoersch/posunsup_nns_proj3_out/patchdisplay/imgs/7662.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665884"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ladoga.graphics.cs.cmu.edu/cdoersch/hn25/caffe_run/data/efros/cdoersch/posunsup_nns_proj3_out/patchdisplay/imgs/7663.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672935"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ladoga.graphics.cs.cmu.edu/cdoersch/hn25/caffe_run/data/efros/cdoersch/posunsup_nns_proj3_out/patchdisplay/imgs/7664.jp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679986"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ladoga.graphics.cs.cmu.edu/cdoersch/hn25/caffe_run/data/efros/cdoersch/posunsup_nns_proj3_out/patchdisplay/imgs/7665.jpg"/>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687037" y="152876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ladoga.graphics.cs.cmu.edu/cdoersch/hn25/caffe_run/data/efros/cdoersch/posunsup_nns_proj3_out/patchdisplay/imgs/7666.jpg"/>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694089" y="1528762"/>
              <a:ext cx="914400" cy="91440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2567748" y="1566673"/>
              <a:ext cx="0" cy="87649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5858256" y="3477431"/>
            <a:ext cx="3133344" cy="2350008"/>
          </a:xfrm>
          <a:prstGeom prst="rect">
            <a:avLst/>
          </a:prstGeom>
          <a:ln w="28575">
            <a:solidFill>
              <a:schemeClr val="tx1"/>
            </a:solidFill>
          </a:ln>
        </p:spPr>
      </p:pic>
      <p:pic>
        <p:nvPicPr>
          <p:cNvPr id="80" name="Picture 7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3488398"/>
            <a:ext cx="3134330" cy="2350748"/>
          </a:xfrm>
          <a:prstGeom prst="rect">
            <a:avLst/>
          </a:prstGeom>
        </p:spPr>
      </p:pic>
      <p:grpSp>
        <p:nvGrpSpPr>
          <p:cNvPr id="82" name="Group 81"/>
          <p:cNvGrpSpPr/>
          <p:nvPr/>
        </p:nvGrpSpPr>
        <p:grpSpPr>
          <a:xfrm>
            <a:off x="269434" y="3540999"/>
            <a:ext cx="3014616" cy="2222873"/>
            <a:chOff x="252413" y="69056"/>
            <a:chExt cx="2638425" cy="1945482"/>
          </a:xfrm>
        </p:grpSpPr>
        <p:grpSp>
          <p:nvGrpSpPr>
            <p:cNvPr id="83" name="Group 82"/>
            <p:cNvGrpSpPr/>
            <p:nvPr/>
          </p:nvGrpSpPr>
          <p:grpSpPr>
            <a:xfrm>
              <a:off x="252413" y="69056"/>
              <a:ext cx="2638425" cy="535782"/>
              <a:chOff x="252413" y="69056"/>
              <a:chExt cx="2638425" cy="535782"/>
            </a:xfrm>
          </p:grpSpPr>
          <p:sp>
            <p:nvSpPr>
              <p:cNvPr id="94" name="Rectangle 93"/>
              <p:cNvSpPr/>
              <p:nvPr/>
            </p:nvSpPr>
            <p:spPr>
              <a:xfrm>
                <a:off x="252413"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50119"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647825"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345532" y="690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252413" y="773906"/>
              <a:ext cx="2638425" cy="535782"/>
              <a:chOff x="252413" y="678656"/>
              <a:chExt cx="2638425" cy="535782"/>
            </a:xfrm>
          </p:grpSpPr>
          <p:sp>
            <p:nvSpPr>
              <p:cNvPr id="90" name="Rectangle 89"/>
              <p:cNvSpPr/>
              <p:nvPr/>
            </p:nvSpPr>
            <p:spPr>
              <a:xfrm>
                <a:off x="252413"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950119"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647825"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345532" y="6786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52413" y="1478756"/>
              <a:ext cx="2638425" cy="535782"/>
              <a:chOff x="252413" y="1478756"/>
              <a:chExt cx="2638425" cy="535782"/>
            </a:xfrm>
          </p:grpSpPr>
          <p:sp>
            <p:nvSpPr>
              <p:cNvPr id="86" name="Rectangle 85"/>
              <p:cNvSpPr/>
              <p:nvPr/>
            </p:nvSpPr>
            <p:spPr>
              <a:xfrm>
                <a:off x="252413"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50119"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647825"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345532" y="1478756"/>
                <a:ext cx="545306" cy="5357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Isosceles Triangle 97"/>
          <p:cNvSpPr/>
          <p:nvPr/>
        </p:nvSpPr>
        <p:spPr>
          <a:xfrm rot="5400000">
            <a:off x="3325672" y="4633336"/>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Isosceles Triangle 98"/>
          <p:cNvSpPr/>
          <p:nvPr/>
        </p:nvSpPr>
        <p:spPr>
          <a:xfrm rot="5400000">
            <a:off x="5403708" y="4643745"/>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0" name="Group 99"/>
          <p:cNvGrpSpPr/>
          <p:nvPr/>
        </p:nvGrpSpPr>
        <p:grpSpPr>
          <a:xfrm>
            <a:off x="3779232" y="3623044"/>
            <a:ext cx="522388" cy="2081457"/>
            <a:chOff x="4288607" y="3072537"/>
            <a:chExt cx="522388" cy="2081457"/>
          </a:xfrm>
        </p:grpSpPr>
        <p:pic>
          <p:nvPicPr>
            <p:cNvPr id="101" name="Picture 100"/>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4288607" y="3072537"/>
              <a:ext cx="522388" cy="522388"/>
            </a:xfrm>
            <a:prstGeom prst="rect">
              <a:avLst/>
            </a:prstGeom>
            <a:ln>
              <a:solidFill>
                <a:srgbClr val="FF0000"/>
              </a:solidFill>
              <a:prstDash val="dash"/>
            </a:ln>
          </p:spPr>
        </p:pic>
        <p:pic>
          <p:nvPicPr>
            <p:cNvPr id="102" name="Picture 101"/>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4288607" y="3332382"/>
              <a:ext cx="522388" cy="522388"/>
            </a:xfrm>
            <a:prstGeom prst="rect">
              <a:avLst/>
            </a:prstGeom>
            <a:ln>
              <a:solidFill>
                <a:srgbClr val="FF0000"/>
              </a:solidFill>
              <a:prstDash val="dash"/>
            </a:ln>
          </p:spPr>
        </p:pic>
        <p:pic>
          <p:nvPicPr>
            <p:cNvPr id="103" name="Picture 102"/>
            <p:cNvPicPr>
              <a:picLocks noChangeAspect="1"/>
            </p:cNvPicPr>
            <p:nvPr/>
          </p:nvPicPr>
          <p:blipFill>
            <a:blip r:embed="rId15">
              <a:grayscl/>
              <a:extLst>
                <a:ext uri="{28A0092B-C50C-407E-A947-70E740481C1C}">
                  <a14:useLocalDpi xmlns:a14="http://schemas.microsoft.com/office/drawing/2010/main" val="0"/>
                </a:ext>
              </a:extLst>
            </a:blip>
            <a:stretch>
              <a:fillRect/>
            </a:stretch>
          </p:blipFill>
          <p:spPr>
            <a:xfrm>
              <a:off x="4288607" y="3592227"/>
              <a:ext cx="522388" cy="522388"/>
            </a:xfrm>
            <a:prstGeom prst="rect">
              <a:avLst/>
            </a:prstGeom>
            <a:ln>
              <a:solidFill>
                <a:srgbClr val="FF0000"/>
              </a:solidFill>
              <a:prstDash val="dash"/>
            </a:ln>
          </p:spPr>
        </p:pic>
        <p:pic>
          <p:nvPicPr>
            <p:cNvPr id="104" name="Picture 103"/>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4288607" y="3852071"/>
              <a:ext cx="522388" cy="522388"/>
            </a:xfrm>
            <a:prstGeom prst="rect">
              <a:avLst/>
            </a:prstGeom>
            <a:ln>
              <a:solidFill>
                <a:srgbClr val="FF0000"/>
              </a:solidFill>
              <a:prstDash val="dash"/>
            </a:ln>
          </p:spPr>
        </p:pic>
        <p:pic>
          <p:nvPicPr>
            <p:cNvPr id="105" name="Picture 104"/>
            <p:cNvPicPr>
              <a:picLocks noChangeAspect="1"/>
            </p:cNvPicPr>
            <p:nvPr/>
          </p:nvPicPr>
          <p:blipFill>
            <a:blip r:embed="rId17">
              <a:grayscl/>
              <a:extLst>
                <a:ext uri="{28A0092B-C50C-407E-A947-70E740481C1C}">
                  <a14:useLocalDpi xmlns:a14="http://schemas.microsoft.com/office/drawing/2010/main" val="0"/>
                </a:ext>
              </a:extLst>
            </a:blip>
            <a:stretch>
              <a:fillRect/>
            </a:stretch>
          </p:blipFill>
          <p:spPr>
            <a:xfrm>
              <a:off x="4288607" y="4111916"/>
              <a:ext cx="522388" cy="522388"/>
            </a:xfrm>
            <a:prstGeom prst="rect">
              <a:avLst/>
            </a:prstGeom>
            <a:ln>
              <a:solidFill>
                <a:srgbClr val="FF0000"/>
              </a:solidFill>
              <a:prstDash val="dash"/>
            </a:ln>
          </p:spPr>
        </p:pic>
        <p:pic>
          <p:nvPicPr>
            <p:cNvPr id="106" name="Picture 105"/>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4288607" y="4371761"/>
              <a:ext cx="522388" cy="522388"/>
            </a:xfrm>
            <a:prstGeom prst="rect">
              <a:avLst/>
            </a:prstGeom>
            <a:ln>
              <a:solidFill>
                <a:srgbClr val="FF0000"/>
              </a:solidFill>
              <a:prstDash val="dash"/>
            </a:ln>
          </p:spPr>
        </p:pic>
        <p:pic>
          <p:nvPicPr>
            <p:cNvPr id="107" name="Picture 106"/>
            <p:cNvPicPr>
              <a:picLocks noChangeAspect="1"/>
            </p:cNvPicPr>
            <p:nvPr/>
          </p:nvPicPr>
          <p:blipFill>
            <a:blip r:embed="rId19">
              <a:grayscl/>
              <a:extLst>
                <a:ext uri="{28A0092B-C50C-407E-A947-70E740481C1C}">
                  <a14:useLocalDpi xmlns:a14="http://schemas.microsoft.com/office/drawing/2010/main" val="0"/>
                </a:ext>
              </a:extLst>
            </a:blip>
            <a:stretch>
              <a:fillRect/>
            </a:stretch>
          </p:blipFill>
          <p:spPr>
            <a:xfrm>
              <a:off x="4288607" y="4631606"/>
              <a:ext cx="522388" cy="522388"/>
            </a:xfrm>
            <a:prstGeom prst="rect">
              <a:avLst/>
            </a:prstGeom>
            <a:ln>
              <a:solidFill>
                <a:srgbClr val="FF0000"/>
              </a:solidFill>
              <a:prstDash val="dash"/>
            </a:ln>
          </p:spPr>
        </p:pic>
      </p:grpSp>
      <p:sp>
        <p:nvSpPr>
          <p:cNvPr id="108" name="Isosceles Triangle 107"/>
          <p:cNvSpPr/>
          <p:nvPr/>
        </p:nvSpPr>
        <p:spPr>
          <a:xfrm rot="5400000">
            <a:off x="4264362" y="4633336"/>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9" name="Group 108"/>
          <p:cNvGrpSpPr/>
          <p:nvPr/>
        </p:nvGrpSpPr>
        <p:grpSpPr>
          <a:xfrm>
            <a:off x="4717922" y="2976214"/>
            <a:ext cx="723044" cy="3424586"/>
            <a:chOff x="4717922" y="2781461"/>
            <a:chExt cx="723044" cy="3424586"/>
          </a:xfrm>
        </p:grpSpPr>
        <p:grpSp>
          <p:nvGrpSpPr>
            <p:cNvPr id="110" name="Group 109"/>
            <p:cNvGrpSpPr/>
            <p:nvPr/>
          </p:nvGrpSpPr>
          <p:grpSpPr>
            <a:xfrm>
              <a:off x="4792324" y="3940174"/>
              <a:ext cx="574240" cy="1092202"/>
              <a:chOff x="4792324" y="3914452"/>
              <a:chExt cx="574240" cy="1524000"/>
            </a:xfrm>
          </p:grpSpPr>
          <p:sp>
            <p:nvSpPr>
              <p:cNvPr id="117" name="Rectangle 116"/>
              <p:cNvSpPr/>
              <p:nvPr/>
            </p:nvSpPr>
            <p:spPr>
              <a:xfrm>
                <a:off x="4792324" y="3914452"/>
                <a:ext cx="57424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rot="5400000">
                <a:off x="4317444" y="4414842"/>
                <a:ext cx="1524000" cy="523220"/>
              </a:xfrm>
              <a:prstGeom prst="rect">
                <a:avLst/>
              </a:prstGeom>
              <a:noFill/>
            </p:spPr>
            <p:txBody>
              <a:bodyPr wrap="square" rtlCol="0">
                <a:spAutoFit/>
              </a:bodyPr>
              <a:lstStyle/>
              <a:p>
                <a:pPr algn="ctr"/>
                <a:r>
                  <a:rPr lang="en-US" sz="2800" dirty="0" smtClean="0"/>
                  <a:t>CNN</a:t>
                </a:r>
                <a:endParaRPr lang="en-US" sz="2800" dirty="0"/>
              </a:p>
            </p:txBody>
          </p:sp>
        </p:grpSp>
        <p:cxnSp>
          <p:nvCxnSpPr>
            <p:cNvPr id="111" name="Straight Arrow Connector 110"/>
            <p:cNvCxnSpPr/>
            <p:nvPr/>
          </p:nvCxnSpPr>
          <p:spPr>
            <a:xfrm flipV="1">
              <a:off x="5079444" y="5135563"/>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2" name="Picture 111"/>
            <p:cNvPicPr>
              <a:picLocks noChangeAspect="1"/>
            </p:cNvPicPr>
            <p:nvPr/>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4786296" y="5619751"/>
              <a:ext cx="586296" cy="586296"/>
            </a:xfrm>
            <a:prstGeom prst="rect">
              <a:avLst/>
            </a:prstGeom>
            <a:ln>
              <a:solidFill>
                <a:srgbClr val="FF0000"/>
              </a:solidFill>
              <a:prstDash val="dash"/>
            </a:ln>
          </p:spPr>
        </p:pic>
        <p:cxnSp>
          <p:nvCxnSpPr>
            <p:cNvPr id="113" name="Straight Arrow Connector 112"/>
            <p:cNvCxnSpPr/>
            <p:nvPr/>
          </p:nvCxnSpPr>
          <p:spPr>
            <a:xfrm flipV="1">
              <a:off x="5079444" y="3455987"/>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717922" y="2781461"/>
              <a:ext cx="723044" cy="571338"/>
              <a:chOff x="4755156" y="2781461"/>
              <a:chExt cx="723044" cy="571338"/>
            </a:xfrm>
          </p:grpSpPr>
          <p:sp>
            <p:nvSpPr>
              <p:cNvPr id="115" name="Rectangle 114"/>
              <p:cNvSpPr/>
              <p:nvPr/>
            </p:nvSpPr>
            <p:spPr>
              <a:xfrm>
                <a:off x="4755156" y="2781461"/>
                <a:ext cx="723044" cy="57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978400" y="3143330"/>
                <a:ext cx="131979" cy="133269"/>
              </a:xfrm>
              <a:prstGeom prst="rect">
                <a:avLst/>
              </a:prstGeom>
              <a:solidFill>
                <a:srgbClr val="FF7D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2123552302"/>
      </p:ext>
    </p:extLst>
  </p:cSld>
  <p:clrMapOvr>
    <a:masterClrMapping/>
  </p:clrMapOvr>
  <mc:AlternateContent xmlns:mc="http://schemas.openxmlformats.org/markup-compatibility/2006" xmlns:p14="http://schemas.microsoft.com/office/powerpoint/2010/main">
    <mc:Choice Requires="p14">
      <p:transition p14:dur="400" advTm="24972">
        <p:fade/>
      </p:transition>
    </mc:Choice>
    <mc:Fallback xmlns="">
      <p:transition advTm="2497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668042" y="1656218"/>
            <a:ext cx="2737860" cy="4590069"/>
            <a:chOff x="6377470" y="1656218"/>
            <a:chExt cx="2737860" cy="4590069"/>
          </a:xfrm>
        </p:grpSpPr>
        <p:pic>
          <p:nvPicPr>
            <p:cNvPr id="18" name="Picture 26" descr="http://ladoga.graphics.cs.cmu.edu/cdoersch/hn25/caffe_run/data/efros/cdoersch/posunsup_nns_projgray_out/patchdisplay/imgs/219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470" y="2065160"/>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http://ladoga.graphics.cs.cmu.edu/cdoersch/hn25/caffe_run/data/efros/cdoersch/posunsup_nns_projgray_out/patchdisplay/imgs/219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950" y="2065160"/>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ladoga.graphics.cs.cmu.edu/cdoersch/hn25/caffe_run/data/efros/cdoersch/posunsup_nns_projgray_out/patchdisplay/imgs/219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4428" y="2065160"/>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http://ladoga.graphics.cs.cmu.edu/cdoersch/hn25/caffe_run/data/efros/cdoersch/posunsup_nns_projgray_out/patchdisplay/imgs/2196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905" y="2065160"/>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4" descr="http://ladoga.graphics.cs.cmu.edu/cdoersch/hn25/caffe_run/data/efros/cdoersch/posunsup_nns_projgray_out/patchdisplay/imgs/2196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1377" y="2065160"/>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8" descr="http://ladoga.graphics.cs.cmu.edu/cdoersch/hn25/caffe_run/data/efros/cdoersch/posunsup_nns_projgray_out/patchdisplay/imgs/1213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7470"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0" descr="http://ladoga.graphics.cs.cmu.edu/cdoersch/hn25/caffe_run/data/efros/cdoersch/posunsup_nns_projgray_out/patchdisplay/imgs/1213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0948"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2" descr="http://ladoga.graphics.cs.cmu.edu/cdoersch/hn25/caffe_run/data/efros/cdoersch/posunsup_nns_projgray_out/patchdisplay/imgs/1213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84426"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4" descr="http://ladoga.graphics.cs.cmu.edu/cdoersch/hn25/caffe_run/data/efros/cdoersch/posunsup_nns_projgray_out/patchdisplay/imgs/1213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7903"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6" descr="http://ladoga.graphics.cs.cmu.edu/cdoersch/hn25/caffe_run/data/efros/cdoersch/posunsup_nns_projgray_out/patchdisplay/imgs/1213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1378"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2" descr="http://ladoga.graphics.cs.cmu.edu/cdoersch/hn25/caffe_run/data/efros/cdoersch/posunsup_nns_projgray_out/patchdisplay/imgs/293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7470"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4" descr="http://ladoga.graphics.cs.cmu.edu/cdoersch/hn25/caffe_run/data/efros/cdoersch/posunsup_nns_projgray_out/patchdisplay/imgs/2938.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0948"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6" descr="http://ladoga.graphics.cs.cmu.edu/cdoersch/hn25/caffe_run/data/efros/cdoersch/posunsup_nns_projgray_out/patchdisplay/imgs/2939.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84426"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8" descr="http://ladoga.graphics.cs.cmu.edu/cdoersch/hn25/caffe_run/data/efros/cdoersch/posunsup_nns_projgray_out/patchdisplay/imgs/294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37903"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0" descr="http://ladoga.graphics.cs.cmu.edu/cdoersch/hn25/caffe_run/data/efros/cdoersch/posunsup_nns_projgray_out/patchdisplay/imgs/294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91378"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38" descr="http://ladoga.graphics.cs.cmu.edu/cdoersch/hn25/caffe_run/data/efros/cdoersch/posunsup_nns_projgray_out/patchdisplay/imgs/327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7470"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0" descr="http://ladoga.graphics.cs.cmu.edu/cdoersch/hn25/caffe_run/data/efros/cdoersch/posunsup_nns_projgray_out/patchdisplay/imgs/3274.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0948"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2" descr="http://ladoga.graphics.cs.cmu.edu/cdoersch/hn25/caffe_run/data/efros/cdoersch/posunsup_nns_projgray_out/patchdisplay/imgs/3275.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84426"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4" descr="http://ladoga.graphics.cs.cmu.edu/cdoersch/hn25/caffe_run/data/efros/cdoersch/posunsup_nns_projgray_out/patchdisplay/imgs/3276.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37903"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6" descr="http://ladoga.graphics.cs.cmu.edu/cdoersch/hn25/caffe_run/data/efros/cdoersch/posunsup_nns_projgray_out/patchdisplay/imgs/3277.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91378"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70" descr="http://ladoga.graphics.cs.cmu.edu/cdoersch/hn25/caffe_run/data/efros/cdoersch/posunsup_nns_projgray_out/patchdisplay/imgs/12513.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7470"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72" descr="http://ladoga.graphics.cs.cmu.edu/cdoersch/hn25/caffe_run/data/efros/cdoersch/posunsup_nns_projgray_out/patchdisplay/imgs/12514.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30948"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74" descr="http://ladoga.graphics.cs.cmu.edu/cdoersch/hn25/caffe_run/data/efros/cdoersch/posunsup_nns_projgray_out/patchdisplay/imgs/12515.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84426"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76" descr="http://ladoga.graphics.cs.cmu.edu/cdoersch/hn25/caffe_run/data/efros/cdoersch/posunsup_nns_projgray_out/patchdisplay/imgs/12516.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37903"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78" descr="http://ladoga.graphics.cs.cmu.edu/cdoersch/hn25/caffe_run/data/efros/cdoersch/posunsup_nns_projgray_out/patchdisplay/imgs/1251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591378"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2" descr="http://ladoga.graphics.cs.cmu.edu/cdoersch/hn25/caffe_run/data/efros/cdoersch/posunsup_nns_projgray_out/patchdisplay/imgs/18477.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77470"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4" descr="http://ladoga.graphics.cs.cmu.edu/cdoersch/hn25/caffe_run/data/efros/cdoersch/posunsup_nns_projgray_out/patchdisplay/imgs/18478.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30948"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06" descr="http://ladoga.graphics.cs.cmu.edu/cdoersch/hn25/caffe_run/data/efros/cdoersch/posunsup_nns_projgray_out/patchdisplay/imgs/18479.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84426"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10" descr="http://ladoga.graphics.cs.cmu.edu/cdoersch/hn25/caffe_run/data/efros/cdoersch/posunsup_nns_projgray_out/patchdisplay/imgs/1848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37903"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12" descr="http://ladoga.graphics.cs.cmu.edu/cdoersch/hn25/caffe_run/data/efros/cdoersch/posunsup_nns_projgray_out/patchdisplay/imgs/18481.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591378"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54" descr="http://ladoga.graphics.cs.cmu.edu/cdoersch/hn25/caffe_run/data/efros/cdoersch/posunsup_nns_projgray_out/patchdisplay/imgs/1047.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77470"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58" descr="http://ladoga.graphics.cs.cmu.edu/cdoersch/hn25/caffe_run/data/efros/cdoersch/posunsup_nns_projgray_out/patchdisplay/imgs/1048.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30948"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60" descr="http://ladoga.graphics.cs.cmu.edu/cdoersch/hn25/caffe_run/data/efros/cdoersch/posunsup_nns_projgray_out/patchdisplay/imgs/1049.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84426"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62" descr="http://ladoga.graphics.cs.cmu.edu/cdoersch/hn25/caffe_run/data/efros/cdoersch/posunsup_nns_projgray_out/patchdisplay/imgs/105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037903"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64" descr="http://ladoga.graphics.cs.cmu.edu/cdoersch/hn25/caffe_run/data/efros/cdoersch/posunsup_nns_projgray_out/patchdisplay/imgs/1051.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591378" y="5722335"/>
              <a:ext cx="523952" cy="523952"/>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7440863" y="1656218"/>
              <a:ext cx="675634" cy="400110"/>
            </a:xfrm>
            <a:prstGeom prst="rect">
              <a:avLst/>
            </a:prstGeom>
            <a:noFill/>
          </p:spPr>
          <p:txBody>
            <a:bodyPr wrap="none" rtlCol="0">
              <a:spAutoFit/>
            </a:bodyPr>
            <a:lstStyle/>
            <a:p>
              <a:r>
                <a:rPr lang="en-US" sz="2000" dirty="0" smtClean="0"/>
                <a:t>Ours</a:t>
              </a:r>
              <a:endParaRPr lang="en-US" sz="2000" dirty="0"/>
            </a:p>
          </p:txBody>
        </p:sp>
      </p:grpSp>
      <p:sp>
        <p:nvSpPr>
          <p:cNvPr id="2" name="Title 1"/>
          <p:cNvSpPr>
            <a:spLocks noGrp="1"/>
          </p:cNvSpPr>
          <p:nvPr>
            <p:ph type="title"/>
          </p:nvPr>
        </p:nvSpPr>
        <p:spPr/>
        <p:txBody>
          <a:bodyPr/>
          <a:lstStyle/>
          <a:p>
            <a:r>
              <a:rPr lang="en-US" dirty="0" smtClean="0"/>
              <a:t>What is learned?</a:t>
            </a:r>
            <a:endParaRPr lang="en-US" dirty="0"/>
          </a:p>
        </p:txBody>
      </p:sp>
      <p:pic>
        <p:nvPicPr>
          <p:cNvPr id="4" name="Picture 2" descr="http://ladoga.graphics.cs.cmu.edu/cdoersch/hn25/caffe_run/data/efros/cdoersch/posunsup_nns_alexnet_out/patchdisplay/imgs/21961.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3502" y="2065160"/>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descr="http://ladoga.graphics.cs.cmu.edu/cdoersch/hn25/caffe_run/data/efros/cdoersch/posunsup_nns_projgray_out/patchdisplay/imgs/12133.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3502"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0" descr="http://ladoga.graphics.cs.cmu.edu/cdoersch/hn25/caffe_run/data/efros/cdoersch/posunsup_nns_projgray_out/patchdisplay/imgs/2935.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3502"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36" descr="http://ladoga.graphics.cs.cmu.edu/cdoersch/hn25/caffe_run/data/efros/cdoersch/posunsup_nns_projgray_out/patchdisplay/imgs/3271.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3502"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68" descr="http://ladoga.graphics.cs.cmu.edu/cdoersch/hn25/caffe_run/data/efros/cdoersch/posunsup_nns_projgray_out/patchdisplay/imgs/12511.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502"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00" descr="http://ladoga.graphics.cs.cmu.edu/cdoersch/hn25/caffe_run/data/efros/cdoersch/posunsup_nns_projgray_out/patchdisplay/imgs/18475.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502"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56" descr="http://ladoga.graphics.cs.cmu.edu/cdoersch/hn25/caffe_run/data/efros/cdoersch/posunsup_nns_projgray_out/patchdisplay/imgs/1045.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3502" y="5722335"/>
            <a:ext cx="523952" cy="523952"/>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Connector 126"/>
          <p:cNvCxnSpPr/>
          <p:nvPr/>
        </p:nvCxnSpPr>
        <p:spPr>
          <a:xfrm>
            <a:off x="6319045" y="2065160"/>
            <a:ext cx="0" cy="418112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12748" y="2065160"/>
            <a:ext cx="0" cy="418112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282" y="1656218"/>
            <a:ext cx="739305" cy="400110"/>
          </a:xfrm>
          <a:prstGeom prst="rect">
            <a:avLst/>
          </a:prstGeom>
          <a:noFill/>
        </p:spPr>
        <p:txBody>
          <a:bodyPr wrap="none" rtlCol="0">
            <a:spAutoFit/>
          </a:bodyPr>
          <a:lstStyle/>
          <a:p>
            <a:r>
              <a:rPr lang="en-US" sz="2000" dirty="0" smtClean="0"/>
              <a:t>Input</a:t>
            </a:r>
            <a:endParaRPr lang="en-US" sz="2000" dirty="0"/>
          </a:p>
        </p:txBody>
      </p:sp>
      <p:cxnSp>
        <p:nvCxnSpPr>
          <p:cNvPr id="126" name="Straight Connector 125"/>
          <p:cNvCxnSpPr/>
          <p:nvPr/>
        </p:nvCxnSpPr>
        <p:spPr>
          <a:xfrm>
            <a:off x="3464331" y="2065160"/>
            <a:ext cx="0" cy="418112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3522753" y="1656218"/>
            <a:ext cx="2737863" cy="4590069"/>
            <a:chOff x="668042" y="1656218"/>
            <a:chExt cx="2737863" cy="4590069"/>
          </a:xfrm>
        </p:grpSpPr>
        <p:pic>
          <p:nvPicPr>
            <p:cNvPr id="137" name="Picture 4" descr="http://ladoga.graphics.cs.cmu.edu/cdoersch/hn25/caffe_run/data/efros/cdoersch/posunsup_nns_rand_out/patchdisplay/imgs/21963.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68043"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8" descr="http://ladoga.graphics.cs.cmu.edu/cdoersch/hn25/caffe_run/data/efros/cdoersch/posunsup_nns_rand_out/patchdisplay/imgs/21964.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21521"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http://ladoga.graphics.cs.cmu.edu/cdoersch/hn25/caffe_run/data/efros/cdoersch/posunsup_nns_rand_out/patchdisplay/imgs/21965.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774998"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2" descr="http://ladoga.graphics.cs.cmu.edu/cdoersch/hn25/caffe_run/data/efros/cdoersch/posunsup_nns_rand_out/patchdisplay/imgs/21966.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28475"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 descr="http://ladoga.graphics.cs.cmu.edu/cdoersch/hn25/caffe_run/data/efros/cdoersch/posunsup_nns_rand_out/patchdisplay/imgs/21967.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881954"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60" descr="http://ladoga.graphics.cs.cmu.edu/cdoersch/hn25/caffe_run/data/efros/cdoersch/posunsup_nns_rand_out/patchdisplay/imgs/12134.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68042"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62" descr="http://ladoga.graphics.cs.cmu.edu/cdoersch/hn25/caffe_run/data/efros/cdoersch/posunsup_nns_rand_out/patchdisplay/imgs/12135.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221520"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64" descr="http://ladoga.graphics.cs.cmu.edu/cdoersch/hn25/caffe_run/data/efros/cdoersch/posunsup_nns_rand_out/patchdisplay/imgs/12136.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774998"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6" descr="http://ladoga.graphics.cs.cmu.edu/cdoersch/hn25/caffe_run/data/efros/cdoersch/posunsup_nns_rand_out/patchdisplay/imgs/12137.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28475"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8" descr="http://ladoga.graphics.cs.cmu.edu/cdoersch/hn25/caffe_run/data/efros/cdoersch/posunsup_nns_rand_out/patchdisplay/imgs/12138.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881952"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94" descr="http://ladoga.graphics.cs.cmu.edu/cdoersch/hn25/caffe_run/data/efros/cdoersch/posunsup_nns_rand_out/patchdisplay/imgs/2937.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68042"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96" descr="http://ladoga.graphics.cs.cmu.edu/cdoersch/hn25/caffe_run/data/efros/cdoersch/posunsup_nns_rand_out/patchdisplay/imgs/2938.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221520"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98" descr="http://ladoga.graphics.cs.cmu.edu/cdoersch/hn25/caffe_run/data/efros/cdoersch/posunsup_nns_rand_out/patchdisplay/imgs/2939.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774998"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0" descr="http://ladoga.graphics.cs.cmu.edu/cdoersch/hn25/caffe_run/data/efros/cdoersch/posunsup_nns_rand_out/patchdisplay/imgs/294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28475"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02" descr="http://ladoga.graphics.cs.cmu.edu/cdoersch/hn25/caffe_run/data/efros/cdoersch/posunsup_nns_rand_out/patchdisplay/imgs/2941.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881952"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58" descr="http://ladoga.graphics.cs.cmu.edu/cdoersch/hn25/caffe_run/data/efros/cdoersch/posunsup_nns_rand_out/patchdisplay/imgs/3272.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68042"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60" descr="http://ladoga.graphics.cs.cmu.edu/cdoersch/hn25/caffe_run/data/efros/cdoersch/posunsup_nns_rand_out/patchdisplay/imgs/3273.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221520"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62" descr="http://ladoga.graphics.cs.cmu.edu/cdoersch/hn25/caffe_run/data/efros/cdoersch/posunsup_nns_rand_out/patchdisplay/imgs/3274.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774998"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64" descr="http://ladoga.graphics.cs.cmu.edu/cdoersch/hn25/caffe_run/data/efros/cdoersch/posunsup_nns_rand_out/patchdisplay/imgs/3275.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328475"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66" descr="http://ladoga.graphics.cs.cmu.edu/cdoersch/hn25/caffe_run/data/efros/cdoersch/posunsup_nns_rand_out/patchdisplay/imgs/3276.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881952"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90" descr="http://ladoga.graphics.cs.cmu.edu/cdoersch/hn25/caffe_run/data/efros/cdoersch/posunsup_nns_rand_out/patchdisplay/imgs/12513.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68042"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92" descr="http://ladoga.graphics.cs.cmu.edu/cdoersch/hn25/caffe_run/data/efros/cdoersch/posunsup_nns_rand_out/patchdisplay/imgs/12512.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221520"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94" descr="http://ladoga.graphics.cs.cmu.edu/cdoersch/hn25/caffe_run/data/efros/cdoersch/posunsup_nns_rand_out/patchdisplay/imgs/12514.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774998"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96" descr="http://ladoga.graphics.cs.cmu.edu/cdoersch/hn25/caffe_run/data/efros/cdoersch/posunsup_nns_rand_out/patchdisplay/imgs/12515.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328475"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98" descr="http://ladoga.graphics.cs.cmu.edu/cdoersch/hn25/caffe_run/data/efros/cdoersch/posunsup_nns_rand_out/patchdisplay/imgs/12516.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881952"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24" descr="http://ladoga.graphics.cs.cmu.edu/cdoersch/hn25/caffe_run/data/efros/cdoersch/posunsup_nns_rand_out/patchdisplay/imgs/18477.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68042"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26" descr="http://ladoga.graphics.cs.cmu.edu/cdoersch/hn25/caffe_run/data/efros/cdoersch/posunsup_nns_rand_out/patchdisplay/imgs/18478.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221520"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8" descr="http://ladoga.graphics.cs.cmu.edu/cdoersch/hn25/caffe_run/data/efros/cdoersch/posunsup_nns_rand_out/patchdisplay/imgs/18479.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774998"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30" descr="http://ladoga.graphics.cs.cmu.edu/cdoersch/hn25/caffe_run/data/efros/cdoersch/posunsup_nns_rand_out/patchdisplay/imgs/1848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328475"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32" descr="http://ladoga.graphics.cs.cmu.edu/cdoersch/hn25/caffe_run/data/efros/cdoersch/posunsup_nns_rand_out/patchdisplay/imgs/18481.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881952"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78" descr="http://ladoga.graphics.cs.cmu.edu/cdoersch/hn25/caffe_run/data/efros/cdoersch/posunsup_nns_rand_out/patchdisplay/imgs/1046.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68042"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80" descr="http://ladoga.graphics.cs.cmu.edu/cdoersch/hn25/caffe_run/data/efros/cdoersch/posunsup_nns_rand_out/patchdisplay/imgs/1047.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221520"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82" descr="http://ladoga.graphics.cs.cmu.edu/cdoersch/hn25/caffe_run/data/efros/cdoersch/posunsup_nns_rand_out/patchdisplay/imgs/1048.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774998"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84" descr="http://ladoga.graphics.cs.cmu.edu/cdoersch/hn25/caffe_run/data/efros/cdoersch/posunsup_nns_rand_out/patchdisplay/imgs/1049.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2328475"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86" descr="http://ladoga.graphics.cs.cmu.edu/cdoersch/hn25/caffe_run/data/efros/cdoersch/posunsup_nns_rand_out/patchdisplay/imgs/105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881952" y="5722335"/>
              <a:ext cx="523952" cy="523952"/>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840271" y="1656218"/>
              <a:ext cx="2393412" cy="400110"/>
            </a:xfrm>
            <a:prstGeom prst="rect">
              <a:avLst/>
            </a:prstGeom>
            <a:noFill/>
          </p:spPr>
          <p:txBody>
            <a:bodyPr wrap="none" rtlCol="0">
              <a:spAutoFit/>
            </a:bodyPr>
            <a:lstStyle/>
            <a:p>
              <a:pPr algn="ctr"/>
              <a:r>
                <a:rPr lang="en-US" sz="2000" dirty="0" smtClean="0"/>
                <a:t>Random Initialization</a:t>
              </a:r>
              <a:endParaRPr lang="en-US" sz="2000" dirty="0"/>
            </a:p>
          </p:txBody>
        </p:sp>
      </p:grpSp>
      <p:grpSp>
        <p:nvGrpSpPr>
          <p:cNvPr id="211" name="Group 210"/>
          <p:cNvGrpSpPr/>
          <p:nvPr/>
        </p:nvGrpSpPr>
        <p:grpSpPr>
          <a:xfrm>
            <a:off x="6377467" y="1656218"/>
            <a:ext cx="2737863" cy="4590069"/>
            <a:chOff x="6377467" y="1656218"/>
            <a:chExt cx="2737863" cy="4590069"/>
          </a:xfrm>
        </p:grpSpPr>
        <p:pic>
          <p:nvPicPr>
            <p:cNvPr id="174" name="Picture 16" descr="http://ladoga.graphics.cs.cmu.edu/cdoersch/hn25/caffe_run/data/efros/cdoersch/posunsup_nns_alexnet_out/patchdisplay/imgs/21963.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377467"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8" descr="http://ladoga.graphics.cs.cmu.edu/cdoersch/hn25/caffe_run/data/efros/cdoersch/posunsup_nns_alexnet_out/patchdisplay/imgs/21964.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930944"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0" descr="http://ladoga.graphics.cs.cmu.edu/cdoersch/hn25/caffe_run/data/efros/cdoersch/posunsup_nns_alexnet_out/patchdisplay/imgs/21965.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484421"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2" descr="http://ladoga.graphics.cs.cmu.edu/cdoersch/hn25/caffe_run/data/efros/cdoersch/posunsup_nns_alexnet_out/patchdisplay/imgs/21966.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8037900"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descr="http://ladoga.graphics.cs.cmu.edu/cdoersch/hn25/caffe_run/data/efros/cdoersch/posunsup_nns_alexnet_out/patchdisplay/imgs/21967.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591378" y="2065160"/>
              <a:ext cx="523951" cy="523952"/>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8" descr="http://ladoga.graphics.cs.cmu.edu/cdoersch/hn25/caffe_run/data/efros/cdoersch/posunsup_nns_alexnet_out/patchdisplay/imgs/12135.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377467"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50" descr="http://ladoga.graphics.cs.cmu.edu/cdoersch/hn25/caffe_run/data/efros/cdoersch/posunsup_nns_alexnet_out/patchdisplay/imgs/12136.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930945"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52" descr="http://ladoga.graphics.cs.cmu.edu/cdoersch/hn25/caffe_run/data/efros/cdoersch/posunsup_nns_alexnet_out/patchdisplay/imgs/12137.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7484423"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56" descr="http://ladoga.graphics.cs.cmu.edu/cdoersch/hn25/caffe_run/data/efros/cdoersch/posunsup_nns_alexnet_out/patchdisplay/imgs/12138.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8037900"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58" descr="http://ladoga.graphics.cs.cmu.edu/cdoersch/hn25/caffe_run/data/efros/cdoersch/posunsup_nns_alexnet_out/patchdisplay/imgs/12139.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8591378" y="2674689"/>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2" descr="http://ladoga.graphics.cs.cmu.edu/cdoersch/hn25/caffe_run/data/efros/cdoersch/posunsup_nns_alexnet_out/patchdisplay/imgs/2937.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377467"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4" descr="http://ladoga.graphics.cs.cmu.edu/cdoersch/hn25/caffe_run/data/efros/cdoersch/posunsup_nns_alexnet_out/patchdisplay/imgs/2938.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6930945"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86" descr="http://ladoga.graphics.cs.cmu.edu/cdoersch/hn25/caffe_run/data/efros/cdoersch/posunsup_nns_alexnet_out/patchdisplay/imgs/2939.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7484423"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88" descr="http://ladoga.graphics.cs.cmu.edu/cdoersch/hn25/caffe_run/data/efros/cdoersch/posunsup_nns_alexnet_out/patchdisplay/imgs/294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8037900"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90" descr="http://ladoga.graphics.cs.cmu.edu/cdoersch/hn25/caffe_run/data/efros/cdoersch/posunsup_nns_alexnet_out/patchdisplay/imgs/2941.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8591378" y="3284218"/>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48" descr="http://ladoga.graphics.cs.cmu.edu/cdoersch/hn25/caffe_run/data/efros/cdoersch/posunsup_nns_alexnet_out/patchdisplay/imgs/3273.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377467"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50" descr="http://ladoga.graphics.cs.cmu.edu/cdoersch/hn25/caffe_run/data/efros/cdoersch/posunsup_nns_alexnet_out/patchdisplay/imgs/3274.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6930945"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52" descr="http://ladoga.graphics.cs.cmu.edu/cdoersch/hn25/caffe_run/data/efros/cdoersch/posunsup_nns_alexnet_out/patchdisplay/imgs/3275.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7484423"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54" descr="http://ladoga.graphics.cs.cmu.edu/cdoersch/hn25/caffe_run/data/efros/cdoersch/posunsup_nns_alexnet_out/patchdisplay/imgs/3276.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8037900"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56" descr="http://ladoga.graphics.cs.cmu.edu/cdoersch/hn25/caffe_run/data/efros/cdoersch/posunsup_nns_alexnet_out/patchdisplay/imgs/3277.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8591378" y="389374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80" descr="http://ladoga.graphics.cs.cmu.edu/cdoersch/hn25/caffe_run/data/efros/cdoersch/posunsup_nns_alexnet_out/patchdisplay/imgs/12513.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6377467"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82" descr="http://ladoga.graphics.cs.cmu.edu/cdoersch/hn25/caffe_run/data/efros/cdoersch/posunsup_nns_alexnet_out/patchdisplay/imgs/12514.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930945"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84" descr="http://ladoga.graphics.cs.cmu.edu/cdoersch/hn25/caffe_run/data/efros/cdoersch/posunsup_nns_alexnet_out/patchdisplay/imgs/12515.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484423"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186" descr="http://ladoga.graphics.cs.cmu.edu/cdoersch/hn25/caffe_run/data/efros/cdoersch/posunsup_nns_alexnet_out/patchdisplay/imgs/12516.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8037900"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88" descr="http://ladoga.graphics.cs.cmu.edu/cdoersch/hn25/caffe_run/data/efros/cdoersch/posunsup_nns_alexnet_out/patchdisplay/imgs/12517.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8591378" y="4503277"/>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14" descr="http://ladoga.graphics.cs.cmu.edu/cdoersch/hn25/caffe_run/data/efros/cdoersch/posunsup_nns_alexnet_out/patchdisplay/imgs/18477.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377467"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16" descr="http://ladoga.graphics.cs.cmu.edu/cdoersch/hn25/caffe_run/data/efros/cdoersch/posunsup_nns_alexnet_out/patchdisplay/imgs/18478.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6930945"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18" descr="http://ladoga.graphics.cs.cmu.edu/cdoersch/hn25/caffe_run/data/efros/cdoersch/posunsup_nns_alexnet_out/patchdisplay/imgs/18479.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7484423"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20" descr="http://ladoga.graphics.cs.cmu.edu/cdoersch/hn25/caffe_run/data/efros/cdoersch/posunsup_nns_alexnet_out/patchdisplay/imgs/1848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8037900"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22" descr="http://ladoga.graphics.cs.cmu.edu/cdoersch/hn25/caffe_run/data/efros/cdoersch/posunsup_nns_alexnet_out/patchdisplay/imgs/18481.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8591378" y="5112806"/>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66" descr="http://ladoga.graphics.cs.cmu.edu/cdoersch/hn25/caffe_run/data/efros/cdoersch/posunsup_nns_alexnet_out/patchdisplay/imgs/1047.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6377467"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68" descr="http://ladoga.graphics.cs.cmu.edu/cdoersch/hn25/caffe_run/data/efros/cdoersch/posunsup_nns_alexnet_out/patchdisplay/imgs/1048.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6930945"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70" descr="http://ladoga.graphics.cs.cmu.edu/cdoersch/hn25/caffe_run/data/efros/cdoersch/posunsup_nns_alexnet_out/patchdisplay/imgs/1049.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7484423"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72" descr="http://ladoga.graphics.cs.cmu.edu/cdoersch/hn25/caffe_run/data/efros/cdoersch/posunsup_nns_alexnet_out/patchdisplay/imgs/105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8037900" y="5722335"/>
              <a:ext cx="523952" cy="523952"/>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76" descr="http://ladoga.graphics.cs.cmu.edu/cdoersch/hn25/caffe_run/data/efros/cdoersch/posunsup_nns_alexnet_out/patchdisplay/imgs/1051.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8591378" y="5722335"/>
              <a:ext cx="523952" cy="523952"/>
            </a:xfrm>
            <a:prstGeom prst="rect">
              <a:avLst/>
            </a:prstGeom>
            <a:noFill/>
            <a:extLst>
              <a:ext uri="{909E8E84-426E-40DD-AFC4-6F175D3DCCD1}">
                <a14:hiddenFill xmlns:a14="http://schemas.microsoft.com/office/drawing/2010/main">
                  <a:solidFill>
                    <a:srgbClr val="FFFFFF"/>
                  </a:solidFill>
                </a14:hiddenFill>
              </a:ext>
            </a:extLst>
          </p:spPr>
        </p:pic>
        <p:sp>
          <p:nvSpPr>
            <p:cNvPr id="210" name="TextBox 209"/>
            <p:cNvSpPr txBox="1"/>
            <p:nvPr/>
          </p:nvSpPr>
          <p:spPr>
            <a:xfrm>
              <a:off x="6705442" y="1656218"/>
              <a:ext cx="2081917" cy="400110"/>
            </a:xfrm>
            <a:prstGeom prst="rect">
              <a:avLst/>
            </a:prstGeom>
            <a:noFill/>
          </p:spPr>
          <p:txBody>
            <a:bodyPr wrap="none" rtlCol="0">
              <a:spAutoFit/>
            </a:bodyPr>
            <a:lstStyle/>
            <a:p>
              <a:pPr algn="ctr"/>
              <a:r>
                <a:rPr lang="en-US" sz="2000" dirty="0" err="1" smtClean="0"/>
                <a:t>ImageNet</a:t>
              </a:r>
              <a:r>
                <a:rPr lang="en-US" sz="2000" dirty="0" smtClean="0"/>
                <a:t> </a:t>
              </a:r>
              <a:r>
                <a:rPr lang="en-US" sz="2000" dirty="0" err="1" smtClean="0"/>
                <a:t>AlexNet</a:t>
              </a:r>
              <a:endParaRPr lang="en-US" sz="2000" dirty="0"/>
            </a:p>
          </p:txBody>
        </p:sp>
      </p:grpSp>
    </p:spTree>
    <p:custDataLst>
      <p:tags r:id="rId1"/>
    </p:custDataLst>
    <p:extLst>
      <p:ext uri="{BB962C8B-B14F-4D97-AF65-F5344CB8AC3E}">
        <p14:creationId xmlns:p14="http://schemas.microsoft.com/office/powerpoint/2010/main" val="2618706539"/>
      </p:ext>
    </p:extLst>
  </p:cSld>
  <p:clrMapOvr>
    <a:masterClrMapping/>
  </p:clrMapOvr>
  <mc:AlternateContent xmlns:mc="http://schemas.openxmlformats.org/markup-compatibility/2006" xmlns:p14="http://schemas.microsoft.com/office/powerpoint/2010/main">
    <mc:Choice Requires="p14">
      <p:transition p14:dur="400" advTm="36079">
        <p:fade/>
      </p:transition>
    </mc:Choice>
    <mc:Fallback xmlns="">
      <p:transition advTm="360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04" descr="http://ladoga.graphics.cs.cmu.edu/cdoersch/hn25/caffe_run/data/efros/cdoersch/posunsup_nns_projgray_out/patchdisplay/imgs/122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88" descr="http://ladoga.graphics.cs.cmu.edu/cdoersch/hn25/caffe_run/data/efros/cdoersch/posunsup_nns_projgray_out/patchdisplay/imgs/144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20" descr="http://ladoga.graphics.cs.cmu.edu/cdoersch/hn25/caffe_run/data/efros/cdoersch/posunsup_nns_alexnet_out/patchdisplay/imgs/52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cxnSp>
        <p:nvCxnSpPr>
          <p:cNvPr id="115" name="Straight Connector 114"/>
          <p:cNvCxnSpPr/>
          <p:nvPr/>
        </p:nvCxnSpPr>
        <p:spPr>
          <a:xfrm>
            <a:off x="3463518" y="1680272"/>
            <a:ext cx="0" cy="174650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Still don’t capture everything</a:t>
            </a:r>
            <a:endParaRPr lang="en-US" dirty="0"/>
          </a:p>
        </p:txBody>
      </p:sp>
      <p:sp>
        <p:nvSpPr>
          <p:cNvPr id="60" name="TextBox 59"/>
          <p:cNvSpPr txBox="1"/>
          <p:nvPr/>
        </p:nvSpPr>
        <p:spPr>
          <a:xfrm>
            <a:off x="7282" y="1280160"/>
            <a:ext cx="739305" cy="400110"/>
          </a:xfrm>
          <a:prstGeom prst="rect">
            <a:avLst/>
          </a:prstGeom>
          <a:noFill/>
        </p:spPr>
        <p:txBody>
          <a:bodyPr wrap="none" rtlCol="0">
            <a:spAutoFit/>
          </a:bodyPr>
          <a:lstStyle/>
          <a:p>
            <a:r>
              <a:rPr lang="en-US" sz="2000" dirty="0" smtClean="0"/>
              <a:t>Input</a:t>
            </a:r>
            <a:endParaRPr lang="en-US" sz="2000" dirty="0"/>
          </a:p>
        </p:txBody>
      </p:sp>
      <p:cxnSp>
        <p:nvCxnSpPr>
          <p:cNvPr id="117" name="Straight Connector 116"/>
          <p:cNvCxnSpPr/>
          <p:nvPr/>
        </p:nvCxnSpPr>
        <p:spPr>
          <a:xfrm>
            <a:off x="609641" y="1680272"/>
            <a:ext cx="0" cy="174650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20530" y="1680272"/>
            <a:ext cx="0" cy="174650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729980" y="1280160"/>
            <a:ext cx="675634" cy="400110"/>
          </a:xfrm>
          <a:prstGeom prst="rect">
            <a:avLst/>
          </a:prstGeom>
          <a:noFill/>
        </p:spPr>
        <p:txBody>
          <a:bodyPr wrap="none" rtlCol="0">
            <a:spAutoFit/>
          </a:bodyPr>
          <a:lstStyle/>
          <a:p>
            <a:r>
              <a:rPr lang="en-US" sz="2000" dirty="0" smtClean="0"/>
              <a:t>Ours</a:t>
            </a:r>
            <a:endParaRPr lang="en-US" sz="2000" dirty="0"/>
          </a:p>
        </p:txBody>
      </p:sp>
      <p:pic>
        <p:nvPicPr>
          <p:cNvPr id="66" name="Picture 106" descr="http://ladoga.graphics.cs.cmu.edu/cdoersch/hn25/caffe_run/data/efros/cdoersch/posunsup_nns_projgray_out/patchdisplay/imgs/122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1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8" descr="http://ladoga.graphics.cs.cmu.edu/cdoersch/hn25/caffe_run/data/efros/cdoersch/posunsup_nns_projgray_out/patchdisplay/imgs/122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042"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0" descr="http://ladoga.graphics.cs.cmu.edu/cdoersch/hn25/caffe_run/data/efros/cdoersch/posunsup_nns_projgray_out/patchdisplay/imgs/122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965"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12" descr="http://ladoga.graphics.cs.cmu.edu/cdoersch/hn25/caffe_run/data/efros/cdoersch/posunsup_nns_projgray_out/patchdisplay/imgs/122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988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14" descr="http://ladoga.graphics.cs.cmu.edu/cdoersch/hn25/caffe_run/data/efros/cdoersch/posunsup_nns_projgray_out/patchdisplay/imgs/1222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380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90" descr="http://ladoga.graphics.cs.cmu.edu/cdoersch/hn25/caffe_run/data/efros/cdoersch/posunsup_nns_projgray_out/patchdisplay/imgs/1446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11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92" descr="http://ladoga.graphics.cs.cmu.edu/cdoersch/hn25/caffe_run/data/efros/cdoersch/posunsup_nns_projgray_out/patchdisplay/imgs/1446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2042"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94" descr="http://ladoga.graphics.cs.cmu.edu/cdoersch/hn25/caffe_run/data/efros/cdoersch/posunsup_nns_projgray_out/patchdisplay/imgs/1446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5965"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96" descr="http://ladoga.graphics.cs.cmu.edu/cdoersch/hn25/caffe_run/data/efros/cdoersch/posunsup_nns_projgray_out/patchdisplay/imgs/1446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988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98" descr="http://ladoga.graphics.cs.cmu.edu/cdoersch/hn25/caffe_run/data/efros/cdoersch/posunsup_nns_projgray_out/patchdisplay/imgs/1447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380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32" descr="http://ladoga.graphics.cs.cmu.edu/cdoersch/hn25/caffe_run/data/efros/cdoersch/posunsup_nns_projgray_out/patchdisplay/imgs/5268.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11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34" descr="http://ladoga.graphics.cs.cmu.edu/cdoersch/hn25/caffe_run/data/efros/cdoersch/posunsup_nns_projgray_out/patchdisplay/imgs/526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22042"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36" descr="http://ladoga.graphics.cs.cmu.edu/cdoersch/hn25/caffe_run/data/efros/cdoersch/posunsup_nns_projgray_out/patchdisplay/imgs/527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75965"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38" descr="http://ladoga.graphics.cs.cmu.edu/cdoersch/hn25/caffe_run/data/efros/cdoersch/posunsup_nns_projgray_out/patchdisplay/imgs/527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988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40" descr="http://ladoga.graphics.cs.cmu.edu/cdoersch/hn25/caffe_run/data/efros/cdoersch/posunsup_nns_projgray_out/patchdisplay/imgs/527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8380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126" descr="http://ladoga.graphics.cs.cmu.edu/cdoersch/hn25/caffe_run/data/efros/cdoersch/posunsup_nns_rand_out/patchdisplay/imgs/12218.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198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128" descr="http://ladoga.graphics.cs.cmu.edu/cdoersch/hn25/caffe_run/data/efros/cdoersch/posunsup_nns_rand_out/patchdisplay/imgs/12219.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75912"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130" descr="http://ladoga.graphics.cs.cmu.edu/cdoersch/hn25/caffe_run/data/efros/cdoersch/posunsup_nns_rand_out/patchdisplay/imgs/122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9835"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132" descr="http://ladoga.graphics.cs.cmu.edu/cdoersch/hn25/caffe_run/data/efros/cdoersch/posunsup_nns_rand_out/patchdisplay/imgs/12221.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3758"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134" descr="http://ladoga.graphics.cs.cmu.edu/cdoersch/hn25/caffe_run/data/efros/cdoersch/posunsup_nns_rand_out/patchdisplay/imgs/1222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37681"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310" descr="http://ladoga.graphics.cs.cmu.edu/cdoersch/hn25/caffe_run/data/efros/cdoersch/posunsup_nns_rand_out/patchdisplay/imgs/14465.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198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312" descr="http://ladoga.graphics.cs.cmu.edu/cdoersch/hn25/caffe_run/data/efros/cdoersch/posunsup_nns_rand_out/patchdisplay/imgs/14466.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75912"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314" descr="http://ladoga.graphics.cs.cmu.edu/cdoersch/hn25/caffe_run/data/efros/cdoersch/posunsup_nns_rand_out/patchdisplay/imgs/1446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29835"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316" descr="http://ladoga.graphics.cs.cmu.edu/cdoersch/hn25/caffe_run/data/efros/cdoersch/posunsup_nns_rand_out/patchdisplay/imgs/14468.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83758"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318" descr="http://ladoga.graphics.cs.cmu.edu/cdoersch/hn25/caffe_run/data/efros/cdoersch/posunsup_nns_rand_out/patchdisplay/imgs/14469.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37681"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342" descr="http://ladoga.graphics.cs.cmu.edu/cdoersch/hn25/caffe_run/data/efros/cdoersch/posunsup_nns_rand_out/patchdisplay/imgs/5268.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2198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44" descr="http://ladoga.graphics.cs.cmu.edu/cdoersch/hn25/caffe_run/data/efros/cdoersch/posunsup_nns_rand_out/patchdisplay/imgs/5269.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75912"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346" descr="http://ladoga.graphics.cs.cmu.edu/cdoersch/hn25/caffe_run/data/efros/cdoersch/posunsup_nns_rand_out/patchdisplay/imgs/527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9835"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348" descr="http://ladoga.graphics.cs.cmu.edu/cdoersch/hn25/caffe_run/data/efros/cdoersch/posunsup_nns_rand_out/patchdisplay/imgs/5271.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83758"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350" descr="http://ladoga.graphics.cs.cmu.edu/cdoersch/hn25/caffe_run/data/efros/cdoersch/posunsup_nns_rand_out/patchdisplay/imgs/5272.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37681" y="2901774"/>
            <a:ext cx="524373" cy="525002"/>
          </a:xfrm>
          <a:prstGeom prst="rect">
            <a:avLst/>
          </a:prstGeom>
          <a:noFill/>
          <a:extLst>
            <a:ext uri="{909E8E84-426E-40DD-AFC4-6F175D3DCCD1}">
              <a14:hiddenFill xmlns:a14="http://schemas.microsoft.com/office/drawing/2010/main">
                <a:solidFill>
                  <a:srgbClr val="FFFFFF"/>
                </a:solidFill>
              </a14:hiddenFill>
            </a:ext>
          </a:extLst>
        </p:spPr>
      </p:pic>
      <p:sp>
        <p:nvSpPr>
          <p:cNvPr id="306" name="TextBox 305"/>
          <p:cNvSpPr txBox="1"/>
          <p:nvPr/>
        </p:nvSpPr>
        <p:spPr>
          <a:xfrm>
            <a:off x="3697280" y="1280160"/>
            <a:ext cx="2393412" cy="400110"/>
          </a:xfrm>
          <a:prstGeom prst="rect">
            <a:avLst/>
          </a:prstGeom>
          <a:noFill/>
        </p:spPr>
        <p:txBody>
          <a:bodyPr wrap="none" rtlCol="0">
            <a:spAutoFit/>
          </a:bodyPr>
          <a:lstStyle/>
          <a:p>
            <a:pPr algn="ctr"/>
            <a:r>
              <a:rPr lang="en-US" sz="2000" dirty="0" smtClean="0"/>
              <a:t>Random Initialization</a:t>
            </a:r>
            <a:endParaRPr lang="en-US" sz="2000" dirty="0"/>
          </a:p>
        </p:txBody>
      </p:sp>
      <p:pic>
        <p:nvPicPr>
          <p:cNvPr id="259" name="Picture 116" descr="http://ladoga.graphics.cs.cmu.edu/cdoersch/hn25/caffe_run/data/efros/cdoersch/posunsup_nns_alexnet_out/patchdisplay/imgs/12219.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79000"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18" descr="http://ladoga.graphics.cs.cmu.edu/cdoersch/hn25/caffe_run/data/efros/cdoersch/posunsup_nns_alexnet_out/patchdisplay/imgs/122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32923"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20" descr="http://ladoga.graphics.cs.cmu.edu/cdoersch/hn25/caffe_run/data/efros/cdoersch/posunsup_nns_alexnet_out/patchdisplay/imgs/12221.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86846"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122" descr="http://ladoga.graphics.cs.cmu.edu/cdoersch/hn25/caffe_run/data/efros/cdoersch/posunsup_nns_alexnet_out/patchdisplay/imgs/12222.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040769"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124" descr="http://ladoga.graphics.cs.cmu.edu/cdoersch/hn25/caffe_run/data/efros/cdoersch/posunsup_nns_alexnet_out/patchdisplay/imgs/12223.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94692" y="1680272"/>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300" descr="http://ladoga.graphics.cs.cmu.edu/cdoersch/hn25/caffe_run/data/efros/cdoersch/posunsup_nns_alexnet_out/patchdisplay/imgs/14466.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79000"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302" descr="http://ladoga.graphics.cs.cmu.edu/cdoersch/hn25/caffe_run/data/efros/cdoersch/posunsup_nns_alexnet_out/patchdisplay/imgs/14467.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932923"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304" descr="http://ladoga.graphics.cs.cmu.edu/cdoersch/hn25/caffe_run/data/efros/cdoersch/posunsup_nns_alexnet_out/patchdisplay/imgs/14468.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86846"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06" descr="http://ladoga.graphics.cs.cmu.edu/cdoersch/hn25/caffe_run/data/efros/cdoersch/posunsup_nns_alexnet_out/patchdisplay/imgs/14469.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040769"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308" descr="http://ladoga.graphics.cs.cmu.edu/cdoersch/hn25/caffe_run/data/efros/cdoersch/posunsup_nns_alexnet_out/patchdisplay/imgs/1447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594692" y="2291023"/>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322" descr="http://ladoga.graphics.cs.cmu.edu/cdoersch/hn25/caffe_run/data/efros/cdoersch/posunsup_nns_alexnet_out/patchdisplay/imgs/5268.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379000"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324" descr="http://ladoga.graphics.cs.cmu.edu/cdoersch/hn25/caffe_run/data/efros/cdoersch/posunsup_nns_alexnet_out/patchdisplay/imgs/5269.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932923"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26" descr="http://ladoga.graphics.cs.cmu.edu/cdoersch/hn25/caffe_run/data/efros/cdoersch/posunsup_nns_alexnet_out/patchdisplay/imgs/527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486846"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328" descr="http://ladoga.graphics.cs.cmu.edu/cdoersch/hn25/caffe_run/data/efros/cdoersch/posunsup_nns_alexnet_out/patchdisplay/imgs/5271.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040769" y="2901774"/>
            <a:ext cx="524373" cy="525002"/>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330" descr="http://ladoga.graphics.cs.cmu.edu/cdoersch/hn25/caffe_run/data/efros/cdoersch/posunsup_nns_alexnet_out/patchdisplay/imgs/5272.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594692" y="2901774"/>
            <a:ext cx="524373" cy="525002"/>
          </a:xfrm>
          <a:prstGeom prst="rect">
            <a:avLst/>
          </a:prstGeom>
          <a:noFill/>
          <a:extLst>
            <a:ext uri="{909E8E84-426E-40DD-AFC4-6F175D3DCCD1}">
              <a14:hiddenFill xmlns:a14="http://schemas.microsoft.com/office/drawing/2010/main">
                <a:solidFill>
                  <a:srgbClr val="FFFFFF"/>
                </a:solidFill>
              </a14:hiddenFill>
            </a:ext>
          </a:extLst>
        </p:spPr>
      </p:pic>
      <p:sp>
        <p:nvSpPr>
          <p:cNvPr id="274" name="TextBox 273"/>
          <p:cNvSpPr txBox="1"/>
          <p:nvPr/>
        </p:nvSpPr>
        <p:spPr>
          <a:xfrm>
            <a:off x="6707740" y="1280160"/>
            <a:ext cx="2081917" cy="400110"/>
          </a:xfrm>
          <a:prstGeom prst="rect">
            <a:avLst/>
          </a:prstGeom>
          <a:noFill/>
        </p:spPr>
        <p:txBody>
          <a:bodyPr wrap="none" rtlCol="0">
            <a:spAutoFit/>
          </a:bodyPr>
          <a:lstStyle/>
          <a:p>
            <a:pPr algn="ctr"/>
            <a:r>
              <a:rPr lang="en-US" sz="2000" dirty="0" err="1" smtClean="0"/>
              <a:t>ImageNet</a:t>
            </a:r>
            <a:r>
              <a:rPr lang="en-US" sz="2000" dirty="0" smtClean="0"/>
              <a:t> </a:t>
            </a:r>
            <a:r>
              <a:rPr lang="en-US" sz="2000" dirty="0" err="1" smtClean="0"/>
              <a:t>AlexNet</a:t>
            </a:r>
            <a:endParaRPr lang="en-US" sz="2000" dirty="0"/>
          </a:p>
        </p:txBody>
      </p:sp>
      <p:grpSp>
        <p:nvGrpSpPr>
          <p:cNvPr id="15" name="Group 14"/>
          <p:cNvGrpSpPr/>
          <p:nvPr/>
        </p:nvGrpSpPr>
        <p:grpSpPr>
          <a:xfrm>
            <a:off x="7282" y="3505200"/>
            <a:ext cx="9108359" cy="3200400"/>
            <a:chOff x="7282" y="3505200"/>
            <a:chExt cx="9108359" cy="3200400"/>
          </a:xfrm>
        </p:grpSpPr>
        <p:sp>
          <p:nvSpPr>
            <p:cNvPr id="130" name="Title 1"/>
            <p:cNvSpPr txBox="1">
              <a:spLocks/>
            </p:cNvSpPr>
            <p:nvPr/>
          </p:nvSpPr>
          <p:spPr>
            <a:xfrm>
              <a:off x="457200" y="3505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You don’t always need to learn!</a:t>
              </a:r>
              <a:endParaRPr lang="en-US" dirty="0"/>
            </a:p>
          </p:txBody>
        </p:sp>
        <p:pic>
          <p:nvPicPr>
            <p:cNvPr id="173" name="Picture 356" descr="http://ladoga.graphics.cs.cmu.edu/cdoersch/hn25/caffe_run/data/efros/cdoersch/posunsup_nns_rand_out/patchdisplay/imgs/9487.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9929"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88" descr="http://ladoga.graphics.cs.cmu.edu/cdoersch/hn25/caffe_run/data/efros/cdoersch/posunsup_nns_rand_out/patchdisplay/imgs/18937.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9929"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20" descr="http://ladoga.graphics.cs.cmu.edu/cdoersch/hn25/caffe_run/data/efros/cdoersch/posunsup_nns_rand_out/patchdisplay/imgs/2326.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9929" y="5571828"/>
              <a:ext cx="524085" cy="524086"/>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p:cNvCxnSpPr/>
            <p:nvPr/>
          </p:nvCxnSpPr>
          <p:spPr>
            <a:xfrm>
              <a:off x="3461632" y="4962145"/>
              <a:ext cx="0" cy="1743455"/>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09322" y="4962145"/>
              <a:ext cx="0" cy="1743455"/>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7282" y="4562031"/>
              <a:ext cx="739305" cy="400110"/>
            </a:xfrm>
            <a:prstGeom prst="rect">
              <a:avLst/>
            </a:prstGeom>
            <a:noFill/>
          </p:spPr>
          <p:txBody>
            <a:bodyPr wrap="none" rtlCol="0">
              <a:spAutoFit/>
            </a:bodyPr>
            <a:lstStyle/>
            <a:p>
              <a:r>
                <a:rPr lang="en-US" sz="2000" dirty="0" smtClean="0"/>
                <a:t>Input</a:t>
              </a:r>
              <a:endParaRPr lang="en-US" sz="2000" dirty="0"/>
            </a:p>
          </p:txBody>
        </p:sp>
        <p:cxnSp>
          <p:nvCxnSpPr>
            <p:cNvPr id="140" name="Straight Connector 139"/>
            <p:cNvCxnSpPr/>
            <p:nvPr/>
          </p:nvCxnSpPr>
          <p:spPr>
            <a:xfrm>
              <a:off x="6317073" y="4962145"/>
              <a:ext cx="0" cy="1743455"/>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4" name="Picture 358" descr="http://ladoga.graphics.cs.cmu.edu/cdoersch/hn25/caffe_run/data/efros/cdoersch/posunsup_nns_projgray_out/patchdisplay/imgs/9489.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64631"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360" descr="http://ladoga.graphics.cs.cmu.edu/cdoersch/hn25/caffe_run/data/efros/cdoersch/posunsup_nns_projgray_out/patchdisplay/imgs/949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218249"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362" descr="http://ladoga.graphics.cs.cmu.edu/cdoersch/hn25/caffe_run/data/efros/cdoersch/posunsup_nns_projgray_out/patchdisplay/imgs/9491.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771868"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364" descr="http://ladoga.graphics.cs.cmu.edu/cdoersch/hn25/caffe_run/data/efros/cdoersch/posunsup_nns_projgray_out/patchdisplay/imgs/9492.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25487"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366" descr="http://ladoga.graphics.cs.cmu.edu/cdoersch/hn25/caffe_run/data/efros/cdoersch/posunsup_nns_projgray_out/patchdisplay/imgs/9493.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879103"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390" descr="http://ladoga.graphics.cs.cmu.edu/cdoersch/hn25/caffe_run/data/efros/cdoersch/posunsup_nns_projgray_out/patchdisplay/imgs/18939.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64631"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392" descr="http://ladoga.graphics.cs.cmu.edu/cdoersch/hn25/caffe_run/data/efros/cdoersch/posunsup_nns_projgray_out/patchdisplay/imgs/1894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218249"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394" descr="http://ladoga.graphics.cs.cmu.edu/cdoersch/hn25/caffe_run/data/efros/cdoersch/posunsup_nns_projgray_out/patchdisplay/imgs/18941.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771868"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396" descr="http://ladoga.graphics.cs.cmu.edu/cdoersch/hn25/caffe_run/data/efros/cdoersch/posunsup_nns_projgray_out/patchdisplay/imgs/18942.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325487"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398" descr="http://ladoga.graphics.cs.cmu.edu/cdoersch/hn25/caffe_run/data/efros/cdoersch/posunsup_nns_projgray_out/patchdisplay/imgs/18942.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879103"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22" descr="http://ladoga.graphics.cs.cmu.edu/cdoersch/hn25/caffe_run/data/efros/cdoersch/posunsup_nns_projgray_out/patchdisplay/imgs/2328.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64631"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24" descr="http://ladoga.graphics.cs.cmu.edu/cdoersch/hn25/caffe_run/data/efros/cdoersch/posunsup_nns_projgray_out/patchdisplay/imgs/2329.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218249"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26" descr="http://ladoga.graphics.cs.cmu.edu/cdoersch/hn25/caffe_run/data/efros/cdoersch/posunsup_nns_projgray_out/patchdisplay/imgs/233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771868"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28" descr="http://ladoga.graphics.cs.cmu.edu/cdoersch/hn25/caffe_run/data/efros/cdoersch/posunsup_nns_projgray_out/patchdisplay/imgs/2331.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325487"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30" descr="http://ladoga.graphics.cs.cmu.edu/cdoersch/hn25/caffe_run/data/efros/cdoersch/posunsup_nns_projgray_out/patchdisplay/imgs/2332.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879103" y="5571828"/>
              <a:ext cx="524085" cy="524086"/>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p:cNvSpPr txBox="1"/>
            <p:nvPr/>
          </p:nvSpPr>
          <p:spPr>
            <a:xfrm>
              <a:off x="1729980" y="4562031"/>
              <a:ext cx="675634" cy="400110"/>
            </a:xfrm>
            <a:prstGeom prst="rect">
              <a:avLst/>
            </a:prstGeom>
            <a:noFill/>
          </p:spPr>
          <p:txBody>
            <a:bodyPr wrap="none" rtlCol="0">
              <a:spAutoFit/>
            </a:bodyPr>
            <a:lstStyle/>
            <a:p>
              <a:r>
                <a:rPr lang="en-US" sz="2000" dirty="0" smtClean="0"/>
                <a:t>Ours</a:t>
              </a:r>
              <a:endParaRPr lang="en-US" sz="2000" dirty="0"/>
            </a:p>
          </p:txBody>
        </p:sp>
        <p:pic>
          <p:nvPicPr>
            <p:cNvPr id="307" name="Picture 378" descr="http://ladoga.graphics.cs.cmu.edu/cdoersch/hn25/caffe_run/data/efros/cdoersch/posunsup_nns_rand_out/patchdisplay/imgs/9488.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3521640"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380" descr="http://ladoga.graphics.cs.cmu.edu/cdoersch/hn25/caffe_run/data/efros/cdoersch/posunsup_nns_rand_out/patchdisplay/imgs/9489.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075259"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382" descr="http://ladoga.graphics.cs.cmu.edu/cdoersch/hn25/caffe_run/data/efros/cdoersch/posunsup_nns_rand_out/patchdisplay/imgs/949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628877"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384" descr="http://ladoga.graphics.cs.cmu.edu/cdoersch/hn25/caffe_run/data/efros/cdoersch/posunsup_nns_rand_out/patchdisplay/imgs/9491.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182496"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386" descr="http://ladoga.graphics.cs.cmu.edu/cdoersch/hn25/caffe_run/data/efros/cdoersch/posunsup_nns_rand_out/patchdisplay/imgs/9492.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736115"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410" descr="http://ladoga.graphics.cs.cmu.edu/cdoersch/hn25/caffe_run/data/efros/cdoersch/posunsup_nns_rand_out/patchdisplay/imgs/18939.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521640"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412" descr="http://ladoga.graphics.cs.cmu.edu/cdoersch/hn25/caffe_run/data/efros/cdoersch/posunsup_nns_rand_out/patchdisplay/imgs/1894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075259"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414" descr="http://ladoga.graphics.cs.cmu.edu/cdoersch/hn25/caffe_run/data/efros/cdoersch/posunsup_nns_rand_out/patchdisplay/imgs/18941.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628877"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416" descr="http://ladoga.graphics.cs.cmu.edu/cdoersch/hn25/caffe_run/data/efros/cdoersch/posunsup_nns_rand_out/patchdisplay/imgs/18942.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5182496"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418" descr="http://ladoga.graphics.cs.cmu.edu/cdoersch/hn25/caffe_run/data/efros/cdoersch/posunsup_nns_rand_out/patchdisplay/imgs/18943.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736115"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42" descr="http://ladoga.graphics.cs.cmu.edu/cdoersch/hn25/caffe_run/data/efros/cdoersch/posunsup_nns_rand_out/patchdisplay/imgs/2328.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521640"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444" descr="http://ladoga.graphics.cs.cmu.edu/cdoersch/hn25/caffe_run/data/efros/cdoersch/posunsup_nns_rand_out/patchdisplay/imgs/2329.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075259"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446" descr="http://ladoga.graphics.cs.cmu.edu/cdoersch/hn25/caffe_run/data/efros/cdoersch/posunsup_nns_rand_out/patchdisplay/imgs/233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628877"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48" descr="http://ladoga.graphics.cs.cmu.edu/cdoersch/hn25/caffe_run/data/efros/cdoersch/posunsup_nns_rand_out/patchdisplay/imgs/2331.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182496"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450" descr="http://ladoga.graphics.cs.cmu.edu/cdoersch/hn25/caffe_run/data/efros/cdoersch/posunsup_nns_rand_out/patchdisplay/imgs/2332.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5736115" y="5571828"/>
              <a:ext cx="524085" cy="524086"/>
            </a:xfrm>
            <a:prstGeom prst="rect">
              <a:avLst/>
            </a:prstGeom>
            <a:noFill/>
            <a:extLst>
              <a:ext uri="{909E8E84-426E-40DD-AFC4-6F175D3DCCD1}">
                <a14:hiddenFill xmlns:a14="http://schemas.microsoft.com/office/drawing/2010/main">
                  <a:solidFill>
                    <a:srgbClr val="FFFFFF"/>
                  </a:solidFill>
                </a14:hiddenFill>
              </a:ext>
            </a:extLst>
          </p:spPr>
        </p:pic>
        <p:sp>
          <p:nvSpPr>
            <p:cNvPr id="322" name="TextBox 321"/>
            <p:cNvSpPr txBox="1"/>
            <p:nvPr/>
          </p:nvSpPr>
          <p:spPr>
            <a:xfrm>
              <a:off x="3697280" y="4562031"/>
              <a:ext cx="2393412" cy="400110"/>
            </a:xfrm>
            <a:prstGeom prst="rect">
              <a:avLst/>
            </a:prstGeom>
            <a:noFill/>
          </p:spPr>
          <p:txBody>
            <a:bodyPr wrap="none" rtlCol="0">
              <a:spAutoFit/>
            </a:bodyPr>
            <a:lstStyle/>
            <a:p>
              <a:pPr algn="ctr"/>
              <a:r>
                <a:rPr lang="en-US" sz="2000" dirty="0" smtClean="0"/>
                <a:t>Random Initialization</a:t>
              </a:r>
              <a:endParaRPr lang="en-US" sz="2000" dirty="0"/>
            </a:p>
          </p:txBody>
        </p:sp>
        <p:pic>
          <p:nvPicPr>
            <p:cNvPr id="275" name="Picture 368" descr="http://ladoga.graphics.cs.cmu.edu/cdoersch/hn25/caffe_run/data/efros/cdoersch/posunsup_nns_alexnet_out/patchdisplay/imgs/9489.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377081"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370" descr="http://ladoga.graphics.cs.cmu.edu/cdoersch/hn25/caffe_run/data/efros/cdoersch/posunsup_nns_alexnet_out/patchdisplay/imgs/949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930700"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372" descr="http://ladoga.graphics.cs.cmu.edu/cdoersch/hn25/caffe_run/data/efros/cdoersch/posunsup_nns_alexnet_out/patchdisplay/imgs/9491.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7484319"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78" name="Picture 374" descr="http://ladoga.graphics.cs.cmu.edu/cdoersch/hn25/caffe_run/data/efros/cdoersch/posunsup_nns_alexnet_out/patchdisplay/imgs/9492.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8037938"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376" descr="http://ladoga.graphics.cs.cmu.edu/cdoersch/hn25/caffe_run/data/efros/cdoersch/posunsup_nns_alexnet_out/patchdisplay/imgs/9493.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8591556" y="4962143"/>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400" descr="http://ladoga.graphics.cs.cmu.edu/cdoersch/hn25/caffe_run/data/efros/cdoersch/posunsup_nns_alexnet_out/patchdisplay/imgs/18939.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377081"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402" descr="http://ladoga.graphics.cs.cmu.edu/cdoersch/hn25/caffe_run/data/efros/cdoersch/posunsup_nns_alexnet_out/patchdisplay/imgs/1894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930700"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404" descr="http://ladoga.graphics.cs.cmu.edu/cdoersch/hn25/caffe_run/data/efros/cdoersch/posunsup_nns_alexnet_out/patchdisplay/imgs/18941.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7484319"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06" descr="http://ladoga.graphics.cs.cmu.edu/cdoersch/hn25/caffe_run/data/efros/cdoersch/posunsup_nns_alexnet_out/patchdisplay/imgs/18942.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8037938"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408" descr="http://ladoga.graphics.cs.cmu.edu/cdoersch/hn25/caffe_run/data/efros/cdoersch/posunsup_nns_alexnet_out/patchdisplay/imgs/18943.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8591556" y="6181514"/>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432" descr="http://ladoga.graphics.cs.cmu.edu/cdoersch/hn25/caffe_run/data/efros/cdoersch/posunsup_nns_alexnet_out/patchdisplay/imgs/2328.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6377081"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434" descr="http://ladoga.graphics.cs.cmu.edu/cdoersch/hn25/caffe_run/data/efros/cdoersch/posunsup_nns_alexnet_out/patchdisplay/imgs/2329.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6930700"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36" descr="http://ladoga.graphics.cs.cmu.edu/cdoersch/hn25/caffe_run/data/efros/cdoersch/posunsup_nns_alexnet_out/patchdisplay/imgs/233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7484319"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438" descr="http://ladoga.graphics.cs.cmu.edu/cdoersch/hn25/caffe_run/data/efros/cdoersch/posunsup_nns_alexnet_out/patchdisplay/imgs/2331.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8037938" y="5571828"/>
              <a:ext cx="524085" cy="524086"/>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440" descr="http://ladoga.graphics.cs.cmu.edu/cdoersch/hn25/caffe_run/data/efros/cdoersch/posunsup_nns_alexnet_out/patchdisplay/imgs/2332.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8591556" y="5571828"/>
              <a:ext cx="524085" cy="524086"/>
            </a:xfrm>
            <a:prstGeom prst="rect">
              <a:avLst/>
            </a:prstGeom>
            <a:noFill/>
            <a:extLst>
              <a:ext uri="{909E8E84-426E-40DD-AFC4-6F175D3DCCD1}">
                <a14:hiddenFill xmlns:a14="http://schemas.microsoft.com/office/drawing/2010/main">
                  <a:solidFill>
                    <a:srgbClr val="FFFFFF"/>
                  </a:solidFill>
                </a14:hiddenFill>
              </a:ext>
            </a:extLst>
          </p:spPr>
        </p:pic>
        <p:sp>
          <p:nvSpPr>
            <p:cNvPr id="290" name="TextBox 289"/>
            <p:cNvSpPr txBox="1"/>
            <p:nvPr/>
          </p:nvSpPr>
          <p:spPr>
            <a:xfrm>
              <a:off x="6707740" y="4562031"/>
              <a:ext cx="2081917" cy="400110"/>
            </a:xfrm>
            <a:prstGeom prst="rect">
              <a:avLst/>
            </a:prstGeom>
            <a:noFill/>
          </p:spPr>
          <p:txBody>
            <a:bodyPr wrap="none" rtlCol="0">
              <a:spAutoFit/>
            </a:bodyPr>
            <a:lstStyle/>
            <a:p>
              <a:pPr algn="ctr"/>
              <a:r>
                <a:rPr lang="en-US" sz="2000" dirty="0" err="1" smtClean="0"/>
                <a:t>ImageNet</a:t>
              </a:r>
              <a:r>
                <a:rPr lang="en-US" sz="2000" dirty="0" smtClean="0"/>
                <a:t> </a:t>
              </a:r>
              <a:r>
                <a:rPr lang="en-US" sz="2000" dirty="0" err="1" smtClean="0"/>
                <a:t>AlexNet</a:t>
              </a:r>
              <a:endParaRPr lang="en-US" sz="2000" dirty="0"/>
            </a:p>
          </p:txBody>
        </p:sp>
      </p:grpSp>
    </p:spTree>
    <p:custDataLst>
      <p:tags r:id="rId1"/>
    </p:custDataLst>
    <p:extLst>
      <p:ext uri="{BB962C8B-B14F-4D97-AF65-F5344CB8AC3E}">
        <p14:creationId xmlns:p14="http://schemas.microsoft.com/office/powerpoint/2010/main" val="1946186291"/>
      </p:ext>
    </p:extLst>
  </p:cSld>
  <p:clrMapOvr>
    <a:masterClrMapping/>
  </p:clrMapOvr>
  <mc:AlternateContent xmlns:mc="http://schemas.openxmlformats.org/markup-compatibility/2006" xmlns:p14="http://schemas.microsoft.com/office/powerpoint/2010/main">
    <mc:Choice Requires="p14">
      <p:transition p14:dur="400" advTm="32536">
        <p:fade/>
      </p:transition>
    </mc:Choice>
    <mc:Fallback xmlns="">
      <p:transition advTm="325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257800" y="1752600"/>
            <a:ext cx="3683417" cy="713232"/>
            <a:chOff x="5257800" y="6144768"/>
            <a:chExt cx="3683417" cy="713232"/>
          </a:xfrm>
        </p:grpSpPr>
        <p:pic>
          <p:nvPicPr>
            <p:cNvPr id="1026" name="Picture 2" descr="http://ladoga.graphics.cs.cmu.edu/cdoersch/hn25/caffe_run/posunsup_nnsfinal_block_out/patchdisplay_plate/imgs/4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144768"/>
              <a:ext cx="709011"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doga.graphics.cs.cmu.edu/cdoersch/hn25/caffe_run/posunsup_nnsfinal_block_out/patchdisplay_plate/imgs/4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9461" y="6144768"/>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adoga.graphics.cs.cmu.edu/cdoersch/hn25/caffe_run/posunsup_nnsfinal_block_out/patchdisplay_plate/imgs/45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3723" y="6144768"/>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adoga.graphics.cs.cmu.edu/cdoersch/hn25/caffe_run/posunsup_nnsfinal_block_out/patchdisplay_plate/imgs/456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7841" y="6144768"/>
              <a:ext cx="710590"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adoga.graphics.cs.cmu.edu/cdoersch/hn25/caffe_run/posunsup_nnsfinal_block_out/patchdisplay_plate/imgs/45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7985" y="6144768"/>
              <a:ext cx="713232" cy="713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257800" y="2567661"/>
            <a:ext cx="3683417" cy="713232"/>
            <a:chOff x="5257800" y="7696200"/>
            <a:chExt cx="3683417" cy="713232"/>
          </a:xfrm>
        </p:grpSpPr>
        <p:pic>
          <p:nvPicPr>
            <p:cNvPr id="1036" name="Picture 12" descr="http://ladoga.graphics.cs.cmu.edu/cdoersch/hn25/caffe_run/posunsup_nnsfinal_block_out/patchdisplay_plate/imgs/812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7800" y="7696200"/>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ladoga.graphics.cs.cmu.edu/cdoersch/hn25/caffe_run/posunsup_nnsfinal_block_out/patchdisplay_plate/imgs/81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00346" y="7696200"/>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ladoga.graphics.cs.cmu.edu/cdoersch/hn25/caffe_run/posunsup_nnsfinal_block_out/patchdisplay_plate/imgs/812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2892" y="7696200"/>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ladoga.graphics.cs.cmu.edu/cdoersch/hn25/caffe_run/posunsup_nnsfinal_block_out/patchdisplay_plate/imgs/812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5438" y="7696200"/>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ladoga.graphics.cs.cmu.edu/cdoersch/hn25/caffe_run/posunsup_nnsfinal_block_out/patchdisplay_plate/imgs/812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7985" y="7696200"/>
              <a:ext cx="713232" cy="713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5257800" y="3364211"/>
            <a:ext cx="3683417" cy="713232"/>
            <a:chOff x="5257800" y="8653907"/>
            <a:chExt cx="3683417" cy="713232"/>
          </a:xfrm>
        </p:grpSpPr>
        <p:pic>
          <p:nvPicPr>
            <p:cNvPr id="1046" name="Picture 22" descr="http://ladoga.graphics.cs.cmu.edu/cdoersch/hn25/caffe_run/posunsup_nnsfinal_block_out/patchdisplay_plate/imgs/638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97967" y="8653907"/>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ladoga.graphics.cs.cmu.edu/cdoersch/hn25/caffe_run/posunsup_nnsfinal_block_out/patchdisplay_plate/imgs/638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84147" y="8653907"/>
              <a:ext cx="716889"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ladoga.graphics.cs.cmu.edu/cdoersch/hn25/caffe_run/posunsup_nnsfinal_block_out/patchdisplay_plate/imgs/638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41057" y="8653907"/>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ladoga.graphics.cs.cmu.edu/cdoersch/hn25/caffe_run/posunsup_nnsfinal_block_out/patchdisplay_plate/imgs/6383.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57800" y="8653907"/>
              <a:ext cx="710309"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ladoga.graphics.cs.cmu.edu/cdoersch/hn25/caffe_run/posunsup_nnsfinal_block_out/patchdisplay_plate/imgs/638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30896" y="8653907"/>
              <a:ext cx="710321" cy="71323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n-US" dirty="0" smtClean="0"/>
              <a:t>Visual Data Mining</a:t>
            </a:r>
            <a:endParaRPr lang="en-US" dirty="0"/>
          </a:p>
        </p:txBody>
      </p:sp>
      <p:grpSp>
        <p:nvGrpSpPr>
          <p:cNvPr id="4" name="Group 3"/>
          <p:cNvGrpSpPr/>
          <p:nvPr/>
        </p:nvGrpSpPr>
        <p:grpSpPr>
          <a:xfrm>
            <a:off x="234207" y="1994950"/>
            <a:ext cx="3926503" cy="2641138"/>
            <a:chOff x="320671" y="2188818"/>
            <a:chExt cx="4316242" cy="2903294"/>
          </a:xfrm>
        </p:grpSpPr>
        <p:pic>
          <p:nvPicPr>
            <p:cNvPr id="5" name="Picture 2" descr="http://graphics.cs.cmu.edu/projects/contextPrediction/VOC2011/JPEGImages/2008_006377.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0242" y="2590800"/>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http://graphics.cs.cmu.edu/projects/contextPrediction/VOC2011/JPEGImages/2011_00050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2642" y="3422172"/>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ttp://graphics.cs.cmu.edu/projects/contextPrediction/VOC2011/JPEGImages/2009_004377.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27474" y="2976869"/>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http://graphics.cs.cmu.edu/projects/contextPrediction/VOC2011/JPEGImages/2009_002169.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06283" y="2250327"/>
              <a:ext cx="891053" cy="11880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10" descr="http://graphics.cs.cmu.edu/projects/contextPrediction/VOC2011/JPEGImages/2008_00857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58020" y="4026131"/>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12" descr="http://graphics.cs.cmu.edu/projects/contextPrediction/VOC2011/JPEGImages/2010_000433.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45279" y="3606577"/>
              <a:ext cx="1188071" cy="78650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4" descr="http://graphics.cs.cmu.edu/projects/contextPrediction/VOC2011/JPEGImages/2011_000345.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58021" y="2590800"/>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6" descr="http://graphics.cs.cmu.edu/projects/contextPrediction/VOC2011/JPEGImages/2009_002901.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53427" y="4224820"/>
              <a:ext cx="1188071" cy="86729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18" descr="http://graphics.cs.cmu.edu/projects/contextPrediction/VOC2011/JPEGImages/2010_002192.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671" y="3225004"/>
              <a:ext cx="1188071" cy="8530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4" name="Picture 20" descr="http://graphics.cs.cmu.edu/projects/contextPrediction/VOC2011/JPEGImages/2011_002879.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58970" y="3958894"/>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5" name="Picture 22" descr="http://graphics.cs.cmu.edu/projects/contextPrediction/VOC2011/JPEGImages/2008_004868.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632817" y="4217833"/>
              <a:ext cx="1188070" cy="8482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6" name="Picture 24" descr="http://graphics.cs.cmu.edu/projects/contextPrediction/VOC2011/JPEGImages/2009_003164.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73519" y="2189843"/>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7" name="Picture 26" descr="http://graphics.cs.cmu.edu/projects/contextPrediction/VOC2011/JPEGImages/2010_005442.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747041" y="2188818"/>
              <a:ext cx="1188072" cy="116668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8" name="Picture 28" descr="http://graphics.cs.cmu.edu/projects/contextPrediction/VOC2011/JPEGImages/2008_003988.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48842" y="3580605"/>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9" name="Picture 30" descr="http://graphics.cs.cmu.edu/projects/contextPrediction/VOC2011/JPEGImages/2008_004981.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74684" y="3029762"/>
              <a:ext cx="891053" cy="11880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 name="Picture 32" descr="http://graphics.cs.cmu.edu/projects/contextPrediction/VOC2011/JPEGImages/2008_006387.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59103" y="3438398"/>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32" name="Right Arrow 31"/>
          <p:cNvSpPr/>
          <p:nvPr/>
        </p:nvSpPr>
        <p:spPr>
          <a:xfrm>
            <a:off x="4495800" y="3035888"/>
            <a:ext cx="457200" cy="599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5400000">
            <a:off x="6920509" y="3860245"/>
            <a:ext cx="893193" cy="1323439"/>
          </a:xfrm>
          <a:prstGeom prst="rect">
            <a:avLst/>
          </a:prstGeom>
          <a:noFill/>
        </p:spPr>
        <p:txBody>
          <a:bodyPr wrap="none" rtlCol="0">
            <a:spAutoFit/>
          </a:bodyPr>
          <a:lstStyle/>
          <a:p>
            <a:r>
              <a:rPr lang="en-US" sz="8000" dirty="0" smtClean="0"/>
              <a:t>…</a:t>
            </a:r>
            <a:endParaRPr lang="en-US" sz="8000" dirty="0"/>
          </a:p>
        </p:txBody>
      </p:sp>
      <p:grpSp>
        <p:nvGrpSpPr>
          <p:cNvPr id="24" name="Group 23"/>
          <p:cNvGrpSpPr/>
          <p:nvPr/>
        </p:nvGrpSpPr>
        <p:grpSpPr>
          <a:xfrm>
            <a:off x="3733800" y="5320938"/>
            <a:ext cx="4876800" cy="1371600"/>
            <a:chOff x="2133600" y="5320938"/>
            <a:chExt cx="4876800" cy="1371600"/>
          </a:xfrm>
        </p:grpSpPr>
        <p:pic>
          <p:nvPicPr>
            <p:cNvPr id="41" name="Picture 2" descr="http://ladoga.graphics.cs.cmu.edu/cdoersch/hn25/caffe_run/data/efros/cdoersch/posunsup_nnsfinal_out/patchdisplay_plate_dedup/imgs/456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33600" y="532093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ladoga.graphics.cs.cmu.edu/cdoersch/hn25/caffe_run/data/efros/cdoersch/posunsup_nnsfinal_out/patchdisplay_plate_dedup/imgs/4561.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32093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ladoga.graphics.cs.cmu.edu/cdoersch/hn25/caffe_run/data/efros/cdoersch/posunsup_nnsfinal_out/patchdisplay_plate_dedup/imgs/4562.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38800" y="5320938"/>
              <a:ext cx="1371600"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330874" y="5345018"/>
            <a:ext cx="2988703" cy="1323439"/>
          </a:xfrm>
          <a:prstGeom prst="rect">
            <a:avLst/>
          </a:prstGeom>
          <a:noFill/>
        </p:spPr>
        <p:txBody>
          <a:bodyPr wrap="none" rtlCol="0">
            <a:spAutoFit/>
          </a:bodyPr>
          <a:lstStyle/>
          <a:p>
            <a:pPr algn="r"/>
            <a:r>
              <a:rPr lang="en-US" sz="3200" dirty="0" smtClean="0"/>
              <a:t>Via Geometric</a:t>
            </a:r>
          </a:p>
          <a:p>
            <a:pPr algn="r"/>
            <a:r>
              <a:rPr lang="en-US" sz="3200" dirty="0" smtClean="0"/>
              <a:t>Verification</a:t>
            </a:r>
          </a:p>
          <a:p>
            <a:pPr algn="r"/>
            <a:r>
              <a:rPr lang="en-US" sz="1600" dirty="0" smtClean="0"/>
              <a:t>Simplified from [Chum et al 2007]</a:t>
            </a:r>
            <a:endParaRPr lang="en-US" sz="1600" dirty="0"/>
          </a:p>
        </p:txBody>
      </p:sp>
    </p:spTree>
    <p:custDataLst>
      <p:tags r:id="rId1"/>
    </p:custDataLst>
    <p:extLst>
      <p:ext uri="{BB962C8B-B14F-4D97-AF65-F5344CB8AC3E}">
        <p14:creationId xmlns:p14="http://schemas.microsoft.com/office/powerpoint/2010/main" val="406680610"/>
      </p:ext>
    </p:extLst>
  </p:cSld>
  <p:clrMapOvr>
    <a:masterClrMapping/>
  </p:clrMapOvr>
  <mc:AlternateContent xmlns:mc="http://schemas.openxmlformats.org/markup-compatibility/2006" xmlns:p14="http://schemas.microsoft.com/office/powerpoint/2010/main">
    <mc:Choice Requires="p14">
      <p:transition spd="med" p14:dur="700" advTm="47615">
        <p:fade/>
      </p:transition>
    </mc:Choice>
    <mc:Fallback xmlns="">
      <p:transition spd="med" advTm="476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Mined from Pascal VOC2011</a:t>
            </a:r>
            <a:endParaRPr lang="en-US" dirty="0"/>
          </a:p>
        </p:txBody>
      </p:sp>
      <p:grpSp>
        <p:nvGrpSpPr>
          <p:cNvPr id="5" name="Group 4"/>
          <p:cNvGrpSpPr/>
          <p:nvPr/>
        </p:nvGrpSpPr>
        <p:grpSpPr>
          <a:xfrm>
            <a:off x="358492" y="1331912"/>
            <a:ext cx="3706775" cy="5365229"/>
            <a:chOff x="4393230" y="1331912"/>
            <a:chExt cx="3706775" cy="5365229"/>
          </a:xfrm>
        </p:grpSpPr>
        <p:grpSp>
          <p:nvGrpSpPr>
            <p:cNvPr id="6" name="Group 5"/>
            <p:cNvGrpSpPr/>
            <p:nvPr/>
          </p:nvGrpSpPr>
          <p:grpSpPr>
            <a:xfrm>
              <a:off x="4393230" y="1331912"/>
              <a:ext cx="3706775" cy="699080"/>
              <a:chOff x="2054242" y="28124500"/>
              <a:chExt cx="3706775" cy="699080"/>
            </a:xfrm>
          </p:grpSpPr>
          <p:pic>
            <p:nvPicPr>
              <p:cNvPr id="43" name="Shape 232"/>
              <p:cNvPicPr preferRelativeResize="0">
                <a:picLocks noChangeAspect="1"/>
              </p:cNvPicPr>
              <p:nvPr/>
            </p:nvPicPr>
            <p:blipFill>
              <a:blip r:embed="rId3">
                <a:alphaModFix/>
              </a:blip>
              <a:stretch>
                <a:fillRect/>
              </a:stretch>
            </p:blipFill>
            <p:spPr>
              <a:xfrm>
                <a:off x="2054242" y="28124500"/>
                <a:ext cx="694944" cy="699080"/>
              </a:xfrm>
              <a:prstGeom prst="rect">
                <a:avLst/>
              </a:prstGeom>
              <a:noFill/>
              <a:ln>
                <a:noFill/>
              </a:ln>
            </p:spPr>
          </p:pic>
          <p:pic>
            <p:nvPicPr>
              <p:cNvPr id="44" name="Shape 233"/>
              <p:cNvPicPr preferRelativeResize="0">
                <a:picLocks noChangeAspect="1"/>
              </p:cNvPicPr>
              <p:nvPr/>
            </p:nvPicPr>
            <p:blipFill>
              <a:blip r:embed="rId4">
                <a:alphaModFix/>
              </a:blip>
              <a:stretch>
                <a:fillRect/>
              </a:stretch>
            </p:blipFill>
            <p:spPr>
              <a:xfrm>
                <a:off x="2807200" y="28124500"/>
                <a:ext cx="694944" cy="694944"/>
              </a:xfrm>
              <a:prstGeom prst="rect">
                <a:avLst/>
              </a:prstGeom>
              <a:noFill/>
              <a:ln>
                <a:noFill/>
              </a:ln>
            </p:spPr>
          </p:pic>
          <p:pic>
            <p:nvPicPr>
              <p:cNvPr id="45" name="Shape 234"/>
              <p:cNvPicPr preferRelativeResize="0">
                <a:picLocks noChangeAspect="1"/>
              </p:cNvPicPr>
              <p:nvPr/>
            </p:nvPicPr>
            <p:blipFill>
              <a:blip r:embed="rId5">
                <a:alphaModFix/>
              </a:blip>
              <a:stretch>
                <a:fillRect/>
              </a:stretch>
            </p:blipFill>
            <p:spPr>
              <a:xfrm>
                <a:off x="3560158" y="28124500"/>
                <a:ext cx="694944" cy="694944"/>
              </a:xfrm>
              <a:prstGeom prst="rect">
                <a:avLst/>
              </a:prstGeom>
              <a:noFill/>
              <a:ln>
                <a:noFill/>
              </a:ln>
            </p:spPr>
          </p:pic>
          <p:pic>
            <p:nvPicPr>
              <p:cNvPr id="46" name="Shape 235"/>
              <p:cNvPicPr preferRelativeResize="0">
                <a:picLocks noChangeAspect="1"/>
              </p:cNvPicPr>
              <p:nvPr/>
            </p:nvPicPr>
            <p:blipFill>
              <a:blip r:embed="rId6">
                <a:alphaModFix/>
              </a:blip>
              <a:stretch>
                <a:fillRect/>
              </a:stretch>
            </p:blipFill>
            <p:spPr>
              <a:xfrm>
                <a:off x="4313116" y="28124500"/>
                <a:ext cx="694944" cy="697528"/>
              </a:xfrm>
              <a:prstGeom prst="rect">
                <a:avLst/>
              </a:prstGeom>
              <a:noFill/>
              <a:ln>
                <a:noFill/>
              </a:ln>
            </p:spPr>
          </p:pic>
          <p:pic>
            <p:nvPicPr>
              <p:cNvPr id="47" name="Shape 236"/>
              <p:cNvPicPr preferRelativeResize="0">
                <a:picLocks noChangeAspect="1"/>
              </p:cNvPicPr>
              <p:nvPr/>
            </p:nvPicPr>
            <p:blipFill>
              <a:blip r:embed="rId7">
                <a:alphaModFix/>
              </a:blip>
              <a:stretch>
                <a:fillRect/>
              </a:stretch>
            </p:blipFill>
            <p:spPr>
              <a:xfrm>
                <a:off x="5066073" y="28124500"/>
                <a:ext cx="694944" cy="694944"/>
              </a:xfrm>
              <a:prstGeom prst="rect">
                <a:avLst/>
              </a:prstGeom>
              <a:noFill/>
              <a:ln>
                <a:noFill/>
              </a:ln>
            </p:spPr>
          </p:pic>
        </p:grpSp>
        <p:grpSp>
          <p:nvGrpSpPr>
            <p:cNvPr id="7" name="Group 6"/>
            <p:cNvGrpSpPr/>
            <p:nvPr/>
          </p:nvGrpSpPr>
          <p:grpSpPr>
            <a:xfrm>
              <a:off x="4393230" y="2111105"/>
              <a:ext cx="3706775" cy="694944"/>
              <a:chOff x="2054242" y="25382475"/>
              <a:chExt cx="3706775" cy="694944"/>
            </a:xfrm>
          </p:grpSpPr>
          <p:pic>
            <p:nvPicPr>
              <p:cNvPr id="38" name="Shape 237"/>
              <p:cNvPicPr preferRelativeResize="0">
                <a:picLocks noChangeAspect="1"/>
              </p:cNvPicPr>
              <p:nvPr/>
            </p:nvPicPr>
            <p:blipFill>
              <a:blip r:embed="rId8">
                <a:alphaModFix/>
              </a:blip>
              <a:stretch>
                <a:fillRect/>
              </a:stretch>
            </p:blipFill>
            <p:spPr>
              <a:xfrm>
                <a:off x="2054242" y="25382475"/>
                <a:ext cx="694944" cy="694944"/>
              </a:xfrm>
              <a:prstGeom prst="rect">
                <a:avLst/>
              </a:prstGeom>
              <a:noFill/>
              <a:ln>
                <a:noFill/>
              </a:ln>
            </p:spPr>
          </p:pic>
          <p:pic>
            <p:nvPicPr>
              <p:cNvPr id="39" name="Shape 238"/>
              <p:cNvPicPr preferRelativeResize="0">
                <a:picLocks noChangeAspect="1"/>
              </p:cNvPicPr>
              <p:nvPr/>
            </p:nvPicPr>
            <p:blipFill>
              <a:blip r:embed="rId9">
                <a:alphaModFix/>
              </a:blip>
              <a:stretch>
                <a:fillRect/>
              </a:stretch>
            </p:blipFill>
            <p:spPr>
              <a:xfrm>
                <a:off x="2807200" y="25382475"/>
                <a:ext cx="694944" cy="694944"/>
              </a:xfrm>
              <a:prstGeom prst="rect">
                <a:avLst/>
              </a:prstGeom>
              <a:noFill/>
              <a:ln>
                <a:noFill/>
              </a:ln>
            </p:spPr>
          </p:pic>
          <p:pic>
            <p:nvPicPr>
              <p:cNvPr id="40" name="Shape 239"/>
              <p:cNvPicPr preferRelativeResize="0">
                <a:picLocks noChangeAspect="1"/>
              </p:cNvPicPr>
              <p:nvPr/>
            </p:nvPicPr>
            <p:blipFill>
              <a:blip r:embed="rId10">
                <a:alphaModFix/>
              </a:blip>
              <a:stretch>
                <a:fillRect/>
              </a:stretch>
            </p:blipFill>
            <p:spPr>
              <a:xfrm>
                <a:off x="3560158" y="25382475"/>
                <a:ext cx="694944" cy="694944"/>
              </a:xfrm>
              <a:prstGeom prst="rect">
                <a:avLst/>
              </a:prstGeom>
              <a:noFill/>
              <a:ln>
                <a:noFill/>
              </a:ln>
            </p:spPr>
          </p:pic>
          <p:pic>
            <p:nvPicPr>
              <p:cNvPr id="41" name="Shape 240"/>
              <p:cNvPicPr preferRelativeResize="0">
                <a:picLocks noChangeAspect="1"/>
              </p:cNvPicPr>
              <p:nvPr/>
            </p:nvPicPr>
            <p:blipFill>
              <a:blip r:embed="rId11">
                <a:alphaModFix/>
              </a:blip>
              <a:stretch>
                <a:fillRect/>
              </a:stretch>
            </p:blipFill>
            <p:spPr>
              <a:xfrm>
                <a:off x="4313116" y="25382475"/>
                <a:ext cx="694944" cy="694944"/>
              </a:xfrm>
              <a:prstGeom prst="rect">
                <a:avLst/>
              </a:prstGeom>
              <a:noFill/>
              <a:ln>
                <a:noFill/>
              </a:ln>
            </p:spPr>
          </p:pic>
          <p:pic>
            <p:nvPicPr>
              <p:cNvPr id="42" name="Shape 241"/>
              <p:cNvPicPr preferRelativeResize="0">
                <a:picLocks noChangeAspect="1"/>
              </p:cNvPicPr>
              <p:nvPr/>
            </p:nvPicPr>
            <p:blipFill>
              <a:blip r:embed="rId12">
                <a:alphaModFix/>
              </a:blip>
              <a:stretch>
                <a:fillRect/>
              </a:stretch>
            </p:blipFill>
            <p:spPr>
              <a:xfrm>
                <a:off x="5066073" y="25382475"/>
                <a:ext cx="694944" cy="694944"/>
              </a:xfrm>
              <a:prstGeom prst="rect">
                <a:avLst/>
              </a:prstGeom>
              <a:noFill/>
              <a:ln>
                <a:noFill/>
              </a:ln>
            </p:spPr>
          </p:pic>
        </p:grpSp>
        <p:grpSp>
          <p:nvGrpSpPr>
            <p:cNvPr id="8" name="Group 7"/>
            <p:cNvGrpSpPr/>
            <p:nvPr/>
          </p:nvGrpSpPr>
          <p:grpSpPr>
            <a:xfrm>
              <a:off x="4393230" y="2886161"/>
              <a:ext cx="3706775" cy="694944"/>
              <a:chOff x="2054242" y="22645225"/>
              <a:chExt cx="3706775" cy="694944"/>
            </a:xfrm>
          </p:grpSpPr>
          <p:pic>
            <p:nvPicPr>
              <p:cNvPr id="33" name="Shape 242"/>
              <p:cNvPicPr preferRelativeResize="0">
                <a:picLocks noChangeAspect="1"/>
              </p:cNvPicPr>
              <p:nvPr/>
            </p:nvPicPr>
            <p:blipFill>
              <a:blip r:embed="rId13">
                <a:alphaModFix/>
              </a:blip>
              <a:stretch>
                <a:fillRect/>
              </a:stretch>
            </p:blipFill>
            <p:spPr>
              <a:xfrm>
                <a:off x="2054242" y="22645225"/>
                <a:ext cx="694944" cy="694944"/>
              </a:xfrm>
              <a:prstGeom prst="rect">
                <a:avLst/>
              </a:prstGeom>
              <a:noFill/>
              <a:ln>
                <a:noFill/>
              </a:ln>
            </p:spPr>
          </p:pic>
          <p:pic>
            <p:nvPicPr>
              <p:cNvPr id="34" name="Shape 243"/>
              <p:cNvPicPr preferRelativeResize="0">
                <a:picLocks noChangeAspect="1"/>
              </p:cNvPicPr>
              <p:nvPr/>
            </p:nvPicPr>
            <p:blipFill>
              <a:blip r:embed="rId14">
                <a:alphaModFix/>
              </a:blip>
              <a:stretch>
                <a:fillRect/>
              </a:stretch>
            </p:blipFill>
            <p:spPr>
              <a:xfrm>
                <a:off x="2807200" y="22645225"/>
                <a:ext cx="694944" cy="694944"/>
              </a:xfrm>
              <a:prstGeom prst="rect">
                <a:avLst/>
              </a:prstGeom>
              <a:noFill/>
              <a:ln>
                <a:noFill/>
              </a:ln>
            </p:spPr>
          </p:pic>
          <p:pic>
            <p:nvPicPr>
              <p:cNvPr id="35" name="Shape 244"/>
              <p:cNvPicPr preferRelativeResize="0">
                <a:picLocks noChangeAspect="1"/>
              </p:cNvPicPr>
              <p:nvPr/>
            </p:nvPicPr>
            <p:blipFill>
              <a:blip r:embed="rId15">
                <a:alphaModFix/>
              </a:blip>
              <a:stretch>
                <a:fillRect/>
              </a:stretch>
            </p:blipFill>
            <p:spPr>
              <a:xfrm>
                <a:off x="3560158" y="22645225"/>
                <a:ext cx="694944" cy="690248"/>
              </a:xfrm>
              <a:prstGeom prst="rect">
                <a:avLst/>
              </a:prstGeom>
              <a:noFill/>
              <a:ln>
                <a:noFill/>
              </a:ln>
            </p:spPr>
          </p:pic>
          <p:pic>
            <p:nvPicPr>
              <p:cNvPr id="36" name="Shape 245"/>
              <p:cNvPicPr preferRelativeResize="0">
                <a:picLocks noChangeAspect="1"/>
              </p:cNvPicPr>
              <p:nvPr/>
            </p:nvPicPr>
            <p:blipFill>
              <a:blip r:embed="rId16">
                <a:alphaModFix/>
              </a:blip>
              <a:stretch>
                <a:fillRect/>
              </a:stretch>
            </p:blipFill>
            <p:spPr>
              <a:xfrm>
                <a:off x="4313116" y="22645225"/>
                <a:ext cx="694944" cy="694944"/>
              </a:xfrm>
              <a:prstGeom prst="rect">
                <a:avLst/>
              </a:prstGeom>
              <a:noFill/>
              <a:ln>
                <a:noFill/>
              </a:ln>
            </p:spPr>
          </p:pic>
          <p:pic>
            <p:nvPicPr>
              <p:cNvPr id="37" name="Shape 246"/>
              <p:cNvPicPr preferRelativeResize="0">
                <a:picLocks noChangeAspect="1"/>
              </p:cNvPicPr>
              <p:nvPr/>
            </p:nvPicPr>
            <p:blipFill>
              <a:blip r:embed="rId17">
                <a:alphaModFix/>
              </a:blip>
              <a:stretch>
                <a:fillRect/>
              </a:stretch>
            </p:blipFill>
            <p:spPr>
              <a:xfrm>
                <a:off x="5066073" y="22645225"/>
                <a:ext cx="694944" cy="694944"/>
              </a:xfrm>
              <a:prstGeom prst="rect">
                <a:avLst/>
              </a:prstGeom>
              <a:noFill/>
              <a:ln>
                <a:noFill/>
              </a:ln>
            </p:spPr>
          </p:pic>
        </p:grpSp>
        <p:grpSp>
          <p:nvGrpSpPr>
            <p:cNvPr id="9" name="Group 8"/>
            <p:cNvGrpSpPr/>
            <p:nvPr/>
          </p:nvGrpSpPr>
          <p:grpSpPr>
            <a:xfrm>
              <a:off x="4393230" y="3661217"/>
              <a:ext cx="3706775" cy="699130"/>
              <a:chOff x="2054242" y="20727075"/>
              <a:chExt cx="3706775" cy="699130"/>
            </a:xfrm>
          </p:grpSpPr>
          <p:pic>
            <p:nvPicPr>
              <p:cNvPr id="28" name="Shape 247"/>
              <p:cNvPicPr preferRelativeResize="0">
                <a:picLocks noChangeAspect="1"/>
              </p:cNvPicPr>
              <p:nvPr/>
            </p:nvPicPr>
            <p:blipFill>
              <a:blip r:embed="rId18">
                <a:alphaModFix/>
              </a:blip>
              <a:stretch>
                <a:fillRect/>
              </a:stretch>
            </p:blipFill>
            <p:spPr>
              <a:xfrm>
                <a:off x="2054242" y="20727075"/>
                <a:ext cx="694944" cy="694944"/>
              </a:xfrm>
              <a:prstGeom prst="rect">
                <a:avLst/>
              </a:prstGeom>
              <a:noFill/>
              <a:ln>
                <a:noFill/>
              </a:ln>
            </p:spPr>
          </p:pic>
          <p:pic>
            <p:nvPicPr>
              <p:cNvPr id="29" name="Shape 248"/>
              <p:cNvPicPr preferRelativeResize="0">
                <a:picLocks noChangeAspect="1"/>
              </p:cNvPicPr>
              <p:nvPr/>
            </p:nvPicPr>
            <p:blipFill>
              <a:blip r:embed="rId19">
                <a:alphaModFix/>
              </a:blip>
              <a:stretch>
                <a:fillRect/>
              </a:stretch>
            </p:blipFill>
            <p:spPr>
              <a:xfrm>
                <a:off x="2807200" y="20727075"/>
                <a:ext cx="694944" cy="698661"/>
              </a:xfrm>
              <a:prstGeom prst="rect">
                <a:avLst/>
              </a:prstGeom>
              <a:noFill/>
              <a:ln>
                <a:noFill/>
              </a:ln>
            </p:spPr>
          </p:pic>
          <p:pic>
            <p:nvPicPr>
              <p:cNvPr id="30" name="Shape 249"/>
              <p:cNvPicPr preferRelativeResize="0">
                <a:picLocks noChangeAspect="1"/>
              </p:cNvPicPr>
              <p:nvPr/>
            </p:nvPicPr>
            <p:blipFill>
              <a:blip r:embed="rId20">
                <a:alphaModFix/>
              </a:blip>
              <a:stretch>
                <a:fillRect/>
              </a:stretch>
            </p:blipFill>
            <p:spPr>
              <a:xfrm>
                <a:off x="3560158" y="20727075"/>
                <a:ext cx="694944" cy="694944"/>
              </a:xfrm>
              <a:prstGeom prst="rect">
                <a:avLst/>
              </a:prstGeom>
              <a:noFill/>
              <a:ln>
                <a:noFill/>
              </a:ln>
            </p:spPr>
          </p:pic>
          <p:pic>
            <p:nvPicPr>
              <p:cNvPr id="31" name="Shape 250"/>
              <p:cNvPicPr preferRelativeResize="0">
                <a:picLocks noChangeAspect="1"/>
              </p:cNvPicPr>
              <p:nvPr/>
            </p:nvPicPr>
            <p:blipFill>
              <a:blip r:embed="rId21">
                <a:alphaModFix/>
              </a:blip>
              <a:stretch>
                <a:fillRect/>
              </a:stretch>
            </p:blipFill>
            <p:spPr>
              <a:xfrm>
                <a:off x="4313116" y="20727075"/>
                <a:ext cx="694944" cy="699130"/>
              </a:xfrm>
              <a:prstGeom prst="rect">
                <a:avLst/>
              </a:prstGeom>
              <a:noFill/>
              <a:ln>
                <a:noFill/>
              </a:ln>
            </p:spPr>
          </p:pic>
          <p:pic>
            <p:nvPicPr>
              <p:cNvPr id="32" name="Shape 251"/>
              <p:cNvPicPr preferRelativeResize="0">
                <a:picLocks noChangeAspect="1"/>
              </p:cNvPicPr>
              <p:nvPr/>
            </p:nvPicPr>
            <p:blipFill>
              <a:blip r:embed="rId22">
                <a:alphaModFix/>
              </a:blip>
              <a:stretch>
                <a:fillRect/>
              </a:stretch>
            </p:blipFill>
            <p:spPr>
              <a:xfrm>
                <a:off x="5066073" y="20727075"/>
                <a:ext cx="694944" cy="694944"/>
              </a:xfrm>
              <a:prstGeom prst="rect">
                <a:avLst/>
              </a:prstGeom>
              <a:noFill/>
              <a:ln>
                <a:noFill/>
              </a:ln>
            </p:spPr>
          </p:pic>
        </p:grpSp>
        <p:grpSp>
          <p:nvGrpSpPr>
            <p:cNvPr id="10" name="Group 9"/>
            <p:cNvGrpSpPr/>
            <p:nvPr/>
          </p:nvGrpSpPr>
          <p:grpSpPr>
            <a:xfrm>
              <a:off x="4393230" y="4440459"/>
              <a:ext cx="3706775" cy="699106"/>
              <a:chOff x="2054242" y="18560950"/>
              <a:chExt cx="3706775" cy="699106"/>
            </a:xfrm>
          </p:grpSpPr>
          <p:pic>
            <p:nvPicPr>
              <p:cNvPr id="23" name="Shape 252"/>
              <p:cNvPicPr preferRelativeResize="0">
                <a:picLocks noChangeAspect="1"/>
              </p:cNvPicPr>
              <p:nvPr/>
            </p:nvPicPr>
            <p:blipFill>
              <a:blip r:embed="rId23">
                <a:alphaModFix/>
              </a:blip>
              <a:stretch>
                <a:fillRect/>
              </a:stretch>
            </p:blipFill>
            <p:spPr>
              <a:xfrm>
                <a:off x="2054242" y="18560950"/>
                <a:ext cx="694944" cy="698763"/>
              </a:xfrm>
              <a:prstGeom prst="rect">
                <a:avLst/>
              </a:prstGeom>
              <a:noFill/>
              <a:ln>
                <a:noFill/>
              </a:ln>
            </p:spPr>
          </p:pic>
          <p:pic>
            <p:nvPicPr>
              <p:cNvPr id="24" name="Shape 253"/>
              <p:cNvPicPr preferRelativeResize="0">
                <a:picLocks noChangeAspect="1"/>
              </p:cNvPicPr>
              <p:nvPr/>
            </p:nvPicPr>
            <p:blipFill>
              <a:blip r:embed="rId24">
                <a:alphaModFix/>
              </a:blip>
              <a:stretch>
                <a:fillRect/>
              </a:stretch>
            </p:blipFill>
            <p:spPr>
              <a:xfrm>
                <a:off x="2807200" y="18560950"/>
                <a:ext cx="694944" cy="694944"/>
              </a:xfrm>
              <a:prstGeom prst="rect">
                <a:avLst/>
              </a:prstGeom>
              <a:noFill/>
              <a:ln>
                <a:noFill/>
              </a:ln>
            </p:spPr>
          </p:pic>
          <p:pic>
            <p:nvPicPr>
              <p:cNvPr id="25" name="Shape 254"/>
              <p:cNvPicPr preferRelativeResize="0">
                <a:picLocks noChangeAspect="1"/>
              </p:cNvPicPr>
              <p:nvPr/>
            </p:nvPicPr>
            <p:blipFill>
              <a:blip r:embed="rId25">
                <a:alphaModFix/>
              </a:blip>
              <a:stretch>
                <a:fillRect/>
              </a:stretch>
            </p:blipFill>
            <p:spPr>
              <a:xfrm>
                <a:off x="3560158" y="18560950"/>
                <a:ext cx="694944" cy="698763"/>
              </a:xfrm>
              <a:prstGeom prst="rect">
                <a:avLst/>
              </a:prstGeom>
              <a:noFill/>
              <a:ln>
                <a:noFill/>
              </a:ln>
            </p:spPr>
          </p:pic>
          <p:pic>
            <p:nvPicPr>
              <p:cNvPr id="26" name="Shape 255"/>
              <p:cNvPicPr preferRelativeResize="0">
                <a:picLocks noChangeAspect="1"/>
              </p:cNvPicPr>
              <p:nvPr/>
            </p:nvPicPr>
            <p:blipFill>
              <a:blip r:embed="rId26">
                <a:alphaModFix/>
              </a:blip>
              <a:stretch>
                <a:fillRect/>
              </a:stretch>
            </p:blipFill>
            <p:spPr>
              <a:xfrm>
                <a:off x="4313116" y="18560950"/>
                <a:ext cx="694944" cy="699106"/>
              </a:xfrm>
              <a:prstGeom prst="rect">
                <a:avLst/>
              </a:prstGeom>
              <a:noFill/>
              <a:ln>
                <a:noFill/>
              </a:ln>
            </p:spPr>
          </p:pic>
          <p:pic>
            <p:nvPicPr>
              <p:cNvPr id="27" name="Shape 256"/>
              <p:cNvPicPr preferRelativeResize="0">
                <a:picLocks noChangeAspect="1"/>
              </p:cNvPicPr>
              <p:nvPr/>
            </p:nvPicPr>
            <p:blipFill>
              <a:blip r:embed="rId27">
                <a:alphaModFix/>
              </a:blip>
              <a:stretch>
                <a:fillRect/>
              </a:stretch>
            </p:blipFill>
            <p:spPr>
              <a:xfrm>
                <a:off x="5066073" y="18560950"/>
                <a:ext cx="694944" cy="694944"/>
              </a:xfrm>
              <a:prstGeom prst="rect">
                <a:avLst/>
              </a:prstGeom>
              <a:noFill/>
              <a:ln>
                <a:noFill/>
              </a:ln>
            </p:spPr>
          </p:pic>
        </p:grpSp>
        <p:grpSp>
          <p:nvGrpSpPr>
            <p:cNvPr id="11" name="Group 10"/>
            <p:cNvGrpSpPr/>
            <p:nvPr/>
          </p:nvGrpSpPr>
          <p:grpSpPr>
            <a:xfrm>
              <a:off x="4393230" y="5219678"/>
              <a:ext cx="3706775" cy="699546"/>
              <a:chOff x="2054242" y="14862450"/>
              <a:chExt cx="3706775" cy="699546"/>
            </a:xfrm>
          </p:grpSpPr>
          <p:pic>
            <p:nvPicPr>
              <p:cNvPr id="18" name="Shape 257"/>
              <p:cNvPicPr preferRelativeResize="0">
                <a:picLocks noChangeAspect="1"/>
              </p:cNvPicPr>
              <p:nvPr/>
            </p:nvPicPr>
            <p:blipFill>
              <a:blip r:embed="rId28">
                <a:alphaModFix/>
              </a:blip>
              <a:stretch>
                <a:fillRect/>
              </a:stretch>
            </p:blipFill>
            <p:spPr>
              <a:xfrm>
                <a:off x="2054242" y="14862450"/>
                <a:ext cx="694944" cy="694944"/>
              </a:xfrm>
              <a:prstGeom prst="rect">
                <a:avLst/>
              </a:prstGeom>
              <a:noFill/>
              <a:ln>
                <a:noFill/>
              </a:ln>
            </p:spPr>
          </p:pic>
          <p:pic>
            <p:nvPicPr>
              <p:cNvPr id="19" name="Shape 258"/>
              <p:cNvPicPr preferRelativeResize="0">
                <a:picLocks noChangeAspect="1"/>
              </p:cNvPicPr>
              <p:nvPr/>
            </p:nvPicPr>
            <p:blipFill>
              <a:blip r:embed="rId29">
                <a:alphaModFix/>
              </a:blip>
              <a:stretch>
                <a:fillRect/>
              </a:stretch>
            </p:blipFill>
            <p:spPr>
              <a:xfrm>
                <a:off x="2807200" y="14862450"/>
                <a:ext cx="694944" cy="694944"/>
              </a:xfrm>
              <a:prstGeom prst="rect">
                <a:avLst/>
              </a:prstGeom>
              <a:noFill/>
              <a:ln>
                <a:noFill/>
              </a:ln>
            </p:spPr>
          </p:pic>
          <p:pic>
            <p:nvPicPr>
              <p:cNvPr id="20" name="Shape 259"/>
              <p:cNvPicPr preferRelativeResize="0">
                <a:picLocks noChangeAspect="1"/>
              </p:cNvPicPr>
              <p:nvPr/>
            </p:nvPicPr>
            <p:blipFill>
              <a:blip r:embed="rId30">
                <a:alphaModFix/>
              </a:blip>
              <a:stretch>
                <a:fillRect/>
              </a:stretch>
            </p:blipFill>
            <p:spPr>
              <a:xfrm>
                <a:off x="3560158" y="14862450"/>
                <a:ext cx="694944" cy="694944"/>
              </a:xfrm>
              <a:prstGeom prst="rect">
                <a:avLst/>
              </a:prstGeom>
              <a:noFill/>
              <a:ln>
                <a:noFill/>
              </a:ln>
            </p:spPr>
          </p:pic>
          <p:pic>
            <p:nvPicPr>
              <p:cNvPr id="21" name="Shape 260"/>
              <p:cNvPicPr preferRelativeResize="0">
                <a:picLocks noChangeAspect="1"/>
              </p:cNvPicPr>
              <p:nvPr/>
            </p:nvPicPr>
            <p:blipFill>
              <a:blip r:embed="rId31">
                <a:alphaModFix/>
              </a:blip>
              <a:stretch>
                <a:fillRect/>
              </a:stretch>
            </p:blipFill>
            <p:spPr>
              <a:xfrm>
                <a:off x="4313116" y="14862450"/>
                <a:ext cx="694944" cy="699546"/>
              </a:xfrm>
              <a:prstGeom prst="rect">
                <a:avLst/>
              </a:prstGeom>
              <a:noFill/>
              <a:ln>
                <a:noFill/>
              </a:ln>
            </p:spPr>
          </p:pic>
          <p:pic>
            <p:nvPicPr>
              <p:cNvPr id="22" name="Shape 261"/>
              <p:cNvPicPr preferRelativeResize="0">
                <a:picLocks noChangeAspect="1"/>
              </p:cNvPicPr>
              <p:nvPr/>
            </p:nvPicPr>
            <p:blipFill>
              <a:blip r:embed="rId32">
                <a:alphaModFix/>
              </a:blip>
              <a:stretch>
                <a:fillRect/>
              </a:stretch>
            </p:blipFill>
            <p:spPr>
              <a:xfrm>
                <a:off x="5066073" y="14862450"/>
                <a:ext cx="694944" cy="694944"/>
              </a:xfrm>
              <a:prstGeom prst="rect">
                <a:avLst/>
              </a:prstGeom>
              <a:noFill/>
              <a:ln>
                <a:noFill/>
              </a:ln>
            </p:spPr>
          </p:pic>
        </p:grpSp>
        <p:grpSp>
          <p:nvGrpSpPr>
            <p:cNvPr id="12" name="Group 11"/>
            <p:cNvGrpSpPr/>
            <p:nvPr/>
          </p:nvGrpSpPr>
          <p:grpSpPr>
            <a:xfrm>
              <a:off x="4393230" y="5999337"/>
              <a:ext cx="3706775" cy="697804"/>
              <a:chOff x="2054242" y="16872237"/>
              <a:chExt cx="3706775" cy="697804"/>
            </a:xfrm>
          </p:grpSpPr>
          <p:pic>
            <p:nvPicPr>
              <p:cNvPr id="13" name="Shape 262"/>
              <p:cNvPicPr preferRelativeResize="0">
                <a:picLocks noChangeAspect="1"/>
              </p:cNvPicPr>
              <p:nvPr/>
            </p:nvPicPr>
            <p:blipFill>
              <a:blip r:embed="rId33">
                <a:alphaModFix/>
              </a:blip>
              <a:stretch>
                <a:fillRect/>
              </a:stretch>
            </p:blipFill>
            <p:spPr>
              <a:xfrm>
                <a:off x="2054242" y="16872237"/>
                <a:ext cx="694944" cy="694944"/>
              </a:xfrm>
              <a:prstGeom prst="rect">
                <a:avLst/>
              </a:prstGeom>
              <a:noFill/>
              <a:ln>
                <a:noFill/>
              </a:ln>
            </p:spPr>
          </p:pic>
          <p:pic>
            <p:nvPicPr>
              <p:cNvPr id="14" name="Shape 263"/>
              <p:cNvPicPr preferRelativeResize="0">
                <a:picLocks noChangeAspect="1"/>
              </p:cNvPicPr>
              <p:nvPr/>
            </p:nvPicPr>
            <p:blipFill>
              <a:blip r:embed="rId34">
                <a:alphaModFix/>
              </a:blip>
              <a:stretch>
                <a:fillRect/>
              </a:stretch>
            </p:blipFill>
            <p:spPr>
              <a:xfrm>
                <a:off x="2807200" y="16872237"/>
                <a:ext cx="694944" cy="691398"/>
              </a:xfrm>
              <a:prstGeom prst="rect">
                <a:avLst/>
              </a:prstGeom>
              <a:noFill/>
              <a:ln>
                <a:noFill/>
              </a:ln>
            </p:spPr>
          </p:pic>
          <p:pic>
            <p:nvPicPr>
              <p:cNvPr id="15" name="Shape 264"/>
              <p:cNvPicPr preferRelativeResize="0">
                <a:picLocks noChangeAspect="1"/>
              </p:cNvPicPr>
              <p:nvPr/>
            </p:nvPicPr>
            <p:blipFill>
              <a:blip r:embed="rId35">
                <a:alphaModFix/>
              </a:blip>
              <a:stretch>
                <a:fillRect/>
              </a:stretch>
            </p:blipFill>
            <p:spPr>
              <a:xfrm>
                <a:off x="3560158" y="16872237"/>
                <a:ext cx="694944" cy="694944"/>
              </a:xfrm>
              <a:prstGeom prst="rect">
                <a:avLst/>
              </a:prstGeom>
              <a:noFill/>
              <a:ln>
                <a:noFill/>
              </a:ln>
            </p:spPr>
          </p:pic>
          <p:pic>
            <p:nvPicPr>
              <p:cNvPr id="16" name="Shape 265"/>
              <p:cNvPicPr preferRelativeResize="0">
                <a:picLocks noChangeAspect="1"/>
              </p:cNvPicPr>
              <p:nvPr/>
            </p:nvPicPr>
            <p:blipFill>
              <a:blip r:embed="rId36">
                <a:alphaModFix/>
              </a:blip>
              <a:stretch>
                <a:fillRect/>
              </a:stretch>
            </p:blipFill>
            <p:spPr>
              <a:xfrm>
                <a:off x="4313116" y="16872237"/>
                <a:ext cx="694944" cy="697804"/>
              </a:xfrm>
              <a:prstGeom prst="rect">
                <a:avLst/>
              </a:prstGeom>
              <a:noFill/>
              <a:ln>
                <a:noFill/>
              </a:ln>
            </p:spPr>
          </p:pic>
          <p:pic>
            <p:nvPicPr>
              <p:cNvPr id="17" name="Shape 266"/>
              <p:cNvPicPr preferRelativeResize="0">
                <a:picLocks noChangeAspect="1"/>
              </p:cNvPicPr>
              <p:nvPr/>
            </p:nvPicPr>
            <p:blipFill>
              <a:blip r:embed="rId37">
                <a:alphaModFix/>
              </a:blip>
              <a:stretch>
                <a:fillRect/>
              </a:stretch>
            </p:blipFill>
            <p:spPr>
              <a:xfrm>
                <a:off x="5066073" y="16872237"/>
                <a:ext cx="694944" cy="697793"/>
              </a:xfrm>
              <a:prstGeom prst="rect">
                <a:avLst/>
              </a:prstGeom>
              <a:noFill/>
              <a:ln>
                <a:noFill/>
              </a:ln>
            </p:spPr>
          </p:pic>
        </p:grpSp>
      </p:grpSp>
      <p:grpSp>
        <p:nvGrpSpPr>
          <p:cNvPr id="48" name="Group 47"/>
          <p:cNvGrpSpPr/>
          <p:nvPr/>
        </p:nvGrpSpPr>
        <p:grpSpPr>
          <a:xfrm>
            <a:off x="5078711" y="1331912"/>
            <a:ext cx="3706775" cy="5365229"/>
            <a:chOff x="9125814" y="1331912"/>
            <a:chExt cx="3706775" cy="5365229"/>
          </a:xfrm>
        </p:grpSpPr>
        <p:grpSp>
          <p:nvGrpSpPr>
            <p:cNvPr id="49" name="Group 48"/>
            <p:cNvGrpSpPr/>
            <p:nvPr/>
          </p:nvGrpSpPr>
          <p:grpSpPr>
            <a:xfrm>
              <a:off x="9125814" y="1331912"/>
              <a:ext cx="3706775" cy="694944"/>
              <a:chOff x="2054242" y="12941325"/>
              <a:chExt cx="3706775" cy="694944"/>
            </a:xfrm>
          </p:grpSpPr>
          <p:pic>
            <p:nvPicPr>
              <p:cNvPr id="86" name="Shape 267"/>
              <p:cNvPicPr preferRelativeResize="0">
                <a:picLocks noChangeAspect="1"/>
              </p:cNvPicPr>
              <p:nvPr/>
            </p:nvPicPr>
            <p:blipFill>
              <a:blip r:embed="rId38">
                <a:alphaModFix/>
              </a:blip>
              <a:stretch>
                <a:fillRect/>
              </a:stretch>
            </p:blipFill>
            <p:spPr>
              <a:xfrm>
                <a:off x="2054242" y="12941325"/>
                <a:ext cx="694944" cy="691248"/>
              </a:xfrm>
              <a:prstGeom prst="rect">
                <a:avLst/>
              </a:prstGeom>
              <a:noFill/>
              <a:ln>
                <a:noFill/>
              </a:ln>
            </p:spPr>
          </p:pic>
          <p:pic>
            <p:nvPicPr>
              <p:cNvPr id="87" name="Shape 268"/>
              <p:cNvPicPr preferRelativeResize="0">
                <a:picLocks noChangeAspect="1"/>
              </p:cNvPicPr>
              <p:nvPr/>
            </p:nvPicPr>
            <p:blipFill>
              <a:blip r:embed="rId39">
                <a:alphaModFix/>
              </a:blip>
              <a:stretch>
                <a:fillRect/>
              </a:stretch>
            </p:blipFill>
            <p:spPr>
              <a:xfrm>
                <a:off x="2807200" y="12941325"/>
                <a:ext cx="694944" cy="691187"/>
              </a:xfrm>
              <a:prstGeom prst="rect">
                <a:avLst/>
              </a:prstGeom>
              <a:noFill/>
              <a:ln>
                <a:noFill/>
              </a:ln>
            </p:spPr>
          </p:pic>
          <p:pic>
            <p:nvPicPr>
              <p:cNvPr id="88" name="Shape 269"/>
              <p:cNvPicPr preferRelativeResize="0">
                <a:picLocks noChangeAspect="1"/>
              </p:cNvPicPr>
              <p:nvPr/>
            </p:nvPicPr>
            <p:blipFill>
              <a:blip r:embed="rId40">
                <a:alphaModFix/>
              </a:blip>
              <a:stretch>
                <a:fillRect/>
              </a:stretch>
            </p:blipFill>
            <p:spPr>
              <a:xfrm>
                <a:off x="3560158" y="12941325"/>
                <a:ext cx="694944" cy="694944"/>
              </a:xfrm>
              <a:prstGeom prst="rect">
                <a:avLst/>
              </a:prstGeom>
              <a:noFill/>
              <a:ln>
                <a:noFill/>
              </a:ln>
            </p:spPr>
          </p:pic>
          <p:pic>
            <p:nvPicPr>
              <p:cNvPr id="89" name="Shape 270"/>
              <p:cNvPicPr preferRelativeResize="0">
                <a:picLocks noChangeAspect="1"/>
              </p:cNvPicPr>
              <p:nvPr/>
            </p:nvPicPr>
            <p:blipFill>
              <a:blip r:embed="rId41">
                <a:alphaModFix/>
              </a:blip>
              <a:stretch>
                <a:fillRect/>
              </a:stretch>
            </p:blipFill>
            <p:spPr>
              <a:xfrm>
                <a:off x="4313116" y="12941325"/>
                <a:ext cx="694944" cy="694944"/>
              </a:xfrm>
              <a:prstGeom prst="rect">
                <a:avLst/>
              </a:prstGeom>
              <a:noFill/>
              <a:ln>
                <a:noFill/>
              </a:ln>
            </p:spPr>
          </p:pic>
          <p:pic>
            <p:nvPicPr>
              <p:cNvPr id="90" name="Shape 271"/>
              <p:cNvPicPr preferRelativeResize="0">
                <a:picLocks noChangeAspect="1"/>
              </p:cNvPicPr>
              <p:nvPr/>
            </p:nvPicPr>
            <p:blipFill>
              <a:blip r:embed="rId42">
                <a:alphaModFix/>
              </a:blip>
              <a:stretch>
                <a:fillRect/>
              </a:stretch>
            </p:blipFill>
            <p:spPr>
              <a:xfrm>
                <a:off x="5066073" y="12941325"/>
                <a:ext cx="694944" cy="694944"/>
              </a:xfrm>
              <a:prstGeom prst="rect">
                <a:avLst/>
              </a:prstGeom>
              <a:noFill/>
              <a:ln>
                <a:noFill/>
              </a:ln>
            </p:spPr>
          </p:pic>
        </p:grpSp>
        <p:grpSp>
          <p:nvGrpSpPr>
            <p:cNvPr id="50" name="Group 49"/>
            <p:cNvGrpSpPr/>
            <p:nvPr/>
          </p:nvGrpSpPr>
          <p:grpSpPr>
            <a:xfrm>
              <a:off x="9125814" y="2108100"/>
              <a:ext cx="3706775" cy="694944"/>
              <a:chOff x="2054242" y="10739275"/>
              <a:chExt cx="3706775" cy="694944"/>
            </a:xfrm>
          </p:grpSpPr>
          <p:pic>
            <p:nvPicPr>
              <p:cNvPr id="81" name="Shape 272"/>
              <p:cNvPicPr preferRelativeResize="0">
                <a:picLocks noChangeAspect="1"/>
              </p:cNvPicPr>
              <p:nvPr/>
            </p:nvPicPr>
            <p:blipFill>
              <a:blip r:embed="rId43">
                <a:alphaModFix/>
              </a:blip>
              <a:stretch>
                <a:fillRect/>
              </a:stretch>
            </p:blipFill>
            <p:spPr>
              <a:xfrm>
                <a:off x="2054242" y="10739275"/>
                <a:ext cx="694944" cy="691147"/>
              </a:xfrm>
              <a:prstGeom prst="rect">
                <a:avLst/>
              </a:prstGeom>
              <a:noFill/>
              <a:ln>
                <a:noFill/>
              </a:ln>
            </p:spPr>
          </p:pic>
          <p:pic>
            <p:nvPicPr>
              <p:cNvPr id="82" name="Shape 273"/>
              <p:cNvPicPr preferRelativeResize="0">
                <a:picLocks noChangeAspect="1"/>
              </p:cNvPicPr>
              <p:nvPr/>
            </p:nvPicPr>
            <p:blipFill>
              <a:blip r:embed="rId44">
                <a:alphaModFix/>
              </a:blip>
              <a:stretch>
                <a:fillRect/>
              </a:stretch>
            </p:blipFill>
            <p:spPr>
              <a:xfrm>
                <a:off x="2807200" y="10739275"/>
                <a:ext cx="694944" cy="694944"/>
              </a:xfrm>
              <a:prstGeom prst="rect">
                <a:avLst/>
              </a:prstGeom>
              <a:noFill/>
              <a:ln>
                <a:noFill/>
              </a:ln>
            </p:spPr>
          </p:pic>
          <p:pic>
            <p:nvPicPr>
              <p:cNvPr id="83" name="Shape 274"/>
              <p:cNvPicPr preferRelativeResize="0">
                <a:picLocks noChangeAspect="1"/>
              </p:cNvPicPr>
              <p:nvPr/>
            </p:nvPicPr>
            <p:blipFill>
              <a:blip r:embed="rId45">
                <a:alphaModFix/>
              </a:blip>
              <a:stretch>
                <a:fillRect/>
              </a:stretch>
            </p:blipFill>
            <p:spPr>
              <a:xfrm>
                <a:off x="3560158" y="10739275"/>
                <a:ext cx="694944" cy="694944"/>
              </a:xfrm>
              <a:prstGeom prst="rect">
                <a:avLst/>
              </a:prstGeom>
              <a:noFill/>
              <a:ln>
                <a:noFill/>
              </a:ln>
            </p:spPr>
          </p:pic>
          <p:pic>
            <p:nvPicPr>
              <p:cNvPr id="84" name="Shape 275"/>
              <p:cNvPicPr preferRelativeResize="0">
                <a:picLocks noChangeAspect="1"/>
              </p:cNvPicPr>
              <p:nvPr/>
            </p:nvPicPr>
            <p:blipFill>
              <a:blip r:embed="rId46">
                <a:alphaModFix/>
              </a:blip>
              <a:stretch>
                <a:fillRect/>
              </a:stretch>
            </p:blipFill>
            <p:spPr>
              <a:xfrm>
                <a:off x="4313116" y="10739275"/>
                <a:ext cx="694944" cy="691987"/>
              </a:xfrm>
              <a:prstGeom prst="rect">
                <a:avLst/>
              </a:prstGeom>
              <a:noFill/>
              <a:ln>
                <a:noFill/>
              </a:ln>
            </p:spPr>
          </p:pic>
          <p:pic>
            <p:nvPicPr>
              <p:cNvPr id="85" name="Shape 276"/>
              <p:cNvPicPr preferRelativeResize="0">
                <a:picLocks noChangeAspect="1"/>
              </p:cNvPicPr>
              <p:nvPr/>
            </p:nvPicPr>
            <p:blipFill>
              <a:blip r:embed="rId47">
                <a:alphaModFix/>
              </a:blip>
              <a:stretch>
                <a:fillRect/>
              </a:stretch>
            </p:blipFill>
            <p:spPr>
              <a:xfrm>
                <a:off x="5066073" y="10739275"/>
                <a:ext cx="694944" cy="694944"/>
              </a:xfrm>
              <a:prstGeom prst="rect">
                <a:avLst/>
              </a:prstGeom>
              <a:noFill/>
              <a:ln>
                <a:noFill/>
              </a:ln>
            </p:spPr>
          </p:pic>
        </p:grpSp>
        <p:grpSp>
          <p:nvGrpSpPr>
            <p:cNvPr id="51" name="Group 50"/>
            <p:cNvGrpSpPr/>
            <p:nvPr/>
          </p:nvGrpSpPr>
          <p:grpSpPr>
            <a:xfrm>
              <a:off x="9125814" y="2884288"/>
              <a:ext cx="3706775" cy="694944"/>
              <a:chOff x="2054242" y="8372275"/>
              <a:chExt cx="3706775" cy="694944"/>
            </a:xfrm>
          </p:grpSpPr>
          <p:pic>
            <p:nvPicPr>
              <p:cNvPr id="76" name="Shape 277"/>
              <p:cNvPicPr preferRelativeResize="0">
                <a:picLocks noChangeAspect="1"/>
              </p:cNvPicPr>
              <p:nvPr/>
            </p:nvPicPr>
            <p:blipFill>
              <a:blip r:embed="rId48">
                <a:alphaModFix/>
              </a:blip>
              <a:stretch>
                <a:fillRect/>
              </a:stretch>
            </p:blipFill>
            <p:spPr>
              <a:xfrm>
                <a:off x="2054242" y="8372275"/>
                <a:ext cx="694944" cy="691062"/>
              </a:xfrm>
              <a:prstGeom prst="rect">
                <a:avLst/>
              </a:prstGeom>
              <a:noFill/>
              <a:ln>
                <a:noFill/>
              </a:ln>
            </p:spPr>
          </p:pic>
          <p:pic>
            <p:nvPicPr>
              <p:cNvPr id="77" name="Shape 278"/>
              <p:cNvPicPr preferRelativeResize="0">
                <a:picLocks noChangeAspect="1"/>
              </p:cNvPicPr>
              <p:nvPr/>
            </p:nvPicPr>
            <p:blipFill>
              <a:blip r:embed="rId49">
                <a:alphaModFix/>
              </a:blip>
              <a:stretch>
                <a:fillRect/>
              </a:stretch>
            </p:blipFill>
            <p:spPr>
              <a:xfrm>
                <a:off x="2807200" y="8372275"/>
                <a:ext cx="694944" cy="694944"/>
              </a:xfrm>
              <a:prstGeom prst="rect">
                <a:avLst/>
              </a:prstGeom>
              <a:noFill/>
              <a:ln>
                <a:noFill/>
              </a:ln>
            </p:spPr>
          </p:pic>
          <p:pic>
            <p:nvPicPr>
              <p:cNvPr id="78" name="Shape 279"/>
              <p:cNvPicPr preferRelativeResize="0">
                <a:picLocks noChangeAspect="1"/>
              </p:cNvPicPr>
              <p:nvPr/>
            </p:nvPicPr>
            <p:blipFill>
              <a:blip r:embed="rId50">
                <a:alphaModFix/>
              </a:blip>
              <a:stretch>
                <a:fillRect/>
              </a:stretch>
            </p:blipFill>
            <p:spPr>
              <a:xfrm>
                <a:off x="3560158" y="8372275"/>
                <a:ext cx="694944" cy="694944"/>
              </a:xfrm>
              <a:prstGeom prst="rect">
                <a:avLst/>
              </a:prstGeom>
              <a:noFill/>
              <a:ln>
                <a:noFill/>
              </a:ln>
            </p:spPr>
          </p:pic>
          <p:pic>
            <p:nvPicPr>
              <p:cNvPr id="79" name="Shape 280"/>
              <p:cNvPicPr preferRelativeResize="0">
                <a:picLocks noChangeAspect="1"/>
              </p:cNvPicPr>
              <p:nvPr/>
            </p:nvPicPr>
            <p:blipFill>
              <a:blip r:embed="rId51">
                <a:alphaModFix/>
              </a:blip>
              <a:stretch>
                <a:fillRect/>
              </a:stretch>
            </p:blipFill>
            <p:spPr>
              <a:xfrm>
                <a:off x="4313116" y="8372275"/>
                <a:ext cx="694944" cy="694944"/>
              </a:xfrm>
              <a:prstGeom prst="rect">
                <a:avLst/>
              </a:prstGeom>
              <a:noFill/>
              <a:ln>
                <a:noFill/>
              </a:ln>
            </p:spPr>
          </p:pic>
          <p:pic>
            <p:nvPicPr>
              <p:cNvPr id="80" name="Shape 281"/>
              <p:cNvPicPr preferRelativeResize="0">
                <a:picLocks noChangeAspect="1"/>
              </p:cNvPicPr>
              <p:nvPr/>
            </p:nvPicPr>
            <p:blipFill>
              <a:blip r:embed="rId52">
                <a:alphaModFix/>
              </a:blip>
              <a:stretch>
                <a:fillRect/>
              </a:stretch>
            </p:blipFill>
            <p:spPr>
              <a:xfrm>
                <a:off x="5066073" y="8372275"/>
                <a:ext cx="694944" cy="694944"/>
              </a:xfrm>
              <a:prstGeom prst="rect">
                <a:avLst/>
              </a:prstGeom>
              <a:noFill/>
              <a:ln>
                <a:noFill/>
              </a:ln>
            </p:spPr>
          </p:pic>
        </p:grpSp>
        <p:grpSp>
          <p:nvGrpSpPr>
            <p:cNvPr id="52" name="Group 51"/>
            <p:cNvGrpSpPr/>
            <p:nvPr/>
          </p:nvGrpSpPr>
          <p:grpSpPr>
            <a:xfrm>
              <a:off x="9125814" y="3660476"/>
              <a:ext cx="3706775" cy="700594"/>
              <a:chOff x="2054242" y="6783250"/>
              <a:chExt cx="3706775" cy="700594"/>
            </a:xfrm>
          </p:grpSpPr>
          <p:pic>
            <p:nvPicPr>
              <p:cNvPr id="71" name="Shape 282"/>
              <p:cNvPicPr preferRelativeResize="0">
                <a:picLocks noChangeAspect="1"/>
              </p:cNvPicPr>
              <p:nvPr/>
            </p:nvPicPr>
            <p:blipFill>
              <a:blip r:embed="rId53">
                <a:alphaModFix/>
              </a:blip>
              <a:stretch>
                <a:fillRect/>
              </a:stretch>
            </p:blipFill>
            <p:spPr>
              <a:xfrm>
                <a:off x="2054242" y="6783250"/>
                <a:ext cx="694944" cy="698621"/>
              </a:xfrm>
              <a:prstGeom prst="rect">
                <a:avLst/>
              </a:prstGeom>
              <a:noFill/>
              <a:ln>
                <a:noFill/>
              </a:ln>
            </p:spPr>
          </p:pic>
          <p:pic>
            <p:nvPicPr>
              <p:cNvPr id="72" name="Shape 283"/>
              <p:cNvPicPr preferRelativeResize="0">
                <a:picLocks noChangeAspect="1"/>
              </p:cNvPicPr>
              <p:nvPr/>
            </p:nvPicPr>
            <p:blipFill>
              <a:blip r:embed="rId54">
                <a:alphaModFix/>
              </a:blip>
              <a:stretch>
                <a:fillRect/>
              </a:stretch>
            </p:blipFill>
            <p:spPr>
              <a:xfrm>
                <a:off x="2807200" y="6783250"/>
                <a:ext cx="694944" cy="694944"/>
              </a:xfrm>
              <a:prstGeom prst="rect">
                <a:avLst/>
              </a:prstGeom>
              <a:noFill/>
              <a:ln>
                <a:noFill/>
              </a:ln>
            </p:spPr>
          </p:pic>
          <p:pic>
            <p:nvPicPr>
              <p:cNvPr id="73" name="Shape 284"/>
              <p:cNvPicPr preferRelativeResize="0">
                <a:picLocks noChangeAspect="1"/>
              </p:cNvPicPr>
              <p:nvPr/>
            </p:nvPicPr>
            <p:blipFill>
              <a:blip r:embed="rId55">
                <a:alphaModFix/>
              </a:blip>
              <a:stretch>
                <a:fillRect/>
              </a:stretch>
            </p:blipFill>
            <p:spPr>
              <a:xfrm>
                <a:off x="3560158" y="6783250"/>
                <a:ext cx="694944" cy="694944"/>
              </a:xfrm>
              <a:prstGeom prst="rect">
                <a:avLst/>
              </a:prstGeom>
              <a:noFill/>
              <a:ln>
                <a:noFill/>
              </a:ln>
            </p:spPr>
          </p:pic>
          <p:pic>
            <p:nvPicPr>
              <p:cNvPr id="74" name="Shape 285"/>
              <p:cNvPicPr preferRelativeResize="0">
                <a:picLocks noChangeAspect="1"/>
              </p:cNvPicPr>
              <p:nvPr/>
            </p:nvPicPr>
            <p:blipFill>
              <a:blip r:embed="rId56">
                <a:alphaModFix/>
              </a:blip>
              <a:stretch>
                <a:fillRect/>
              </a:stretch>
            </p:blipFill>
            <p:spPr>
              <a:xfrm>
                <a:off x="4313116" y="6783250"/>
                <a:ext cx="694944" cy="700594"/>
              </a:xfrm>
              <a:prstGeom prst="rect">
                <a:avLst/>
              </a:prstGeom>
              <a:noFill/>
              <a:ln>
                <a:noFill/>
              </a:ln>
            </p:spPr>
          </p:pic>
          <p:pic>
            <p:nvPicPr>
              <p:cNvPr id="75" name="Shape 286"/>
              <p:cNvPicPr preferRelativeResize="0">
                <a:picLocks noChangeAspect="1"/>
              </p:cNvPicPr>
              <p:nvPr/>
            </p:nvPicPr>
            <p:blipFill>
              <a:blip r:embed="rId57">
                <a:alphaModFix/>
              </a:blip>
              <a:stretch>
                <a:fillRect/>
              </a:stretch>
            </p:blipFill>
            <p:spPr>
              <a:xfrm>
                <a:off x="5066073" y="6783250"/>
                <a:ext cx="694944" cy="694944"/>
              </a:xfrm>
              <a:prstGeom prst="rect">
                <a:avLst/>
              </a:prstGeom>
              <a:noFill/>
              <a:ln>
                <a:noFill/>
              </a:ln>
            </p:spPr>
          </p:pic>
        </p:grpSp>
        <p:grpSp>
          <p:nvGrpSpPr>
            <p:cNvPr id="53" name="Group 52"/>
            <p:cNvGrpSpPr/>
            <p:nvPr/>
          </p:nvGrpSpPr>
          <p:grpSpPr>
            <a:xfrm>
              <a:off x="9125814" y="4442314"/>
              <a:ext cx="3706775" cy="698545"/>
              <a:chOff x="2054242" y="4892925"/>
              <a:chExt cx="3706775" cy="698545"/>
            </a:xfrm>
          </p:grpSpPr>
          <p:pic>
            <p:nvPicPr>
              <p:cNvPr id="66" name="Shape 287"/>
              <p:cNvPicPr preferRelativeResize="0">
                <a:picLocks noChangeAspect="1"/>
              </p:cNvPicPr>
              <p:nvPr/>
            </p:nvPicPr>
            <p:blipFill>
              <a:blip r:embed="rId58">
                <a:alphaModFix/>
              </a:blip>
              <a:stretch>
                <a:fillRect/>
              </a:stretch>
            </p:blipFill>
            <p:spPr>
              <a:xfrm>
                <a:off x="2054242" y="4892925"/>
                <a:ext cx="694944" cy="694944"/>
              </a:xfrm>
              <a:prstGeom prst="rect">
                <a:avLst/>
              </a:prstGeom>
              <a:noFill/>
              <a:ln>
                <a:noFill/>
              </a:ln>
            </p:spPr>
          </p:pic>
          <p:pic>
            <p:nvPicPr>
              <p:cNvPr id="67" name="Shape 288"/>
              <p:cNvPicPr preferRelativeResize="0">
                <a:picLocks noChangeAspect="1"/>
              </p:cNvPicPr>
              <p:nvPr/>
            </p:nvPicPr>
            <p:blipFill>
              <a:blip r:embed="rId59">
                <a:alphaModFix/>
              </a:blip>
              <a:stretch>
                <a:fillRect/>
              </a:stretch>
            </p:blipFill>
            <p:spPr>
              <a:xfrm>
                <a:off x="2807200" y="4892925"/>
                <a:ext cx="694944" cy="694944"/>
              </a:xfrm>
              <a:prstGeom prst="rect">
                <a:avLst/>
              </a:prstGeom>
              <a:noFill/>
              <a:ln>
                <a:noFill/>
              </a:ln>
            </p:spPr>
          </p:pic>
          <p:pic>
            <p:nvPicPr>
              <p:cNvPr id="68" name="Shape 289"/>
              <p:cNvPicPr preferRelativeResize="0">
                <a:picLocks noChangeAspect="1"/>
              </p:cNvPicPr>
              <p:nvPr/>
            </p:nvPicPr>
            <p:blipFill>
              <a:blip r:embed="rId60">
                <a:alphaModFix/>
              </a:blip>
              <a:stretch>
                <a:fillRect/>
              </a:stretch>
            </p:blipFill>
            <p:spPr>
              <a:xfrm>
                <a:off x="3560158" y="4892925"/>
                <a:ext cx="694944" cy="698545"/>
              </a:xfrm>
              <a:prstGeom prst="rect">
                <a:avLst/>
              </a:prstGeom>
              <a:noFill/>
              <a:ln>
                <a:noFill/>
              </a:ln>
            </p:spPr>
          </p:pic>
          <p:pic>
            <p:nvPicPr>
              <p:cNvPr id="69" name="Shape 290"/>
              <p:cNvPicPr preferRelativeResize="0">
                <a:picLocks noChangeAspect="1"/>
              </p:cNvPicPr>
              <p:nvPr/>
            </p:nvPicPr>
            <p:blipFill>
              <a:blip r:embed="rId61">
                <a:alphaModFix/>
              </a:blip>
              <a:stretch>
                <a:fillRect/>
              </a:stretch>
            </p:blipFill>
            <p:spPr>
              <a:xfrm>
                <a:off x="4313116" y="4892925"/>
                <a:ext cx="694944" cy="690927"/>
              </a:xfrm>
              <a:prstGeom prst="rect">
                <a:avLst/>
              </a:prstGeom>
              <a:noFill/>
              <a:ln>
                <a:noFill/>
              </a:ln>
            </p:spPr>
          </p:pic>
          <p:pic>
            <p:nvPicPr>
              <p:cNvPr id="70" name="Shape 291"/>
              <p:cNvPicPr preferRelativeResize="0">
                <a:picLocks noChangeAspect="1"/>
              </p:cNvPicPr>
              <p:nvPr/>
            </p:nvPicPr>
            <p:blipFill>
              <a:blip r:embed="rId62">
                <a:alphaModFix/>
              </a:blip>
              <a:stretch>
                <a:fillRect/>
              </a:stretch>
            </p:blipFill>
            <p:spPr>
              <a:xfrm>
                <a:off x="5066073" y="4892925"/>
                <a:ext cx="694944" cy="694944"/>
              </a:xfrm>
              <a:prstGeom prst="rect">
                <a:avLst/>
              </a:prstGeom>
              <a:noFill/>
              <a:ln>
                <a:noFill/>
              </a:ln>
            </p:spPr>
          </p:pic>
        </p:grpSp>
        <p:grpSp>
          <p:nvGrpSpPr>
            <p:cNvPr id="54" name="Group 53"/>
            <p:cNvGrpSpPr/>
            <p:nvPr/>
          </p:nvGrpSpPr>
          <p:grpSpPr>
            <a:xfrm>
              <a:off x="9125814" y="5222103"/>
              <a:ext cx="3706775" cy="694944"/>
              <a:chOff x="2054242" y="2939375"/>
              <a:chExt cx="3706775" cy="694944"/>
            </a:xfrm>
          </p:grpSpPr>
          <p:pic>
            <p:nvPicPr>
              <p:cNvPr id="61" name="Shape 292"/>
              <p:cNvPicPr preferRelativeResize="0">
                <a:picLocks noChangeAspect="1"/>
              </p:cNvPicPr>
              <p:nvPr/>
            </p:nvPicPr>
            <p:blipFill>
              <a:blip r:embed="rId63">
                <a:alphaModFix/>
              </a:blip>
              <a:stretch>
                <a:fillRect/>
              </a:stretch>
            </p:blipFill>
            <p:spPr>
              <a:xfrm>
                <a:off x="2054242" y="2939375"/>
                <a:ext cx="694944" cy="694944"/>
              </a:xfrm>
              <a:prstGeom prst="rect">
                <a:avLst/>
              </a:prstGeom>
              <a:noFill/>
              <a:ln>
                <a:noFill/>
              </a:ln>
            </p:spPr>
          </p:pic>
          <p:pic>
            <p:nvPicPr>
              <p:cNvPr id="62" name="Shape 293"/>
              <p:cNvPicPr preferRelativeResize="0">
                <a:picLocks noChangeAspect="1"/>
              </p:cNvPicPr>
              <p:nvPr/>
            </p:nvPicPr>
            <p:blipFill>
              <a:blip r:embed="rId64">
                <a:alphaModFix/>
              </a:blip>
              <a:stretch>
                <a:fillRect/>
              </a:stretch>
            </p:blipFill>
            <p:spPr>
              <a:xfrm>
                <a:off x="2807200" y="2939375"/>
                <a:ext cx="694944" cy="694944"/>
              </a:xfrm>
              <a:prstGeom prst="rect">
                <a:avLst/>
              </a:prstGeom>
              <a:noFill/>
              <a:ln>
                <a:noFill/>
              </a:ln>
            </p:spPr>
          </p:pic>
          <p:pic>
            <p:nvPicPr>
              <p:cNvPr id="63" name="Shape 294"/>
              <p:cNvPicPr preferRelativeResize="0">
                <a:picLocks noChangeAspect="1"/>
              </p:cNvPicPr>
              <p:nvPr/>
            </p:nvPicPr>
            <p:blipFill>
              <a:blip r:embed="rId65">
                <a:alphaModFix/>
              </a:blip>
              <a:stretch>
                <a:fillRect/>
              </a:stretch>
            </p:blipFill>
            <p:spPr>
              <a:xfrm>
                <a:off x="3560158" y="2939375"/>
                <a:ext cx="694944" cy="694944"/>
              </a:xfrm>
              <a:prstGeom prst="rect">
                <a:avLst/>
              </a:prstGeom>
              <a:noFill/>
              <a:ln>
                <a:noFill/>
              </a:ln>
            </p:spPr>
          </p:pic>
          <p:pic>
            <p:nvPicPr>
              <p:cNvPr id="64" name="Shape 295"/>
              <p:cNvPicPr preferRelativeResize="0">
                <a:picLocks noChangeAspect="1"/>
              </p:cNvPicPr>
              <p:nvPr/>
            </p:nvPicPr>
            <p:blipFill>
              <a:blip r:embed="rId66">
                <a:alphaModFix/>
              </a:blip>
              <a:stretch>
                <a:fillRect/>
              </a:stretch>
            </p:blipFill>
            <p:spPr>
              <a:xfrm>
                <a:off x="4313116" y="2939375"/>
                <a:ext cx="694944" cy="690574"/>
              </a:xfrm>
              <a:prstGeom prst="rect">
                <a:avLst/>
              </a:prstGeom>
              <a:noFill/>
              <a:ln>
                <a:noFill/>
              </a:ln>
            </p:spPr>
          </p:pic>
          <p:pic>
            <p:nvPicPr>
              <p:cNvPr id="65" name="Shape 296"/>
              <p:cNvPicPr preferRelativeResize="0">
                <a:picLocks noChangeAspect="1"/>
              </p:cNvPicPr>
              <p:nvPr/>
            </p:nvPicPr>
            <p:blipFill>
              <a:blip r:embed="rId67">
                <a:alphaModFix/>
              </a:blip>
              <a:stretch>
                <a:fillRect/>
              </a:stretch>
            </p:blipFill>
            <p:spPr>
              <a:xfrm>
                <a:off x="5066073" y="2939375"/>
                <a:ext cx="694944" cy="694944"/>
              </a:xfrm>
              <a:prstGeom prst="rect">
                <a:avLst/>
              </a:prstGeom>
              <a:noFill/>
              <a:ln>
                <a:noFill/>
              </a:ln>
            </p:spPr>
          </p:pic>
        </p:grpSp>
        <p:grpSp>
          <p:nvGrpSpPr>
            <p:cNvPr id="55" name="Group 54"/>
            <p:cNvGrpSpPr/>
            <p:nvPr/>
          </p:nvGrpSpPr>
          <p:grpSpPr>
            <a:xfrm>
              <a:off x="9125814" y="5998293"/>
              <a:ext cx="3706775" cy="698848"/>
              <a:chOff x="2054242" y="679700"/>
              <a:chExt cx="3706775" cy="698848"/>
            </a:xfrm>
          </p:grpSpPr>
          <p:pic>
            <p:nvPicPr>
              <p:cNvPr id="56" name="Shape 297"/>
              <p:cNvPicPr preferRelativeResize="0">
                <a:picLocks noChangeAspect="1"/>
              </p:cNvPicPr>
              <p:nvPr/>
            </p:nvPicPr>
            <p:blipFill>
              <a:blip r:embed="rId68">
                <a:alphaModFix/>
              </a:blip>
              <a:stretch>
                <a:fillRect/>
              </a:stretch>
            </p:blipFill>
            <p:spPr>
              <a:xfrm>
                <a:off x="2054242" y="679700"/>
                <a:ext cx="694944" cy="694944"/>
              </a:xfrm>
              <a:prstGeom prst="rect">
                <a:avLst/>
              </a:prstGeom>
              <a:noFill/>
              <a:ln>
                <a:noFill/>
              </a:ln>
            </p:spPr>
          </p:pic>
          <p:pic>
            <p:nvPicPr>
              <p:cNvPr id="57" name="Shape 298"/>
              <p:cNvPicPr preferRelativeResize="0">
                <a:picLocks noChangeAspect="1"/>
              </p:cNvPicPr>
              <p:nvPr/>
            </p:nvPicPr>
            <p:blipFill>
              <a:blip r:embed="rId69">
                <a:alphaModFix/>
              </a:blip>
              <a:stretch>
                <a:fillRect/>
              </a:stretch>
            </p:blipFill>
            <p:spPr>
              <a:xfrm>
                <a:off x="2807200" y="679700"/>
                <a:ext cx="694944" cy="694944"/>
              </a:xfrm>
              <a:prstGeom prst="rect">
                <a:avLst/>
              </a:prstGeom>
              <a:noFill/>
              <a:ln>
                <a:noFill/>
              </a:ln>
            </p:spPr>
          </p:pic>
          <p:pic>
            <p:nvPicPr>
              <p:cNvPr id="58" name="Shape 299"/>
              <p:cNvPicPr preferRelativeResize="0">
                <a:picLocks noChangeAspect="1"/>
              </p:cNvPicPr>
              <p:nvPr/>
            </p:nvPicPr>
            <p:blipFill>
              <a:blip r:embed="rId70">
                <a:alphaModFix/>
              </a:blip>
              <a:stretch>
                <a:fillRect/>
              </a:stretch>
            </p:blipFill>
            <p:spPr>
              <a:xfrm>
                <a:off x="3560158" y="679700"/>
                <a:ext cx="694944" cy="698848"/>
              </a:xfrm>
              <a:prstGeom prst="rect">
                <a:avLst/>
              </a:prstGeom>
              <a:noFill/>
              <a:ln>
                <a:noFill/>
              </a:ln>
            </p:spPr>
          </p:pic>
          <p:pic>
            <p:nvPicPr>
              <p:cNvPr id="59" name="Shape 300"/>
              <p:cNvPicPr preferRelativeResize="0">
                <a:picLocks noChangeAspect="1"/>
              </p:cNvPicPr>
              <p:nvPr/>
            </p:nvPicPr>
            <p:blipFill>
              <a:blip r:embed="rId71">
                <a:alphaModFix/>
              </a:blip>
              <a:stretch>
                <a:fillRect/>
              </a:stretch>
            </p:blipFill>
            <p:spPr>
              <a:xfrm>
                <a:off x="4313116" y="679700"/>
                <a:ext cx="694944" cy="694944"/>
              </a:xfrm>
              <a:prstGeom prst="rect">
                <a:avLst/>
              </a:prstGeom>
              <a:noFill/>
              <a:ln>
                <a:noFill/>
              </a:ln>
            </p:spPr>
          </p:pic>
          <p:pic>
            <p:nvPicPr>
              <p:cNvPr id="60" name="Shape 301"/>
              <p:cNvPicPr preferRelativeResize="0">
                <a:picLocks noChangeAspect="1"/>
              </p:cNvPicPr>
              <p:nvPr/>
            </p:nvPicPr>
            <p:blipFill>
              <a:blip r:embed="rId72">
                <a:alphaModFix/>
              </a:blip>
              <a:stretch>
                <a:fillRect/>
              </a:stretch>
            </p:blipFill>
            <p:spPr>
              <a:xfrm>
                <a:off x="5066073" y="679700"/>
                <a:ext cx="694944" cy="694944"/>
              </a:xfrm>
              <a:prstGeom prst="rect">
                <a:avLst/>
              </a:prstGeom>
              <a:noFill/>
              <a:ln>
                <a:noFill/>
              </a:ln>
            </p:spPr>
          </p:pic>
        </p:grpSp>
      </p:grpSp>
      <p:sp>
        <p:nvSpPr>
          <p:cNvPr id="91" name="Rectangle 90"/>
          <p:cNvSpPr/>
          <p:nvPr/>
        </p:nvSpPr>
        <p:spPr>
          <a:xfrm>
            <a:off x="228600" y="1219200"/>
            <a:ext cx="3962400" cy="56388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823086" y="1188548"/>
            <a:ext cx="3962400" cy="165915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053863" y="3600823"/>
            <a:ext cx="3962400" cy="1585131"/>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036446" y="5973909"/>
            <a:ext cx="3962400" cy="79256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953000" y="5181600"/>
            <a:ext cx="3962400" cy="79256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000333" y="2828722"/>
            <a:ext cx="3962400" cy="79256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6285566"/>
      </p:ext>
    </p:extLst>
  </p:cSld>
  <p:clrMapOvr>
    <a:masterClrMapping/>
  </p:clrMapOvr>
  <mc:AlternateContent xmlns:mc="http://schemas.openxmlformats.org/markup-compatibility/2006" xmlns:p14="http://schemas.microsoft.com/office/powerpoint/2010/main">
    <mc:Choice Requires="p14">
      <p:transition spd="med" p14:dur="700" advTm="27042">
        <p:fade/>
      </p:transition>
    </mc:Choice>
    <mc:Fallback xmlns="">
      <p:transition spd="med" advTm="27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xit" presetSubtype="0" fill="hold" grpId="1" nodeType="withEffect">
                                  <p:stCondLst>
                                    <p:cond delay="0"/>
                                  </p:stCondLst>
                                  <p:childTnLst>
                                    <p:animEffect transition="out" filter="fade">
                                      <p:cBhvr>
                                        <p:cTn id="26" dur="500"/>
                                        <p:tgtEl>
                                          <p:spTgt spid="95"/>
                                        </p:tgtEl>
                                      </p:cBhvr>
                                    </p:animEffect>
                                    <p:set>
                                      <p:cBhvr>
                                        <p:cTn id="27" dur="1" fill="hold">
                                          <p:stCondLst>
                                            <p:cond delay="4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5" grpId="1"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a:solidFill>
                  <a:schemeClr val="dk1"/>
                </a:solidFill>
                <a:latin typeface="Calibri"/>
                <a:ea typeface="Calibri"/>
                <a:cs typeface="Calibri"/>
                <a:sym typeface="Calibri"/>
              </a:rPr>
              <a:t>Pre-Training for R-CNN</a:t>
            </a:r>
          </a:p>
        </p:txBody>
      </p:sp>
      <p:pic>
        <p:nvPicPr>
          <p:cNvPr id="781" name="Shape 781"/>
          <p:cNvPicPr preferRelativeResize="0"/>
          <p:nvPr/>
        </p:nvPicPr>
        <p:blipFill>
          <a:blip r:embed="rId4">
            <a:alphaModFix/>
          </a:blip>
          <a:stretch>
            <a:fillRect/>
          </a:stretch>
        </p:blipFill>
        <p:spPr>
          <a:xfrm>
            <a:off x="88312" y="1297650"/>
            <a:ext cx="8967375" cy="2608299"/>
          </a:xfrm>
          <a:prstGeom prst="rect">
            <a:avLst/>
          </a:prstGeom>
          <a:noFill/>
          <a:ln>
            <a:noFill/>
          </a:ln>
        </p:spPr>
      </p:pic>
      <p:grpSp>
        <p:nvGrpSpPr>
          <p:cNvPr id="6" name="Group 5"/>
          <p:cNvGrpSpPr/>
          <p:nvPr/>
        </p:nvGrpSpPr>
        <p:grpSpPr>
          <a:xfrm>
            <a:off x="4343400" y="3048000"/>
            <a:ext cx="2514600" cy="1447800"/>
            <a:chOff x="4343400" y="3048000"/>
            <a:chExt cx="2514600" cy="1447800"/>
          </a:xfrm>
        </p:grpSpPr>
        <p:sp>
          <p:nvSpPr>
            <p:cNvPr id="7" name="Rectangle 6"/>
            <p:cNvSpPr/>
            <p:nvPr/>
          </p:nvSpPr>
          <p:spPr>
            <a:xfrm>
              <a:off x="4343400" y="3048000"/>
              <a:ext cx="2514600" cy="990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7" idx="2"/>
            </p:cNvCxnSpPr>
            <p:nvPr/>
          </p:nvCxnSpPr>
          <p:spPr>
            <a:xfrm>
              <a:off x="5600700" y="4038600"/>
              <a:ext cx="0" cy="457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828800" y="4572000"/>
            <a:ext cx="6729150" cy="523220"/>
          </a:xfrm>
          <a:prstGeom prst="rect">
            <a:avLst/>
          </a:prstGeom>
          <a:noFill/>
          <a:ln>
            <a:noFill/>
          </a:ln>
        </p:spPr>
        <p:txBody>
          <a:bodyPr wrap="none" rtlCol="0">
            <a:spAutoFit/>
          </a:bodyPr>
          <a:lstStyle/>
          <a:p>
            <a:r>
              <a:rPr lang="en-US" sz="2800" dirty="0" smtClean="0">
                <a:solidFill>
                  <a:srgbClr val="C00000"/>
                </a:solidFill>
              </a:rPr>
              <a:t>Pre-train on relative-position task, w/o labels</a:t>
            </a:r>
          </a:p>
        </p:txBody>
      </p:sp>
      <p:sp>
        <p:nvSpPr>
          <p:cNvPr id="10" name="TextBox 9"/>
          <p:cNvSpPr txBox="1"/>
          <p:nvPr/>
        </p:nvSpPr>
        <p:spPr>
          <a:xfrm>
            <a:off x="7066663" y="6488668"/>
            <a:ext cx="2106282" cy="369332"/>
          </a:xfrm>
          <a:prstGeom prst="rect">
            <a:avLst/>
          </a:prstGeom>
          <a:noFill/>
        </p:spPr>
        <p:txBody>
          <a:bodyPr wrap="none" rtlCol="0">
            <a:spAutoFit/>
          </a:bodyPr>
          <a:lstStyle/>
          <a:p>
            <a:pPr algn="r"/>
            <a:r>
              <a:rPr lang="en-US" dirty="0" smtClean="0"/>
              <a:t>[</a:t>
            </a:r>
            <a:r>
              <a:rPr lang="en-US" dirty="0" err="1" smtClean="0"/>
              <a:t>Girshick</a:t>
            </a:r>
            <a:r>
              <a:rPr lang="en-US" dirty="0" smtClean="0"/>
              <a:t> et al. 2014]</a:t>
            </a:r>
            <a:endParaRPr lang="en-US" dirty="0"/>
          </a:p>
        </p:txBody>
      </p:sp>
    </p:spTree>
    <p:custDataLst>
      <p:tags r:id="rId1"/>
    </p:custDataLst>
    <p:extLst>
      <p:ext uri="{BB962C8B-B14F-4D97-AF65-F5344CB8AC3E}">
        <p14:creationId xmlns:p14="http://schemas.microsoft.com/office/powerpoint/2010/main" val="2167612074"/>
      </p:ext>
    </p:extLst>
  </p:cSld>
  <p:clrMapOvr>
    <a:masterClrMapping/>
  </p:clrMapOvr>
  <mc:AlternateContent xmlns:mc="http://schemas.openxmlformats.org/markup-compatibility/2006" xmlns:p14="http://schemas.microsoft.com/office/powerpoint/2010/main">
    <mc:Choice Requires="p14">
      <p:transition p14:dur="400" advTm="28454">
        <p:fade/>
      </p:transition>
    </mc:Choice>
    <mc:Fallback xmlns="">
      <p:transition advTm="284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30210" y="6370590"/>
            <a:ext cx="731520" cy="13546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29372" y="6391611"/>
            <a:ext cx="731520" cy="18813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0285" y="6367963"/>
            <a:ext cx="731520" cy="2667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VOC 2007 Performance</a:t>
            </a:r>
            <a:br>
              <a:rPr lang="en-US" dirty="0" smtClean="0"/>
            </a:br>
            <a:r>
              <a:rPr lang="en-US" sz="2700" dirty="0" smtClean="0"/>
              <a:t>(</a:t>
            </a:r>
            <a:r>
              <a:rPr lang="en-US" sz="2700" dirty="0" err="1" smtClean="0"/>
              <a:t>pretraining</a:t>
            </a:r>
            <a:r>
              <a:rPr lang="en-US" sz="2700" dirty="0" smtClean="0"/>
              <a:t> for R-CNN)</a:t>
            </a:r>
            <a:endParaRPr lang="en-US" sz="2700" dirty="0"/>
          </a:p>
        </p:txBody>
      </p:sp>
      <p:sp>
        <p:nvSpPr>
          <p:cNvPr id="24" name="Rectangle 23"/>
          <p:cNvSpPr/>
          <p:nvPr/>
        </p:nvSpPr>
        <p:spPr>
          <a:xfrm>
            <a:off x="6961730" y="6371590"/>
            <a:ext cx="731520" cy="1814287"/>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60892" y="6371042"/>
            <a:ext cx="731520" cy="236220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41805" y="6383203"/>
            <a:ext cx="731520" cy="312801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914705" y="4096252"/>
            <a:ext cx="824264" cy="523220"/>
          </a:xfrm>
          <a:prstGeom prst="rect">
            <a:avLst/>
          </a:prstGeom>
          <a:noFill/>
        </p:spPr>
        <p:txBody>
          <a:bodyPr wrap="none" rtlCol="0">
            <a:spAutoFit/>
          </a:bodyPr>
          <a:lstStyle/>
          <a:p>
            <a:pPr algn="ctr"/>
            <a:r>
              <a:rPr lang="en-US" sz="2800" dirty="0" smtClean="0"/>
              <a:t>45.6</a:t>
            </a:r>
            <a:endParaRPr lang="en-US" sz="2800" dirty="0"/>
          </a:p>
        </p:txBody>
      </p:sp>
      <p:sp>
        <p:nvSpPr>
          <p:cNvPr id="37" name="Rectangle 36"/>
          <p:cNvSpPr/>
          <p:nvPr/>
        </p:nvSpPr>
        <p:spPr>
          <a:xfrm>
            <a:off x="5192515" y="6428922"/>
            <a:ext cx="731520" cy="3591377"/>
          </a:xfrm>
          <a:prstGeom prst="rect">
            <a:avLst/>
          </a:prstGeom>
          <a:gradFill flip="none" rotWithShape="1">
            <a:gsLst>
              <a:gs pos="0">
                <a:srgbClr val="B0EE9A"/>
              </a:gs>
              <a:gs pos="50000">
                <a:srgbClr val="DEF8D8"/>
              </a:gs>
              <a:gs pos="100000">
                <a:srgbClr val="F5F8EE"/>
              </a:gs>
            </a:gsLst>
            <a:lin ang="5400000" scaled="1"/>
            <a:tileRect/>
          </a:gradFill>
          <a:ln>
            <a:solidFill>
              <a:srgbClr val="00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68274" y="6422390"/>
            <a:ext cx="731520" cy="4423410"/>
          </a:xfrm>
          <a:prstGeom prst="rect">
            <a:avLst/>
          </a:prstGeom>
          <a:gradFill flip="none" rotWithShape="1">
            <a:gsLst>
              <a:gs pos="0">
                <a:srgbClr val="B0EE9A"/>
              </a:gs>
              <a:gs pos="50000">
                <a:srgbClr val="DEF8D8"/>
              </a:gs>
              <a:gs pos="100000">
                <a:srgbClr val="F5F8EE"/>
              </a:gs>
            </a:gsLst>
            <a:lin ang="5400000" scaled="1"/>
            <a:tileRect/>
          </a:gradFill>
          <a:ln>
            <a:solidFill>
              <a:srgbClr val="00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93250" y="6412414"/>
            <a:ext cx="731520" cy="1560194"/>
          </a:xfrm>
          <a:prstGeom prst="rect">
            <a:avLst/>
          </a:prstGeom>
          <a:gradFill flip="none" rotWithShape="1">
            <a:gsLst>
              <a:gs pos="0">
                <a:srgbClr val="B0EE9A"/>
              </a:gs>
              <a:gs pos="50000">
                <a:srgbClr val="DEF8D8"/>
              </a:gs>
              <a:gs pos="100000">
                <a:srgbClr val="F5F8EE"/>
              </a:gs>
            </a:gsLst>
            <a:lin ang="5400000" scaled="1"/>
            <a:tileRect/>
          </a:gradFill>
          <a:ln>
            <a:solidFill>
              <a:srgbClr val="00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2198" y="6273800"/>
            <a:ext cx="7670801"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181349" y="6251180"/>
            <a:ext cx="2289794" cy="523220"/>
          </a:xfrm>
          <a:prstGeom prst="rect">
            <a:avLst/>
          </a:prstGeom>
          <a:noFill/>
        </p:spPr>
        <p:txBody>
          <a:bodyPr wrap="none" rtlCol="0">
            <a:spAutoFit/>
          </a:bodyPr>
          <a:lstStyle/>
          <a:p>
            <a:pPr algn="ctr"/>
            <a:r>
              <a:rPr lang="en-US" sz="2800" dirty="0" smtClean="0"/>
              <a:t>No </a:t>
            </a:r>
            <a:r>
              <a:rPr lang="en-US" sz="2800" dirty="0" err="1" smtClean="0"/>
              <a:t>Pretraining</a:t>
            </a:r>
            <a:endParaRPr lang="en-US" sz="2800" dirty="0"/>
          </a:p>
        </p:txBody>
      </p:sp>
      <p:sp>
        <p:nvSpPr>
          <p:cNvPr id="17" name="TextBox 16"/>
          <p:cNvSpPr txBox="1"/>
          <p:nvPr/>
        </p:nvSpPr>
        <p:spPr>
          <a:xfrm>
            <a:off x="4359499" y="6251180"/>
            <a:ext cx="871008" cy="954107"/>
          </a:xfrm>
          <a:prstGeom prst="rect">
            <a:avLst/>
          </a:prstGeom>
          <a:noFill/>
        </p:spPr>
        <p:txBody>
          <a:bodyPr wrap="none" rtlCol="0">
            <a:spAutoFit/>
          </a:bodyPr>
          <a:lstStyle/>
          <a:p>
            <a:pPr algn="ctr"/>
            <a:r>
              <a:rPr lang="en-US" sz="2800" dirty="0" smtClean="0"/>
              <a:t>Ours</a:t>
            </a:r>
          </a:p>
          <a:p>
            <a:pPr algn="ctr"/>
            <a:endParaRPr lang="en-US" sz="2800" dirty="0"/>
          </a:p>
        </p:txBody>
      </p:sp>
      <p:sp>
        <p:nvSpPr>
          <p:cNvPr id="18" name="TextBox 17"/>
          <p:cNvSpPr txBox="1"/>
          <p:nvPr/>
        </p:nvSpPr>
        <p:spPr>
          <a:xfrm>
            <a:off x="728693" y="6251180"/>
            <a:ext cx="3157744" cy="523220"/>
          </a:xfrm>
          <a:prstGeom prst="rect">
            <a:avLst/>
          </a:prstGeom>
          <a:noFill/>
        </p:spPr>
        <p:txBody>
          <a:bodyPr wrap="square" rtlCol="0">
            <a:spAutoFit/>
          </a:bodyPr>
          <a:lstStyle/>
          <a:p>
            <a:pPr algn="ctr"/>
            <a:r>
              <a:rPr lang="en-US" sz="2800" dirty="0" err="1" smtClean="0"/>
              <a:t>ImageNet</a:t>
            </a:r>
            <a:r>
              <a:rPr lang="en-US" sz="2800" dirty="0" smtClean="0"/>
              <a:t> Labels</a:t>
            </a:r>
            <a:endParaRPr lang="en-US" sz="2800" dirty="0"/>
          </a:p>
        </p:txBody>
      </p:sp>
      <p:sp>
        <p:nvSpPr>
          <p:cNvPr id="28" name="TextBox 27"/>
          <p:cNvSpPr txBox="1"/>
          <p:nvPr/>
        </p:nvSpPr>
        <p:spPr>
          <a:xfrm>
            <a:off x="4415123" y="3548561"/>
            <a:ext cx="824264" cy="523220"/>
          </a:xfrm>
          <a:prstGeom prst="rect">
            <a:avLst/>
          </a:prstGeom>
          <a:noFill/>
        </p:spPr>
        <p:txBody>
          <a:bodyPr wrap="none" rtlCol="0">
            <a:spAutoFit/>
          </a:bodyPr>
          <a:lstStyle/>
          <a:p>
            <a:pPr algn="ctr"/>
            <a:r>
              <a:rPr lang="en-US" sz="2800" dirty="0" smtClean="0"/>
              <a:t>51.1</a:t>
            </a:r>
            <a:endParaRPr lang="en-US" sz="2800" dirty="0"/>
          </a:p>
        </p:txBody>
      </p:sp>
      <p:sp>
        <p:nvSpPr>
          <p:cNvPr id="29" name="TextBox 28"/>
          <p:cNvSpPr txBox="1"/>
          <p:nvPr/>
        </p:nvSpPr>
        <p:spPr>
          <a:xfrm>
            <a:off x="1895433" y="3047817"/>
            <a:ext cx="824264" cy="523220"/>
          </a:xfrm>
          <a:prstGeom prst="rect">
            <a:avLst/>
          </a:prstGeom>
          <a:noFill/>
        </p:spPr>
        <p:txBody>
          <a:bodyPr wrap="none" rtlCol="0">
            <a:spAutoFit/>
          </a:bodyPr>
          <a:lstStyle/>
          <a:p>
            <a:pPr algn="ctr"/>
            <a:r>
              <a:rPr lang="en-US" sz="2800" dirty="0" smtClean="0"/>
              <a:t>56.8</a:t>
            </a:r>
            <a:endParaRPr lang="en-US" sz="2800" dirty="0"/>
          </a:p>
        </p:txBody>
      </p:sp>
      <p:sp>
        <p:nvSpPr>
          <p:cNvPr id="19" name="TextBox 18"/>
          <p:cNvSpPr txBox="1"/>
          <p:nvPr/>
        </p:nvSpPr>
        <p:spPr>
          <a:xfrm>
            <a:off x="6183838" y="4514871"/>
            <a:ext cx="824264" cy="523220"/>
          </a:xfrm>
          <a:prstGeom prst="rect">
            <a:avLst/>
          </a:prstGeom>
          <a:noFill/>
        </p:spPr>
        <p:txBody>
          <a:bodyPr wrap="none" rtlCol="0">
            <a:spAutoFit/>
          </a:bodyPr>
          <a:lstStyle/>
          <a:p>
            <a:pPr algn="ctr"/>
            <a:r>
              <a:rPr lang="en-US" sz="2800" dirty="0" smtClean="0"/>
              <a:t>40.7</a:t>
            </a:r>
            <a:endParaRPr lang="en-US" sz="2800" dirty="0"/>
          </a:p>
        </p:txBody>
      </p:sp>
      <p:sp>
        <p:nvSpPr>
          <p:cNvPr id="20" name="TextBox 19"/>
          <p:cNvSpPr txBox="1"/>
          <p:nvPr/>
        </p:nvSpPr>
        <p:spPr>
          <a:xfrm>
            <a:off x="3683000" y="4015086"/>
            <a:ext cx="824264" cy="523220"/>
          </a:xfrm>
          <a:prstGeom prst="rect">
            <a:avLst/>
          </a:prstGeom>
          <a:noFill/>
        </p:spPr>
        <p:txBody>
          <a:bodyPr wrap="none" rtlCol="0">
            <a:spAutoFit/>
          </a:bodyPr>
          <a:lstStyle/>
          <a:p>
            <a:pPr algn="ctr"/>
            <a:r>
              <a:rPr lang="en-US" sz="2800" dirty="0" smtClean="0"/>
              <a:t>46.3</a:t>
            </a:r>
            <a:endParaRPr lang="en-US" sz="2800" dirty="0"/>
          </a:p>
        </p:txBody>
      </p:sp>
      <p:sp>
        <p:nvSpPr>
          <p:cNvPr id="21" name="TextBox 20"/>
          <p:cNvSpPr txBox="1"/>
          <p:nvPr/>
        </p:nvSpPr>
        <p:spPr>
          <a:xfrm>
            <a:off x="1163913" y="3337181"/>
            <a:ext cx="824264" cy="523220"/>
          </a:xfrm>
          <a:prstGeom prst="rect">
            <a:avLst/>
          </a:prstGeom>
          <a:noFill/>
        </p:spPr>
        <p:txBody>
          <a:bodyPr wrap="none" rtlCol="0">
            <a:spAutoFit/>
          </a:bodyPr>
          <a:lstStyle/>
          <a:p>
            <a:pPr algn="ctr"/>
            <a:r>
              <a:rPr lang="en-US" sz="2800" dirty="0" smtClean="0"/>
              <a:t>54.2</a:t>
            </a:r>
            <a:endParaRPr lang="en-US" sz="2800" dirty="0"/>
          </a:p>
        </p:txBody>
      </p:sp>
      <p:grpSp>
        <p:nvGrpSpPr>
          <p:cNvPr id="22" name="Group 21"/>
          <p:cNvGrpSpPr/>
          <p:nvPr/>
        </p:nvGrpSpPr>
        <p:grpSpPr>
          <a:xfrm>
            <a:off x="295809" y="1524000"/>
            <a:ext cx="8467191" cy="4755063"/>
            <a:chOff x="1152022" y="1036137"/>
            <a:chExt cx="7410318" cy="4755063"/>
          </a:xfrm>
        </p:grpSpPr>
        <p:cxnSp>
          <p:nvCxnSpPr>
            <p:cNvPr id="6" name="Straight Connector 5"/>
            <p:cNvCxnSpPr/>
            <p:nvPr/>
          </p:nvCxnSpPr>
          <p:spPr>
            <a:xfrm>
              <a:off x="1600200" y="1036137"/>
              <a:ext cx="0" cy="47550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00200" y="5791200"/>
              <a:ext cx="69621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166273" y="2951332"/>
              <a:ext cx="3094501" cy="457912"/>
            </a:xfrm>
            <a:prstGeom prst="rect">
              <a:avLst/>
            </a:prstGeom>
            <a:noFill/>
          </p:spPr>
          <p:txBody>
            <a:bodyPr wrap="none" rtlCol="0">
              <a:spAutoFit/>
            </a:bodyPr>
            <a:lstStyle/>
            <a:p>
              <a:r>
                <a:rPr lang="en-US" sz="2800" dirty="0" smtClean="0"/>
                <a:t>% Average Precision</a:t>
              </a:r>
              <a:endParaRPr lang="en-US" sz="2800" dirty="0"/>
            </a:p>
          </p:txBody>
        </p:sp>
      </p:grpSp>
      <p:sp>
        <p:nvSpPr>
          <p:cNvPr id="4" name="TextBox 3"/>
          <p:cNvSpPr txBox="1"/>
          <p:nvPr/>
        </p:nvSpPr>
        <p:spPr>
          <a:xfrm>
            <a:off x="6005830" y="2675461"/>
            <a:ext cx="3092040" cy="830997"/>
          </a:xfrm>
          <a:prstGeom prst="rect">
            <a:avLst/>
          </a:prstGeom>
          <a:noFill/>
        </p:spPr>
        <p:txBody>
          <a:bodyPr wrap="square" rtlCol="0">
            <a:spAutoFit/>
          </a:bodyPr>
          <a:lstStyle/>
          <a:p>
            <a:pPr algn="r"/>
            <a:r>
              <a:rPr lang="en-US" sz="1600" dirty="0" smtClean="0"/>
              <a:t>[</a:t>
            </a:r>
            <a:r>
              <a:rPr lang="en-US" sz="1600" dirty="0" err="1"/>
              <a:t>Krähenbühl</a:t>
            </a:r>
            <a:r>
              <a:rPr lang="en-US" sz="1600" dirty="0" smtClean="0"/>
              <a:t>, </a:t>
            </a:r>
            <a:r>
              <a:rPr lang="en-US" sz="1600" dirty="0" err="1" smtClean="0"/>
              <a:t>Doersch</a:t>
            </a:r>
            <a:r>
              <a:rPr lang="en-US" sz="1600" dirty="0" smtClean="0"/>
              <a:t>, Donahue </a:t>
            </a:r>
            <a:r>
              <a:rPr lang="en-US" sz="1600" dirty="0"/>
              <a:t>&amp; Darrell, “Data-dependent Initializations of </a:t>
            </a:r>
            <a:r>
              <a:rPr lang="en-US" sz="1600" dirty="0" smtClean="0"/>
              <a:t>CNNs”, 2015]</a:t>
            </a:r>
            <a:endParaRPr lang="en-US" sz="1600" dirty="0"/>
          </a:p>
        </p:txBody>
      </p:sp>
      <p:sp>
        <p:nvSpPr>
          <p:cNvPr id="39" name="TextBox 38"/>
          <p:cNvSpPr txBox="1"/>
          <p:nvPr/>
        </p:nvSpPr>
        <p:spPr>
          <a:xfrm>
            <a:off x="2621901" y="1905000"/>
            <a:ext cx="824265" cy="523220"/>
          </a:xfrm>
          <a:prstGeom prst="rect">
            <a:avLst/>
          </a:prstGeom>
          <a:noFill/>
        </p:spPr>
        <p:txBody>
          <a:bodyPr wrap="none" rtlCol="0">
            <a:spAutoFit/>
          </a:bodyPr>
          <a:lstStyle/>
          <a:p>
            <a:pPr algn="ctr"/>
            <a:r>
              <a:rPr lang="en-US" sz="2800" dirty="0" smtClean="0"/>
              <a:t>68.6</a:t>
            </a:r>
            <a:endParaRPr lang="en-US" sz="2800" dirty="0"/>
          </a:p>
        </p:txBody>
      </p:sp>
      <p:sp>
        <p:nvSpPr>
          <p:cNvPr id="40" name="TextBox 39"/>
          <p:cNvSpPr txBox="1"/>
          <p:nvPr/>
        </p:nvSpPr>
        <p:spPr>
          <a:xfrm>
            <a:off x="5146142" y="2590800"/>
            <a:ext cx="824265" cy="523220"/>
          </a:xfrm>
          <a:prstGeom prst="rect">
            <a:avLst/>
          </a:prstGeom>
          <a:noFill/>
        </p:spPr>
        <p:txBody>
          <a:bodyPr wrap="none" rtlCol="0">
            <a:spAutoFit/>
          </a:bodyPr>
          <a:lstStyle/>
          <a:p>
            <a:pPr algn="ctr"/>
            <a:r>
              <a:rPr lang="en-US" sz="2800" dirty="0" smtClean="0"/>
              <a:t>61.7</a:t>
            </a:r>
            <a:endParaRPr lang="en-US" sz="2800" dirty="0"/>
          </a:p>
        </p:txBody>
      </p:sp>
      <p:sp>
        <p:nvSpPr>
          <p:cNvPr id="41" name="TextBox 40"/>
          <p:cNvSpPr txBox="1"/>
          <p:nvPr/>
        </p:nvSpPr>
        <p:spPr>
          <a:xfrm>
            <a:off x="7646878" y="4392961"/>
            <a:ext cx="824265" cy="523220"/>
          </a:xfrm>
          <a:prstGeom prst="rect">
            <a:avLst/>
          </a:prstGeom>
          <a:noFill/>
        </p:spPr>
        <p:txBody>
          <a:bodyPr wrap="none" rtlCol="0">
            <a:spAutoFit/>
          </a:bodyPr>
          <a:lstStyle/>
          <a:p>
            <a:pPr algn="ctr"/>
            <a:r>
              <a:rPr lang="en-US" sz="2800" dirty="0" smtClean="0"/>
              <a:t>42.4</a:t>
            </a:r>
            <a:endParaRPr lang="en-US" sz="2800" dirty="0"/>
          </a:p>
        </p:txBody>
      </p:sp>
      <p:sp>
        <p:nvSpPr>
          <p:cNvPr id="43" name="Rectangle 42"/>
          <p:cNvSpPr/>
          <p:nvPr/>
        </p:nvSpPr>
        <p:spPr>
          <a:xfrm>
            <a:off x="5273568" y="2244437"/>
            <a:ext cx="274320" cy="274320"/>
          </a:xfrm>
          <a:prstGeom prst="rect">
            <a:avLst/>
          </a:prstGeom>
          <a:gradFill flip="none" rotWithShape="1">
            <a:gsLst>
              <a:gs pos="0">
                <a:srgbClr val="B0EE9A"/>
              </a:gs>
              <a:gs pos="50000">
                <a:srgbClr val="DEF8D8"/>
              </a:gs>
              <a:gs pos="100000">
                <a:srgbClr val="F5F8EE"/>
              </a:gs>
            </a:gsLst>
            <a:lin ang="5400000" scaled="1"/>
            <a:tileRect/>
          </a:gradFill>
          <a:ln>
            <a:solidFill>
              <a:srgbClr val="00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156105" y="1371600"/>
            <a:ext cx="3683095" cy="1244600"/>
            <a:chOff x="4940205" y="1371600"/>
            <a:chExt cx="3683095" cy="1244600"/>
          </a:xfrm>
        </p:grpSpPr>
        <p:sp>
          <p:nvSpPr>
            <p:cNvPr id="30" name="TextBox 29"/>
            <p:cNvSpPr txBox="1"/>
            <p:nvPr/>
          </p:nvSpPr>
          <p:spPr>
            <a:xfrm>
              <a:off x="5344358" y="1396497"/>
              <a:ext cx="1771703" cy="461665"/>
            </a:xfrm>
            <a:prstGeom prst="rect">
              <a:avLst/>
            </a:prstGeom>
            <a:noFill/>
          </p:spPr>
          <p:txBody>
            <a:bodyPr wrap="none" rtlCol="0">
              <a:spAutoFit/>
            </a:bodyPr>
            <a:lstStyle/>
            <a:p>
              <a:r>
                <a:rPr lang="en-US" sz="2400" dirty="0" smtClean="0"/>
                <a:t>No Rescaling</a:t>
              </a:r>
            </a:p>
          </p:txBody>
        </p:sp>
        <p:sp>
          <p:nvSpPr>
            <p:cNvPr id="31" name="Rectangle 30"/>
            <p:cNvSpPr/>
            <p:nvPr/>
          </p:nvSpPr>
          <p:spPr>
            <a:xfrm>
              <a:off x="5057668" y="1471886"/>
              <a:ext cx="274320" cy="274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57668" y="1858162"/>
              <a:ext cx="274320" cy="27432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40205" y="1371600"/>
              <a:ext cx="3683095" cy="124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344358" y="1763067"/>
              <a:ext cx="3001206" cy="461665"/>
            </a:xfrm>
            <a:prstGeom prst="rect">
              <a:avLst/>
            </a:prstGeom>
            <a:noFill/>
          </p:spPr>
          <p:txBody>
            <a:bodyPr wrap="none" rtlCol="0">
              <a:spAutoFit/>
            </a:bodyPr>
            <a:lstStyle/>
            <a:p>
              <a:r>
                <a:rPr lang="en-US" sz="2400" dirty="0" err="1" smtClean="0"/>
                <a:t>Krähenbühl</a:t>
              </a:r>
              <a:r>
                <a:rPr lang="en-US" sz="2400" dirty="0" smtClean="0"/>
                <a:t> et al. 2015</a:t>
              </a:r>
              <a:endParaRPr lang="en-US" sz="2400" dirty="0"/>
            </a:p>
          </p:txBody>
        </p:sp>
      </p:grpSp>
      <p:sp>
        <p:nvSpPr>
          <p:cNvPr id="45" name="TextBox 44"/>
          <p:cNvSpPr txBox="1"/>
          <p:nvPr/>
        </p:nvSpPr>
        <p:spPr>
          <a:xfrm>
            <a:off x="5560258" y="2150764"/>
            <a:ext cx="3160930" cy="461665"/>
          </a:xfrm>
          <a:prstGeom prst="rect">
            <a:avLst/>
          </a:prstGeom>
          <a:noFill/>
        </p:spPr>
        <p:txBody>
          <a:bodyPr wrap="none" rtlCol="0">
            <a:spAutoFit/>
          </a:bodyPr>
          <a:lstStyle/>
          <a:p>
            <a:r>
              <a:rPr lang="en-US" sz="2400" dirty="0" smtClean="0"/>
              <a:t>VGG </a:t>
            </a:r>
            <a:r>
              <a:rPr lang="en-US" sz="2400" dirty="0"/>
              <a:t>+ </a:t>
            </a:r>
            <a:r>
              <a:rPr lang="en-US" sz="2400" dirty="0" err="1" smtClean="0"/>
              <a:t>Krähenbühl</a:t>
            </a:r>
            <a:r>
              <a:rPr lang="en-US" sz="2400" dirty="0" smtClean="0"/>
              <a:t> et al.</a:t>
            </a:r>
            <a:endParaRPr lang="en-US" sz="2400" dirty="0"/>
          </a:p>
        </p:txBody>
      </p:sp>
    </p:spTree>
    <p:custDataLst>
      <p:tags r:id="rId1"/>
    </p:custDataLst>
    <p:extLst>
      <p:ext uri="{BB962C8B-B14F-4D97-AF65-F5344CB8AC3E}">
        <p14:creationId xmlns:p14="http://schemas.microsoft.com/office/powerpoint/2010/main" val="1619205159"/>
      </p:ext>
    </p:extLst>
  </p:cSld>
  <p:clrMapOvr>
    <a:masterClrMapping/>
  </p:clrMapOvr>
  <p:transition advClick="0" advTm="453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11111E-6 L -4.72222E-6 -0.36945 " pathEditMode="relative" rAng="0" ptsTypes="AA">
                                      <p:cBhvr>
                                        <p:cTn id="6" dur="1000" fill="hold"/>
                                        <p:tgtEl>
                                          <p:spTgt spid="14"/>
                                        </p:tgtEl>
                                        <p:attrNameLst>
                                          <p:attrName>ppt_x</p:attrName>
                                          <p:attrName>ppt_y</p:attrName>
                                        </p:attrNameLst>
                                      </p:cBhvr>
                                      <p:rCtr x="0" y="-18472"/>
                                    </p:animMotion>
                                  </p:childTnLst>
                                </p:cTn>
                              </p:par>
                              <p:par>
                                <p:cTn id="7" presetID="10"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3.7037E-7 L -3.33333E-6 -0.19769 " pathEditMode="relative" rAng="0" ptsTypes="AA">
                                      <p:cBhvr>
                                        <p:cTn id="20" dur="1000" fill="hold"/>
                                        <p:tgtEl>
                                          <p:spTgt spid="10"/>
                                        </p:tgtEl>
                                        <p:attrNameLst>
                                          <p:attrName>ppt_x</p:attrName>
                                          <p:attrName>ppt_y</p:attrName>
                                        </p:attrNameLst>
                                      </p:cBhvr>
                                      <p:rCtr x="0" y="-9884"/>
                                    </p:animMotion>
                                  </p:childTnLst>
                                </p:cTn>
                              </p:par>
                              <p:par>
                                <p:cTn id="21" presetID="10"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33333E-6 -3.7037E-6 L 3.33333E-6 -0.27384 " pathEditMode="relative" rAng="0" ptsTypes="AA">
                                      <p:cBhvr>
                                        <p:cTn id="34" dur="1000" fill="hold"/>
                                        <p:tgtEl>
                                          <p:spTgt spid="13"/>
                                        </p:tgtEl>
                                        <p:attrNameLst>
                                          <p:attrName>ppt_x</p:attrName>
                                          <p:attrName>ppt_y</p:attrName>
                                        </p:attrNameLst>
                                      </p:cBhvr>
                                      <p:rCtr x="0" y="-13704"/>
                                    </p:animMotion>
                                  </p:childTnLst>
                                </p:cTn>
                              </p:par>
                              <p:par>
                                <p:cTn id="35" presetID="10"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16667E-6 2.96296E-6 L 4.16667E-6 -0.26019 " pathEditMode="relative" rAng="0" ptsTypes="AA">
                                      <p:cBhvr>
                                        <p:cTn id="48" dur="1000" fill="hold"/>
                                        <p:tgtEl>
                                          <p:spTgt spid="24"/>
                                        </p:tgtEl>
                                        <p:attrNameLst>
                                          <p:attrName>ppt_x</p:attrName>
                                          <p:attrName>ppt_y</p:attrName>
                                        </p:attrNameLst>
                                      </p:cBhvr>
                                      <p:rCtr x="0" y="-13009"/>
                                    </p:animMotion>
                                  </p:childTnLst>
                                </p:cTn>
                              </p:par>
                              <p:par>
                                <p:cTn id="49" presetID="10" presetClass="entr"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childTnLst>
                                </p:cTn>
                              </p:par>
                              <p:par>
                                <p:cTn id="52" presetID="42" presetClass="path" presetSubtype="0" accel="50000" decel="50000" fill="hold" grpId="0" nodeType="withEffect">
                                  <p:stCondLst>
                                    <p:cond delay="0"/>
                                  </p:stCondLst>
                                  <p:childTnLst>
                                    <p:animMotion origin="layout" path="M 5E-6 1.11111E-6 L 5E-6 -0.34051 " pathEditMode="relative" rAng="0" ptsTypes="AA">
                                      <p:cBhvr>
                                        <p:cTn id="53" dur="1000" fill="hold"/>
                                        <p:tgtEl>
                                          <p:spTgt spid="25"/>
                                        </p:tgtEl>
                                        <p:attrNameLst>
                                          <p:attrName>ppt_x</p:attrName>
                                          <p:attrName>ppt_y</p:attrName>
                                        </p:attrNameLst>
                                      </p:cBhvr>
                                      <p:rCtr x="0" y="-17037"/>
                                    </p:animMotion>
                                  </p:childTnLst>
                                </p:cTn>
                              </p:par>
                              <p:par>
                                <p:cTn id="54" presetID="10" presetClass="entr"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childTnLst>
                                </p:cTn>
                              </p:par>
                              <p:par>
                                <p:cTn id="60" presetID="42" presetClass="path" presetSubtype="0" accel="50000" decel="50000" fill="hold" grpId="0" nodeType="withEffect">
                                  <p:stCondLst>
                                    <p:cond delay="0"/>
                                  </p:stCondLst>
                                  <p:childTnLst>
                                    <p:animMotion origin="layout" path="M -5.55556E-7 -1.44509E-6 L -5.55556E-7 -0.41179 " pathEditMode="relative" rAng="0" ptsTypes="AA">
                                      <p:cBhvr>
                                        <p:cTn id="61" dur="1000" fill="hold"/>
                                        <p:tgtEl>
                                          <p:spTgt spid="26"/>
                                        </p:tgtEl>
                                        <p:attrNameLst>
                                          <p:attrName>ppt_x</p:attrName>
                                          <p:attrName>ppt_y</p:attrName>
                                        </p:attrNameLst>
                                      </p:cBhvr>
                                      <p:rCtr x="0" y="-20601"/>
                                    </p:animMotion>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0 2.59259E-6 L 0 -0.22361 " pathEditMode="relative" rAng="0" ptsTypes="AA">
                                      <p:cBhvr>
                                        <p:cTn id="81" dur="1000" fill="hold"/>
                                        <p:tgtEl>
                                          <p:spTgt spid="36"/>
                                        </p:tgtEl>
                                        <p:attrNameLst>
                                          <p:attrName>ppt_x</p:attrName>
                                          <p:attrName>ppt_y</p:attrName>
                                        </p:attrNameLst>
                                      </p:cBhvr>
                                      <p:rCtr x="0" y="-11181"/>
                                    </p:animMotion>
                                  </p:childTnLst>
                                </p:cTn>
                              </p:par>
                              <p:par>
                                <p:cTn id="82" presetID="10" presetClass="entr" presetSubtype="0" fill="hold" grpId="1"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childTnLst>
                                </p:cTn>
                              </p:par>
                              <p:par>
                                <p:cTn id="85" presetID="42" presetClass="path" presetSubtype="0" accel="50000" decel="50000" fill="hold" grpId="0" nodeType="withEffect">
                                  <p:stCondLst>
                                    <p:cond delay="0"/>
                                  </p:stCondLst>
                                  <p:childTnLst>
                                    <p:animMotion origin="layout" path="M -2.22222E-6 0 L -2.22222E-6 -0.48866 " pathEditMode="relative" rAng="0" ptsTypes="AA">
                                      <p:cBhvr>
                                        <p:cTn id="86" dur="1000" fill="hold"/>
                                        <p:tgtEl>
                                          <p:spTgt spid="37"/>
                                        </p:tgtEl>
                                        <p:attrNameLst>
                                          <p:attrName>ppt_x</p:attrName>
                                          <p:attrName>ppt_y</p:attrName>
                                        </p:attrNameLst>
                                      </p:cBhvr>
                                      <p:rCtr x="0" y="-24444"/>
                                    </p:animMotion>
                                  </p:childTnLst>
                                </p:cTn>
                              </p:par>
                              <p:par>
                                <p:cTn id="87" presetID="10" presetClass="entr" presetSubtype="0" fill="hold" grpId="1"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000"/>
                                        <p:tgtEl>
                                          <p:spTgt spid="37"/>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childTnLst>
                                </p:cTn>
                              </p:par>
                              <p:par>
                                <p:cTn id="93" presetID="42" presetClass="path" presetSubtype="0" accel="50000" decel="50000" fill="hold" grpId="0" nodeType="withEffect">
                                  <p:stCondLst>
                                    <p:cond delay="0"/>
                                  </p:stCondLst>
                                  <p:childTnLst>
                                    <p:animMotion origin="layout" path="M -8.33333E-7 -4.07407E-6 L -8.33333E-7 -0.58588 " pathEditMode="relative" rAng="0" ptsTypes="AA">
                                      <p:cBhvr>
                                        <p:cTn id="94" dur="1000" fill="hold"/>
                                        <p:tgtEl>
                                          <p:spTgt spid="38"/>
                                        </p:tgtEl>
                                        <p:attrNameLst>
                                          <p:attrName>ppt_x</p:attrName>
                                          <p:attrName>ppt_y</p:attrName>
                                        </p:attrNameLst>
                                      </p:cBhvr>
                                      <p:rCtr x="0" y="-29306"/>
                                    </p:animMotion>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24" grpId="0" animBg="1"/>
      <p:bldP spid="24" grpId="1" animBg="1"/>
      <p:bldP spid="25" grpId="0" animBg="1"/>
      <p:bldP spid="25" grpId="1" animBg="1"/>
      <p:bldP spid="26" grpId="0" animBg="1"/>
      <p:bldP spid="26" grpId="1" animBg="1"/>
      <p:bldP spid="27" grpId="0"/>
      <p:bldP spid="37" grpId="0" animBg="1"/>
      <p:bldP spid="37" grpId="1" animBg="1"/>
      <p:bldP spid="38" grpId="0" animBg="1"/>
      <p:bldP spid="38" grpId="1" animBg="1"/>
      <p:bldP spid="36" grpId="0" animBg="1"/>
      <p:bldP spid="36" grpId="1" animBg="1"/>
      <p:bldP spid="16" grpId="0"/>
      <p:bldP spid="17" grpId="0"/>
      <p:bldP spid="18" grpId="0"/>
      <p:bldP spid="28" grpId="0"/>
      <p:bldP spid="29" grpId="0"/>
      <p:bldP spid="19" grpId="0"/>
      <p:bldP spid="20" grpId="0"/>
      <p:bldP spid="21" grpId="0"/>
      <p:bldP spid="4" grpId="0"/>
      <p:bldP spid="39" grpId="0"/>
      <p:bldP spid="40" grpId="0"/>
      <p:bldP spid="41" grpId="0"/>
      <p:bldP spid="43" grpId="1"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ImageNet</a:t>
            </a:r>
            <a:r>
              <a:rPr lang="en-US" dirty="0" smtClean="0"/>
              <a:t> + Deep Learning</a:t>
            </a:r>
            <a:endParaRPr lang="en-US" dirty="0"/>
          </a:p>
        </p:txBody>
      </p:sp>
      <p:grpSp>
        <p:nvGrpSpPr>
          <p:cNvPr id="67" name="Group 66"/>
          <p:cNvGrpSpPr/>
          <p:nvPr/>
        </p:nvGrpSpPr>
        <p:grpSpPr>
          <a:xfrm>
            <a:off x="3414591" y="1490843"/>
            <a:ext cx="2655571" cy="1896836"/>
            <a:chOff x="2514600" y="1828800"/>
            <a:chExt cx="4267200" cy="3048000"/>
          </a:xfrm>
        </p:grpSpPr>
        <p:grpSp>
          <p:nvGrpSpPr>
            <p:cNvPr id="68" name="Group 67"/>
            <p:cNvGrpSpPr/>
            <p:nvPr/>
          </p:nvGrpSpPr>
          <p:grpSpPr>
            <a:xfrm>
              <a:off x="3276600" y="1981200"/>
              <a:ext cx="609600" cy="2743200"/>
              <a:chOff x="3276600" y="1981200"/>
              <a:chExt cx="609600" cy="2743200"/>
            </a:xfrm>
          </p:grpSpPr>
          <p:sp>
            <p:nvSpPr>
              <p:cNvPr id="118" name="Oval 117"/>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ounded Rectangle 68"/>
            <p:cNvSpPr/>
            <p:nvPr/>
          </p:nvSpPr>
          <p:spPr>
            <a:xfrm>
              <a:off x="3124200" y="18288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4495800" y="1828800"/>
              <a:ext cx="914400" cy="3048000"/>
              <a:chOff x="3276600" y="1981200"/>
              <a:chExt cx="914400" cy="3048000"/>
            </a:xfrm>
          </p:grpSpPr>
          <p:grpSp>
            <p:nvGrpSpPr>
              <p:cNvPr id="112" name="Group 111"/>
              <p:cNvGrpSpPr/>
              <p:nvPr/>
            </p:nvGrpSpPr>
            <p:grpSpPr>
              <a:xfrm>
                <a:off x="3429000" y="2133600"/>
                <a:ext cx="609600" cy="2743200"/>
                <a:chOff x="3276600" y="1981200"/>
                <a:chExt cx="609600" cy="2743200"/>
              </a:xfrm>
            </p:grpSpPr>
            <p:sp>
              <p:nvSpPr>
                <p:cNvPr id="114" name="Oval 113"/>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ounded Rectangle 112"/>
              <p:cNvSpPr/>
              <p:nvPr/>
            </p:nvSpPr>
            <p:spPr>
              <a:xfrm>
                <a:off x="3276600" y="19812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886200" y="2286000"/>
              <a:ext cx="762000" cy="2133600"/>
              <a:chOff x="3886199" y="2286000"/>
              <a:chExt cx="1147590" cy="2133600"/>
            </a:xfrm>
          </p:grpSpPr>
          <p:cxnSp>
            <p:nvCxnSpPr>
              <p:cNvPr id="104" name="Straight Connector 103"/>
              <p:cNvCxnSpPr>
                <a:stCxn id="118" idx="6"/>
                <a:endCxn id="114" idx="2"/>
              </p:cNvCxnSpPr>
              <p:nvPr/>
            </p:nvCxnSpPr>
            <p:spPr>
              <a:xfrm>
                <a:off x="3886199" y="22860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8" idx="6"/>
                <a:endCxn id="115" idx="2"/>
              </p:cNvCxnSpPr>
              <p:nvPr/>
            </p:nvCxnSpPr>
            <p:spPr>
              <a:xfrm>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18" idx="6"/>
                <a:endCxn id="116" idx="2"/>
              </p:cNvCxnSpPr>
              <p:nvPr/>
            </p:nvCxnSpPr>
            <p:spPr>
              <a:xfrm>
                <a:off x="3886199" y="22860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18" idx="6"/>
                <a:endCxn id="117" idx="2"/>
              </p:cNvCxnSpPr>
              <p:nvPr/>
            </p:nvCxnSpPr>
            <p:spPr>
              <a:xfrm>
                <a:off x="3886199" y="2286000"/>
                <a:ext cx="114759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9" idx="6"/>
                <a:endCxn id="114" idx="2"/>
              </p:cNvCxnSpPr>
              <p:nvPr/>
            </p:nvCxnSpPr>
            <p:spPr>
              <a:xfrm flipV="1">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9" idx="6"/>
                <a:endCxn id="115" idx="2"/>
              </p:cNvCxnSpPr>
              <p:nvPr/>
            </p:nvCxnSpPr>
            <p:spPr>
              <a:xfrm>
                <a:off x="3886199" y="29972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9" idx="6"/>
                <a:endCxn id="116" idx="2"/>
              </p:cNvCxnSpPr>
              <p:nvPr/>
            </p:nvCxnSpPr>
            <p:spPr>
              <a:xfrm>
                <a:off x="3886199" y="29972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9" idx="6"/>
                <a:endCxn id="117" idx="2"/>
              </p:cNvCxnSpPr>
              <p:nvPr/>
            </p:nvCxnSpPr>
            <p:spPr>
              <a:xfrm>
                <a:off x="3886199" y="29972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V="1">
              <a:off x="3886200" y="2286000"/>
              <a:ext cx="758952" cy="2133600"/>
              <a:chOff x="3886200" y="2286000"/>
              <a:chExt cx="1143000" cy="2133600"/>
            </a:xfrm>
          </p:grpSpPr>
          <p:cxnSp>
            <p:nvCxnSpPr>
              <p:cNvPr id="96" name="Straight Connector 95"/>
              <p:cNvCxnSpPr/>
              <p:nvPr/>
            </p:nvCxnSpPr>
            <p:spPr>
              <a:xfrm>
                <a:off x="3886200" y="22860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862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86200" y="2286000"/>
                <a:ext cx="114300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8862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862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862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867400" y="2540000"/>
              <a:ext cx="914400" cy="1625600"/>
              <a:chOff x="6629400" y="2184400"/>
              <a:chExt cx="914400" cy="1625600"/>
            </a:xfrm>
          </p:grpSpPr>
          <p:grpSp>
            <p:nvGrpSpPr>
              <p:cNvPr id="92" name="Group 91"/>
              <p:cNvGrpSpPr/>
              <p:nvPr/>
            </p:nvGrpSpPr>
            <p:grpSpPr>
              <a:xfrm>
                <a:off x="6781800" y="2336800"/>
                <a:ext cx="609600" cy="1320800"/>
                <a:chOff x="3276600" y="2692400"/>
                <a:chExt cx="609600" cy="1320800"/>
              </a:xfrm>
            </p:grpSpPr>
            <p:sp>
              <p:nvSpPr>
                <p:cNvPr id="94" name="Oval 93"/>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ounded Rectangle 92"/>
              <p:cNvSpPr/>
              <p:nvPr/>
            </p:nvSpPr>
            <p:spPr>
              <a:xfrm>
                <a:off x="6629400" y="2184400"/>
                <a:ext cx="914400" cy="1625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257800" y="2286000"/>
              <a:ext cx="762000" cy="2133600"/>
              <a:chOff x="5638800" y="2286000"/>
              <a:chExt cx="1143000" cy="2133600"/>
            </a:xfrm>
          </p:grpSpPr>
          <p:cxnSp>
            <p:nvCxnSpPr>
              <p:cNvPr id="84" name="Straight Connector 83"/>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a:off x="2514600" y="2286000"/>
              <a:ext cx="758952" cy="2133600"/>
              <a:chOff x="5638800" y="2286000"/>
              <a:chExt cx="1143000" cy="2133600"/>
            </a:xfrm>
          </p:grpSpPr>
          <p:cxnSp>
            <p:nvCxnSpPr>
              <p:cNvPr id="76" name="Straight Connector 75"/>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3" name="Right Arrow 122"/>
          <p:cNvSpPr/>
          <p:nvPr/>
        </p:nvSpPr>
        <p:spPr>
          <a:xfrm>
            <a:off x="2989776" y="2123122"/>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ight Arrow 123"/>
          <p:cNvSpPr/>
          <p:nvPr/>
        </p:nvSpPr>
        <p:spPr>
          <a:xfrm>
            <a:off x="6266376" y="2123120"/>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6609276" y="2085318"/>
            <a:ext cx="1577676" cy="707886"/>
          </a:xfrm>
          <a:prstGeom prst="rect">
            <a:avLst/>
          </a:prstGeom>
          <a:noFill/>
        </p:spPr>
        <p:txBody>
          <a:bodyPr wrap="none" rtlCol="0">
            <a:spAutoFit/>
          </a:bodyPr>
          <a:lstStyle/>
          <a:p>
            <a:r>
              <a:rPr lang="en-US" sz="4000" dirty="0" smtClean="0"/>
              <a:t>Beagle</a:t>
            </a:r>
            <a:endParaRPr lang="en-US" sz="4000" dirty="0"/>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130000"/>
                    </a14:imgEffect>
                    <a14:imgEffect>
                      <a14:brightnessContrast bright="8000" contrast="7000"/>
                    </a14:imgEffect>
                  </a14:imgLayer>
                </a14:imgProps>
              </a:ext>
              <a:ext uri="{28A0092B-C50C-407E-A947-70E740481C1C}">
                <a14:useLocalDpi xmlns:a14="http://schemas.microsoft.com/office/drawing/2010/main" val="0"/>
              </a:ext>
            </a:extLst>
          </a:blip>
          <a:srcRect l="11549" b="11549"/>
          <a:stretch/>
        </p:blipFill>
        <p:spPr>
          <a:xfrm>
            <a:off x="322775" y="1490842"/>
            <a:ext cx="2529115" cy="1896837"/>
          </a:xfrm>
          <a:prstGeom prst="rect">
            <a:avLst/>
          </a:prstGeom>
        </p:spPr>
      </p:pic>
      <p:grpSp>
        <p:nvGrpSpPr>
          <p:cNvPr id="14" name="Group 13"/>
          <p:cNvGrpSpPr/>
          <p:nvPr/>
        </p:nvGrpSpPr>
        <p:grpSpPr>
          <a:xfrm>
            <a:off x="3414591" y="1490843"/>
            <a:ext cx="1801995" cy="1896836"/>
            <a:chOff x="4603844" y="3415255"/>
            <a:chExt cx="1801995" cy="1896836"/>
          </a:xfrm>
        </p:grpSpPr>
        <p:grpSp>
          <p:nvGrpSpPr>
            <p:cNvPr id="127" name="Group 126"/>
            <p:cNvGrpSpPr/>
            <p:nvPr/>
          </p:nvGrpSpPr>
          <p:grpSpPr>
            <a:xfrm>
              <a:off x="5078053" y="3510097"/>
              <a:ext cx="379367" cy="1707152"/>
              <a:chOff x="3276600" y="1981200"/>
              <a:chExt cx="609600" cy="2743200"/>
            </a:xfrm>
          </p:grpSpPr>
          <p:sp>
            <p:nvSpPr>
              <p:cNvPr id="177" name="Oval 176"/>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4983211" y="3415255"/>
              <a:ext cx="569051" cy="1896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5836788" y="3415255"/>
              <a:ext cx="569051" cy="1896836"/>
              <a:chOff x="3276600" y="1981200"/>
              <a:chExt cx="914400" cy="3048000"/>
            </a:xfrm>
          </p:grpSpPr>
          <p:grpSp>
            <p:nvGrpSpPr>
              <p:cNvPr id="171" name="Group 170"/>
              <p:cNvGrpSpPr/>
              <p:nvPr/>
            </p:nvGrpSpPr>
            <p:grpSpPr>
              <a:xfrm>
                <a:off x="3429000" y="2133600"/>
                <a:ext cx="609600" cy="2743200"/>
                <a:chOff x="3276600" y="1981200"/>
                <a:chExt cx="609600" cy="2743200"/>
              </a:xfrm>
            </p:grpSpPr>
            <p:sp>
              <p:nvSpPr>
                <p:cNvPr id="173" name="Oval 172"/>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ounded Rectangle 171"/>
              <p:cNvSpPr/>
              <p:nvPr/>
            </p:nvSpPr>
            <p:spPr>
              <a:xfrm>
                <a:off x="3276600" y="19812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457420" y="3699780"/>
              <a:ext cx="474209" cy="1327785"/>
              <a:chOff x="3886199" y="2286000"/>
              <a:chExt cx="1147590" cy="2133600"/>
            </a:xfrm>
          </p:grpSpPr>
          <p:cxnSp>
            <p:nvCxnSpPr>
              <p:cNvPr id="163" name="Straight Connector 162"/>
              <p:cNvCxnSpPr>
                <a:stCxn id="177" idx="6"/>
                <a:endCxn id="173" idx="2"/>
              </p:cNvCxnSpPr>
              <p:nvPr/>
            </p:nvCxnSpPr>
            <p:spPr>
              <a:xfrm>
                <a:off x="3886199" y="22860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77" idx="6"/>
                <a:endCxn id="174" idx="2"/>
              </p:cNvCxnSpPr>
              <p:nvPr/>
            </p:nvCxnSpPr>
            <p:spPr>
              <a:xfrm>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77" idx="6"/>
                <a:endCxn id="175" idx="2"/>
              </p:cNvCxnSpPr>
              <p:nvPr/>
            </p:nvCxnSpPr>
            <p:spPr>
              <a:xfrm>
                <a:off x="3886199" y="22860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77" idx="6"/>
                <a:endCxn id="176" idx="2"/>
              </p:cNvCxnSpPr>
              <p:nvPr/>
            </p:nvCxnSpPr>
            <p:spPr>
              <a:xfrm>
                <a:off x="3886199" y="2286000"/>
                <a:ext cx="114759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78" idx="6"/>
                <a:endCxn id="173" idx="2"/>
              </p:cNvCxnSpPr>
              <p:nvPr/>
            </p:nvCxnSpPr>
            <p:spPr>
              <a:xfrm flipV="1">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8" idx="6"/>
                <a:endCxn id="174" idx="2"/>
              </p:cNvCxnSpPr>
              <p:nvPr/>
            </p:nvCxnSpPr>
            <p:spPr>
              <a:xfrm>
                <a:off x="3886199" y="29972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78" idx="6"/>
                <a:endCxn id="175" idx="2"/>
              </p:cNvCxnSpPr>
              <p:nvPr/>
            </p:nvCxnSpPr>
            <p:spPr>
              <a:xfrm>
                <a:off x="3886199" y="29972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78" idx="6"/>
                <a:endCxn id="176" idx="2"/>
              </p:cNvCxnSpPr>
              <p:nvPr/>
            </p:nvCxnSpPr>
            <p:spPr>
              <a:xfrm>
                <a:off x="3886199" y="29972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flipV="1">
              <a:off x="5457420" y="3699780"/>
              <a:ext cx="472312" cy="1327785"/>
              <a:chOff x="3886200" y="2286000"/>
              <a:chExt cx="1143000" cy="2133600"/>
            </a:xfrm>
          </p:grpSpPr>
          <p:cxnSp>
            <p:nvCxnSpPr>
              <p:cNvPr id="155" name="Straight Connector 154"/>
              <p:cNvCxnSpPr/>
              <p:nvPr/>
            </p:nvCxnSpPr>
            <p:spPr>
              <a:xfrm>
                <a:off x="3886200" y="22860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8862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6200" y="2286000"/>
                <a:ext cx="114300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8862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8862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862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H="1">
              <a:off x="4603844" y="3699780"/>
              <a:ext cx="472312" cy="1327785"/>
              <a:chOff x="5638800" y="2286000"/>
              <a:chExt cx="1143000" cy="2133600"/>
            </a:xfrm>
          </p:grpSpPr>
          <p:cxnSp>
            <p:nvCxnSpPr>
              <p:cNvPr id="135" name="Straight Connector 134"/>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1" name="Right Arrow 180"/>
          <p:cNvSpPr/>
          <p:nvPr/>
        </p:nvSpPr>
        <p:spPr>
          <a:xfrm>
            <a:off x="2989776" y="5013780"/>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130000"/>
                    </a14:imgEffect>
                    <a14:imgEffect>
                      <a14:brightnessContrast bright="8000" contrast="7000"/>
                    </a14:imgEffect>
                  </a14:imgLayer>
                </a14:imgProps>
              </a:ext>
              <a:ext uri="{28A0092B-C50C-407E-A947-70E740481C1C}">
                <a14:useLocalDpi xmlns:a14="http://schemas.microsoft.com/office/drawing/2010/main" val="0"/>
              </a:ext>
            </a:extLst>
          </a:blip>
          <a:srcRect l="11549" b="11549"/>
          <a:stretch/>
        </p:blipFill>
        <p:spPr>
          <a:xfrm>
            <a:off x="322775" y="4381500"/>
            <a:ext cx="2529115" cy="1896837"/>
          </a:xfrm>
          <a:prstGeom prst="rect">
            <a:avLst/>
          </a:prstGeom>
        </p:spPr>
      </p:pic>
      <p:sp>
        <p:nvSpPr>
          <p:cNvPr id="183" name="Right Arrow 182"/>
          <p:cNvSpPr/>
          <p:nvPr/>
        </p:nvSpPr>
        <p:spPr>
          <a:xfrm>
            <a:off x="5562799" y="5013780"/>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5886800" y="4229100"/>
            <a:ext cx="3288336" cy="2246769"/>
          </a:xfrm>
          <a:prstGeom prst="rect">
            <a:avLst/>
          </a:prstGeom>
          <a:noFill/>
        </p:spPr>
        <p:txBody>
          <a:bodyPr wrap="none" rtlCol="0">
            <a:spAutoFit/>
          </a:bodyPr>
          <a:lstStyle/>
          <a:p>
            <a:r>
              <a:rPr lang="en-US" sz="2800" dirty="0"/>
              <a:t>- Image Retrieval</a:t>
            </a:r>
          </a:p>
          <a:p>
            <a:r>
              <a:rPr lang="en-US" sz="2800" dirty="0" smtClean="0"/>
              <a:t>- Detection (RCNN)</a:t>
            </a:r>
          </a:p>
          <a:p>
            <a:r>
              <a:rPr lang="en-US" sz="2800" dirty="0" smtClean="0"/>
              <a:t>- Segmentation (FCN)</a:t>
            </a:r>
          </a:p>
          <a:p>
            <a:r>
              <a:rPr lang="en-US" sz="2800" dirty="0" smtClean="0"/>
              <a:t>- Depth Estimation</a:t>
            </a:r>
          </a:p>
          <a:p>
            <a:r>
              <a:rPr lang="en-US" sz="2800" dirty="0" smtClean="0"/>
              <a:t>- …</a:t>
            </a:r>
          </a:p>
        </p:txBody>
      </p:sp>
    </p:spTree>
    <p:custDataLst>
      <p:tags r:id="rId1"/>
    </p:custDataLst>
    <p:extLst>
      <p:ext uri="{BB962C8B-B14F-4D97-AF65-F5344CB8AC3E}">
        <p14:creationId xmlns:p14="http://schemas.microsoft.com/office/powerpoint/2010/main" val="3250366425"/>
      </p:ext>
    </p:extLst>
  </p:cSld>
  <p:clrMapOvr>
    <a:masterClrMapping/>
  </p:clrMapOvr>
  <mc:AlternateContent xmlns:mc="http://schemas.openxmlformats.org/markup-compatibility/2006" xmlns:p14="http://schemas.microsoft.com/office/powerpoint/2010/main">
    <mc:Choice Requires="p14">
      <p:transition spd="med" p14:dur="700" advTm="20365">
        <p:fade/>
      </p:transition>
    </mc:Choice>
    <mc:Fallback xmlns="">
      <p:transition spd="med" advTm="203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100"/>
                                  </p:stCondLst>
                                  <p:childTnLst>
                                    <p:animMotion origin="layout" path="M 5E-6 4.44444E-6 L 5E-6 0.42222 " pathEditMode="relative" rAng="0" ptsTypes="AA">
                                      <p:cBhvr>
                                        <p:cTn id="6" dur="1200" fill="hold"/>
                                        <p:tgtEl>
                                          <p:spTgt spid="14"/>
                                        </p:tgtEl>
                                        <p:attrNameLst>
                                          <p:attrName>ppt_x</p:attrName>
                                          <p:attrName>ppt_y</p:attrName>
                                        </p:attrNameLst>
                                      </p:cBhvr>
                                      <p:rCtr x="0" y="21111"/>
                                    </p:animMotion>
                                  </p:childTnLst>
                                </p:cTn>
                              </p:par>
                            </p:childTnLst>
                          </p:cTn>
                        </p:par>
                        <p:par>
                          <p:cTn id="7" fill="hold">
                            <p:stCondLst>
                              <p:cond delay="1300"/>
                            </p:stCondLst>
                            <p:childTnLst>
                              <p:par>
                                <p:cTn id="8" presetID="10" presetClass="entr" presetSubtype="0" fill="hold" grpId="0" nodeType="after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500"/>
                                        <p:tgtEl>
                                          <p:spTgt spid="181"/>
                                        </p:tgtEl>
                                      </p:cBhvr>
                                    </p:animEffect>
                                  </p:childTnLst>
                                </p:cTn>
                              </p:par>
                              <p:par>
                                <p:cTn id="11" presetID="10" presetClass="entr" presetSubtype="0"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animEffect transition="in" filter="fade">
                                      <p:cBhvr>
                                        <p:cTn id="13" dur="500"/>
                                        <p:tgtEl>
                                          <p:spTgt spid="1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fade">
                                      <p:cBhvr>
                                        <p:cTn id="1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3" grpId="0" animBg="1"/>
      <p:bldP spid="18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6230210" y="5793827"/>
            <a:ext cx="1005840" cy="13546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61967" y="5814848"/>
            <a:ext cx="1005840" cy="18813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85253" y="5791200"/>
            <a:ext cx="1005840" cy="2667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VOC 2007 Performance</a:t>
            </a:r>
            <a:br>
              <a:rPr lang="en-US" dirty="0" smtClean="0"/>
            </a:br>
            <a:r>
              <a:rPr lang="en-US" sz="2700" dirty="0" smtClean="0"/>
              <a:t>(</a:t>
            </a:r>
            <a:r>
              <a:rPr lang="en-US" sz="2700" dirty="0" err="1" smtClean="0"/>
              <a:t>pretraining</a:t>
            </a:r>
            <a:r>
              <a:rPr lang="en-US" sz="2700" dirty="0" smtClean="0"/>
              <a:t> for R-CNN)</a:t>
            </a:r>
            <a:endParaRPr lang="en-US" sz="2700" dirty="0"/>
          </a:p>
        </p:txBody>
      </p:sp>
      <p:sp>
        <p:nvSpPr>
          <p:cNvPr id="24" name="Rectangle 23"/>
          <p:cNvSpPr/>
          <p:nvPr/>
        </p:nvSpPr>
        <p:spPr>
          <a:xfrm>
            <a:off x="7236050" y="5820227"/>
            <a:ext cx="1005840" cy="1814287"/>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67807" y="5845328"/>
            <a:ext cx="1005840" cy="236220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91093" y="5787390"/>
            <a:ext cx="1005840" cy="312801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2199" y="5787390"/>
            <a:ext cx="7289800"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198597" y="3519489"/>
            <a:ext cx="1080745" cy="523220"/>
          </a:xfrm>
          <a:prstGeom prst="rect">
            <a:avLst/>
          </a:prstGeom>
          <a:noFill/>
        </p:spPr>
        <p:txBody>
          <a:bodyPr wrap="none" rtlCol="0">
            <a:spAutoFit/>
          </a:bodyPr>
          <a:lstStyle/>
          <a:p>
            <a:pPr algn="ctr"/>
            <a:r>
              <a:rPr lang="en-US" sz="2800" dirty="0" smtClean="0"/>
              <a:t>45.6%</a:t>
            </a:r>
            <a:endParaRPr lang="en-US" sz="2800" dirty="0"/>
          </a:p>
        </p:txBody>
      </p:sp>
      <p:sp>
        <p:nvSpPr>
          <p:cNvPr id="16" name="TextBox 15"/>
          <p:cNvSpPr txBox="1"/>
          <p:nvPr/>
        </p:nvSpPr>
        <p:spPr>
          <a:xfrm>
            <a:off x="6096000" y="5814848"/>
            <a:ext cx="2289794" cy="523220"/>
          </a:xfrm>
          <a:prstGeom prst="rect">
            <a:avLst/>
          </a:prstGeom>
          <a:noFill/>
        </p:spPr>
        <p:txBody>
          <a:bodyPr wrap="none" rtlCol="0">
            <a:spAutoFit/>
          </a:bodyPr>
          <a:lstStyle/>
          <a:p>
            <a:pPr algn="ctr"/>
            <a:r>
              <a:rPr lang="en-US" sz="2800" dirty="0" smtClean="0"/>
              <a:t>No </a:t>
            </a:r>
            <a:r>
              <a:rPr lang="en-US" sz="2800" dirty="0" err="1" smtClean="0"/>
              <a:t>Pretraining</a:t>
            </a:r>
            <a:endParaRPr lang="en-US" sz="2800" dirty="0"/>
          </a:p>
        </p:txBody>
      </p:sp>
      <p:sp>
        <p:nvSpPr>
          <p:cNvPr id="17" name="TextBox 16"/>
          <p:cNvSpPr txBox="1"/>
          <p:nvPr/>
        </p:nvSpPr>
        <p:spPr>
          <a:xfrm>
            <a:off x="4436946" y="5814848"/>
            <a:ext cx="871008" cy="954107"/>
          </a:xfrm>
          <a:prstGeom prst="rect">
            <a:avLst/>
          </a:prstGeom>
          <a:noFill/>
        </p:spPr>
        <p:txBody>
          <a:bodyPr wrap="none" rtlCol="0">
            <a:spAutoFit/>
          </a:bodyPr>
          <a:lstStyle/>
          <a:p>
            <a:pPr algn="ctr"/>
            <a:r>
              <a:rPr lang="en-US" sz="2800" dirty="0" smtClean="0"/>
              <a:t>Ours</a:t>
            </a:r>
          </a:p>
          <a:p>
            <a:pPr algn="ctr"/>
            <a:endParaRPr lang="en-US" sz="2800" dirty="0"/>
          </a:p>
        </p:txBody>
      </p:sp>
      <p:sp>
        <p:nvSpPr>
          <p:cNvPr id="18" name="TextBox 17"/>
          <p:cNvSpPr txBox="1"/>
          <p:nvPr/>
        </p:nvSpPr>
        <p:spPr>
          <a:xfrm>
            <a:off x="914400" y="5814848"/>
            <a:ext cx="3157744" cy="523220"/>
          </a:xfrm>
          <a:prstGeom prst="rect">
            <a:avLst/>
          </a:prstGeom>
          <a:noFill/>
        </p:spPr>
        <p:txBody>
          <a:bodyPr wrap="square" rtlCol="0">
            <a:spAutoFit/>
          </a:bodyPr>
          <a:lstStyle/>
          <a:p>
            <a:pPr algn="ctr"/>
            <a:r>
              <a:rPr lang="en-US" sz="2800" dirty="0" err="1" smtClean="0"/>
              <a:t>ImageNet</a:t>
            </a:r>
            <a:r>
              <a:rPr lang="en-US" sz="2800" dirty="0" smtClean="0"/>
              <a:t> Labels</a:t>
            </a:r>
            <a:endParaRPr lang="en-US" sz="2800" dirty="0"/>
          </a:p>
        </p:txBody>
      </p:sp>
      <p:sp>
        <p:nvSpPr>
          <p:cNvPr id="28" name="TextBox 27"/>
          <p:cNvSpPr txBox="1"/>
          <p:nvPr/>
        </p:nvSpPr>
        <p:spPr>
          <a:xfrm>
            <a:off x="4830354" y="2997198"/>
            <a:ext cx="1080745" cy="523220"/>
          </a:xfrm>
          <a:prstGeom prst="rect">
            <a:avLst/>
          </a:prstGeom>
          <a:noFill/>
        </p:spPr>
        <p:txBody>
          <a:bodyPr wrap="none" rtlCol="0">
            <a:spAutoFit/>
          </a:bodyPr>
          <a:lstStyle/>
          <a:p>
            <a:pPr algn="ctr"/>
            <a:r>
              <a:rPr lang="en-US" sz="2800" dirty="0" smtClean="0"/>
              <a:t>51.1%</a:t>
            </a:r>
            <a:endParaRPr lang="en-US" sz="2800" dirty="0"/>
          </a:p>
        </p:txBody>
      </p:sp>
      <p:sp>
        <p:nvSpPr>
          <p:cNvPr id="29" name="TextBox 28"/>
          <p:cNvSpPr txBox="1"/>
          <p:nvPr/>
        </p:nvSpPr>
        <p:spPr>
          <a:xfrm>
            <a:off x="2453640" y="2458354"/>
            <a:ext cx="1080745" cy="523220"/>
          </a:xfrm>
          <a:prstGeom prst="rect">
            <a:avLst/>
          </a:prstGeom>
          <a:noFill/>
        </p:spPr>
        <p:txBody>
          <a:bodyPr wrap="none" rtlCol="0">
            <a:spAutoFit/>
          </a:bodyPr>
          <a:lstStyle/>
          <a:p>
            <a:pPr algn="ctr"/>
            <a:r>
              <a:rPr lang="en-US" sz="2800" dirty="0" smtClean="0"/>
              <a:t>56.8%</a:t>
            </a:r>
            <a:endParaRPr lang="en-US" sz="2800" dirty="0"/>
          </a:p>
        </p:txBody>
      </p:sp>
      <p:sp>
        <p:nvSpPr>
          <p:cNvPr id="19" name="TextBox 18"/>
          <p:cNvSpPr txBox="1"/>
          <p:nvPr/>
        </p:nvSpPr>
        <p:spPr>
          <a:xfrm>
            <a:off x="6193405" y="3938108"/>
            <a:ext cx="1080745" cy="523220"/>
          </a:xfrm>
          <a:prstGeom prst="rect">
            <a:avLst/>
          </a:prstGeom>
          <a:noFill/>
        </p:spPr>
        <p:txBody>
          <a:bodyPr wrap="none" rtlCol="0">
            <a:spAutoFit/>
          </a:bodyPr>
          <a:lstStyle/>
          <a:p>
            <a:pPr algn="ctr"/>
            <a:r>
              <a:rPr lang="en-US" sz="2800" dirty="0" smtClean="0"/>
              <a:t>40.7%</a:t>
            </a:r>
            <a:endParaRPr lang="en-US" sz="2800" dirty="0"/>
          </a:p>
        </p:txBody>
      </p:sp>
      <p:sp>
        <p:nvSpPr>
          <p:cNvPr id="20" name="TextBox 19"/>
          <p:cNvSpPr txBox="1"/>
          <p:nvPr/>
        </p:nvSpPr>
        <p:spPr>
          <a:xfrm>
            <a:off x="3824514" y="3438323"/>
            <a:ext cx="1080745" cy="523220"/>
          </a:xfrm>
          <a:prstGeom prst="rect">
            <a:avLst/>
          </a:prstGeom>
          <a:noFill/>
        </p:spPr>
        <p:txBody>
          <a:bodyPr wrap="none" rtlCol="0">
            <a:spAutoFit/>
          </a:bodyPr>
          <a:lstStyle/>
          <a:p>
            <a:pPr algn="ctr"/>
            <a:r>
              <a:rPr lang="en-US" sz="2800" dirty="0" smtClean="0"/>
              <a:t>46.3%</a:t>
            </a:r>
            <a:endParaRPr lang="en-US" sz="2800" dirty="0"/>
          </a:p>
        </p:txBody>
      </p:sp>
      <p:sp>
        <p:nvSpPr>
          <p:cNvPr id="21" name="TextBox 20"/>
          <p:cNvSpPr txBox="1"/>
          <p:nvPr/>
        </p:nvSpPr>
        <p:spPr>
          <a:xfrm>
            <a:off x="1447800" y="2760418"/>
            <a:ext cx="1080745" cy="523220"/>
          </a:xfrm>
          <a:prstGeom prst="rect">
            <a:avLst/>
          </a:prstGeom>
          <a:noFill/>
        </p:spPr>
        <p:txBody>
          <a:bodyPr wrap="none" rtlCol="0">
            <a:spAutoFit/>
          </a:bodyPr>
          <a:lstStyle/>
          <a:p>
            <a:pPr algn="ctr"/>
            <a:r>
              <a:rPr lang="en-US" sz="2800" dirty="0" smtClean="0"/>
              <a:t>54.2%</a:t>
            </a:r>
            <a:endParaRPr lang="en-US" sz="2800" dirty="0"/>
          </a:p>
        </p:txBody>
      </p:sp>
      <p:grpSp>
        <p:nvGrpSpPr>
          <p:cNvPr id="22" name="Group 21"/>
          <p:cNvGrpSpPr/>
          <p:nvPr/>
        </p:nvGrpSpPr>
        <p:grpSpPr>
          <a:xfrm>
            <a:off x="258497" y="1905000"/>
            <a:ext cx="8504503" cy="3886200"/>
            <a:chOff x="1119367" y="1905000"/>
            <a:chExt cx="7442973" cy="3886200"/>
          </a:xfrm>
        </p:grpSpPr>
        <p:cxnSp>
          <p:nvCxnSpPr>
            <p:cNvPr id="6" name="Straight Connector 5"/>
            <p:cNvCxnSpPr/>
            <p:nvPr/>
          </p:nvCxnSpPr>
          <p:spPr>
            <a:xfrm>
              <a:off x="1600200" y="1905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00200" y="5791200"/>
              <a:ext cx="69621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2843" y="3583952"/>
              <a:ext cx="2756267" cy="523220"/>
            </a:xfrm>
            <a:prstGeom prst="rect">
              <a:avLst/>
            </a:prstGeom>
            <a:noFill/>
          </p:spPr>
          <p:txBody>
            <a:bodyPr wrap="none" rtlCol="0">
              <a:spAutoFit/>
            </a:bodyPr>
            <a:lstStyle/>
            <a:p>
              <a:r>
                <a:rPr lang="en-US" sz="2800" dirty="0" smtClean="0"/>
                <a:t>Average Precision</a:t>
              </a:r>
              <a:endParaRPr lang="en-US" sz="2800" dirty="0"/>
            </a:p>
          </p:txBody>
        </p:sp>
      </p:grpSp>
      <p:grpSp>
        <p:nvGrpSpPr>
          <p:cNvPr id="35" name="Group 34"/>
          <p:cNvGrpSpPr/>
          <p:nvPr/>
        </p:nvGrpSpPr>
        <p:grpSpPr>
          <a:xfrm>
            <a:off x="4787805" y="1828800"/>
            <a:ext cx="3517995" cy="907197"/>
            <a:chOff x="1267458" y="1828800"/>
            <a:chExt cx="3517995" cy="907197"/>
          </a:xfrm>
        </p:grpSpPr>
        <p:sp>
          <p:nvSpPr>
            <p:cNvPr id="30" name="TextBox 29"/>
            <p:cNvSpPr txBox="1"/>
            <p:nvPr/>
          </p:nvSpPr>
          <p:spPr>
            <a:xfrm>
              <a:off x="1770379" y="1866900"/>
              <a:ext cx="3001206" cy="830997"/>
            </a:xfrm>
            <a:prstGeom prst="rect">
              <a:avLst/>
            </a:prstGeom>
            <a:noFill/>
          </p:spPr>
          <p:txBody>
            <a:bodyPr wrap="none" rtlCol="0">
              <a:spAutoFit/>
            </a:bodyPr>
            <a:lstStyle/>
            <a:p>
              <a:r>
                <a:rPr lang="en-US" sz="2400" dirty="0" smtClean="0"/>
                <a:t>No Rescaling</a:t>
              </a:r>
            </a:p>
            <a:p>
              <a:r>
                <a:rPr lang="en-US" sz="2400" dirty="0" err="1" smtClean="0"/>
                <a:t>Krähenbühl</a:t>
              </a:r>
              <a:r>
                <a:rPr lang="en-US" sz="2400" dirty="0" smtClean="0"/>
                <a:t> et al. 2015</a:t>
              </a:r>
              <a:endParaRPr lang="en-US" sz="2400" dirty="0"/>
            </a:p>
          </p:txBody>
        </p:sp>
        <p:grpSp>
          <p:nvGrpSpPr>
            <p:cNvPr id="34" name="Group 33"/>
            <p:cNvGrpSpPr/>
            <p:nvPr/>
          </p:nvGrpSpPr>
          <p:grpSpPr>
            <a:xfrm>
              <a:off x="1384921" y="1954486"/>
              <a:ext cx="274320" cy="655824"/>
              <a:chOff x="1384921" y="1934976"/>
              <a:chExt cx="274320" cy="655824"/>
            </a:xfrm>
          </p:grpSpPr>
          <p:sp>
            <p:nvSpPr>
              <p:cNvPr id="31" name="Rectangle 30"/>
              <p:cNvSpPr/>
              <p:nvPr/>
            </p:nvSpPr>
            <p:spPr>
              <a:xfrm>
                <a:off x="1384921" y="1934976"/>
                <a:ext cx="274320" cy="274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84921" y="2316480"/>
                <a:ext cx="274320" cy="274320"/>
              </a:xfrm>
              <a:prstGeom prst="rect">
                <a:avLst/>
              </a:prstGeom>
              <a:gradFill flip="none" rotWithShape="1">
                <a:gsLst>
                  <a:gs pos="0">
                    <a:schemeClr val="accent2">
                      <a:lumMod val="40000"/>
                      <a:lumOff val="60000"/>
                    </a:schemeClr>
                  </a:gs>
                  <a:gs pos="50000">
                    <a:schemeClr val="accent2">
                      <a:lumMod val="20000"/>
                      <a:lumOff val="80000"/>
                    </a:schemeClr>
                  </a:gs>
                  <a:gs pos="100000">
                    <a:srgbClr val="F7EAE9"/>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1267458" y="1828800"/>
              <a:ext cx="3517995" cy="907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33400" y="6488668"/>
            <a:ext cx="8639545" cy="369332"/>
          </a:xfrm>
          <a:prstGeom prst="rect">
            <a:avLst/>
          </a:prstGeom>
          <a:noFill/>
        </p:spPr>
        <p:txBody>
          <a:bodyPr wrap="none" rtlCol="0">
            <a:spAutoFit/>
          </a:bodyPr>
          <a:lstStyle/>
          <a:p>
            <a:pPr algn="r"/>
            <a:r>
              <a:rPr lang="en-US" dirty="0" smtClean="0"/>
              <a:t>[</a:t>
            </a:r>
            <a:r>
              <a:rPr lang="en-US" dirty="0" err="1"/>
              <a:t>Krähenbühl</a:t>
            </a:r>
            <a:r>
              <a:rPr lang="en-US" dirty="0" smtClean="0"/>
              <a:t>, </a:t>
            </a:r>
            <a:r>
              <a:rPr lang="en-US" dirty="0" err="1" smtClean="0"/>
              <a:t>Doersch</a:t>
            </a:r>
            <a:r>
              <a:rPr lang="en-US" dirty="0" smtClean="0"/>
              <a:t>, Donahue </a:t>
            </a:r>
            <a:r>
              <a:rPr lang="en-US" dirty="0"/>
              <a:t>&amp; Darrell, “Data-dependent Initializations of </a:t>
            </a:r>
            <a:r>
              <a:rPr lang="en-US" dirty="0" smtClean="0"/>
              <a:t>CNNs”, 2015]</a:t>
            </a:r>
            <a:endParaRPr lang="en-US" dirty="0"/>
          </a:p>
        </p:txBody>
      </p:sp>
    </p:spTree>
    <p:custDataLst>
      <p:tags r:id="rId1"/>
    </p:custDataLst>
    <p:extLst>
      <p:ext uri="{BB962C8B-B14F-4D97-AF65-F5344CB8AC3E}">
        <p14:creationId xmlns:p14="http://schemas.microsoft.com/office/powerpoint/2010/main" val="402959927"/>
      </p:ext>
    </p:extLst>
  </p:cSld>
  <p:clrMapOvr>
    <a:masterClrMapping/>
  </p:clrMapOvr>
  <p:transition advClick="0" advTm="453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11111E-6 L -4.72222E-6 -0.36945 " pathEditMode="relative" rAng="0" ptsTypes="AA">
                                      <p:cBhvr>
                                        <p:cTn id="6" dur="1000" fill="hold"/>
                                        <p:tgtEl>
                                          <p:spTgt spid="14"/>
                                        </p:tgtEl>
                                        <p:attrNameLst>
                                          <p:attrName>ppt_x</p:attrName>
                                          <p:attrName>ppt_y</p:attrName>
                                        </p:attrNameLst>
                                      </p:cBhvr>
                                      <p:rCtr x="0" y="-18472"/>
                                    </p:animMotion>
                                  </p:childTnLst>
                                </p:cTn>
                              </p:par>
                              <p:par>
                                <p:cTn id="7" presetID="10"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3.7037E-7 L -3.33333E-6 -0.19769 " pathEditMode="relative" rAng="0" ptsTypes="AA">
                                      <p:cBhvr>
                                        <p:cTn id="20" dur="1000" fill="hold"/>
                                        <p:tgtEl>
                                          <p:spTgt spid="10"/>
                                        </p:tgtEl>
                                        <p:attrNameLst>
                                          <p:attrName>ppt_x</p:attrName>
                                          <p:attrName>ppt_y</p:attrName>
                                        </p:attrNameLst>
                                      </p:cBhvr>
                                      <p:rCtr x="0" y="-9884"/>
                                    </p:animMotion>
                                  </p:childTnLst>
                                </p:cTn>
                              </p:par>
                              <p:par>
                                <p:cTn id="21" presetID="10"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33333E-6 -3.7037E-6 L 3.33333E-6 -0.27384 " pathEditMode="relative" rAng="0" ptsTypes="AA">
                                      <p:cBhvr>
                                        <p:cTn id="34" dur="1000" fill="hold"/>
                                        <p:tgtEl>
                                          <p:spTgt spid="13"/>
                                        </p:tgtEl>
                                        <p:attrNameLst>
                                          <p:attrName>ppt_x</p:attrName>
                                          <p:attrName>ppt_y</p:attrName>
                                        </p:attrNameLst>
                                      </p:cBhvr>
                                      <p:rCtr x="0" y="-13704"/>
                                    </p:animMotion>
                                  </p:childTnLst>
                                </p:cTn>
                              </p:par>
                              <p:par>
                                <p:cTn id="35" presetID="10"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16667E-6 2.96296E-6 L 4.16667E-6 -0.26019 " pathEditMode="relative" rAng="0" ptsTypes="AA">
                                      <p:cBhvr>
                                        <p:cTn id="48" dur="1000" fill="hold"/>
                                        <p:tgtEl>
                                          <p:spTgt spid="24"/>
                                        </p:tgtEl>
                                        <p:attrNameLst>
                                          <p:attrName>ppt_x</p:attrName>
                                          <p:attrName>ppt_y</p:attrName>
                                        </p:attrNameLst>
                                      </p:cBhvr>
                                      <p:rCtr x="0" y="-13009"/>
                                    </p:animMotion>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childTnLst>
                                </p:cTn>
                              </p:par>
                              <p:par>
                                <p:cTn id="58" presetID="42" presetClass="path" presetSubtype="0" accel="50000" decel="50000" fill="hold" grpId="0" nodeType="withEffect">
                                  <p:stCondLst>
                                    <p:cond delay="0"/>
                                  </p:stCondLst>
                                  <p:childTnLst>
                                    <p:animMotion origin="layout" path="M 5E-6 1.11111E-6 L 5E-6 -0.34051 " pathEditMode="relative" rAng="0" ptsTypes="AA">
                                      <p:cBhvr>
                                        <p:cTn id="59" dur="1000" fill="hold"/>
                                        <p:tgtEl>
                                          <p:spTgt spid="25"/>
                                        </p:tgtEl>
                                        <p:attrNameLst>
                                          <p:attrName>ppt_x</p:attrName>
                                          <p:attrName>ppt_y</p:attrName>
                                        </p:attrNameLst>
                                      </p:cBhvr>
                                      <p:rCtr x="0" y="-17037"/>
                                    </p:animMotion>
                                  </p:childTnLst>
                                </p:cTn>
                              </p:par>
                              <p:par>
                                <p:cTn id="60" presetID="10" presetClass="entr"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childTnLst>
                                </p:cTn>
                              </p:par>
                              <p:par>
                                <p:cTn id="66" presetID="42" presetClass="path" presetSubtype="0" accel="50000" decel="50000" fill="hold" grpId="0" nodeType="withEffect">
                                  <p:stCondLst>
                                    <p:cond delay="0"/>
                                  </p:stCondLst>
                                  <p:childTnLst>
                                    <p:animMotion origin="layout" path="M -5.55556E-7 -1.44509E-6 L -5.55556E-7 -0.41179 " pathEditMode="relative" rAng="0" ptsTypes="AA">
                                      <p:cBhvr>
                                        <p:cTn id="67" dur="1000" fill="hold"/>
                                        <p:tgtEl>
                                          <p:spTgt spid="26"/>
                                        </p:tgtEl>
                                        <p:attrNameLst>
                                          <p:attrName>ppt_x</p:attrName>
                                          <p:attrName>ppt_y</p:attrName>
                                        </p:attrNameLst>
                                      </p:cBhvr>
                                      <p:rCtr x="0" y="-20601"/>
                                    </p:animMotion>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24" grpId="0" animBg="1"/>
      <p:bldP spid="24" grpId="1" animBg="1"/>
      <p:bldP spid="25" grpId="0" animBg="1"/>
      <p:bldP spid="25" grpId="1" animBg="1"/>
      <p:bldP spid="26" grpId="0" animBg="1"/>
      <p:bldP spid="26" grpId="1" animBg="1"/>
      <p:bldP spid="27" grpId="0"/>
      <p:bldP spid="16" grpId="0"/>
      <p:bldP spid="17" grpId="0"/>
      <p:bldP spid="18" grpId="0"/>
      <p:bldP spid="28" grpId="0"/>
      <p:bldP spid="29" grpId="0"/>
      <p:bldP spid="19" grpId="0"/>
      <p:bldP spid="20" grpId="0"/>
      <p:bldP spid="21"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Geometry?</a:t>
            </a:r>
            <a:endParaRPr lang="en-US" dirty="0"/>
          </a:p>
        </p:txBody>
      </p:sp>
      <p:grpSp>
        <p:nvGrpSpPr>
          <p:cNvPr id="26" name="Group 25"/>
          <p:cNvGrpSpPr/>
          <p:nvPr/>
        </p:nvGrpSpPr>
        <p:grpSpPr>
          <a:xfrm>
            <a:off x="1439080" y="1910365"/>
            <a:ext cx="6265840" cy="4109435"/>
            <a:chOff x="2116160" y="1600200"/>
            <a:chExt cx="6265840" cy="4109435"/>
          </a:xfrm>
        </p:grpSpPr>
        <p:grpSp>
          <p:nvGrpSpPr>
            <p:cNvPr id="8" name="Group 7"/>
            <p:cNvGrpSpPr/>
            <p:nvPr/>
          </p:nvGrpSpPr>
          <p:grpSpPr>
            <a:xfrm>
              <a:off x="2116161" y="2665212"/>
              <a:ext cx="6265839" cy="914400"/>
              <a:chOff x="2116161" y="2057400"/>
              <a:chExt cx="6265839" cy="914400"/>
            </a:xfrm>
          </p:grpSpPr>
          <p:pic>
            <p:nvPicPr>
              <p:cNvPr id="1026" name="Picture 2" descr="http://ladoga.graphics.cs.cmu.edu/cdoersch/hn25/caffe_run/data/efros/cdoersch/posunsup_nns_proj4_out/patchdisplay/imgs/15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61" y="2057400"/>
                <a:ext cx="914399"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369916" y="2057400"/>
                <a:ext cx="5012084" cy="914400"/>
                <a:chOff x="3369916" y="2057400"/>
                <a:chExt cx="5012084" cy="914400"/>
              </a:xfrm>
            </p:grpSpPr>
            <p:pic>
              <p:nvPicPr>
                <p:cNvPr id="1028" name="Picture 4" descr="http://ladoga.graphics.cs.cmu.edu/cdoersch/hn25/caffe_run/data/efros/cdoersch/posunsup_nns_proj4_out/patchdisplay/imgs/159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916" y="2057400"/>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adoga.graphics.cs.cmu.edu/cdoersch/hn25/caffe_run/data/efros/cdoersch/posunsup_nns_proj4_out/patchdisplay/imgs/159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337" y="2057400"/>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adoga.graphics.cs.cmu.edu/cdoersch/hn25/caffe_run/data/efros/cdoersch/posunsup_nns_proj4_out/patchdisplay/imgs/159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758" y="2057400"/>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adoga.graphics.cs.cmu.edu/cdoersch/hn25/caffe_run/data/efros/cdoersch/posunsup_nns_proj4_out/patchdisplay/imgs/159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179" y="2057400"/>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adoga.graphics.cs.cmu.edu/cdoersch/hn25/caffe_run/data/efros/cdoersch/posunsup_nns_proj4_out/patchdisplay/imgs/1591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1" y="2057400"/>
                  <a:ext cx="914399" cy="914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p:cNvGrpSpPr/>
            <p:nvPr/>
          </p:nvGrpSpPr>
          <p:grpSpPr>
            <a:xfrm>
              <a:off x="2116161" y="4795235"/>
              <a:ext cx="6265839" cy="914400"/>
              <a:chOff x="2116161" y="4795235"/>
              <a:chExt cx="6265839" cy="914400"/>
            </a:xfrm>
          </p:grpSpPr>
          <p:pic>
            <p:nvPicPr>
              <p:cNvPr id="12" name="Picture 26" descr="http://ladoga.graphics.cs.cmu.edu/cdoersch/hn25/caffe_run/data/efros/cdoersch/posunsup_nns_coldrop2_out/patchdisplay/imgs/799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161" y="4795235"/>
                <a:ext cx="914399"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369916" y="4795235"/>
                <a:ext cx="5012084" cy="914400"/>
                <a:chOff x="3369916" y="4795235"/>
                <a:chExt cx="5012084" cy="914400"/>
              </a:xfrm>
            </p:grpSpPr>
            <p:pic>
              <p:nvPicPr>
                <p:cNvPr id="13" name="Picture 32" descr="http://ladoga.graphics.cs.cmu.edu/cdoersch/hn25/caffe_run/data/efros/cdoersch/posunsup_nns_coldrop2_out/patchdisplay/imgs/799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9916" y="4795235"/>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4" descr="http://ladoga.graphics.cs.cmu.edu/cdoersch/hn25/caffe_run/data/efros/cdoersch/posunsup_nns_coldrop2_out/patchdisplay/imgs/799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4337" y="4795235"/>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6" descr="http://ladoga.graphics.cs.cmu.edu/cdoersch/hn25/caffe_run/data/efros/cdoersch/posunsup_nns_coldrop2_out/patchdisplay/imgs/80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8758" y="4795235"/>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http://ladoga.graphics.cs.cmu.edu/cdoersch/hn25/caffe_run/data/efros/cdoersch/posunsup_nns_coldrop2_out/patchdisplay/imgs/8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179" y="4795235"/>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0" descr="http://ladoga.graphics.cs.cmu.edu/cdoersch/hn25/caffe_run/data/efros/cdoersch/posunsup_nns_coldrop2_out/patchdisplay/imgs/80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1" y="4795235"/>
                  <a:ext cx="914399" cy="914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p:cNvGrpSpPr/>
            <p:nvPr/>
          </p:nvGrpSpPr>
          <p:grpSpPr>
            <a:xfrm>
              <a:off x="2116160" y="1600200"/>
              <a:ext cx="6265840" cy="914400"/>
              <a:chOff x="2116160" y="1295400"/>
              <a:chExt cx="6265840" cy="914400"/>
            </a:xfrm>
          </p:grpSpPr>
          <p:grpSp>
            <p:nvGrpSpPr>
              <p:cNvPr id="5" name="Group 4"/>
              <p:cNvGrpSpPr/>
              <p:nvPr/>
            </p:nvGrpSpPr>
            <p:grpSpPr>
              <a:xfrm>
                <a:off x="3369916" y="1295400"/>
                <a:ext cx="5012084" cy="914400"/>
                <a:chOff x="3369916" y="1295400"/>
                <a:chExt cx="5012084" cy="914400"/>
              </a:xfrm>
            </p:grpSpPr>
            <p:pic>
              <p:nvPicPr>
                <p:cNvPr id="18" name="Picture 254" descr="http://ladoga.graphics.cs.cmu.edu/cdoersch/hn25/caffe_run/data/efros/cdoersch/posunsup_nns_projgray_out/patchdisplay/imgs/10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9916" y="1295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8" descr="http://ladoga.graphics.cs.cmu.edu/cdoersch/hn25/caffe_run/data/efros/cdoersch/posunsup_nns_projgray_out/patchdisplay/imgs/1048.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4337" y="1295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0" descr="http://ladoga.graphics.cs.cmu.edu/cdoersch/hn25/caffe_run/data/efros/cdoersch/posunsup_nns_projgray_out/patchdisplay/imgs/104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8758" y="1295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2" descr="http://ladoga.graphics.cs.cmu.edu/cdoersch/hn25/caffe_run/data/efros/cdoersch/posunsup_nns_projgray_out/patchdisplay/imgs/105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43179" y="1295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4" descr="http://ladoga.graphics.cs.cmu.edu/cdoersch/hn25/caffe_run/data/efros/cdoersch/posunsup_nns_projgray_out/patchdisplay/imgs/105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67600" y="1295400"/>
                  <a:ext cx="914400" cy="914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56" descr="http://ladoga.graphics.cs.cmu.edu/cdoersch/hn25/caffe_run/data/efros/cdoersch/posunsup_nns_projgray_out/patchdisplay/imgs/104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6160" y="1295400"/>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16161" y="3730224"/>
              <a:ext cx="6265839" cy="914400"/>
              <a:chOff x="2116161" y="3419551"/>
              <a:chExt cx="6265839" cy="914400"/>
            </a:xfrm>
          </p:grpSpPr>
          <p:pic>
            <p:nvPicPr>
              <p:cNvPr id="1038" name="Picture 14" descr="http://ladoga.graphics.cs.cmu.edu/cdoersch/hn25/caffe_run/data/efros/cdoersch/posunsup_nns_proj4_out/patchdisplay/imgs/21457.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16161" y="3419551"/>
                <a:ext cx="914399"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369916" y="3419551"/>
                <a:ext cx="5012084" cy="914400"/>
                <a:chOff x="3369916" y="3419551"/>
                <a:chExt cx="5012084" cy="914400"/>
              </a:xfrm>
            </p:grpSpPr>
            <p:pic>
              <p:nvPicPr>
                <p:cNvPr id="1040" name="Picture 16" descr="http://ladoga.graphics.cs.cmu.edu/cdoersch/hn25/caffe_run/data/efros/cdoersch/posunsup_nns_proj4_out/patchdisplay/imgs/21459.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69916" y="3419551"/>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ladoga.graphics.cs.cmu.edu/cdoersch/hn25/caffe_run/data/efros/cdoersch/posunsup_nns_proj4_out/patchdisplay/imgs/2146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94337" y="3419551"/>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ladoga.graphics.cs.cmu.edu/cdoersch/hn25/caffe_run/data/efros/cdoersch/posunsup_nns_proj4_out/patchdisplay/imgs/21461.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18758" y="3419551"/>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ladoga.graphics.cs.cmu.edu/cdoersch/hn25/caffe_run/data/efros/cdoersch/posunsup_nns_proj4_out/patchdisplay/imgs/2146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43179" y="3419551"/>
                  <a:ext cx="9143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ladoga.graphics.cs.cmu.edu/cdoersch/hn25/caffe_run/data/efros/cdoersch/posunsup_nns_proj4_out/patchdisplay/imgs/21463.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67601" y="3419551"/>
                  <a:ext cx="914399" cy="914400"/>
                </a:xfrm>
                <a:prstGeom prst="rect">
                  <a:avLst/>
                </a:prstGeom>
                <a:noFill/>
                <a:extLst>
                  <a:ext uri="{909E8E84-426E-40DD-AFC4-6F175D3DCCD1}">
                    <a14:hiddenFill xmlns:a14="http://schemas.microsoft.com/office/drawing/2010/main">
                      <a:solidFill>
                        <a:srgbClr val="FFFFFF"/>
                      </a:solidFill>
                    </a14:hiddenFill>
                  </a:ext>
                </a:extLst>
              </p:spPr>
            </p:pic>
          </p:grpSp>
        </p:grpSp>
      </p:grpSp>
      <p:cxnSp>
        <p:nvCxnSpPr>
          <p:cNvPr id="39" name="Straight Connector 38"/>
          <p:cNvCxnSpPr/>
          <p:nvPr/>
        </p:nvCxnSpPr>
        <p:spPr>
          <a:xfrm>
            <a:off x="2514600" y="1910365"/>
            <a:ext cx="0" cy="4089382"/>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7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Surface-normal Estimation</a:t>
            </a:r>
            <a:endParaRPr lang="en-US" dirty="0"/>
          </a:p>
        </p:txBody>
      </p:sp>
      <p:grpSp>
        <p:nvGrpSpPr>
          <p:cNvPr id="5" name="Group 4"/>
          <p:cNvGrpSpPr/>
          <p:nvPr/>
        </p:nvGrpSpPr>
        <p:grpSpPr>
          <a:xfrm>
            <a:off x="1657006" y="1618100"/>
            <a:ext cx="5829988" cy="2344300"/>
            <a:chOff x="287692" y="1917540"/>
            <a:chExt cx="4340645" cy="174542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692" y="1917540"/>
              <a:ext cx="2037537" cy="17454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1917540"/>
              <a:ext cx="2037537" cy="174542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525860288"/>
              </p:ext>
            </p:extLst>
          </p:nvPr>
        </p:nvGraphicFramePr>
        <p:xfrm>
          <a:off x="457200" y="4419600"/>
          <a:ext cx="8229600" cy="1981200"/>
        </p:xfrm>
        <a:graphic>
          <a:graphicData uri="http://schemas.openxmlformats.org/drawingml/2006/table">
            <a:tbl>
              <a:tblPr firstRow="1" bandRow="1">
                <a:tableStyleId>{5C22544A-7EE6-4342-B048-85BDC9FD1C3A}</a:tableStyleId>
              </a:tblPr>
              <a:tblGrid>
                <a:gridCol w="2057400"/>
                <a:gridCol w="1234440"/>
                <a:gridCol w="1234440"/>
                <a:gridCol w="1234440"/>
                <a:gridCol w="1234440"/>
                <a:gridCol w="1234440"/>
              </a:tblGrid>
              <a:tr h="370840">
                <a:tc>
                  <a:txBody>
                    <a:bodyPr/>
                    <a:lstStyle/>
                    <a:p>
                      <a:pPr algn="ctr"/>
                      <a:endParaRPr lang="en-US" sz="2000" dirty="0"/>
                    </a:p>
                  </a:txBody>
                  <a:tcPr>
                    <a:lnR w="28575" cap="flat" cmpd="sng" algn="ctr">
                      <a:solidFill>
                        <a:schemeClr val="bg1"/>
                      </a:solidFill>
                      <a:prstDash val="solid"/>
                      <a:round/>
                      <a:headEnd type="none" w="med" len="med"/>
                      <a:tailEnd type="none" w="med" len="med"/>
                    </a:lnR>
                    <a:lnB w="38100" cmpd="sng">
                      <a:noFill/>
                    </a:lnB>
                    <a:solidFill>
                      <a:schemeClr val="bg1"/>
                    </a:solidFill>
                  </a:tcPr>
                </a:tc>
                <a:tc gridSpan="2">
                  <a:txBody>
                    <a:bodyPr/>
                    <a:lstStyle/>
                    <a:p>
                      <a:pPr algn="ctr"/>
                      <a:r>
                        <a:rPr lang="en-US" sz="2000" dirty="0" smtClean="0"/>
                        <a:t>Error</a:t>
                      </a:r>
                      <a:r>
                        <a:rPr lang="en-US" sz="2000" baseline="0" dirty="0" smtClean="0"/>
                        <a:t> (Lower Better)</a:t>
                      </a:r>
                      <a:endParaRPr lang="en-US" sz="2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mpd="sng">
                      <a:noFill/>
                    </a:lnB>
                  </a:tcPr>
                </a:tc>
                <a:tc hMerge="1">
                  <a:txBody>
                    <a:bodyPr/>
                    <a:lstStyle/>
                    <a:p>
                      <a:endParaRPr lang="en-US" dirty="0"/>
                    </a:p>
                  </a:txBody>
                  <a:tcPr>
                    <a:lnB w="38100" cmpd="sng">
                      <a:noFill/>
                    </a:lnB>
                  </a:tcPr>
                </a:tc>
                <a:tc gridSpan="3">
                  <a:txBody>
                    <a:bodyPr/>
                    <a:lstStyle/>
                    <a:p>
                      <a:pPr algn="ctr"/>
                      <a:r>
                        <a:rPr lang="en-US" sz="2000" dirty="0" smtClean="0"/>
                        <a:t>% Good Pixels (Higher Better)</a:t>
                      </a:r>
                      <a:endParaRPr lang="en-US" sz="2000" dirty="0"/>
                    </a:p>
                  </a:txBody>
                  <a:tcPr>
                    <a:lnL w="28575" cap="flat" cmpd="sng" algn="ctr">
                      <a:solidFill>
                        <a:schemeClr val="bg1"/>
                      </a:solidFill>
                      <a:prstDash val="solid"/>
                      <a:round/>
                      <a:headEnd type="none" w="med" len="med"/>
                      <a:tailEnd type="none" w="med" len="med"/>
                    </a:lnL>
                    <a:lnB w="38100" cmpd="sng">
                      <a:noFill/>
                    </a:lnB>
                  </a:tcPr>
                </a:tc>
                <a:tc hMerge="1">
                  <a:txBody>
                    <a:bodyPr/>
                    <a:lstStyle/>
                    <a:p>
                      <a:endParaRPr lang="en-US" dirty="0"/>
                    </a:p>
                  </a:txBody>
                  <a:tcPr>
                    <a:lnB w="38100" cmpd="sng">
                      <a:noFill/>
                    </a:lnB>
                  </a:tcPr>
                </a:tc>
                <a:tc hMerge="1">
                  <a:txBody>
                    <a:bodyPr/>
                    <a:lstStyle/>
                    <a:p>
                      <a:endParaRPr lang="en-US" dirty="0"/>
                    </a:p>
                  </a:txBody>
                  <a:tcPr>
                    <a:lnB w="38100" cmpd="sng">
                      <a:noFill/>
                    </a:lnB>
                  </a:tcPr>
                </a:tc>
              </a:tr>
              <a:tr h="370840">
                <a:tc>
                  <a:txBody>
                    <a:bodyPr/>
                    <a:lstStyle/>
                    <a:p>
                      <a:pPr algn="ctr"/>
                      <a:r>
                        <a:rPr lang="en-US" sz="2000" dirty="0" smtClean="0">
                          <a:ln>
                            <a:solidFill>
                              <a:schemeClr val="bg1"/>
                            </a:solidFill>
                          </a:ln>
                          <a:solidFill>
                            <a:schemeClr val="bg1"/>
                          </a:solidFill>
                        </a:rPr>
                        <a:t>Method</a:t>
                      </a:r>
                      <a:endParaRPr lang="en-US" sz="2000" dirty="0">
                        <a:ln>
                          <a:solidFill>
                            <a:schemeClr val="bg1"/>
                          </a:solidFill>
                        </a:ln>
                        <a:solidFill>
                          <a:schemeClr val="bg1"/>
                        </a:solidFill>
                      </a:endParaRPr>
                    </a:p>
                  </a:txBody>
                  <a:tcPr>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dirty="0" smtClean="0">
                          <a:ln>
                            <a:solidFill>
                              <a:schemeClr val="bg1"/>
                            </a:solidFill>
                          </a:ln>
                          <a:solidFill>
                            <a:schemeClr val="bg1"/>
                          </a:solidFill>
                        </a:rPr>
                        <a:t>Mean</a:t>
                      </a:r>
                      <a:endParaRPr lang="en-US" sz="2000"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T w="38100" cmpd="sng">
                      <a:noFill/>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dirty="0" smtClean="0">
                          <a:ln>
                            <a:solidFill>
                              <a:schemeClr val="bg1"/>
                            </a:solidFill>
                          </a:ln>
                          <a:solidFill>
                            <a:schemeClr val="bg1"/>
                          </a:solidFill>
                        </a:rPr>
                        <a:t>Median</a:t>
                      </a:r>
                      <a:endParaRPr lang="en-US" sz="2000" dirty="0">
                        <a:ln>
                          <a:solidFill>
                            <a:schemeClr val="bg1"/>
                          </a:solidFill>
                        </a:ln>
                        <a:solidFill>
                          <a:schemeClr val="bg1"/>
                        </a:solidFill>
                      </a:endParaRPr>
                    </a:p>
                  </a:txBody>
                  <a:tcPr>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dirty="0" smtClean="0">
                          <a:ln>
                            <a:solidFill>
                              <a:schemeClr val="bg1"/>
                            </a:solidFill>
                          </a:ln>
                          <a:solidFill>
                            <a:schemeClr val="bg1"/>
                          </a:solidFill>
                        </a:rPr>
                        <a:t>11.25°</a:t>
                      </a:r>
                      <a:endParaRPr lang="en-US" sz="2000"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T w="38100" cmpd="sng">
                      <a:noFill/>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dirty="0" smtClean="0">
                          <a:ln>
                            <a:solidFill>
                              <a:schemeClr val="bg1"/>
                            </a:solidFill>
                          </a:ln>
                          <a:solidFill>
                            <a:schemeClr val="bg1"/>
                          </a:solidFill>
                        </a:rPr>
                        <a:t>22.5°</a:t>
                      </a:r>
                      <a:endParaRPr lang="en-US" sz="2000" dirty="0">
                        <a:ln>
                          <a:solidFill>
                            <a:schemeClr val="bg1"/>
                          </a:solidFill>
                        </a:ln>
                        <a:solidFill>
                          <a:schemeClr val="bg1"/>
                        </a:solidFill>
                      </a:endParaRPr>
                    </a:p>
                  </a:txBody>
                  <a:tcPr>
                    <a:lnT w="38100" cmpd="sng">
                      <a:noFill/>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dirty="0" smtClean="0">
                          <a:ln>
                            <a:solidFill>
                              <a:schemeClr val="bg1"/>
                            </a:solidFill>
                          </a:ln>
                          <a:solidFill>
                            <a:schemeClr val="bg1"/>
                          </a:solidFill>
                        </a:rPr>
                        <a:t>30.0°</a:t>
                      </a:r>
                      <a:endParaRPr lang="en-US" sz="2000" dirty="0">
                        <a:ln>
                          <a:solidFill>
                            <a:schemeClr val="bg1"/>
                          </a:solidFill>
                        </a:ln>
                        <a:solidFill>
                          <a:schemeClr val="bg1"/>
                        </a:solidFill>
                      </a:endParaRPr>
                    </a:p>
                  </a:txBody>
                  <a:tcPr>
                    <a:lnT w="38100" cmpd="sng">
                      <a:noFill/>
                    </a:lnT>
                    <a:lnB w="28575" cap="flat" cmpd="sng" algn="ctr">
                      <a:solidFill>
                        <a:schemeClr val="bg1"/>
                      </a:solidFill>
                      <a:prstDash val="solid"/>
                      <a:round/>
                      <a:headEnd type="none" w="med" len="med"/>
                      <a:tailEnd type="none" w="med" len="med"/>
                    </a:lnB>
                    <a:solidFill>
                      <a:schemeClr val="accent1"/>
                    </a:solidFill>
                  </a:tcPr>
                </a:tc>
              </a:tr>
              <a:tr h="370840">
                <a:tc>
                  <a:txBody>
                    <a:bodyPr/>
                    <a:lstStyle/>
                    <a:p>
                      <a:pPr algn="l"/>
                      <a:r>
                        <a:rPr lang="en-US" sz="2000" dirty="0" smtClean="0"/>
                        <a:t>No </a:t>
                      </a:r>
                      <a:r>
                        <a:rPr lang="en-US" sz="2000" dirty="0" err="1" smtClean="0"/>
                        <a:t>Pretraining</a:t>
                      </a:r>
                      <a:endParaRPr lang="en-US" sz="20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2000" dirty="0" smtClean="0"/>
                        <a:t>38.6</a:t>
                      </a:r>
                      <a:endParaRPr lang="en-US" sz="2000"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US" sz="2000" dirty="0" smtClean="0"/>
                        <a:t>26.5</a:t>
                      </a:r>
                      <a:endParaRPr lang="en-US" sz="20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2000" dirty="0" smtClean="0"/>
                        <a:t>33.1</a:t>
                      </a:r>
                      <a:endParaRPr lang="en-US" sz="2000"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US" sz="2000" dirty="0" smtClean="0"/>
                        <a:t>46.8</a:t>
                      </a:r>
                      <a:endParaRPr lang="en-US" sz="2000" dirty="0"/>
                    </a:p>
                  </a:txBody>
                  <a:tcPr>
                    <a:lnT w="28575" cap="flat" cmpd="sng" algn="ctr">
                      <a:solidFill>
                        <a:schemeClr val="bg1"/>
                      </a:solidFill>
                      <a:prstDash val="solid"/>
                      <a:round/>
                      <a:headEnd type="none" w="med" len="med"/>
                      <a:tailEnd type="none" w="med" len="med"/>
                    </a:lnT>
                  </a:tcPr>
                </a:tc>
                <a:tc>
                  <a:txBody>
                    <a:bodyPr/>
                    <a:lstStyle/>
                    <a:p>
                      <a:pPr algn="ctr"/>
                      <a:r>
                        <a:rPr lang="en-US" sz="2000" dirty="0" smtClean="0"/>
                        <a:t>52.5</a:t>
                      </a:r>
                      <a:endParaRPr lang="en-US" sz="2000" dirty="0"/>
                    </a:p>
                  </a:txBody>
                  <a:tcPr>
                    <a:lnT w="28575" cap="flat" cmpd="sng" algn="ctr">
                      <a:solidFill>
                        <a:schemeClr val="bg1"/>
                      </a:solidFill>
                      <a:prstDash val="solid"/>
                      <a:round/>
                      <a:headEnd type="none" w="med" len="med"/>
                      <a:tailEnd type="none" w="med" len="med"/>
                    </a:lnT>
                  </a:tcPr>
                </a:tc>
              </a:tr>
              <a:tr h="370840">
                <a:tc>
                  <a:txBody>
                    <a:bodyPr/>
                    <a:lstStyle/>
                    <a:p>
                      <a:pPr algn="l"/>
                      <a:r>
                        <a:rPr lang="en-US" sz="2000" dirty="0" smtClean="0"/>
                        <a:t>Ours</a:t>
                      </a:r>
                      <a:endParaRPr lang="en-US" sz="2000" dirty="0"/>
                    </a:p>
                  </a:txBody>
                  <a:tcPr>
                    <a:lnR w="28575" cap="flat" cmpd="sng" algn="ctr">
                      <a:solidFill>
                        <a:schemeClr val="bg1"/>
                      </a:solidFill>
                      <a:prstDash val="solid"/>
                      <a:round/>
                      <a:headEnd type="none" w="med" len="med"/>
                      <a:tailEnd type="none" w="med" len="med"/>
                    </a:lnR>
                  </a:tcPr>
                </a:tc>
                <a:tc>
                  <a:txBody>
                    <a:bodyPr/>
                    <a:lstStyle/>
                    <a:p>
                      <a:pPr algn="ctr"/>
                      <a:r>
                        <a:rPr lang="en-US" sz="2000" b="1" dirty="0" smtClean="0"/>
                        <a:t>33.2</a:t>
                      </a:r>
                      <a:endParaRPr lang="en-US" sz="2000" b="1" dirty="0"/>
                    </a:p>
                  </a:txBody>
                  <a:tcPr>
                    <a:lnL w="28575" cap="flat" cmpd="sng" algn="ctr">
                      <a:solidFill>
                        <a:schemeClr val="bg1"/>
                      </a:solidFill>
                      <a:prstDash val="solid"/>
                      <a:round/>
                      <a:headEnd type="none" w="med" len="med"/>
                      <a:tailEnd type="none" w="med" len="med"/>
                    </a:lnL>
                  </a:tcPr>
                </a:tc>
                <a:tc>
                  <a:txBody>
                    <a:bodyPr/>
                    <a:lstStyle/>
                    <a:p>
                      <a:pPr algn="ctr"/>
                      <a:r>
                        <a:rPr lang="en-US" sz="2000" dirty="0" smtClean="0"/>
                        <a:t>21.3</a:t>
                      </a:r>
                      <a:endParaRPr lang="en-US" sz="2000" dirty="0"/>
                    </a:p>
                  </a:txBody>
                  <a:tcPr>
                    <a:lnR w="28575" cap="flat" cmpd="sng" algn="ctr">
                      <a:solidFill>
                        <a:schemeClr val="bg1"/>
                      </a:solidFill>
                      <a:prstDash val="solid"/>
                      <a:round/>
                      <a:headEnd type="none" w="med" len="med"/>
                      <a:tailEnd type="none" w="med" len="med"/>
                    </a:lnR>
                  </a:tcPr>
                </a:tc>
                <a:tc>
                  <a:txBody>
                    <a:bodyPr/>
                    <a:lstStyle/>
                    <a:p>
                      <a:pPr algn="ctr"/>
                      <a:r>
                        <a:rPr lang="en-US" sz="2000" dirty="0" smtClean="0"/>
                        <a:t>36.0</a:t>
                      </a:r>
                      <a:endParaRPr lang="en-US" sz="2000" dirty="0"/>
                    </a:p>
                  </a:txBody>
                  <a:tcPr>
                    <a:lnL w="28575" cap="flat" cmpd="sng" algn="ctr">
                      <a:solidFill>
                        <a:schemeClr val="bg1"/>
                      </a:solidFill>
                      <a:prstDash val="solid"/>
                      <a:round/>
                      <a:headEnd type="none" w="med" len="med"/>
                      <a:tailEnd type="none" w="med" len="med"/>
                    </a:lnL>
                  </a:tcPr>
                </a:tc>
                <a:tc>
                  <a:txBody>
                    <a:bodyPr/>
                    <a:lstStyle/>
                    <a:p>
                      <a:pPr algn="ctr"/>
                      <a:r>
                        <a:rPr lang="en-US" sz="2000" dirty="0" smtClean="0"/>
                        <a:t>51.2</a:t>
                      </a:r>
                      <a:endParaRPr lang="en-US" sz="2000" dirty="0"/>
                    </a:p>
                  </a:txBody>
                  <a:tcPr/>
                </a:tc>
                <a:tc>
                  <a:txBody>
                    <a:bodyPr/>
                    <a:lstStyle/>
                    <a:p>
                      <a:pPr algn="ctr"/>
                      <a:r>
                        <a:rPr lang="en-US" sz="2000" dirty="0" smtClean="0"/>
                        <a:t>57.8</a:t>
                      </a:r>
                      <a:endParaRPr lang="en-US" sz="2000" dirty="0"/>
                    </a:p>
                  </a:txBody>
                  <a:tcPr/>
                </a:tc>
              </a:tr>
              <a:tr h="370840">
                <a:tc>
                  <a:txBody>
                    <a:bodyPr/>
                    <a:lstStyle/>
                    <a:p>
                      <a:pPr algn="l"/>
                      <a:r>
                        <a:rPr lang="en-US" sz="2000" dirty="0" err="1" smtClean="0"/>
                        <a:t>ImageNet</a:t>
                      </a:r>
                      <a:r>
                        <a:rPr lang="en-US" sz="2000" baseline="0" dirty="0" smtClean="0"/>
                        <a:t> Labels</a:t>
                      </a:r>
                      <a:endParaRPr lang="en-US" sz="2000"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2000" dirty="0" smtClean="0"/>
                        <a:t>33.3</a:t>
                      </a:r>
                      <a:endParaRPr lang="en-US" sz="2000" dirty="0"/>
                    </a:p>
                  </a:txBody>
                  <a:tcPr>
                    <a:lnL w="28575" cap="flat" cmpd="sng" algn="ctr">
                      <a:solidFill>
                        <a:schemeClr val="bg1"/>
                      </a:solidFill>
                      <a:prstDash val="solid"/>
                      <a:round/>
                      <a:headEnd type="none" w="med" len="med"/>
                      <a:tailEnd type="none" w="med" len="med"/>
                    </a:lnL>
                  </a:tcPr>
                </a:tc>
                <a:tc>
                  <a:txBody>
                    <a:bodyPr/>
                    <a:lstStyle/>
                    <a:p>
                      <a:pPr algn="ctr"/>
                      <a:r>
                        <a:rPr lang="en-US" sz="2000" b="1" dirty="0" smtClean="0"/>
                        <a:t>20.8</a:t>
                      </a:r>
                      <a:endParaRPr lang="en-US" sz="2000" b="1" dirty="0"/>
                    </a:p>
                  </a:txBody>
                  <a:tcPr>
                    <a:lnR w="28575" cap="flat" cmpd="sng" algn="ctr">
                      <a:solidFill>
                        <a:schemeClr val="bg1"/>
                      </a:solidFill>
                      <a:prstDash val="solid"/>
                      <a:round/>
                      <a:headEnd type="none" w="med" len="med"/>
                      <a:tailEnd type="none" w="med" len="med"/>
                    </a:lnR>
                  </a:tcPr>
                </a:tc>
                <a:tc>
                  <a:txBody>
                    <a:bodyPr/>
                    <a:lstStyle/>
                    <a:p>
                      <a:pPr algn="ctr"/>
                      <a:r>
                        <a:rPr lang="en-US" sz="2000" b="1" dirty="0" smtClean="0"/>
                        <a:t>36.7</a:t>
                      </a:r>
                      <a:endParaRPr lang="en-US" sz="2000" b="1" dirty="0"/>
                    </a:p>
                  </a:txBody>
                  <a:tcPr>
                    <a:lnL w="28575" cap="flat" cmpd="sng" algn="ctr">
                      <a:solidFill>
                        <a:schemeClr val="bg1"/>
                      </a:solidFill>
                      <a:prstDash val="solid"/>
                      <a:round/>
                      <a:headEnd type="none" w="med" len="med"/>
                      <a:tailEnd type="none" w="med" len="med"/>
                    </a:lnL>
                  </a:tcPr>
                </a:tc>
                <a:tc>
                  <a:txBody>
                    <a:bodyPr/>
                    <a:lstStyle/>
                    <a:p>
                      <a:pPr algn="ctr"/>
                      <a:r>
                        <a:rPr lang="en-US" sz="2000" b="1" dirty="0" smtClean="0"/>
                        <a:t>51.7</a:t>
                      </a:r>
                      <a:endParaRPr lang="en-US" sz="2000" b="1" dirty="0"/>
                    </a:p>
                  </a:txBody>
                  <a:tcPr/>
                </a:tc>
                <a:tc>
                  <a:txBody>
                    <a:bodyPr/>
                    <a:lstStyle/>
                    <a:p>
                      <a:pPr algn="ctr"/>
                      <a:r>
                        <a:rPr lang="en-US" sz="2000" b="1" dirty="0" smtClean="0"/>
                        <a:t>58.1</a:t>
                      </a:r>
                      <a:endParaRPr lang="en-US" sz="2000" b="1" dirty="0"/>
                    </a:p>
                  </a:txBody>
                  <a:tcPr/>
                </a:tc>
              </a:tr>
            </a:tbl>
          </a:graphicData>
        </a:graphic>
      </p:graphicFrame>
    </p:spTree>
    <p:custDataLst>
      <p:tags r:id="rId1"/>
    </p:custDataLst>
    <p:extLst>
      <p:ext uri="{BB962C8B-B14F-4D97-AF65-F5344CB8AC3E}">
        <p14:creationId xmlns:p14="http://schemas.microsoft.com/office/powerpoint/2010/main" val="3069478324"/>
      </p:ext>
    </p:extLst>
  </p:cSld>
  <p:clrMapOvr>
    <a:masterClrMapping/>
  </p:clrMapOvr>
  <mc:AlternateContent xmlns:mc="http://schemas.openxmlformats.org/markup-compatibility/2006" xmlns:p14="http://schemas.microsoft.com/office/powerpoint/2010/main">
    <mc:Choice Requires="p14">
      <p:transition spd="med" p14:dur="700" advTm="26695">
        <p:fade/>
      </p:transition>
    </mc:Choice>
    <mc:Fallback xmlns="">
      <p:transition spd="med" advTm="266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i="1" dirty="0" smtClean="0"/>
              <a:t>So, do we need semantic labels?</a:t>
            </a:r>
            <a:endParaRPr lang="en-US" i="1" dirty="0"/>
          </a:p>
        </p:txBody>
      </p:sp>
    </p:spTree>
    <p:extLst>
      <p:ext uri="{BB962C8B-B14F-4D97-AF65-F5344CB8AC3E}">
        <p14:creationId xmlns:p14="http://schemas.microsoft.com/office/powerpoint/2010/main" val="2777134792"/>
      </p:ext>
    </p:extLst>
  </p:cSld>
  <p:clrMapOvr>
    <a:masterClrMapping/>
  </p:clrMapOvr>
  <mc:AlternateContent xmlns:mc="http://schemas.openxmlformats.org/markup-compatibility/2006" xmlns:p14="http://schemas.microsoft.com/office/powerpoint/2010/main">
    <mc:Choice Requires="p14">
      <p:transition spd="med" p14:dur="700" advTm="7984">
        <p:fade/>
      </p:transition>
    </mc:Choice>
    <mc:Fallback xmlns="">
      <p:transition spd="med" advTm="798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8220" y="1219200"/>
            <a:ext cx="4266104" cy="2523700"/>
            <a:chOff x="4818877" y="1219200"/>
            <a:chExt cx="4266104" cy="2523700"/>
          </a:xfrm>
        </p:grpSpPr>
        <p:sp>
          <p:nvSpPr>
            <p:cNvPr id="10" name="TextBox 9"/>
            <p:cNvSpPr txBox="1"/>
            <p:nvPr/>
          </p:nvSpPr>
          <p:spPr>
            <a:xfrm>
              <a:off x="5883135" y="1219200"/>
              <a:ext cx="2393669" cy="646331"/>
            </a:xfrm>
            <a:prstGeom prst="rect">
              <a:avLst/>
            </a:prstGeom>
            <a:noFill/>
          </p:spPr>
          <p:txBody>
            <a:bodyPr wrap="none" rtlCol="0">
              <a:spAutoFit/>
            </a:bodyPr>
            <a:lstStyle/>
            <a:p>
              <a:r>
                <a:rPr lang="en-US" sz="3600" dirty="0" smtClean="0"/>
                <a:t>Ego-Motion</a:t>
              </a:r>
              <a:endParaRPr lang="en-US" sz="36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534" y="1781394"/>
              <a:ext cx="2850869" cy="1588543"/>
            </a:xfrm>
            <a:prstGeom prst="rect">
              <a:avLst/>
            </a:prstGeom>
          </p:spPr>
        </p:pic>
        <p:sp>
          <p:nvSpPr>
            <p:cNvPr id="12" name="TextBox 11"/>
            <p:cNvSpPr txBox="1"/>
            <p:nvPr/>
          </p:nvSpPr>
          <p:spPr>
            <a:xfrm>
              <a:off x="4818877" y="3373568"/>
              <a:ext cx="4266104" cy="369332"/>
            </a:xfrm>
            <a:prstGeom prst="rect">
              <a:avLst/>
            </a:prstGeom>
            <a:noFill/>
          </p:spPr>
          <p:txBody>
            <a:bodyPr wrap="none" rtlCol="0">
              <a:spAutoFit/>
            </a:bodyPr>
            <a:lstStyle/>
            <a:p>
              <a:pPr algn="ctr"/>
              <a:r>
                <a:rPr lang="en-US" dirty="0" smtClean="0"/>
                <a:t>[</a:t>
              </a:r>
              <a:r>
                <a:rPr lang="en-US" dirty="0" err="1" smtClean="0"/>
                <a:t>Agrawal</a:t>
              </a:r>
              <a:r>
                <a:rPr lang="en-US" dirty="0" smtClean="0"/>
                <a:t> et al. 2015; </a:t>
              </a:r>
              <a:r>
                <a:rPr lang="en-US" dirty="0" err="1" smtClean="0"/>
                <a:t>Jayaraman</a:t>
              </a:r>
              <a:r>
                <a:rPr lang="en-US" dirty="0" smtClean="0"/>
                <a:t> et al. 2015]</a:t>
              </a:r>
              <a:endParaRPr lang="en-US" dirty="0"/>
            </a:p>
          </p:txBody>
        </p:sp>
      </p:grpSp>
      <p:grpSp>
        <p:nvGrpSpPr>
          <p:cNvPr id="3" name="Group 2"/>
          <p:cNvGrpSpPr/>
          <p:nvPr/>
        </p:nvGrpSpPr>
        <p:grpSpPr>
          <a:xfrm>
            <a:off x="4686299" y="1219200"/>
            <a:ext cx="4208974" cy="2523700"/>
            <a:chOff x="175701" y="1219200"/>
            <a:chExt cx="4208974" cy="2523700"/>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1310" b="68431"/>
            <a:stretch/>
          </p:blipFill>
          <p:spPr>
            <a:xfrm>
              <a:off x="297224" y="1882948"/>
              <a:ext cx="2634659" cy="1524000"/>
            </a:xfrm>
            <a:prstGeom prst="rect">
              <a:avLst/>
            </a:prstGeom>
          </p:spPr>
        </p:pic>
        <p:grpSp>
          <p:nvGrpSpPr>
            <p:cNvPr id="17" name="Group 16"/>
            <p:cNvGrpSpPr/>
            <p:nvPr/>
          </p:nvGrpSpPr>
          <p:grpSpPr>
            <a:xfrm>
              <a:off x="3214146" y="1896071"/>
              <a:ext cx="1075870" cy="1456729"/>
              <a:chOff x="2971800" y="1896071"/>
              <a:chExt cx="1318216" cy="1784865"/>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269" t="44470" r="73729" b="26095"/>
              <a:stretch/>
            </p:blipFill>
            <p:spPr>
              <a:xfrm>
                <a:off x="2971800" y="2175987"/>
                <a:ext cx="1318216" cy="1504949"/>
              </a:xfrm>
              <a:prstGeom prst="rect">
                <a:avLst/>
              </a:prstGeom>
            </p:spPr>
          </p:pic>
          <p:sp>
            <p:nvSpPr>
              <p:cNvPr id="7" name="TextBox 6"/>
              <p:cNvSpPr txBox="1"/>
              <p:nvPr/>
            </p:nvSpPr>
            <p:spPr>
              <a:xfrm>
                <a:off x="3138489" y="1896071"/>
                <a:ext cx="990600" cy="276999"/>
              </a:xfrm>
              <a:prstGeom prst="rect">
                <a:avLst/>
              </a:prstGeom>
              <a:solidFill>
                <a:schemeClr val="accent3">
                  <a:lumMod val="60000"/>
                  <a:lumOff val="40000"/>
                </a:schemeClr>
              </a:solidFill>
              <a:ln>
                <a:solidFill>
                  <a:srgbClr val="008000"/>
                </a:solidFill>
              </a:ln>
            </p:spPr>
            <p:txBody>
              <a:bodyPr wrap="square" rtlCol="0">
                <a:spAutoFit/>
              </a:bodyPr>
              <a:lstStyle/>
              <a:p>
                <a:pPr algn="ctr"/>
                <a:r>
                  <a:rPr lang="en-US" sz="1200" b="1" dirty="0" smtClean="0"/>
                  <a:t>Similar</a:t>
                </a:r>
                <a:endParaRPr lang="en-US" sz="1200" b="1" dirty="0"/>
              </a:p>
            </p:txBody>
          </p:sp>
        </p:grpSp>
        <p:sp>
          <p:nvSpPr>
            <p:cNvPr id="8" name="TextBox 7"/>
            <p:cNvSpPr txBox="1"/>
            <p:nvPr/>
          </p:nvSpPr>
          <p:spPr>
            <a:xfrm>
              <a:off x="175701" y="3373568"/>
              <a:ext cx="4208974" cy="369332"/>
            </a:xfrm>
            <a:prstGeom prst="rect">
              <a:avLst/>
            </a:prstGeom>
            <a:noFill/>
          </p:spPr>
          <p:txBody>
            <a:bodyPr wrap="none" rtlCol="0">
              <a:spAutoFit/>
            </a:bodyPr>
            <a:lstStyle/>
            <a:p>
              <a:pPr algn="ctr"/>
              <a:r>
                <a:rPr lang="en-US" dirty="0" smtClean="0"/>
                <a:t>[Wang et al. 2015; </a:t>
              </a:r>
              <a:r>
                <a:rPr lang="en-US" dirty="0" err="1" smtClean="0"/>
                <a:t>Srivastava</a:t>
              </a:r>
              <a:r>
                <a:rPr lang="en-US" dirty="0" smtClean="0"/>
                <a:t> et al 2015; …]</a:t>
              </a:r>
              <a:endParaRPr lang="en-US" dirty="0"/>
            </a:p>
          </p:txBody>
        </p:sp>
        <p:sp>
          <p:nvSpPr>
            <p:cNvPr id="9" name="TextBox 8"/>
            <p:cNvSpPr txBox="1"/>
            <p:nvPr/>
          </p:nvSpPr>
          <p:spPr>
            <a:xfrm>
              <a:off x="1628179" y="1219200"/>
              <a:ext cx="1266693" cy="646331"/>
            </a:xfrm>
            <a:prstGeom prst="rect">
              <a:avLst/>
            </a:prstGeom>
            <a:noFill/>
          </p:spPr>
          <p:txBody>
            <a:bodyPr wrap="none" rtlCol="0">
              <a:spAutoFit/>
            </a:bodyPr>
            <a:lstStyle/>
            <a:p>
              <a:r>
                <a:rPr lang="en-US" sz="3600" dirty="0" smtClean="0"/>
                <a:t>Video</a:t>
              </a:r>
              <a:endParaRPr lang="en-US" sz="3600" dirty="0"/>
            </a:p>
          </p:txBody>
        </p:sp>
      </p:grpSp>
      <p:sp>
        <p:nvSpPr>
          <p:cNvPr id="30" name="Rectangle 29"/>
          <p:cNvSpPr/>
          <p:nvPr/>
        </p:nvSpPr>
        <p:spPr>
          <a:xfrm>
            <a:off x="4724399" y="1249655"/>
            <a:ext cx="4393779" cy="2652019"/>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8220" y="1146082"/>
            <a:ext cx="4393779" cy="2652019"/>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“Self-Supervision” and the Future</a:t>
            </a:r>
            <a:endParaRPr lang="en-US" dirty="0"/>
          </a:p>
        </p:txBody>
      </p:sp>
      <p:grpSp>
        <p:nvGrpSpPr>
          <p:cNvPr id="28" name="Group 27"/>
          <p:cNvGrpSpPr/>
          <p:nvPr/>
        </p:nvGrpSpPr>
        <p:grpSpPr>
          <a:xfrm>
            <a:off x="1779550" y="3798101"/>
            <a:ext cx="5584927" cy="2983699"/>
            <a:chOff x="1779550" y="3798101"/>
            <a:chExt cx="5584927" cy="2983699"/>
          </a:xfrm>
        </p:grpSpPr>
        <p:sp>
          <p:nvSpPr>
            <p:cNvPr id="13" name="TextBox 12"/>
            <p:cNvSpPr txBox="1"/>
            <p:nvPr/>
          </p:nvSpPr>
          <p:spPr>
            <a:xfrm>
              <a:off x="1779550" y="6412468"/>
              <a:ext cx="5584927" cy="369332"/>
            </a:xfrm>
            <a:prstGeom prst="rect">
              <a:avLst/>
            </a:prstGeom>
            <a:noFill/>
          </p:spPr>
          <p:txBody>
            <a:bodyPr wrap="none" rtlCol="0">
              <a:spAutoFit/>
            </a:bodyPr>
            <a:lstStyle/>
            <a:p>
              <a:pPr algn="ctr"/>
              <a:r>
                <a:rPr lang="en-US" dirty="0" smtClean="0"/>
                <a:t>[</a:t>
              </a:r>
              <a:r>
                <a:rPr lang="en-US" dirty="0" err="1" smtClean="0"/>
                <a:t>Doersch</a:t>
              </a:r>
              <a:r>
                <a:rPr lang="en-US" dirty="0" smtClean="0"/>
                <a:t> et al. 2014; </a:t>
              </a:r>
              <a:r>
                <a:rPr lang="en-US" dirty="0" err="1" smtClean="0"/>
                <a:t>Pathak</a:t>
              </a:r>
              <a:r>
                <a:rPr lang="en-US" dirty="0" smtClean="0"/>
                <a:t> et al. 2015; </a:t>
              </a:r>
              <a:r>
                <a:rPr lang="en-US" dirty="0" err="1" smtClean="0"/>
                <a:t>Isola</a:t>
              </a:r>
              <a:r>
                <a:rPr lang="en-US" dirty="0" smtClean="0"/>
                <a:t> et al. 2015]</a:t>
              </a:r>
              <a:endParaRPr lang="en-US" dirty="0"/>
            </a:p>
          </p:txBody>
        </p:sp>
        <p:sp>
          <p:nvSpPr>
            <p:cNvPr id="14" name="TextBox 13"/>
            <p:cNvSpPr txBox="1"/>
            <p:nvPr/>
          </p:nvSpPr>
          <p:spPr>
            <a:xfrm>
              <a:off x="3752131" y="3798101"/>
              <a:ext cx="1639744" cy="646331"/>
            </a:xfrm>
            <a:prstGeom prst="rect">
              <a:avLst/>
            </a:prstGeom>
            <a:noFill/>
          </p:spPr>
          <p:txBody>
            <a:bodyPr wrap="none" rtlCol="0">
              <a:spAutoFit/>
            </a:bodyPr>
            <a:lstStyle/>
            <a:p>
              <a:pPr algn="ctr"/>
              <a:r>
                <a:rPr lang="en-US" sz="3600" dirty="0" smtClean="0"/>
                <a:t>Context</a:t>
              </a:r>
              <a:endParaRPr lang="en-US" sz="3600" dirty="0"/>
            </a:p>
          </p:txBody>
        </p:sp>
        <p:grpSp>
          <p:nvGrpSpPr>
            <p:cNvPr id="26" name="Group 25"/>
            <p:cNvGrpSpPr/>
            <p:nvPr/>
          </p:nvGrpSpPr>
          <p:grpSpPr>
            <a:xfrm>
              <a:off x="1927367" y="4420144"/>
              <a:ext cx="5289267" cy="1992324"/>
              <a:chOff x="1714500" y="4420144"/>
              <a:chExt cx="5289267" cy="1992324"/>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4437901"/>
                <a:ext cx="1974567" cy="197456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420144"/>
                <a:ext cx="1974567" cy="1974567"/>
              </a:xfrm>
              <a:prstGeom prst="rect">
                <a:avLst/>
              </a:prstGeom>
            </p:spPr>
          </p:pic>
          <p:sp>
            <p:nvSpPr>
              <p:cNvPr id="19" name="Isosceles Triangle 18"/>
              <p:cNvSpPr/>
              <p:nvPr/>
            </p:nvSpPr>
            <p:spPr>
              <a:xfrm rot="5400000">
                <a:off x="4592317" y="5370144"/>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Isosceles Triangle 19"/>
              <p:cNvSpPr/>
              <p:nvPr/>
            </p:nvSpPr>
            <p:spPr>
              <a:xfrm rot="5400000">
                <a:off x="3635131" y="5359735"/>
                <a:ext cx="490818" cy="9442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1" name="Group 20"/>
              <p:cNvGrpSpPr/>
              <p:nvPr/>
            </p:nvGrpSpPr>
            <p:grpSpPr>
              <a:xfrm>
                <a:off x="4072013" y="4861326"/>
                <a:ext cx="574240" cy="1092202"/>
                <a:chOff x="4792324" y="3914452"/>
                <a:chExt cx="574240" cy="1524000"/>
              </a:xfrm>
            </p:grpSpPr>
            <p:sp>
              <p:nvSpPr>
                <p:cNvPr id="22" name="Rectangle 21"/>
                <p:cNvSpPr/>
                <p:nvPr/>
              </p:nvSpPr>
              <p:spPr>
                <a:xfrm>
                  <a:off x="4792324" y="3914452"/>
                  <a:ext cx="57424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5400000">
                  <a:off x="4317444" y="4414842"/>
                  <a:ext cx="1524000" cy="523220"/>
                </a:xfrm>
                <a:prstGeom prst="rect">
                  <a:avLst/>
                </a:prstGeom>
                <a:noFill/>
              </p:spPr>
              <p:txBody>
                <a:bodyPr wrap="square" rtlCol="0">
                  <a:spAutoFit/>
                </a:bodyPr>
                <a:lstStyle/>
                <a:p>
                  <a:pPr algn="ctr"/>
                  <a:r>
                    <a:rPr lang="en-US" sz="2800" dirty="0" smtClean="0"/>
                    <a:t>CNN</a:t>
                  </a:r>
                  <a:endParaRPr lang="en-US" sz="2800" dirty="0"/>
                </a:p>
              </p:txBody>
            </p:sp>
          </p:grpSp>
        </p:grpSp>
      </p:grpSp>
      <p:sp>
        <p:nvSpPr>
          <p:cNvPr id="31" name="Rectangle 30"/>
          <p:cNvSpPr/>
          <p:nvPr/>
        </p:nvSpPr>
        <p:spPr>
          <a:xfrm>
            <a:off x="1603725" y="3825474"/>
            <a:ext cx="5838756" cy="2956326"/>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025646"/>
      </p:ext>
    </p:extLst>
  </p:cSld>
  <p:clrMapOvr>
    <a:masterClrMapping/>
  </p:clrMapOvr>
  <mc:AlternateContent xmlns:mc="http://schemas.openxmlformats.org/markup-compatibility/2006" xmlns:p14="http://schemas.microsoft.com/office/powerpoint/2010/main">
    <mc:Choice Requires="p14">
      <p:transition spd="med" p14:dur="700" advTm="47795">
        <p:fade/>
      </p:transition>
    </mc:Choice>
    <mc:Fallback xmlns="">
      <p:transition spd="med" advTm="477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xit" presetSubtype="0" fill="hold" grpId="1" nodeType="with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xit" presetSubtype="0" fill="hold" grpId="1" nodeType="with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9" grpId="0" animBg="1"/>
      <p:bldP spid="29" grpId="1" animBg="1"/>
      <p:bldP spid="3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9224" t="7901" r="17696" b="57500"/>
          <a:stretch/>
        </p:blipFill>
        <p:spPr>
          <a:xfrm>
            <a:off x="6583247" y="2363428"/>
            <a:ext cx="823510" cy="822960"/>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58523" t="56187" r="18397" b="9214"/>
          <a:stretch/>
        </p:blipFill>
        <p:spPr>
          <a:xfrm>
            <a:off x="6583927" y="3470038"/>
            <a:ext cx="823510" cy="822960"/>
          </a:xfrm>
          <a:prstGeom prst="rect">
            <a:avLst/>
          </a:prstGeom>
        </p:spPr>
      </p:pic>
      <p:sp>
        <p:nvSpPr>
          <p:cNvPr id="2" name="Title 1"/>
          <p:cNvSpPr>
            <a:spLocks noGrp="1"/>
          </p:cNvSpPr>
          <p:nvPr>
            <p:ph type="title"/>
          </p:nvPr>
        </p:nvSpPr>
        <p:spPr/>
        <p:txBody>
          <a:bodyPr/>
          <a:lstStyle/>
          <a:p>
            <a:r>
              <a:rPr lang="en-US" dirty="0" smtClean="0"/>
              <a:t>Thank you!</a:t>
            </a:r>
            <a:endParaRPr lang="en-US" dirty="0"/>
          </a:p>
        </p:txBody>
      </p:sp>
      <p:sp>
        <p:nvSpPr>
          <p:cNvPr id="6" name="Isosceles Triangle 5"/>
          <p:cNvSpPr/>
          <p:nvPr/>
        </p:nvSpPr>
        <p:spPr>
          <a:xfrm rot="5400000">
            <a:off x="4530732" y="3760292"/>
            <a:ext cx="763665" cy="243681"/>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421889" y="2362200"/>
            <a:ext cx="3146904" cy="3039865"/>
            <a:chOff x="3246632" y="41517"/>
            <a:chExt cx="2054841" cy="1984947"/>
          </a:xfrm>
        </p:grpSpPr>
        <p:sp>
          <p:nvSpPr>
            <p:cNvPr id="10" name="Rectangle 9"/>
            <p:cNvSpPr/>
            <p:nvPr/>
          </p:nvSpPr>
          <p:spPr>
            <a:xfrm>
              <a:off x="4004966" y="764904"/>
              <a:ext cx="538172" cy="53817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Rectangle 10"/>
            <p:cNvSpPr/>
            <p:nvPr/>
          </p:nvSpPr>
          <p:spPr>
            <a:xfrm>
              <a:off x="4763300" y="1488292"/>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Rectangle 11"/>
            <p:cNvSpPr/>
            <p:nvPr/>
          </p:nvSpPr>
          <p:spPr>
            <a:xfrm>
              <a:off x="4004966" y="1488292"/>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Rectangle 12"/>
            <p:cNvSpPr/>
            <p:nvPr/>
          </p:nvSpPr>
          <p:spPr>
            <a:xfrm>
              <a:off x="3246632" y="1488292"/>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Rectangle 13"/>
            <p:cNvSpPr/>
            <p:nvPr/>
          </p:nvSpPr>
          <p:spPr>
            <a:xfrm>
              <a:off x="3246632" y="764904"/>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Rectangle 14"/>
            <p:cNvSpPr/>
            <p:nvPr/>
          </p:nvSpPr>
          <p:spPr>
            <a:xfrm>
              <a:off x="4763300" y="764904"/>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Rectangle 15"/>
            <p:cNvSpPr/>
            <p:nvPr/>
          </p:nvSpPr>
          <p:spPr>
            <a:xfrm>
              <a:off x="4763300" y="41517"/>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Rectangle 16"/>
            <p:cNvSpPr/>
            <p:nvPr/>
          </p:nvSpPr>
          <p:spPr>
            <a:xfrm>
              <a:off x="4004966" y="41517"/>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Rectangle 17"/>
            <p:cNvSpPr/>
            <p:nvPr/>
          </p:nvSpPr>
          <p:spPr>
            <a:xfrm>
              <a:off x="3246632" y="41517"/>
              <a:ext cx="538173" cy="53817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00" y="1941971"/>
            <a:ext cx="9144000" cy="6096000"/>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59224" t="7901" r="17696" b="57500"/>
          <a:stretch/>
        </p:blipFill>
        <p:spPr>
          <a:xfrm>
            <a:off x="2528522" y="2967118"/>
            <a:ext cx="1830022" cy="1828800"/>
          </a:xfrm>
          <a:prstGeom prst="rect">
            <a:avLst/>
          </a:prstGeom>
          <a:ln w="38100">
            <a:solidFill>
              <a:srgbClr val="FF0000"/>
            </a:solidFill>
            <a:prstDash val="dash"/>
          </a:ln>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58523" t="56187" r="18397" b="9214"/>
          <a:stretch/>
        </p:blipFill>
        <p:spPr>
          <a:xfrm>
            <a:off x="379778" y="2967732"/>
            <a:ext cx="1830022" cy="1828800"/>
          </a:xfrm>
          <a:prstGeom prst="rect">
            <a:avLst/>
          </a:prstGeom>
          <a:ln w="38100">
            <a:solidFill>
              <a:srgbClr val="0000FF"/>
            </a:solidFill>
          </a:ln>
        </p:spPr>
      </p:pic>
    </p:spTree>
    <p:extLst>
      <p:ext uri="{BB962C8B-B14F-4D97-AF65-F5344CB8AC3E}">
        <p14:creationId xmlns:p14="http://schemas.microsoft.com/office/powerpoint/2010/main" val="1366702762"/>
      </p:ext>
    </p:extLst>
  </p:cSld>
  <p:clrMapOvr>
    <a:masterClrMapping/>
  </p:clrMapOvr>
  <mc:AlternateContent xmlns:mc="http://schemas.openxmlformats.org/markup-compatibility/2006" xmlns:p14="http://schemas.microsoft.com/office/powerpoint/2010/main">
    <mc:Choice Requires="p14">
      <p:transition spd="med" p14:dur="700" advTm="3501">
        <p:fade/>
      </p:transition>
    </mc:Choice>
    <mc:Fallback xmlns="">
      <p:transition spd="med" advTm="35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2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Visual Data Mining?</a:t>
            </a:r>
            <a:endParaRPr lang="en-US" dirty="0"/>
          </a:p>
        </p:txBody>
      </p:sp>
      <p:cxnSp>
        <p:nvCxnSpPr>
          <p:cNvPr id="117" name="Straight Connector 116"/>
          <p:cNvCxnSpPr/>
          <p:nvPr/>
        </p:nvCxnSpPr>
        <p:spPr>
          <a:xfrm>
            <a:off x="3080759" y="1564211"/>
            <a:ext cx="0" cy="474286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116160" y="2371967"/>
            <a:ext cx="4908739" cy="704088"/>
            <a:chOff x="2116160" y="2297245"/>
            <a:chExt cx="4908739" cy="704088"/>
          </a:xfrm>
        </p:grpSpPr>
        <p:grpSp>
          <p:nvGrpSpPr>
            <p:cNvPr id="5" name="Group 4"/>
            <p:cNvGrpSpPr/>
            <p:nvPr/>
          </p:nvGrpSpPr>
          <p:grpSpPr>
            <a:xfrm>
              <a:off x="3369916" y="2297245"/>
              <a:ext cx="3654983" cy="699464"/>
              <a:chOff x="2891492" y="2078784"/>
              <a:chExt cx="2737860" cy="523952"/>
            </a:xfrm>
          </p:grpSpPr>
          <p:pic>
            <p:nvPicPr>
              <p:cNvPr id="130" name="Picture 26" descr="http://ladoga.graphics.cs.cmu.edu/cdoersch/hn25/caffe_run/data/efros/cdoersch/posunsup_nns_projgray_out/patchdisplay/imgs/219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492" y="2078784"/>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8" descr="http://ladoga.graphics.cs.cmu.edu/cdoersch/hn25/caffe_run/data/efros/cdoersch/posunsup_nns_projgray_out/patchdisplay/imgs/219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972" y="2078784"/>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0" descr="http://ladoga.graphics.cs.cmu.edu/cdoersch/hn25/caffe_run/data/efros/cdoersch/posunsup_nns_projgray_out/patchdisplay/imgs/219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450" y="2078784"/>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32" descr="http://ladoga.graphics.cs.cmu.edu/cdoersch/hn25/caffe_run/data/efros/cdoersch/posunsup_nns_projgray_out/patchdisplay/imgs/2196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927" y="2078784"/>
                <a:ext cx="523953" cy="52395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34" descr="http://ladoga.graphics.cs.cmu.edu/cdoersch/hn25/caffe_run/data/efros/cdoersch/posunsup_nns_projgray_out/patchdisplay/imgs/2196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399" y="2078784"/>
                <a:ext cx="523953" cy="523952"/>
              </a:xfrm>
              <a:prstGeom prst="rect">
                <a:avLst/>
              </a:prstGeom>
              <a:noFill/>
              <a:extLst>
                <a:ext uri="{909E8E84-426E-40DD-AFC4-6F175D3DCCD1}">
                  <a14:hiddenFill xmlns:a14="http://schemas.microsoft.com/office/drawing/2010/main">
                    <a:solidFill>
                      <a:srgbClr val="FFFFFF"/>
                    </a:solidFill>
                  </a14:hiddenFill>
                </a:ext>
              </a:extLst>
            </p:spPr>
          </p:pic>
        </p:grpSp>
        <p:pic>
          <p:nvPicPr>
            <p:cNvPr id="148" name="Picture 2" descr="http://ladoga.graphics.cs.cmu.edu/cdoersch/hn25/caffe_run/data/efros/cdoersch/posunsup_nns_alexnet_out/patchdisplay/imgs/2196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160" y="2297245"/>
              <a:ext cx="704088" cy="704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116160" y="3987479"/>
            <a:ext cx="4908739" cy="704088"/>
            <a:chOff x="2116160" y="4020312"/>
            <a:chExt cx="4908739" cy="704088"/>
          </a:xfrm>
        </p:grpSpPr>
        <p:pic>
          <p:nvPicPr>
            <p:cNvPr id="151" name="Picture 254" descr="http://ladoga.graphics.cs.cmu.edu/cdoersch/hn25/caffe_run/data/efros/cdoersch/posunsup_nns_projgray_out/patchdisplay/imgs/104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9916" y="4020312"/>
              <a:ext cx="704088" cy="704088"/>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58" descr="http://ladoga.graphics.cs.cmu.edu/cdoersch/hn25/caffe_run/data/efros/cdoersch/posunsup_nns_projgray_out/patchdisplay/imgs/104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640" y="4020312"/>
              <a:ext cx="704088" cy="70408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60" descr="http://ladoga.graphics.cs.cmu.edu/cdoersch/hn25/caffe_run/data/efros/cdoersch/posunsup_nns_projgray_out/patchdisplay/imgs/1049.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5364" y="4020312"/>
              <a:ext cx="704088" cy="70408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62" descr="http://ladoga.graphics.cs.cmu.edu/cdoersch/hn25/caffe_run/data/efros/cdoersch/posunsup_nns_projgray_out/patchdisplay/imgs/105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3088" y="4020312"/>
              <a:ext cx="704088" cy="70408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64" descr="http://ladoga.graphics.cs.cmu.edu/cdoersch/hn25/caffe_run/data/efros/cdoersch/posunsup_nns_projgray_out/patchdisplay/imgs/105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0811" y="4020312"/>
              <a:ext cx="704088" cy="70408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56" descr="http://ladoga.graphics.cs.cmu.edu/cdoersch/hn25/caffe_run/data/efros/cdoersch/posunsup_nns_projgray_out/patchdisplay/imgs/104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6160" y="4020312"/>
              <a:ext cx="704088" cy="704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116161" y="1564211"/>
            <a:ext cx="4908738" cy="704088"/>
            <a:chOff x="2116161" y="1160715"/>
            <a:chExt cx="4908738" cy="704088"/>
          </a:xfrm>
        </p:grpSpPr>
        <p:pic>
          <p:nvPicPr>
            <p:cNvPr id="3074" name="Picture 2" descr="http://ladoga.graphics.cs.cmu.edu/cdoersch/hn25/caffe_run/data/efros/cdoersch/posunsup_nns_coldrop2_out/patchdisplay/imgs/1066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6161" y="1160715"/>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doga.graphics.cs.cmu.edu/cdoersch/hn25/caffe_run/data/efros/cdoersch/posunsup_nns_coldrop2_out/patchdisplay/imgs/10665.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9916" y="1160715"/>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adoga.graphics.cs.cmu.edu/cdoersch/hn25/caffe_run/data/efros/cdoersch/posunsup_nns_coldrop2_out/patchdisplay/imgs/10666.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07640" y="1160715"/>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ladoga.graphics.cs.cmu.edu/cdoersch/hn25/caffe_run/data/efros/cdoersch/posunsup_nns_coldrop2_out/patchdisplay/imgs/10667.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5364" y="1160715"/>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ladoga.graphics.cs.cmu.edu/cdoersch/hn25/caffe_run/data/efros/cdoersch/posunsup_nns_coldrop2_out/patchdisplay/imgs/10668.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3088" y="1160715"/>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ladoga.graphics.cs.cmu.edu/cdoersch/hn25/caffe_run/data/efros/cdoersch/posunsup_nns_coldrop2_out/patchdisplay/imgs/10669.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0812" y="1160715"/>
              <a:ext cx="704087" cy="704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2116161" y="3179723"/>
            <a:ext cx="4908738" cy="704088"/>
            <a:chOff x="2116161" y="3140963"/>
            <a:chExt cx="4908738" cy="704088"/>
          </a:xfrm>
        </p:grpSpPr>
        <p:pic>
          <p:nvPicPr>
            <p:cNvPr id="3086" name="Picture 14" descr="http://ladoga.graphics.cs.cmu.edu/cdoersch/hn25/caffe_run/data/efros/cdoersch/posunsup_nns_coldrop2_out/patchdisplay/imgs/2389.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16161" y="3140963"/>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ladoga.graphics.cs.cmu.edu/cdoersch/hn25/caffe_run/data/efros/cdoersch/posunsup_nns_coldrop2_out/patchdisplay/imgs/239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69916" y="3140963"/>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ladoga.graphics.cs.cmu.edu/cdoersch/hn25/caffe_run/data/efros/cdoersch/posunsup_nns_coldrop2_out/patchdisplay/imgs/239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07640" y="3140963"/>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ladoga.graphics.cs.cmu.edu/cdoersch/hn25/caffe_run/data/efros/cdoersch/posunsup_nns_coldrop2_out/patchdisplay/imgs/2393.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45364" y="3140963"/>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ladoga.graphics.cs.cmu.edu/cdoersch/hn25/caffe_run/data/efros/cdoersch/posunsup_nns_coldrop2_out/patchdisplay/imgs/2394.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88" y="3140963"/>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ladoga.graphics.cs.cmu.edu/cdoersch/hn25/caffe_run/data/efros/cdoersch/posunsup_nns_coldrop2_out/patchdisplay/imgs/2395.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20812" y="3140963"/>
              <a:ext cx="704087" cy="704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116161" y="4795235"/>
            <a:ext cx="4908738" cy="704088"/>
            <a:chOff x="2116161" y="4724400"/>
            <a:chExt cx="4908738" cy="704088"/>
          </a:xfrm>
        </p:grpSpPr>
        <p:pic>
          <p:nvPicPr>
            <p:cNvPr id="3098" name="Picture 26" descr="http://ladoga.graphics.cs.cmu.edu/cdoersch/hn25/caffe_run/data/efros/cdoersch/posunsup_nns_coldrop2_out/patchdisplay/imgs/7996.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16161" y="4724400"/>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ttp://ladoga.graphics.cs.cmu.edu/cdoersch/hn25/caffe_run/data/efros/cdoersch/posunsup_nns_coldrop2_out/patchdisplay/imgs/7998.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69916" y="4724400"/>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ladoga.graphics.cs.cmu.edu/cdoersch/hn25/caffe_run/data/efros/cdoersch/posunsup_nns_coldrop2_out/patchdisplay/imgs/7999.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07640" y="4724400"/>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http://ladoga.graphics.cs.cmu.edu/cdoersch/hn25/caffe_run/data/efros/cdoersch/posunsup_nns_coldrop2_out/patchdisplay/imgs/800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45364" y="4724400"/>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http://ladoga.graphics.cs.cmu.edu/cdoersch/hn25/caffe_run/data/efros/cdoersch/posunsup_nns_coldrop2_out/patchdisplay/imgs/8001.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83088" y="4724400"/>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http://ladoga.graphics.cs.cmu.edu/cdoersch/hn25/caffe_run/data/efros/cdoersch/posunsup_nns_coldrop2_out/patchdisplay/imgs/8002.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20812" y="4724400"/>
              <a:ext cx="704087" cy="704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2116161" y="5602991"/>
            <a:ext cx="4908738" cy="704088"/>
            <a:chOff x="2116161" y="5924742"/>
            <a:chExt cx="4908738" cy="704088"/>
          </a:xfrm>
        </p:grpSpPr>
        <p:pic>
          <p:nvPicPr>
            <p:cNvPr id="3114" name="Picture 42" descr="http://ladoga.graphics.cs.cmu.edu/cdoersch/hn25/caffe_run/data/efros/cdoersch/posunsup_nns_coldrop2_out/patchdisplay/imgs/1249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16161" y="5924742"/>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http://ladoga.graphics.cs.cmu.edu/cdoersch/hn25/caffe_run/data/efros/cdoersch/posunsup_nns_coldrop2_out/patchdisplay/imgs/12492.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69916" y="5924742"/>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http://ladoga.graphics.cs.cmu.edu/cdoersch/hn25/caffe_run/data/efros/cdoersch/posunsup_nns_coldrop2_out/patchdisplay/imgs/12493.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07640" y="5924742"/>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http://ladoga.graphics.cs.cmu.edu/cdoersch/hn25/caffe_run/data/efros/cdoersch/posunsup_nns_coldrop2_out/patchdisplay/imgs/12494.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845364" y="5924742"/>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http://ladoga.graphics.cs.cmu.edu/cdoersch/hn25/caffe_run/data/efros/cdoersch/posunsup_nns_coldrop2_out/patchdisplay/imgs/12495.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83088" y="5924742"/>
              <a:ext cx="704087" cy="704088"/>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http://ladoga.graphics.cs.cmu.edu/cdoersch/hn25/caffe_run/data/efros/cdoersch/posunsup_nns_coldrop2_out/patchdisplay/imgs/12496.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320812" y="5924742"/>
              <a:ext cx="704087" cy="70408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609600" y="3937000"/>
            <a:ext cx="6781800" cy="8077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7200" y="2316444"/>
            <a:ext cx="6781800" cy="8077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7200" y="3124200"/>
            <a:ext cx="6781800" cy="8077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64811137"/>
      </p:ext>
    </p:extLst>
  </p:cSld>
  <p:clrMapOvr>
    <a:masterClrMapping/>
  </p:clrMapOvr>
  <mc:AlternateContent xmlns:mc="http://schemas.openxmlformats.org/markup-compatibility/2006" xmlns:p14="http://schemas.microsoft.com/office/powerpoint/2010/main">
    <mc:Choice Requires="p14">
      <p:transition p14:dur="400" advTm="27556">
        <p:fade/>
      </p:transition>
    </mc:Choice>
    <mc:Fallback xmlns="">
      <p:transition advTm="275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5" name="Shape 615"/>
          <p:cNvPicPr preferRelativeResize="0"/>
          <p:nvPr/>
        </p:nvPicPr>
        <p:blipFill rotWithShape="1">
          <a:blip r:embed="rId4">
            <a:alphaModFix/>
          </a:blip>
          <a:srcRect l="71265" t="61763" r="1" b="19118"/>
          <a:stretch/>
        </p:blipFill>
        <p:spPr>
          <a:xfrm>
            <a:off x="1981200" y="4419600"/>
            <a:ext cx="912599" cy="914400"/>
          </a:xfrm>
          <a:prstGeom prst="rect">
            <a:avLst/>
          </a:prstGeom>
          <a:noFill/>
          <a:ln>
            <a:noFill/>
          </a:ln>
        </p:spPr>
      </p:pic>
      <p:pic>
        <p:nvPicPr>
          <p:cNvPr id="617" name="Shape 617"/>
          <p:cNvPicPr preferRelativeResize="0">
            <a:picLocks noGrp="1"/>
          </p:cNvPicPr>
          <p:nvPr>
            <p:ph type="body" idx="1"/>
          </p:nvPr>
        </p:nvPicPr>
        <p:blipFill rotWithShape="1">
          <a:blip r:embed="rId5">
            <a:alphaModFix/>
          </a:blip>
          <a:srcRect l="4950" t="15789"/>
          <a:stretch/>
        </p:blipFill>
        <p:spPr>
          <a:xfrm>
            <a:off x="4920916" y="4279492"/>
            <a:ext cx="3657600" cy="2430379"/>
          </a:xfrm>
          <a:prstGeom prst="rect">
            <a:avLst/>
          </a:prstGeom>
          <a:noFill/>
          <a:ln>
            <a:noFill/>
          </a:ln>
        </p:spPr>
      </p:pic>
      <p:pic>
        <p:nvPicPr>
          <p:cNvPr id="619" name="Shape 619"/>
          <p:cNvPicPr preferRelativeResize="0"/>
          <p:nvPr/>
        </p:nvPicPr>
        <p:blipFill rotWithShape="1">
          <a:blip r:embed="rId6">
            <a:alphaModFix/>
          </a:blip>
          <a:srcRect l="10471" t="16106" r="9210" b="12497"/>
          <a:stretch/>
        </p:blipFill>
        <p:spPr>
          <a:xfrm>
            <a:off x="4920916" y="1624259"/>
            <a:ext cx="3657600" cy="2438401"/>
          </a:xfrm>
          <a:prstGeom prst="rect">
            <a:avLst/>
          </a:prstGeom>
          <a:noFill/>
          <a:ln>
            <a:noFill/>
          </a:ln>
        </p:spPr>
      </p:pic>
      <p:pic>
        <p:nvPicPr>
          <p:cNvPr id="620" name="Shape 620"/>
          <p:cNvPicPr preferRelativeResize="0"/>
          <p:nvPr/>
        </p:nvPicPr>
        <p:blipFill rotWithShape="1">
          <a:blip r:embed="rId4">
            <a:alphaModFix/>
          </a:blip>
          <a:srcRect l="42531" t="61763" r="28735" b="19118"/>
          <a:stretch/>
        </p:blipFill>
        <p:spPr>
          <a:xfrm>
            <a:off x="609599" y="4419600"/>
            <a:ext cx="912599" cy="914400"/>
          </a:xfrm>
          <a:prstGeom prst="rect">
            <a:avLst/>
          </a:prstGeom>
          <a:noFill/>
          <a:ln>
            <a:noFill/>
          </a:ln>
        </p:spPr>
      </p:pic>
      <p:pic>
        <p:nvPicPr>
          <p:cNvPr id="624" name="Shape 624"/>
          <p:cNvPicPr preferRelativeResize="0"/>
          <p:nvPr/>
        </p:nvPicPr>
        <p:blipFill rotWithShape="1">
          <a:blip r:embed="rId7">
            <a:alphaModFix/>
          </a:blip>
          <a:srcRect l="18211" t="2916" r="50308" b="65475"/>
          <a:stretch/>
        </p:blipFill>
        <p:spPr>
          <a:xfrm>
            <a:off x="5581589" y="1752600"/>
            <a:ext cx="749180" cy="750717"/>
          </a:xfrm>
          <a:prstGeom prst="rect">
            <a:avLst/>
          </a:prstGeom>
          <a:noFill/>
          <a:ln w="19050" cap="flat" cmpd="sng">
            <a:solidFill>
              <a:srgbClr val="0000FF"/>
            </a:solidFill>
            <a:prstDash val="solid"/>
            <a:round/>
            <a:headEnd type="none" w="med" len="med"/>
            <a:tailEnd type="none" w="med" len="med"/>
          </a:ln>
        </p:spPr>
      </p:pic>
      <p:pic>
        <p:nvPicPr>
          <p:cNvPr id="625" name="Shape 625"/>
          <p:cNvPicPr preferRelativeResize="0"/>
          <p:nvPr/>
        </p:nvPicPr>
        <p:blipFill rotWithShape="1">
          <a:blip r:embed="rId7">
            <a:alphaModFix/>
          </a:blip>
          <a:srcRect l="18211" t="34460" r="50308" b="33867"/>
          <a:stretch/>
        </p:blipFill>
        <p:spPr>
          <a:xfrm>
            <a:off x="5473698" y="2551617"/>
            <a:ext cx="749180" cy="752256"/>
          </a:xfrm>
          <a:prstGeom prst="rect">
            <a:avLst/>
          </a:prstGeom>
          <a:noFill/>
          <a:ln w="19050" cap="flat" cmpd="sng">
            <a:solidFill>
              <a:srgbClr val="0000FF"/>
            </a:solidFill>
            <a:prstDash val="solid"/>
            <a:round/>
            <a:headEnd type="none" w="med" len="med"/>
            <a:tailEnd type="none" w="med" len="med"/>
          </a:ln>
        </p:spPr>
      </p:pic>
      <p:pic>
        <p:nvPicPr>
          <p:cNvPr id="626" name="Shape 626"/>
          <p:cNvPicPr preferRelativeResize="0"/>
          <p:nvPr/>
        </p:nvPicPr>
        <p:blipFill rotWithShape="1">
          <a:blip r:embed="rId7">
            <a:alphaModFix/>
          </a:blip>
          <a:srcRect l="49692" t="2914" r="18827" b="65411"/>
          <a:stretch/>
        </p:blipFill>
        <p:spPr>
          <a:xfrm>
            <a:off x="6372589" y="1662617"/>
            <a:ext cx="749182" cy="752256"/>
          </a:xfrm>
          <a:prstGeom prst="rect">
            <a:avLst/>
          </a:prstGeom>
          <a:noFill/>
          <a:ln w="19050" cap="flat" cmpd="sng">
            <a:solidFill>
              <a:srgbClr val="0000FF"/>
            </a:solidFill>
            <a:prstDash val="solid"/>
            <a:round/>
            <a:headEnd type="none" w="med" len="med"/>
            <a:tailEnd type="none" w="med" len="med"/>
          </a:ln>
        </p:spPr>
      </p:pic>
      <p:pic>
        <p:nvPicPr>
          <p:cNvPr id="627" name="Shape 627"/>
          <p:cNvPicPr preferRelativeResize="0"/>
          <p:nvPr/>
        </p:nvPicPr>
        <p:blipFill rotWithShape="1">
          <a:blip r:embed="rId7">
            <a:alphaModFix/>
          </a:blip>
          <a:srcRect l="49691" t="34459" r="18826" b="33867"/>
          <a:stretch/>
        </p:blipFill>
        <p:spPr>
          <a:xfrm>
            <a:off x="6318069" y="2514676"/>
            <a:ext cx="749182" cy="752256"/>
          </a:xfrm>
          <a:prstGeom prst="rect">
            <a:avLst/>
          </a:prstGeom>
          <a:noFill/>
          <a:ln w="19050" cap="flat" cmpd="sng">
            <a:solidFill>
              <a:srgbClr val="0000FF"/>
            </a:solidFill>
            <a:prstDash val="solid"/>
            <a:round/>
            <a:headEnd type="none" w="med" len="med"/>
            <a:tailEnd type="none" w="med" len="med"/>
          </a:ln>
        </p:spPr>
      </p:pic>
      <p:pic>
        <p:nvPicPr>
          <p:cNvPr id="628" name="Shape 628"/>
          <p:cNvPicPr preferRelativeResize="0"/>
          <p:nvPr/>
        </p:nvPicPr>
        <p:blipFill rotWithShape="1">
          <a:blip r:embed="rId4">
            <a:alphaModFix/>
          </a:blip>
          <a:srcRect l="42531" t="80882" r="28735"/>
          <a:stretch/>
        </p:blipFill>
        <p:spPr>
          <a:xfrm>
            <a:off x="609599" y="5715000"/>
            <a:ext cx="912599" cy="914400"/>
          </a:xfrm>
          <a:prstGeom prst="rect">
            <a:avLst/>
          </a:prstGeom>
          <a:noFill/>
          <a:ln>
            <a:noFill/>
          </a:ln>
        </p:spPr>
      </p:pic>
      <p:pic>
        <p:nvPicPr>
          <p:cNvPr id="629" name="Shape 629"/>
          <p:cNvPicPr preferRelativeResize="0"/>
          <p:nvPr/>
        </p:nvPicPr>
        <p:blipFill rotWithShape="1">
          <a:blip r:embed="rId4">
            <a:alphaModFix/>
          </a:blip>
          <a:srcRect l="71263" t="80882" r="2"/>
          <a:stretch/>
        </p:blipFill>
        <p:spPr>
          <a:xfrm>
            <a:off x="1981200" y="5715000"/>
            <a:ext cx="912599" cy="914400"/>
          </a:xfrm>
          <a:prstGeom prst="rect">
            <a:avLst/>
          </a:prstGeom>
          <a:noFill/>
          <a:ln>
            <a:noFill/>
          </a:ln>
        </p:spPr>
      </p:pic>
      <p:pic>
        <p:nvPicPr>
          <p:cNvPr id="630" name="Shape 630"/>
          <p:cNvPicPr preferRelativeResize="0"/>
          <p:nvPr/>
        </p:nvPicPr>
        <p:blipFill rotWithShape="1">
          <a:blip r:embed="rId4">
            <a:alphaModFix/>
          </a:blip>
          <a:srcRect l="71265" t="61763" r="1" b="19118"/>
          <a:stretch/>
        </p:blipFill>
        <p:spPr>
          <a:xfrm>
            <a:off x="7620000" y="5289550"/>
            <a:ext cx="621027" cy="622299"/>
          </a:xfrm>
          <a:prstGeom prst="rect">
            <a:avLst/>
          </a:prstGeom>
          <a:noFill/>
          <a:ln w="28575" cap="flat" cmpd="sng">
            <a:solidFill>
              <a:srgbClr val="0000FF"/>
            </a:solidFill>
            <a:prstDash val="solid"/>
            <a:round/>
            <a:headEnd type="none" w="med" len="med"/>
            <a:tailEnd type="none" w="med" len="med"/>
          </a:ln>
        </p:spPr>
      </p:pic>
      <p:pic>
        <p:nvPicPr>
          <p:cNvPr id="631" name="Shape 631"/>
          <p:cNvPicPr preferRelativeResize="0"/>
          <p:nvPr/>
        </p:nvPicPr>
        <p:blipFill rotWithShape="1">
          <a:blip r:embed="rId4">
            <a:alphaModFix/>
          </a:blip>
          <a:srcRect l="42531" t="61763" r="28735" b="19118"/>
          <a:stretch/>
        </p:blipFill>
        <p:spPr>
          <a:xfrm>
            <a:off x="4985960" y="5334000"/>
            <a:ext cx="621027" cy="622299"/>
          </a:xfrm>
          <a:prstGeom prst="rect">
            <a:avLst/>
          </a:prstGeom>
          <a:noFill/>
          <a:ln w="28575" cap="flat" cmpd="sng">
            <a:solidFill>
              <a:srgbClr val="0000FF"/>
            </a:solidFill>
            <a:prstDash val="solid"/>
            <a:round/>
            <a:headEnd type="none" w="med" len="med"/>
            <a:tailEnd type="none" w="med" len="med"/>
          </a:ln>
        </p:spPr>
      </p:pic>
      <p:pic>
        <p:nvPicPr>
          <p:cNvPr id="632" name="Shape 632"/>
          <p:cNvPicPr preferRelativeResize="0"/>
          <p:nvPr/>
        </p:nvPicPr>
        <p:blipFill rotWithShape="1">
          <a:blip r:embed="rId4">
            <a:alphaModFix/>
          </a:blip>
          <a:srcRect l="42531" t="80882" r="28735"/>
          <a:stretch/>
        </p:blipFill>
        <p:spPr>
          <a:xfrm>
            <a:off x="5818207" y="5956300"/>
            <a:ext cx="621027" cy="622299"/>
          </a:xfrm>
          <a:prstGeom prst="rect">
            <a:avLst/>
          </a:prstGeom>
          <a:noFill/>
          <a:ln w="28575" cap="flat" cmpd="sng">
            <a:solidFill>
              <a:srgbClr val="0000FF"/>
            </a:solidFill>
            <a:prstDash val="solid"/>
            <a:round/>
            <a:headEnd type="none" w="med" len="med"/>
            <a:tailEnd type="none" w="med" len="med"/>
          </a:ln>
        </p:spPr>
      </p:pic>
      <p:pic>
        <p:nvPicPr>
          <p:cNvPr id="633" name="Shape 633"/>
          <p:cNvPicPr preferRelativeResize="0"/>
          <p:nvPr/>
        </p:nvPicPr>
        <p:blipFill rotWithShape="1">
          <a:blip r:embed="rId4">
            <a:alphaModFix/>
          </a:blip>
          <a:srcRect l="71263" t="80882" r="2"/>
          <a:stretch/>
        </p:blipFill>
        <p:spPr>
          <a:xfrm>
            <a:off x="6550248" y="5753100"/>
            <a:ext cx="621027" cy="622299"/>
          </a:xfrm>
          <a:prstGeom prst="rect">
            <a:avLst/>
          </a:prstGeom>
          <a:noFill/>
          <a:ln w="28575" cap="flat" cmpd="sng">
            <a:solidFill>
              <a:srgbClr val="0000FF"/>
            </a:solidFill>
            <a:prstDash val="solid"/>
            <a:round/>
            <a:headEnd type="none" w="med" len="med"/>
            <a:tailEnd type="none" w="med" len="med"/>
          </a:ln>
        </p:spPr>
      </p:pic>
      <p:grpSp>
        <p:nvGrpSpPr>
          <p:cNvPr id="634" name="Shape 634"/>
          <p:cNvGrpSpPr/>
          <p:nvPr/>
        </p:nvGrpSpPr>
        <p:grpSpPr>
          <a:xfrm>
            <a:off x="609599" y="1557550"/>
            <a:ext cx="2284130" cy="2209800"/>
            <a:chOff x="1616149" y="4419600"/>
            <a:chExt cx="2284130" cy="2209800"/>
          </a:xfrm>
        </p:grpSpPr>
        <p:pic>
          <p:nvPicPr>
            <p:cNvPr id="635" name="Shape 635"/>
            <p:cNvPicPr preferRelativeResize="0"/>
            <p:nvPr/>
          </p:nvPicPr>
          <p:blipFill rotWithShape="1">
            <a:blip r:embed="rId7">
              <a:alphaModFix/>
            </a:blip>
            <a:srcRect l="18211" t="2917" r="50306" b="65473"/>
            <a:stretch/>
          </p:blipFill>
          <p:spPr>
            <a:xfrm>
              <a:off x="1616149" y="4419600"/>
              <a:ext cx="912599" cy="914400"/>
            </a:xfrm>
            <a:prstGeom prst="rect">
              <a:avLst/>
            </a:prstGeom>
            <a:noFill/>
            <a:ln>
              <a:noFill/>
            </a:ln>
          </p:spPr>
        </p:pic>
        <p:pic>
          <p:nvPicPr>
            <p:cNvPr id="636" name="Shape 636"/>
            <p:cNvPicPr preferRelativeResize="0"/>
            <p:nvPr/>
          </p:nvPicPr>
          <p:blipFill rotWithShape="1">
            <a:blip r:embed="rId7">
              <a:alphaModFix/>
            </a:blip>
            <a:srcRect l="18211" t="34459" r="50306" b="33867"/>
            <a:stretch/>
          </p:blipFill>
          <p:spPr>
            <a:xfrm>
              <a:off x="1616149" y="5713200"/>
              <a:ext cx="912599" cy="916200"/>
            </a:xfrm>
            <a:prstGeom prst="rect">
              <a:avLst/>
            </a:prstGeom>
            <a:noFill/>
            <a:ln>
              <a:noFill/>
            </a:ln>
          </p:spPr>
        </p:pic>
        <p:pic>
          <p:nvPicPr>
            <p:cNvPr id="637" name="Shape 637"/>
            <p:cNvPicPr preferRelativeResize="0"/>
            <p:nvPr/>
          </p:nvPicPr>
          <p:blipFill rotWithShape="1">
            <a:blip r:embed="rId7">
              <a:alphaModFix/>
            </a:blip>
            <a:srcRect l="49693" t="2913" r="18825" b="65412"/>
            <a:stretch/>
          </p:blipFill>
          <p:spPr>
            <a:xfrm>
              <a:off x="2987679" y="4419600"/>
              <a:ext cx="912599" cy="916200"/>
            </a:xfrm>
            <a:prstGeom prst="rect">
              <a:avLst/>
            </a:prstGeom>
            <a:noFill/>
            <a:ln>
              <a:noFill/>
            </a:ln>
          </p:spPr>
        </p:pic>
        <p:pic>
          <p:nvPicPr>
            <p:cNvPr id="638" name="Shape 638"/>
            <p:cNvPicPr preferRelativeResize="0"/>
            <p:nvPr/>
          </p:nvPicPr>
          <p:blipFill rotWithShape="1">
            <a:blip r:embed="rId7">
              <a:alphaModFix/>
            </a:blip>
            <a:srcRect l="49691" t="34457" r="18826" b="33868"/>
            <a:stretch/>
          </p:blipFill>
          <p:spPr>
            <a:xfrm>
              <a:off x="2987679" y="5713200"/>
              <a:ext cx="912599" cy="916200"/>
            </a:xfrm>
            <a:prstGeom prst="rect">
              <a:avLst/>
            </a:prstGeom>
            <a:noFill/>
            <a:ln>
              <a:noFill/>
            </a:ln>
          </p:spPr>
        </p:pic>
      </p:grpSp>
      <p:sp>
        <p:nvSpPr>
          <p:cNvPr id="2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Geometric Verification</a:t>
            </a:r>
            <a:br>
              <a:rPr lang="en-US" smtClean="0"/>
            </a:br>
            <a:r>
              <a:rPr lang="en-US" sz="2400" smtClean="0"/>
              <a:t>Like </a:t>
            </a:r>
            <a:r>
              <a:rPr lang="en-US" sz="2200" smtClean="0"/>
              <a:t>[Chum et al. 2007], but simpler</a:t>
            </a:r>
            <a:endParaRPr lang="en-US" sz="2200" dirty="0"/>
          </a:p>
        </p:txBody>
      </p:sp>
    </p:spTree>
    <p:custDataLst>
      <p:tags r:id="rId1"/>
    </p:custDataLst>
    <p:extLst>
      <p:ext uri="{BB962C8B-B14F-4D97-AF65-F5344CB8AC3E}">
        <p14:creationId xmlns:p14="http://schemas.microsoft.com/office/powerpoint/2010/main" val="226485533"/>
      </p:ext>
    </p:extLst>
  </p:cSld>
  <p:clrMapOvr>
    <a:masterClrMapping/>
  </p:clrMapOvr>
  <mc:AlternateContent xmlns:mc="http://schemas.openxmlformats.org/markup-compatibility/2006" xmlns:p14="http://schemas.microsoft.com/office/powerpoint/2010/main">
    <mc:Choice Requires="p14">
      <p:transition p14:dur="400" advTm="46467">
        <p:fade/>
      </p:transition>
    </mc:Choice>
    <mc:Fallback xmlns="">
      <p:transition advTm="464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5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5"/>
                                        </p:tgtEl>
                                        <p:attrNameLst>
                                          <p:attrName>style.visibility</p:attrName>
                                        </p:attrNameLst>
                                      </p:cBhvr>
                                      <p:to>
                                        <p:strVal val="visible"/>
                                      </p:to>
                                    </p:set>
                                    <p:animEffect transition="in" filter="fade">
                                      <p:cBhvr>
                                        <p:cTn id="12" dur="500"/>
                                        <p:tgtEl>
                                          <p:spTgt spid="625"/>
                                        </p:tgtEl>
                                      </p:cBhvr>
                                    </p:animEffect>
                                  </p:childTnLst>
                                </p:cTn>
                              </p:par>
                              <p:par>
                                <p:cTn id="13" presetID="10" presetClass="entr" presetSubtype="0" fill="hold" nodeType="withEffect">
                                  <p:stCondLst>
                                    <p:cond delay="0"/>
                                  </p:stCondLst>
                                  <p:childTnLst>
                                    <p:set>
                                      <p:cBhvr>
                                        <p:cTn id="14" dur="1" fill="hold">
                                          <p:stCondLst>
                                            <p:cond delay="0"/>
                                          </p:stCondLst>
                                        </p:cTn>
                                        <p:tgtEl>
                                          <p:spTgt spid="627"/>
                                        </p:tgtEl>
                                        <p:attrNameLst>
                                          <p:attrName>style.visibility</p:attrName>
                                        </p:attrNameLst>
                                      </p:cBhvr>
                                      <p:to>
                                        <p:strVal val="visible"/>
                                      </p:to>
                                    </p:set>
                                    <p:animEffect transition="in" filter="fade">
                                      <p:cBhvr>
                                        <p:cTn id="15" dur="500"/>
                                        <p:tgtEl>
                                          <p:spTgt spid="627"/>
                                        </p:tgtEl>
                                      </p:cBhvr>
                                    </p:animEffect>
                                  </p:childTnLst>
                                </p:cTn>
                              </p:par>
                              <p:par>
                                <p:cTn id="16" presetID="10" presetClass="entr" presetSubtype="0" fill="hold" nodeType="withEffect">
                                  <p:stCondLst>
                                    <p:cond delay="0"/>
                                  </p:stCondLst>
                                  <p:childTnLst>
                                    <p:set>
                                      <p:cBhvr>
                                        <p:cTn id="17" dur="1" fill="hold">
                                          <p:stCondLst>
                                            <p:cond delay="0"/>
                                          </p:stCondLst>
                                        </p:cTn>
                                        <p:tgtEl>
                                          <p:spTgt spid="626"/>
                                        </p:tgtEl>
                                        <p:attrNameLst>
                                          <p:attrName>style.visibility</p:attrName>
                                        </p:attrNameLst>
                                      </p:cBhvr>
                                      <p:to>
                                        <p:strVal val="visible"/>
                                      </p:to>
                                    </p:set>
                                    <p:animEffect transition="in" filter="fade">
                                      <p:cBhvr>
                                        <p:cTn id="18" dur="500"/>
                                        <p:tgtEl>
                                          <p:spTgt spid="626"/>
                                        </p:tgtEl>
                                      </p:cBhvr>
                                    </p:animEffect>
                                  </p:childTnLst>
                                </p:cTn>
                              </p:par>
                              <p:par>
                                <p:cTn id="19" presetID="10" presetClass="entr" presetSubtype="0" fill="hold" nodeType="withEffect">
                                  <p:stCondLst>
                                    <p:cond delay="0"/>
                                  </p:stCondLst>
                                  <p:childTnLst>
                                    <p:set>
                                      <p:cBhvr>
                                        <p:cTn id="20" dur="1" fill="hold">
                                          <p:stCondLst>
                                            <p:cond delay="0"/>
                                          </p:stCondLst>
                                        </p:cTn>
                                        <p:tgtEl>
                                          <p:spTgt spid="624"/>
                                        </p:tgtEl>
                                        <p:attrNameLst>
                                          <p:attrName>style.visibility</p:attrName>
                                        </p:attrNameLst>
                                      </p:cBhvr>
                                      <p:to>
                                        <p:strVal val="visible"/>
                                      </p:to>
                                    </p:set>
                                    <p:animEffect transition="in" filter="fade">
                                      <p:cBhvr>
                                        <p:cTn id="21" dur="500"/>
                                        <p:tgtEl>
                                          <p:spTgt spid="6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5"/>
                                        </p:tgtEl>
                                        <p:attrNameLst>
                                          <p:attrName>style.visibility</p:attrName>
                                        </p:attrNameLst>
                                      </p:cBhvr>
                                      <p:to>
                                        <p:strVal val="visible"/>
                                      </p:to>
                                    </p:set>
                                    <p:animEffect transition="in" filter="fade">
                                      <p:cBhvr>
                                        <p:cTn id="26" dur="500"/>
                                        <p:tgtEl>
                                          <p:spTgt spid="615"/>
                                        </p:tgtEl>
                                      </p:cBhvr>
                                    </p:animEffect>
                                  </p:childTnLst>
                                </p:cTn>
                              </p:par>
                              <p:par>
                                <p:cTn id="27" presetID="10" presetClass="entr" presetSubtype="0" fill="hold" nodeType="withEffect">
                                  <p:stCondLst>
                                    <p:cond delay="0"/>
                                  </p:stCondLst>
                                  <p:childTnLst>
                                    <p:set>
                                      <p:cBhvr>
                                        <p:cTn id="28" dur="1" fill="hold">
                                          <p:stCondLst>
                                            <p:cond delay="0"/>
                                          </p:stCondLst>
                                        </p:cTn>
                                        <p:tgtEl>
                                          <p:spTgt spid="620"/>
                                        </p:tgtEl>
                                        <p:attrNameLst>
                                          <p:attrName>style.visibility</p:attrName>
                                        </p:attrNameLst>
                                      </p:cBhvr>
                                      <p:to>
                                        <p:strVal val="visible"/>
                                      </p:to>
                                    </p:set>
                                    <p:animEffect transition="in" filter="fade">
                                      <p:cBhvr>
                                        <p:cTn id="29" dur="500"/>
                                        <p:tgtEl>
                                          <p:spTgt spid="620"/>
                                        </p:tgtEl>
                                      </p:cBhvr>
                                    </p:animEffect>
                                  </p:childTnLst>
                                </p:cTn>
                              </p:par>
                              <p:par>
                                <p:cTn id="30" presetID="10" presetClass="entr" presetSubtype="0" fill="hold" nodeType="withEffect">
                                  <p:stCondLst>
                                    <p:cond delay="0"/>
                                  </p:stCondLst>
                                  <p:childTnLst>
                                    <p:set>
                                      <p:cBhvr>
                                        <p:cTn id="31" dur="1" fill="hold">
                                          <p:stCondLst>
                                            <p:cond delay="0"/>
                                          </p:stCondLst>
                                        </p:cTn>
                                        <p:tgtEl>
                                          <p:spTgt spid="628"/>
                                        </p:tgtEl>
                                        <p:attrNameLst>
                                          <p:attrName>style.visibility</p:attrName>
                                        </p:attrNameLst>
                                      </p:cBhvr>
                                      <p:to>
                                        <p:strVal val="visible"/>
                                      </p:to>
                                    </p:set>
                                    <p:animEffect transition="in" filter="fade">
                                      <p:cBhvr>
                                        <p:cTn id="32" dur="500"/>
                                        <p:tgtEl>
                                          <p:spTgt spid="628"/>
                                        </p:tgtEl>
                                      </p:cBhvr>
                                    </p:animEffect>
                                  </p:childTnLst>
                                </p:cTn>
                              </p:par>
                              <p:par>
                                <p:cTn id="33" presetID="10" presetClass="entr" presetSubtype="0" fill="hold" nodeType="withEffect">
                                  <p:stCondLst>
                                    <p:cond delay="0"/>
                                  </p:stCondLst>
                                  <p:childTnLst>
                                    <p:set>
                                      <p:cBhvr>
                                        <p:cTn id="34" dur="1" fill="hold">
                                          <p:stCondLst>
                                            <p:cond delay="0"/>
                                          </p:stCondLst>
                                        </p:cTn>
                                        <p:tgtEl>
                                          <p:spTgt spid="629"/>
                                        </p:tgtEl>
                                        <p:attrNameLst>
                                          <p:attrName>style.visibility</p:attrName>
                                        </p:attrNameLst>
                                      </p:cBhvr>
                                      <p:to>
                                        <p:strVal val="visible"/>
                                      </p:to>
                                    </p:set>
                                    <p:animEffect transition="in" filter="fade">
                                      <p:cBhvr>
                                        <p:cTn id="35" dur="500"/>
                                        <p:tgtEl>
                                          <p:spTgt spid="6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7"/>
                                        </p:tgtEl>
                                        <p:attrNameLst>
                                          <p:attrName>style.visibility</p:attrName>
                                        </p:attrNameLst>
                                      </p:cBhvr>
                                      <p:to>
                                        <p:strVal val="visible"/>
                                      </p:to>
                                    </p:set>
                                    <p:animEffect transition="in" filter="fade">
                                      <p:cBhvr>
                                        <p:cTn id="40" dur="500"/>
                                        <p:tgtEl>
                                          <p:spTgt spid="617"/>
                                        </p:tgtEl>
                                      </p:cBhvr>
                                    </p:animEffect>
                                  </p:childTnLst>
                                </p:cTn>
                              </p:par>
                              <p:par>
                                <p:cTn id="41" presetID="10" presetClass="entr" presetSubtype="0" fill="hold" nodeType="withEffect">
                                  <p:stCondLst>
                                    <p:cond delay="0"/>
                                  </p:stCondLst>
                                  <p:childTnLst>
                                    <p:set>
                                      <p:cBhvr>
                                        <p:cTn id="42" dur="1" fill="hold">
                                          <p:stCondLst>
                                            <p:cond delay="0"/>
                                          </p:stCondLst>
                                        </p:cTn>
                                        <p:tgtEl>
                                          <p:spTgt spid="631"/>
                                        </p:tgtEl>
                                        <p:attrNameLst>
                                          <p:attrName>style.visibility</p:attrName>
                                        </p:attrNameLst>
                                      </p:cBhvr>
                                      <p:to>
                                        <p:strVal val="visible"/>
                                      </p:to>
                                    </p:set>
                                    <p:animEffect transition="in" filter="fade">
                                      <p:cBhvr>
                                        <p:cTn id="43" dur="500"/>
                                        <p:tgtEl>
                                          <p:spTgt spid="631"/>
                                        </p:tgtEl>
                                      </p:cBhvr>
                                    </p:animEffect>
                                  </p:childTnLst>
                                </p:cTn>
                              </p:par>
                              <p:par>
                                <p:cTn id="44" presetID="10" presetClass="entr" presetSubtype="0" fill="hold" nodeType="withEffect">
                                  <p:stCondLst>
                                    <p:cond delay="0"/>
                                  </p:stCondLst>
                                  <p:childTnLst>
                                    <p:set>
                                      <p:cBhvr>
                                        <p:cTn id="45" dur="1" fill="hold">
                                          <p:stCondLst>
                                            <p:cond delay="0"/>
                                          </p:stCondLst>
                                        </p:cTn>
                                        <p:tgtEl>
                                          <p:spTgt spid="632"/>
                                        </p:tgtEl>
                                        <p:attrNameLst>
                                          <p:attrName>style.visibility</p:attrName>
                                        </p:attrNameLst>
                                      </p:cBhvr>
                                      <p:to>
                                        <p:strVal val="visible"/>
                                      </p:to>
                                    </p:set>
                                    <p:animEffect transition="in" filter="fade">
                                      <p:cBhvr>
                                        <p:cTn id="46" dur="500"/>
                                        <p:tgtEl>
                                          <p:spTgt spid="632"/>
                                        </p:tgtEl>
                                      </p:cBhvr>
                                    </p:animEffect>
                                  </p:childTnLst>
                                </p:cTn>
                              </p:par>
                              <p:par>
                                <p:cTn id="47" presetID="10" presetClass="entr" presetSubtype="0" fill="hold" nodeType="withEffect">
                                  <p:stCondLst>
                                    <p:cond delay="0"/>
                                  </p:stCondLst>
                                  <p:childTnLst>
                                    <p:set>
                                      <p:cBhvr>
                                        <p:cTn id="48" dur="1" fill="hold">
                                          <p:stCondLst>
                                            <p:cond delay="0"/>
                                          </p:stCondLst>
                                        </p:cTn>
                                        <p:tgtEl>
                                          <p:spTgt spid="633"/>
                                        </p:tgtEl>
                                        <p:attrNameLst>
                                          <p:attrName>style.visibility</p:attrName>
                                        </p:attrNameLst>
                                      </p:cBhvr>
                                      <p:to>
                                        <p:strVal val="visible"/>
                                      </p:to>
                                    </p:set>
                                    <p:animEffect transition="in" filter="fade">
                                      <p:cBhvr>
                                        <p:cTn id="49" dur="500"/>
                                        <p:tgtEl>
                                          <p:spTgt spid="633"/>
                                        </p:tgtEl>
                                      </p:cBhvr>
                                    </p:animEffect>
                                  </p:childTnLst>
                                </p:cTn>
                              </p:par>
                              <p:par>
                                <p:cTn id="50" presetID="10" presetClass="entr" presetSubtype="0" fill="hold" nodeType="withEffect">
                                  <p:stCondLst>
                                    <p:cond delay="0"/>
                                  </p:stCondLst>
                                  <p:childTnLst>
                                    <p:set>
                                      <p:cBhvr>
                                        <p:cTn id="51" dur="1" fill="hold">
                                          <p:stCondLst>
                                            <p:cond delay="0"/>
                                          </p:stCondLst>
                                        </p:cTn>
                                        <p:tgtEl>
                                          <p:spTgt spid="630"/>
                                        </p:tgtEl>
                                        <p:attrNameLst>
                                          <p:attrName>style.visibility</p:attrName>
                                        </p:attrNameLst>
                                      </p:cBhvr>
                                      <p:to>
                                        <p:strVal val="visible"/>
                                      </p:to>
                                    </p:set>
                                    <p:animEffect transition="in" filter="fade">
                                      <p:cBhvr>
                                        <p:cTn id="52"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4327" y="1185065"/>
            <a:ext cx="6901118" cy="5105458"/>
            <a:chOff x="1604327" y="1185065"/>
            <a:chExt cx="6901118" cy="5105458"/>
          </a:xfrm>
        </p:grpSpPr>
        <p:sp>
          <p:nvSpPr>
            <p:cNvPr id="36" name="TextBox 35"/>
            <p:cNvSpPr txBox="1"/>
            <p:nvPr/>
          </p:nvSpPr>
          <p:spPr>
            <a:xfrm>
              <a:off x="7612252" y="1185065"/>
              <a:ext cx="893193" cy="1323439"/>
            </a:xfrm>
            <a:prstGeom prst="rect">
              <a:avLst/>
            </a:prstGeom>
            <a:noFill/>
          </p:spPr>
          <p:txBody>
            <a:bodyPr wrap="none" rtlCol="0">
              <a:spAutoFit/>
            </a:bodyPr>
            <a:lstStyle/>
            <a:p>
              <a:r>
                <a:rPr lang="en-US" sz="8000" dirty="0" smtClean="0"/>
                <a:t>…</a:t>
              </a:r>
              <a:endParaRPr lang="en-US" sz="8000" dirty="0"/>
            </a:p>
          </p:txBody>
        </p:sp>
        <p:pic>
          <p:nvPicPr>
            <p:cNvPr id="9220" name="Picture 4" descr="http://ladoga.graphics.cs.cmu.edu/cdoersch/hn25/caffe_run/posunsup_nnsfinal_supp_coldrop_nosort_out/patchdisplay_plate/imgs/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327"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adoga.graphics.cs.cmu.edu/cdoersch/hn25/caffe_run/posunsup_nnsfinal_supp_coldrop_nosort_out/patchdisplay_plate/imgs/3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091"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ladoga.graphics.cs.cmu.edu/cdoersch/hn25/caffe_run/posunsup_nnsfinal_supp_coldrop_nosort_out/patchdisplay_plate/imgs/3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1855"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ladoga.graphics.cs.cmu.edu/cdoersch/hn25/caffe_run/posunsup_nnsfinal_supp_coldrop_nosort_out/patchdisplay_plate/imgs/3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0619"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ladoga.graphics.cs.cmu.edu/cdoersch/hn25/caffe_run/posunsup_nnsfinal_supp_coldrop_nosort_out/patchdisplay_plate/imgs/3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383"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ladoga.graphics.cs.cmu.edu/cdoersch/hn25/caffe_run/posunsup_nnsfinal_supp_coldrop_nosort_out/patchdisplay_plate/imgs/36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8147"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ttp://ladoga.graphics.cs.cmu.edu/cdoersch/hn25/caffe_run/posunsup_nnsfinal_supp_coldrop_nosort_out/patchdisplay_plate/imgs/96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4327"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ladoga.graphics.cs.cmu.edu/cdoersch/hn25/caffe_run/posunsup_nnsfinal_supp_coldrop_nosort_out/patchdisplay_plate/imgs/96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3091"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http://ladoga.graphics.cs.cmu.edu/cdoersch/hn25/caffe_run/posunsup_nnsfinal_supp_coldrop_nosort_out/patchdisplay_plate/imgs/96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1855"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http://ladoga.graphics.cs.cmu.edu/cdoersch/hn25/caffe_run/posunsup_nnsfinal_supp_coldrop_nosort_out/patchdisplay_plate/imgs/96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0619"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http://ladoga.graphics.cs.cmu.edu/cdoersch/hn25/caffe_run/posunsup_nnsfinal_supp_coldrop_nosort_out/patchdisplay_plate/imgs/97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9383" y="4343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http://ladoga.graphics.cs.cmu.edu/cdoersch/hn25/caffe_run/posunsup_nnsfinal_supp_coldrop_nosort_out/patchdisplay_plate/imgs/976.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8147" y="43434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612123" y="3846576"/>
              <a:ext cx="893193" cy="1323439"/>
            </a:xfrm>
            <a:prstGeom prst="rect">
              <a:avLst/>
            </a:prstGeom>
            <a:noFill/>
          </p:spPr>
          <p:txBody>
            <a:bodyPr wrap="none" rtlCol="0">
              <a:spAutoFit/>
            </a:bodyPr>
            <a:lstStyle/>
            <a:p>
              <a:r>
                <a:rPr lang="en-US" sz="8000" dirty="0" smtClean="0"/>
                <a:t>…</a:t>
              </a:r>
              <a:endParaRPr lang="en-US" sz="8000" dirty="0"/>
            </a:p>
          </p:txBody>
        </p:sp>
        <p:sp>
          <p:nvSpPr>
            <p:cNvPr id="37" name="TextBox 36"/>
            <p:cNvSpPr txBox="1"/>
            <p:nvPr/>
          </p:nvSpPr>
          <p:spPr>
            <a:xfrm>
              <a:off x="7612122" y="2526792"/>
              <a:ext cx="893193" cy="1323439"/>
            </a:xfrm>
            <a:prstGeom prst="rect">
              <a:avLst/>
            </a:prstGeom>
            <a:noFill/>
          </p:spPr>
          <p:txBody>
            <a:bodyPr wrap="none" rtlCol="0">
              <a:spAutoFit/>
            </a:bodyPr>
            <a:lstStyle/>
            <a:p>
              <a:r>
                <a:rPr lang="en-US" sz="8000" dirty="0" smtClean="0"/>
                <a:t>…</a:t>
              </a:r>
              <a:endParaRPr lang="en-US" sz="8000" dirty="0"/>
            </a:p>
          </p:txBody>
        </p:sp>
        <p:sp>
          <p:nvSpPr>
            <p:cNvPr id="38" name="TextBox 37"/>
            <p:cNvSpPr txBox="1"/>
            <p:nvPr/>
          </p:nvSpPr>
          <p:spPr>
            <a:xfrm rot="5400000">
              <a:off x="4394591" y="5182207"/>
              <a:ext cx="893193" cy="1323439"/>
            </a:xfrm>
            <a:prstGeom prst="rect">
              <a:avLst/>
            </a:prstGeom>
            <a:noFill/>
          </p:spPr>
          <p:txBody>
            <a:bodyPr wrap="none" rtlCol="0">
              <a:spAutoFit/>
            </a:bodyPr>
            <a:lstStyle/>
            <a:p>
              <a:r>
                <a:rPr lang="en-US" sz="8000" dirty="0" smtClean="0"/>
                <a:t>…</a:t>
              </a:r>
              <a:endParaRPr lang="en-US" sz="8000" dirty="0"/>
            </a:p>
          </p:txBody>
        </p:sp>
        <p:grpSp>
          <p:nvGrpSpPr>
            <p:cNvPr id="3" name="Group 2"/>
            <p:cNvGrpSpPr/>
            <p:nvPr/>
          </p:nvGrpSpPr>
          <p:grpSpPr>
            <a:xfrm>
              <a:off x="1604327" y="3004407"/>
              <a:ext cx="5908220" cy="914400"/>
              <a:chOff x="1575708" y="2790126"/>
              <a:chExt cx="5908220" cy="914400"/>
            </a:xfrm>
          </p:grpSpPr>
          <p:pic>
            <p:nvPicPr>
              <p:cNvPr id="51" name="Picture 20" descr="http://ladoga.graphics.cs.cmu.edu/cdoersch/hn25/caffe_run/data/efros/cdoersch/posunsup_nnsfinal_out/patchdisplay_plate_dedup/imgs/812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5708" y="27901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ladoga.graphics.cs.cmu.edu/cdoersch/hn25/caffe_run/data/efros/cdoersch/posunsup_nnsfinal_out/patchdisplay_plate_dedup/imgs/812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74472" y="27901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http://ladoga.graphics.cs.cmu.edu/cdoersch/hn25/caffe_run/data/efros/cdoersch/posunsup_nnsfinal_out/patchdisplay_plate_dedup/imgs/812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3236" y="27901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6" descr="http://ladoga.graphics.cs.cmu.edu/cdoersch/hn25/caffe_run/data/efros/cdoersch/posunsup_nnsfinal_out/patchdisplay_plate_dedup/imgs/812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27901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8" descr="http://ladoga.graphics.cs.cmu.edu/cdoersch/hn25/caffe_run/data/efros/cdoersch/posunsup_nnsfinal_out/patchdisplay_plate_dedup/imgs/812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70764" y="27901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http://ladoga.graphics.cs.cmu.edu/cdoersch/hn25/caffe_run/data/efros/cdoersch/posunsup_nnsfinal_out/patchdisplay_plate_dedup/imgs/8126.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69528" y="2790126"/>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normAutofit/>
          </a:bodyPr>
          <a:lstStyle/>
          <a:p>
            <a:r>
              <a:rPr lang="en-US" dirty="0" smtClean="0"/>
              <a:t>Geometric Verification</a:t>
            </a:r>
            <a:br>
              <a:rPr lang="en-US" dirty="0" smtClean="0"/>
            </a:br>
            <a:r>
              <a:rPr lang="en-US" sz="2400" dirty="0" smtClean="0"/>
              <a:t>Like </a:t>
            </a:r>
            <a:r>
              <a:rPr lang="en-US" sz="2200" dirty="0" smtClean="0"/>
              <a:t>[Chum et al. 2007], but simpler</a:t>
            </a:r>
            <a:endParaRPr lang="en-US" sz="2200" dirty="0"/>
          </a:p>
        </p:txBody>
      </p:sp>
      <p:pic>
        <p:nvPicPr>
          <p:cNvPr id="9218" name="Picture 2" descr="http://ladoga.graphics.cs.cmu.edu/cdoersch/hn25/caffe_run/posunsup_nnsfinal_supp_coldrop_nosort_out/patchdisplay_plate/imgs/36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9115" y="16654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ladoga.graphics.cs.cmu.edu/cdoersch/hn25/caffe_run/posunsup_nnsfinal_supp_coldrop_nosort_out/patchdisplay_plate/imgs/96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9115" y="4343400"/>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404355" y="1665414"/>
            <a:ext cx="0" cy="473538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5400000">
            <a:off x="612630" y="5182207"/>
            <a:ext cx="893193" cy="1323439"/>
          </a:xfrm>
          <a:prstGeom prst="rect">
            <a:avLst/>
          </a:prstGeom>
          <a:noFill/>
        </p:spPr>
        <p:txBody>
          <a:bodyPr wrap="none" rtlCol="0">
            <a:spAutoFit/>
          </a:bodyPr>
          <a:lstStyle/>
          <a:p>
            <a:r>
              <a:rPr lang="en-US" sz="8000" dirty="0" smtClean="0"/>
              <a:t>…</a:t>
            </a:r>
            <a:endParaRPr lang="en-US" sz="8000" dirty="0"/>
          </a:p>
        </p:txBody>
      </p:sp>
      <p:grpSp>
        <p:nvGrpSpPr>
          <p:cNvPr id="21" name="Group 20"/>
          <p:cNvGrpSpPr/>
          <p:nvPr/>
        </p:nvGrpSpPr>
        <p:grpSpPr>
          <a:xfrm>
            <a:off x="2112876" y="2216850"/>
            <a:ext cx="5511439" cy="3269550"/>
            <a:chOff x="2337161" y="2216850"/>
            <a:chExt cx="5511439" cy="3269550"/>
          </a:xfrm>
        </p:grpSpPr>
        <p:pic>
          <p:nvPicPr>
            <p:cNvPr id="40" name="Picture 3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37161" y="2216850"/>
              <a:ext cx="517619" cy="591564"/>
            </a:xfrm>
            <a:prstGeom prst="rect">
              <a:avLst/>
            </a:prstGeom>
          </p:spPr>
        </p:pic>
        <p:pic>
          <p:nvPicPr>
            <p:cNvPr id="41" name="Picture 4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334689" y="2216850"/>
              <a:ext cx="517619" cy="591564"/>
            </a:xfrm>
            <a:prstGeom prst="rect">
              <a:avLst/>
            </a:prstGeom>
          </p:spPr>
        </p:pic>
        <p:pic>
          <p:nvPicPr>
            <p:cNvPr id="42" name="Picture 4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32217" y="2216850"/>
              <a:ext cx="517619" cy="591564"/>
            </a:xfrm>
            <a:prstGeom prst="rect">
              <a:avLst/>
            </a:prstGeom>
          </p:spPr>
        </p:pic>
        <p:pic>
          <p:nvPicPr>
            <p:cNvPr id="43" name="Picture 4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33453" y="2216850"/>
              <a:ext cx="517619" cy="591564"/>
            </a:xfrm>
            <a:prstGeom prst="rect">
              <a:avLst/>
            </a:prstGeom>
          </p:spPr>
        </p:pic>
        <p:pic>
          <p:nvPicPr>
            <p:cNvPr id="44" name="Picture 4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37161" y="4894836"/>
              <a:ext cx="517619" cy="591564"/>
            </a:xfrm>
            <a:prstGeom prst="rect">
              <a:avLst/>
            </a:prstGeom>
          </p:spPr>
        </p:pic>
        <p:pic>
          <p:nvPicPr>
            <p:cNvPr id="45" name="Picture 4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334689" y="4894836"/>
              <a:ext cx="517619" cy="591564"/>
            </a:xfrm>
            <a:prstGeom prst="rect">
              <a:avLst/>
            </a:prstGeom>
          </p:spPr>
        </p:pic>
        <p:pic>
          <p:nvPicPr>
            <p:cNvPr id="46" name="Picture 4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33453" y="4894836"/>
              <a:ext cx="517619" cy="591564"/>
            </a:xfrm>
            <a:prstGeom prst="rect">
              <a:avLst/>
            </a:prstGeom>
          </p:spPr>
        </p:pic>
        <p:pic>
          <p:nvPicPr>
            <p:cNvPr id="47" name="Picture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32217" y="4894836"/>
              <a:ext cx="517619" cy="591564"/>
            </a:xfrm>
            <a:prstGeom prst="rect">
              <a:avLst/>
            </a:prstGeom>
          </p:spPr>
        </p:pic>
        <p:pic>
          <p:nvPicPr>
            <p:cNvPr id="48" name="Picture 4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330981" y="4894836"/>
              <a:ext cx="517619" cy="591564"/>
            </a:xfrm>
            <a:prstGeom prst="rect">
              <a:avLst/>
            </a:prstGeom>
          </p:spPr>
        </p:pic>
        <p:pic>
          <p:nvPicPr>
            <p:cNvPr id="49" name="Picture 4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35925" y="2216850"/>
              <a:ext cx="517619" cy="591564"/>
            </a:xfrm>
            <a:prstGeom prst="rect">
              <a:avLst/>
            </a:prstGeom>
          </p:spPr>
        </p:pic>
      </p:grpSp>
      <p:sp>
        <p:nvSpPr>
          <p:cNvPr id="22" name="TextBox 21"/>
          <p:cNvSpPr txBox="1"/>
          <p:nvPr/>
        </p:nvSpPr>
        <p:spPr>
          <a:xfrm>
            <a:off x="7517674" y="1295400"/>
            <a:ext cx="987771" cy="584775"/>
          </a:xfrm>
          <a:prstGeom prst="rect">
            <a:avLst/>
          </a:prstGeom>
          <a:noFill/>
        </p:spPr>
        <p:txBody>
          <a:bodyPr wrap="none" rtlCol="0">
            <a:spAutoFit/>
          </a:bodyPr>
          <a:lstStyle/>
          <a:p>
            <a:r>
              <a:rPr lang="en-US" sz="3200" dirty="0" smtClean="0"/>
              <a:t>x100</a:t>
            </a:r>
            <a:endParaRPr lang="en-US" sz="3200" dirty="0"/>
          </a:p>
        </p:txBody>
      </p:sp>
      <p:sp>
        <p:nvSpPr>
          <p:cNvPr id="53" name="TextBox 52"/>
          <p:cNvSpPr txBox="1"/>
          <p:nvPr/>
        </p:nvSpPr>
        <p:spPr>
          <a:xfrm>
            <a:off x="7596378" y="2287426"/>
            <a:ext cx="1385316" cy="584775"/>
          </a:xfrm>
          <a:prstGeom prst="rect">
            <a:avLst/>
          </a:prstGeom>
          <a:noFill/>
        </p:spPr>
        <p:txBody>
          <a:bodyPr wrap="none" rtlCol="0">
            <a:spAutoFit/>
          </a:bodyPr>
          <a:lstStyle/>
          <a:p>
            <a:r>
              <a:rPr lang="en-US" sz="3200" dirty="0" smtClean="0">
                <a:solidFill>
                  <a:srgbClr val="C00000"/>
                </a:solidFill>
              </a:rPr>
              <a:t>15/100</a:t>
            </a:r>
            <a:endParaRPr lang="en-US" sz="3200" dirty="0">
              <a:solidFill>
                <a:srgbClr val="C00000"/>
              </a:solidFill>
            </a:endParaRPr>
          </a:p>
        </p:txBody>
      </p:sp>
      <p:sp>
        <p:nvSpPr>
          <p:cNvPr id="56" name="TextBox 55"/>
          <p:cNvSpPr txBox="1"/>
          <p:nvPr/>
        </p:nvSpPr>
        <p:spPr>
          <a:xfrm>
            <a:off x="7596378" y="3626419"/>
            <a:ext cx="1385316" cy="584775"/>
          </a:xfrm>
          <a:prstGeom prst="rect">
            <a:avLst/>
          </a:prstGeom>
          <a:noFill/>
        </p:spPr>
        <p:txBody>
          <a:bodyPr wrap="none" rtlCol="0">
            <a:spAutoFit/>
          </a:bodyPr>
          <a:lstStyle/>
          <a:p>
            <a:r>
              <a:rPr lang="en-US" sz="3200" dirty="0" smtClean="0">
                <a:solidFill>
                  <a:srgbClr val="C00000"/>
                </a:solidFill>
              </a:rPr>
              <a:t>84/100</a:t>
            </a:r>
            <a:endParaRPr lang="en-US" sz="3200" dirty="0">
              <a:solidFill>
                <a:srgbClr val="C00000"/>
              </a:solidFill>
            </a:endParaRPr>
          </a:p>
        </p:txBody>
      </p:sp>
      <p:sp>
        <p:nvSpPr>
          <p:cNvPr id="57" name="TextBox 56"/>
          <p:cNvSpPr txBox="1"/>
          <p:nvPr/>
        </p:nvSpPr>
        <p:spPr>
          <a:xfrm>
            <a:off x="7596378" y="4965412"/>
            <a:ext cx="1176925" cy="584775"/>
          </a:xfrm>
          <a:prstGeom prst="rect">
            <a:avLst/>
          </a:prstGeom>
          <a:noFill/>
        </p:spPr>
        <p:txBody>
          <a:bodyPr wrap="none" rtlCol="0">
            <a:spAutoFit/>
          </a:bodyPr>
          <a:lstStyle/>
          <a:p>
            <a:r>
              <a:rPr lang="en-US" sz="3200" dirty="0" smtClean="0">
                <a:solidFill>
                  <a:srgbClr val="C00000"/>
                </a:solidFill>
              </a:rPr>
              <a:t>7/100</a:t>
            </a:r>
            <a:endParaRPr lang="en-US" sz="3200" dirty="0">
              <a:solidFill>
                <a:srgbClr val="C00000"/>
              </a:solidFill>
            </a:endParaRPr>
          </a:p>
        </p:txBody>
      </p:sp>
      <p:pic>
        <p:nvPicPr>
          <p:cNvPr id="50" name="Picture 18" descr="http://ladoga.graphics.cs.cmu.edu/cdoersch/hn25/caffe_run/data/efros/cdoersch/posunsup_nnsfinal_out/patchdisplay_plate_dedup/imgs/8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9115" y="3004407"/>
            <a:ext cx="914400" cy="91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8633848"/>
      </p:ext>
    </p:extLst>
  </p:cSld>
  <p:clrMapOvr>
    <a:masterClrMapping/>
  </p:clrMapOvr>
  <mc:AlternateContent xmlns:mc="http://schemas.openxmlformats.org/markup-compatibility/2006" xmlns:p14="http://schemas.microsoft.com/office/powerpoint/2010/main">
    <mc:Choice Requires="p14">
      <p:transition spd="med" p14:dur="700" advTm="52444">
        <p:fade/>
      </p:transition>
    </mc:Choice>
    <mc:Fallback xmlns="">
      <p:transition spd="med" advTm="524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3"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ImageNet</a:t>
            </a:r>
            <a:r>
              <a:rPr lang="en-US" dirty="0"/>
              <a:t> + Deep Learning</a:t>
            </a:r>
          </a:p>
        </p:txBody>
      </p:sp>
      <p:grpSp>
        <p:nvGrpSpPr>
          <p:cNvPr id="73" name="Group 72"/>
          <p:cNvGrpSpPr/>
          <p:nvPr/>
        </p:nvGrpSpPr>
        <p:grpSpPr>
          <a:xfrm>
            <a:off x="3414591" y="1490843"/>
            <a:ext cx="2655571" cy="1896836"/>
            <a:chOff x="2514600" y="1828800"/>
            <a:chExt cx="4267200" cy="3048000"/>
          </a:xfrm>
        </p:grpSpPr>
        <p:grpSp>
          <p:nvGrpSpPr>
            <p:cNvPr id="74" name="Group 73"/>
            <p:cNvGrpSpPr/>
            <p:nvPr/>
          </p:nvGrpSpPr>
          <p:grpSpPr>
            <a:xfrm>
              <a:off x="3276600" y="1981200"/>
              <a:ext cx="609600" cy="2743200"/>
              <a:chOff x="3276600" y="1981200"/>
              <a:chExt cx="609600" cy="2743200"/>
            </a:xfrm>
          </p:grpSpPr>
          <p:sp>
            <p:nvSpPr>
              <p:cNvPr id="125" name="Oval 124"/>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ed Rectangle 75"/>
            <p:cNvSpPr/>
            <p:nvPr/>
          </p:nvSpPr>
          <p:spPr>
            <a:xfrm>
              <a:off x="3124200" y="18288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495800" y="1828800"/>
              <a:ext cx="914400" cy="3048000"/>
              <a:chOff x="3276600" y="1981200"/>
              <a:chExt cx="914400" cy="3048000"/>
            </a:xfrm>
          </p:grpSpPr>
          <p:grpSp>
            <p:nvGrpSpPr>
              <p:cNvPr id="119" name="Group 118"/>
              <p:cNvGrpSpPr/>
              <p:nvPr/>
            </p:nvGrpSpPr>
            <p:grpSpPr>
              <a:xfrm>
                <a:off x="3429000" y="2133600"/>
                <a:ext cx="609600" cy="2743200"/>
                <a:chOff x="3276600" y="1981200"/>
                <a:chExt cx="609600" cy="2743200"/>
              </a:xfrm>
            </p:grpSpPr>
            <p:sp>
              <p:nvSpPr>
                <p:cNvPr id="121" name="Oval 120"/>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ounded Rectangle 119"/>
              <p:cNvSpPr/>
              <p:nvPr/>
            </p:nvSpPr>
            <p:spPr>
              <a:xfrm>
                <a:off x="3276600" y="19812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3886200" y="2286000"/>
              <a:ext cx="762000" cy="2133600"/>
              <a:chOff x="3886199" y="2286000"/>
              <a:chExt cx="1147590" cy="2133600"/>
            </a:xfrm>
          </p:grpSpPr>
          <p:cxnSp>
            <p:nvCxnSpPr>
              <p:cNvPr id="111" name="Straight Connector 110"/>
              <p:cNvCxnSpPr>
                <a:stCxn id="125" idx="6"/>
                <a:endCxn id="121" idx="2"/>
              </p:cNvCxnSpPr>
              <p:nvPr/>
            </p:nvCxnSpPr>
            <p:spPr>
              <a:xfrm>
                <a:off x="3886199" y="22860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25" idx="6"/>
                <a:endCxn id="122" idx="2"/>
              </p:cNvCxnSpPr>
              <p:nvPr/>
            </p:nvCxnSpPr>
            <p:spPr>
              <a:xfrm>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5" idx="6"/>
                <a:endCxn id="123" idx="2"/>
              </p:cNvCxnSpPr>
              <p:nvPr/>
            </p:nvCxnSpPr>
            <p:spPr>
              <a:xfrm>
                <a:off x="3886199" y="22860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25" idx="6"/>
                <a:endCxn id="124" idx="2"/>
              </p:cNvCxnSpPr>
              <p:nvPr/>
            </p:nvCxnSpPr>
            <p:spPr>
              <a:xfrm>
                <a:off x="3886199" y="2286000"/>
                <a:ext cx="114759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26" idx="6"/>
                <a:endCxn id="121" idx="2"/>
              </p:cNvCxnSpPr>
              <p:nvPr/>
            </p:nvCxnSpPr>
            <p:spPr>
              <a:xfrm flipV="1">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26" idx="6"/>
                <a:endCxn id="122" idx="2"/>
              </p:cNvCxnSpPr>
              <p:nvPr/>
            </p:nvCxnSpPr>
            <p:spPr>
              <a:xfrm>
                <a:off x="3886199" y="29972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26" idx="6"/>
                <a:endCxn id="123" idx="2"/>
              </p:cNvCxnSpPr>
              <p:nvPr/>
            </p:nvCxnSpPr>
            <p:spPr>
              <a:xfrm>
                <a:off x="3886199" y="29972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26" idx="6"/>
                <a:endCxn id="124" idx="2"/>
              </p:cNvCxnSpPr>
              <p:nvPr/>
            </p:nvCxnSpPr>
            <p:spPr>
              <a:xfrm>
                <a:off x="3886199" y="29972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flipV="1">
              <a:off x="3886200" y="2286000"/>
              <a:ext cx="758952" cy="2133600"/>
              <a:chOff x="3886200" y="2286000"/>
              <a:chExt cx="1143000" cy="2133600"/>
            </a:xfrm>
          </p:grpSpPr>
          <p:cxnSp>
            <p:nvCxnSpPr>
              <p:cNvPr id="103" name="Straight Connector 102"/>
              <p:cNvCxnSpPr/>
              <p:nvPr/>
            </p:nvCxnSpPr>
            <p:spPr>
              <a:xfrm>
                <a:off x="3886200" y="22860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8862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886200" y="2286000"/>
                <a:ext cx="114300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862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8862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8862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5867400" y="2540000"/>
              <a:ext cx="914400" cy="1625600"/>
              <a:chOff x="6629400" y="2184400"/>
              <a:chExt cx="914400" cy="1625600"/>
            </a:xfrm>
          </p:grpSpPr>
          <p:grpSp>
            <p:nvGrpSpPr>
              <p:cNvPr id="99" name="Group 98"/>
              <p:cNvGrpSpPr/>
              <p:nvPr/>
            </p:nvGrpSpPr>
            <p:grpSpPr>
              <a:xfrm>
                <a:off x="6781800" y="2336800"/>
                <a:ext cx="609600" cy="1320800"/>
                <a:chOff x="3276600" y="2692400"/>
                <a:chExt cx="609600" cy="1320800"/>
              </a:xfrm>
            </p:grpSpPr>
            <p:sp>
              <p:nvSpPr>
                <p:cNvPr id="101" name="Oval 100"/>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p:cNvSpPr/>
              <p:nvPr/>
            </p:nvSpPr>
            <p:spPr>
              <a:xfrm>
                <a:off x="6629400" y="2184400"/>
                <a:ext cx="914400" cy="1625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5257800" y="2286000"/>
              <a:ext cx="762000" cy="2133600"/>
              <a:chOff x="5638800" y="2286000"/>
              <a:chExt cx="1143000" cy="2133600"/>
            </a:xfrm>
          </p:grpSpPr>
          <p:cxnSp>
            <p:nvCxnSpPr>
              <p:cNvPr id="91" name="Straight Connector 90"/>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flipH="1">
              <a:off x="2514600" y="2286000"/>
              <a:ext cx="758952" cy="2133600"/>
              <a:chOff x="5638800" y="2286000"/>
              <a:chExt cx="1143000" cy="2133600"/>
            </a:xfrm>
          </p:grpSpPr>
          <p:cxnSp>
            <p:nvCxnSpPr>
              <p:cNvPr id="83" name="Straight Connector 82"/>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9" name="Right Arrow 128"/>
          <p:cNvSpPr/>
          <p:nvPr/>
        </p:nvSpPr>
        <p:spPr>
          <a:xfrm>
            <a:off x="2989776" y="2123122"/>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Arrow 129"/>
          <p:cNvSpPr/>
          <p:nvPr/>
        </p:nvSpPr>
        <p:spPr>
          <a:xfrm>
            <a:off x="6266376" y="2123120"/>
            <a:ext cx="304800" cy="63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6609276" y="2085318"/>
            <a:ext cx="1577676" cy="707886"/>
          </a:xfrm>
          <a:prstGeom prst="rect">
            <a:avLst/>
          </a:prstGeom>
          <a:noFill/>
        </p:spPr>
        <p:txBody>
          <a:bodyPr wrap="none" rtlCol="0">
            <a:spAutoFit/>
          </a:bodyPr>
          <a:lstStyle/>
          <a:p>
            <a:r>
              <a:rPr lang="en-US" sz="4000" dirty="0" smtClean="0"/>
              <a:t>Beagle</a:t>
            </a:r>
            <a:endParaRPr lang="en-US" sz="4000" dirty="0"/>
          </a:p>
        </p:txBody>
      </p:sp>
      <p:pic>
        <p:nvPicPr>
          <p:cNvPr id="132" name="Picture 131"/>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130000"/>
                    </a14:imgEffect>
                    <a14:imgEffect>
                      <a14:brightnessContrast bright="8000" contrast="7000"/>
                    </a14:imgEffect>
                  </a14:imgLayer>
                </a14:imgProps>
              </a:ext>
              <a:ext uri="{28A0092B-C50C-407E-A947-70E740481C1C}">
                <a14:useLocalDpi xmlns:a14="http://schemas.microsoft.com/office/drawing/2010/main" val="0"/>
              </a:ext>
            </a:extLst>
          </a:blip>
          <a:srcRect l="11549" b="11549"/>
          <a:stretch/>
        </p:blipFill>
        <p:spPr>
          <a:xfrm>
            <a:off x="322775" y="1490842"/>
            <a:ext cx="2529115" cy="1896837"/>
          </a:xfrm>
          <a:prstGeom prst="rect">
            <a:avLst/>
          </a:prstGeom>
        </p:spPr>
      </p:pic>
      <p:grpSp>
        <p:nvGrpSpPr>
          <p:cNvPr id="133" name="Group 132"/>
          <p:cNvGrpSpPr/>
          <p:nvPr/>
        </p:nvGrpSpPr>
        <p:grpSpPr>
          <a:xfrm>
            <a:off x="3414591" y="1490843"/>
            <a:ext cx="1801995" cy="1896836"/>
            <a:chOff x="4603844" y="3415255"/>
            <a:chExt cx="1801995" cy="1896836"/>
          </a:xfrm>
        </p:grpSpPr>
        <p:grpSp>
          <p:nvGrpSpPr>
            <p:cNvPr id="134" name="Group 133"/>
            <p:cNvGrpSpPr/>
            <p:nvPr/>
          </p:nvGrpSpPr>
          <p:grpSpPr>
            <a:xfrm>
              <a:off x="5078053" y="3510097"/>
              <a:ext cx="379367" cy="1707152"/>
              <a:chOff x="3276600" y="1981200"/>
              <a:chExt cx="609600" cy="2743200"/>
            </a:xfrm>
          </p:grpSpPr>
          <p:sp>
            <p:nvSpPr>
              <p:cNvPr id="170" name="Oval 169"/>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ounded Rectangle 134"/>
            <p:cNvSpPr/>
            <p:nvPr/>
          </p:nvSpPr>
          <p:spPr>
            <a:xfrm>
              <a:off x="4983211" y="3415255"/>
              <a:ext cx="569051" cy="1896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5836788" y="3415255"/>
              <a:ext cx="569051" cy="1896836"/>
              <a:chOff x="3276600" y="1981200"/>
              <a:chExt cx="914400" cy="3048000"/>
            </a:xfrm>
          </p:grpSpPr>
          <p:grpSp>
            <p:nvGrpSpPr>
              <p:cNvPr id="164" name="Group 163"/>
              <p:cNvGrpSpPr/>
              <p:nvPr/>
            </p:nvGrpSpPr>
            <p:grpSpPr>
              <a:xfrm>
                <a:off x="3429000" y="2133600"/>
                <a:ext cx="609600" cy="2743200"/>
                <a:chOff x="3276600" y="1981200"/>
                <a:chExt cx="609600" cy="2743200"/>
              </a:xfrm>
            </p:grpSpPr>
            <p:sp>
              <p:nvSpPr>
                <p:cNvPr id="166" name="Oval 165"/>
                <p:cNvSpPr/>
                <p:nvPr/>
              </p:nvSpPr>
              <p:spPr>
                <a:xfrm>
                  <a:off x="3276600" y="1981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276600" y="2692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276600" y="34036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276600" y="41148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ounded Rectangle 164"/>
              <p:cNvSpPr/>
              <p:nvPr/>
            </p:nvSpPr>
            <p:spPr>
              <a:xfrm>
                <a:off x="3276600" y="1981200"/>
                <a:ext cx="914400" cy="30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5457420" y="3699780"/>
              <a:ext cx="474209" cy="1327785"/>
              <a:chOff x="3886199" y="2286000"/>
              <a:chExt cx="1147590" cy="2133600"/>
            </a:xfrm>
          </p:grpSpPr>
          <p:cxnSp>
            <p:nvCxnSpPr>
              <p:cNvPr id="156" name="Straight Connector 155"/>
              <p:cNvCxnSpPr>
                <a:stCxn id="170" idx="6"/>
                <a:endCxn id="166" idx="2"/>
              </p:cNvCxnSpPr>
              <p:nvPr/>
            </p:nvCxnSpPr>
            <p:spPr>
              <a:xfrm>
                <a:off x="3886199" y="22860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70" idx="6"/>
                <a:endCxn id="167" idx="2"/>
              </p:cNvCxnSpPr>
              <p:nvPr/>
            </p:nvCxnSpPr>
            <p:spPr>
              <a:xfrm>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70" idx="6"/>
                <a:endCxn id="168" idx="2"/>
              </p:cNvCxnSpPr>
              <p:nvPr/>
            </p:nvCxnSpPr>
            <p:spPr>
              <a:xfrm>
                <a:off x="3886199" y="22860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70" idx="6"/>
                <a:endCxn id="169" idx="2"/>
              </p:cNvCxnSpPr>
              <p:nvPr/>
            </p:nvCxnSpPr>
            <p:spPr>
              <a:xfrm>
                <a:off x="3886199" y="2286000"/>
                <a:ext cx="114759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71" idx="6"/>
                <a:endCxn id="166" idx="2"/>
              </p:cNvCxnSpPr>
              <p:nvPr/>
            </p:nvCxnSpPr>
            <p:spPr>
              <a:xfrm flipV="1">
                <a:off x="3886199" y="22860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71" idx="6"/>
                <a:endCxn id="167" idx="2"/>
              </p:cNvCxnSpPr>
              <p:nvPr/>
            </p:nvCxnSpPr>
            <p:spPr>
              <a:xfrm>
                <a:off x="3886199" y="2997200"/>
                <a:ext cx="1147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71" idx="6"/>
                <a:endCxn id="168" idx="2"/>
              </p:cNvCxnSpPr>
              <p:nvPr/>
            </p:nvCxnSpPr>
            <p:spPr>
              <a:xfrm>
                <a:off x="3886199" y="2997200"/>
                <a:ext cx="114759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71" idx="6"/>
                <a:endCxn id="169" idx="2"/>
              </p:cNvCxnSpPr>
              <p:nvPr/>
            </p:nvCxnSpPr>
            <p:spPr>
              <a:xfrm>
                <a:off x="3886199" y="2997200"/>
                <a:ext cx="114759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flipV="1">
              <a:off x="5457420" y="3699780"/>
              <a:ext cx="472312" cy="1327785"/>
              <a:chOff x="3886200" y="2286000"/>
              <a:chExt cx="1143000" cy="2133600"/>
            </a:xfrm>
          </p:grpSpPr>
          <p:cxnSp>
            <p:nvCxnSpPr>
              <p:cNvPr id="148" name="Straight Connector 147"/>
              <p:cNvCxnSpPr/>
              <p:nvPr/>
            </p:nvCxnSpPr>
            <p:spPr>
              <a:xfrm>
                <a:off x="3886200" y="22860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862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86200" y="2286000"/>
                <a:ext cx="1143000" cy="213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38862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8862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8862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8862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flipH="1">
              <a:off x="4603844" y="3699780"/>
              <a:ext cx="472312" cy="1327785"/>
              <a:chOff x="5638800" y="2286000"/>
              <a:chExt cx="1143000" cy="2133600"/>
            </a:xfrm>
          </p:grpSpPr>
          <p:cxnSp>
            <p:nvCxnSpPr>
              <p:cNvPr id="140" name="Straight Connector 139"/>
              <p:cNvCxnSpPr/>
              <p:nvPr/>
            </p:nvCxnSpPr>
            <p:spPr>
              <a:xfrm>
                <a:off x="5638800" y="22860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638800" y="22860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638800" y="2997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638800" y="37084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638800" y="2997200"/>
                <a:ext cx="1143000" cy="142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638800" y="370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638800" y="2997200"/>
                <a:ext cx="1143000" cy="71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4" name="Rectangle 173"/>
          <p:cNvSpPr/>
          <p:nvPr/>
        </p:nvSpPr>
        <p:spPr>
          <a:xfrm>
            <a:off x="6637047" y="2099762"/>
            <a:ext cx="1566427" cy="708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itle 1"/>
          <p:cNvSpPr txBox="1">
            <a:spLocks/>
          </p:cNvSpPr>
          <p:nvPr/>
        </p:nvSpPr>
        <p:spPr>
          <a:xfrm>
            <a:off x="374283" y="40637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srgbClr val="FF0000"/>
                </a:solidFill>
              </a:rPr>
              <a:t>Do we even need semantic labels?</a:t>
            </a:r>
            <a:endParaRPr lang="en-US" i="1" dirty="0">
              <a:solidFill>
                <a:srgbClr val="FF0000"/>
              </a:solidFill>
            </a:endParaRPr>
          </a:p>
        </p:txBody>
      </p:sp>
      <p:grpSp>
        <p:nvGrpSpPr>
          <p:cNvPr id="22" name="Group 21"/>
          <p:cNvGrpSpPr/>
          <p:nvPr/>
        </p:nvGrpSpPr>
        <p:grpSpPr>
          <a:xfrm>
            <a:off x="1270852" y="1763486"/>
            <a:ext cx="5452520" cy="3722914"/>
            <a:chOff x="1270852" y="1763486"/>
            <a:chExt cx="5452520" cy="3722914"/>
          </a:xfrm>
        </p:grpSpPr>
        <p:cxnSp>
          <p:nvCxnSpPr>
            <p:cNvPr id="68" name="Straight Connector 67"/>
            <p:cNvCxnSpPr/>
            <p:nvPr/>
          </p:nvCxnSpPr>
          <p:spPr>
            <a:xfrm flipH="1">
              <a:off x="2959331" y="3103153"/>
              <a:ext cx="1130533" cy="18678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564272" y="3882614"/>
              <a:ext cx="1159100" cy="584775"/>
            </a:xfrm>
            <a:prstGeom prst="rect">
              <a:avLst/>
            </a:prstGeom>
            <a:noFill/>
          </p:spPr>
          <p:txBody>
            <a:bodyPr wrap="none" rtlCol="0">
              <a:spAutoFit/>
            </a:bodyPr>
            <a:lstStyle/>
            <a:p>
              <a:r>
                <a:rPr lang="en-US" sz="3200" dirty="0" smtClean="0"/>
                <a:t>Pose?</a:t>
              </a:r>
              <a:endParaRPr lang="en-US" sz="3200" dirty="0"/>
            </a:p>
          </p:txBody>
        </p:sp>
        <p:sp>
          <p:nvSpPr>
            <p:cNvPr id="70" name="TextBox 69"/>
            <p:cNvSpPr txBox="1"/>
            <p:nvPr/>
          </p:nvSpPr>
          <p:spPr>
            <a:xfrm>
              <a:off x="4353405" y="4858675"/>
              <a:ext cx="2262159" cy="584775"/>
            </a:xfrm>
            <a:prstGeom prst="rect">
              <a:avLst/>
            </a:prstGeom>
            <a:noFill/>
          </p:spPr>
          <p:txBody>
            <a:bodyPr wrap="none" rtlCol="0">
              <a:spAutoFit/>
            </a:bodyPr>
            <a:lstStyle/>
            <a:p>
              <a:pPr algn="ctr"/>
              <a:r>
                <a:rPr lang="en-US" sz="3200" dirty="0" smtClean="0"/>
                <a:t>Boundaries?</a:t>
              </a:r>
              <a:endParaRPr lang="en-US" sz="3200" dirty="0"/>
            </a:p>
          </p:txBody>
        </p:sp>
        <p:sp>
          <p:nvSpPr>
            <p:cNvPr id="71" name="TextBox 70"/>
            <p:cNvSpPr txBox="1"/>
            <p:nvPr/>
          </p:nvSpPr>
          <p:spPr>
            <a:xfrm>
              <a:off x="1832625" y="4901625"/>
              <a:ext cx="2053575" cy="584775"/>
            </a:xfrm>
            <a:prstGeom prst="rect">
              <a:avLst/>
            </a:prstGeom>
            <a:noFill/>
          </p:spPr>
          <p:txBody>
            <a:bodyPr wrap="none" rtlCol="0">
              <a:spAutoFit/>
            </a:bodyPr>
            <a:lstStyle/>
            <a:p>
              <a:r>
                <a:rPr lang="en-US" sz="3200" dirty="0" smtClean="0"/>
                <a:t>Geometry?</a:t>
              </a:r>
              <a:endParaRPr lang="en-US" sz="3200" dirty="0"/>
            </a:p>
          </p:txBody>
        </p:sp>
        <p:cxnSp>
          <p:nvCxnSpPr>
            <p:cNvPr id="72" name="Straight Connector 71"/>
            <p:cNvCxnSpPr/>
            <p:nvPr/>
          </p:nvCxnSpPr>
          <p:spPr>
            <a:xfrm>
              <a:off x="4924697" y="1763486"/>
              <a:ext cx="1043841" cy="2193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26303" y="3106754"/>
              <a:ext cx="432545" cy="1819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3736833" y="4139625"/>
              <a:ext cx="1216167" cy="584775"/>
            </a:xfrm>
            <a:prstGeom prst="rect">
              <a:avLst/>
            </a:prstGeom>
            <a:noFill/>
          </p:spPr>
          <p:txBody>
            <a:bodyPr wrap="none" rtlCol="0">
              <a:spAutoFit/>
            </a:bodyPr>
            <a:lstStyle/>
            <a:p>
              <a:r>
                <a:rPr lang="en-US" sz="3200" dirty="0" smtClean="0"/>
                <a:t>Parts?</a:t>
              </a:r>
              <a:endParaRPr lang="en-US" sz="3200" dirty="0"/>
            </a:p>
          </p:txBody>
        </p:sp>
        <p:cxnSp>
          <p:nvCxnSpPr>
            <p:cNvPr id="178" name="Straight Connector 177"/>
            <p:cNvCxnSpPr/>
            <p:nvPr/>
          </p:nvCxnSpPr>
          <p:spPr>
            <a:xfrm flipH="1">
              <a:off x="4322618" y="2660073"/>
              <a:ext cx="615144" cy="1546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70852" y="3760236"/>
              <a:ext cx="1946174" cy="584775"/>
            </a:xfrm>
            <a:prstGeom prst="rect">
              <a:avLst/>
            </a:prstGeom>
            <a:noFill/>
          </p:spPr>
          <p:txBody>
            <a:bodyPr wrap="none" rtlCol="0">
              <a:spAutoFit/>
            </a:bodyPr>
            <a:lstStyle/>
            <a:p>
              <a:r>
                <a:rPr lang="en-US" sz="3200" dirty="0" smtClean="0"/>
                <a:t>Materials?</a:t>
              </a:r>
              <a:endParaRPr lang="en-US" sz="3200" dirty="0"/>
            </a:p>
          </p:txBody>
        </p:sp>
        <p:cxnSp>
          <p:nvCxnSpPr>
            <p:cNvPr id="180" name="Straight Connector 179"/>
            <p:cNvCxnSpPr/>
            <p:nvPr/>
          </p:nvCxnSpPr>
          <p:spPr>
            <a:xfrm flipH="1">
              <a:off x="2543695" y="2211185"/>
              <a:ext cx="1529542" cy="15794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1" name="Title 1"/>
          <p:cNvSpPr txBox="1">
            <a:spLocks/>
          </p:cNvSpPr>
          <p:nvPr/>
        </p:nvSpPr>
        <p:spPr>
          <a:xfrm>
            <a:off x="362435" y="40637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srgbClr val="FF0000"/>
                </a:solidFill>
              </a:rPr>
              <a:t>Do we need this task?</a:t>
            </a:r>
            <a:endParaRPr lang="en-US" i="1" dirty="0">
              <a:solidFill>
                <a:srgbClr val="FF0000"/>
              </a:solidFill>
            </a:endParaRPr>
          </a:p>
        </p:txBody>
      </p:sp>
    </p:spTree>
    <p:custDataLst>
      <p:tags r:id="rId1"/>
    </p:custDataLst>
    <p:extLst>
      <p:ext uri="{BB962C8B-B14F-4D97-AF65-F5344CB8AC3E}">
        <p14:creationId xmlns:p14="http://schemas.microsoft.com/office/powerpoint/2010/main" val="2001466224"/>
      </p:ext>
    </p:extLst>
  </p:cSld>
  <p:clrMapOvr>
    <a:masterClrMapping/>
  </p:clrMapOvr>
  <mc:AlternateContent xmlns:mc="http://schemas.openxmlformats.org/markup-compatibility/2006" xmlns:p14="http://schemas.microsoft.com/office/powerpoint/2010/main">
    <mc:Choice Requires="p14">
      <p:transition spd="med" p14:dur="700" advTm="29010">
        <p:fade/>
      </p:transition>
    </mc:Choice>
    <mc:Fallback xmlns="">
      <p:transition spd="med" advTm="290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500"/>
                                        <p:tgtEl>
                                          <p:spTgt spid="1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500"/>
                                        <p:tgtEl>
                                          <p:spTgt spid="1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81"/>
                                        </p:tgtEl>
                                      </p:cBhvr>
                                    </p:animEffect>
                                    <p:set>
                                      <p:cBhvr>
                                        <p:cTn id="24" dur="1" fill="hold">
                                          <p:stCondLst>
                                            <p:cond delay="499"/>
                                          </p:stCondLst>
                                        </p:cTn>
                                        <p:tgtEl>
                                          <p:spTgt spid="181"/>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6"/>
                                        </p:tgtEl>
                                        <p:attrNameLst>
                                          <p:attrName>style.visibility</p:attrName>
                                        </p:attrNameLst>
                                      </p:cBhvr>
                                      <p:to>
                                        <p:strVal val="visible"/>
                                      </p:to>
                                    </p:set>
                                    <p:animEffect transition="in" filter="fade">
                                      <p:cBhvr>
                                        <p:cTn id="28"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6" grpId="0"/>
      <p:bldP spid="181" grpId="0"/>
      <p:bldP spid="18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4"/>
          <a:srcRect l="71318" t="80354" r="23181" b="17249"/>
          <a:stretch/>
        </p:blipFill>
        <p:spPr>
          <a:xfrm>
            <a:off x="7734300" y="1752600"/>
            <a:ext cx="647700" cy="439056"/>
          </a:xfrm>
          <a:prstGeom prst="rect">
            <a:avLst/>
          </a:prstGeom>
        </p:spPr>
      </p:pic>
      <p:pic>
        <p:nvPicPr>
          <p:cNvPr id="27" name="Picture 26"/>
          <p:cNvPicPr>
            <a:picLocks noChangeAspect="1"/>
          </p:cNvPicPr>
          <p:nvPr/>
        </p:nvPicPr>
        <p:blipFill rotWithShape="1">
          <a:blip r:embed="rId4"/>
          <a:srcRect l="61449" t="80354" r="28681" b="17249"/>
          <a:stretch/>
        </p:blipFill>
        <p:spPr>
          <a:xfrm>
            <a:off x="6254116" y="1752600"/>
            <a:ext cx="1162050" cy="439056"/>
          </a:xfrm>
          <a:prstGeom prst="rect">
            <a:avLst/>
          </a:prstGeom>
        </p:spPr>
      </p:pic>
      <p:pic>
        <p:nvPicPr>
          <p:cNvPr id="28" name="Picture 27"/>
          <p:cNvPicPr>
            <a:picLocks noChangeAspect="1"/>
          </p:cNvPicPr>
          <p:nvPr/>
        </p:nvPicPr>
        <p:blipFill rotWithShape="1">
          <a:blip r:embed="rId4"/>
          <a:srcRect l="56353" t="80354" r="38551" b="17249"/>
          <a:stretch/>
        </p:blipFill>
        <p:spPr>
          <a:xfrm>
            <a:off x="5335905" y="1752600"/>
            <a:ext cx="600076" cy="439056"/>
          </a:xfrm>
          <a:prstGeom prst="rect">
            <a:avLst/>
          </a:prstGeom>
        </p:spPr>
      </p:pic>
      <p:pic>
        <p:nvPicPr>
          <p:cNvPr id="29" name="Picture 28"/>
          <p:cNvPicPr>
            <a:picLocks noChangeAspect="1"/>
          </p:cNvPicPr>
          <p:nvPr/>
        </p:nvPicPr>
        <p:blipFill rotWithShape="1">
          <a:blip r:embed="rId4"/>
          <a:srcRect l="37307" t="80354" r="57157" b="17249"/>
          <a:stretch/>
        </p:blipFill>
        <p:spPr>
          <a:xfrm>
            <a:off x="4365987" y="1752600"/>
            <a:ext cx="651783" cy="439056"/>
          </a:xfrm>
          <a:prstGeom prst="rect">
            <a:avLst/>
          </a:prstGeom>
        </p:spPr>
      </p:pic>
      <p:pic>
        <p:nvPicPr>
          <p:cNvPr id="30" name="Picture 29"/>
          <p:cNvPicPr>
            <a:picLocks noChangeAspect="1"/>
          </p:cNvPicPr>
          <p:nvPr/>
        </p:nvPicPr>
        <p:blipFill rotWithShape="1">
          <a:blip r:embed="rId4"/>
          <a:srcRect l="24999" t="80354" r="62693" b="17249"/>
          <a:stretch/>
        </p:blipFill>
        <p:spPr>
          <a:xfrm>
            <a:off x="2598693" y="1752600"/>
            <a:ext cx="1449159" cy="439056"/>
          </a:xfrm>
          <a:prstGeom prst="rect">
            <a:avLst/>
          </a:prstGeom>
        </p:spPr>
      </p:pic>
      <p:pic>
        <p:nvPicPr>
          <p:cNvPr id="31" name="Picture 30"/>
          <p:cNvPicPr>
            <a:picLocks noChangeAspect="1"/>
          </p:cNvPicPr>
          <p:nvPr/>
        </p:nvPicPr>
        <p:blipFill rotWithShape="1">
          <a:blip r:embed="rId4"/>
          <a:srcRect l="9108" t="80354" r="75001" b="17249"/>
          <a:stretch/>
        </p:blipFill>
        <p:spPr>
          <a:xfrm>
            <a:off x="409574" y="1752600"/>
            <a:ext cx="1870984" cy="439056"/>
          </a:xfrm>
          <a:prstGeom prst="rect">
            <a:avLst/>
          </a:prstGeom>
        </p:spPr>
      </p:pic>
      <p:cxnSp>
        <p:nvCxnSpPr>
          <p:cNvPr id="33" name="Straight Connector 32"/>
          <p:cNvCxnSpPr/>
          <p:nvPr/>
        </p:nvCxnSpPr>
        <p:spPr>
          <a:xfrm flipH="1">
            <a:off x="-457200" y="1972128"/>
            <a:ext cx="990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srcRect l="8542" t="54631" r="13958" b="15149"/>
          <a:stretch/>
        </p:blipFill>
        <p:spPr>
          <a:xfrm>
            <a:off x="0" y="1323109"/>
            <a:ext cx="9124950" cy="5534891"/>
          </a:xfrm>
          <a:prstGeom prst="rect">
            <a:avLst/>
          </a:prstGeom>
        </p:spPr>
      </p:pic>
      <p:sp>
        <p:nvSpPr>
          <p:cNvPr id="5" name="Rectangle 4"/>
          <p:cNvSpPr/>
          <p:nvPr/>
        </p:nvSpPr>
        <p:spPr>
          <a:xfrm>
            <a:off x="0" y="1323109"/>
            <a:ext cx="9144000" cy="5534891"/>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1600"/>
            <a:ext cx="8229600" cy="1143000"/>
          </a:xfrm>
        </p:spPr>
        <p:txBody>
          <a:bodyPr>
            <a:normAutofit/>
          </a:bodyPr>
          <a:lstStyle/>
          <a:p>
            <a:r>
              <a:rPr lang="en-US" dirty="0" smtClean="0"/>
              <a:t>Context as Supervision</a:t>
            </a:r>
            <a:br>
              <a:rPr lang="en-US" dirty="0" smtClean="0"/>
            </a:br>
            <a:r>
              <a:rPr lang="en-US" sz="2200" dirty="0" smtClean="0">
                <a:solidFill>
                  <a:prstClr val="black"/>
                </a:solidFill>
              </a:rPr>
              <a:t>[</a:t>
            </a:r>
            <a:r>
              <a:rPr lang="en-US" sz="2200" dirty="0" err="1" smtClean="0">
                <a:solidFill>
                  <a:prstClr val="black"/>
                </a:solidFill>
              </a:rPr>
              <a:t>Collobert</a:t>
            </a:r>
            <a:r>
              <a:rPr lang="en-US" sz="2200" dirty="0" smtClean="0">
                <a:solidFill>
                  <a:prstClr val="black"/>
                </a:solidFill>
              </a:rPr>
              <a:t> &amp; Weston 2008; </a:t>
            </a:r>
            <a:r>
              <a:rPr lang="en-US" sz="2200" dirty="0" err="1" smtClean="0">
                <a:solidFill>
                  <a:prstClr val="black"/>
                </a:solidFill>
              </a:rPr>
              <a:t>Mikolov</a:t>
            </a:r>
            <a:r>
              <a:rPr lang="en-US" sz="2200" dirty="0" smtClean="0">
                <a:solidFill>
                  <a:prstClr val="black"/>
                </a:solidFill>
              </a:rPr>
              <a:t> </a:t>
            </a:r>
            <a:r>
              <a:rPr lang="en-US" sz="2200" dirty="0">
                <a:solidFill>
                  <a:prstClr val="black"/>
                </a:solidFill>
              </a:rPr>
              <a:t>et al. </a:t>
            </a:r>
            <a:r>
              <a:rPr lang="en-US" sz="2200" dirty="0" smtClean="0">
                <a:solidFill>
                  <a:prstClr val="black"/>
                </a:solidFill>
              </a:rPr>
              <a:t>2013]</a:t>
            </a:r>
            <a:endParaRPr lang="en-US" dirty="0"/>
          </a:p>
        </p:txBody>
      </p:sp>
      <p:pic>
        <p:nvPicPr>
          <p:cNvPr id="6" name="Picture 5"/>
          <p:cNvPicPr>
            <a:picLocks noChangeAspect="1"/>
          </p:cNvPicPr>
          <p:nvPr/>
        </p:nvPicPr>
        <p:blipFill rotWithShape="1">
          <a:blip r:embed="rId4"/>
          <a:srcRect l="71318" t="80354" r="23181" b="17249"/>
          <a:stretch/>
        </p:blipFill>
        <p:spPr>
          <a:xfrm>
            <a:off x="7391401" y="6034314"/>
            <a:ext cx="647700" cy="439056"/>
          </a:xfrm>
          <a:prstGeom prst="rect">
            <a:avLst/>
          </a:prstGeom>
        </p:spPr>
      </p:pic>
      <p:pic>
        <p:nvPicPr>
          <p:cNvPr id="7" name="Picture 6"/>
          <p:cNvPicPr>
            <a:picLocks noChangeAspect="1"/>
          </p:cNvPicPr>
          <p:nvPr/>
        </p:nvPicPr>
        <p:blipFill rotWithShape="1">
          <a:blip r:embed="rId4"/>
          <a:srcRect l="61449" t="80354" r="28681" b="17249"/>
          <a:stretch/>
        </p:blipFill>
        <p:spPr>
          <a:xfrm>
            <a:off x="6229351" y="6034314"/>
            <a:ext cx="1162050" cy="439056"/>
          </a:xfrm>
          <a:prstGeom prst="rect">
            <a:avLst/>
          </a:prstGeom>
        </p:spPr>
      </p:pic>
      <p:pic>
        <p:nvPicPr>
          <p:cNvPr id="8" name="Picture 7"/>
          <p:cNvPicPr>
            <a:picLocks noChangeAspect="1"/>
          </p:cNvPicPr>
          <p:nvPr/>
        </p:nvPicPr>
        <p:blipFill rotWithShape="1">
          <a:blip r:embed="rId4"/>
          <a:srcRect l="56353" t="80354" r="38551" b="17249"/>
          <a:stretch/>
        </p:blipFill>
        <p:spPr>
          <a:xfrm>
            <a:off x="5629275" y="6034314"/>
            <a:ext cx="600076" cy="439056"/>
          </a:xfrm>
          <a:prstGeom prst="rect">
            <a:avLst/>
          </a:prstGeom>
        </p:spPr>
      </p:pic>
      <p:pic>
        <p:nvPicPr>
          <p:cNvPr id="9" name="Picture 8"/>
          <p:cNvPicPr>
            <a:picLocks noChangeAspect="1"/>
          </p:cNvPicPr>
          <p:nvPr/>
        </p:nvPicPr>
        <p:blipFill rotWithShape="1">
          <a:blip r:embed="rId4"/>
          <a:srcRect l="42842" t="80354" r="43648" b="17249"/>
          <a:stretch/>
        </p:blipFill>
        <p:spPr>
          <a:xfrm>
            <a:off x="4038599" y="6034314"/>
            <a:ext cx="1590676" cy="439056"/>
          </a:xfrm>
          <a:prstGeom prst="rect">
            <a:avLst/>
          </a:prstGeom>
        </p:spPr>
      </p:pic>
      <p:pic>
        <p:nvPicPr>
          <p:cNvPr id="10" name="Picture 9"/>
          <p:cNvPicPr>
            <a:picLocks noChangeAspect="1"/>
          </p:cNvPicPr>
          <p:nvPr/>
        </p:nvPicPr>
        <p:blipFill rotWithShape="1">
          <a:blip r:embed="rId4"/>
          <a:srcRect l="37307" t="80354" r="57157" b="17249"/>
          <a:stretch/>
        </p:blipFill>
        <p:spPr>
          <a:xfrm>
            <a:off x="3386816" y="6034314"/>
            <a:ext cx="651783" cy="439056"/>
          </a:xfrm>
          <a:prstGeom prst="rect">
            <a:avLst/>
          </a:prstGeom>
        </p:spPr>
      </p:pic>
      <p:pic>
        <p:nvPicPr>
          <p:cNvPr id="11" name="Picture 10"/>
          <p:cNvPicPr>
            <a:picLocks noChangeAspect="1"/>
          </p:cNvPicPr>
          <p:nvPr/>
        </p:nvPicPr>
        <p:blipFill rotWithShape="1">
          <a:blip r:embed="rId4"/>
          <a:srcRect l="24999" t="80354" r="62693" b="17249"/>
          <a:stretch/>
        </p:blipFill>
        <p:spPr>
          <a:xfrm>
            <a:off x="1937658" y="6034314"/>
            <a:ext cx="1449159" cy="439056"/>
          </a:xfrm>
          <a:prstGeom prst="rect">
            <a:avLst/>
          </a:prstGeom>
        </p:spPr>
      </p:pic>
      <p:pic>
        <p:nvPicPr>
          <p:cNvPr id="12" name="Picture 11"/>
          <p:cNvPicPr>
            <a:picLocks noChangeAspect="1"/>
          </p:cNvPicPr>
          <p:nvPr/>
        </p:nvPicPr>
        <p:blipFill rotWithShape="1">
          <a:blip r:embed="rId4"/>
          <a:srcRect l="9108" t="80354" r="75001" b="17249"/>
          <a:stretch/>
        </p:blipFill>
        <p:spPr>
          <a:xfrm>
            <a:off x="66675" y="6034314"/>
            <a:ext cx="1870984" cy="439056"/>
          </a:xfrm>
          <a:prstGeom prst="rect">
            <a:avLst/>
          </a:prstGeom>
        </p:spPr>
      </p:pic>
      <p:grpSp>
        <p:nvGrpSpPr>
          <p:cNvPr id="25" name="Group 24"/>
          <p:cNvGrpSpPr/>
          <p:nvPr/>
        </p:nvGrpSpPr>
        <p:grpSpPr>
          <a:xfrm>
            <a:off x="-464454" y="7391400"/>
            <a:ext cx="10141854" cy="2895600"/>
            <a:chOff x="-464454" y="4495800"/>
            <a:chExt cx="10141854" cy="2895600"/>
          </a:xfrm>
        </p:grpSpPr>
        <p:cxnSp>
          <p:nvCxnSpPr>
            <p:cNvPr id="14" name="Straight Connector 13"/>
            <p:cNvCxnSpPr/>
            <p:nvPr/>
          </p:nvCxnSpPr>
          <p:spPr>
            <a:xfrm>
              <a:off x="-457200" y="6473370"/>
              <a:ext cx="1013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454" y="6034314"/>
              <a:ext cx="1013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37658" y="44958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86817" y="4590144"/>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38600" y="46482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29275" y="46482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29350" y="46482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391400" y="46482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39100" y="46482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675" y="4648200"/>
              <a:ext cx="0" cy="2743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280558" y="2260600"/>
            <a:ext cx="5352142" cy="3683000"/>
            <a:chOff x="2280558" y="2260600"/>
            <a:chExt cx="5352142" cy="3683000"/>
          </a:xfrm>
        </p:grpSpPr>
        <p:sp>
          <p:nvSpPr>
            <p:cNvPr id="3" name="Rectangle 2"/>
            <p:cNvSpPr/>
            <p:nvPr/>
          </p:nvSpPr>
          <p:spPr>
            <a:xfrm>
              <a:off x="4031931" y="3352800"/>
              <a:ext cx="1604012" cy="1981200"/>
            </a:xfrm>
            <a:prstGeom prst="rect">
              <a:avLst/>
            </a:prstGeom>
            <a:solidFill>
              <a:srgbClr val="FF0D0D">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rPr>
                <a:t>Deep</a:t>
              </a:r>
            </a:p>
            <a:p>
              <a:pPr algn="ctr"/>
              <a:r>
                <a:rPr lang="en-US" sz="4400" dirty="0" smtClean="0">
                  <a:solidFill>
                    <a:srgbClr val="FF0000"/>
                  </a:solidFill>
                </a:rPr>
                <a:t>Net</a:t>
              </a:r>
              <a:endParaRPr lang="en-US" sz="4400" dirty="0">
                <a:solidFill>
                  <a:srgbClr val="FF0000"/>
                </a:solidFill>
              </a:endParaRPr>
            </a:p>
          </p:txBody>
        </p:sp>
        <p:cxnSp>
          <p:nvCxnSpPr>
            <p:cNvPr id="16" name="Straight Arrow Connector 15"/>
            <p:cNvCxnSpPr/>
            <p:nvPr/>
          </p:nvCxnSpPr>
          <p:spPr>
            <a:xfrm flipV="1">
              <a:off x="4833937" y="5486400"/>
              <a:ext cx="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280558" y="2286000"/>
              <a:ext cx="255338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712708" y="2286000"/>
              <a:ext cx="1164092"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833938" y="2286000"/>
              <a:ext cx="592136"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737100" y="2286000"/>
              <a:ext cx="96838"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833938" y="2286000"/>
              <a:ext cx="1643062"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833938" y="2260600"/>
              <a:ext cx="2798762" cy="939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23946417"/>
      </p:ext>
    </p:extLst>
  </p:cSld>
  <p:clrMapOvr>
    <a:masterClrMapping/>
  </p:clrMapOvr>
  <mc:AlternateContent xmlns:mc="http://schemas.openxmlformats.org/markup-compatibility/2006" xmlns:p14="http://schemas.microsoft.com/office/powerpoint/2010/main">
    <mc:Choice Requires="p14">
      <p:transition spd="med" p14:dur="700" advTm="51618">
        <p:fade/>
      </p:transition>
    </mc:Choice>
    <mc:Fallback xmlns="">
      <p:transition spd="med" advTm="516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11022E-16 4.44444E-6 L 0.03611 -0.62292 " pathEditMode="relative" rAng="0" ptsTypes="AA">
                                      <p:cBhvr>
                                        <p:cTn id="11" dur="2000" fill="hold"/>
                                        <p:tgtEl>
                                          <p:spTgt spid="6"/>
                                        </p:tgtEl>
                                        <p:attrNameLst>
                                          <p:attrName>ppt_x</p:attrName>
                                          <p:attrName>ppt_y</p:attrName>
                                        </p:attrNameLst>
                                      </p:cBhvr>
                                      <p:rCtr x="1806" y="-31157"/>
                                    </p:animMotion>
                                  </p:childTnLst>
                                </p:cTn>
                              </p:par>
                              <p:par>
                                <p:cTn id="12" presetID="42" presetClass="path" presetSubtype="0" accel="50000" decel="50000" fill="hold" nodeType="withEffect">
                                  <p:stCondLst>
                                    <p:cond delay="0"/>
                                  </p:stCondLst>
                                  <p:childTnLst>
                                    <p:animMotion origin="layout" path="M -1.66667E-6 4.44444E-6 L 0.00313 -0.62292 " pathEditMode="relative" rAng="0" ptsTypes="AA">
                                      <p:cBhvr>
                                        <p:cTn id="13" dur="2000" fill="hold"/>
                                        <p:tgtEl>
                                          <p:spTgt spid="7"/>
                                        </p:tgtEl>
                                        <p:attrNameLst>
                                          <p:attrName>ppt_x</p:attrName>
                                          <p:attrName>ppt_y</p:attrName>
                                        </p:attrNameLst>
                                      </p:cBhvr>
                                      <p:rCtr x="156" y="-31157"/>
                                    </p:animMotion>
                                  </p:childTnLst>
                                </p:cTn>
                              </p:par>
                              <p:par>
                                <p:cTn id="14" presetID="42" presetClass="path" presetSubtype="0" accel="50000" decel="50000" fill="hold" nodeType="withEffect">
                                  <p:stCondLst>
                                    <p:cond delay="0"/>
                                  </p:stCondLst>
                                  <p:childTnLst>
                                    <p:animMotion origin="layout" path="M 2.5E-6 4.44444E-6 L -0.03281 -0.62477 " pathEditMode="relative" rAng="0" ptsTypes="AA">
                                      <p:cBhvr>
                                        <p:cTn id="15" dur="2000" fill="hold"/>
                                        <p:tgtEl>
                                          <p:spTgt spid="8"/>
                                        </p:tgtEl>
                                        <p:attrNameLst>
                                          <p:attrName>ppt_x</p:attrName>
                                          <p:attrName>ppt_y</p:attrName>
                                        </p:attrNameLst>
                                      </p:cBhvr>
                                      <p:rCtr x="-1649" y="-31250"/>
                                    </p:animMotion>
                                  </p:childTnLst>
                                </p:cTn>
                              </p:par>
                              <p:par>
                                <p:cTn id="16" presetID="42" presetClass="path" presetSubtype="0" accel="50000" decel="50000" fill="hold" nodeType="withEffect">
                                  <p:stCondLst>
                                    <p:cond delay="0"/>
                                  </p:stCondLst>
                                  <p:childTnLst>
                                    <p:animMotion origin="layout" path="M -2.77778E-6 4.44444E-6 L 0.10799 -0.62385 " pathEditMode="relative" rAng="0" ptsTypes="AA">
                                      <p:cBhvr>
                                        <p:cTn id="17" dur="2000" fill="hold"/>
                                        <p:tgtEl>
                                          <p:spTgt spid="10"/>
                                        </p:tgtEl>
                                        <p:attrNameLst>
                                          <p:attrName>ppt_x</p:attrName>
                                          <p:attrName>ppt_y</p:attrName>
                                        </p:attrNameLst>
                                      </p:cBhvr>
                                      <p:rCtr x="5399" y="-31204"/>
                                    </p:animMotion>
                                  </p:childTnLst>
                                </p:cTn>
                              </p:par>
                              <p:par>
                                <p:cTn id="18" presetID="42" presetClass="path" presetSubtype="0" accel="50000" decel="50000" fill="hold" nodeType="withEffect">
                                  <p:stCondLst>
                                    <p:cond delay="0"/>
                                  </p:stCondLst>
                                  <p:childTnLst>
                                    <p:animMotion origin="layout" path="M 4.16667E-6 4.44444E-6 L 0.07239 -0.62385 " pathEditMode="relative" rAng="0" ptsTypes="AA">
                                      <p:cBhvr>
                                        <p:cTn id="19" dur="2000" fill="hold"/>
                                        <p:tgtEl>
                                          <p:spTgt spid="11"/>
                                        </p:tgtEl>
                                        <p:attrNameLst>
                                          <p:attrName>ppt_x</p:attrName>
                                          <p:attrName>ppt_y</p:attrName>
                                        </p:attrNameLst>
                                      </p:cBhvr>
                                      <p:rCtr x="3611" y="-31204"/>
                                    </p:animMotion>
                                  </p:childTnLst>
                                </p:cTn>
                              </p:par>
                              <p:par>
                                <p:cTn id="20" presetID="42" presetClass="path" presetSubtype="0" accel="50000" decel="50000" fill="hold" nodeType="withEffect">
                                  <p:stCondLst>
                                    <p:cond delay="0"/>
                                  </p:stCondLst>
                                  <p:childTnLst>
                                    <p:animMotion origin="layout" path="M 1.38889E-6 4.44444E-6 L 0.03767 -0.62477 " pathEditMode="relative" rAng="0" ptsTypes="AA">
                                      <p:cBhvr>
                                        <p:cTn id="21" dur="2000" fill="hold"/>
                                        <p:tgtEl>
                                          <p:spTgt spid="12"/>
                                        </p:tgtEl>
                                        <p:attrNameLst>
                                          <p:attrName>ppt_x</p:attrName>
                                          <p:attrName>ppt_y</p:attrName>
                                        </p:attrNameLst>
                                      </p:cBhvr>
                                      <p:rCtr x="1875" y="-3125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Prediction for Images</a:t>
            </a:r>
            <a:endParaRPr lang="en-US" dirty="0"/>
          </a:p>
        </p:txBody>
      </p:sp>
      <p:pic>
        <p:nvPicPr>
          <p:cNvPr id="4" name="Picture 3"/>
          <p:cNvPicPr>
            <a:picLocks/>
          </p:cNvPicPr>
          <p:nvPr/>
        </p:nvPicPr>
        <p:blipFill rotWithShape="1">
          <a:blip r:embed="rId4">
            <a:extLst>
              <a:ext uri="{28A0092B-C50C-407E-A947-70E740481C1C}">
                <a14:useLocalDpi xmlns:a14="http://schemas.microsoft.com/office/drawing/2010/main" val="0"/>
              </a:ext>
            </a:extLst>
          </a:blip>
          <a:srcRect l="45673" t="39334" r="38328" b="39334"/>
          <a:stretch/>
        </p:blipFill>
        <p:spPr>
          <a:xfrm>
            <a:off x="4876801" y="2667000"/>
            <a:ext cx="1523999" cy="1524000"/>
          </a:xfrm>
          <a:prstGeom prst="rect">
            <a:avLst/>
          </a:prstGeom>
          <a:ln w="38100">
            <a:noFill/>
            <a:prstDash val="dash"/>
          </a:ln>
        </p:spPr>
      </p:pic>
      <p:pic>
        <p:nvPicPr>
          <p:cNvPr id="5" name="Picture 4"/>
          <p:cNvPicPr>
            <a:picLocks/>
          </p:cNvPicPr>
          <p:nvPr/>
        </p:nvPicPr>
        <p:blipFill rotWithShape="1">
          <a:blip r:embed="rId4">
            <a:extLst>
              <a:ext uri="{28A0092B-C50C-407E-A947-70E740481C1C}">
                <a14:useLocalDpi xmlns:a14="http://schemas.microsoft.com/office/drawing/2010/main" val="0"/>
              </a:ext>
            </a:extLst>
          </a:blip>
          <a:srcRect l="23396" t="11536" r="60605" b="66440"/>
          <a:stretch/>
        </p:blipFill>
        <p:spPr>
          <a:xfrm>
            <a:off x="2743201" y="2667000"/>
            <a:ext cx="1523999" cy="1524000"/>
          </a:xfrm>
          <a:prstGeom prst="rect">
            <a:avLst/>
          </a:prstGeom>
          <a:ln w="38100">
            <a:noFill/>
          </a:ln>
        </p:spPr>
      </p:pic>
      <p:sp>
        <p:nvSpPr>
          <p:cNvPr id="3" name="TextBox 2"/>
          <p:cNvSpPr txBox="1"/>
          <p:nvPr/>
        </p:nvSpPr>
        <p:spPr>
          <a:xfrm>
            <a:off x="3264589" y="4267200"/>
            <a:ext cx="481222" cy="707886"/>
          </a:xfrm>
          <a:prstGeom prst="rect">
            <a:avLst/>
          </a:prstGeom>
          <a:noFill/>
        </p:spPr>
        <p:txBody>
          <a:bodyPr wrap="none" rtlCol="0">
            <a:spAutoFit/>
          </a:bodyPr>
          <a:lstStyle/>
          <a:p>
            <a:r>
              <a:rPr lang="en-US" sz="4000" dirty="0" smtClean="0"/>
              <a:t>A</a:t>
            </a:r>
            <a:endParaRPr lang="en-US" sz="4000" dirty="0"/>
          </a:p>
        </p:txBody>
      </p:sp>
      <p:sp>
        <p:nvSpPr>
          <p:cNvPr id="6" name="TextBox 5"/>
          <p:cNvSpPr txBox="1"/>
          <p:nvPr/>
        </p:nvSpPr>
        <p:spPr>
          <a:xfrm>
            <a:off x="5407006" y="4267200"/>
            <a:ext cx="463588" cy="707886"/>
          </a:xfrm>
          <a:prstGeom prst="rect">
            <a:avLst/>
          </a:prstGeom>
          <a:noFill/>
        </p:spPr>
        <p:txBody>
          <a:bodyPr wrap="none" rtlCol="0">
            <a:spAutoFit/>
          </a:bodyPr>
          <a:lstStyle/>
          <a:p>
            <a:r>
              <a:rPr lang="en-US" sz="4000" dirty="0" smtClean="0"/>
              <a:t>B</a:t>
            </a:r>
            <a:endParaRPr lang="en-US" sz="4000" dirty="0"/>
          </a:p>
        </p:txBody>
      </p:sp>
      <p:grpSp>
        <p:nvGrpSpPr>
          <p:cNvPr id="19" name="Group 18"/>
          <p:cNvGrpSpPr/>
          <p:nvPr/>
        </p:nvGrpSpPr>
        <p:grpSpPr>
          <a:xfrm>
            <a:off x="366864" y="596353"/>
            <a:ext cx="5791200" cy="5656662"/>
            <a:chOff x="366864" y="596353"/>
            <a:chExt cx="5791200" cy="5656662"/>
          </a:xfrm>
        </p:grpSpPr>
        <p:pic>
          <p:nvPicPr>
            <p:cNvPr id="20" name="Picture 19"/>
            <p:cNvPicPr>
              <a:picLocks/>
            </p:cNvPicPr>
            <p:nvPr/>
          </p:nvPicPr>
          <p:blipFill rotWithShape="1">
            <a:blip r:embed="rId4">
              <a:extLst>
                <a:ext uri="{28A0092B-C50C-407E-A947-70E740481C1C}">
                  <a14:useLocalDpi xmlns:a14="http://schemas.microsoft.com/office/drawing/2010/main" val="0"/>
                </a:ext>
              </a:extLst>
            </a:blip>
            <a:srcRect l="23396" t="11536" r="60605" b="66440"/>
            <a:stretch/>
          </p:blipFill>
          <p:spPr>
            <a:xfrm>
              <a:off x="2514600" y="2667000"/>
              <a:ext cx="1523999" cy="1524000"/>
            </a:xfrm>
            <a:prstGeom prst="rect">
              <a:avLst/>
            </a:prstGeom>
            <a:ln w="38100">
              <a:solidFill>
                <a:srgbClr val="0000FF"/>
              </a:solidFill>
            </a:ln>
          </p:spPr>
        </p:pic>
        <p:sp>
          <p:nvSpPr>
            <p:cNvPr id="21" name="Rectangle 20"/>
            <p:cNvSpPr/>
            <p:nvPr/>
          </p:nvSpPr>
          <p:spPr>
            <a:xfrm flipH="1">
              <a:off x="376842" y="4700289"/>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2504093" y="4709814"/>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H="1">
              <a:off x="4641321" y="4700289"/>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a:off x="4641321" y="266155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a:off x="366864" y="266155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flipH="1">
              <a:off x="366864" y="629360"/>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flipH="1">
              <a:off x="2504093" y="622812"/>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4641321" y="622812"/>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7545" y="602901"/>
              <a:ext cx="755335" cy="1569660"/>
            </a:xfrm>
            <a:prstGeom prst="rect">
              <a:avLst/>
            </a:prstGeom>
          </p:spPr>
          <p:txBody>
            <a:bodyPr wrap="none">
              <a:spAutoFit/>
            </a:bodyPr>
            <a:lstStyle/>
            <a:p>
              <a:pPr lvl="0" algn="ctr"/>
              <a:r>
                <a:rPr lang="en-US" sz="9600" dirty="0">
                  <a:solidFill>
                    <a:srgbClr val="FF0000"/>
                  </a:solidFill>
                </a:rPr>
                <a:t>?</a:t>
              </a:r>
            </a:p>
          </p:txBody>
        </p:sp>
        <p:sp>
          <p:nvSpPr>
            <p:cNvPr id="30" name="Rectangle 29"/>
            <p:cNvSpPr/>
            <p:nvPr/>
          </p:nvSpPr>
          <p:spPr>
            <a:xfrm>
              <a:off x="2884796" y="596353"/>
              <a:ext cx="755335" cy="1569660"/>
            </a:xfrm>
            <a:prstGeom prst="rect">
              <a:avLst/>
            </a:prstGeom>
          </p:spPr>
          <p:txBody>
            <a:bodyPr wrap="none">
              <a:spAutoFit/>
            </a:bodyPr>
            <a:lstStyle/>
            <a:p>
              <a:pPr lvl="0" algn="ctr"/>
              <a:r>
                <a:rPr lang="en-US" sz="9600" dirty="0">
                  <a:solidFill>
                    <a:srgbClr val="FF0000"/>
                  </a:solidFill>
                </a:rPr>
                <a:t>?</a:t>
              </a:r>
            </a:p>
          </p:txBody>
        </p:sp>
        <p:sp>
          <p:nvSpPr>
            <p:cNvPr id="31" name="Rectangle 30"/>
            <p:cNvSpPr/>
            <p:nvPr/>
          </p:nvSpPr>
          <p:spPr>
            <a:xfrm>
              <a:off x="5022023" y="602901"/>
              <a:ext cx="755335" cy="1569660"/>
            </a:xfrm>
            <a:prstGeom prst="rect">
              <a:avLst/>
            </a:prstGeom>
          </p:spPr>
          <p:txBody>
            <a:bodyPr wrap="none">
              <a:spAutoFit/>
            </a:bodyPr>
            <a:lstStyle/>
            <a:p>
              <a:pPr lvl="0" algn="ctr"/>
              <a:r>
                <a:rPr lang="en-US" sz="9600" dirty="0">
                  <a:solidFill>
                    <a:srgbClr val="FF0000"/>
                  </a:solidFill>
                </a:rPr>
                <a:t>?</a:t>
              </a:r>
            </a:p>
          </p:txBody>
        </p:sp>
        <p:sp>
          <p:nvSpPr>
            <p:cNvPr id="32" name="Rectangle 31"/>
            <p:cNvSpPr/>
            <p:nvPr/>
          </p:nvSpPr>
          <p:spPr>
            <a:xfrm>
              <a:off x="5022024" y="2644170"/>
              <a:ext cx="755335" cy="1569660"/>
            </a:xfrm>
            <a:prstGeom prst="rect">
              <a:avLst/>
            </a:prstGeom>
          </p:spPr>
          <p:txBody>
            <a:bodyPr wrap="none">
              <a:spAutoFit/>
            </a:bodyPr>
            <a:lstStyle/>
            <a:p>
              <a:pPr lvl="0" algn="ctr"/>
              <a:r>
                <a:rPr lang="en-US" sz="9600" dirty="0">
                  <a:solidFill>
                    <a:srgbClr val="FF0000"/>
                  </a:solidFill>
                </a:rPr>
                <a:t>?</a:t>
              </a:r>
            </a:p>
          </p:txBody>
        </p:sp>
        <p:sp>
          <p:nvSpPr>
            <p:cNvPr id="33" name="Rectangle 32"/>
            <p:cNvSpPr/>
            <p:nvPr/>
          </p:nvSpPr>
          <p:spPr>
            <a:xfrm>
              <a:off x="757545" y="2644170"/>
              <a:ext cx="755335" cy="1569660"/>
            </a:xfrm>
            <a:prstGeom prst="rect">
              <a:avLst/>
            </a:prstGeom>
          </p:spPr>
          <p:txBody>
            <a:bodyPr wrap="none">
              <a:spAutoFit/>
            </a:bodyPr>
            <a:lstStyle/>
            <a:p>
              <a:pPr lvl="0" algn="ctr"/>
              <a:r>
                <a:rPr lang="en-US" sz="9600" dirty="0">
                  <a:solidFill>
                    <a:srgbClr val="FF0000"/>
                  </a:solidFill>
                </a:rPr>
                <a:t>?</a:t>
              </a:r>
            </a:p>
          </p:txBody>
        </p:sp>
        <p:sp>
          <p:nvSpPr>
            <p:cNvPr id="34" name="Rectangle 33"/>
            <p:cNvSpPr/>
            <p:nvPr/>
          </p:nvSpPr>
          <p:spPr>
            <a:xfrm>
              <a:off x="747567" y="4673830"/>
              <a:ext cx="755335" cy="1569660"/>
            </a:xfrm>
            <a:prstGeom prst="rect">
              <a:avLst/>
            </a:prstGeom>
          </p:spPr>
          <p:txBody>
            <a:bodyPr wrap="none">
              <a:spAutoFit/>
            </a:bodyPr>
            <a:lstStyle/>
            <a:p>
              <a:pPr lvl="0" algn="ctr"/>
              <a:r>
                <a:rPr lang="en-US" sz="9600" dirty="0">
                  <a:solidFill>
                    <a:srgbClr val="FF0000"/>
                  </a:solidFill>
                </a:rPr>
                <a:t>?</a:t>
              </a:r>
            </a:p>
          </p:txBody>
        </p:sp>
        <p:sp>
          <p:nvSpPr>
            <p:cNvPr id="35" name="Rectangle 34"/>
            <p:cNvSpPr/>
            <p:nvPr/>
          </p:nvSpPr>
          <p:spPr>
            <a:xfrm>
              <a:off x="2898931" y="4673830"/>
              <a:ext cx="755335" cy="1569660"/>
            </a:xfrm>
            <a:prstGeom prst="rect">
              <a:avLst/>
            </a:prstGeom>
          </p:spPr>
          <p:txBody>
            <a:bodyPr wrap="none">
              <a:spAutoFit/>
            </a:bodyPr>
            <a:lstStyle/>
            <a:p>
              <a:pPr lvl="0" algn="ctr"/>
              <a:r>
                <a:rPr lang="en-US" sz="9600" dirty="0">
                  <a:solidFill>
                    <a:srgbClr val="FF0000"/>
                  </a:solidFill>
                </a:rPr>
                <a:t>?</a:t>
              </a:r>
            </a:p>
          </p:txBody>
        </p:sp>
        <p:sp>
          <p:nvSpPr>
            <p:cNvPr id="36" name="Rectangle 35"/>
            <p:cNvSpPr/>
            <p:nvPr/>
          </p:nvSpPr>
          <p:spPr>
            <a:xfrm>
              <a:off x="5022024" y="4683355"/>
              <a:ext cx="755335" cy="1569660"/>
            </a:xfrm>
            <a:prstGeom prst="rect">
              <a:avLst/>
            </a:prstGeom>
          </p:spPr>
          <p:txBody>
            <a:bodyPr wrap="none">
              <a:spAutoFit/>
            </a:bodyPr>
            <a:lstStyle/>
            <a:p>
              <a:pPr lvl="0" algn="ctr"/>
              <a:r>
                <a:rPr lang="en-US" sz="9600" dirty="0">
                  <a:solidFill>
                    <a:srgbClr val="FF0000"/>
                  </a:solidFill>
                </a:rPr>
                <a:t>?</a:t>
              </a:r>
            </a:p>
          </p:txBody>
        </p:sp>
      </p:grpSp>
    </p:spTree>
    <p:custDataLst>
      <p:tags r:id="rId1"/>
    </p:custDataLst>
    <p:extLst>
      <p:ext uri="{BB962C8B-B14F-4D97-AF65-F5344CB8AC3E}">
        <p14:creationId xmlns:p14="http://schemas.microsoft.com/office/powerpoint/2010/main" val="2980865981"/>
      </p:ext>
    </p:extLst>
  </p:cSld>
  <p:clrMapOvr>
    <a:masterClrMapping/>
  </p:clrMapOvr>
  <mc:AlternateContent xmlns:mc="http://schemas.openxmlformats.org/markup-compatibility/2006" xmlns:p14="http://schemas.microsoft.com/office/powerpoint/2010/main">
    <mc:Choice Requires="p14">
      <p:transition spd="med" p14:dur="700" advTm="17204">
        <p:fade/>
      </p:transition>
    </mc:Choice>
    <mc:Fallback xmlns="">
      <p:transition spd="med" advTm="172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 L 0.21944 -0.00046 " pathEditMode="relative" rAng="0" ptsTypes="AA">
                                      <p:cBhvr>
                                        <p:cTn id="6" dur="1000" fill="hold"/>
                                        <p:tgtEl>
                                          <p:spTgt spid="4"/>
                                        </p:tgtEl>
                                        <p:attrNameLst>
                                          <p:attrName>ppt_x</p:attrName>
                                          <p:attrName>ppt_y</p:attrName>
                                        </p:attrNameLst>
                                      </p:cBhvr>
                                      <p:rCtr x="10972" y="-23"/>
                                    </p:animMotion>
                                  </p:childTnLst>
                                </p:cTn>
                              </p:par>
                              <p:par>
                                <p:cTn id="7" presetID="42" presetClass="path" presetSubtype="0" accel="50000" decel="50000" fill="hold" nodeType="withEffect">
                                  <p:stCondLst>
                                    <p:cond delay="0"/>
                                  </p:stCondLst>
                                  <p:childTnLst>
                                    <p:animMotion origin="layout" path="M -3.33333E-6 0 L -0.025 0.00093 " pathEditMode="relative" rAng="0" ptsTypes="AA">
                                      <p:cBhvr>
                                        <p:cTn id="8" dur="1000" fill="hold"/>
                                        <p:tgtEl>
                                          <p:spTgt spid="5"/>
                                        </p:tgtEl>
                                        <p:attrNameLst>
                                          <p:attrName>ppt_x</p:attrName>
                                          <p:attrName>ppt_y</p:attrName>
                                        </p:attrNameLst>
                                      </p:cBhvr>
                                      <p:rCtr x="-1250" y="46"/>
                                    </p:animMotion>
                                  </p:childTnLst>
                                </p:cTn>
                              </p:par>
                              <p:par>
                                <p:cTn id="9" presetID="10" presetClass="exit" presetSubtype="0" fill="hold" grpId="0" nodeType="with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4600" y="2667000"/>
            <a:ext cx="3647092" cy="3563185"/>
            <a:chOff x="2514600" y="2667000"/>
            <a:chExt cx="3647092" cy="3563185"/>
          </a:xfrm>
        </p:grpSpPr>
        <p:pic>
          <p:nvPicPr>
            <p:cNvPr id="34" name="Picture 33"/>
            <p:cNvPicPr>
              <a:picLocks/>
            </p:cNvPicPr>
            <p:nvPr/>
          </p:nvPicPr>
          <p:blipFill rotWithShape="1">
            <a:blip r:embed="rId4">
              <a:extLst>
                <a:ext uri="{28A0092B-C50C-407E-A947-70E740481C1C}">
                  <a14:useLocalDpi xmlns:a14="http://schemas.microsoft.com/office/drawing/2010/main" val="0"/>
                </a:ext>
              </a:extLst>
            </a:blip>
            <a:srcRect l="45673" t="39334" r="38328" b="39334"/>
            <a:stretch/>
          </p:blipFill>
          <p:spPr>
            <a:xfrm>
              <a:off x="4637693" y="4706185"/>
              <a:ext cx="1523999" cy="1524000"/>
            </a:xfrm>
            <a:prstGeom prst="rect">
              <a:avLst/>
            </a:prstGeom>
            <a:ln w="38100">
              <a:noFill/>
              <a:prstDash val="dash"/>
            </a:ln>
          </p:spPr>
        </p:pic>
        <p:pic>
          <p:nvPicPr>
            <p:cNvPr id="5" name="Picture 4"/>
            <p:cNvPicPr>
              <a:picLocks/>
            </p:cNvPicPr>
            <p:nvPr/>
          </p:nvPicPr>
          <p:blipFill rotWithShape="1">
            <a:blip r:embed="rId4">
              <a:extLst>
                <a:ext uri="{28A0092B-C50C-407E-A947-70E740481C1C}">
                  <a14:useLocalDpi xmlns:a14="http://schemas.microsoft.com/office/drawing/2010/main" val="0"/>
                </a:ext>
              </a:extLst>
            </a:blip>
            <a:srcRect l="23396" t="11536" r="60605" b="66440"/>
            <a:stretch/>
          </p:blipFill>
          <p:spPr>
            <a:xfrm>
              <a:off x="2514600" y="2667000"/>
              <a:ext cx="1523999" cy="1524000"/>
            </a:xfrm>
            <a:prstGeom prst="rect">
              <a:avLst/>
            </a:prstGeom>
            <a:ln w="38100">
              <a:solidFill>
                <a:srgbClr val="0000FF"/>
              </a:solidFill>
            </a:ln>
          </p:spPr>
        </p:pic>
        <p:sp>
          <p:nvSpPr>
            <p:cNvPr id="13" name="Rectangle 12"/>
            <p:cNvSpPr/>
            <p:nvPr/>
          </p:nvSpPr>
          <p:spPr>
            <a:xfrm flipH="1">
              <a:off x="4641321" y="4700289"/>
              <a:ext cx="1516743" cy="151674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457200" y="274638"/>
            <a:ext cx="8229600" cy="1143000"/>
          </a:xfrm>
        </p:spPr>
        <p:txBody>
          <a:bodyPr>
            <a:normAutofit fontScale="90000"/>
          </a:bodyPr>
          <a:lstStyle/>
          <a:p>
            <a:r>
              <a:rPr lang="en-US" dirty="0" smtClean="0"/>
              <a:t>Semantics from a non-semantic task</a:t>
            </a:r>
            <a:endParaRPr lang="en-US" dirty="0"/>
          </a:p>
        </p:txBody>
      </p:sp>
      <p:pic>
        <p:nvPicPr>
          <p:cNvPr id="11" name="Picture 10"/>
          <p:cNvPicPr>
            <a:picLocks/>
          </p:cNvPicPr>
          <p:nvPr/>
        </p:nvPicPr>
        <p:blipFill rotWithShape="1">
          <a:blip r:embed="rId5">
            <a:extLst>
              <a:ext uri="{BEBA8EAE-BF5A-486C-A8C5-ECC9F3942E4B}">
                <a14:imgProps xmlns:a14="http://schemas.microsoft.com/office/drawing/2010/main">
                  <a14:imgLayer r:embed="rId6">
                    <a14:imgEffect>
                      <a14:saturation sat="90000"/>
                    </a14:imgEffect>
                    <a14:imgEffect>
                      <a14:brightnessContrast bright="22000" contrast="-23000"/>
                    </a14:imgEffect>
                  </a14:imgLayer>
                </a14:imgProps>
              </a:ext>
              <a:ext uri="{28A0092B-C50C-407E-A947-70E740481C1C}">
                <a14:useLocalDpi xmlns:a14="http://schemas.microsoft.com/office/drawing/2010/main" val="0"/>
              </a:ext>
            </a:extLst>
          </a:blip>
          <a:srcRect l="8824" t="15490" r="25882" b="12353"/>
          <a:stretch/>
        </p:blipFill>
        <p:spPr>
          <a:xfrm>
            <a:off x="5891917" y="1600200"/>
            <a:ext cx="2947283" cy="2053435"/>
          </a:xfrm>
          <a:prstGeom prst="rect">
            <a:avLst/>
          </a:prstGeom>
        </p:spPr>
      </p:pic>
      <p:pic>
        <p:nvPicPr>
          <p:cNvPr id="10" name="Picture 9"/>
          <p:cNvPicPr>
            <a:picLocks/>
          </p:cNvPicPr>
          <p:nvPr/>
        </p:nvPicPr>
        <p:blipFill rotWithShape="1">
          <a:blip r:embed="rId7">
            <a:extLst>
              <a:ext uri="{BEBA8EAE-BF5A-486C-A8C5-ECC9F3942E4B}">
                <a14:imgProps xmlns:a14="http://schemas.microsoft.com/office/drawing/2010/main">
                  <a14:imgLayer r:embed="rId8">
                    <a14:imgEffect>
                      <a14:saturation sat="80000"/>
                    </a14:imgEffect>
                    <a14:imgEffect>
                      <a14:brightnessContrast bright="16000" contrast="-16000"/>
                    </a14:imgEffect>
                  </a14:imgLayer>
                </a14:imgProps>
              </a:ext>
              <a:ext uri="{28A0092B-C50C-407E-A947-70E740481C1C}">
                <a14:useLocalDpi xmlns:a14="http://schemas.microsoft.com/office/drawing/2010/main" val="0"/>
              </a:ext>
            </a:extLst>
          </a:blip>
          <a:srcRect l="3318" t="5982" r="39506" b="28894"/>
          <a:stretch/>
        </p:blipFill>
        <p:spPr>
          <a:xfrm>
            <a:off x="5711280" y="1729516"/>
            <a:ext cx="2947283" cy="2053435"/>
          </a:xfrm>
          <a:prstGeom prst="rect">
            <a:avLst/>
          </a:prstGeom>
        </p:spPr>
      </p:pic>
      <p:pic>
        <p:nvPicPr>
          <p:cNvPr id="3" name="Picture 2"/>
          <p:cNvPicPr>
            <a:picLocks/>
          </p:cNvPicPr>
          <p:nvPr/>
        </p:nvPicPr>
        <p:blipFill rotWithShape="1">
          <a:blip r:embed="rId9">
            <a:extLst>
              <a:ext uri="{28A0092B-C50C-407E-A947-70E740481C1C}">
                <a14:useLocalDpi xmlns:a14="http://schemas.microsoft.com/office/drawing/2010/main" val="0"/>
              </a:ext>
            </a:extLst>
          </a:blip>
          <a:srcRect l="30316" t="33247" r="15644" b="18814"/>
          <a:stretch/>
        </p:blipFill>
        <p:spPr>
          <a:xfrm flipH="1">
            <a:off x="5533559" y="1858832"/>
            <a:ext cx="2944368" cy="2057400"/>
          </a:xfrm>
          <a:prstGeom prst="rect">
            <a:avLst/>
          </a:prstGeom>
        </p:spPr>
      </p:pic>
      <p:pic>
        <p:nvPicPr>
          <p:cNvPr id="7" name="Picture 6"/>
          <p:cNvPicPr>
            <a:picLocks/>
          </p:cNvPicPr>
          <p:nvPr/>
        </p:nvPicPr>
        <p:blipFill rotWithShape="1">
          <a:blip r:embed="rId10">
            <a:extLst>
              <a:ext uri="{BEBA8EAE-BF5A-486C-A8C5-ECC9F3942E4B}">
                <a14:imgProps xmlns:a14="http://schemas.microsoft.com/office/drawing/2010/main">
                  <a14:imgLayer r:embed="rId11">
                    <a14:imgEffect>
                      <a14:brightnessContrast bright="33000" contrast="6000"/>
                    </a14:imgEffect>
                  </a14:imgLayer>
                </a14:imgProps>
              </a:ext>
              <a:ext uri="{28A0092B-C50C-407E-A947-70E740481C1C}">
                <a14:useLocalDpi xmlns:a14="http://schemas.microsoft.com/office/drawing/2010/main" val="0"/>
              </a:ext>
            </a:extLst>
          </a:blip>
          <a:srcRect l="29638" t="30850" r="11280" b="14185"/>
          <a:stretch/>
        </p:blipFill>
        <p:spPr>
          <a:xfrm>
            <a:off x="5357185" y="1992114"/>
            <a:ext cx="2943021" cy="2053435"/>
          </a:xfrm>
          <a:prstGeom prst="rect">
            <a:avLst/>
          </a:prstGeom>
        </p:spPr>
      </p:pic>
      <p:sp>
        <p:nvSpPr>
          <p:cNvPr id="12" name="Rectangle 11"/>
          <p:cNvSpPr/>
          <p:nvPr/>
        </p:nvSpPr>
        <p:spPr>
          <a:xfrm>
            <a:off x="6091940" y="1992114"/>
            <a:ext cx="634803" cy="63480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7734" y="2849934"/>
            <a:ext cx="634803" cy="63480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5" idx="3"/>
            <a:endCxn id="12" idx="1"/>
          </p:cNvCxnSpPr>
          <p:nvPr/>
        </p:nvCxnSpPr>
        <p:spPr>
          <a:xfrm flipV="1">
            <a:off x="4038599" y="2309516"/>
            <a:ext cx="2053341" cy="1119484"/>
          </a:xfrm>
          <a:prstGeom prst="straightConnector1">
            <a:avLst/>
          </a:prstGeom>
          <a:ln w="3810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0"/>
            <a:endCxn id="18" idx="1"/>
          </p:cNvCxnSpPr>
          <p:nvPr/>
        </p:nvCxnSpPr>
        <p:spPr>
          <a:xfrm flipV="1">
            <a:off x="5399692" y="3167336"/>
            <a:ext cx="1818042" cy="153295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9779404"/>
      </p:ext>
    </p:extLst>
  </p:cSld>
  <p:clrMapOvr>
    <a:masterClrMapping/>
  </p:clrMapOvr>
  <mc:AlternateContent xmlns:mc="http://schemas.openxmlformats.org/markup-compatibility/2006" xmlns:p14="http://schemas.microsoft.com/office/powerpoint/2010/main">
    <mc:Choice Requires="p14">
      <p:transition spd="med" p14:dur="700" advTm="27921">
        <p:fade/>
      </p:transition>
    </mc:Choice>
    <mc:Fallback xmlns="">
      <p:transition spd="med" advTm="279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300"/>
                                        <p:tgtEl>
                                          <p:spTgt spid="1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00"/>
                                        <p:tgtEl>
                                          <p:spTgt spid="3"/>
                                        </p:tgtEl>
                                      </p:cBhvr>
                                    </p:animEffect>
                                  </p:childTnLst>
                                </p:cTn>
                              </p:par>
                            </p:childTnLst>
                          </p:cTn>
                        </p:par>
                        <p:par>
                          <p:cTn id="16" fill="hold">
                            <p:stCondLst>
                              <p:cond delay="8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107338" y="1957832"/>
            <a:ext cx="4929324" cy="3192238"/>
            <a:chOff x="2107338" y="1805432"/>
            <a:chExt cx="4929324" cy="3192238"/>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002" t="9891" b="3308"/>
            <a:stretch/>
          </p:blipFill>
          <p:spPr>
            <a:xfrm flipH="1">
              <a:off x="2107338" y="1805432"/>
              <a:ext cx="4929324" cy="3192238"/>
            </a:xfrm>
            <a:prstGeom prst="rect">
              <a:avLst/>
            </a:prstGeom>
          </p:spPr>
        </p:pic>
        <p:grpSp>
          <p:nvGrpSpPr>
            <p:cNvPr id="48" name="Group 47"/>
            <p:cNvGrpSpPr/>
            <p:nvPr/>
          </p:nvGrpSpPr>
          <p:grpSpPr>
            <a:xfrm>
              <a:off x="3610051" y="1952625"/>
              <a:ext cx="3167658" cy="3000375"/>
              <a:chOff x="1905000" y="158912"/>
              <a:chExt cx="3799775" cy="3599110"/>
            </a:xfrm>
          </p:grpSpPr>
          <p:sp>
            <p:nvSpPr>
              <p:cNvPr id="41" name="Rectangle 40"/>
              <p:cNvSpPr/>
              <p:nvPr/>
            </p:nvSpPr>
            <p:spPr>
              <a:xfrm flipH="1">
                <a:off x="1905000" y="2758425"/>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3255562" y="2810380"/>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4590877" y="2716861"/>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4757133" y="1495036"/>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H="1">
                <a:off x="2128068" y="1609337"/>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H="1">
                <a:off x="1972203" y="304386"/>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H="1">
                <a:off x="3380254" y="158912"/>
                <a:ext cx="947642" cy="94764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flipH="1">
              <a:off x="4909728" y="3074006"/>
              <a:ext cx="789996" cy="789996"/>
            </a:xfrm>
            <a:prstGeom prst="rect">
              <a:avLst/>
            </a:prstGeom>
            <a:noFill/>
            <a:ln w="3810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H="1">
              <a:off x="6011462" y="2009775"/>
              <a:ext cx="789996" cy="78999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009915" y="2161438"/>
            <a:ext cx="791727" cy="785801"/>
            <a:chOff x="6009915" y="2009038"/>
            <a:chExt cx="791727" cy="78580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216" t="15433" r="70489" b="63200"/>
            <a:stretch/>
          </p:blipFill>
          <p:spPr>
            <a:xfrm flipH="1">
              <a:off x="6009915" y="2009038"/>
              <a:ext cx="791727" cy="785801"/>
            </a:xfrm>
            <a:prstGeom prst="rect">
              <a:avLst/>
            </a:prstGeom>
          </p:spPr>
        </p:pic>
        <p:sp>
          <p:nvSpPr>
            <p:cNvPr id="10" name="Rectangle 9"/>
            <p:cNvSpPr/>
            <p:nvPr/>
          </p:nvSpPr>
          <p:spPr>
            <a:xfrm>
              <a:off x="6009915" y="2009038"/>
              <a:ext cx="791727" cy="785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11002" t="9891" b="3308"/>
          <a:stretch/>
        </p:blipFill>
        <p:spPr>
          <a:xfrm flipH="1">
            <a:off x="2107338" y="1957832"/>
            <a:ext cx="4929324" cy="3192238"/>
          </a:xfrm>
          <a:prstGeom prst="rect">
            <a:avLst/>
          </a:prstGeom>
        </p:spPr>
      </p:pic>
      <p:grpSp>
        <p:nvGrpSpPr>
          <p:cNvPr id="12" name="Group 11"/>
          <p:cNvGrpSpPr/>
          <p:nvPr/>
        </p:nvGrpSpPr>
        <p:grpSpPr>
          <a:xfrm>
            <a:off x="4898190" y="3224675"/>
            <a:ext cx="791727" cy="791727"/>
            <a:chOff x="4898190" y="3061765"/>
            <a:chExt cx="791727" cy="791727"/>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5359" t="44209" r="50347" b="34263"/>
            <a:stretch/>
          </p:blipFill>
          <p:spPr>
            <a:xfrm flipH="1">
              <a:off x="4898190" y="3061765"/>
              <a:ext cx="791727" cy="791727"/>
            </a:xfrm>
            <a:prstGeom prst="rect">
              <a:avLst/>
            </a:prstGeom>
          </p:spPr>
        </p:pic>
        <p:sp>
          <p:nvSpPr>
            <p:cNvPr id="9" name="Rectangle 8"/>
            <p:cNvSpPr/>
            <p:nvPr/>
          </p:nvSpPr>
          <p:spPr>
            <a:xfrm>
              <a:off x="4898190" y="3061765"/>
              <a:ext cx="791727" cy="79172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066925" y="5112603"/>
            <a:ext cx="3747154" cy="461665"/>
          </a:xfrm>
          <a:prstGeom prst="rect">
            <a:avLst/>
          </a:prstGeom>
          <a:noFill/>
        </p:spPr>
        <p:txBody>
          <a:bodyPr wrap="square" rtlCol="0">
            <a:spAutoFit/>
          </a:bodyPr>
          <a:lstStyle/>
          <a:p>
            <a:r>
              <a:rPr lang="en-US" sz="2400" b="1" dirty="0" smtClean="0">
                <a:solidFill>
                  <a:srgbClr val="0066FF"/>
                </a:solidFill>
              </a:rPr>
              <a:t>Randomly Sample Patch</a:t>
            </a:r>
            <a:endParaRPr lang="en-US" sz="2400" b="1" dirty="0">
              <a:solidFill>
                <a:srgbClr val="0066FF"/>
              </a:solidFill>
            </a:endParaRPr>
          </a:p>
        </p:txBody>
      </p:sp>
      <p:sp>
        <p:nvSpPr>
          <p:cNvPr id="14" name="TextBox 13"/>
          <p:cNvSpPr txBox="1"/>
          <p:nvPr/>
        </p:nvSpPr>
        <p:spPr>
          <a:xfrm>
            <a:off x="2082592" y="5481935"/>
            <a:ext cx="2893741" cy="461665"/>
          </a:xfrm>
          <a:prstGeom prst="rect">
            <a:avLst/>
          </a:prstGeom>
          <a:noFill/>
        </p:spPr>
        <p:txBody>
          <a:bodyPr wrap="none" rtlCol="0">
            <a:spAutoFit/>
          </a:bodyPr>
          <a:lstStyle/>
          <a:p>
            <a:r>
              <a:rPr lang="en-US" sz="2400" b="1" dirty="0" smtClean="0">
                <a:solidFill>
                  <a:srgbClr val="FF0000"/>
                </a:solidFill>
              </a:rPr>
              <a:t>Sample Second Patch</a:t>
            </a:r>
            <a:endParaRPr lang="en-US" sz="2400" b="1" dirty="0">
              <a:solidFill>
                <a:srgbClr val="FF0000"/>
              </a:solidFill>
            </a:endParaRPr>
          </a:p>
        </p:txBody>
      </p:sp>
      <p:grpSp>
        <p:nvGrpSpPr>
          <p:cNvPr id="15" name="Group 14"/>
          <p:cNvGrpSpPr/>
          <p:nvPr/>
        </p:nvGrpSpPr>
        <p:grpSpPr>
          <a:xfrm>
            <a:off x="304800" y="1295400"/>
            <a:ext cx="2514600" cy="4366897"/>
            <a:chOff x="5715000" y="509903"/>
            <a:chExt cx="2514600" cy="4366897"/>
          </a:xfrm>
        </p:grpSpPr>
        <p:sp>
          <p:nvSpPr>
            <p:cNvPr id="16" name="Rectangle 15"/>
            <p:cNvSpPr/>
            <p:nvPr/>
          </p:nvSpPr>
          <p:spPr>
            <a:xfrm>
              <a:off x="5715000" y="2895600"/>
              <a:ext cx="9144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200" y="2895600"/>
              <a:ext cx="9144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52052" y="3395990"/>
              <a:ext cx="840295" cy="523220"/>
            </a:xfrm>
            <a:prstGeom prst="rect">
              <a:avLst/>
            </a:prstGeom>
            <a:noFill/>
          </p:spPr>
          <p:txBody>
            <a:bodyPr wrap="none" rtlCol="0">
              <a:spAutoFit/>
            </a:bodyPr>
            <a:lstStyle/>
            <a:p>
              <a:r>
                <a:rPr lang="en-US" sz="2800" dirty="0" smtClean="0"/>
                <a:t>CNN</a:t>
              </a:r>
              <a:endParaRPr lang="en-US" sz="2800" dirty="0"/>
            </a:p>
          </p:txBody>
        </p:sp>
        <p:sp>
          <p:nvSpPr>
            <p:cNvPr id="19" name="TextBox 18"/>
            <p:cNvSpPr txBox="1"/>
            <p:nvPr/>
          </p:nvSpPr>
          <p:spPr>
            <a:xfrm>
              <a:off x="7352252" y="3395990"/>
              <a:ext cx="840295" cy="523220"/>
            </a:xfrm>
            <a:prstGeom prst="rect">
              <a:avLst/>
            </a:prstGeom>
            <a:noFill/>
          </p:spPr>
          <p:txBody>
            <a:bodyPr wrap="none" rtlCol="0">
              <a:spAutoFit/>
            </a:bodyPr>
            <a:lstStyle/>
            <a:p>
              <a:r>
                <a:rPr lang="en-US" sz="2800" dirty="0" smtClean="0"/>
                <a:t>CNN</a:t>
              </a:r>
              <a:endParaRPr lang="en-US" sz="2800" dirty="0"/>
            </a:p>
          </p:txBody>
        </p:sp>
        <p:grpSp>
          <p:nvGrpSpPr>
            <p:cNvPr id="20" name="Group 19"/>
            <p:cNvGrpSpPr/>
            <p:nvPr/>
          </p:nvGrpSpPr>
          <p:grpSpPr>
            <a:xfrm>
              <a:off x="6210622" y="1905000"/>
              <a:ext cx="1523356" cy="523220"/>
              <a:chOff x="6288534" y="1524000"/>
              <a:chExt cx="1523356" cy="523220"/>
            </a:xfrm>
          </p:grpSpPr>
          <p:sp>
            <p:nvSpPr>
              <p:cNvPr id="36" name="Rectangle 35"/>
              <p:cNvSpPr/>
              <p:nvPr/>
            </p:nvSpPr>
            <p:spPr>
              <a:xfrm>
                <a:off x="6288534" y="1524000"/>
                <a:ext cx="1523356" cy="523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5586" y="1524000"/>
                <a:ext cx="1486304" cy="523220"/>
              </a:xfrm>
              <a:prstGeom prst="rect">
                <a:avLst/>
              </a:prstGeom>
              <a:noFill/>
            </p:spPr>
            <p:txBody>
              <a:bodyPr wrap="none" rtlCol="0">
                <a:spAutoFit/>
              </a:bodyPr>
              <a:lstStyle/>
              <a:p>
                <a:r>
                  <a:rPr lang="en-US" sz="2800" dirty="0" smtClean="0"/>
                  <a:t>Classifier</a:t>
                </a:r>
                <a:endParaRPr lang="en-US" sz="2800" dirty="0"/>
              </a:p>
            </p:txBody>
          </p:sp>
        </p:grpSp>
        <p:cxnSp>
          <p:nvCxnSpPr>
            <p:cNvPr id="21" name="Straight Arrow Connector 20"/>
            <p:cNvCxnSpPr>
              <a:stCxn id="16" idx="0"/>
            </p:cNvCxnSpPr>
            <p:nvPr/>
          </p:nvCxnSpPr>
          <p:spPr>
            <a:xfrm flipV="1">
              <a:off x="6172200" y="2514600"/>
              <a:ext cx="457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p:cNvCxnSpPr>
            <p:nvPr/>
          </p:nvCxnSpPr>
          <p:spPr>
            <a:xfrm flipH="1" flipV="1">
              <a:off x="7315200" y="2514600"/>
              <a:ext cx="457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972300" y="15240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flipH="1">
              <a:off x="6489890" y="509903"/>
              <a:ext cx="1001871" cy="967793"/>
              <a:chOff x="3624666" y="-146447"/>
              <a:chExt cx="982774" cy="949346"/>
            </a:xfrm>
          </p:grpSpPr>
          <p:sp>
            <p:nvSpPr>
              <p:cNvPr id="27" name="Rectangle 26"/>
              <p:cNvSpPr/>
              <p:nvPr/>
            </p:nvSpPr>
            <p:spPr>
              <a:xfrm>
                <a:off x="3987356" y="199529"/>
                <a:ext cx="257393" cy="25739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Rectangle 27"/>
              <p:cNvSpPr/>
              <p:nvPr/>
            </p:nvSpPr>
            <p:spPr>
              <a:xfrm>
                <a:off x="4350047"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Rectangle 28"/>
              <p:cNvSpPr/>
              <p:nvPr/>
            </p:nvSpPr>
            <p:spPr>
              <a:xfrm>
                <a:off x="3987356"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Rectangle 29"/>
              <p:cNvSpPr/>
              <p:nvPr/>
            </p:nvSpPr>
            <p:spPr>
              <a:xfrm>
                <a:off x="3624666"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Rectangle 30"/>
              <p:cNvSpPr/>
              <p:nvPr/>
            </p:nvSpPr>
            <p:spPr>
              <a:xfrm>
                <a:off x="3624666" y="199529"/>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Rectangle 31"/>
              <p:cNvSpPr/>
              <p:nvPr/>
            </p:nvSpPr>
            <p:spPr>
              <a:xfrm>
                <a:off x="4350047" y="199529"/>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 name="Rectangle 32"/>
              <p:cNvSpPr/>
              <p:nvPr/>
            </p:nvSpPr>
            <p:spPr>
              <a:xfrm>
                <a:off x="4350047" y="-146447"/>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Rectangle 33"/>
              <p:cNvSpPr/>
              <p:nvPr/>
            </p:nvSpPr>
            <p:spPr>
              <a:xfrm>
                <a:off x="3987356" y="-146447"/>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Rectangle 34"/>
              <p:cNvSpPr/>
              <p:nvPr/>
            </p:nvSpPr>
            <p:spPr>
              <a:xfrm>
                <a:off x="3624666" y="-146447"/>
                <a:ext cx="257393" cy="257393"/>
              </a:xfrm>
              <a:prstGeom prst="rect">
                <a:avLst/>
              </a:prstGeom>
              <a:solidFill>
                <a:srgbClr val="FFBDBD"/>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25" name="Straight Arrow Connector 24"/>
            <p:cNvCxnSpPr/>
            <p:nvPr/>
          </p:nvCxnSpPr>
          <p:spPr>
            <a:xfrm flipV="1">
              <a:off x="6172200" y="44958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772400" y="44958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Title 1"/>
          <p:cNvSpPr>
            <a:spLocks noGrp="1"/>
          </p:cNvSpPr>
          <p:nvPr>
            <p:ph type="title"/>
          </p:nvPr>
        </p:nvSpPr>
        <p:spPr>
          <a:xfrm>
            <a:off x="457200" y="274638"/>
            <a:ext cx="8229600" cy="1143000"/>
          </a:xfrm>
        </p:spPr>
        <p:txBody>
          <a:bodyPr/>
          <a:lstStyle/>
          <a:p>
            <a:r>
              <a:rPr lang="en-US" dirty="0" smtClean="0"/>
              <a:t>Relative Position Task</a:t>
            </a:r>
            <a:endParaRPr lang="en-US" i="1" dirty="0"/>
          </a:p>
        </p:txBody>
      </p:sp>
      <p:sp>
        <p:nvSpPr>
          <p:cNvPr id="7" name="TextBox 6"/>
          <p:cNvSpPr txBox="1"/>
          <p:nvPr/>
        </p:nvSpPr>
        <p:spPr>
          <a:xfrm>
            <a:off x="2522701" y="1312188"/>
            <a:ext cx="2679067" cy="461665"/>
          </a:xfrm>
          <a:prstGeom prst="rect">
            <a:avLst/>
          </a:prstGeom>
          <a:noFill/>
        </p:spPr>
        <p:txBody>
          <a:bodyPr wrap="none" rtlCol="0">
            <a:spAutoFit/>
          </a:bodyPr>
          <a:lstStyle/>
          <a:p>
            <a:r>
              <a:rPr lang="en-US" sz="2400" b="1" dirty="0" smtClean="0">
                <a:solidFill>
                  <a:srgbClr val="FF0000"/>
                </a:solidFill>
              </a:rPr>
              <a:t>8 possible locations</a:t>
            </a:r>
            <a:endParaRPr lang="en-US" sz="2400" b="1" dirty="0">
              <a:solidFill>
                <a:srgbClr val="FF0000"/>
              </a:solidFill>
            </a:endParaRPr>
          </a:p>
        </p:txBody>
      </p:sp>
      <p:cxnSp>
        <p:nvCxnSpPr>
          <p:cNvPr id="38" name="Straight Arrow Connector 37"/>
          <p:cNvCxnSpPr/>
          <p:nvPr/>
        </p:nvCxnSpPr>
        <p:spPr>
          <a:xfrm>
            <a:off x="3379726" y="1735286"/>
            <a:ext cx="201674" cy="32211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222501" y="1549400"/>
            <a:ext cx="317499" cy="508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38430738"/>
      </p:ext>
    </p:extLst>
  </p:cSld>
  <p:clrMapOvr>
    <a:masterClrMapping/>
  </p:clrMapOvr>
  <p:transition advTm="255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nodeType="withEffect">
                                  <p:stCondLst>
                                    <p:cond delay="0"/>
                                  </p:stCondLst>
                                  <p:childTnLst>
                                    <p:animEffect transition="out" filter="fade">
                                      <p:cBhvr>
                                        <p:cTn id="20" dur="500"/>
                                        <p:tgtEl>
                                          <p:spTgt spid="52"/>
                                        </p:tgtEl>
                                      </p:cBhvr>
                                    </p:animEffect>
                                    <p:set>
                                      <p:cBhvr>
                                        <p:cTn id="21" dur="1" fill="hold">
                                          <p:stCondLst>
                                            <p:cond delay="499"/>
                                          </p:stCondLst>
                                        </p:cTn>
                                        <p:tgtEl>
                                          <p:spTgt spid="5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10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5.55556E-7 -1.96532E-6 L -0.49549 0.38289 " pathEditMode="relative" rAng="0" ptsTypes="AA">
                                      <p:cBhvr>
                                        <p:cTn id="32" dur="2000" fill="hold"/>
                                        <p:tgtEl>
                                          <p:spTgt spid="12"/>
                                        </p:tgtEl>
                                        <p:attrNameLst>
                                          <p:attrName>ppt_x</p:attrName>
                                          <p:attrName>ppt_y</p:attrName>
                                        </p:attrNameLst>
                                      </p:cBhvr>
                                      <p:rCtr x="-24774" y="19145"/>
                                    </p:animMotion>
                                  </p:childTnLst>
                                </p:cTn>
                              </p:par>
                              <p:par>
                                <p:cTn id="33" presetID="42" presetClass="path" presetSubtype="0" accel="50000" decel="50000" fill="hold" nodeType="withEffect">
                                  <p:stCondLst>
                                    <p:cond delay="0"/>
                                  </p:stCondLst>
                                  <p:childTnLst>
                                    <p:animMotion origin="layout" path="M -8.33333E-7 3.4104E-6 L -0.44219 0.53803 " pathEditMode="relative" rAng="0" ptsTypes="AA">
                                      <p:cBhvr>
                                        <p:cTn id="34" dur="2000" fill="hold"/>
                                        <p:tgtEl>
                                          <p:spTgt spid="11"/>
                                        </p:tgtEl>
                                        <p:attrNameLst>
                                          <p:attrName>ppt_x</p:attrName>
                                          <p:attrName>ppt_y</p:attrName>
                                        </p:attrNameLst>
                                      </p:cBhvr>
                                      <p:rCtr x="-22118" y="26890"/>
                                    </p:animMotion>
                                  </p:childTnLst>
                                </p:cTn>
                              </p:par>
                              <p:par>
                                <p:cTn id="35" presetID="42" presetClass="path" presetSubtype="0" accel="50000" decel="50000" fill="hold" nodeType="withEffect">
                                  <p:stCondLst>
                                    <p:cond delay="0"/>
                                  </p:stCondLst>
                                  <p:childTnLst>
                                    <p:animMotion origin="layout" path="M 0 -1.96532E-6 L 0.125 0.00416 " pathEditMode="relative" rAng="0" ptsTypes="AA">
                                      <p:cBhvr>
                                        <p:cTn id="36" dur="2000" fill="hold"/>
                                        <p:tgtEl>
                                          <p:spTgt spid="51"/>
                                        </p:tgtEl>
                                        <p:attrNameLst>
                                          <p:attrName>ppt_x</p:attrName>
                                          <p:attrName>ppt_y</p:attrName>
                                        </p:attrNameLst>
                                      </p:cBhvr>
                                      <p:rCtr x="6250" y="208"/>
                                    </p:animMotion>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1965654" y="5853123"/>
            <a:ext cx="791727" cy="785801"/>
            <a:chOff x="6009915" y="2009038"/>
            <a:chExt cx="791727" cy="785801"/>
          </a:xfrm>
        </p:grpSpPr>
        <p:pic>
          <p:nvPicPr>
            <p:cNvPr id="69" name="Picture 68"/>
            <p:cNvPicPr>
              <a:picLocks noChangeAspect="1"/>
            </p:cNvPicPr>
            <p:nvPr/>
          </p:nvPicPr>
          <p:blipFill rotWithShape="1">
            <a:blip r:embed="rId4">
              <a:extLst>
                <a:ext uri="{28A0092B-C50C-407E-A947-70E740481C1C}">
                  <a14:useLocalDpi xmlns:a14="http://schemas.microsoft.com/office/drawing/2010/main" val="0"/>
                </a:ext>
              </a:extLst>
            </a:blip>
            <a:srcRect l="15216" t="15433" r="70489" b="63200"/>
            <a:stretch/>
          </p:blipFill>
          <p:spPr>
            <a:xfrm flipH="1">
              <a:off x="6009915" y="2009038"/>
              <a:ext cx="791727" cy="785801"/>
            </a:xfrm>
            <a:prstGeom prst="rect">
              <a:avLst/>
            </a:prstGeom>
          </p:spPr>
        </p:pic>
        <p:sp>
          <p:nvSpPr>
            <p:cNvPr id="70" name="Rectangle 69"/>
            <p:cNvSpPr/>
            <p:nvPr/>
          </p:nvSpPr>
          <p:spPr>
            <a:xfrm>
              <a:off x="6009915" y="2009038"/>
              <a:ext cx="791727" cy="785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04800" y="1295400"/>
            <a:ext cx="2514600" cy="4366897"/>
            <a:chOff x="5715000" y="509903"/>
            <a:chExt cx="2514600" cy="4366897"/>
          </a:xfrm>
        </p:grpSpPr>
        <p:sp>
          <p:nvSpPr>
            <p:cNvPr id="41" name="Rectangle 40"/>
            <p:cNvSpPr/>
            <p:nvPr/>
          </p:nvSpPr>
          <p:spPr>
            <a:xfrm>
              <a:off x="5715000" y="2895600"/>
              <a:ext cx="9144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315200" y="2895600"/>
              <a:ext cx="9144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752052" y="3395990"/>
              <a:ext cx="840295" cy="523220"/>
            </a:xfrm>
            <a:prstGeom prst="rect">
              <a:avLst/>
            </a:prstGeom>
            <a:noFill/>
          </p:spPr>
          <p:txBody>
            <a:bodyPr wrap="none" rtlCol="0">
              <a:spAutoFit/>
            </a:bodyPr>
            <a:lstStyle/>
            <a:p>
              <a:r>
                <a:rPr lang="en-US" sz="2800" dirty="0" smtClean="0"/>
                <a:t>CNN</a:t>
              </a:r>
              <a:endParaRPr lang="en-US" sz="2800" dirty="0"/>
            </a:p>
          </p:txBody>
        </p:sp>
        <p:sp>
          <p:nvSpPr>
            <p:cNvPr id="45" name="TextBox 44"/>
            <p:cNvSpPr txBox="1"/>
            <p:nvPr/>
          </p:nvSpPr>
          <p:spPr>
            <a:xfrm>
              <a:off x="7352252" y="3395990"/>
              <a:ext cx="840295" cy="523220"/>
            </a:xfrm>
            <a:prstGeom prst="rect">
              <a:avLst/>
            </a:prstGeom>
            <a:noFill/>
          </p:spPr>
          <p:txBody>
            <a:bodyPr wrap="none" rtlCol="0">
              <a:spAutoFit/>
            </a:bodyPr>
            <a:lstStyle/>
            <a:p>
              <a:r>
                <a:rPr lang="en-US" sz="2800" dirty="0" smtClean="0"/>
                <a:t>CNN</a:t>
              </a:r>
              <a:endParaRPr lang="en-US" sz="2800" dirty="0"/>
            </a:p>
          </p:txBody>
        </p:sp>
        <p:grpSp>
          <p:nvGrpSpPr>
            <p:cNvPr id="46" name="Group 45"/>
            <p:cNvGrpSpPr/>
            <p:nvPr/>
          </p:nvGrpSpPr>
          <p:grpSpPr>
            <a:xfrm>
              <a:off x="6210622" y="1905000"/>
              <a:ext cx="1523356" cy="523220"/>
              <a:chOff x="6288534" y="1524000"/>
              <a:chExt cx="1523356" cy="523220"/>
            </a:xfrm>
          </p:grpSpPr>
          <p:sp>
            <p:nvSpPr>
              <p:cNvPr id="63" name="Rectangle 62"/>
              <p:cNvSpPr/>
              <p:nvPr/>
            </p:nvSpPr>
            <p:spPr>
              <a:xfrm>
                <a:off x="6288534" y="1524000"/>
                <a:ext cx="1523356" cy="523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325586" y="1524000"/>
                <a:ext cx="1486304" cy="523220"/>
              </a:xfrm>
              <a:prstGeom prst="rect">
                <a:avLst/>
              </a:prstGeom>
              <a:noFill/>
            </p:spPr>
            <p:txBody>
              <a:bodyPr wrap="none" rtlCol="0">
                <a:spAutoFit/>
              </a:bodyPr>
              <a:lstStyle/>
              <a:p>
                <a:r>
                  <a:rPr lang="en-US" sz="2800" dirty="0" smtClean="0"/>
                  <a:t>Classifier</a:t>
                </a:r>
                <a:endParaRPr lang="en-US" sz="2800" dirty="0"/>
              </a:p>
            </p:txBody>
          </p:sp>
        </p:grpSp>
        <p:cxnSp>
          <p:nvCxnSpPr>
            <p:cNvPr id="47" name="Straight Arrow Connector 46"/>
            <p:cNvCxnSpPr>
              <a:stCxn id="41" idx="0"/>
            </p:cNvCxnSpPr>
            <p:nvPr/>
          </p:nvCxnSpPr>
          <p:spPr>
            <a:xfrm flipV="1">
              <a:off x="6172200" y="2514600"/>
              <a:ext cx="457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0"/>
            </p:cNvCxnSpPr>
            <p:nvPr/>
          </p:nvCxnSpPr>
          <p:spPr>
            <a:xfrm flipH="1" flipV="1">
              <a:off x="7315200" y="2514600"/>
              <a:ext cx="457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972300" y="15240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H="1">
              <a:off x="6489890" y="509903"/>
              <a:ext cx="1001871" cy="967793"/>
              <a:chOff x="3624666" y="-146447"/>
              <a:chExt cx="982774" cy="949346"/>
            </a:xfrm>
          </p:grpSpPr>
          <p:sp>
            <p:nvSpPr>
              <p:cNvPr id="54" name="Rectangle 53"/>
              <p:cNvSpPr/>
              <p:nvPr/>
            </p:nvSpPr>
            <p:spPr>
              <a:xfrm>
                <a:off x="3987356" y="199529"/>
                <a:ext cx="257393" cy="25739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Rectangle 54"/>
              <p:cNvSpPr/>
              <p:nvPr/>
            </p:nvSpPr>
            <p:spPr>
              <a:xfrm>
                <a:off x="4350047"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Rectangle 55"/>
              <p:cNvSpPr/>
              <p:nvPr/>
            </p:nvSpPr>
            <p:spPr>
              <a:xfrm>
                <a:off x="3987356"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Rectangle 56"/>
              <p:cNvSpPr/>
              <p:nvPr/>
            </p:nvSpPr>
            <p:spPr>
              <a:xfrm>
                <a:off x="3624666" y="545506"/>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8" name="Rectangle 57"/>
              <p:cNvSpPr/>
              <p:nvPr/>
            </p:nvSpPr>
            <p:spPr>
              <a:xfrm>
                <a:off x="3624666" y="199529"/>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9" name="Rectangle 58"/>
              <p:cNvSpPr/>
              <p:nvPr/>
            </p:nvSpPr>
            <p:spPr>
              <a:xfrm>
                <a:off x="4350047" y="199529"/>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Rectangle 59"/>
              <p:cNvSpPr/>
              <p:nvPr/>
            </p:nvSpPr>
            <p:spPr>
              <a:xfrm>
                <a:off x="4350047" y="-146447"/>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Rectangle 60"/>
              <p:cNvSpPr/>
              <p:nvPr/>
            </p:nvSpPr>
            <p:spPr>
              <a:xfrm>
                <a:off x="3987356" y="-146447"/>
                <a:ext cx="257393" cy="25739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Rectangle 61"/>
              <p:cNvSpPr/>
              <p:nvPr/>
            </p:nvSpPr>
            <p:spPr>
              <a:xfrm>
                <a:off x="3624666" y="-146447"/>
                <a:ext cx="257393" cy="257393"/>
              </a:xfrm>
              <a:prstGeom prst="rect">
                <a:avLst/>
              </a:prstGeom>
              <a:solidFill>
                <a:srgbClr val="FFBDBD"/>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52" name="Straight Arrow Connector 51"/>
            <p:cNvCxnSpPr/>
            <p:nvPr/>
          </p:nvCxnSpPr>
          <p:spPr>
            <a:xfrm flipV="1">
              <a:off x="6172200" y="44958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772400" y="449580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76200" y="990600"/>
            <a:ext cx="3886200" cy="58674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Picture 132"/>
          <p:cNvPicPr>
            <a:picLocks noChangeAspect="1"/>
          </p:cNvPicPr>
          <p:nvPr/>
        </p:nvPicPr>
        <p:blipFill rotWithShape="1">
          <a:blip r:embed="rId4">
            <a:extLst>
              <a:ext uri="{28A0092B-C50C-407E-A947-70E740481C1C}">
                <a14:useLocalDpi xmlns:a14="http://schemas.microsoft.com/office/drawing/2010/main" val="0"/>
              </a:ext>
            </a:extLst>
          </a:blip>
          <a:srcRect l="35359" t="44209" r="50347" b="34263"/>
          <a:stretch/>
        </p:blipFill>
        <p:spPr>
          <a:xfrm flipH="1">
            <a:off x="3668185" y="3284331"/>
            <a:ext cx="704088" cy="704088"/>
          </a:xfrm>
          <a:prstGeom prst="rect">
            <a:avLst/>
          </a:prstGeom>
        </p:spPr>
      </p:pic>
      <p:cxnSp>
        <p:nvCxnSpPr>
          <p:cNvPr id="76" name="Straight Connector 75"/>
          <p:cNvCxnSpPr/>
          <p:nvPr/>
        </p:nvCxnSpPr>
        <p:spPr>
          <a:xfrm>
            <a:off x="4693348" y="3284331"/>
            <a:ext cx="0" cy="7040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5012873" y="3284331"/>
            <a:ext cx="3679557" cy="704088"/>
            <a:chOff x="5064945" y="1005144"/>
            <a:chExt cx="3679557" cy="704088"/>
          </a:xfrm>
        </p:grpSpPr>
        <p:pic>
          <p:nvPicPr>
            <p:cNvPr id="134" name="Picture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4945" y="1005144"/>
              <a:ext cx="704088" cy="704088"/>
            </a:xfrm>
            <a:prstGeom prst="rect">
              <a:avLst/>
            </a:prstGeom>
          </p:spPr>
        </p:pic>
        <p:pic>
          <p:nvPicPr>
            <p:cNvPr id="135" name="Picture 1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8812" y="1005144"/>
              <a:ext cx="704088" cy="704088"/>
            </a:xfrm>
            <a:prstGeom prst="rect">
              <a:avLst/>
            </a:prstGeom>
          </p:spPr>
        </p:pic>
        <p:pic>
          <p:nvPicPr>
            <p:cNvPr id="136" name="Picture 1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2679" y="1005144"/>
              <a:ext cx="704088" cy="704088"/>
            </a:xfrm>
            <a:prstGeom prst="rect">
              <a:avLst/>
            </a:prstGeom>
          </p:spPr>
        </p:pic>
        <p:pic>
          <p:nvPicPr>
            <p:cNvPr id="137" name="Picture 1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6546" y="1005144"/>
              <a:ext cx="704088" cy="704088"/>
            </a:xfrm>
            <a:prstGeom prst="rect">
              <a:avLst/>
            </a:prstGeom>
          </p:spPr>
        </p:pic>
        <p:pic>
          <p:nvPicPr>
            <p:cNvPr id="138" name="Picture 1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0414" y="1005144"/>
              <a:ext cx="704088" cy="704088"/>
            </a:xfrm>
            <a:prstGeom prst="rect">
              <a:avLst/>
            </a:prstGeom>
          </p:spPr>
        </p:pic>
      </p:grpSp>
      <p:grpSp>
        <p:nvGrpSpPr>
          <p:cNvPr id="36" name="Group 35"/>
          <p:cNvGrpSpPr/>
          <p:nvPr/>
        </p:nvGrpSpPr>
        <p:grpSpPr>
          <a:xfrm>
            <a:off x="370898" y="5852749"/>
            <a:ext cx="791727" cy="791727"/>
            <a:chOff x="4912956" y="3061765"/>
            <a:chExt cx="791727" cy="791727"/>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35359" t="44209" r="50347" b="34263"/>
            <a:stretch/>
          </p:blipFill>
          <p:spPr>
            <a:xfrm flipH="1">
              <a:off x="4912956" y="3061765"/>
              <a:ext cx="791727" cy="791727"/>
            </a:xfrm>
            <a:prstGeom prst="rect">
              <a:avLst/>
            </a:prstGeom>
          </p:spPr>
        </p:pic>
        <p:sp>
          <p:nvSpPr>
            <p:cNvPr id="38" name="Rectangle 37"/>
            <p:cNvSpPr/>
            <p:nvPr/>
          </p:nvSpPr>
          <p:spPr>
            <a:xfrm>
              <a:off x="4912956" y="3061765"/>
              <a:ext cx="791727" cy="79172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Arrow Connector 64"/>
          <p:cNvCxnSpPr/>
          <p:nvPr/>
        </p:nvCxnSpPr>
        <p:spPr>
          <a:xfrm flipH="1">
            <a:off x="837474" y="2499997"/>
            <a:ext cx="2134327" cy="105821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659255" y="2038332"/>
            <a:ext cx="2353080" cy="461665"/>
          </a:xfrm>
          <a:prstGeom prst="rect">
            <a:avLst/>
          </a:prstGeom>
          <a:noFill/>
        </p:spPr>
        <p:txBody>
          <a:bodyPr wrap="none" rtlCol="0">
            <a:spAutoFit/>
          </a:bodyPr>
          <a:lstStyle/>
          <a:p>
            <a:r>
              <a:rPr lang="en-US" sz="2400" dirty="0" smtClean="0"/>
              <a:t>Patch Embedding</a:t>
            </a:r>
            <a:endParaRPr lang="en-US" sz="2400" dirty="0"/>
          </a:p>
        </p:txBody>
      </p:sp>
      <p:sp>
        <p:nvSpPr>
          <p:cNvPr id="77" name="TextBox 76"/>
          <p:cNvSpPr txBox="1"/>
          <p:nvPr/>
        </p:nvSpPr>
        <p:spPr>
          <a:xfrm>
            <a:off x="3529328" y="2763987"/>
            <a:ext cx="990600" cy="536110"/>
          </a:xfrm>
          <a:prstGeom prst="rect">
            <a:avLst/>
          </a:prstGeom>
          <a:noFill/>
        </p:spPr>
        <p:txBody>
          <a:bodyPr wrap="none" rtlCol="0">
            <a:spAutoFit/>
          </a:bodyPr>
          <a:lstStyle/>
          <a:p>
            <a:r>
              <a:rPr lang="en-US" sz="2800" dirty="0" smtClean="0"/>
              <a:t>Input</a:t>
            </a:r>
            <a:endParaRPr lang="en-US" sz="2800" dirty="0"/>
          </a:p>
        </p:txBody>
      </p:sp>
      <p:sp>
        <p:nvSpPr>
          <p:cNvPr id="79" name="TextBox 78"/>
          <p:cNvSpPr txBox="1"/>
          <p:nvPr/>
        </p:nvSpPr>
        <p:spPr>
          <a:xfrm>
            <a:off x="5415053" y="2776877"/>
            <a:ext cx="2891625" cy="523220"/>
          </a:xfrm>
          <a:prstGeom prst="rect">
            <a:avLst/>
          </a:prstGeom>
          <a:noFill/>
        </p:spPr>
        <p:txBody>
          <a:bodyPr wrap="none" rtlCol="0">
            <a:spAutoFit/>
          </a:bodyPr>
          <a:lstStyle/>
          <a:p>
            <a:r>
              <a:rPr lang="en-US" sz="2800" dirty="0" smtClean="0"/>
              <a:t>Nearest Neighbors</a:t>
            </a:r>
            <a:endParaRPr lang="en-US" sz="2800" dirty="0"/>
          </a:p>
        </p:txBody>
      </p:sp>
      <p:sp>
        <p:nvSpPr>
          <p:cNvPr id="23" name="Rectangle 22"/>
          <p:cNvSpPr/>
          <p:nvPr/>
        </p:nvSpPr>
        <p:spPr>
          <a:xfrm>
            <a:off x="307975" y="3681097"/>
            <a:ext cx="9144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5027" y="4181487"/>
            <a:ext cx="840295" cy="523220"/>
          </a:xfrm>
          <a:prstGeom prst="rect">
            <a:avLst/>
          </a:prstGeom>
          <a:noFill/>
        </p:spPr>
        <p:txBody>
          <a:bodyPr wrap="none" rtlCol="0">
            <a:spAutoFit/>
          </a:bodyPr>
          <a:lstStyle/>
          <a:p>
            <a:r>
              <a:rPr lang="en-US" sz="2800" dirty="0" smtClean="0"/>
              <a:t>CNN</a:t>
            </a:r>
            <a:endParaRPr lang="en-US" sz="2800" dirty="0"/>
          </a:p>
        </p:txBody>
      </p:sp>
      <p:cxnSp>
        <p:nvCxnSpPr>
          <p:cNvPr id="25" name="Straight Arrow Connector 24"/>
          <p:cNvCxnSpPr/>
          <p:nvPr/>
        </p:nvCxnSpPr>
        <p:spPr>
          <a:xfrm flipV="1">
            <a:off x="765175" y="5281297"/>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94961" y="4181487"/>
            <a:ext cx="5638275" cy="584775"/>
          </a:xfrm>
          <a:prstGeom prst="rect">
            <a:avLst/>
          </a:prstGeom>
          <a:noFill/>
        </p:spPr>
        <p:txBody>
          <a:bodyPr wrap="none" rtlCol="0">
            <a:spAutoFit/>
          </a:bodyPr>
          <a:lstStyle/>
          <a:p>
            <a:pPr algn="ctr"/>
            <a:r>
              <a:rPr lang="en-US" sz="3200" dirty="0" smtClean="0"/>
              <a:t>Note: connects </a:t>
            </a:r>
            <a:r>
              <a:rPr lang="en-US" sz="3200" b="1" i="1" dirty="0" smtClean="0"/>
              <a:t>across</a:t>
            </a:r>
            <a:r>
              <a:rPr lang="en-US" sz="3200" dirty="0" smtClean="0"/>
              <a:t> instances!</a:t>
            </a:r>
            <a:endParaRPr lang="en-US" sz="3200" dirty="0"/>
          </a:p>
        </p:txBody>
      </p:sp>
    </p:spTree>
    <p:custDataLst>
      <p:tags r:id="rId1"/>
    </p:custDataLst>
    <p:extLst>
      <p:ext uri="{BB962C8B-B14F-4D97-AF65-F5344CB8AC3E}">
        <p14:creationId xmlns:p14="http://schemas.microsoft.com/office/powerpoint/2010/main" val="1107552857"/>
      </p:ext>
    </p:extLst>
  </p:cSld>
  <p:clrMapOvr>
    <a:masterClrMapping/>
  </p:clrMapOvr>
  <p:transition advTm="242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500"/>
                                        <p:tgtEl>
                                          <p:spTgt spid="133"/>
                                        </p:tgtEl>
                                      </p:cBhvr>
                                    </p:animEffect>
                                  </p:childTnLst>
                                </p:cTn>
                              </p:par>
                              <p:par>
                                <p:cTn id="25" presetID="10"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7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Architecture</a:t>
            </a:r>
            <a:endParaRPr lang="en-US" dirty="0"/>
          </a:p>
        </p:txBody>
      </p:sp>
      <p:sp>
        <p:nvSpPr>
          <p:cNvPr id="5" name="TextBox 4"/>
          <p:cNvSpPr txBox="1"/>
          <p:nvPr/>
        </p:nvSpPr>
        <p:spPr>
          <a:xfrm>
            <a:off x="5889718" y="6355642"/>
            <a:ext cx="957763" cy="400110"/>
          </a:xfrm>
          <a:prstGeom prst="rect">
            <a:avLst/>
          </a:prstGeom>
          <a:noFill/>
        </p:spPr>
        <p:txBody>
          <a:bodyPr wrap="none" rtlCol="0">
            <a:spAutoFit/>
          </a:bodyPr>
          <a:lstStyle/>
          <a:p>
            <a:r>
              <a:rPr lang="en-US" sz="2000" b="1" dirty="0" smtClean="0"/>
              <a:t>Patch 2</a:t>
            </a:r>
            <a:endParaRPr lang="en-US" sz="2000" b="1" dirty="0"/>
          </a:p>
        </p:txBody>
      </p:sp>
      <p:sp>
        <p:nvSpPr>
          <p:cNvPr id="6" name="Parallelogram 5"/>
          <p:cNvSpPr/>
          <p:nvPr/>
        </p:nvSpPr>
        <p:spPr>
          <a:xfrm>
            <a:off x="5372661" y="6402425"/>
            <a:ext cx="2151105" cy="314379"/>
          </a:xfrm>
          <a:prstGeom prst="parallelogram">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p:cNvSpPr txBox="1"/>
          <p:nvPr/>
        </p:nvSpPr>
        <p:spPr>
          <a:xfrm>
            <a:off x="2137294" y="6355642"/>
            <a:ext cx="957763" cy="400110"/>
          </a:xfrm>
          <a:prstGeom prst="rect">
            <a:avLst/>
          </a:prstGeom>
          <a:noFill/>
        </p:spPr>
        <p:txBody>
          <a:bodyPr wrap="none" rtlCol="0">
            <a:spAutoFit/>
          </a:bodyPr>
          <a:lstStyle/>
          <a:p>
            <a:r>
              <a:rPr lang="en-US" sz="2000" b="1" dirty="0" smtClean="0"/>
              <a:t>Patch 1</a:t>
            </a:r>
            <a:endParaRPr lang="en-US" sz="2000" b="1" dirty="0"/>
          </a:p>
        </p:txBody>
      </p:sp>
      <p:sp>
        <p:nvSpPr>
          <p:cNvPr id="9" name="Parallelogram 8"/>
          <p:cNvSpPr/>
          <p:nvPr/>
        </p:nvSpPr>
        <p:spPr>
          <a:xfrm>
            <a:off x="1620237" y="6402425"/>
            <a:ext cx="2151105" cy="314379"/>
          </a:xfrm>
          <a:prstGeom prst="parallelogra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grpSp>
        <p:nvGrpSpPr>
          <p:cNvPr id="99" name="Group 98"/>
          <p:cNvGrpSpPr/>
          <p:nvPr/>
        </p:nvGrpSpPr>
        <p:grpSpPr>
          <a:xfrm>
            <a:off x="5372659" y="2849488"/>
            <a:ext cx="2151107" cy="3487335"/>
            <a:chOff x="5372659" y="2849488"/>
            <a:chExt cx="2151107" cy="3487335"/>
          </a:xfrm>
        </p:grpSpPr>
        <p:sp>
          <p:nvSpPr>
            <p:cNvPr id="74" name="TextBox 73"/>
            <p:cNvSpPr txBox="1"/>
            <p:nvPr/>
          </p:nvSpPr>
          <p:spPr>
            <a:xfrm>
              <a:off x="5521325" y="2849488"/>
              <a:ext cx="1853777" cy="400110"/>
            </a:xfrm>
            <a:prstGeom prst="rect">
              <a:avLst/>
            </a:prstGeom>
            <a:noFill/>
          </p:spPr>
          <p:txBody>
            <a:bodyPr wrap="none" rtlCol="0">
              <a:spAutoFit/>
            </a:bodyPr>
            <a:lstStyle/>
            <a:p>
              <a:pPr algn="ctr"/>
              <a:r>
                <a:rPr lang="en-US" sz="2000" b="1" dirty="0" smtClean="0">
                  <a:solidFill>
                    <a:srgbClr val="9A2500"/>
                  </a:solidFill>
                </a:rPr>
                <a:t>Fully connected</a:t>
              </a:r>
              <a:endParaRPr lang="en-US" sz="2000" b="1" dirty="0">
                <a:solidFill>
                  <a:srgbClr val="9A2500"/>
                </a:solidFill>
              </a:endParaRPr>
            </a:p>
          </p:txBody>
        </p:sp>
        <p:sp>
          <p:nvSpPr>
            <p:cNvPr id="65" name="Rectangle 64"/>
            <p:cNvSpPr/>
            <p:nvPr/>
          </p:nvSpPr>
          <p:spPr>
            <a:xfrm>
              <a:off x="5372659" y="3810594"/>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Isosceles Triangle 6"/>
            <p:cNvSpPr/>
            <p:nvPr/>
          </p:nvSpPr>
          <p:spPr>
            <a:xfrm>
              <a:off x="6172608" y="6235345"/>
              <a:ext cx="551210" cy="10147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0" name="Rectangle 89"/>
            <p:cNvSpPr/>
            <p:nvPr/>
          </p:nvSpPr>
          <p:spPr>
            <a:xfrm>
              <a:off x="5372659" y="557496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1" name="TextBox 90"/>
            <p:cNvSpPr txBox="1"/>
            <p:nvPr/>
          </p:nvSpPr>
          <p:spPr>
            <a:xfrm>
              <a:off x="5697076" y="5497084"/>
              <a:ext cx="1502271" cy="400110"/>
            </a:xfrm>
            <a:prstGeom prst="rect">
              <a:avLst/>
            </a:prstGeom>
            <a:noFill/>
          </p:spPr>
          <p:txBody>
            <a:bodyPr wrap="none" rtlCol="0">
              <a:spAutoFit/>
            </a:bodyPr>
            <a:lstStyle/>
            <a:p>
              <a:pPr algn="ctr"/>
              <a:r>
                <a:rPr lang="en-US" sz="2000" b="1" dirty="0">
                  <a:solidFill>
                    <a:srgbClr val="8600B0"/>
                  </a:solidFill>
                </a:rPr>
                <a:t>Max Pooling</a:t>
              </a:r>
            </a:p>
          </p:txBody>
        </p:sp>
        <p:sp>
          <p:nvSpPr>
            <p:cNvPr id="86" name="Rectangle 85"/>
            <p:cNvSpPr/>
            <p:nvPr/>
          </p:nvSpPr>
          <p:spPr>
            <a:xfrm>
              <a:off x="5372659" y="527867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7" name="TextBox 86"/>
            <p:cNvSpPr txBox="1"/>
            <p:nvPr/>
          </p:nvSpPr>
          <p:spPr>
            <a:xfrm>
              <a:off x="6145081" y="5216388"/>
              <a:ext cx="606257" cy="400110"/>
            </a:xfrm>
            <a:prstGeom prst="rect">
              <a:avLst/>
            </a:prstGeom>
            <a:noFill/>
          </p:spPr>
          <p:txBody>
            <a:bodyPr wrap="none" rtlCol="0">
              <a:spAutoFit/>
            </a:bodyPr>
            <a:lstStyle/>
            <a:p>
              <a:pPr algn="ctr"/>
              <a:r>
                <a:rPr lang="en-US" sz="2000" b="1" dirty="0" smtClean="0">
                  <a:solidFill>
                    <a:srgbClr val="008000"/>
                  </a:solidFill>
                </a:rPr>
                <a:t>LRN</a:t>
              </a:r>
              <a:endParaRPr lang="en-US" sz="2000" b="1" dirty="0">
                <a:solidFill>
                  <a:srgbClr val="008000"/>
                </a:solidFill>
              </a:endParaRPr>
            </a:p>
          </p:txBody>
        </p:sp>
        <p:sp>
          <p:nvSpPr>
            <p:cNvPr id="82" name="Rectangle 81"/>
            <p:cNvSpPr/>
            <p:nvPr/>
          </p:nvSpPr>
          <p:spPr>
            <a:xfrm>
              <a:off x="5372659" y="4691432"/>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TextBox 82"/>
            <p:cNvSpPr txBox="1"/>
            <p:nvPr/>
          </p:nvSpPr>
          <p:spPr>
            <a:xfrm>
              <a:off x="5697076" y="4613549"/>
              <a:ext cx="1502271" cy="400110"/>
            </a:xfrm>
            <a:prstGeom prst="rect">
              <a:avLst/>
            </a:prstGeom>
            <a:noFill/>
          </p:spPr>
          <p:txBody>
            <a:bodyPr wrap="none" rtlCol="0">
              <a:spAutoFit/>
            </a:bodyPr>
            <a:lstStyle/>
            <a:p>
              <a:pPr algn="ctr"/>
              <a:r>
                <a:rPr lang="en-US" sz="2000" b="1" dirty="0">
                  <a:solidFill>
                    <a:srgbClr val="8600B0"/>
                  </a:solidFill>
                </a:rPr>
                <a:t>Max Pooling</a:t>
              </a:r>
            </a:p>
          </p:txBody>
        </p:sp>
        <p:sp>
          <p:nvSpPr>
            <p:cNvPr id="78" name="Rectangle 77"/>
            <p:cNvSpPr/>
            <p:nvPr/>
          </p:nvSpPr>
          <p:spPr>
            <a:xfrm>
              <a:off x="5372659" y="4396485"/>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9" name="TextBox 78"/>
            <p:cNvSpPr txBox="1"/>
            <p:nvPr/>
          </p:nvSpPr>
          <p:spPr>
            <a:xfrm>
              <a:off x="6145081" y="4334196"/>
              <a:ext cx="606257" cy="400110"/>
            </a:xfrm>
            <a:prstGeom prst="rect">
              <a:avLst/>
            </a:prstGeom>
            <a:noFill/>
          </p:spPr>
          <p:txBody>
            <a:bodyPr wrap="none" rtlCol="0">
              <a:spAutoFit/>
            </a:bodyPr>
            <a:lstStyle/>
            <a:p>
              <a:pPr algn="ctr"/>
              <a:r>
                <a:rPr lang="en-US" sz="2000" b="1" dirty="0" smtClean="0">
                  <a:solidFill>
                    <a:srgbClr val="008000"/>
                  </a:solidFill>
                </a:rPr>
                <a:t>LRN</a:t>
              </a:r>
              <a:endParaRPr lang="en-US" sz="2000" b="1" dirty="0">
                <a:solidFill>
                  <a:srgbClr val="008000"/>
                </a:solidFill>
              </a:endParaRPr>
            </a:p>
          </p:txBody>
        </p:sp>
        <p:sp>
          <p:nvSpPr>
            <p:cNvPr id="73" name="Rectangle 72"/>
            <p:cNvSpPr/>
            <p:nvPr/>
          </p:nvSpPr>
          <p:spPr>
            <a:xfrm>
              <a:off x="5372659" y="2927371"/>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8" name="Rectangle 67"/>
            <p:cNvSpPr/>
            <p:nvPr/>
          </p:nvSpPr>
          <p:spPr>
            <a:xfrm>
              <a:off x="5372659" y="3516530"/>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TextBox 68"/>
            <p:cNvSpPr txBox="1"/>
            <p:nvPr/>
          </p:nvSpPr>
          <p:spPr>
            <a:xfrm>
              <a:off x="5709673" y="3438647"/>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62" name="TextBox 61"/>
            <p:cNvSpPr txBox="1"/>
            <p:nvPr/>
          </p:nvSpPr>
          <p:spPr>
            <a:xfrm>
              <a:off x="5709673" y="3732711"/>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57" name="Rectangle 56"/>
            <p:cNvSpPr/>
            <p:nvPr/>
          </p:nvSpPr>
          <p:spPr>
            <a:xfrm>
              <a:off x="5372659" y="4104658"/>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8" name="TextBox 57"/>
            <p:cNvSpPr txBox="1"/>
            <p:nvPr/>
          </p:nvSpPr>
          <p:spPr>
            <a:xfrm>
              <a:off x="5709673" y="4026775"/>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52" name="Rectangle 51"/>
            <p:cNvSpPr/>
            <p:nvPr/>
          </p:nvSpPr>
          <p:spPr>
            <a:xfrm>
              <a:off x="5372659" y="4986839"/>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TextBox 52"/>
            <p:cNvSpPr txBox="1"/>
            <p:nvPr/>
          </p:nvSpPr>
          <p:spPr>
            <a:xfrm>
              <a:off x="5709673" y="4908956"/>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47" name="Rectangle 46"/>
            <p:cNvSpPr/>
            <p:nvPr/>
          </p:nvSpPr>
          <p:spPr>
            <a:xfrm>
              <a:off x="5372661" y="586767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TextBox 47"/>
            <p:cNvSpPr txBox="1"/>
            <p:nvPr/>
          </p:nvSpPr>
          <p:spPr>
            <a:xfrm>
              <a:off x="5709676" y="5789794"/>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43" name="Rectangle 42"/>
            <p:cNvSpPr/>
            <p:nvPr/>
          </p:nvSpPr>
          <p:spPr>
            <a:xfrm>
              <a:off x="5372659" y="3222466"/>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p:cNvSpPr txBox="1"/>
            <p:nvPr/>
          </p:nvSpPr>
          <p:spPr>
            <a:xfrm>
              <a:off x="5697079" y="3144583"/>
              <a:ext cx="1502271" cy="400110"/>
            </a:xfrm>
            <a:prstGeom prst="rect">
              <a:avLst/>
            </a:prstGeom>
            <a:noFill/>
          </p:spPr>
          <p:txBody>
            <a:bodyPr wrap="none" rtlCol="0">
              <a:spAutoFit/>
            </a:bodyPr>
            <a:lstStyle/>
            <a:p>
              <a:pPr algn="ctr"/>
              <a:r>
                <a:rPr lang="en-US" sz="2000" b="1" dirty="0" smtClean="0">
                  <a:solidFill>
                    <a:srgbClr val="8600B0"/>
                  </a:solidFill>
                </a:rPr>
                <a:t>Max Pooling</a:t>
              </a:r>
              <a:endParaRPr lang="en-US" sz="2000" b="1" dirty="0">
                <a:solidFill>
                  <a:srgbClr val="8600B0"/>
                </a:solidFill>
              </a:endParaRPr>
            </a:p>
          </p:txBody>
        </p:sp>
      </p:grpSp>
      <p:grpSp>
        <p:nvGrpSpPr>
          <p:cNvPr id="100" name="Group 99"/>
          <p:cNvGrpSpPr/>
          <p:nvPr/>
        </p:nvGrpSpPr>
        <p:grpSpPr>
          <a:xfrm>
            <a:off x="1620235" y="2849488"/>
            <a:ext cx="2151107" cy="3487335"/>
            <a:chOff x="1620235" y="2849488"/>
            <a:chExt cx="2151107" cy="3487335"/>
          </a:xfrm>
        </p:grpSpPr>
        <p:sp>
          <p:nvSpPr>
            <p:cNvPr id="66" name="Rectangle 65"/>
            <p:cNvSpPr/>
            <p:nvPr/>
          </p:nvSpPr>
          <p:spPr>
            <a:xfrm>
              <a:off x="1620235" y="3810594"/>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Isosceles Triangle 9"/>
            <p:cNvSpPr/>
            <p:nvPr/>
          </p:nvSpPr>
          <p:spPr>
            <a:xfrm>
              <a:off x="2420184" y="6235345"/>
              <a:ext cx="551210" cy="10147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2" name="Rectangle 91"/>
            <p:cNvSpPr/>
            <p:nvPr/>
          </p:nvSpPr>
          <p:spPr>
            <a:xfrm>
              <a:off x="1620235" y="557496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TextBox 92"/>
            <p:cNvSpPr txBox="1"/>
            <p:nvPr/>
          </p:nvSpPr>
          <p:spPr>
            <a:xfrm>
              <a:off x="1944651" y="5497084"/>
              <a:ext cx="1502271" cy="400110"/>
            </a:xfrm>
            <a:prstGeom prst="rect">
              <a:avLst/>
            </a:prstGeom>
            <a:noFill/>
          </p:spPr>
          <p:txBody>
            <a:bodyPr wrap="none" rtlCol="0">
              <a:spAutoFit/>
            </a:bodyPr>
            <a:lstStyle/>
            <a:p>
              <a:pPr algn="ctr"/>
              <a:r>
                <a:rPr lang="en-US" sz="2000" b="1" dirty="0">
                  <a:solidFill>
                    <a:srgbClr val="8600B0"/>
                  </a:solidFill>
                </a:rPr>
                <a:t>Max Pooling</a:t>
              </a:r>
            </a:p>
          </p:txBody>
        </p:sp>
        <p:sp>
          <p:nvSpPr>
            <p:cNvPr id="88" name="Rectangle 87"/>
            <p:cNvSpPr/>
            <p:nvPr/>
          </p:nvSpPr>
          <p:spPr>
            <a:xfrm>
              <a:off x="1620235" y="527867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9" name="TextBox 88"/>
            <p:cNvSpPr txBox="1"/>
            <p:nvPr/>
          </p:nvSpPr>
          <p:spPr>
            <a:xfrm>
              <a:off x="2392657" y="5216388"/>
              <a:ext cx="606257" cy="400110"/>
            </a:xfrm>
            <a:prstGeom prst="rect">
              <a:avLst/>
            </a:prstGeom>
            <a:noFill/>
          </p:spPr>
          <p:txBody>
            <a:bodyPr wrap="none" rtlCol="0">
              <a:spAutoFit/>
            </a:bodyPr>
            <a:lstStyle/>
            <a:p>
              <a:pPr algn="ctr"/>
              <a:r>
                <a:rPr lang="en-US" sz="2000" b="1" dirty="0" smtClean="0">
                  <a:solidFill>
                    <a:srgbClr val="008000"/>
                  </a:solidFill>
                </a:rPr>
                <a:t>LRN</a:t>
              </a:r>
              <a:endParaRPr lang="en-US" sz="2000" b="1" dirty="0">
                <a:solidFill>
                  <a:srgbClr val="008000"/>
                </a:solidFill>
              </a:endParaRPr>
            </a:p>
          </p:txBody>
        </p:sp>
        <p:sp>
          <p:nvSpPr>
            <p:cNvPr id="84" name="Rectangle 83"/>
            <p:cNvSpPr/>
            <p:nvPr/>
          </p:nvSpPr>
          <p:spPr>
            <a:xfrm>
              <a:off x="1620235" y="4691432"/>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5" name="TextBox 84"/>
            <p:cNvSpPr txBox="1"/>
            <p:nvPr/>
          </p:nvSpPr>
          <p:spPr>
            <a:xfrm>
              <a:off x="1944654" y="4613549"/>
              <a:ext cx="1502271" cy="400110"/>
            </a:xfrm>
            <a:prstGeom prst="rect">
              <a:avLst/>
            </a:prstGeom>
            <a:noFill/>
          </p:spPr>
          <p:txBody>
            <a:bodyPr wrap="none" rtlCol="0">
              <a:spAutoFit/>
            </a:bodyPr>
            <a:lstStyle/>
            <a:p>
              <a:pPr algn="ctr"/>
              <a:r>
                <a:rPr lang="en-US" sz="2000" b="1" dirty="0">
                  <a:solidFill>
                    <a:srgbClr val="8600B0"/>
                  </a:solidFill>
                </a:rPr>
                <a:t>Max Pooling</a:t>
              </a:r>
            </a:p>
          </p:txBody>
        </p:sp>
        <p:sp>
          <p:nvSpPr>
            <p:cNvPr id="80" name="Rectangle 79"/>
            <p:cNvSpPr/>
            <p:nvPr/>
          </p:nvSpPr>
          <p:spPr>
            <a:xfrm>
              <a:off x="1620235" y="4396485"/>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TextBox 80"/>
            <p:cNvSpPr txBox="1"/>
            <p:nvPr/>
          </p:nvSpPr>
          <p:spPr>
            <a:xfrm>
              <a:off x="2392657" y="4334196"/>
              <a:ext cx="606257" cy="400110"/>
            </a:xfrm>
            <a:prstGeom prst="rect">
              <a:avLst/>
            </a:prstGeom>
            <a:noFill/>
          </p:spPr>
          <p:txBody>
            <a:bodyPr wrap="none" rtlCol="0">
              <a:spAutoFit/>
            </a:bodyPr>
            <a:lstStyle/>
            <a:p>
              <a:pPr algn="ctr"/>
              <a:r>
                <a:rPr lang="en-US" sz="2000" b="1" dirty="0" smtClean="0">
                  <a:solidFill>
                    <a:srgbClr val="008000"/>
                  </a:solidFill>
                </a:rPr>
                <a:t>LRN</a:t>
              </a:r>
              <a:endParaRPr lang="en-US" sz="2000" b="1" dirty="0">
                <a:solidFill>
                  <a:srgbClr val="008000"/>
                </a:solidFill>
              </a:endParaRPr>
            </a:p>
          </p:txBody>
        </p:sp>
        <p:sp>
          <p:nvSpPr>
            <p:cNvPr id="75" name="Rectangle 74"/>
            <p:cNvSpPr/>
            <p:nvPr/>
          </p:nvSpPr>
          <p:spPr>
            <a:xfrm>
              <a:off x="1620235" y="2927371"/>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 name="TextBox 75"/>
            <p:cNvSpPr txBox="1"/>
            <p:nvPr/>
          </p:nvSpPr>
          <p:spPr>
            <a:xfrm>
              <a:off x="1768897" y="2849488"/>
              <a:ext cx="1853777" cy="400110"/>
            </a:xfrm>
            <a:prstGeom prst="rect">
              <a:avLst/>
            </a:prstGeom>
            <a:noFill/>
          </p:spPr>
          <p:txBody>
            <a:bodyPr wrap="none" rtlCol="0">
              <a:spAutoFit/>
            </a:bodyPr>
            <a:lstStyle/>
            <a:p>
              <a:pPr algn="ctr"/>
              <a:r>
                <a:rPr lang="en-US" sz="2000" b="1" dirty="0" smtClean="0">
                  <a:solidFill>
                    <a:srgbClr val="9A2500"/>
                  </a:solidFill>
                </a:rPr>
                <a:t>Fully connected</a:t>
              </a:r>
              <a:endParaRPr lang="en-US" sz="2000" b="1" dirty="0">
                <a:solidFill>
                  <a:srgbClr val="9A2500"/>
                </a:solidFill>
              </a:endParaRPr>
            </a:p>
          </p:txBody>
        </p:sp>
        <p:sp>
          <p:nvSpPr>
            <p:cNvPr id="70" name="Rectangle 69"/>
            <p:cNvSpPr/>
            <p:nvPr/>
          </p:nvSpPr>
          <p:spPr>
            <a:xfrm>
              <a:off x="1620235" y="3516530"/>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1957250" y="3438647"/>
              <a:ext cx="1477072" cy="400110"/>
            </a:xfrm>
            <a:prstGeom prst="rect">
              <a:avLst/>
            </a:prstGeom>
            <a:noFill/>
          </p:spPr>
          <p:txBody>
            <a:bodyPr wrap="none" rtlCol="0">
              <a:spAutoFit/>
            </a:bodyPr>
            <a:lstStyle/>
            <a:p>
              <a:pPr algn="ctr"/>
              <a:r>
                <a:rPr lang="en-US" sz="2000" b="1" dirty="0" smtClean="0">
                  <a:solidFill>
                    <a:srgbClr val="9A2500"/>
                  </a:solidFill>
                </a:rPr>
                <a:t>Convolution</a:t>
              </a:r>
              <a:endParaRPr lang="en-US" sz="2000" b="1" dirty="0">
                <a:solidFill>
                  <a:srgbClr val="9A2500"/>
                </a:solidFill>
              </a:endParaRPr>
            </a:p>
          </p:txBody>
        </p:sp>
        <p:sp>
          <p:nvSpPr>
            <p:cNvPr id="63" name="TextBox 62"/>
            <p:cNvSpPr txBox="1"/>
            <p:nvPr/>
          </p:nvSpPr>
          <p:spPr>
            <a:xfrm>
              <a:off x="1957250" y="3732711"/>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59" name="Rectangle 58"/>
            <p:cNvSpPr/>
            <p:nvPr/>
          </p:nvSpPr>
          <p:spPr>
            <a:xfrm>
              <a:off x="1620235" y="4104658"/>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TextBox 59"/>
            <p:cNvSpPr txBox="1"/>
            <p:nvPr/>
          </p:nvSpPr>
          <p:spPr>
            <a:xfrm>
              <a:off x="1957250" y="4026775"/>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54" name="Rectangle 53"/>
            <p:cNvSpPr/>
            <p:nvPr/>
          </p:nvSpPr>
          <p:spPr>
            <a:xfrm>
              <a:off x="1620235" y="4986839"/>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TextBox 54"/>
            <p:cNvSpPr txBox="1"/>
            <p:nvPr/>
          </p:nvSpPr>
          <p:spPr>
            <a:xfrm>
              <a:off x="1957250" y="4908956"/>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49" name="Rectangle 48"/>
            <p:cNvSpPr/>
            <p:nvPr/>
          </p:nvSpPr>
          <p:spPr>
            <a:xfrm>
              <a:off x="1620237" y="5867677"/>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TextBox 49"/>
            <p:cNvSpPr txBox="1"/>
            <p:nvPr/>
          </p:nvSpPr>
          <p:spPr>
            <a:xfrm>
              <a:off x="1957252" y="5789794"/>
              <a:ext cx="1477072" cy="400110"/>
            </a:xfrm>
            <a:prstGeom prst="rect">
              <a:avLst/>
            </a:prstGeom>
            <a:noFill/>
          </p:spPr>
          <p:txBody>
            <a:bodyPr wrap="none" rtlCol="0">
              <a:spAutoFit/>
            </a:bodyPr>
            <a:lstStyle/>
            <a:p>
              <a:pPr algn="ctr"/>
              <a:r>
                <a:rPr lang="en-US" sz="2000" b="1" dirty="0">
                  <a:solidFill>
                    <a:srgbClr val="9A2500"/>
                  </a:solidFill>
                </a:rPr>
                <a:t>Convolution</a:t>
              </a:r>
            </a:p>
          </p:txBody>
        </p:sp>
        <p:sp>
          <p:nvSpPr>
            <p:cNvPr id="45" name="Rectangle 44"/>
            <p:cNvSpPr/>
            <p:nvPr/>
          </p:nvSpPr>
          <p:spPr>
            <a:xfrm>
              <a:off x="1620235" y="3222466"/>
              <a:ext cx="2151105"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TextBox 45"/>
            <p:cNvSpPr txBox="1"/>
            <p:nvPr/>
          </p:nvSpPr>
          <p:spPr>
            <a:xfrm>
              <a:off x="1944654" y="3144583"/>
              <a:ext cx="1502271" cy="400110"/>
            </a:xfrm>
            <a:prstGeom prst="rect">
              <a:avLst/>
            </a:prstGeom>
            <a:noFill/>
          </p:spPr>
          <p:txBody>
            <a:bodyPr wrap="none" rtlCol="0">
              <a:spAutoFit/>
            </a:bodyPr>
            <a:lstStyle/>
            <a:p>
              <a:pPr algn="ctr"/>
              <a:r>
                <a:rPr lang="en-US" sz="2000" b="1" dirty="0" smtClean="0">
                  <a:solidFill>
                    <a:srgbClr val="8600B0"/>
                  </a:solidFill>
                </a:rPr>
                <a:t>Max Pooling</a:t>
              </a:r>
              <a:endParaRPr lang="en-US" sz="2000" b="1" dirty="0">
                <a:solidFill>
                  <a:srgbClr val="8600B0"/>
                </a:solidFill>
              </a:endParaRPr>
            </a:p>
          </p:txBody>
        </p:sp>
      </p:grpSp>
      <p:grpSp>
        <p:nvGrpSpPr>
          <p:cNvPr id="98" name="Group 97"/>
          <p:cNvGrpSpPr/>
          <p:nvPr/>
        </p:nvGrpSpPr>
        <p:grpSpPr>
          <a:xfrm>
            <a:off x="3498403" y="1220731"/>
            <a:ext cx="3824688" cy="1013043"/>
            <a:chOff x="3498403" y="1220731"/>
            <a:chExt cx="3824688" cy="1013043"/>
          </a:xfrm>
        </p:grpSpPr>
        <p:sp>
          <p:nvSpPr>
            <p:cNvPr id="25" name="Rectangle 24"/>
            <p:cNvSpPr/>
            <p:nvPr/>
          </p:nvSpPr>
          <p:spPr>
            <a:xfrm>
              <a:off x="3498403" y="1505760"/>
              <a:ext cx="2147194"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p:cNvSpPr txBox="1"/>
            <p:nvPr/>
          </p:nvSpPr>
          <p:spPr>
            <a:xfrm>
              <a:off x="3807592" y="1456840"/>
              <a:ext cx="1528816" cy="400110"/>
            </a:xfrm>
            <a:prstGeom prst="rect">
              <a:avLst/>
            </a:prstGeom>
            <a:noFill/>
          </p:spPr>
          <p:txBody>
            <a:bodyPr wrap="none" rtlCol="0">
              <a:spAutoFit/>
            </a:bodyPr>
            <a:lstStyle/>
            <a:p>
              <a:pPr algn="ctr"/>
              <a:r>
                <a:rPr lang="en-US" sz="2000" b="1" dirty="0" err="1" smtClean="0">
                  <a:solidFill>
                    <a:srgbClr val="000099"/>
                  </a:solidFill>
                </a:rPr>
                <a:t>Softmax</a:t>
              </a:r>
              <a:r>
                <a:rPr lang="en-US" sz="2000" b="1" dirty="0" smtClean="0">
                  <a:solidFill>
                    <a:srgbClr val="000099"/>
                  </a:solidFill>
                </a:rPr>
                <a:t> loss</a:t>
              </a:r>
              <a:endParaRPr lang="en-US" sz="2000" b="1" dirty="0">
                <a:solidFill>
                  <a:srgbClr val="000099"/>
                </a:solidFill>
              </a:endParaRPr>
            </a:p>
          </p:txBody>
        </p:sp>
        <p:sp>
          <p:nvSpPr>
            <p:cNvPr id="34" name="Rectangle 33"/>
            <p:cNvSpPr/>
            <p:nvPr/>
          </p:nvSpPr>
          <p:spPr>
            <a:xfrm>
              <a:off x="6631613" y="1589920"/>
              <a:ext cx="287028" cy="27466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p:cNvSpPr/>
            <p:nvPr/>
          </p:nvSpPr>
          <p:spPr>
            <a:xfrm>
              <a:off x="7036063" y="1959111"/>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ectangle 35"/>
            <p:cNvSpPr/>
            <p:nvPr/>
          </p:nvSpPr>
          <p:spPr>
            <a:xfrm>
              <a:off x="6631613" y="1959111"/>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Rectangle 36"/>
            <p:cNvSpPr/>
            <p:nvPr/>
          </p:nvSpPr>
          <p:spPr>
            <a:xfrm>
              <a:off x="6227164" y="1959111"/>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Rectangle 37"/>
            <p:cNvSpPr/>
            <p:nvPr/>
          </p:nvSpPr>
          <p:spPr>
            <a:xfrm>
              <a:off x="6227164" y="1589920"/>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Rectangle 38"/>
            <p:cNvSpPr/>
            <p:nvPr/>
          </p:nvSpPr>
          <p:spPr>
            <a:xfrm>
              <a:off x="7036063" y="1589920"/>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Rectangle 39"/>
            <p:cNvSpPr/>
            <p:nvPr/>
          </p:nvSpPr>
          <p:spPr>
            <a:xfrm>
              <a:off x="7036063" y="1220731"/>
              <a:ext cx="287028" cy="274663"/>
            </a:xfrm>
            <a:prstGeom prst="rect">
              <a:avLst/>
            </a:prstGeom>
            <a:solidFill>
              <a:srgbClr val="FF9797"/>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Rectangle 40"/>
            <p:cNvSpPr/>
            <p:nvPr/>
          </p:nvSpPr>
          <p:spPr>
            <a:xfrm>
              <a:off x="6631613" y="1220731"/>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41"/>
            <p:cNvSpPr/>
            <p:nvPr/>
          </p:nvSpPr>
          <p:spPr>
            <a:xfrm>
              <a:off x="6227164" y="1220731"/>
              <a:ext cx="287028" cy="27466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Freeform 28"/>
            <p:cNvSpPr/>
            <p:nvPr/>
          </p:nvSpPr>
          <p:spPr>
            <a:xfrm>
              <a:off x="4704601" y="1239503"/>
              <a:ext cx="1415860" cy="357564"/>
            </a:xfrm>
            <a:custGeom>
              <a:avLst/>
              <a:gdLst>
                <a:gd name="connsiteX0" fmla="*/ 1093076 w 1093076"/>
                <a:gd name="connsiteY0" fmla="*/ 389085 h 389085"/>
                <a:gd name="connsiteX1" fmla="*/ 599089 w 1093076"/>
                <a:gd name="connsiteY1" fmla="*/ 220920 h 389085"/>
                <a:gd name="connsiteX2" fmla="*/ 157655 w 1093076"/>
                <a:gd name="connsiteY2" fmla="*/ 203 h 389085"/>
                <a:gd name="connsiteX3" fmla="*/ 0 w 1093076"/>
                <a:gd name="connsiteY3" fmla="*/ 189389 h 389085"/>
                <a:gd name="connsiteX0" fmla="*/ 1093076 w 1093076"/>
                <a:gd name="connsiteY0" fmla="*/ 368118 h 368118"/>
                <a:gd name="connsiteX1" fmla="*/ 599089 w 1093076"/>
                <a:gd name="connsiteY1" fmla="*/ 199953 h 368118"/>
                <a:gd name="connsiteX2" fmla="*/ 252248 w 1093076"/>
                <a:gd name="connsiteY2" fmla="*/ 257 h 368118"/>
                <a:gd name="connsiteX3" fmla="*/ 0 w 1093076"/>
                <a:gd name="connsiteY3" fmla="*/ 168422 h 368118"/>
                <a:gd name="connsiteX0" fmla="*/ 1093076 w 1093076"/>
                <a:gd name="connsiteY0" fmla="*/ 367893 h 367893"/>
                <a:gd name="connsiteX1" fmla="*/ 725214 w 1093076"/>
                <a:gd name="connsiteY1" fmla="*/ 178707 h 367893"/>
                <a:gd name="connsiteX2" fmla="*/ 252248 w 1093076"/>
                <a:gd name="connsiteY2" fmla="*/ 32 h 367893"/>
                <a:gd name="connsiteX3" fmla="*/ 0 w 1093076"/>
                <a:gd name="connsiteY3" fmla="*/ 168197 h 367893"/>
                <a:gd name="connsiteX0" fmla="*/ 1093076 w 1093076"/>
                <a:gd name="connsiteY0" fmla="*/ 367893 h 367893"/>
                <a:gd name="connsiteX1" fmla="*/ 725214 w 1093076"/>
                <a:gd name="connsiteY1" fmla="*/ 178707 h 367893"/>
                <a:gd name="connsiteX2" fmla="*/ 157655 w 1093076"/>
                <a:gd name="connsiteY2" fmla="*/ 32 h 367893"/>
                <a:gd name="connsiteX3" fmla="*/ 0 w 1093076"/>
                <a:gd name="connsiteY3" fmla="*/ 168197 h 367893"/>
                <a:gd name="connsiteX0" fmla="*/ 1093076 w 1093076"/>
                <a:gd name="connsiteY0" fmla="*/ 367893 h 367893"/>
                <a:gd name="connsiteX1" fmla="*/ 683173 w 1093076"/>
                <a:gd name="connsiteY1" fmla="*/ 178707 h 367893"/>
                <a:gd name="connsiteX2" fmla="*/ 157655 w 1093076"/>
                <a:gd name="connsiteY2" fmla="*/ 32 h 367893"/>
                <a:gd name="connsiteX3" fmla="*/ 0 w 1093076"/>
                <a:gd name="connsiteY3" fmla="*/ 168197 h 367893"/>
                <a:gd name="connsiteX0" fmla="*/ 1093076 w 1093076"/>
                <a:gd name="connsiteY0" fmla="*/ 367893 h 367893"/>
                <a:gd name="connsiteX1" fmla="*/ 683173 w 1093076"/>
                <a:gd name="connsiteY1" fmla="*/ 178707 h 367893"/>
                <a:gd name="connsiteX2" fmla="*/ 157655 w 1093076"/>
                <a:gd name="connsiteY2" fmla="*/ 32 h 367893"/>
                <a:gd name="connsiteX3" fmla="*/ 0 w 1093076"/>
                <a:gd name="connsiteY3" fmla="*/ 168197 h 367893"/>
                <a:gd name="connsiteX0" fmla="*/ 1093076 w 1093076"/>
                <a:gd name="connsiteY0" fmla="*/ 321398 h 321398"/>
                <a:gd name="connsiteX1" fmla="*/ 683173 w 1093076"/>
                <a:gd name="connsiteY1" fmla="*/ 178707 h 321398"/>
                <a:gd name="connsiteX2" fmla="*/ 157655 w 1093076"/>
                <a:gd name="connsiteY2" fmla="*/ 32 h 321398"/>
                <a:gd name="connsiteX3" fmla="*/ 0 w 1093076"/>
                <a:gd name="connsiteY3" fmla="*/ 168197 h 321398"/>
                <a:gd name="connsiteX0" fmla="*/ 1093076 w 1093076"/>
                <a:gd name="connsiteY0" fmla="*/ 321398 h 321398"/>
                <a:gd name="connsiteX1" fmla="*/ 683173 w 1093076"/>
                <a:gd name="connsiteY1" fmla="*/ 178707 h 321398"/>
                <a:gd name="connsiteX2" fmla="*/ 157655 w 1093076"/>
                <a:gd name="connsiteY2" fmla="*/ 32 h 321398"/>
                <a:gd name="connsiteX3" fmla="*/ 0 w 1093076"/>
                <a:gd name="connsiteY3" fmla="*/ 168197 h 321398"/>
                <a:gd name="connsiteX0" fmla="*/ 1093076 w 1093076"/>
                <a:gd name="connsiteY0" fmla="*/ 352395 h 352395"/>
                <a:gd name="connsiteX1" fmla="*/ 683173 w 1093076"/>
                <a:gd name="connsiteY1" fmla="*/ 178707 h 352395"/>
                <a:gd name="connsiteX2" fmla="*/ 157655 w 1093076"/>
                <a:gd name="connsiteY2" fmla="*/ 32 h 352395"/>
                <a:gd name="connsiteX3" fmla="*/ 0 w 1093076"/>
                <a:gd name="connsiteY3" fmla="*/ 168197 h 352395"/>
                <a:gd name="connsiteX0" fmla="*/ 1093076 w 1093076"/>
                <a:gd name="connsiteY0" fmla="*/ 352395 h 352395"/>
                <a:gd name="connsiteX1" fmla="*/ 683173 w 1093076"/>
                <a:gd name="connsiteY1" fmla="*/ 178707 h 352395"/>
                <a:gd name="connsiteX2" fmla="*/ 157655 w 1093076"/>
                <a:gd name="connsiteY2" fmla="*/ 32 h 352395"/>
                <a:gd name="connsiteX3" fmla="*/ 0 w 1093076"/>
                <a:gd name="connsiteY3" fmla="*/ 168197 h 352395"/>
                <a:gd name="connsiteX0" fmla="*/ 1093076 w 1093076"/>
                <a:gd name="connsiteY0" fmla="*/ 352377 h 352377"/>
                <a:gd name="connsiteX1" fmla="*/ 600516 w 1093076"/>
                <a:gd name="connsiteY1" fmla="*/ 163190 h 352377"/>
                <a:gd name="connsiteX2" fmla="*/ 157655 w 1093076"/>
                <a:gd name="connsiteY2" fmla="*/ 14 h 352377"/>
                <a:gd name="connsiteX3" fmla="*/ 0 w 1093076"/>
                <a:gd name="connsiteY3" fmla="*/ 168179 h 352377"/>
                <a:gd name="connsiteX0" fmla="*/ 1093076 w 1093076"/>
                <a:gd name="connsiteY0" fmla="*/ 352372 h 352372"/>
                <a:gd name="connsiteX1" fmla="*/ 600516 w 1093076"/>
                <a:gd name="connsiteY1" fmla="*/ 163185 h 352372"/>
                <a:gd name="connsiteX2" fmla="*/ 157655 w 1093076"/>
                <a:gd name="connsiteY2" fmla="*/ 9 h 352372"/>
                <a:gd name="connsiteX3" fmla="*/ 0 w 1093076"/>
                <a:gd name="connsiteY3" fmla="*/ 168174 h 352372"/>
                <a:gd name="connsiteX0" fmla="*/ 1103408 w 1103408"/>
                <a:gd name="connsiteY0" fmla="*/ 353242 h 353242"/>
                <a:gd name="connsiteX1" fmla="*/ 610848 w 1103408"/>
                <a:gd name="connsiteY1" fmla="*/ 164055 h 353242"/>
                <a:gd name="connsiteX2" fmla="*/ 167987 w 1103408"/>
                <a:gd name="connsiteY2" fmla="*/ 879 h 353242"/>
                <a:gd name="connsiteX3" fmla="*/ 0 w 1103408"/>
                <a:gd name="connsiteY3" fmla="*/ 220705 h 353242"/>
                <a:gd name="connsiteX0" fmla="*/ 1103408 w 1103408"/>
                <a:gd name="connsiteY0" fmla="*/ 352916 h 352916"/>
                <a:gd name="connsiteX1" fmla="*/ 610848 w 1103408"/>
                <a:gd name="connsiteY1" fmla="*/ 163729 h 352916"/>
                <a:gd name="connsiteX2" fmla="*/ 131824 w 1103408"/>
                <a:gd name="connsiteY2" fmla="*/ 553 h 352916"/>
                <a:gd name="connsiteX3" fmla="*/ 0 w 1103408"/>
                <a:gd name="connsiteY3" fmla="*/ 220379 h 352916"/>
                <a:gd name="connsiteX0" fmla="*/ 1103408 w 1103408"/>
                <a:gd name="connsiteY0" fmla="*/ 322069 h 322069"/>
                <a:gd name="connsiteX1" fmla="*/ 610848 w 1103408"/>
                <a:gd name="connsiteY1" fmla="*/ 132882 h 322069"/>
                <a:gd name="connsiteX2" fmla="*/ 136990 w 1103408"/>
                <a:gd name="connsiteY2" fmla="*/ 702 h 322069"/>
                <a:gd name="connsiteX3" fmla="*/ 0 w 1103408"/>
                <a:gd name="connsiteY3" fmla="*/ 189532 h 322069"/>
                <a:gd name="connsiteX0" fmla="*/ 1103408 w 1103408"/>
                <a:gd name="connsiteY0" fmla="*/ 291037 h 291037"/>
                <a:gd name="connsiteX1" fmla="*/ 610848 w 1103408"/>
                <a:gd name="connsiteY1" fmla="*/ 132847 h 291037"/>
                <a:gd name="connsiteX2" fmla="*/ 136990 w 1103408"/>
                <a:gd name="connsiteY2" fmla="*/ 667 h 291037"/>
                <a:gd name="connsiteX3" fmla="*/ 0 w 1103408"/>
                <a:gd name="connsiteY3" fmla="*/ 189497 h 291037"/>
                <a:gd name="connsiteX0" fmla="*/ 1103408 w 1103408"/>
                <a:gd name="connsiteY0" fmla="*/ 291037 h 291037"/>
                <a:gd name="connsiteX1" fmla="*/ 610848 w 1103408"/>
                <a:gd name="connsiteY1" fmla="*/ 132847 h 291037"/>
                <a:gd name="connsiteX2" fmla="*/ 136990 w 1103408"/>
                <a:gd name="connsiteY2" fmla="*/ 667 h 291037"/>
                <a:gd name="connsiteX3" fmla="*/ 0 w 1103408"/>
                <a:gd name="connsiteY3" fmla="*/ 189497 h 291037"/>
                <a:gd name="connsiteX0" fmla="*/ 1103408 w 1103408"/>
                <a:gd name="connsiteY0" fmla="*/ 291202 h 291202"/>
                <a:gd name="connsiteX1" fmla="*/ 610848 w 1103408"/>
                <a:gd name="connsiteY1" fmla="*/ 133012 h 291202"/>
                <a:gd name="connsiteX2" fmla="*/ 136990 w 1103408"/>
                <a:gd name="connsiteY2" fmla="*/ 832 h 291202"/>
                <a:gd name="connsiteX3" fmla="*/ 0 w 1103408"/>
                <a:gd name="connsiteY3" fmla="*/ 189662 h 291202"/>
              </a:gdLst>
              <a:ahLst/>
              <a:cxnLst>
                <a:cxn ang="0">
                  <a:pos x="connsiteX0" y="connsiteY0"/>
                </a:cxn>
                <a:cxn ang="0">
                  <a:pos x="connsiteX1" y="connsiteY1"/>
                </a:cxn>
                <a:cxn ang="0">
                  <a:pos x="connsiteX2" y="connsiteY2"/>
                </a:cxn>
                <a:cxn ang="0">
                  <a:pos x="connsiteX3" y="connsiteY3"/>
                </a:cxn>
              </a:cxnLst>
              <a:rect l="l" t="t" r="r" b="b"/>
              <a:pathLst>
                <a:path w="1103408" h="291202">
                  <a:moveTo>
                    <a:pt x="1103408" y="291202"/>
                  </a:moveTo>
                  <a:cubicBezTo>
                    <a:pt x="877539" y="249858"/>
                    <a:pt x="792583" y="202071"/>
                    <a:pt x="610848" y="133012"/>
                  </a:cubicBezTo>
                  <a:cubicBezTo>
                    <a:pt x="429113" y="63953"/>
                    <a:pt x="238798" y="-8610"/>
                    <a:pt x="136990" y="832"/>
                  </a:cubicBezTo>
                  <a:cubicBezTo>
                    <a:pt x="35182" y="10274"/>
                    <a:pt x="28903" y="92441"/>
                    <a:pt x="0" y="189662"/>
                  </a:cubicBezTo>
                </a:path>
              </a:pathLst>
            </a:cu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nvGrpSpPr>
          <p:cNvPr id="97" name="Group 96"/>
          <p:cNvGrpSpPr/>
          <p:nvPr/>
        </p:nvGrpSpPr>
        <p:grpSpPr>
          <a:xfrm>
            <a:off x="1620234" y="1737536"/>
            <a:ext cx="5903531" cy="1111952"/>
            <a:chOff x="1620234" y="1737536"/>
            <a:chExt cx="5903531" cy="1111952"/>
          </a:xfrm>
        </p:grpSpPr>
        <p:sp>
          <p:nvSpPr>
            <p:cNvPr id="21" name="Rectangle 20"/>
            <p:cNvSpPr/>
            <p:nvPr/>
          </p:nvSpPr>
          <p:spPr>
            <a:xfrm>
              <a:off x="1620234" y="2342036"/>
              <a:ext cx="5903531" cy="3225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3645114" y="2294788"/>
              <a:ext cx="1853777" cy="400110"/>
            </a:xfrm>
            <a:prstGeom prst="rect">
              <a:avLst/>
            </a:prstGeom>
            <a:noFill/>
          </p:spPr>
          <p:txBody>
            <a:bodyPr wrap="none" rtlCol="0">
              <a:spAutoFit/>
            </a:bodyPr>
            <a:lstStyle/>
            <a:p>
              <a:pPr algn="ctr"/>
              <a:r>
                <a:rPr lang="en-US" sz="2000" b="1" dirty="0" smtClean="0">
                  <a:solidFill>
                    <a:srgbClr val="9A2500"/>
                  </a:solidFill>
                </a:rPr>
                <a:t>Fully connected</a:t>
              </a:r>
              <a:endParaRPr lang="en-US" sz="2000" b="1" dirty="0">
                <a:solidFill>
                  <a:srgbClr val="9A2500"/>
                </a:solidFill>
              </a:endParaRPr>
            </a:p>
          </p:txBody>
        </p:sp>
        <p:sp>
          <p:nvSpPr>
            <p:cNvPr id="23" name="Rectangle 22"/>
            <p:cNvSpPr/>
            <p:nvPr/>
          </p:nvSpPr>
          <p:spPr>
            <a:xfrm>
              <a:off x="3498403" y="1798151"/>
              <a:ext cx="2147194" cy="29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TextBox 23"/>
            <p:cNvSpPr txBox="1"/>
            <p:nvPr/>
          </p:nvSpPr>
          <p:spPr>
            <a:xfrm>
              <a:off x="3645110" y="1737536"/>
              <a:ext cx="1853777" cy="400110"/>
            </a:xfrm>
            <a:prstGeom prst="rect">
              <a:avLst/>
            </a:prstGeom>
            <a:noFill/>
          </p:spPr>
          <p:txBody>
            <a:bodyPr wrap="none" rtlCol="0">
              <a:spAutoFit/>
            </a:bodyPr>
            <a:lstStyle/>
            <a:p>
              <a:pPr algn="ctr"/>
              <a:r>
                <a:rPr lang="en-US" sz="2000" b="1" dirty="0" smtClean="0">
                  <a:solidFill>
                    <a:srgbClr val="9A2500"/>
                  </a:solidFill>
                </a:rPr>
                <a:t>Fully connected</a:t>
              </a:r>
              <a:endParaRPr lang="en-US" sz="2000" b="1" dirty="0">
                <a:solidFill>
                  <a:srgbClr val="9A2500"/>
                </a:solidFill>
              </a:endParaRPr>
            </a:p>
          </p:txBody>
        </p:sp>
        <p:sp>
          <p:nvSpPr>
            <p:cNvPr id="32" name="Isosceles Triangle 31"/>
            <p:cNvSpPr/>
            <p:nvPr/>
          </p:nvSpPr>
          <p:spPr>
            <a:xfrm>
              <a:off x="6172608" y="2748010"/>
              <a:ext cx="551210" cy="10147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Isosceles Triangle 32"/>
            <p:cNvSpPr/>
            <p:nvPr/>
          </p:nvSpPr>
          <p:spPr>
            <a:xfrm>
              <a:off x="2420184" y="2748010"/>
              <a:ext cx="551210" cy="10147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Isosceles Triangle 30"/>
            <p:cNvSpPr/>
            <p:nvPr/>
          </p:nvSpPr>
          <p:spPr>
            <a:xfrm>
              <a:off x="4296396" y="2167936"/>
              <a:ext cx="551210" cy="101478"/>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1" name="Group 100"/>
          <p:cNvGrpSpPr/>
          <p:nvPr/>
        </p:nvGrpSpPr>
        <p:grpSpPr>
          <a:xfrm>
            <a:off x="3771340" y="3073333"/>
            <a:ext cx="1601319" cy="2943275"/>
            <a:chOff x="3771340" y="3073333"/>
            <a:chExt cx="1601319" cy="2943275"/>
          </a:xfrm>
        </p:grpSpPr>
        <p:cxnSp>
          <p:nvCxnSpPr>
            <p:cNvPr id="67" name="Straight Connector 66"/>
            <p:cNvCxnSpPr/>
            <p:nvPr/>
          </p:nvCxnSpPr>
          <p:spPr>
            <a:xfrm>
              <a:off x="3771340" y="3956556"/>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71340" y="3073333"/>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771340" y="3662492"/>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1340" y="4250620"/>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71340" y="5132801"/>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71341" y="6013639"/>
              <a:ext cx="16013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790540" y="5616498"/>
              <a:ext cx="1562928" cy="400110"/>
            </a:xfrm>
            <a:prstGeom prst="rect">
              <a:avLst/>
            </a:prstGeom>
            <a:noFill/>
          </p:spPr>
          <p:txBody>
            <a:bodyPr wrap="none" rtlCol="0">
              <a:spAutoFit/>
            </a:bodyPr>
            <a:lstStyle/>
            <a:p>
              <a:pPr algn="ctr"/>
              <a:r>
                <a:rPr lang="en-US" sz="2000" b="1" dirty="0" smtClean="0"/>
                <a:t>Tied Weights</a:t>
              </a:r>
              <a:endParaRPr lang="en-US" sz="2000" b="1" dirty="0"/>
            </a:p>
          </p:txBody>
        </p:sp>
      </p:grpSp>
      <p:sp>
        <p:nvSpPr>
          <p:cNvPr id="4" name="TextBox 3"/>
          <p:cNvSpPr txBox="1"/>
          <p:nvPr/>
        </p:nvSpPr>
        <p:spPr>
          <a:xfrm rot="20339546">
            <a:off x="888505" y="3595024"/>
            <a:ext cx="7367002" cy="1200329"/>
          </a:xfrm>
          <a:prstGeom prst="rect">
            <a:avLst/>
          </a:prstGeom>
          <a:solidFill>
            <a:schemeClr val="bg1"/>
          </a:solidFill>
          <a:ln w="28575">
            <a:solidFill>
              <a:srgbClr val="0070C0"/>
            </a:solidFill>
          </a:ln>
        </p:spPr>
        <p:txBody>
          <a:bodyPr wrap="square" rtlCol="0">
            <a:spAutoFit/>
          </a:bodyPr>
          <a:lstStyle/>
          <a:p>
            <a:pPr algn="ctr"/>
            <a:r>
              <a:rPr lang="en-US" sz="3600" dirty="0" smtClean="0"/>
              <a:t>Training requires Batch </a:t>
            </a:r>
            <a:r>
              <a:rPr lang="en-US" sz="3600" dirty="0"/>
              <a:t>Normalization [</a:t>
            </a:r>
            <a:r>
              <a:rPr lang="en-US" sz="3600" dirty="0" err="1"/>
              <a:t>Ioffe</a:t>
            </a:r>
            <a:r>
              <a:rPr lang="en-US" sz="3600" dirty="0"/>
              <a:t> </a:t>
            </a:r>
            <a:r>
              <a:rPr lang="en-US" sz="3600" dirty="0" smtClean="0"/>
              <a:t>et al. 2015], but no other tricks</a:t>
            </a:r>
            <a:endParaRPr lang="en-US" sz="3600" dirty="0"/>
          </a:p>
        </p:txBody>
      </p:sp>
    </p:spTree>
    <p:custDataLst>
      <p:tags r:id="rId1"/>
    </p:custDataLst>
    <p:extLst>
      <p:ext uri="{BB962C8B-B14F-4D97-AF65-F5344CB8AC3E}">
        <p14:creationId xmlns:p14="http://schemas.microsoft.com/office/powerpoint/2010/main" val="56471455"/>
      </p:ext>
    </p:extLst>
  </p:cSld>
  <p:clrMapOvr>
    <a:masterClrMapping/>
  </p:clrMapOvr>
  <mc:AlternateContent xmlns:mc="http://schemas.openxmlformats.org/markup-compatibility/2006" xmlns:p14="http://schemas.microsoft.com/office/powerpoint/2010/main">
    <mc:Choice Requires="p14">
      <p:transition spd="med" p14:dur="700" advTm="83515">
        <p:fade/>
      </p:transition>
    </mc:Choice>
    <mc:Fallback xmlns="">
      <p:transition spd="med" advTm="835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ags/tag10.xml><?xml version="1.0" encoding="utf-8"?>
<p:tagLst xmlns:a="http://schemas.openxmlformats.org/drawingml/2006/main" xmlns:r="http://schemas.openxmlformats.org/officeDocument/2006/relationships" xmlns:p="http://schemas.openxmlformats.org/presentationml/2006/main">
  <p:tag name="TIMING" val="|28|19.5|15.7|1.9|4|9.5"/>
</p:tagLst>
</file>

<file path=ppt/tags/tag11.xml><?xml version="1.0" encoding="utf-8"?>
<p:tagLst xmlns:a="http://schemas.openxmlformats.org/drawingml/2006/main" xmlns:r="http://schemas.openxmlformats.org/officeDocument/2006/relationships" xmlns:p="http://schemas.openxmlformats.org/presentationml/2006/main">
  <p:tag name="TIMING" val="|12.7|9.7"/>
</p:tagLst>
</file>

<file path=ppt/tags/tag12.xml><?xml version="1.0" encoding="utf-8"?>
<p:tagLst xmlns:a="http://schemas.openxmlformats.org/drawingml/2006/main" xmlns:r="http://schemas.openxmlformats.org/officeDocument/2006/relationships" xmlns:p="http://schemas.openxmlformats.org/presentationml/2006/main">
  <p:tag name="TIMING" val="|38.6|2.7|10.1|36.4"/>
</p:tagLst>
</file>

<file path=ppt/tags/tag13.xml><?xml version="1.0" encoding="utf-8"?>
<p:tagLst xmlns:a="http://schemas.openxmlformats.org/drawingml/2006/main" xmlns:r="http://schemas.openxmlformats.org/officeDocument/2006/relationships" xmlns:p="http://schemas.openxmlformats.org/presentationml/2006/main">
  <p:tag name="TIMING" val="|19.3|5.4"/>
</p:tagLst>
</file>

<file path=ppt/tags/tag14.xml><?xml version="1.0" encoding="utf-8"?>
<p:tagLst xmlns:a="http://schemas.openxmlformats.org/drawingml/2006/main" xmlns:r="http://schemas.openxmlformats.org/officeDocument/2006/relationships" xmlns:p="http://schemas.openxmlformats.org/presentationml/2006/main">
  <p:tag name="TIMING" val="|12.4"/>
</p:tagLst>
</file>

<file path=ppt/tags/tag15.xml><?xml version="1.0" encoding="utf-8"?>
<p:tagLst xmlns:a="http://schemas.openxmlformats.org/drawingml/2006/main" xmlns:r="http://schemas.openxmlformats.org/officeDocument/2006/relationships" xmlns:p="http://schemas.openxmlformats.org/presentationml/2006/main">
  <p:tag name="TIMING" val="|27.1"/>
</p:tagLst>
</file>

<file path=ppt/tags/tag16.xml><?xml version="1.0" encoding="utf-8"?>
<p:tagLst xmlns:a="http://schemas.openxmlformats.org/drawingml/2006/main" xmlns:r="http://schemas.openxmlformats.org/officeDocument/2006/relationships" xmlns:p="http://schemas.openxmlformats.org/presentationml/2006/main">
  <p:tag name="TIMING" val="|12.4|1.8"/>
</p:tagLst>
</file>

<file path=ppt/tags/tag17.xml><?xml version="1.0" encoding="utf-8"?>
<p:tagLst xmlns:a="http://schemas.openxmlformats.org/drawingml/2006/main" xmlns:r="http://schemas.openxmlformats.org/officeDocument/2006/relationships" xmlns:p="http://schemas.openxmlformats.org/presentationml/2006/main">
  <p:tag name="TIMING" val="|17.3"/>
</p:tagLst>
</file>

<file path=ppt/tags/tag18.xml><?xml version="1.0" encoding="utf-8"?>
<p:tagLst xmlns:a="http://schemas.openxmlformats.org/drawingml/2006/main" xmlns:r="http://schemas.openxmlformats.org/officeDocument/2006/relationships" xmlns:p="http://schemas.openxmlformats.org/presentationml/2006/main">
  <p:tag name="TIMING" val="|0.3|4.7|3.5|11.8"/>
</p:tagLst>
</file>

<file path=ppt/tags/tag19.xml><?xml version="1.0" encoding="utf-8"?>
<p:tagLst xmlns:a="http://schemas.openxmlformats.org/drawingml/2006/main" xmlns:r="http://schemas.openxmlformats.org/officeDocument/2006/relationships" xmlns:p="http://schemas.openxmlformats.org/presentationml/2006/main">
  <p:tag name="TIMING" val="|0.3|4.7|3.5|11.8"/>
</p:tagLst>
</file>

<file path=ppt/tags/tag2.xml><?xml version="1.0" encoding="utf-8"?>
<p:tagLst xmlns:a="http://schemas.openxmlformats.org/drawingml/2006/main" xmlns:r="http://schemas.openxmlformats.org/officeDocument/2006/relationships" xmlns:p="http://schemas.openxmlformats.org/presentationml/2006/main">
  <p:tag name="TIMING" val="|20.3"/>
</p:tagLst>
</file>

<file path=ppt/tags/tag20.xml><?xml version="1.0" encoding="utf-8"?>
<p:tagLst xmlns:a="http://schemas.openxmlformats.org/drawingml/2006/main" xmlns:r="http://schemas.openxmlformats.org/officeDocument/2006/relationships" xmlns:p="http://schemas.openxmlformats.org/presentationml/2006/main">
  <p:tag name="TIMING" val="|11.1"/>
</p:tagLst>
</file>

<file path=ppt/tags/tag21.xml><?xml version="1.0" encoding="utf-8"?>
<p:tagLst xmlns:a="http://schemas.openxmlformats.org/drawingml/2006/main" xmlns:r="http://schemas.openxmlformats.org/officeDocument/2006/relationships" xmlns:p="http://schemas.openxmlformats.org/presentationml/2006/main">
  <p:tag name="TIMING" val="|15|4.5|5.8"/>
</p:tagLst>
</file>

<file path=ppt/tags/tag22.xml><?xml version="1.0" encoding="utf-8"?>
<p:tagLst xmlns:a="http://schemas.openxmlformats.org/drawingml/2006/main" xmlns:r="http://schemas.openxmlformats.org/officeDocument/2006/relationships" xmlns:p="http://schemas.openxmlformats.org/presentationml/2006/main">
  <p:tag name="TIMING" val="|7.3"/>
</p:tagLst>
</file>

<file path=ppt/tags/tag23.xml><?xml version="1.0" encoding="utf-8"?>
<p:tagLst xmlns:a="http://schemas.openxmlformats.org/drawingml/2006/main" xmlns:r="http://schemas.openxmlformats.org/officeDocument/2006/relationships" xmlns:p="http://schemas.openxmlformats.org/presentationml/2006/main">
  <p:tag name="TIMING" val="|15.2|7.4|8|2.9"/>
</p:tagLst>
</file>

<file path=ppt/tags/tag24.xml><?xml version="1.0" encoding="utf-8"?>
<p:tagLst xmlns:a="http://schemas.openxmlformats.org/drawingml/2006/main" xmlns:r="http://schemas.openxmlformats.org/officeDocument/2006/relationships" xmlns:p="http://schemas.openxmlformats.org/presentationml/2006/main">
  <p:tag name="TIMING" val="|10.1|15.6|7.6"/>
</p:tagLst>
</file>

<file path=ppt/tags/tag3.xml><?xml version="1.0" encoding="utf-8"?>
<p:tagLst xmlns:a="http://schemas.openxmlformats.org/drawingml/2006/main" xmlns:r="http://schemas.openxmlformats.org/officeDocument/2006/relationships" xmlns:p="http://schemas.openxmlformats.org/presentationml/2006/main">
  <p:tag name="TIMING" val="|14|2.3|2.9"/>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5.xml><?xml version="1.0" encoding="utf-8"?>
<p:tagLst xmlns:a="http://schemas.openxmlformats.org/drawingml/2006/main" xmlns:r="http://schemas.openxmlformats.org/officeDocument/2006/relationships" xmlns:p="http://schemas.openxmlformats.org/presentationml/2006/main">
  <p:tag name="TIMING" val="|11.7"/>
</p:tagLst>
</file>

<file path=ppt/tags/tag6.xml><?xml version="1.0" encoding="utf-8"?>
<p:tagLst xmlns:a="http://schemas.openxmlformats.org/drawingml/2006/main" xmlns:r="http://schemas.openxmlformats.org/officeDocument/2006/relationships" xmlns:p="http://schemas.openxmlformats.org/presentationml/2006/main">
  <p:tag name="TIMING" val="|5.5|2.4|4.6"/>
</p:tagLst>
</file>

<file path=ppt/tags/tag7.xml><?xml version="1.0" encoding="utf-8"?>
<p:tagLst xmlns:a="http://schemas.openxmlformats.org/drawingml/2006/main" xmlns:r="http://schemas.openxmlformats.org/officeDocument/2006/relationships" xmlns:p="http://schemas.openxmlformats.org/presentationml/2006/main">
  <p:tag name="TIMING" val="|12.7"/>
</p:tagLst>
</file>

<file path=ppt/tags/tag8.xml><?xml version="1.0" encoding="utf-8"?>
<p:tagLst xmlns:a="http://schemas.openxmlformats.org/drawingml/2006/main" xmlns:r="http://schemas.openxmlformats.org/officeDocument/2006/relationships" xmlns:p="http://schemas.openxmlformats.org/presentationml/2006/main">
  <p:tag name="TIMING" val="|11.1|6.8|11.2|6.4|33.5"/>
</p:tagLst>
</file>

<file path=ppt/tags/tag9.xml><?xml version="1.0" encoding="utf-8"?>
<p:tagLst xmlns:a="http://schemas.openxmlformats.org/drawingml/2006/main" xmlns:r="http://schemas.openxmlformats.org/officeDocument/2006/relationships" xmlns:p="http://schemas.openxmlformats.org/presentationml/2006/main">
  <p:tag name="TIMING" val="|13.2|19.4|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71165</TotalTime>
  <Words>1886</Words>
  <Application>Microsoft Office PowerPoint</Application>
  <PresentationFormat>On-screen Show (4:3)</PresentationFormat>
  <Paragraphs>269</Paragraphs>
  <Slides>28</Slides>
  <Notes>25</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Unsupervised Visual Representation Learning by Context Prediction</vt:lpstr>
      <vt:lpstr>ImageNet + Deep Learning</vt:lpstr>
      <vt:lpstr>ImageNet + Deep Learning</vt:lpstr>
      <vt:lpstr>Context as Supervision [Collobert &amp; Weston 2008; Mikolov et al. 2013]</vt:lpstr>
      <vt:lpstr>Context Prediction for Images</vt:lpstr>
      <vt:lpstr>Semantics from a non-semantic task</vt:lpstr>
      <vt:lpstr>Relative Position Task</vt:lpstr>
      <vt:lpstr>PowerPoint Presentation</vt:lpstr>
      <vt:lpstr>Architecture</vt:lpstr>
      <vt:lpstr>Avoiding Trivial Shortcuts</vt:lpstr>
      <vt:lpstr> A Not-So “Trivial” Shortcut</vt:lpstr>
      <vt:lpstr>Chromatic Aberration</vt:lpstr>
      <vt:lpstr>Chromatic Aberration</vt:lpstr>
      <vt:lpstr>What is learned?</vt:lpstr>
      <vt:lpstr>Still don’t capture everything</vt:lpstr>
      <vt:lpstr>Visual Data Mining</vt:lpstr>
      <vt:lpstr>Mined from Pascal VOC2011</vt:lpstr>
      <vt:lpstr>Pre-Training for R-CNN</vt:lpstr>
      <vt:lpstr>VOC 2007 Performance (pretraining for R-CNN)</vt:lpstr>
      <vt:lpstr>VOC 2007 Performance (pretraining for R-CNN)</vt:lpstr>
      <vt:lpstr>Capturing Geometry?</vt:lpstr>
      <vt:lpstr>Surface-normal Estimation</vt:lpstr>
      <vt:lpstr>So, do we need semantic labels?</vt:lpstr>
      <vt:lpstr>“Self-Supervision” and the Future</vt:lpstr>
      <vt:lpstr>Thank you!</vt:lpstr>
      <vt:lpstr>Visual Data Mining?</vt:lpstr>
      <vt:lpstr>PowerPoint Presentation</vt:lpstr>
      <vt:lpstr>Geometric Verification Like [Chum et al. 2007], but simpler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Beyond Human Annotations for Learning Visual Representations</dc:title>
  <dc:creator>cdoersch</dc:creator>
  <cp:lastModifiedBy>cdoersch</cp:lastModifiedBy>
  <cp:revision>119</cp:revision>
  <dcterms:created xsi:type="dcterms:W3CDTF">2015-10-21T23:34:10Z</dcterms:created>
  <dcterms:modified xsi:type="dcterms:W3CDTF">2015-12-15T15:21:22Z</dcterms:modified>
</cp:coreProperties>
</file>