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307" r:id="rId3"/>
    <p:sldId id="295" r:id="rId4"/>
    <p:sldId id="258" r:id="rId5"/>
    <p:sldId id="259" r:id="rId6"/>
    <p:sldId id="311" r:id="rId7"/>
    <p:sldId id="260" r:id="rId8"/>
    <p:sldId id="261" r:id="rId9"/>
    <p:sldId id="262" r:id="rId10"/>
    <p:sldId id="264" r:id="rId11"/>
    <p:sldId id="265" r:id="rId12"/>
    <p:sldId id="266" r:id="rId13"/>
    <p:sldId id="306" r:id="rId14"/>
    <p:sldId id="267" r:id="rId15"/>
    <p:sldId id="313" r:id="rId16"/>
    <p:sldId id="268" r:id="rId17"/>
    <p:sldId id="269" r:id="rId18"/>
    <p:sldId id="270" r:id="rId19"/>
    <p:sldId id="272" r:id="rId20"/>
    <p:sldId id="271" r:id="rId21"/>
    <p:sldId id="314" r:id="rId22"/>
    <p:sldId id="277" r:id="rId23"/>
    <p:sldId id="308" r:id="rId24"/>
    <p:sldId id="274" r:id="rId25"/>
    <p:sldId id="275" r:id="rId26"/>
    <p:sldId id="276" r:id="rId27"/>
    <p:sldId id="279" r:id="rId28"/>
    <p:sldId id="315" r:id="rId29"/>
    <p:sldId id="282" r:id="rId30"/>
    <p:sldId id="303" r:id="rId31"/>
    <p:sldId id="304" r:id="rId32"/>
    <p:sldId id="293" r:id="rId33"/>
    <p:sldId id="283" r:id="rId34"/>
    <p:sldId id="284" r:id="rId35"/>
    <p:sldId id="285" r:id="rId36"/>
    <p:sldId id="286" r:id="rId37"/>
    <p:sldId id="287" r:id="rId38"/>
    <p:sldId id="292" r:id="rId39"/>
    <p:sldId id="288" r:id="rId40"/>
    <p:sldId id="289" r:id="rId41"/>
    <p:sldId id="290" r:id="rId42"/>
    <p:sldId id="309" r:id="rId43"/>
    <p:sldId id="291" r:id="rId44"/>
    <p:sldId id="31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10" autoAdjust="0"/>
  </p:normalViewPr>
  <p:slideViewPr>
    <p:cSldViewPr>
      <p:cViewPr>
        <p:scale>
          <a:sx n="75" d="100"/>
          <a:sy n="75" d="100"/>
        </p:scale>
        <p:origin x="-804"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93DB56-4437-4E9E-A440-0E47FDA73CC3}" type="datetimeFigureOut">
              <a:rPr lang="en-US" smtClean="0"/>
              <a:t>10/27/2014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8B81CF-2AD6-4FF5-BC7B-BA3154D69DD3}" type="slidenum">
              <a:rPr lang="en-US" smtClean="0"/>
              <a:t>‹#›</a:t>
            </a:fld>
            <a:endParaRPr lang="en-US"/>
          </a:p>
        </p:txBody>
      </p:sp>
    </p:spTree>
    <p:extLst>
      <p:ext uri="{BB962C8B-B14F-4D97-AF65-F5344CB8AC3E}">
        <p14:creationId xmlns:p14="http://schemas.microsoft.com/office/powerpoint/2010/main" val="250627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2</a:t>
            </a:fld>
            <a:endParaRPr lang="en-US"/>
          </a:p>
        </p:txBody>
      </p:sp>
    </p:spTree>
    <p:extLst>
      <p:ext uri="{BB962C8B-B14F-4D97-AF65-F5344CB8AC3E}">
        <p14:creationId xmlns:p14="http://schemas.microsoft.com/office/powerpoint/2010/main" val="3799509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It’s important to note that at this point that one could invent many other algorithms that will solve this clustering problem.  The important thing is that neither proximity nor connectivity does the trick; instead, we’re relying on the fact that, within a cluster, there is redundancy that lets us predict some coordinates from the others.</a:t>
            </a:r>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12</a:t>
            </a:fld>
            <a:endParaRPr lang="en-US"/>
          </a:p>
        </p:txBody>
      </p:sp>
    </p:spTree>
    <p:extLst>
      <p:ext uri="{BB962C8B-B14F-4D97-AF65-F5344CB8AC3E}">
        <p14:creationId xmlns:p14="http://schemas.microsoft.com/office/powerpoint/2010/main" val="902877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13</a:t>
            </a:fld>
            <a:endParaRPr lang="en-US"/>
          </a:p>
        </p:txBody>
      </p:sp>
    </p:spTree>
    <p:extLst>
      <p:ext uri="{BB962C8B-B14F-4D97-AF65-F5344CB8AC3E}">
        <p14:creationId xmlns:p14="http://schemas.microsoft.com/office/powerpoint/2010/main" val="353199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previous unsupervised work is related to ours.  One</a:t>
            </a:r>
            <a:r>
              <a:rPr lang="en-US" baseline="0" dirty="0" smtClean="0"/>
              <a:t> could argue that in weakly-supervised methods, each </a:t>
            </a:r>
            <a:r>
              <a:rPr lang="en-US" baseline="0" dirty="0" err="1" smtClean="0"/>
              <a:t>datapoint</a:t>
            </a:r>
            <a:r>
              <a:rPr lang="en-US" baseline="0" dirty="0" smtClean="0"/>
              <a:t> is a patch and a label, and we form clusters that let us predict the label from the patch.  More generally, this can be seen as a kind of probabilistic clustering, where we have some way of compressing the dataset if and only if we have associated the </a:t>
            </a:r>
            <a:r>
              <a:rPr lang="en-US" baseline="0" dirty="0" err="1" smtClean="0"/>
              <a:t>datapoints</a:t>
            </a:r>
            <a:r>
              <a:rPr lang="en-US" baseline="0" dirty="0" smtClean="0"/>
              <a:t> with clusters correctly.  The big differences are that (1) we focus on the dependencies between the dimensions of the descriptors for each </a:t>
            </a:r>
            <a:r>
              <a:rPr lang="en-US" baseline="0" dirty="0" err="1" smtClean="0"/>
              <a:t>datapoint</a:t>
            </a:r>
            <a:r>
              <a:rPr lang="en-US" baseline="0" dirty="0" smtClean="0"/>
              <a:t>, (2) we don’t even assume that the joint model has a parametric form, and (3) we don’t assume every patch belongs in a cluster.  It’s worth noting that </a:t>
            </a:r>
            <a:r>
              <a:rPr lang="en-US" baseline="0" dirty="0" err="1" smtClean="0"/>
              <a:t>autoencoders</a:t>
            </a:r>
            <a:r>
              <a:rPr lang="en-US" baseline="0" dirty="0" smtClean="0"/>
              <a:t> (esp. RBM’s) are an instance of this type of probabilistic clustering for vision.</a:t>
            </a:r>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14</a:t>
            </a:fld>
            <a:endParaRPr lang="en-US"/>
          </a:p>
        </p:txBody>
      </p:sp>
    </p:spTree>
    <p:extLst>
      <p:ext uri="{BB962C8B-B14F-4D97-AF65-F5344CB8AC3E}">
        <p14:creationId xmlns:p14="http://schemas.microsoft.com/office/powerpoint/2010/main" val="2519873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key problem with</a:t>
            </a:r>
            <a:r>
              <a:rPr lang="en-US" baseline="0" dirty="0" smtClean="0"/>
              <a:t> the previous picture is that we assume there’s a way to tell whether the prediction is good enough.  The naïve approach is just to put a threshold on </a:t>
            </a:r>
            <a:r>
              <a:rPr lang="en-US" baseline="0" dirty="0" err="1" smtClean="0"/>
              <a:t>euclidean</a:t>
            </a:r>
            <a:r>
              <a:rPr lang="en-US" baseline="0" dirty="0" smtClean="0"/>
              <a:t> distance, but that doesn’t work.</a:t>
            </a:r>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15</a:t>
            </a:fld>
            <a:endParaRPr lang="en-US"/>
          </a:p>
        </p:txBody>
      </p:sp>
    </p:spTree>
    <p:extLst>
      <p:ext uri="{BB962C8B-B14F-4D97-AF65-F5344CB8AC3E}">
        <p14:creationId xmlns:p14="http://schemas.microsoft.com/office/powerpoint/2010/main" val="2434199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high-dimensional space, we find empirically that distances are scaled poorly.  These both</a:t>
            </a:r>
            <a:r>
              <a:rPr lang="en-US" baseline="0" dirty="0" smtClean="0"/>
              <a:t> show nearest neighbors using normalized correlation of the HOG features for each patch.  The top depicts good nearest neighbors, but all are farther than the number shown; in the case of the bottom, the patches are semantically incoherent, but their distances are small.  Keep in mind that this is a 2000-dimensional feature space; the region occupied by all this stuff in the case of the bottom is 1/2^2000 the volume of the region occupied by nothing on top.</a:t>
            </a:r>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16</a:t>
            </a:fld>
            <a:endParaRPr lang="en-US"/>
          </a:p>
        </p:txBody>
      </p:sp>
    </p:spTree>
    <p:extLst>
      <p:ext uri="{BB962C8B-B14F-4D97-AF65-F5344CB8AC3E}">
        <p14:creationId xmlns:p14="http://schemas.microsoft.com/office/powerpoint/2010/main" val="3779053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17</a:t>
            </a:fld>
            <a:endParaRPr lang="en-US"/>
          </a:p>
        </p:txBody>
      </p:sp>
    </p:spTree>
    <p:extLst>
      <p:ext uri="{BB962C8B-B14F-4D97-AF65-F5344CB8AC3E}">
        <p14:creationId xmlns:p14="http://schemas.microsoft.com/office/powerpoint/2010/main" val="3415260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a:t>
            </a:r>
            <a:r>
              <a:rPr lang="en-US" baseline="0" dirty="0" smtClean="0"/>
              <a:t> that the clusters we’re looking for are lines in feature space (i.e. one coordinate is a linear function of the other).  There are dense regions and sparse regions in feature space.  The vast majority of our data doesn’t have any meaningful structure. Before we believe that we’ve really found a line in the dense region, we require that the points be extremely close together.  However, the requirement is much less strict in the sparse region.</a:t>
            </a:r>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18</a:t>
            </a:fld>
            <a:endParaRPr lang="en-US"/>
          </a:p>
        </p:txBody>
      </p:sp>
    </p:spTree>
    <p:extLst>
      <p:ext uri="{BB962C8B-B14F-4D97-AF65-F5344CB8AC3E}">
        <p14:creationId xmlns:p14="http://schemas.microsoft.com/office/powerpoint/2010/main" val="2632623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second contribution is a method to normalize for</a:t>
            </a:r>
            <a:r>
              <a:rPr lang="en-US" baseline="0" dirty="0" smtClean="0"/>
              <a:t> the density of feature space—i.e. measure how difficult it is to predict one coordinate from the other.  Say that we’re determining whether a point belongs to the line on the left.  This is actually an instance of hypothesis testing from statistics: the ‘null’ hypothesis is that it’s a member of the background, and the alternative that it’s a member of the cluster.  For each hypothesis we produce a probability of the observation, and perform a standard likelihood ratio test.  Because we’re taking the ratio, we actually require a much more accurate prediction if the line we’re trying to find is in the dense part of the space than if it’s in the sparse part.</a:t>
            </a:r>
          </a:p>
          <a:p>
            <a:endParaRPr lang="en-US" baseline="0" dirty="0" smtClean="0"/>
          </a:p>
          <a:p>
            <a:r>
              <a:rPr lang="en-US" baseline="0" dirty="0" smtClean="0"/>
              <a:t>A perceptive listener may wonder why these two curves—which the slide claims are probability distributions—clearly don’t integrate to the same value.  The reason here is that, in order to properly infer where lines are in this toy example, you need to do a correction for multiple hypothesis testing, since you don’t know a priori where the lines are.  Hence, when you saw the </a:t>
            </a:r>
            <a:r>
              <a:rPr lang="en-US" baseline="0" dirty="0" err="1" smtClean="0"/>
              <a:t>datapoints</a:t>
            </a:r>
            <a:r>
              <a:rPr lang="en-US" baseline="0" dirty="0" smtClean="0"/>
              <a:t>, your eye automatically performed many groupings, and did something like a </a:t>
            </a:r>
            <a:r>
              <a:rPr lang="en-US" baseline="0" dirty="0" err="1" smtClean="0"/>
              <a:t>Bonferroni</a:t>
            </a:r>
            <a:r>
              <a:rPr lang="en-US" baseline="0" dirty="0" smtClean="0"/>
              <a:t> correction to reduce the likelihood of false positives.  I would recommend understanding this idea, but not mentioning it in the talk.</a:t>
            </a:r>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19</a:t>
            </a:fld>
            <a:endParaRPr lang="en-US"/>
          </a:p>
        </p:txBody>
      </p:sp>
    </p:spTree>
    <p:extLst>
      <p:ext uri="{BB962C8B-B14F-4D97-AF65-F5344CB8AC3E}">
        <p14:creationId xmlns:p14="http://schemas.microsoft.com/office/powerpoint/2010/main" val="1811325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20</a:t>
            </a:fld>
            <a:endParaRPr lang="en-US"/>
          </a:p>
        </p:txBody>
      </p:sp>
    </p:spTree>
    <p:extLst>
      <p:ext uri="{BB962C8B-B14F-4D97-AF65-F5344CB8AC3E}">
        <p14:creationId xmlns:p14="http://schemas.microsoft.com/office/powerpoint/2010/main" val="1070191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see why the red box is so small; it’s just one of the </a:t>
            </a:r>
            <a:r>
              <a:rPr lang="en-US" dirty="0" err="1" smtClean="0"/>
              <a:t>c_i</a:t>
            </a:r>
            <a:r>
              <a:rPr lang="en-US" dirty="0" smtClean="0"/>
              <a:t> values.</a:t>
            </a:r>
            <a:r>
              <a:rPr lang="en-US" baseline="0" dirty="0" smtClean="0"/>
              <a:t>  After getting this likelihood ratio, we’ll add the red to the green and do it again, and multiply together the likelihood values we got.  </a:t>
            </a:r>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21</a:t>
            </a:fld>
            <a:endParaRPr lang="en-US"/>
          </a:p>
        </p:txBody>
      </p:sp>
    </p:spTree>
    <p:extLst>
      <p:ext uri="{BB962C8B-B14F-4D97-AF65-F5344CB8AC3E}">
        <p14:creationId xmlns:p14="http://schemas.microsoft.com/office/powerpoint/2010/main" val="4018957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to generate</a:t>
            </a:r>
            <a:r>
              <a:rPr lang="en-US" baseline="0" dirty="0" smtClean="0"/>
              <a:t> a cluster is to sample a random patch and find its nearest neighbors.  However, this generally makes errors.  One potential way to resolve the errors is to use context: errors in the matching are unlikely to have the same context.  However, if we naively include the context during the nearest neighbor procedure, we end up forcing the matching algorithm to match too many things at once.  Yes, these are real nearest neighbors generated via Exemplar-LDA for the patches shown.</a:t>
            </a:r>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4</a:t>
            </a:fld>
            <a:endParaRPr lang="en-US"/>
          </a:p>
        </p:txBody>
      </p:sp>
    </p:spTree>
    <p:extLst>
      <p:ext uri="{BB962C8B-B14F-4D97-AF65-F5344CB8AC3E}">
        <p14:creationId xmlns:p14="http://schemas.microsoft.com/office/powerpoint/2010/main" val="834926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start with the patch and predict a</a:t>
            </a:r>
            <a:r>
              <a:rPr lang="en-US" baseline="0" dirty="0" smtClean="0"/>
              <a:t> perfectly valid car, we might end up with a </a:t>
            </a:r>
            <a:r>
              <a:rPr lang="en-US" baseline="0" dirty="0" err="1" smtClean="0"/>
              <a:t>mis</a:t>
            </a:r>
            <a:r>
              <a:rPr lang="en-US" baseline="0" dirty="0" smtClean="0"/>
              <a:t>-aligned prediction.  It’ll be impossible to measure whether the prediction is right.</a:t>
            </a:r>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22</a:t>
            </a:fld>
            <a:endParaRPr lang="en-US"/>
          </a:p>
        </p:txBody>
      </p:sp>
    </p:spTree>
    <p:extLst>
      <p:ext uri="{BB962C8B-B14F-4D97-AF65-F5344CB8AC3E}">
        <p14:creationId xmlns:p14="http://schemas.microsoft.com/office/powerpoint/2010/main" val="564443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is just to argue that we need to make our prediction without looking at the data.</a:t>
            </a:r>
          </a:p>
        </p:txBody>
      </p:sp>
      <p:sp>
        <p:nvSpPr>
          <p:cNvPr id="4" name="Slide Number Placeholder 3"/>
          <p:cNvSpPr>
            <a:spLocks noGrp="1"/>
          </p:cNvSpPr>
          <p:nvPr>
            <p:ph type="sldNum" sz="quarter" idx="10"/>
          </p:nvPr>
        </p:nvSpPr>
        <p:spPr/>
        <p:txBody>
          <a:bodyPr/>
          <a:lstStyle/>
          <a:p>
            <a:fld id="{3B8B81CF-2AD6-4FF5-BC7B-BA3154D69DD3}" type="slidenum">
              <a:rPr lang="en-US" smtClean="0"/>
              <a:t>23</a:t>
            </a:fld>
            <a:endParaRPr lang="en-US"/>
          </a:p>
        </p:txBody>
      </p:sp>
    </p:spTree>
    <p:extLst>
      <p:ext uri="{BB962C8B-B14F-4D97-AF65-F5344CB8AC3E}">
        <p14:creationId xmlns:p14="http://schemas.microsoft.com/office/powerpoint/2010/main" val="1602479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dirty="0" smtClean="0"/>
              <a:t> bullet) for example, our</a:t>
            </a:r>
            <a:r>
              <a:rPr lang="en-US" baseline="0" dirty="0" smtClean="0"/>
              <a:t> prediction of the location of a car’s taillight depends on our estimate of the back wheel location.</a:t>
            </a:r>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24</a:t>
            </a:fld>
            <a:endParaRPr lang="en-US"/>
          </a:p>
        </p:txBody>
      </p:sp>
    </p:spTree>
    <p:extLst>
      <p:ext uri="{BB962C8B-B14F-4D97-AF65-F5344CB8AC3E}">
        <p14:creationId xmlns:p14="http://schemas.microsoft.com/office/powerpoint/2010/main" val="3549372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look</a:t>
            </a:r>
            <a:r>
              <a:rPr lang="en-US" baseline="0" dirty="0" smtClean="0"/>
              <a:t> for previous literature on how to do this, you find image models like this.  First, you have the object or image category label.  From that, you generate parts or other latent variables, and finally you generate the visible features.</a:t>
            </a:r>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25</a:t>
            </a:fld>
            <a:endParaRPr lang="en-US"/>
          </a:p>
        </p:txBody>
      </p:sp>
    </p:spTree>
    <p:extLst>
      <p:ext uri="{BB962C8B-B14F-4D97-AF65-F5344CB8AC3E}">
        <p14:creationId xmlns:p14="http://schemas.microsoft.com/office/powerpoint/2010/main" val="1150750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get a likelihood value for the features given</a:t>
            </a:r>
            <a:r>
              <a:rPr lang="en-US" baseline="0" dirty="0" smtClean="0"/>
              <a:t> the object hypothesis, you need to integrate out the part locations.  If this were feasible, it would solve our dependency problems (just have a part for the </a:t>
            </a:r>
            <a:r>
              <a:rPr lang="en-US" baseline="0" dirty="0" err="1" smtClean="0"/>
              <a:t>wheel+taillight</a:t>
            </a:r>
            <a:r>
              <a:rPr lang="en-US" baseline="0" dirty="0" smtClean="0"/>
              <a:t>), but in general the integral isn’t tractable for interesting models.  We aren’t aware of any algorithm which can produce an accurate probability value in this setting, or even give us a good estimate for the ratio of the probabilities for two hypotheses, especially when the two hypotheses don’t have the same latent structure.</a:t>
            </a:r>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26</a:t>
            </a:fld>
            <a:endParaRPr lang="en-US"/>
          </a:p>
        </p:txBody>
      </p:sp>
    </p:spTree>
    <p:extLst>
      <p:ext uri="{BB962C8B-B14F-4D97-AF65-F5344CB8AC3E}">
        <p14:creationId xmlns:p14="http://schemas.microsoft.com/office/powerpoint/2010/main" val="1844166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see why the red box is so small; it’s just one of the </a:t>
            </a:r>
            <a:r>
              <a:rPr lang="en-US" dirty="0" err="1" smtClean="0"/>
              <a:t>c_i</a:t>
            </a:r>
            <a:r>
              <a:rPr lang="en-US" dirty="0" smtClean="0"/>
              <a:t> values.</a:t>
            </a:r>
            <a:r>
              <a:rPr lang="en-US" baseline="0" dirty="0" smtClean="0"/>
              <a:t>  After getting this likelihood ratio, we’ll add the red to the green and do it again, and multiply together the likelihood values we got.  </a:t>
            </a:r>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28</a:t>
            </a:fld>
            <a:endParaRPr lang="en-US"/>
          </a:p>
        </p:txBody>
      </p:sp>
    </p:spTree>
    <p:extLst>
      <p:ext uri="{BB962C8B-B14F-4D97-AF65-F5344CB8AC3E}">
        <p14:creationId xmlns:p14="http://schemas.microsoft.com/office/powerpoint/2010/main" val="4018957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5</a:t>
            </a:r>
            <a:r>
              <a:rPr lang="en-US" baseline="30000" dirty="0" smtClean="0"/>
              <a:t>th</a:t>
            </a:r>
            <a:r>
              <a:rPr lang="en-US" dirty="0" smtClean="0"/>
              <a:t> point is just something we’ve found empirically.</a:t>
            </a:r>
            <a:r>
              <a:rPr lang="en-US" baseline="0" dirty="0" smtClean="0"/>
              <a:t> </a:t>
            </a:r>
            <a:r>
              <a:rPr lang="en-US" dirty="0" smtClean="0"/>
              <a:t> There’s no strong</a:t>
            </a:r>
            <a:r>
              <a:rPr lang="en-US" baseline="0" dirty="0" smtClean="0"/>
              <a:t> theoretical reason why this should be the case, other than the simple observation that the estimation procedure is simpler when we have a simpler distribution to estimate.  </a:t>
            </a:r>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29</a:t>
            </a:fld>
            <a:endParaRPr lang="en-US"/>
          </a:p>
        </p:txBody>
      </p:sp>
    </p:spTree>
    <p:extLst>
      <p:ext uri="{BB962C8B-B14F-4D97-AF65-F5344CB8AC3E}">
        <p14:creationId xmlns:p14="http://schemas.microsoft.com/office/powerpoint/2010/main" val="2794689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made this slide because</a:t>
            </a:r>
            <a:r>
              <a:rPr lang="en-US" baseline="0" dirty="0" smtClean="0"/>
              <a:t> at one point, </a:t>
            </a:r>
            <a:r>
              <a:rPr lang="en-US" baseline="0" dirty="0" err="1" smtClean="0"/>
              <a:t>Abhinav</a:t>
            </a:r>
            <a:r>
              <a:rPr lang="en-US" baseline="0" dirty="0" smtClean="0"/>
              <a:t> asked me why nobody else had thought of the factorization idea</a:t>
            </a:r>
            <a:r>
              <a:rPr lang="en-US" dirty="0" smtClean="0"/>
              <a:t>.  The truth is that I don’t know, but this</a:t>
            </a:r>
            <a:r>
              <a:rPr lang="en-US" baseline="0" dirty="0" smtClean="0"/>
              <a:t> is my guess.  The second bullet is, I think, the most important and controversial reason; it’s just saying that graphical models people wanted intuitive generative processes for images (e.g. objects-&gt;parts-&gt;pixels), whereas in this model we have pixels generating other pixels.  I suspect this might make Erik </a:t>
            </a:r>
            <a:r>
              <a:rPr lang="en-US" baseline="0" dirty="0" err="1" smtClean="0"/>
              <a:t>Sudderth</a:t>
            </a:r>
            <a:r>
              <a:rPr lang="en-US" baseline="0" dirty="0" smtClean="0"/>
              <a:t> cringe.</a:t>
            </a:r>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30</a:t>
            </a:fld>
            <a:endParaRPr lang="en-US"/>
          </a:p>
        </p:txBody>
      </p:sp>
    </p:spTree>
    <p:extLst>
      <p:ext uri="{BB962C8B-B14F-4D97-AF65-F5344CB8AC3E}">
        <p14:creationId xmlns:p14="http://schemas.microsoft.com/office/powerpoint/2010/main" val="1736670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35</a:t>
            </a:fld>
            <a:endParaRPr lang="en-US"/>
          </a:p>
        </p:txBody>
      </p:sp>
    </p:spTree>
    <p:extLst>
      <p:ext uri="{BB962C8B-B14F-4D97-AF65-F5344CB8AC3E}">
        <p14:creationId xmlns:p14="http://schemas.microsoft.com/office/powerpoint/2010/main" val="20593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a:t>
            </a:r>
            <a:r>
              <a:rPr lang="en-US" baseline="0" dirty="0" smtClean="0"/>
              <a:t> our formulation uses the context as a sort of ‘supervisory signal’.  That is, we use the small patches to generate the cluster, and then we use the context to verify whether the patches belong together.  </a:t>
            </a:r>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5</a:t>
            </a:fld>
            <a:endParaRPr lang="en-US"/>
          </a:p>
        </p:txBody>
      </p:sp>
    </p:spTree>
    <p:extLst>
      <p:ext uri="{BB962C8B-B14F-4D97-AF65-F5344CB8AC3E}">
        <p14:creationId xmlns:p14="http://schemas.microsoft.com/office/powerpoint/2010/main" val="3055680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verify whether a patch belongs in a cluster, we first ‘hold out’ the context, and then use the other clusters to predict what should be in the context.  If the match is close enough, then we say it’s in the cluster.  We do this for each patch in turn.</a:t>
            </a:r>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6</a:t>
            </a:fld>
            <a:endParaRPr lang="en-US"/>
          </a:p>
        </p:txBody>
      </p:sp>
    </p:spTree>
    <p:extLst>
      <p:ext uri="{BB962C8B-B14F-4D97-AF65-F5344CB8AC3E}">
        <p14:creationId xmlns:p14="http://schemas.microsoft.com/office/powerpoint/2010/main" val="305568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a:t>
            </a:r>
            <a:r>
              <a:rPr lang="en-US" baseline="0" dirty="0" smtClean="0"/>
              <a:t> </a:t>
            </a:r>
            <a:r>
              <a:rPr lang="en-US" dirty="0" smtClean="0"/>
              <a:t>a perceptive machine learner might wonder, ‘why not just alter the distance metric to require</a:t>
            </a:r>
            <a:r>
              <a:rPr lang="en-US" baseline="0" dirty="0" smtClean="0"/>
              <a:t> matching in both the patch and context? Why is </a:t>
            </a:r>
            <a:r>
              <a:rPr lang="en-US" i="1" baseline="0" dirty="0" smtClean="0"/>
              <a:t>prediction</a:t>
            </a:r>
            <a:r>
              <a:rPr lang="en-US" i="0" baseline="0" dirty="0" smtClean="0"/>
              <a:t> even different from this?’  The goal of the next five slides is to head them off.  We show that, for a toy example, prediction can produce different </a:t>
            </a:r>
            <a:r>
              <a:rPr lang="en-US" i="0" baseline="0" dirty="0" err="1" smtClean="0"/>
              <a:t>clusterings</a:t>
            </a:r>
            <a:r>
              <a:rPr lang="en-US" i="0" baseline="0" dirty="0" smtClean="0"/>
              <a:t> than standard distance-based algorithms.  For this slide, just say that this is the standard proximity-based clustering.</a:t>
            </a:r>
            <a:endParaRPr lang="en-US" i="1" dirty="0"/>
          </a:p>
        </p:txBody>
      </p:sp>
      <p:sp>
        <p:nvSpPr>
          <p:cNvPr id="4" name="Slide Number Placeholder 3"/>
          <p:cNvSpPr>
            <a:spLocks noGrp="1"/>
          </p:cNvSpPr>
          <p:nvPr>
            <p:ph type="sldNum" sz="quarter" idx="10"/>
          </p:nvPr>
        </p:nvSpPr>
        <p:spPr/>
        <p:txBody>
          <a:bodyPr/>
          <a:lstStyle/>
          <a:p>
            <a:fld id="{3B8B81CF-2AD6-4FF5-BC7B-BA3154D69DD3}" type="slidenum">
              <a:rPr lang="en-US" smtClean="0"/>
              <a:t>7</a:t>
            </a:fld>
            <a:endParaRPr lang="en-US"/>
          </a:p>
        </p:txBody>
      </p:sp>
    </p:spTree>
    <p:extLst>
      <p:ext uri="{BB962C8B-B14F-4D97-AF65-F5344CB8AC3E}">
        <p14:creationId xmlns:p14="http://schemas.microsoft.com/office/powerpoint/2010/main" val="1550127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Proximity-based clustering doesn’t work for</a:t>
            </a:r>
            <a:r>
              <a:rPr lang="en-US" baseline="0" dirty="0" smtClean="0"/>
              <a:t> this dataset, but connectivity-based clustering will work.</a:t>
            </a:r>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8</a:t>
            </a:fld>
            <a:endParaRPr lang="en-US"/>
          </a:p>
        </p:txBody>
      </p:sp>
    </p:spTree>
    <p:extLst>
      <p:ext uri="{BB962C8B-B14F-4D97-AF65-F5344CB8AC3E}">
        <p14:creationId xmlns:p14="http://schemas.microsoft.com/office/powerpoint/2010/main" val="3233099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what about</a:t>
            </a:r>
            <a:r>
              <a:rPr lang="en-US" baseline="0" dirty="0" smtClean="0"/>
              <a:t> this dataset?  If you were to describe this to a friend, you’d say it’s two ellipses, but how can we recover this?  Neither proximity nor connectivity will do so.  So the next slides present an algorithm that uses prediction to solve the problem, at least with high probability.</a:t>
            </a:r>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9</a:t>
            </a:fld>
            <a:endParaRPr lang="en-US"/>
          </a:p>
        </p:txBody>
      </p:sp>
    </p:spTree>
    <p:extLst>
      <p:ext uri="{BB962C8B-B14F-4D97-AF65-F5344CB8AC3E}">
        <p14:creationId xmlns:p14="http://schemas.microsoft.com/office/powerpoint/2010/main" val="135295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a randomly-sampled point and a few of its nearest neighbors as a ‘seed’ cluster (we need some luck here)</a:t>
            </a:r>
            <a:r>
              <a:rPr lang="en-US" baseline="0" dirty="0" smtClean="0"/>
              <a:t>.  Then we take the next nearest neighbor and ask whether it belongs in the cluster.  To determine this, we peek at only its Y-value.  Given this Y value, we predict what the X value should be, using something like manifold learning.  In this case, the prediction is just right, so we include it in the cluster.</a:t>
            </a:r>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10</a:t>
            </a:fld>
            <a:endParaRPr lang="en-US"/>
          </a:p>
        </p:txBody>
      </p:sp>
    </p:spTree>
    <p:extLst>
      <p:ext uri="{BB962C8B-B14F-4D97-AF65-F5344CB8AC3E}">
        <p14:creationId xmlns:p14="http://schemas.microsoft.com/office/powerpoint/2010/main" val="2011093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continue iteratively.</a:t>
            </a:r>
            <a:r>
              <a:rPr lang="en-US" baseline="0" dirty="0" smtClean="0"/>
              <a:t>  When we get to the other ellipse, we’ll make a prediction that’s way off, and so the point gets rejected as a cluster member.  </a:t>
            </a:r>
            <a:endParaRPr lang="en-US" dirty="0"/>
          </a:p>
        </p:txBody>
      </p:sp>
      <p:sp>
        <p:nvSpPr>
          <p:cNvPr id="4" name="Slide Number Placeholder 3"/>
          <p:cNvSpPr>
            <a:spLocks noGrp="1"/>
          </p:cNvSpPr>
          <p:nvPr>
            <p:ph type="sldNum" sz="quarter" idx="10"/>
          </p:nvPr>
        </p:nvSpPr>
        <p:spPr/>
        <p:txBody>
          <a:bodyPr/>
          <a:lstStyle/>
          <a:p>
            <a:fld id="{3B8B81CF-2AD6-4FF5-BC7B-BA3154D69DD3}" type="slidenum">
              <a:rPr lang="en-US" smtClean="0"/>
              <a:t>11</a:t>
            </a:fld>
            <a:endParaRPr lang="en-US"/>
          </a:p>
        </p:txBody>
      </p:sp>
    </p:spTree>
    <p:extLst>
      <p:ext uri="{BB962C8B-B14F-4D97-AF65-F5344CB8AC3E}">
        <p14:creationId xmlns:p14="http://schemas.microsoft.com/office/powerpoint/2010/main" val="2103176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0F205D-9F93-4C93-A407-D22ED830FEB9}"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48F67-EFFC-49B7-989C-B11CF86F21DD}" type="slidenum">
              <a:rPr lang="en-US" smtClean="0"/>
              <a:t>‹#›</a:t>
            </a:fld>
            <a:endParaRPr lang="en-US"/>
          </a:p>
        </p:txBody>
      </p:sp>
    </p:spTree>
    <p:extLst>
      <p:ext uri="{BB962C8B-B14F-4D97-AF65-F5344CB8AC3E}">
        <p14:creationId xmlns:p14="http://schemas.microsoft.com/office/powerpoint/2010/main" val="210553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F205D-9F93-4C93-A407-D22ED830FEB9}"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48F67-EFFC-49B7-989C-B11CF86F21DD}" type="slidenum">
              <a:rPr lang="en-US" smtClean="0"/>
              <a:t>‹#›</a:t>
            </a:fld>
            <a:endParaRPr lang="en-US"/>
          </a:p>
        </p:txBody>
      </p:sp>
    </p:spTree>
    <p:extLst>
      <p:ext uri="{BB962C8B-B14F-4D97-AF65-F5344CB8AC3E}">
        <p14:creationId xmlns:p14="http://schemas.microsoft.com/office/powerpoint/2010/main" val="342495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F205D-9F93-4C93-A407-D22ED830FEB9}"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48F67-EFFC-49B7-989C-B11CF86F21DD}" type="slidenum">
              <a:rPr lang="en-US" smtClean="0"/>
              <a:t>‹#›</a:t>
            </a:fld>
            <a:endParaRPr lang="en-US"/>
          </a:p>
        </p:txBody>
      </p:sp>
    </p:spTree>
    <p:extLst>
      <p:ext uri="{BB962C8B-B14F-4D97-AF65-F5344CB8AC3E}">
        <p14:creationId xmlns:p14="http://schemas.microsoft.com/office/powerpoint/2010/main" val="160212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F205D-9F93-4C93-A407-D22ED830FEB9}"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48F67-EFFC-49B7-989C-B11CF86F21DD}" type="slidenum">
              <a:rPr lang="en-US" smtClean="0"/>
              <a:t>‹#›</a:t>
            </a:fld>
            <a:endParaRPr lang="en-US"/>
          </a:p>
        </p:txBody>
      </p:sp>
    </p:spTree>
    <p:extLst>
      <p:ext uri="{BB962C8B-B14F-4D97-AF65-F5344CB8AC3E}">
        <p14:creationId xmlns:p14="http://schemas.microsoft.com/office/powerpoint/2010/main" val="3539018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0F205D-9F93-4C93-A407-D22ED830FEB9}"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48F67-EFFC-49B7-989C-B11CF86F21DD}" type="slidenum">
              <a:rPr lang="en-US" smtClean="0"/>
              <a:t>‹#›</a:t>
            </a:fld>
            <a:endParaRPr lang="en-US"/>
          </a:p>
        </p:txBody>
      </p:sp>
    </p:spTree>
    <p:extLst>
      <p:ext uri="{BB962C8B-B14F-4D97-AF65-F5344CB8AC3E}">
        <p14:creationId xmlns:p14="http://schemas.microsoft.com/office/powerpoint/2010/main" val="158431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0F205D-9F93-4C93-A407-D22ED830FEB9}"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48F67-EFFC-49B7-989C-B11CF86F21DD}" type="slidenum">
              <a:rPr lang="en-US" smtClean="0"/>
              <a:t>‹#›</a:t>
            </a:fld>
            <a:endParaRPr lang="en-US"/>
          </a:p>
        </p:txBody>
      </p:sp>
    </p:spTree>
    <p:extLst>
      <p:ext uri="{BB962C8B-B14F-4D97-AF65-F5344CB8AC3E}">
        <p14:creationId xmlns:p14="http://schemas.microsoft.com/office/powerpoint/2010/main" val="965996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0F205D-9F93-4C93-A407-D22ED830FEB9}" type="datetimeFigureOut">
              <a:rPr lang="en-US" smtClean="0"/>
              <a:t>10/27/2014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48F67-EFFC-49B7-989C-B11CF86F21DD}" type="slidenum">
              <a:rPr lang="en-US" smtClean="0"/>
              <a:t>‹#›</a:t>
            </a:fld>
            <a:endParaRPr lang="en-US"/>
          </a:p>
        </p:txBody>
      </p:sp>
    </p:spTree>
    <p:extLst>
      <p:ext uri="{BB962C8B-B14F-4D97-AF65-F5344CB8AC3E}">
        <p14:creationId xmlns:p14="http://schemas.microsoft.com/office/powerpoint/2010/main" val="5382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0F205D-9F93-4C93-A407-D22ED830FEB9}" type="datetimeFigureOut">
              <a:rPr lang="en-US" smtClean="0"/>
              <a:t>10/27/2014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48F67-EFFC-49B7-989C-B11CF86F21DD}" type="slidenum">
              <a:rPr lang="en-US" smtClean="0"/>
              <a:t>‹#›</a:t>
            </a:fld>
            <a:endParaRPr lang="en-US"/>
          </a:p>
        </p:txBody>
      </p:sp>
    </p:spTree>
    <p:extLst>
      <p:ext uri="{BB962C8B-B14F-4D97-AF65-F5344CB8AC3E}">
        <p14:creationId xmlns:p14="http://schemas.microsoft.com/office/powerpoint/2010/main" val="270657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F205D-9F93-4C93-A407-D22ED830FEB9}" type="datetimeFigureOut">
              <a:rPr lang="en-US" smtClean="0"/>
              <a:t>10/27/2014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48F67-EFFC-49B7-989C-B11CF86F21DD}" type="slidenum">
              <a:rPr lang="en-US" smtClean="0"/>
              <a:t>‹#›</a:t>
            </a:fld>
            <a:endParaRPr lang="en-US"/>
          </a:p>
        </p:txBody>
      </p:sp>
    </p:spTree>
    <p:extLst>
      <p:ext uri="{BB962C8B-B14F-4D97-AF65-F5344CB8AC3E}">
        <p14:creationId xmlns:p14="http://schemas.microsoft.com/office/powerpoint/2010/main" val="395279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F205D-9F93-4C93-A407-D22ED830FEB9}"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48F67-EFFC-49B7-989C-B11CF86F21DD}" type="slidenum">
              <a:rPr lang="en-US" smtClean="0"/>
              <a:t>‹#›</a:t>
            </a:fld>
            <a:endParaRPr lang="en-US"/>
          </a:p>
        </p:txBody>
      </p:sp>
    </p:spTree>
    <p:extLst>
      <p:ext uri="{BB962C8B-B14F-4D97-AF65-F5344CB8AC3E}">
        <p14:creationId xmlns:p14="http://schemas.microsoft.com/office/powerpoint/2010/main" val="2943151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F205D-9F93-4C93-A407-D22ED830FEB9}"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48F67-EFFC-49B7-989C-B11CF86F21DD}" type="slidenum">
              <a:rPr lang="en-US" smtClean="0"/>
              <a:t>‹#›</a:t>
            </a:fld>
            <a:endParaRPr lang="en-US"/>
          </a:p>
        </p:txBody>
      </p:sp>
    </p:spTree>
    <p:extLst>
      <p:ext uri="{BB962C8B-B14F-4D97-AF65-F5344CB8AC3E}">
        <p14:creationId xmlns:p14="http://schemas.microsoft.com/office/powerpoint/2010/main" val="188386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F205D-9F93-4C93-A407-D22ED830FEB9}" type="datetimeFigureOut">
              <a:rPr lang="en-US" smtClean="0"/>
              <a:t>10/27/2014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48F67-EFFC-49B7-989C-B11CF86F21DD}" type="slidenum">
              <a:rPr lang="en-US" smtClean="0"/>
              <a:t>‹#›</a:t>
            </a:fld>
            <a:endParaRPr lang="en-US"/>
          </a:p>
        </p:txBody>
      </p:sp>
    </p:spTree>
    <p:extLst>
      <p:ext uri="{BB962C8B-B14F-4D97-AF65-F5344CB8AC3E}">
        <p14:creationId xmlns:p14="http://schemas.microsoft.com/office/powerpoint/2010/main" val="1645367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46.png"/><Relationship Id="rId9" Type="http://schemas.openxmlformats.org/officeDocument/2006/relationships/image" Target="../media/image5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4.png"/><Relationship Id="rId26" Type="http://schemas.openxmlformats.org/officeDocument/2006/relationships/image" Target="../media/image82.png"/><Relationship Id="rId3" Type="http://schemas.openxmlformats.org/officeDocument/2006/relationships/image" Target="../media/image59.png"/><Relationship Id="rId21" Type="http://schemas.openxmlformats.org/officeDocument/2006/relationships/image" Target="../media/image77.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5" Type="http://schemas.openxmlformats.org/officeDocument/2006/relationships/image" Target="../media/image81.png"/><Relationship Id="rId2" Type="http://schemas.openxmlformats.org/officeDocument/2006/relationships/notesSlide" Target="../notesSlides/notesSlide12.xml"/><Relationship Id="rId16" Type="http://schemas.openxmlformats.org/officeDocument/2006/relationships/image" Target="../media/image72.png"/><Relationship Id="rId20"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24" Type="http://schemas.openxmlformats.org/officeDocument/2006/relationships/image" Target="../media/image80.png"/><Relationship Id="rId5" Type="http://schemas.openxmlformats.org/officeDocument/2006/relationships/image" Target="../media/image61.png"/><Relationship Id="rId15" Type="http://schemas.openxmlformats.org/officeDocument/2006/relationships/image" Target="../media/image71.png"/><Relationship Id="rId23" Type="http://schemas.openxmlformats.org/officeDocument/2006/relationships/image" Target="../media/image79.png"/><Relationship Id="rId10" Type="http://schemas.openxmlformats.org/officeDocument/2006/relationships/image" Target="../media/image66.png"/><Relationship Id="rId19" Type="http://schemas.openxmlformats.org/officeDocument/2006/relationships/image" Target="../media/image75.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 Id="rId22" Type="http://schemas.openxmlformats.org/officeDocument/2006/relationships/image" Target="../media/image78.png"/><Relationship Id="rId27" Type="http://schemas.openxmlformats.org/officeDocument/2006/relationships/image" Target="../media/image8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3" Type="http://schemas.openxmlformats.org/officeDocument/2006/relationships/image" Target="../media/image94.jpeg"/><Relationship Id="rId18" Type="http://schemas.openxmlformats.org/officeDocument/2006/relationships/image" Target="../media/image99.jpeg"/><Relationship Id="rId26" Type="http://schemas.openxmlformats.org/officeDocument/2006/relationships/image" Target="../media/image107.jpeg"/><Relationship Id="rId3" Type="http://schemas.openxmlformats.org/officeDocument/2006/relationships/image" Target="../media/image84.jpeg"/><Relationship Id="rId21" Type="http://schemas.openxmlformats.org/officeDocument/2006/relationships/image" Target="../media/image102.jpeg"/><Relationship Id="rId34" Type="http://schemas.openxmlformats.org/officeDocument/2006/relationships/image" Target="../media/image115.jpeg"/><Relationship Id="rId7" Type="http://schemas.openxmlformats.org/officeDocument/2006/relationships/image" Target="../media/image88.jpeg"/><Relationship Id="rId12" Type="http://schemas.openxmlformats.org/officeDocument/2006/relationships/image" Target="../media/image93.jpeg"/><Relationship Id="rId17" Type="http://schemas.openxmlformats.org/officeDocument/2006/relationships/image" Target="../media/image98.jpeg"/><Relationship Id="rId25" Type="http://schemas.openxmlformats.org/officeDocument/2006/relationships/image" Target="../media/image106.jpeg"/><Relationship Id="rId33" Type="http://schemas.openxmlformats.org/officeDocument/2006/relationships/image" Target="../media/image114.jpeg"/><Relationship Id="rId2" Type="http://schemas.openxmlformats.org/officeDocument/2006/relationships/notesSlide" Target="../notesSlides/notesSlide14.xml"/><Relationship Id="rId16" Type="http://schemas.openxmlformats.org/officeDocument/2006/relationships/image" Target="../media/image97.jpeg"/><Relationship Id="rId20" Type="http://schemas.openxmlformats.org/officeDocument/2006/relationships/image" Target="../media/image101.jpeg"/><Relationship Id="rId29" Type="http://schemas.openxmlformats.org/officeDocument/2006/relationships/image" Target="../media/image110.jpeg"/><Relationship Id="rId1" Type="http://schemas.openxmlformats.org/officeDocument/2006/relationships/slideLayout" Target="../slideLayouts/slideLayout2.xml"/><Relationship Id="rId6" Type="http://schemas.openxmlformats.org/officeDocument/2006/relationships/image" Target="../media/image87.jpeg"/><Relationship Id="rId11" Type="http://schemas.openxmlformats.org/officeDocument/2006/relationships/image" Target="../media/image92.jpeg"/><Relationship Id="rId24" Type="http://schemas.openxmlformats.org/officeDocument/2006/relationships/image" Target="../media/image105.jpeg"/><Relationship Id="rId32" Type="http://schemas.openxmlformats.org/officeDocument/2006/relationships/image" Target="../media/image113.jpeg"/><Relationship Id="rId5" Type="http://schemas.openxmlformats.org/officeDocument/2006/relationships/image" Target="../media/image86.jpeg"/><Relationship Id="rId15" Type="http://schemas.openxmlformats.org/officeDocument/2006/relationships/image" Target="../media/image96.jpeg"/><Relationship Id="rId23" Type="http://schemas.openxmlformats.org/officeDocument/2006/relationships/image" Target="../media/image104.jpeg"/><Relationship Id="rId28" Type="http://schemas.openxmlformats.org/officeDocument/2006/relationships/image" Target="../media/image109.jpeg"/><Relationship Id="rId10" Type="http://schemas.openxmlformats.org/officeDocument/2006/relationships/image" Target="../media/image91.jpeg"/><Relationship Id="rId19" Type="http://schemas.openxmlformats.org/officeDocument/2006/relationships/image" Target="../media/image100.jpeg"/><Relationship Id="rId31" Type="http://schemas.openxmlformats.org/officeDocument/2006/relationships/image" Target="../media/image112.jpeg"/><Relationship Id="rId4" Type="http://schemas.openxmlformats.org/officeDocument/2006/relationships/image" Target="../media/image85.jpeg"/><Relationship Id="rId9" Type="http://schemas.openxmlformats.org/officeDocument/2006/relationships/image" Target="../media/image90.jpeg"/><Relationship Id="rId14" Type="http://schemas.openxmlformats.org/officeDocument/2006/relationships/image" Target="../media/image95.jpeg"/><Relationship Id="rId22" Type="http://schemas.openxmlformats.org/officeDocument/2006/relationships/image" Target="../media/image103.jpeg"/><Relationship Id="rId27" Type="http://schemas.openxmlformats.org/officeDocument/2006/relationships/image" Target="../media/image108.jpeg"/><Relationship Id="rId30" Type="http://schemas.openxmlformats.org/officeDocument/2006/relationships/image" Target="../media/image111.jpeg"/><Relationship Id="rId8" Type="http://schemas.openxmlformats.org/officeDocument/2006/relationships/image" Target="../media/image89.jpeg"/></Relationships>
</file>

<file path=ppt/slides/_rels/slide17.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4.jpeg"/><Relationship Id="rId26" Type="http://schemas.openxmlformats.org/officeDocument/2006/relationships/image" Target="../media/image15.jpeg"/><Relationship Id="rId3" Type="http://schemas.openxmlformats.org/officeDocument/2006/relationships/image" Target="../media/image19.jpeg"/><Relationship Id="rId21" Type="http://schemas.openxmlformats.org/officeDocument/2006/relationships/image" Target="../media/image37.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5" Type="http://schemas.openxmlformats.org/officeDocument/2006/relationships/image" Target="../media/image14.jpeg"/><Relationship Id="rId2" Type="http://schemas.openxmlformats.org/officeDocument/2006/relationships/notesSlide" Target="../notesSlides/notesSlide1.xml"/><Relationship Id="rId16" Type="http://schemas.openxmlformats.org/officeDocument/2006/relationships/image" Target="../media/image32.jpeg"/><Relationship Id="rId20"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24" Type="http://schemas.openxmlformats.org/officeDocument/2006/relationships/image" Target="../media/image13.jpeg"/><Relationship Id="rId5" Type="http://schemas.openxmlformats.org/officeDocument/2006/relationships/image" Target="../media/image21.jpeg"/><Relationship Id="rId15" Type="http://schemas.openxmlformats.org/officeDocument/2006/relationships/image" Target="../media/image31.jpeg"/><Relationship Id="rId23" Type="http://schemas.openxmlformats.org/officeDocument/2006/relationships/image" Target="../media/image39.jpeg"/><Relationship Id="rId28" Type="http://schemas.openxmlformats.org/officeDocument/2006/relationships/image" Target="../media/image17.jpeg"/><Relationship Id="rId10" Type="http://schemas.openxmlformats.org/officeDocument/2006/relationships/image" Target="../media/image26.jpeg"/><Relationship Id="rId19" Type="http://schemas.openxmlformats.org/officeDocument/2006/relationships/image" Target="../media/image35.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 Id="rId22" Type="http://schemas.openxmlformats.org/officeDocument/2006/relationships/image" Target="../media/image38.jpeg"/><Relationship Id="rId27" Type="http://schemas.openxmlformats.org/officeDocument/2006/relationships/image" Target="../media/image1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7.png"/><Relationship Id="rId3" Type="http://schemas.openxmlformats.org/officeDocument/2006/relationships/image" Target="../media/image117.png"/><Relationship Id="rId7" Type="http://schemas.openxmlformats.org/officeDocument/2006/relationships/image" Target="../media/image121.png"/><Relationship Id="rId12" Type="http://schemas.openxmlformats.org/officeDocument/2006/relationships/image" Target="../media/image1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0.png"/><Relationship Id="rId11" Type="http://schemas.openxmlformats.org/officeDocument/2006/relationships/image" Target="../media/image125.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22.xml.rels><?xml version="1.0" encoding="UTF-8" standalone="yes"?>
<Relationships xmlns="http://schemas.openxmlformats.org/package/2006/relationships"><Relationship Id="rId3" Type="http://schemas.openxmlformats.org/officeDocument/2006/relationships/image" Target="../media/image128.jpe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0.jpeg"/><Relationship Id="rId5" Type="http://schemas.openxmlformats.org/officeDocument/2006/relationships/image" Target="../media/image129.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1.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2.gif"/></Relationships>
</file>

<file path=ppt/slides/_rels/slide26.xml.rels><?xml version="1.0" encoding="UTF-8" standalone="yes"?>
<Relationships xmlns="http://schemas.openxmlformats.org/package/2006/relationships"><Relationship Id="rId3" Type="http://schemas.openxmlformats.org/officeDocument/2006/relationships/image" Target="../media/image131.gi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3.gif"/><Relationship Id="rId4" Type="http://schemas.openxmlformats.org/officeDocument/2006/relationships/image" Target="../media/image132.gif"/></Relationships>
</file>

<file path=ppt/slides/_rels/slide27.xml.rels><?xml version="1.0" encoding="UTF-8" standalone="yes"?>
<Relationships xmlns="http://schemas.openxmlformats.org/package/2006/relationships"><Relationship Id="rId3" Type="http://schemas.openxmlformats.org/officeDocument/2006/relationships/image" Target="../media/image135.gif"/><Relationship Id="rId2" Type="http://schemas.openxmlformats.org/officeDocument/2006/relationships/image" Target="../media/image13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7.png"/><Relationship Id="rId3" Type="http://schemas.openxmlformats.org/officeDocument/2006/relationships/image" Target="../media/image117.png"/><Relationship Id="rId7" Type="http://schemas.openxmlformats.org/officeDocument/2006/relationships/image" Target="../media/image121.png"/><Relationship Id="rId12" Type="http://schemas.openxmlformats.org/officeDocument/2006/relationships/image" Target="../media/image12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0.png"/><Relationship Id="rId11" Type="http://schemas.openxmlformats.org/officeDocument/2006/relationships/image" Target="../media/image125.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29.xml.rels><?xml version="1.0" encoding="UTF-8" standalone="yes"?>
<Relationships xmlns="http://schemas.openxmlformats.org/package/2006/relationships"><Relationship Id="rId3" Type="http://schemas.openxmlformats.org/officeDocument/2006/relationships/image" Target="../media/image134.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png"/><Relationship Id="rId10" Type="http://schemas.openxmlformats.org/officeDocument/2006/relationships/image" Target="../media/image146.png"/><Relationship Id="rId4" Type="http://schemas.openxmlformats.org/officeDocument/2006/relationships/image" Target="../media/image140.png"/><Relationship Id="rId9" Type="http://schemas.openxmlformats.org/officeDocument/2006/relationships/image" Target="../media/image145.png"/></Relationships>
</file>

<file path=ppt/slides/_rels/slide35.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7.jpg"/><Relationship Id="rId7" Type="http://schemas.openxmlformats.org/officeDocument/2006/relationships/image" Target="../media/image14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9.png"/><Relationship Id="rId10" Type="http://schemas.openxmlformats.org/officeDocument/2006/relationships/image" Target="../media/image147.png"/><Relationship Id="rId4" Type="http://schemas.openxmlformats.org/officeDocument/2006/relationships/image" Target="../media/image138.png"/><Relationship Id="rId9" Type="http://schemas.openxmlformats.org/officeDocument/2006/relationships/image" Target="../media/image143.png"/></Relationships>
</file>

<file path=ppt/slides/_rels/slide36.xml.rels><?xml version="1.0" encoding="UTF-8" standalone="yes"?>
<Relationships xmlns="http://schemas.openxmlformats.org/package/2006/relationships"><Relationship Id="rId3" Type="http://schemas.openxmlformats.org/officeDocument/2006/relationships/image" Target="../media/image149.jpg"/><Relationship Id="rId2" Type="http://schemas.openxmlformats.org/officeDocument/2006/relationships/image" Target="../media/image14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9.jpg"/><Relationship Id="rId2" Type="http://schemas.openxmlformats.org/officeDocument/2006/relationships/image" Target="../media/image14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3" Type="http://schemas.openxmlformats.org/officeDocument/2006/relationships/image" Target="../media/image155.jpeg"/><Relationship Id="rId18" Type="http://schemas.openxmlformats.org/officeDocument/2006/relationships/image" Target="../media/image11.jpeg"/><Relationship Id="rId26" Type="http://schemas.openxmlformats.org/officeDocument/2006/relationships/image" Target="../media/image13.jpeg"/><Relationship Id="rId39" Type="http://schemas.openxmlformats.org/officeDocument/2006/relationships/image" Target="../media/image169.jpeg"/><Relationship Id="rId21" Type="http://schemas.openxmlformats.org/officeDocument/2006/relationships/image" Target="../media/image157.jpeg"/><Relationship Id="rId34" Type="http://schemas.openxmlformats.org/officeDocument/2006/relationships/image" Target="../media/image164.jpeg"/><Relationship Id="rId42" Type="http://schemas.openxmlformats.org/officeDocument/2006/relationships/image" Target="../media/image172.jpeg"/><Relationship Id="rId47" Type="http://schemas.openxmlformats.org/officeDocument/2006/relationships/image" Target="../media/image177.jpeg"/><Relationship Id="rId7" Type="http://schemas.openxmlformats.org/officeDocument/2006/relationships/image" Target="../media/image6.jpeg"/><Relationship Id="rId2" Type="http://schemas.openxmlformats.org/officeDocument/2006/relationships/image" Target="../media/image1.jpeg"/><Relationship Id="rId16" Type="http://schemas.openxmlformats.org/officeDocument/2006/relationships/image" Target="../media/image9.jpeg"/><Relationship Id="rId29" Type="http://schemas.openxmlformats.org/officeDocument/2006/relationships/image" Target="../media/image16.jpeg"/><Relationship Id="rId11" Type="http://schemas.openxmlformats.org/officeDocument/2006/relationships/image" Target="../media/image153.jpeg"/><Relationship Id="rId24" Type="http://schemas.openxmlformats.org/officeDocument/2006/relationships/image" Target="../media/image160.jpeg"/><Relationship Id="rId32" Type="http://schemas.openxmlformats.org/officeDocument/2006/relationships/image" Target="../media/image162.jpeg"/><Relationship Id="rId37" Type="http://schemas.openxmlformats.org/officeDocument/2006/relationships/image" Target="../media/image167.jpeg"/><Relationship Id="rId40" Type="http://schemas.openxmlformats.org/officeDocument/2006/relationships/image" Target="../media/image170.jpeg"/><Relationship Id="rId45" Type="http://schemas.openxmlformats.org/officeDocument/2006/relationships/image" Target="../media/image175.jpeg"/><Relationship Id="rId5" Type="http://schemas.openxmlformats.org/officeDocument/2006/relationships/image" Target="../media/image4.jpeg"/><Relationship Id="rId15" Type="http://schemas.openxmlformats.org/officeDocument/2006/relationships/image" Target="../media/image8.jpeg"/><Relationship Id="rId23" Type="http://schemas.openxmlformats.org/officeDocument/2006/relationships/image" Target="../media/image159.jpeg"/><Relationship Id="rId28" Type="http://schemas.openxmlformats.org/officeDocument/2006/relationships/image" Target="../media/image15.jpeg"/><Relationship Id="rId36" Type="http://schemas.openxmlformats.org/officeDocument/2006/relationships/image" Target="../media/image166.jpeg"/><Relationship Id="rId49" Type="http://schemas.openxmlformats.org/officeDocument/2006/relationships/image" Target="../media/image179.jpeg"/><Relationship Id="rId10" Type="http://schemas.openxmlformats.org/officeDocument/2006/relationships/image" Target="../media/image152.jpeg"/><Relationship Id="rId19" Type="http://schemas.openxmlformats.org/officeDocument/2006/relationships/image" Target="../media/image12.jpeg"/><Relationship Id="rId31" Type="http://schemas.openxmlformats.org/officeDocument/2006/relationships/image" Target="../media/image18.jpeg"/><Relationship Id="rId44" Type="http://schemas.openxmlformats.org/officeDocument/2006/relationships/image" Target="../media/image174.jpeg"/><Relationship Id="rId4" Type="http://schemas.openxmlformats.org/officeDocument/2006/relationships/image" Target="../media/image3.jpeg"/><Relationship Id="rId9" Type="http://schemas.openxmlformats.org/officeDocument/2006/relationships/image" Target="../media/image151.jpeg"/><Relationship Id="rId14" Type="http://schemas.openxmlformats.org/officeDocument/2006/relationships/image" Target="../media/image7.jpeg"/><Relationship Id="rId22" Type="http://schemas.openxmlformats.org/officeDocument/2006/relationships/image" Target="../media/image158.jpeg"/><Relationship Id="rId27" Type="http://schemas.openxmlformats.org/officeDocument/2006/relationships/image" Target="../media/image14.jpeg"/><Relationship Id="rId30" Type="http://schemas.openxmlformats.org/officeDocument/2006/relationships/image" Target="../media/image17.jpeg"/><Relationship Id="rId35" Type="http://schemas.openxmlformats.org/officeDocument/2006/relationships/image" Target="../media/image165.jpeg"/><Relationship Id="rId43" Type="http://schemas.openxmlformats.org/officeDocument/2006/relationships/image" Target="../media/image173.jpeg"/><Relationship Id="rId48" Type="http://schemas.openxmlformats.org/officeDocument/2006/relationships/image" Target="../media/image178.jpeg"/><Relationship Id="rId8" Type="http://schemas.openxmlformats.org/officeDocument/2006/relationships/image" Target="../media/image150.jpeg"/><Relationship Id="rId3" Type="http://schemas.openxmlformats.org/officeDocument/2006/relationships/image" Target="../media/image2.jpeg"/><Relationship Id="rId12" Type="http://schemas.openxmlformats.org/officeDocument/2006/relationships/image" Target="../media/image154.jpeg"/><Relationship Id="rId17" Type="http://schemas.openxmlformats.org/officeDocument/2006/relationships/image" Target="../media/image10.jpeg"/><Relationship Id="rId25" Type="http://schemas.openxmlformats.org/officeDocument/2006/relationships/image" Target="../media/image161.jpeg"/><Relationship Id="rId33" Type="http://schemas.openxmlformats.org/officeDocument/2006/relationships/image" Target="../media/image163.jpeg"/><Relationship Id="rId38" Type="http://schemas.openxmlformats.org/officeDocument/2006/relationships/image" Target="../media/image168.jpeg"/><Relationship Id="rId46" Type="http://schemas.openxmlformats.org/officeDocument/2006/relationships/image" Target="../media/image176.jpeg"/><Relationship Id="rId20" Type="http://schemas.openxmlformats.org/officeDocument/2006/relationships/image" Target="../media/image156.jpeg"/><Relationship Id="rId41" Type="http://schemas.openxmlformats.org/officeDocument/2006/relationships/image" Target="../media/image171.jpeg"/><Relationship Id="rId1" Type="http://schemas.openxmlformats.org/officeDocument/2006/relationships/slideLayout" Target="../slideLayouts/slideLayout2.xml"/><Relationship Id="rId6"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jp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jpg"/><Relationship Id="rId5" Type="http://schemas.openxmlformats.org/officeDocument/2006/relationships/image" Target="../media/image43.png"/><Relationship Id="rId10" Type="http://schemas.openxmlformats.org/officeDocument/2006/relationships/image" Target="../media/image48.jpg"/><Relationship Id="rId4" Type="http://schemas.openxmlformats.org/officeDocument/2006/relationships/image" Target="../media/image42.png"/><Relationship Id="rId9" Type="http://schemas.openxmlformats.org/officeDocument/2006/relationships/image" Target="../media/image47.jpg"/></Relationships>
</file>

<file path=ppt/slides/_rels/slide40.xml.rels><?xml version="1.0" encoding="UTF-8" standalone="yes"?>
<Relationships xmlns="http://schemas.openxmlformats.org/package/2006/relationships"><Relationship Id="rId13" Type="http://schemas.openxmlformats.org/officeDocument/2006/relationships/image" Target="../media/image191.jpeg"/><Relationship Id="rId18" Type="http://schemas.openxmlformats.org/officeDocument/2006/relationships/image" Target="../media/image196.jpeg"/><Relationship Id="rId26" Type="http://schemas.openxmlformats.org/officeDocument/2006/relationships/image" Target="../media/image204.jpeg"/><Relationship Id="rId39" Type="http://schemas.openxmlformats.org/officeDocument/2006/relationships/image" Target="../media/image217.jpeg"/><Relationship Id="rId21" Type="http://schemas.openxmlformats.org/officeDocument/2006/relationships/image" Target="../media/image199.jpeg"/><Relationship Id="rId34" Type="http://schemas.openxmlformats.org/officeDocument/2006/relationships/image" Target="../media/image212.jpeg"/><Relationship Id="rId42" Type="http://schemas.openxmlformats.org/officeDocument/2006/relationships/image" Target="../media/image220.jpeg"/><Relationship Id="rId47" Type="http://schemas.openxmlformats.org/officeDocument/2006/relationships/image" Target="../media/image225.jpeg"/><Relationship Id="rId7" Type="http://schemas.openxmlformats.org/officeDocument/2006/relationships/image" Target="../media/image185.jpeg"/><Relationship Id="rId2" Type="http://schemas.openxmlformats.org/officeDocument/2006/relationships/image" Target="../media/image180.jpeg"/><Relationship Id="rId16" Type="http://schemas.openxmlformats.org/officeDocument/2006/relationships/image" Target="../media/image194.jpeg"/><Relationship Id="rId29" Type="http://schemas.openxmlformats.org/officeDocument/2006/relationships/image" Target="../media/image207.jpeg"/><Relationship Id="rId11" Type="http://schemas.openxmlformats.org/officeDocument/2006/relationships/image" Target="../media/image189.jpeg"/><Relationship Id="rId24" Type="http://schemas.openxmlformats.org/officeDocument/2006/relationships/image" Target="../media/image202.jpeg"/><Relationship Id="rId32" Type="http://schemas.openxmlformats.org/officeDocument/2006/relationships/image" Target="../media/image210.jpeg"/><Relationship Id="rId37" Type="http://schemas.openxmlformats.org/officeDocument/2006/relationships/image" Target="../media/image215.jpeg"/><Relationship Id="rId40" Type="http://schemas.openxmlformats.org/officeDocument/2006/relationships/image" Target="../media/image218.jpeg"/><Relationship Id="rId45" Type="http://schemas.openxmlformats.org/officeDocument/2006/relationships/image" Target="../media/image223.jpeg"/><Relationship Id="rId5" Type="http://schemas.openxmlformats.org/officeDocument/2006/relationships/image" Target="../media/image183.jpeg"/><Relationship Id="rId15" Type="http://schemas.openxmlformats.org/officeDocument/2006/relationships/image" Target="../media/image193.jpeg"/><Relationship Id="rId23" Type="http://schemas.openxmlformats.org/officeDocument/2006/relationships/image" Target="../media/image201.jpeg"/><Relationship Id="rId28" Type="http://schemas.openxmlformats.org/officeDocument/2006/relationships/image" Target="../media/image206.jpeg"/><Relationship Id="rId36" Type="http://schemas.openxmlformats.org/officeDocument/2006/relationships/image" Target="../media/image214.jpeg"/><Relationship Id="rId49" Type="http://schemas.openxmlformats.org/officeDocument/2006/relationships/image" Target="../media/image227.jpeg"/><Relationship Id="rId10" Type="http://schemas.openxmlformats.org/officeDocument/2006/relationships/image" Target="../media/image188.jpeg"/><Relationship Id="rId19" Type="http://schemas.openxmlformats.org/officeDocument/2006/relationships/image" Target="../media/image197.jpeg"/><Relationship Id="rId31" Type="http://schemas.openxmlformats.org/officeDocument/2006/relationships/image" Target="../media/image209.jpeg"/><Relationship Id="rId44" Type="http://schemas.openxmlformats.org/officeDocument/2006/relationships/image" Target="../media/image222.jpeg"/><Relationship Id="rId4" Type="http://schemas.openxmlformats.org/officeDocument/2006/relationships/image" Target="../media/image182.jpeg"/><Relationship Id="rId9" Type="http://schemas.openxmlformats.org/officeDocument/2006/relationships/image" Target="../media/image187.jpeg"/><Relationship Id="rId14" Type="http://schemas.openxmlformats.org/officeDocument/2006/relationships/image" Target="../media/image192.jpeg"/><Relationship Id="rId22" Type="http://schemas.openxmlformats.org/officeDocument/2006/relationships/image" Target="../media/image200.jpeg"/><Relationship Id="rId27" Type="http://schemas.openxmlformats.org/officeDocument/2006/relationships/image" Target="../media/image205.jpeg"/><Relationship Id="rId30" Type="http://schemas.openxmlformats.org/officeDocument/2006/relationships/image" Target="../media/image208.jpeg"/><Relationship Id="rId35" Type="http://schemas.openxmlformats.org/officeDocument/2006/relationships/image" Target="../media/image213.jpeg"/><Relationship Id="rId43" Type="http://schemas.openxmlformats.org/officeDocument/2006/relationships/image" Target="../media/image221.jpeg"/><Relationship Id="rId48" Type="http://schemas.openxmlformats.org/officeDocument/2006/relationships/image" Target="../media/image226.jpeg"/><Relationship Id="rId8" Type="http://schemas.openxmlformats.org/officeDocument/2006/relationships/image" Target="../media/image186.jpeg"/><Relationship Id="rId3" Type="http://schemas.openxmlformats.org/officeDocument/2006/relationships/image" Target="../media/image181.jpeg"/><Relationship Id="rId12" Type="http://schemas.openxmlformats.org/officeDocument/2006/relationships/image" Target="../media/image190.jpeg"/><Relationship Id="rId17" Type="http://schemas.openxmlformats.org/officeDocument/2006/relationships/image" Target="../media/image195.jpeg"/><Relationship Id="rId25" Type="http://schemas.openxmlformats.org/officeDocument/2006/relationships/image" Target="../media/image203.jpeg"/><Relationship Id="rId33" Type="http://schemas.openxmlformats.org/officeDocument/2006/relationships/image" Target="../media/image211.jpeg"/><Relationship Id="rId38" Type="http://schemas.openxmlformats.org/officeDocument/2006/relationships/image" Target="../media/image216.jpeg"/><Relationship Id="rId46" Type="http://schemas.openxmlformats.org/officeDocument/2006/relationships/image" Target="../media/image224.jpeg"/><Relationship Id="rId20" Type="http://schemas.openxmlformats.org/officeDocument/2006/relationships/image" Target="../media/image198.jpeg"/><Relationship Id="rId41" Type="http://schemas.openxmlformats.org/officeDocument/2006/relationships/image" Target="../media/image219.jpeg"/><Relationship Id="rId1" Type="http://schemas.openxmlformats.org/officeDocument/2006/relationships/slideLayout" Target="../slideLayouts/slideLayout2.xml"/><Relationship Id="rId6" Type="http://schemas.openxmlformats.org/officeDocument/2006/relationships/image" Target="../media/image184.jpeg"/></Relationships>
</file>

<file path=ppt/slides/_rels/slide41.xml.rels><?xml version="1.0" encoding="UTF-8" standalone="yes"?>
<Relationships xmlns="http://schemas.openxmlformats.org/package/2006/relationships"><Relationship Id="rId13" Type="http://schemas.openxmlformats.org/officeDocument/2006/relationships/image" Target="../media/image239.jpeg"/><Relationship Id="rId18" Type="http://schemas.openxmlformats.org/officeDocument/2006/relationships/image" Target="../media/image244.jpeg"/><Relationship Id="rId26" Type="http://schemas.openxmlformats.org/officeDocument/2006/relationships/image" Target="../media/image252.jpeg"/><Relationship Id="rId39" Type="http://schemas.openxmlformats.org/officeDocument/2006/relationships/image" Target="../media/image265.jpeg"/><Relationship Id="rId21" Type="http://schemas.openxmlformats.org/officeDocument/2006/relationships/image" Target="../media/image247.jpeg"/><Relationship Id="rId34" Type="http://schemas.openxmlformats.org/officeDocument/2006/relationships/image" Target="../media/image260.jpeg"/><Relationship Id="rId42" Type="http://schemas.openxmlformats.org/officeDocument/2006/relationships/image" Target="../media/image268.jpeg"/><Relationship Id="rId47" Type="http://schemas.openxmlformats.org/officeDocument/2006/relationships/image" Target="../media/image273.jpeg"/><Relationship Id="rId7" Type="http://schemas.openxmlformats.org/officeDocument/2006/relationships/image" Target="../media/image233.jpeg"/><Relationship Id="rId2" Type="http://schemas.openxmlformats.org/officeDocument/2006/relationships/image" Target="../media/image228.jpeg"/><Relationship Id="rId16" Type="http://schemas.openxmlformats.org/officeDocument/2006/relationships/image" Target="../media/image242.jpeg"/><Relationship Id="rId29" Type="http://schemas.openxmlformats.org/officeDocument/2006/relationships/image" Target="../media/image255.jpeg"/><Relationship Id="rId11" Type="http://schemas.openxmlformats.org/officeDocument/2006/relationships/image" Target="../media/image237.jpeg"/><Relationship Id="rId24" Type="http://schemas.openxmlformats.org/officeDocument/2006/relationships/image" Target="../media/image250.jpeg"/><Relationship Id="rId32" Type="http://schemas.openxmlformats.org/officeDocument/2006/relationships/image" Target="../media/image258.jpeg"/><Relationship Id="rId37" Type="http://schemas.openxmlformats.org/officeDocument/2006/relationships/image" Target="../media/image263.jpeg"/><Relationship Id="rId40" Type="http://schemas.openxmlformats.org/officeDocument/2006/relationships/image" Target="../media/image266.jpeg"/><Relationship Id="rId45" Type="http://schemas.openxmlformats.org/officeDocument/2006/relationships/image" Target="../media/image271.jpeg"/><Relationship Id="rId5" Type="http://schemas.openxmlformats.org/officeDocument/2006/relationships/image" Target="../media/image231.jpeg"/><Relationship Id="rId15" Type="http://schemas.openxmlformats.org/officeDocument/2006/relationships/image" Target="../media/image241.jpeg"/><Relationship Id="rId23" Type="http://schemas.openxmlformats.org/officeDocument/2006/relationships/image" Target="../media/image249.jpeg"/><Relationship Id="rId28" Type="http://schemas.openxmlformats.org/officeDocument/2006/relationships/image" Target="../media/image254.jpeg"/><Relationship Id="rId36" Type="http://schemas.openxmlformats.org/officeDocument/2006/relationships/image" Target="../media/image262.jpeg"/><Relationship Id="rId49" Type="http://schemas.openxmlformats.org/officeDocument/2006/relationships/image" Target="../media/image275.jpeg"/><Relationship Id="rId10" Type="http://schemas.openxmlformats.org/officeDocument/2006/relationships/image" Target="../media/image236.jpeg"/><Relationship Id="rId19" Type="http://schemas.openxmlformats.org/officeDocument/2006/relationships/image" Target="../media/image245.jpeg"/><Relationship Id="rId31" Type="http://schemas.openxmlformats.org/officeDocument/2006/relationships/image" Target="../media/image257.jpeg"/><Relationship Id="rId44" Type="http://schemas.openxmlformats.org/officeDocument/2006/relationships/image" Target="../media/image270.jpeg"/><Relationship Id="rId4" Type="http://schemas.openxmlformats.org/officeDocument/2006/relationships/image" Target="../media/image230.jpeg"/><Relationship Id="rId9" Type="http://schemas.openxmlformats.org/officeDocument/2006/relationships/image" Target="../media/image235.jpeg"/><Relationship Id="rId14" Type="http://schemas.openxmlformats.org/officeDocument/2006/relationships/image" Target="../media/image240.jpeg"/><Relationship Id="rId22" Type="http://schemas.openxmlformats.org/officeDocument/2006/relationships/image" Target="../media/image248.jpeg"/><Relationship Id="rId27" Type="http://schemas.openxmlformats.org/officeDocument/2006/relationships/image" Target="../media/image253.jpeg"/><Relationship Id="rId30" Type="http://schemas.openxmlformats.org/officeDocument/2006/relationships/image" Target="../media/image256.jpeg"/><Relationship Id="rId35" Type="http://schemas.openxmlformats.org/officeDocument/2006/relationships/image" Target="../media/image261.jpeg"/><Relationship Id="rId43" Type="http://schemas.openxmlformats.org/officeDocument/2006/relationships/image" Target="../media/image269.jpeg"/><Relationship Id="rId48" Type="http://schemas.openxmlformats.org/officeDocument/2006/relationships/image" Target="../media/image274.jpeg"/><Relationship Id="rId8" Type="http://schemas.openxmlformats.org/officeDocument/2006/relationships/image" Target="../media/image234.jpeg"/><Relationship Id="rId3" Type="http://schemas.openxmlformats.org/officeDocument/2006/relationships/image" Target="../media/image229.jpeg"/><Relationship Id="rId12" Type="http://schemas.openxmlformats.org/officeDocument/2006/relationships/image" Target="../media/image238.jpeg"/><Relationship Id="rId17" Type="http://schemas.openxmlformats.org/officeDocument/2006/relationships/image" Target="../media/image243.jpeg"/><Relationship Id="rId25" Type="http://schemas.openxmlformats.org/officeDocument/2006/relationships/image" Target="../media/image251.jpeg"/><Relationship Id="rId33" Type="http://schemas.openxmlformats.org/officeDocument/2006/relationships/image" Target="../media/image259.jpeg"/><Relationship Id="rId38" Type="http://schemas.openxmlformats.org/officeDocument/2006/relationships/image" Target="../media/image264.jpeg"/><Relationship Id="rId46" Type="http://schemas.openxmlformats.org/officeDocument/2006/relationships/image" Target="../media/image272.jpeg"/><Relationship Id="rId20" Type="http://schemas.openxmlformats.org/officeDocument/2006/relationships/image" Target="../media/image246.jpeg"/><Relationship Id="rId41" Type="http://schemas.openxmlformats.org/officeDocument/2006/relationships/image" Target="../media/image267.jpeg"/><Relationship Id="rId1" Type="http://schemas.openxmlformats.org/officeDocument/2006/relationships/slideLayout" Target="../slideLayouts/slideLayout2.xml"/><Relationship Id="rId6" Type="http://schemas.openxmlformats.org/officeDocument/2006/relationships/image" Target="../media/image232.jpeg"/></Relationships>
</file>

<file path=ppt/slides/_rels/slide42.xml.rels><?xml version="1.0" encoding="UTF-8" standalone="yes"?>
<Relationships xmlns="http://schemas.openxmlformats.org/package/2006/relationships"><Relationship Id="rId8" Type="http://schemas.openxmlformats.org/officeDocument/2006/relationships/image" Target="../media/image282.jpeg"/><Relationship Id="rId13" Type="http://schemas.openxmlformats.org/officeDocument/2006/relationships/image" Target="../media/image287.jpeg"/><Relationship Id="rId3" Type="http://schemas.openxmlformats.org/officeDocument/2006/relationships/image" Target="../media/image277.jpeg"/><Relationship Id="rId7" Type="http://schemas.openxmlformats.org/officeDocument/2006/relationships/image" Target="../media/image281.jpeg"/><Relationship Id="rId12" Type="http://schemas.openxmlformats.org/officeDocument/2006/relationships/image" Target="../media/image286.jpeg"/><Relationship Id="rId2" Type="http://schemas.openxmlformats.org/officeDocument/2006/relationships/image" Target="../media/image276.jpeg"/><Relationship Id="rId1" Type="http://schemas.openxmlformats.org/officeDocument/2006/relationships/slideLayout" Target="../slideLayouts/slideLayout2.xml"/><Relationship Id="rId6" Type="http://schemas.openxmlformats.org/officeDocument/2006/relationships/image" Target="../media/image280.jpeg"/><Relationship Id="rId11" Type="http://schemas.openxmlformats.org/officeDocument/2006/relationships/image" Target="../media/image285.jpeg"/><Relationship Id="rId5" Type="http://schemas.openxmlformats.org/officeDocument/2006/relationships/image" Target="../media/image279.jpeg"/><Relationship Id="rId10" Type="http://schemas.openxmlformats.org/officeDocument/2006/relationships/image" Target="../media/image284.jpeg"/><Relationship Id="rId4" Type="http://schemas.openxmlformats.org/officeDocument/2006/relationships/image" Target="../media/image278.jpeg"/><Relationship Id="rId9" Type="http://schemas.openxmlformats.org/officeDocument/2006/relationships/image" Target="../media/image283.jpeg"/></Relationships>
</file>

<file path=ppt/slides/_rels/slide43.xml.rels><?xml version="1.0" encoding="UTF-8" standalone="yes"?>
<Relationships xmlns="http://schemas.openxmlformats.org/package/2006/relationships"><Relationship Id="rId8" Type="http://schemas.openxmlformats.org/officeDocument/2006/relationships/image" Target="../media/image294.jpeg"/><Relationship Id="rId13" Type="http://schemas.openxmlformats.org/officeDocument/2006/relationships/image" Target="../media/image299.jpeg"/><Relationship Id="rId3" Type="http://schemas.openxmlformats.org/officeDocument/2006/relationships/image" Target="../media/image289.jpeg"/><Relationship Id="rId7" Type="http://schemas.openxmlformats.org/officeDocument/2006/relationships/image" Target="../media/image293.jpeg"/><Relationship Id="rId12" Type="http://schemas.openxmlformats.org/officeDocument/2006/relationships/image" Target="../media/image298.jpeg"/><Relationship Id="rId2" Type="http://schemas.openxmlformats.org/officeDocument/2006/relationships/image" Target="../media/image288.jpeg"/><Relationship Id="rId1" Type="http://schemas.openxmlformats.org/officeDocument/2006/relationships/slideLayout" Target="../slideLayouts/slideLayout2.xml"/><Relationship Id="rId6" Type="http://schemas.openxmlformats.org/officeDocument/2006/relationships/image" Target="../media/image292.jpeg"/><Relationship Id="rId11" Type="http://schemas.openxmlformats.org/officeDocument/2006/relationships/image" Target="../media/image297.jpeg"/><Relationship Id="rId5" Type="http://schemas.openxmlformats.org/officeDocument/2006/relationships/image" Target="../media/image291.jpeg"/><Relationship Id="rId15" Type="http://schemas.openxmlformats.org/officeDocument/2006/relationships/image" Target="../media/image301.jpeg"/><Relationship Id="rId10" Type="http://schemas.openxmlformats.org/officeDocument/2006/relationships/image" Target="../media/image296.jpeg"/><Relationship Id="rId4" Type="http://schemas.openxmlformats.org/officeDocument/2006/relationships/image" Target="../media/image290.png"/><Relationship Id="rId9" Type="http://schemas.openxmlformats.org/officeDocument/2006/relationships/image" Target="../media/image295.jpeg"/><Relationship Id="rId14" Type="http://schemas.openxmlformats.org/officeDocument/2006/relationships/image" Target="../media/image30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6.png"/><Relationship Id="rId18" Type="http://schemas.openxmlformats.org/officeDocument/2006/relationships/image" Target="../media/image50.jp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5.jpeg"/><Relationship Id="rId17" Type="http://schemas.openxmlformats.org/officeDocument/2006/relationships/image" Target="../media/image49.jpg"/><Relationship Id="rId2" Type="http://schemas.openxmlformats.org/officeDocument/2006/relationships/notesSlide" Target="../notesSlides/notesSlide3.xml"/><Relationship Id="rId16"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54.jpeg"/><Relationship Id="rId5" Type="http://schemas.openxmlformats.org/officeDocument/2006/relationships/image" Target="../media/image43.png"/><Relationship Id="rId15" Type="http://schemas.openxmlformats.org/officeDocument/2006/relationships/image" Target="../media/image47.jpg"/><Relationship Id="rId10" Type="http://schemas.openxmlformats.org/officeDocument/2006/relationships/image" Target="../media/image53.png"/><Relationship Id="rId19" Type="http://schemas.openxmlformats.org/officeDocument/2006/relationships/image" Target="../media/image51.jpg"/><Relationship Id="rId4" Type="http://schemas.openxmlformats.org/officeDocument/2006/relationships/image" Target="../media/image42.png"/><Relationship Id="rId9" Type="http://schemas.openxmlformats.org/officeDocument/2006/relationships/image" Target="../media/image52.png"/><Relationship Id="rId14" Type="http://schemas.openxmlformats.org/officeDocument/2006/relationships/image" Target="../media/image57.jpe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6.pn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54.jpeg"/><Relationship Id="rId5" Type="http://schemas.openxmlformats.org/officeDocument/2006/relationships/image" Target="../media/image43.png"/><Relationship Id="rId15" Type="http://schemas.openxmlformats.org/officeDocument/2006/relationships/image" Target="../media/image58.jpeg"/><Relationship Id="rId10" Type="http://schemas.openxmlformats.org/officeDocument/2006/relationships/image" Target="../media/image53.png"/><Relationship Id="rId4" Type="http://schemas.openxmlformats.org/officeDocument/2006/relationships/image" Target="../media/image42.png"/><Relationship Id="rId9" Type="http://schemas.openxmlformats.org/officeDocument/2006/relationships/image" Target="../media/image52.png"/><Relationship Id="rId14" Type="http://schemas.openxmlformats.org/officeDocument/2006/relationships/image" Target="../media/image5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5" y="76200"/>
            <a:ext cx="9220200" cy="1470025"/>
          </a:xfrm>
        </p:spPr>
        <p:txBody>
          <a:bodyPr>
            <a:normAutofit/>
          </a:bodyPr>
          <a:lstStyle/>
          <a:p>
            <a:r>
              <a:rPr lang="en-US" sz="3600" b="1" cap="small" dirty="0" smtClean="0"/>
              <a:t>Context as Supervisory Signal:</a:t>
            </a:r>
            <a:br>
              <a:rPr lang="en-US" sz="3600" b="1" cap="small" dirty="0" smtClean="0"/>
            </a:br>
            <a:r>
              <a:rPr lang="en-US" sz="3600" b="1" cap="small" dirty="0" smtClean="0"/>
              <a:t>Discovering Objects with Predictable Context</a:t>
            </a:r>
            <a:endParaRPr lang="en-US" sz="3600" b="1" cap="small" dirty="0"/>
          </a:p>
        </p:txBody>
      </p:sp>
      <p:sp>
        <p:nvSpPr>
          <p:cNvPr id="3" name="Subtitle 2"/>
          <p:cNvSpPr>
            <a:spLocks noGrp="1"/>
          </p:cNvSpPr>
          <p:nvPr>
            <p:ph type="subTitle" idx="1"/>
          </p:nvPr>
        </p:nvSpPr>
        <p:spPr>
          <a:xfrm>
            <a:off x="561115" y="1482430"/>
            <a:ext cx="8001000" cy="1752600"/>
          </a:xfrm>
        </p:spPr>
        <p:txBody>
          <a:bodyPr/>
          <a:lstStyle/>
          <a:p>
            <a:r>
              <a:rPr lang="en-US" dirty="0" smtClean="0"/>
              <a:t>Carl </a:t>
            </a:r>
            <a:r>
              <a:rPr lang="en-US" dirty="0" err="1" smtClean="0"/>
              <a:t>Doersch</a:t>
            </a:r>
            <a:r>
              <a:rPr lang="en-US" dirty="0" smtClean="0"/>
              <a:t>, </a:t>
            </a:r>
            <a:r>
              <a:rPr lang="en-US" dirty="0" err="1" smtClean="0"/>
              <a:t>Abhinav</a:t>
            </a:r>
            <a:r>
              <a:rPr lang="en-US" dirty="0" smtClean="0"/>
              <a:t> Gupta, Alexei </a:t>
            </a:r>
            <a:r>
              <a:rPr lang="en-US" dirty="0" err="1" smtClean="0"/>
              <a:t>Efros</a:t>
            </a:r>
            <a:endParaRPr lang="en-US" dirty="0"/>
          </a:p>
        </p:txBody>
      </p:sp>
      <p:grpSp>
        <p:nvGrpSpPr>
          <p:cNvPr id="35" name="Group 34"/>
          <p:cNvGrpSpPr/>
          <p:nvPr/>
        </p:nvGrpSpPr>
        <p:grpSpPr>
          <a:xfrm>
            <a:off x="260454" y="2301506"/>
            <a:ext cx="8623092" cy="4415620"/>
            <a:chOff x="1069381" y="25876"/>
            <a:chExt cx="2277319" cy="1166145"/>
          </a:xfrm>
        </p:grpSpPr>
        <p:pic>
          <p:nvPicPr>
            <p:cNvPr id="17" name="Picture 2" descr="http://ladoga.graphics.cs.cmu.edu/cdoersch/hn25/france_run/ebs1/ac_unsup_full2_out/ds/warpveriftwo/patchimg%5b%5d/11178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9381" y="25876"/>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ladoga.graphics.cs.cmu.edu/cdoersch/hn25/france_run/ebs1/ac_unsup_full2_out/ds/warpveriftwo/patchimg%5b%5d/11178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1424" y="25876"/>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ladoga.graphics.cs.cmu.edu/cdoersch/hn25/france_run/ebs1/ac_unsup_full2_out/ds/warpveriftwo/patchimg%5b%5d/11178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467" y="25876"/>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http://ladoga.graphics.cs.cmu.edu/cdoersch/hn25/france_run/ebs1/ac_unsup_full2_out/ds/warpveriftwo/patchimg%5b%5d/11178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5510" y="25876"/>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http://ladoga.graphics.cs.cmu.edu/cdoersch/hn25/france_run/ebs1/ac_unsup_full2_out/ds/warpveriftwo/patchimg%5b%5d/111783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7553" y="25876"/>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http://ladoga.graphics.cs.cmu.edu/cdoersch/hn25/france_run/ebs1/ac_unsup_full2_out/ds/warpveriftwo/patchimg%5b%5d/11178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9597" y="25876"/>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http://ladoga.graphics.cs.cmu.edu/cdoersch/hn25/france_run/ebs1/ac_unsup_full2_out/ds/warpveriftwo/patchimg%5b%5d/96383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9381" y="425397"/>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descr="http://ladoga.graphics.cs.cmu.edu/cdoersch/hn25/france_run/ebs1/ac_unsup_full2_out/ds/warpveriftwo/patchimg%5b%5d/96380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51424" y="425397"/>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http://ladoga.graphics.cs.cmu.edu/cdoersch/hn25/france_run/ebs1/ac_unsup_full2_out/ds/warpveriftwo/patchimg%5b%5d/963914.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33467" y="425397"/>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4" descr="http://ladoga.graphics.cs.cmu.edu/cdoersch/hn25/france_run/ebs1/ac_unsup_full2_out/ds/warpveriftwo/patchimg%5b%5d/96392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15510" y="425397"/>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http://ladoga.graphics.cs.cmu.edu/cdoersch/hn25/france_run/ebs1/ac_unsup_full2_out/ds/warpveriftwo/patchimg%5b%5d/96395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97553" y="425397"/>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8" descr="http://ladoga.graphics.cs.cmu.edu/cdoersch/hn25/france_run/ebs1/ac_unsup_full2_out/ds/warpveriftwo/patchimg%5b%5d/96399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79597" y="425397"/>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0" descr="http://ladoga.graphics.cs.cmu.edu/cdoersch/hn25/france_run/ebs1/ac_unsup_full2_out/ds/warpveriftwo/patchimg%5b%5d/1934005.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69381" y="824918"/>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2" descr="http://ladoga.graphics.cs.cmu.edu/cdoersch/hn25/france_run/ebs1/ac_unsup_full2_out/ds/warpveriftwo/patchimg%5b%5d/1934018.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51424" y="824918"/>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4" descr="http://ladoga.graphics.cs.cmu.edu/cdoersch/hn25/france_run/ebs1/ac_unsup_full2_out/ds/warpveriftwo/patchimg%5b%5d/1934003.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33467" y="824918"/>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6" descr="http://ladoga.graphics.cs.cmu.edu/cdoersch/hn25/france_run/ebs1/ac_unsup_full2_out/ds/warpveriftwo/patchimg%5b%5d/1934016.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15510" y="824918"/>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8" descr="http://ladoga.graphics.cs.cmu.edu/cdoersch/hn25/france_run/ebs1/ac_unsup_full2_out/ds/warpveriftwo/patchimg%5b%5d/1934073.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597553" y="824918"/>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0" descr="http://ladoga.graphics.cs.cmu.edu/cdoersch/hn25/france_run/ebs1/ac_unsup_full2_out/ds/warpveriftwo/patchimg%5b%5d/1934049.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979597" y="824918"/>
              <a:ext cx="367103" cy="3671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8999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177796" y="1545997"/>
            <a:ext cx="4788408" cy="4788408"/>
            <a:chOff x="2264728" y="1009822"/>
            <a:chExt cx="4788408" cy="4788408"/>
          </a:xfrm>
        </p:grpSpPr>
        <p:grpSp>
          <p:nvGrpSpPr>
            <p:cNvPr id="20" name="Group 19"/>
            <p:cNvGrpSpPr/>
            <p:nvPr/>
          </p:nvGrpSpPr>
          <p:grpSpPr>
            <a:xfrm>
              <a:off x="3167950" y="1009822"/>
              <a:ext cx="2981963" cy="4788408"/>
              <a:chOff x="3015550" y="1009822"/>
              <a:chExt cx="2981963" cy="4788408"/>
            </a:xfrm>
          </p:grpSpPr>
          <p:sp>
            <p:nvSpPr>
              <p:cNvPr id="70" name="Oval 69"/>
              <p:cNvSpPr/>
              <p:nvPr/>
            </p:nvSpPr>
            <p:spPr>
              <a:xfrm rot="20700000">
                <a:off x="4850272" y="56517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1" name="Oval 70"/>
              <p:cNvSpPr/>
              <p:nvPr/>
            </p:nvSpPr>
            <p:spPr>
              <a:xfrm rot="20700000">
                <a:off x="4095050" y="108832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2" name="Oval 71"/>
              <p:cNvSpPr/>
              <p:nvPr/>
            </p:nvSpPr>
            <p:spPr>
              <a:xfrm rot="15300000">
                <a:off x="5885081" y="277043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3" name="Oval 72"/>
              <p:cNvSpPr/>
              <p:nvPr/>
            </p:nvSpPr>
            <p:spPr>
              <a:xfrm rot="15300000">
                <a:off x="3066552" y="399319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4" name="Oval 73"/>
              <p:cNvSpPr/>
              <p:nvPr/>
            </p:nvSpPr>
            <p:spPr>
              <a:xfrm rot="18000000">
                <a:off x="5733857" y="45687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5" name="Oval 74"/>
              <p:cNvSpPr/>
              <p:nvPr/>
            </p:nvSpPr>
            <p:spPr>
              <a:xfrm rot="18000000">
                <a:off x="3206832" y="22065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6" name="Oval 75"/>
              <p:cNvSpPr/>
              <p:nvPr/>
            </p:nvSpPr>
            <p:spPr>
              <a:xfrm rot="12600000">
                <a:off x="5185159" y="13334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7" name="Oval 76"/>
              <p:cNvSpPr/>
              <p:nvPr/>
            </p:nvSpPr>
            <p:spPr>
              <a:xfrm rot="12600000">
                <a:off x="3726182" y="542488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8" name="Oval 77"/>
              <p:cNvSpPr/>
              <p:nvPr/>
            </p:nvSpPr>
            <p:spPr>
              <a:xfrm>
                <a:off x="4474528" y="573422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9" name="Oval 78"/>
              <p:cNvSpPr/>
              <p:nvPr/>
            </p:nvSpPr>
            <p:spPr>
              <a:xfrm>
                <a:off x="4474528" y="100982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0" name="Oval 79"/>
              <p:cNvSpPr/>
              <p:nvPr/>
            </p:nvSpPr>
            <p:spPr>
              <a:xfrm rot="16200000">
                <a:off x="5933505" y="338421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1" name="Oval 80"/>
              <p:cNvSpPr/>
              <p:nvPr/>
            </p:nvSpPr>
            <p:spPr>
              <a:xfrm rot="16200000">
                <a:off x="3015550" y="338421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2" name="Oval 81"/>
              <p:cNvSpPr/>
              <p:nvPr/>
            </p:nvSpPr>
            <p:spPr>
              <a:xfrm rot="18900000">
                <a:off x="5499389" y="503814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3" name="Oval 82"/>
              <p:cNvSpPr/>
              <p:nvPr/>
            </p:nvSpPr>
            <p:spPr>
              <a:xfrm rot="18900000">
                <a:off x="3436082" y="169748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4" name="Oval 83"/>
              <p:cNvSpPr/>
              <p:nvPr/>
            </p:nvSpPr>
            <p:spPr>
              <a:xfrm rot="13500000">
                <a:off x="5508010" y="170611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5" name="Oval 84"/>
              <p:cNvSpPr/>
              <p:nvPr/>
            </p:nvSpPr>
            <p:spPr>
              <a:xfrm rot="13500000">
                <a:off x="3444703" y="504676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6" name="Oval 85"/>
              <p:cNvSpPr/>
              <p:nvPr/>
            </p:nvSpPr>
            <p:spPr>
              <a:xfrm rot="19800000">
                <a:off x="5199833" y="541432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7" name="Oval 86"/>
              <p:cNvSpPr/>
              <p:nvPr/>
            </p:nvSpPr>
            <p:spPr>
              <a:xfrm rot="19800000">
                <a:off x="3740856" y="132287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8" name="Oval 87"/>
              <p:cNvSpPr/>
              <p:nvPr/>
            </p:nvSpPr>
            <p:spPr>
              <a:xfrm rot="14400000">
                <a:off x="5739952" y="21980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9" name="Oval 88"/>
              <p:cNvSpPr/>
              <p:nvPr/>
            </p:nvSpPr>
            <p:spPr>
              <a:xfrm rot="14400000">
                <a:off x="3212929" y="45602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0" name="Oval 89"/>
              <p:cNvSpPr/>
              <p:nvPr/>
            </p:nvSpPr>
            <p:spPr>
              <a:xfrm rot="17100000">
                <a:off x="5881925" y="399758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1" name="Oval 90"/>
              <p:cNvSpPr/>
              <p:nvPr/>
            </p:nvSpPr>
            <p:spPr>
              <a:xfrm rot="17100000">
                <a:off x="3063396" y="277481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2" name="Oval 91"/>
              <p:cNvSpPr/>
              <p:nvPr/>
            </p:nvSpPr>
            <p:spPr>
              <a:xfrm rot="11700000">
                <a:off x="4833906" y="110010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3" name="Oval 92"/>
              <p:cNvSpPr/>
              <p:nvPr/>
            </p:nvSpPr>
            <p:spPr>
              <a:xfrm rot="11700000">
                <a:off x="4078684" y="566352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4" name="Oval 93"/>
              <p:cNvSpPr/>
              <p:nvPr/>
            </p:nvSpPr>
            <p:spPr>
              <a:xfrm rot="20252659">
                <a:off x="5028841" y="55523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5" name="Oval 94"/>
              <p:cNvSpPr/>
              <p:nvPr/>
            </p:nvSpPr>
            <p:spPr>
              <a:xfrm rot="20252659">
                <a:off x="3914274" y="11861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6" name="Oval 95"/>
              <p:cNvSpPr/>
              <p:nvPr/>
            </p:nvSpPr>
            <p:spPr>
              <a:xfrm rot="14852659">
                <a:off x="5824565" y="247823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7" name="Oval 96"/>
              <p:cNvSpPr/>
              <p:nvPr/>
            </p:nvSpPr>
            <p:spPr>
              <a:xfrm rot="14852659">
                <a:off x="3127862" y="428280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8" name="Oval 97"/>
              <p:cNvSpPr/>
              <p:nvPr/>
            </p:nvSpPr>
            <p:spPr>
              <a:xfrm rot="17552659">
                <a:off x="5819030" y="429265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9" name="Oval 98"/>
              <p:cNvSpPr/>
              <p:nvPr/>
            </p:nvSpPr>
            <p:spPr>
              <a:xfrm rot="17552659">
                <a:off x="3124055" y="248133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0" name="Oval 99"/>
              <p:cNvSpPr/>
              <p:nvPr/>
            </p:nvSpPr>
            <p:spPr>
              <a:xfrm rot="12152659">
                <a:off x="5015261" y="119881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1" name="Oval 100"/>
              <p:cNvSpPr/>
              <p:nvPr/>
            </p:nvSpPr>
            <p:spPr>
              <a:xfrm rot="12152659">
                <a:off x="3896524" y="5562189"/>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2" name="Oval 101"/>
              <p:cNvSpPr/>
              <p:nvPr/>
            </p:nvSpPr>
            <p:spPr>
              <a:xfrm rot="21152659">
                <a:off x="4662980" y="571320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3" name="Oval 102"/>
              <p:cNvSpPr/>
              <p:nvPr/>
            </p:nvSpPr>
            <p:spPr>
              <a:xfrm rot="21152659">
                <a:off x="4284349" y="10287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4" name="Oval 103"/>
              <p:cNvSpPr/>
              <p:nvPr/>
            </p:nvSpPr>
            <p:spPr>
              <a:xfrm rot="15752659">
                <a:off x="5921889" y="30765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5" name="Oval 104"/>
              <p:cNvSpPr/>
              <p:nvPr/>
            </p:nvSpPr>
            <p:spPr>
              <a:xfrm rot="15752659">
                <a:off x="3028604" y="368958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6" name="Oval 105"/>
              <p:cNvSpPr/>
              <p:nvPr/>
            </p:nvSpPr>
            <p:spPr>
              <a:xfrm rot="18452659">
                <a:off x="5625855" y="482758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7" name="Oval 106"/>
              <p:cNvSpPr/>
              <p:nvPr/>
            </p:nvSpPr>
            <p:spPr>
              <a:xfrm rot="18452659">
                <a:off x="3312260" y="194864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8" name="Oval 107"/>
              <p:cNvSpPr/>
              <p:nvPr/>
            </p:nvSpPr>
            <p:spPr>
              <a:xfrm rot="13052659">
                <a:off x="5344688" y="150484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9" name="Oval 108"/>
              <p:cNvSpPr/>
              <p:nvPr/>
            </p:nvSpPr>
            <p:spPr>
              <a:xfrm rot="13052659">
                <a:off x="3566559" y="52507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0" name="Oval 109"/>
              <p:cNvSpPr/>
              <p:nvPr/>
            </p:nvSpPr>
            <p:spPr>
              <a:xfrm rot="19352659">
                <a:off x="5356347" y="524329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1" name="Oval 110"/>
              <p:cNvSpPr/>
              <p:nvPr/>
            </p:nvSpPr>
            <p:spPr>
              <a:xfrm rot="19352659">
                <a:off x="3581800" y="149295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2" name="Oval 111"/>
              <p:cNvSpPr/>
              <p:nvPr/>
            </p:nvSpPr>
            <p:spPr>
              <a:xfrm rot="13952659">
                <a:off x="5634659" y="194123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3" name="Oval 112"/>
              <p:cNvSpPr/>
              <p:nvPr/>
            </p:nvSpPr>
            <p:spPr>
              <a:xfrm rot="13952659">
                <a:off x="3318316" y="481437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4" name="Oval 113"/>
              <p:cNvSpPr/>
              <p:nvPr/>
            </p:nvSpPr>
            <p:spPr>
              <a:xfrm rot="16652659">
                <a:off x="5920003" y="369541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5" name="Oval 114"/>
              <p:cNvSpPr/>
              <p:nvPr/>
            </p:nvSpPr>
            <p:spPr>
              <a:xfrm rot="16652659">
                <a:off x="3027306" y="30751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6" name="Oval 115"/>
              <p:cNvSpPr/>
              <p:nvPr/>
            </p:nvSpPr>
            <p:spPr>
              <a:xfrm rot="11252659">
                <a:off x="4648409" y="104129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7" name="Oval 116"/>
              <p:cNvSpPr/>
              <p:nvPr/>
            </p:nvSpPr>
            <p:spPr>
              <a:xfrm rot="11252659">
                <a:off x="4265302" y="572480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grpSp>
        <p:grpSp>
          <p:nvGrpSpPr>
            <p:cNvPr id="21" name="Group 20"/>
            <p:cNvGrpSpPr/>
            <p:nvPr/>
          </p:nvGrpSpPr>
          <p:grpSpPr>
            <a:xfrm rot="16200000">
              <a:off x="3167950" y="1009822"/>
              <a:ext cx="2981963" cy="4788408"/>
              <a:chOff x="3015550" y="1009822"/>
              <a:chExt cx="2981963" cy="4788408"/>
            </a:xfrm>
          </p:grpSpPr>
          <p:sp>
            <p:nvSpPr>
              <p:cNvPr id="22" name="Oval 21"/>
              <p:cNvSpPr/>
              <p:nvPr/>
            </p:nvSpPr>
            <p:spPr>
              <a:xfrm rot="20700000">
                <a:off x="4850272" y="56517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3" name="Oval 22"/>
              <p:cNvSpPr/>
              <p:nvPr/>
            </p:nvSpPr>
            <p:spPr>
              <a:xfrm rot="20700000">
                <a:off x="4095050" y="108832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4" name="Oval 23"/>
              <p:cNvSpPr/>
              <p:nvPr/>
            </p:nvSpPr>
            <p:spPr>
              <a:xfrm rot="15300000">
                <a:off x="5885081" y="277043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5" name="Oval 24"/>
              <p:cNvSpPr/>
              <p:nvPr/>
            </p:nvSpPr>
            <p:spPr>
              <a:xfrm rot="15300000">
                <a:off x="3066552" y="399319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6" name="Oval 25"/>
              <p:cNvSpPr/>
              <p:nvPr/>
            </p:nvSpPr>
            <p:spPr>
              <a:xfrm rot="18000000">
                <a:off x="5733857" y="45687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7" name="Oval 26"/>
              <p:cNvSpPr/>
              <p:nvPr/>
            </p:nvSpPr>
            <p:spPr>
              <a:xfrm rot="18000000">
                <a:off x="3206832" y="22065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8" name="Oval 27"/>
              <p:cNvSpPr/>
              <p:nvPr/>
            </p:nvSpPr>
            <p:spPr>
              <a:xfrm rot="12600000">
                <a:off x="5185159" y="13334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9" name="Oval 28"/>
              <p:cNvSpPr/>
              <p:nvPr/>
            </p:nvSpPr>
            <p:spPr>
              <a:xfrm rot="12600000">
                <a:off x="3726182" y="542488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0" name="Oval 29"/>
              <p:cNvSpPr/>
              <p:nvPr/>
            </p:nvSpPr>
            <p:spPr>
              <a:xfrm>
                <a:off x="4474528" y="573422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1" name="Oval 30"/>
              <p:cNvSpPr/>
              <p:nvPr/>
            </p:nvSpPr>
            <p:spPr>
              <a:xfrm>
                <a:off x="4474528" y="100982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2" name="Oval 31"/>
              <p:cNvSpPr/>
              <p:nvPr/>
            </p:nvSpPr>
            <p:spPr>
              <a:xfrm rot="16200000">
                <a:off x="5933505" y="338421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3" name="Oval 32"/>
              <p:cNvSpPr/>
              <p:nvPr/>
            </p:nvSpPr>
            <p:spPr>
              <a:xfrm rot="16200000">
                <a:off x="3015550" y="338421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4" name="Oval 33"/>
              <p:cNvSpPr/>
              <p:nvPr/>
            </p:nvSpPr>
            <p:spPr>
              <a:xfrm rot="18900000">
                <a:off x="5499389" y="503814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5" name="Oval 34"/>
              <p:cNvSpPr/>
              <p:nvPr/>
            </p:nvSpPr>
            <p:spPr>
              <a:xfrm rot="18900000">
                <a:off x="3436082" y="169748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6" name="Oval 35"/>
              <p:cNvSpPr/>
              <p:nvPr/>
            </p:nvSpPr>
            <p:spPr>
              <a:xfrm rot="13500000">
                <a:off x="5508010" y="170611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7" name="Oval 36"/>
              <p:cNvSpPr/>
              <p:nvPr/>
            </p:nvSpPr>
            <p:spPr>
              <a:xfrm rot="13500000">
                <a:off x="3444703" y="504676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8" name="Oval 37"/>
              <p:cNvSpPr/>
              <p:nvPr/>
            </p:nvSpPr>
            <p:spPr>
              <a:xfrm rot="19800000">
                <a:off x="5199833" y="541432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9" name="Oval 38"/>
              <p:cNvSpPr/>
              <p:nvPr/>
            </p:nvSpPr>
            <p:spPr>
              <a:xfrm rot="19800000">
                <a:off x="3740856" y="132287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0" name="Oval 39"/>
              <p:cNvSpPr/>
              <p:nvPr/>
            </p:nvSpPr>
            <p:spPr>
              <a:xfrm rot="14400000">
                <a:off x="5739952" y="21980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1" name="Oval 40"/>
              <p:cNvSpPr/>
              <p:nvPr/>
            </p:nvSpPr>
            <p:spPr>
              <a:xfrm rot="14400000">
                <a:off x="3212929" y="45602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2" name="Oval 41"/>
              <p:cNvSpPr/>
              <p:nvPr/>
            </p:nvSpPr>
            <p:spPr>
              <a:xfrm rot="17100000">
                <a:off x="5881925" y="399758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3" name="Oval 42"/>
              <p:cNvSpPr/>
              <p:nvPr/>
            </p:nvSpPr>
            <p:spPr>
              <a:xfrm rot="17100000">
                <a:off x="3063396" y="277481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4" name="Oval 43"/>
              <p:cNvSpPr/>
              <p:nvPr/>
            </p:nvSpPr>
            <p:spPr>
              <a:xfrm rot="11700000">
                <a:off x="4833906" y="110010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5" name="Oval 44"/>
              <p:cNvSpPr/>
              <p:nvPr/>
            </p:nvSpPr>
            <p:spPr>
              <a:xfrm rot="11700000">
                <a:off x="4078684" y="566352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6" name="Oval 45"/>
              <p:cNvSpPr/>
              <p:nvPr/>
            </p:nvSpPr>
            <p:spPr>
              <a:xfrm rot="20252659">
                <a:off x="5028841" y="55523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7" name="Oval 46"/>
              <p:cNvSpPr/>
              <p:nvPr/>
            </p:nvSpPr>
            <p:spPr>
              <a:xfrm rot="20252659">
                <a:off x="3914274" y="11861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8" name="Oval 47"/>
              <p:cNvSpPr/>
              <p:nvPr/>
            </p:nvSpPr>
            <p:spPr>
              <a:xfrm rot="14852659">
                <a:off x="5824565" y="247823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9" name="Oval 48"/>
              <p:cNvSpPr/>
              <p:nvPr/>
            </p:nvSpPr>
            <p:spPr>
              <a:xfrm rot="14852659">
                <a:off x="3127862" y="428280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0" name="Oval 49"/>
              <p:cNvSpPr/>
              <p:nvPr/>
            </p:nvSpPr>
            <p:spPr>
              <a:xfrm rot="17552659">
                <a:off x="5819030" y="429265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1" name="Oval 50"/>
              <p:cNvSpPr/>
              <p:nvPr/>
            </p:nvSpPr>
            <p:spPr>
              <a:xfrm rot="17552659">
                <a:off x="3124055" y="248133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2" name="Oval 51"/>
              <p:cNvSpPr/>
              <p:nvPr/>
            </p:nvSpPr>
            <p:spPr>
              <a:xfrm rot="12152659">
                <a:off x="5015261" y="119881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3" name="Oval 52"/>
              <p:cNvSpPr/>
              <p:nvPr/>
            </p:nvSpPr>
            <p:spPr>
              <a:xfrm rot="12152659">
                <a:off x="3896524" y="5562189"/>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4" name="Oval 53"/>
              <p:cNvSpPr/>
              <p:nvPr/>
            </p:nvSpPr>
            <p:spPr>
              <a:xfrm rot="21152659">
                <a:off x="4662980" y="571320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5" name="Oval 54"/>
              <p:cNvSpPr/>
              <p:nvPr/>
            </p:nvSpPr>
            <p:spPr>
              <a:xfrm rot="21152659">
                <a:off x="4284349" y="10287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6" name="Oval 55"/>
              <p:cNvSpPr/>
              <p:nvPr/>
            </p:nvSpPr>
            <p:spPr>
              <a:xfrm rot="15752659">
                <a:off x="5921889" y="30765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7" name="Oval 56"/>
              <p:cNvSpPr/>
              <p:nvPr/>
            </p:nvSpPr>
            <p:spPr>
              <a:xfrm rot="15752659">
                <a:off x="3028604" y="368958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8" name="Oval 57"/>
              <p:cNvSpPr/>
              <p:nvPr/>
            </p:nvSpPr>
            <p:spPr>
              <a:xfrm rot="18452659">
                <a:off x="5625855" y="482758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9" name="Oval 58"/>
              <p:cNvSpPr/>
              <p:nvPr/>
            </p:nvSpPr>
            <p:spPr>
              <a:xfrm rot="18452659">
                <a:off x="3312260" y="194864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0" name="Oval 59"/>
              <p:cNvSpPr/>
              <p:nvPr/>
            </p:nvSpPr>
            <p:spPr>
              <a:xfrm rot="13052659">
                <a:off x="5344688" y="150484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1" name="Oval 60"/>
              <p:cNvSpPr/>
              <p:nvPr/>
            </p:nvSpPr>
            <p:spPr>
              <a:xfrm rot="13052659">
                <a:off x="3566559" y="52507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2" name="Oval 61"/>
              <p:cNvSpPr/>
              <p:nvPr/>
            </p:nvSpPr>
            <p:spPr>
              <a:xfrm rot="19352659">
                <a:off x="5356347" y="524329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3" name="Oval 62"/>
              <p:cNvSpPr/>
              <p:nvPr/>
            </p:nvSpPr>
            <p:spPr>
              <a:xfrm rot="19352659">
                <a:off x="3581800" y="149295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4" name="Oval 63"/>
              <p:cNvSpPr/>
              <p:nvPr/>
            </p:nvSpPr>
            <p:spPr>
              <a:xfrm rot="13952659">
                <a:off x="5634659" y="194123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5" name="Oval 64"/>
              <p:cNvSpPr/>
              <p:nvPr/>
            </p:nvSpPr>
            <p:spPr>
              <a:xfrm rot="13952659">
                <a:off x="3318316" y="481437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6" name="Oval 65"/>
              <p:cNvSpPr/>
              <p:nvPr/>
            </p:nvSpPr>
            <p:spPr>
              <a:xfrm rot="16652659">
                <a:off x="5920003" y="369541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7" name="Oval 66"/>
              <p:cNvSpPr/>
              <p:nvPr/>
            </p:nvSpPr>
            <p:spPr>
              <a:xfrm rot="16652659">
                <a:off x="3027306" y="30751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8" name="Oval 67"/>
              <p:cNvSpPr/>
              <p:nvPr/>
            </p:nvSpPr>
            <p:spPr>
              <a:xfrm rot="11252659">
                <a:off x="4648409" y="104129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9" name="Oval 68"/>
              <p:cNvSpPr/>
              <p:nvPr/>
            </p:nvSpPr>
            <p:spPr>
              <a:xfrm rot="11252659">
                <a:off x="4265302" y="572480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grpSp>
      </p:grpSp>
      <p:sp>
        <p:nvSpPr>
          <p:cNvPr id="7" name="Rectangle 6"/>
          <p:cNvSpPr/>
          <p:nvPr/>
        </p:nvSpPr>
        <p:spPr>
          <a:xfrm>
            <a:off x="1275321" y="-228600"/>
            <a:ext cx="6400800" cy="64008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Clustering as Prediction</a:t>
            </a:r>
            <a:endParaRPr lang="en-US" dirty="0"/>
          </a:p>
        </p:txBody>
      </p:sp>
      <p:grpSp>
        <p:nvGrpSpPr>
          <p:cNvPr id="3" name="Group 2"/>
          <p:cNvGrpSpPr/>
          <p:nvPr/>
        </p:nvGrpSpPr>
        <p:grpSpPr>
          <a:xfrm>
            <a:off x="1638546" y="5078628"/>
            <a:ext cx="7466325" cy="1043464"/>
            <a:chOff x="1524000" y="5295650"/>
            <a:chExt cx="7466325" cy="1043464"/>
          </a:xfrm>
        </p:grpSpPr>
        <p:cxnSp>
          <p:nvCxnSpPr>
            <p:cNvPr id="10" name="Straight Connector 9"/>
            <p:cNvCxnSpPr/>
            <p:nvPr/>
          </p:nvCxnSpPr>
          <p:spPr>
            <a:xfrm>
              <a:off x="1524000" y="6339114"/>
              <a:ext cx="6934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467600" y="5295650"/>
              <a:ext cx="1522725" cy="954107"/>
            </a:xfrm>
            <a:prstGeom prst="rect">
              <a:avLst/>
            </a:prstGeom>
            <a:noFill/>
          </p:spPr>
          <p:txBody>
            <a:bodyPr wrap="none" rtlCol="0">
              <a:spAutoFit/>
            </a:bodyPr>
            <a:lstStyle/>
            <a:p>
              <a:r>
                <a:rPr lang="en-US" sz="2800" dirty="0" smtClean="0"/>
                <a:t>Y value is</a:t>
              </a:r>
            </a:p>
            <a:p>
              <a:r>
                <a:rPr lang="en-US" sz="2800" dirty="0" smtClean="0"/>
                <a:t>here</a:t>
              </a:r>
              <a:endParaRPr lang="en-US" sz="2800" dirty="0"/>
            </a:p>
          </p:txBody>
        </p:sp>
      </p:grpSp>
      <p:grpSp>
        <p:nvGrpSpPr>
          <p:cNvPr id="15" name="Group 14"/>
          <p:cNvGrpSpPr/>
          <p:nvPr/>
        </p:nvGrpSpPr>
        <p:grpSpPr>
          <a:xfrm>
            <a:off x="2784699" y="5222041"/>
            <a:ext cx="2340903" cy="793864"/>
            <a:chOff x="2670153" y="5464463"/>
            <a:chExt cx="2340903" cy="793864"/>
          </a:xfrm>
        </p:grpSpPr>
        <p:cxnSp>
          <p:nvCxnSpPr>
            <p:cNvPr id="5" name="Straight Connector 4"/>
            <p:cNvCxnSpPr/>
            <p:nvPr/>
          </p:nvCxnSpPr>
          <p:spPr>
            <a:xfrm>
              <a:off x="3835398" y="6011230"/>
              <a:ext cx="0" cy="2385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11056" y="6019800"/>
              <a:ext cx="0" cy="2385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70153" y="5464463"/>
              <a:ext cx="1768497" cy="523220"/>
            </a:xfrm>
            <a:prstGeom prst="rect">
              <a:avLst/>
            </a:prstGeom>
            <a:noFill/>
          </p:spPr>
          <p:txBody>
            <a:bodyPr wrap="none" rtlCol="0">
              <a:spAutoFit/>
            </a:bodyPr>
            <a:lstStyle/>
            <a:p>
              <a:r>
                <a:rPr lang="en-US" sz="2800" dirty="0" smtClean="0">
                  <a:solidFill>
                    <a:srgbClr val="FF0000"/>
                  </a:solidFill>
                </a:rPr>
                <a:t>Prediction:</a:t>
              </a:r>
              <a:endParaRPr lang="en-US" sz="2800" dirty="0">
                <a:solidFill>
                  <a:srgbClr val="FF0000"/>
                </a:solidFill>
              </a:endParaRPr>
            </a:p>
          </p:txBody>
        </p:sp>
      </p:grpSp>
      <p:grpSp>
        <p:nvGrpSpPr>
          <p:cNvPr id="18" name="Group 17"/>
          <p:cNvGrpSpPr/>
          <p:nvPr/>
        </p:nvGrpSpPr>
        <p:grpSpPr>
          <a:xfrm>
            <a:off x="4987237" y="5958327"/>
            <a:ext cx="1264505" cy="647071"/>
            <a:chOff x="4872691" y="6200749"/>
            <a:chExt cx="1264505" cy="647071"/>
          </a:xfrm>
        </p:grpSpPr>
        <p:sp>
          <p:nvSpPr>
            <p:cNvPr id="16" name="Oval 15"/>
            <p:cNvSpPr/>
            <p:nvPr/>
          </p:nvSpPr>
          <p:spPr>
            <a:xfrm>
              <a:off x="4872691" y="6200749"/>
              <a:ext cx="290765" cy="2907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029200" y="6324600"/>
              <a:ext cx="1107996" cy="523220"/>
            </a:xfrm>
            <a:prstGeom prst="rect">
              <a:avLst/>
            </a:prstGeom>
            <a:noFill/>
          </p:spPr>
          <p:txBody>
            <a:bodyPr wrap="none" rtlCol="0">
              <a:spAutoFit/>
            </a:bodyPr>
            <a:lstStyle/>
            <a:p>
              <a:r>
                <a:rPr lang="en-US" sz="2800" dirty="0" smtClean="0">
                  <a:solidFill>
                    <a:srgbClr val="002060"/>
                  </a:solidFill>
                </a:rPr>
                <a:t>Actual</a:t>
              </a:r>
              <a:endParaRPr lang="en-US" sz="2800" dirty="0">
                <a:solidFill>
                  <a:srgbClr val="002060"/>
                </a:solidFill>
              </a:endParaRPr>
            </a:p>
          </p:txBody>
        </p:sp>
      </p:grpSp>
    </p:spTree>
    <p:extLst>
      <p:ext uri="{BB962C8B-B14F-4D97-AF65-F5344CB8AC3E}">
        <p14:creationId xmlns:p14="http://schemas.microsoft.com/office/powerpoint/2010/main" val="193601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177796" y="1545997"/>
            <a:ext cx="4788408" cy="4788408"/>
            <a:chOff x="2264728" y="1009822"/>
            <a:chExt cx="4788408" cy="4788408"/>
          </a:xfrm>
        </p:grpSpPr>
        <p:grpSp>
          <p:nvGrpSpPr>
            <p:cNvPr id="20" name="Group 19"/>
            <p:cNvGrpSpPr/>
            <p:nvPr/>
          </p:nvGrpSpPr>
          <p:grpSpPr>
            <a:xfrm>
              <a:off x="3167950" y="1009822"/>
              <a:ext cx="2981963" cy="4788408"/>
              <a:chOff x="3015550" y="1009822"/>
              <a:chExt cx="2981963" cy="4788408"/>
            </a:xfrm>
          </p:grpSpPr>
          <p:sp>
            <p:nvSpPr>
              <p:cNvPr id="70" name="Oval 69"/>
              <p:cNvSpPr/>
              <p:nvPr/>
            </p:nvSpPr>
            <p:spPr>
              <a:xfrm rot="20700000">
                <a:off x="4850272" y="56517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1" name="Oval 70"/>
              <p:cNvSpPr/>
              <p:nvPr/>
            </p:nvSpPr>
            <p:spPr>
              <a:xfrm rot="20700000">
                <a:off x="4095050" y="108832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2" name="Oval 71"/>
              <p:cNvSpPr/>
              <p:nvPr/>
            </p:nvSpPr>
            <p:spPr>
              <a:xfrm rot="15300000">
                <a:off x="5885081" y="277043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3" name="Oval 72"/>
              <p:cNvSpPr/>
              <p:nvPr/>
            </p:nvSpPr>
            <p:spPr>
              <a:xfrm rot="15300000">
                <a:off x="3066552" y="399319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4" name="Oval 73"/>
              <p:cNvSpPr/>
              <p:nvPr/>
            </p:nvSpPr>
            <p:spPr>
              <a:xfrm rot="18000000">
                <a:off x="5733857" y="45687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5" name="Oval 74"/>
              <p:cNvSpPr/>
              <p:nvPr/>
            </p:nvSpPr>
            <p:spPr>
              <a:xfrm rot="18000000">
                <a:off x="3206832" y="22065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6" name="Oval 75"/>
              <p:cNvSpPr/>
              <p:nvPr/>
            </p:nvSpPr>
            <p:spPr>
              <a:xfrm rot="12600000">
                <a:off x="5185159" y="13334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7" name="Oval 76"/>
              <p:cNvSpPr/>
              <p:nvPr/>
            </p:nvSpPr>
            <p:spPr>
              <a:xfrm rot="12600000">
                <a:off x="3726182" y="542488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8" name="Oval 77"/>
              <p:cNvSpPr/>
              <p:nvPr/>
            </p:nvSpPr>
            <p:spPr>
              <a:xfrm>
                <a:off x="4474528" y="573422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9" name="Oval 78"/>
              <p:cNvSpPr/>
              <p:nvPr/>
            </p:nvSpPr>
            <p:spPr>
              <a:xfrm>
                <a:off x="4474528" y="100982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0" name="Oval 79"/>
              <p:cNvSpPr/>
              <p:nvPr/>
            </p:nvSpPr>
            <p:spPr>
              <a:xfrm rot="16200000">
                <a:off x="5933505" y="338421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1" name="Oval 80"/>
              <p:cNvSpPr/>
              <p:nvPr/>
            </p:nvSpPr>
            <p:spPr>
              <a:xfrm rot="16200000">
                <a:off x="3015550" y="338421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2" name="Oval 81"/>
              <p:cNvSpPr/>
              <p:nvPr/>
            </p:nvSpPr>
            <p:spPr>
              <a:xfrm rot="18900000">
                <a:off x="5499389" y="503814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3" name="Oval 82"/>
              <p:cNvSpPr/>
              <p:nvPr/>
            </p:nvSpPr>
            <p:spPr>
              <a:xfrm rot="18900000">
                <a:off x="3436082" y="169748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4" name="Oval 83"/>
              <p:cNvSpPr/>
              <p:nvPr/>
            </p:nvSpPr>
            <p:spPr>
              <a:xfrm rot="13500000">
                <a:off x="5508010" y="170611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5" name="Oval 84"/>
              <p:cNvSpPr/>
              <p:nvPr/>
            </p:nvSpPr>
            <p:spPr>
              <a:xfrm rot="13500000">
                <a:off x="3444703" y="504676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6" name="Oval 85"/>
              <p:cNvSpPr/>
              <p:nvPr/>
            </p:nvSpPr>
            <p:spPr>
              <a:xfrm rot="19800000">
                <a:off x="5199833" y="541432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7" name="Oval 86"/>
              <p:cNvSpPr/>
              <p:nvPr/>
            </p:nvSpPr>
            <p:spPr>
              <a:xfrm rot="19800000">
                <a:off x="3740856" y="132287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8" name="Oval 87"/>
              <p:cNvSpPr/>
              <p:nvPr/>
            </p:nvSpPr>
            <p:spPr>
              <a:xfrm rot="14400000">
                <a:off x="5739952" y="21980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9" name="Oval 88"/>
              <p:cNvSpPr/>
              <p:nvPr/>
            </p:nvSpPr>
            <p:spPr>
              <a:xfrm rot="14400000">
                <a:off x="3212929" y="45602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0" name="Oval 89"/>
              <p:cNvSpPr/>
              <p:nvPr/>
            </p:nvSpPr>
            <p:spPr>
              <a:xfrm rot="17100000">
                <a:off x="5881925" y="399758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1" name="Oval 90"/>
              <p:cNvSpPr/>
              <p:nvPr/>
            </p:nvSpPr>
            <p:spPr>
              <a:xfrm rot="17100000">
                <a:off x="3063396" y="277481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2" name="Oval 91"/>
              <p:cNvSpPr/>
              <p:nvPr/>
            </p:nvSpPr>
            <p:spPr>
              <a:xfrm rot="11700000">
                <a:off x="4833906" y="110010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3" name="Oval 92"/>
              <p:cNvSpPr/>
              <p:nvPr/>
            </p:nvSpPr>
            <p:spPr>
              <a:xfrm rot="11700000">
                <a:off x="4078684" y="566352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4" name="Oval 93"/>
              <p:cNvSpPr/>
              <p:nvPr/>
            </p:nvSpPr>
            <p:spPr>
              <a:xfrm rot="20252659">
                <a:off x="5028841" y="55523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5" name="Oval 94"/>
              <p:cNvSpPr/>
              <p:nvPr/>
            </p:nvSpPr>
            <p:spPr>
              <a:xfrm rot="20252659">
                <a:off x="3914274" y="11861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6" name="Oval 95"/>
              <p:cNvSpPr/>
              <p:nvPr/>
            </p:nvSpPr>
            <p:spPr>
              <a:xfrm rot="14852659">
                <a:off x="5824565" y="247823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7" name="Oval 96"/>
              <p:cNvSpPr/>
              <p:nvPr/>
            </p:nvSpPr>
            <p:spPr>
              <a:xfrm rot="14852659">
                <a:off x="3127862" y="428280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8" name="Oval 97"/>
              <p:cNvSpPr/>
              <p:nvPr/>
            </p:nvSpPr>
            <p:spPr>
              <a:xfrm rot="17552659">
                <a:off x="5819030" y="429265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9" name="Oval 98"/>
              <p:cNvSpPr/>
              <p:nvPr/>
            </p:nvSpPr>
            <p:spPr>
              <a:xfrm rot="17552659">
                <a:off x="3124055" y="248133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0" name="Oval 99"/>
              <p:cNvSpPr/>
              <p:nvPr/>
            </p:nvSpPr>
            <p:spPr>
              <a:xfrm rot="12152659">
                <a:off x="5015261" y="119881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1" name="Oval 100"/>
              <p:cNvSpPr/>
              <p:nvPr/>
            </p:nvSpPr>
            <p:spPr>
              <a:xfrm rot="12152659">
                <a:off x="3896524" y="5562189"/>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2" name="Oval 101"/>
              <p:cNvSpPr/>
              <p:nvPr/>
            </p:nvSpPr>
            <p:spPr>
              <a:xfrm rot="21152659">
                <a:off x="4662980" y="571320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3" name="Oval 102"/>
              <p:cNvSpPr/>
              <p:nvPr/>
            </p:nvSpPr>
            <p:spPr>
              <a:xfrm rot="21152659">
                <a:off x="4284349" y="10287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4" name="Oval 103"/>
              <p:cNvSpPr/>
              <p:nvPr/>
            </p:nvSpPr>
            <p:spPr>
              <a:xfrm rot="15752659">
                <a:off x="5921889" y="30765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5" name="Oval 104"/>
              <p:cNvSpPr/>
              <p:nvPr/>
            </p:nvSpPr>
            <p:spPr>
              <a:xfrm rot="15752659">
                <a:off x="3028604" y="368958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6" name="Oval 105"/>
              <p:cNvSpPr/>
              <p:nvPr/>
            </p:nvSpPr>
            <p:spPr>
              <a:xfrm rot="18452659">
                <a:off x="5625855" y="482758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7" name="Oval 106"/>
              <p:cNvSpPr/>
              <p:nvPr/>
            </p:nvSpPr>
            <p:spPr>
              <a:xfrm rot="18452659">
                <a:off x="3312260" y="194864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8" name="Oval 107"/>
              <p:cNvSpPr/>
              <p:nvPr/>
            </p:nvSpPr>
            <p:spPr>
              <a:xfrm rot="13052659">
                <a:off x="5344688" y="150484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9" name="Oval 108"/>
              <p:cNvSpPr/>
              <p:nvPr/>
            </p:nvSpPr>
            <p:spPr>
              <a:xfrm rot="13052659">
                <a:off x="3566559" y="52507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0" name="Oval 109"/>
              <p:cNvSpPr/>
              <p:nvPr/>
            </p:nvSpPr>
            <p:spPr>
              <a:xfrm rot="19352659">
                <a:off x="5356347" y="524329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1" name="Oval 110"/>
              <p:cNvSpPr/>
              <p:nvPr/>
            </p:nvSpPr>
            <p:spPr>
              <a:xfrm rot="19352659">
                <a:off x="3581800" y="149295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2" name="Oval 111"/>
              <p:cNvSpPr/>
              <p:nvPr/>
            </p:nvSpPr>
            <p:spPr>
              <a:xfrm rot="13952659">
                <a:off x="5634659" y="194123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3" name="Oval 112"/>
              <p:cNvSpPr/>
              <p:nvPr/>
            </p:nvSpPr>
            <p:spPr>
              <a:xfrm rot="13952659">
                <a:off x="3318316" y="481437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4" name="Oval 113"/>
              <p:cNvSpPr/>
              <p:nvPr/>
            </p:nvSpPr>
            <p:spPr>
              <a:xfrm rot="16652659">
                <a:off x="5920003" y="369541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5" name="Oval 114"/>
              <p:cNvSpPr/>
              <p:nvPr/>
            </p:nvSpPr>
            <p:spPr>
              <a:xfrm rot="16652659">
                <a:off x="3027306" y="30751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6" name="Oval 115"/>
              <p:cNvSpPr/>
              <p:nvPr/>
            </p:nvSpPr>
            <p:spPr>
              <a:xfrm rot="11252659">
                <a:off x="4648409" y="104129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7" name="Oval 116"/>
              <p:cNvSpPr/>
              <p:nvPr/>
            </p:nvSpPr>
            <p:spPr>
              <a:xfrm rot="11252659">
                <a:off x="4265302" y="572480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grpSp>
        <p:grpSp>
          <p:nvGrpSpPr>
            <p:cNvPr id="21" name="Group 20"/>
            <p:cNvGrpSpPr/>
            <p:nvPr/>
          </p:nvGrpSpPr>
          <p:grpSpPr>
            <a:xfrm rot="16200000">
              <a:off x="3167950" y="1009822"/>
              <a:ext cx="2981963" cy="4788408"/>
              <a:chOff x="3015550" y="1009822"/>
              <a:chExt cx="2981963" cy="4788408"/>
            </a:xfrm>
          </p:grpSpPr>
          <p:sp>
            <p:nvSpPr>
              <p:cNvPr id="22" name="Oval 21"/>
              <p:cNvSpPr/>
              <p:nvPr/>
            </p:nvSpPr>
            <p:spPr>
              <a:xfrm rot="20700000">
                <a:off x="4850272" y="56517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3" name="Oval 22"/>
              <p:cNvSpPr/>
              <p:nvPr/>
            </p:nvSpPr>
            <p:spPr>
              <a:xfrm rot="20700000">
                <a:off x="4095050" y="108832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4" name="Oval 23"/>
              <p:cNvSpPr/>
              <p:nvPr/>
            </p:nvSpPr>
            <p:spPr>
              <a:xfrm rot="15300000">
                <a:off x="5885081" y="277043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5" name="Oval 24"/>
              <p:cNvSpPr/>
              <p:nvPr/>
            </p:nvSpPr>
            <p:spPr>
              <a:xfrm rot="15300000">
                <a:off x="3066552" y="399319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6" name="Oval 25"/>
              <p:cNvSpPr/>
              <p:nvPr/>
            </p:nvSpPr>
            <p:spPr>
              <a:xfrm rot="18000000">
                <a:off x="5733857" y="45687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7" name="Oval 26"/>
              <p:cNvSpPr/>
              <p:nvPr/>
            </p:nvSpPr>
            <p:spPr>
              <a:xfrm rot="18000000">
                <a:off x="3206832" y="22065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8" name="Oval 27"/>
              <p:cNvSpPr/>
              <p:nvPr/>
            </p:nvSpPr>
            <p:spPr>
              <a:xfrm rot="12600000">
                <a:off x="5185159" y="13334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9" name="Oval 28"/>
              <p:cNvSpPr/>
              <p:nvPr/>
            </p:nvSpPr>
            <p:spPr>
              <a:xfrm rot="12600000">
                <a:off x="3726182" y="542488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0" name="Oval 29"/>
              <p:cNvSpPr/>
              <p:nvPr/>
            </p:nvSpPr>
            <p:spPr>
              <a:xfrm>
                <a:off x="4474528" y="573422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1" name="Oval 30"/>
              <p:cNvSpPr/>
              <p:nvPr/>
            </p:nvSpPr>
            <p:spPr>
              <a:xfrm>
                <a:off x="4474528" y="100982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2" name="Oval 31"/>
              <p:cNvSpPr/>
              <p:nvPr/>
            </p:nvSpPr>
            <p:spPr>
              <a:xfrm rot="16200000">
                <a:off x="5933505" y="338421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3" name="Oval 32"/>
              <p:cNvSpPr/>
              <p:nvPr/>
            </p:nvSpPr>
            <p:spPr>
              <a:xfrm rot="16200000">
                <a:off x="3015550" y="338421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4" name="Oval 33"/>
              <p:cNvSpPr/>
              <p:nvPr/>
            </p:nvSpPr>
            <p:spPr>
              <a:xfrm rot="18900000">
                <a:off x="5499389" y="503814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5" name="Oval 34"/>
              <p:cNvSpPr/>
              <p:nvPr/>
            </p:nvSpPr>
            <p:spPr>
              <a:xfrm rot="18900000">
                <a:off x="3436082" y="169748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6" name="Oval 35"/>
              <p:cNvSpPr/>
              <p:nvPr/>
            </p:nvSpPr>
            <p:spPr>
              <a:xfrm rot="13500000">
                <a:off x="5508010" y="170611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7" name="Oval 36"/>
              <p:cNvSpPr/>
              <p:nvPr/>
            </p:nvSpPr>
            <p:spPr>
              <a:xfrm rot="13500000">
                <a:off x="3444703" y="504676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8" name="Oval 37"/>
              <p:cNvSpPr/>
              <p:nvPr/>
            </p:nvSpPr>
            <p:spPr>
              <a:xfrm rot="19800000">
                <a:off x="5199833" y="541432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9" name="Oval 38"/>
              <p:cNvSpPr/>
              <p:nvPr/>
            </p:nvSpPr>
            <p:spPr>
              <a:xfrm rot="19800000">
                <a:off x="3740856" y="132287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0" name="Oval 39"/>
              <p:cNvSpPr/>
              <p:nvPr/>
            </p:nvSpPr>
            <p:spPr>
              <a:xfrm rot="14400000">
                <a:off x="5739952" y="21980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1" name="Oval 40"/>
              <p:cNvSpPr/>
              <p:nvPr/>
            </p:nvSpPr>
            <p:spPr>
              <a:xfrm rot="14400000">
                <a:off x="3212929" y="45602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2" name="Oval 41"/>
              <p:cNvSpPr/>
              <p:nvPr/>
            </p:nvSpPr>
            <p:spPr>
              <a:xfrm rot="17100000">
                <a:off x="5881925" y="399758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3" name="Oval 42"/>
              <p:cNvSpPr/>
              <p:nvPr/>
            </p:nvSpPr>
            <p:spPr>
              <a:xfrm rot="17100000">
                <a:off x="3063396" y="277481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4" name="Oval 43"/>
              <p:cNvSpPr/>
              <p:nvPr/>
            </p:nvSpPr>
            <p:spPr>
              <a:xfrm rot="11700000">
                <a:off x="4833906" y="110010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5" name="Oval 44"/>
              <p:cNvSpPr/>
              <p:nvPr/>
            </p:nvSpPr>
            <p:spPr>
              <a:xfrm rot="11700000">
                <a:off x="4078684" y="566352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6" name="Oval 45"/>
              <p:cNvSpPr/>
              <p:nvPr/>
            </p:nvSpPr>
            <p:spPr>
              <a:xfrm rot="20252659">
                <a:off x="5028841" y="55523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7" name="Oval 46"/>
              <p:cNvSpPr/>
              <p:nvPr/>
            </p:nvSpPr>
            <p:spPr>
              <a:xfrm rot="20252659">
                <a:off x="3914274" y="11861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8" name="Oval 47"/>
              <p:cNvSpPr/>
              <p:nvPr/>
            </p:nvSpPr>
            <p:spPr>
              <a:xfrm rot="14852659">
                <a:off x="5824565" y="247823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9" name="Oval 48"/>
              <p:cNvSpPr/>
              <p:nvPr/>
            </p:nvSpPr>
            <p:spPr>
              <a:xfrm rot="14852659">
                <a:off x="3127862" y="428280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0" name="Oval 49"/>
              <p:cNvSpPr/>
              <p:nvPr/>
            </p:nvSpPr>
            <p:spPr>
              <a:xfrm rot="17552659">
                <a:off x="5819030" y="429265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1" name="Oval 50"/>
              <p:cNvSpPr/>
              <p:nvPr/>
            </p:nvSpPr>
            <p:spPr>
              <a:xfrm rot="17552659">
                <a:off x="3124055" y="248133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2" name="Oval 51"/>
              <p:cNvSpPr/>
              <p:nvPr/>
            </p:nvSpPr>
            <p:spPr>
              <a:xfrm rot="12152659">
                <a:off x="5015261" y="119881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3" name="Oval 52"/>
              <p:cNvSpPr/>
              <p:nvPr/>
            </p:nvSpPr>
            <p:spPr>
              <a:xfrm rot="12152659">
                <a:off x="3896524" y="5562189"/>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4" name="Oval 53"/>
              <p:cNvSpPr/>
              <p:nvPr/>
            </p:nvSpPr>
            <p:spPr>
              <a:xfrm rot="21152659">
                <a:off x="4662980" y="571320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5" name="Oval 54"/>
              <p:cNvSpPr/>
              <p:nvPr/>
            </p:nvSpPr>
            <p:spPr>
              <a:xfrm rot="21152659">
                <a:off x="4284349" y="10287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6" name="Oval 55"/>
              <p:cNvSpPr/>
              <p:nvPr/>
            </p:nvSpPr>
            <p:spPr>
              <a:xfrm rot="15752659">
                <a:off x="5921889" y="30765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7" name="Oval 56"/>
              <p:cNvSpPr/>
              <p:nvPr/>
            </p:nvSpPr>
            <p:spPr>
              <a:xfrm rot="15752659">
                <a:off x="3028604" y="368958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8" name="Oval 57"/>
              <p:cNvSpPr/>
              <p:nvPr/>
            </p:nvSpPr>
            <p:spPr>
              <a:xfrm rot="18452659">
                <a:off x="5625855" y="482758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9" name="Oval 58"/>
              <p:cNvSpPr/>
              <p:nvPr/>
            </p:nvSpPr>
            <p:spPr>
              <a:xfrm rot="18452659">
                <a:off x="3312260" y="194864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0" name="Oval 59"/>
              <p:cNvSpPr/>
              <p:nvPr/>
            </p:nvSpPr>
            <p:spPr>
              <a:xfrm rot="13052659">
                <a:off x="5344688" y="150484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1" name="Oval 60"/>
              <p:cNvSpPr/>
              <p:nvPr/>
            </p:nvSpPr>
            <p:spPr>
              <a:xfrm rot="13052659">
                <a:off x="3566559" y="52507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2" name="Oval 61"/>
              <p:cNvSpPr/>
              <p:nvPr/>
            </p:nvSpPr>
            <p:spPr>
              <a:xfrm rot="19352659">
                <a:off x="5356347" y="524329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3" name="Oval 62"/>
              <p:cNvSpPr/>
              <p:nvPr/>
            </p:nvSpPr>
            <p:spPr>
              <a:xfrm rot="19352659">
                <a:off x="3581800" y="149295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4" name="Oval 63"/>
              <p:cNvSpPr/>
              <p:nvPr/>
            </p:nvSpPr>
            <p:spPr>
              <a:xfrm rot="13952659">
                <a:off x="5634659" y="194123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5" name="Oval 64"/>
              <p:cNvSpPr/>
              <p:nvPr/>
            </p:nvSpPr>
            <p:spPr>
              <a:xfrm rot="13952659">
                <a:off x="3318316" y="481437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6" name="Oval 65"/>
              <p:cNvSpPr/>
              <p:nvPr/>
            </p:nvSpPr>
            <p:spPr>
              <a:xfrm rot="16652659">
                <a:off x="5920003" y="369541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7" name="Oval 66"/>
              <p:cNvSpPr/>
              <p:nvPr/>
            </p:nvSpPr>
            <p:spPr>
              <a:xfrm rot="16652659">
                <a:off x="3027306" y="30751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8" name="Oval 67"/>
              <p:cNvSpPr/>
              <p:nvPr/>
            </p:nvSpPr>
            <p:spPr>
              <a:xfrm rot="11252659">
                <a:off x="4648409" y="104129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9" name="Oval 68"/>
              <p:cNvSpPr/>
              <p:nvPr/>
            </p:nvSpPr>
            <p:spPr>
              <a:xfrm rot="11252659">
                <a:off x="4265302" y="572480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grpSp>
      </p:grpSp>
      <p:sp>
        <p:nvSpPr>
          <p:cNvPr id="7" name="Rectangle 6"/>
          <p:cNvSpPr/>
          <p:nvPr/>
        </p:nvSpPr>
        <p:spPr>
          <a:xfrm>
            <a:off x="1238250" y="-943428"/>
            <a:ext cx="6400800" cy="64008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Clustering as Prediction</a:t>
            </a:r>
            <a:endParaRPr lang="en-US" dirty="0"/>
          </a:p>
        </p:txBody>
      </p:sp>
      <p:grpSp>
        <p:nvGrpSpPr>
          <p:cNvPr id="3" name="Group 2"/>
          <p:cNvGrpSpPr/>
          <p:nvPr/>
        </p:nvGrpSpPr>
        <p:grpSpPr>
          <a:xfrm>
            <a:off x="1702389" y="4362228"/>
            <a:ext cx="7466325" cy="1043464"/>
            <a:chOff x="1524000" y="5295650"/>
            <a:chExt cx="7466325" cy="1043464"/>
          </a:xfrm>
        </p:grpSpPr>
        <p:cxnSp>
          <p:nvCxnSpPr>
            <p:cNvPr id="10" name="Straight Connector 9"/>
            <p:cNvCxnSpPr/>
            <p:nvPr/>
          </p:nvCxnSpPr>
          <p:spPr>
            <a:xfrm>
              <a:off x="1524000" y="6339114"/>
              <a:ext cx="6934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467600" y="5295650"/>
              <a:ext cx="1522725" cy="954107"/>
            </a:xfrm>
            <a:prstGeom prst="rect">
              <a:avLst/>
            </a:prstGeom>
            <a:noFill/>
          </p:spPr>
          <p:txBody>
            <a:bodyPr wrap="none" rtlCol="0">
              <a:spAutoFit/>
            </a:bodyPr>
            <a:lstStyle/>
            <a:p>
              <a:r>
                <a:rPr lang="en-US" sz="2800" dirty="0" smtClean="0"/>
                <a:t>Y value is</a:t>
              </a:r>
            </a:p>
            <a:p>
              <a:r>
                <a:rPr lang="en-US" sz="2800" dirty="0" smtClean="0"/>
                <a:t>here</a:t>
              </a:r>
              <a:endParaRPr lang="en-US" sz="2800" dirty="0"/>
            </a:p>
          </p:txBody>
        </p:sp>
      </p:grpSp>
      <p:grpSp>
        <p:nvGrpSpPr>
          <p:cNvPr id="15" name="Group 14"/>
          <p:cNvGrpSpPr/>
          <p:nvPr/>
        </p:nvGrpSpPr>
        <p:grpSpPr>
          <a:xfrm>
            <a:off x="2848542" y="4531041"/>
            <a:ext cx="2882148" cy="793864"/>
            <a:chOff x="2670153" y="5464463"/>
            <a:chExt cx="2882148" cy="793864"/>
          </a:xfrm>
        </p:grpSpPr>
        <p:cxnSp>
          <p:nvCxnSpPr>
            <p:cNvPr id="5" name="Straight Connector 4"/>
            <p:cNvCxnSpPr/>
            <p:nvPr/>
          </p:nvCxnSpPr>
          <p:spPr>
            <a:xfrm>
              <a:off x="3247572" y="6011230"/>
              <a:ext cx="0" cy="2385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552301" y="6019800"/>
              <a:ext cx="0" cy="2385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70153" y="5464463"/>
              <a:ext cx="1768497" cy="523220"/>
            </a:xfrm>
            <a:prstGeom prst="rect">
              <a:avLst/>
            </a:prstGeom>
            <a:noFill/>
          </p:spPr>
          <p:txBody>
            <a:bodyPr wrap="none" rtlCol="0">
              <a:spAutoFit/>
            </a:bodyPr>
            <a:lstStyle/>
            <a:p>
              <a:r>
                <a:rPr lang="en-US" sz="2800" dirty="0" smtClean="0">
                  <a:solidFill>
                    <a:srgbClr val="FF0000"/>
                  </a:solidFill>
                </a:rPr>
                <a:t>Prediction:</a:t>
              </a:r>
              <a:endParaRPr lang="en-US" sz="2800" dirty="0">
                <a:solidFill>
                  <a:srgbClr val="FF0000"/>
                </a:solidFill>
              </a:endParaRPr>
            </a:p>
          </p:txBody>
        </p:sp>
      </p:grpSp>
      <p:grpSp>
        <p:nvGrpSpPr>
          <p:cNvPr id="16" name="Group 15"/>
          <p:cNvGrpSpPr/>
          <p:nvPr/>
        </p:nvGrpSpPr>
        <p:grpSpPr>
          <a:xfrm>
            <a:off x="4440597" y="5261907"/>
            <a:ext cx="1264505" cy="647071"/>
            <a:chOff x="4872691" y="6200749"/>
            <a:chExt cx="1264505" cy="647071"/>
          </a:xfrm>
        </p:grpSpPr>
        <p:sp>
          <p:nvSpPr>
            <p:cNvPr id="17" name="Oval 16"/>
            <p:cNvSpPr/>
            <p:nvPr/>
          </p:nvSpPr>
          <p:spPr>
            <a:xfrm>
              <a:off x="4872691" y="6200749"/>
              <a:ext cx="290765" cy="2907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029200" y="6324600"/>
              <a:ext cx="1107996" cy="523220"/>
            </a:xfrm>
            <a:prstGeom prst="rect">
              <a:avLst/>
            </a:prstGeom>
            <a:noFill/>
          </p:spPr>
          <p:txBody>
            <a:bodyPr wrap="none" rtlCol="0">
              <a:spAutoFit/>
            </a:bodyPr>
            <a:lstStyle/>
            <a:p>
              <a:r>
                <a:rPr lang="en-US" sz="2800" dirty="0" smtClean="0">
                  <a:solidFill>
                    <a:srgbClr val="002060"/>
                  </a:solidFill>
                </a:rPr>
                <a:t>Actual</a:t>
              </a:r>
              <a:endParaRPr lang="en-US" sz="2800" dirty="0">
                <a:solidFill>
                  <a:srgbClr val="002060"/>
                </a:solidFill>
              </a:endParaRPr>
            </a:p>
          </p:txBody>
        </p:sp>
      </p:grpSp>
    </p:spTree>
    <p:extLst>
      <p:ext uri="{BB962C8B-B14F-4D97-AF65-F5344CB8AC3E}">
        <p14:creationId xmlns:p14="http://schemas.microsoft.com/office/powerpoint/2010/main" val="287758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cue is used for clustering here?</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The </a:t>
            </a:r>
            <a:r>
              <a:rPr lang="en-US" dirty="0" err="1" smtClean="0"/>
              <a:t>datapoints</a:t>
            </a:r>
            <a:r>
              <a:rPr lang="en-US" dirty="0" smtClean="0"/>
              <a:t> are redundant!  </a:t>
            </a:r>
          </a:p>
          <a:p>
            <a:pPr lvl="1"/>
            <a:r>
              <a:rPr lang="en-US" dirty="0" smtClean="0"/>
              <a:t>Within a cluster, knowing one coordinate tells you the other</a:t>
            </a:r>
          </a:p>
          <a:p>
            <a:r>
              <a:rPr lang="en-US" dirty="0" smtClean="0"/>
              <a:t>Images are redundant too!</a:t>
            </a:r>
          </a:p>
          <a:p>
            <a:endParaRPr lang="en-US" dirty="0"/>
          </a:p>
          <a:p>
            <a:endParaRPr lang="en-US" dirty="0" smtClean="0"/>
          </a:p>
          <a:p>
            <a:endParaRPr lang="en-US" dirty="0"/>
          </a:p>
          <a:p>
            <a:r>
              <a:rPr lang="en-US" dirty="0" smtClean="0"/>
              <a:t>Contribution #1 (of 3): use patch-context redundancy for clustering.</a:t>
            </a:r>
            <a:endParaRPr lang="en-US" dirty="0"/>
          </a:p>
        </p:txBody>
      </p:sp>
      <p:grpSp>
        <p:nvGrpSpPr>
          <p:cNvPr id="4" name="Group 3"/>
          <p:cNvGrpSpPr/>
          <p:nvPr/>
        </p:nvGrpSpPr>
        <p:grpSpPr>
          <a:xfrm>
            <a:off x="1090163" y="4006850"/>
            <a:ext cx="6709033" cy="1327150"/>
            <a:chOff x="2081716" y="4329112"/>
            <a:chExt cx="6709033" cy="1327150"/>
          </a:xfrm>
        </p:grpSpPr>
        <p:pic>
          <p:nvPicPr>
            <p:cNvPr id="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485" y="4343400"/>
              <a:ext cx="1027112" cy="895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Freeform 15"/>
            <p:cNvSpPr>
              <a:spLocks noChangeArrowheads="1"/>
            </p:cNvSpPr>
            <p:nvPr/>
          </p:nvSpPr>
          <p:spPr bwMode="auto">
            <a:xfrm>
              <a:off x="7733474" y="4329112"/>
              <a:ext cx="1057275" cy="1025525"/>
            </a:xfrm>
            <a:custGeom>
              <a:avLst/>
              <a:gdLst>
                <a:gd name="T0" fmla="*/ 0 w 2935"/>
                <a:gd name="T1" fmla="*/ 2847 h 2848"/>
                <a:gd name="T2" fmla="*/ 2934 w 2935"/>
                <a:gd name="T3" fmla="*/ 2847 h 2848"/>
                <a:gd name="T4" fmla="*/ 2934 w 2935"/>
                <a:gd name="T5" fmla="*/ 0 h 2848"/>
                <a:gd name="T6" fmla="*/ 0 w 2935"/>
                <a:gd name="T7" fmla="*/ 0 h 2848"/>
                <a:gd name="T8" fmla="*/ 0 w 2935"/>
                <a:gd name="T9" fmla="*/ 2847 h 2848"/>
              </a:gdLst>
              <a:ahLst/>
              <a:cxnLst>
                <a:cxn ang="0">
                  <a:pos x="T0" y="T1"/>
                </a:cxn>
                <a:cxn ang="0">
                  <a:pos x="T2" y="T3"/>
                </a:cxn>
                <a:cxn ang="0">
                  <a:pos x="T4" y="T5"/>
                </a:cxn>
                <a:cxn ang="0">
                  <a:pos x="T6" y="T7"/>
                </a:cxn>
                <a:cxn ang="0">
                  <a:pos x="T8" y="T9"/>
                </a:cxn>
              </a:cxnLst>
              <a:rect l="0" t="0" r="r" b="b"/>
              <a:pathLst>
                <a:path w="2935" h="2848">
                  <a:moveTo>
                    <a:pt x="0" y="2847"/>
                  </a:moveTo>
                  <a:lnTo>
                    <a:pt x="2934" y="2847"/>
                  </a:lnTo>
                  <a:lnTo>
                    <a:pt x="2934" y="0"/>
                  </a:lnTo>
                  <a:lnTo>
                    <a:pt x="0" y="0"/>
                  </a:lnTo>
                  <a:lnTo>
                    <a:pt x="0" y="2847"/>
                  </a:lnTo>
                </a:path>
              </a:pathLst>
            </a:custGeom>
            <a:noFill/>
            <a:ln w="284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7"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781" y="4329112"/>
              <a:ext cx="1024128" cy="9955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8" name="Group 7"/>
            <p:cNvGrpSpPr/>
            <p:nvPr/>
          </p:nvGrpSpPr>
          <p:grpSpPr>
            <a:xfrm>
              <a:off x="4197993" y="4329112"/>
              <a:ext cx="1024128" cy="1024128"/>
              <a:chOff x="4302924" y="1233172"/>
              <a:chExt cx="1027113" cy="1025525"/>
            </a:xfrm>
          </p:grpSpPr>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2924" y="1244323"/>
                <a:ext cx="1027113" cy="995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Freeform 3"/>
              <p:cNvSpPr>
                <a:spLocks noChangeArrowheads="1"/>
              </p:cNvSpPr>
              <p:nvPr/>
            </p:nvSpPr>
            <p:spPr bwMode="auto">
              <a:xfrm>
                <a:off x="4302924" y="1233172"/>
                <a:ext cx="1015962" cy="1025525"/>
              </a:xfrm>
              <a:custGeom>
                <a:avLst/>
                <a:gdLst>
                  <a:gd name="T0" fmla="*/ 0 w 2935"/>
                  <a:gd name="T1" fmla="*/ 2847 h 2848"/>
                  <a:gd name="T2" fmla="*/ 2934 w 2935"/>
                  <a:gd name="T3" fmla="*/ 2847 h 2848"/>
                  <a:gd name="T4" fmla="*/ 2934 w 2935"/>
                  <a:gd name="T5" fmla="*/ 0 h 2848"/>
                  <a:gd name="T6" fmla="*/ 0 w 2935"/>
                  <a:gd name="T7" fmla="*/ 0 h 2848"/>
                  <a:gd name="T8" fmla="*/ 0 w 2935"/>
                  <a:gd name="T9" fmla="*/ 2847 h 2848"/>
                </a:gdLst>
                <a:ahLst/>
                <a:cxnLst>
                  <a:cxn ang="0">
                    <a:pos x="T0" y="T1"/>
                  </a:cxn>
                  <a:cxn ang="0">
                    <a:pos x="T2" y="T3"/>
                  </a:cxn>
                  <a:cxn ang="0">
                    <a:pos x="T4" y="T5"/>
                  </a:cxn>
                  <a:cxn ang="0">
                    <a:pos x="T6" y="T7"/>
                  </a:cxn>
                  <a:cxn ang="0">
                    <a:pos x="T8" y="T9"/>
                  </a:cxn>
                </a:cxnLst>
                <a:rect l="0" t="0" r="r" b="b"/>
                <a:pathLst>
                  <a:path w="2935" h="2848">
                    <a:moveTo>
                      <a:pt x="0" y="2847"/>
                    </a:moveTo>
                    <a:lnTo>
                      <a:pt x="2934" y="2847"/>
                    </a:lnTo>
                    <a:lnTo>
                      <a:pt x="2934" y="0"/>
                    </a:lnTo>
                    <a:lnTo>
                      <a:pt x="0" y="0"/>
                    </a:lnTo>
                    <a:lnTo>
                      <a:pt x="0" y="2847"/>
                    </a:lnTo>
                  </a:path>
                </a:pathLst>
              </a:custGeom>
              <a:noFill/>
              <a:ln w="284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 name="Freeform 31"/>
              <p:cNvSpPr>
                <a:spLocks noChangeArrowheads="1"/>
              </p:cNvSpPr>
              <p:nvPr/>
            </p:nvSpPr>
            <p:spPr bwMode="auto">
              <a:xfrm>
                <a:off x="4533074" y="1471297"/>
                <a:ext cx="503237" cy="509588"/>
              </a:xfrm>
              <a:custGeom>
                <a:avLst/>
                <a:gdLst>
                  <a:gd name="T0" fmla="*/ 0 w 1397"/>
                  <a:gd name="T1" fmla="*/ 1416 h 1417"/>
                  <a:gd name="T2" fmla="*/ 1396 w 1397"/>
                  <a:gd name="T3" fmla="*/ 1416 h 1417"/>
                  <a:gd name="T4" fmla="*/ 1396 w 1397"/>
                  <a:gd name="T5" fmla="*/ 0 h 1417"/>
                  <a:gd name="T6" fmla="*/ 0 w 1397"/>
                  <a:gd name="T7" fmla="*/ 0 h 1417"/>
                  <a:gd name="T8" fmla="*/ 0 w 1397"/>
                  <a:gd name="T9" fmla="*/ 1416 h 1417"/>
                </a:gdLst>
                <a:ahLst/>
                <a:cxnLst>
                  <a:cxn ang="0">
                    <a:pos x="T0" y="T1"/>
                  </a:cxn>
                  <a:cxn ang="0">
                    <a:pos x="T2" y="T3"/>
                  </a:cxn>
                  <a:cxn ang="0">
                    <a:pos x="T4" y="T5"/>
                  </a:cxn>
                  <a:cxn ang="0">
                    <a:pos x="T6" y="T7"/>
                  </a:cxn>
                  <a:cxn ang="0">
                    <a:pos x="T8" y="T9"/>
                  </a:cxn>
                </a:cxnLst>
                <a:rect l="0" t="0" r="r" b="b"/>
                <a:pathLst>
                  <a:path w="1397" h="1417">
                    <a:moveTo>
                      <a:pt x="0" y="1416"/>
                    </a:moveTo>
                    <a:lnTo>
                      <a:pt x="1396" y="1416"/>
                    </a:lnTo>
                    <a:lnTo>
                      <a:pt x="1396" y="0"/>
                    </a:lnTo>
                    <a:lnTo>
                      <a:pt x="0" y="0"/>
                    </a:lnTo>
                    <a:lnTo>
                      <a:pt x="0" y="1416"/>
                    </a:lnTo>
                  </a:path>
                </a:pathLst>
              </a:custGeom>
              <a:noFill/>
              <a:ln w="2520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9" name="Group 8"/>
            <p:cNvGrpSpPr/>
            <p:nvPr/>
          </p:nvGrpSpPr>
          <p:grpSpPr>
            <a:xfrm>
              <a:off x="5263205" y="4329112"/>
              <a:ext cx="1024128" cy="1024128"/>
              <a:chOff x="5399848" y="1233172"/>
              <a:chExt cx="1027113" cy="1025525"/>
            </a:xfrm>
          </p:grpSpPr>
          <p:pic>
            <p:nvPicPr>
              <p:cNvPr id="23"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9848" y="1233172"/>
                <a:ext cx="1027113" cy="949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 name="Freeform 13"/>
              <p:cNvSpPr>
                <a:spLocks noChangeArrowheads="1"/>
              </p:cNvSpPr>
              <p:nvPr/>
            </p:nvSpPr>
            <p:spPr bwMode="auto">
              <a:xfrm>
                <a:off x="5399848" y="1233172"/>
                <a:ext cx="1027113" cy="1025525"/>
              </a:xfrm>
              <a:custGeom>
                <a:avLst/>
                <a:gdLst>
                  <a:gd name="T0" fmla="*/ 0 w 2935"/>
                  <a:gd name="T1" fmla="*/ 2847 h 2848"/>
                  <a:gd name="T2" fmla="*/ 2934 w 2935"/>
                  <a:gd name="T3" fmla="*/ 2847 h 2848"/>
                  <a:gd name="T4" fmla="*/ 2934 w 2935"/>
                  <a:gd name="T5" fmla="*/ 0 h 2848"/>
                  <a:gd name="T6" fmla="*/ 0 w 2935"/>
                  <a:gd name="T7" fmla="*/ 0 h 2848"/>
                  <a:gd name="T8" fmla="*/ 0 w 2935"/>
                  <a:gd name="T9" fmla="*/ 2847 h 2848"/>
                </a:gdLst>
                <a:ahLst/>
                <a:cxnLst>
                  <a:cxn ang="0">
                    <a:pos x="T0" y="T1"/>
                  </a:cxn>
                  <a:cxn ang="0">
                    <a:pos x="T2" y="T3"/>
                  </a:cxn>
                  <a:cxn ang="0">
                    <a:pos x="T4" y="T5"/>
                  </a:cxn>
                  <a:cxn ang="0">
                    <a:pos x="T6" y="T7"/>
                  </a:cxn>
                  <a:cxn ang="0">
                    <a:pos x="T8" y="T9"/>
                  </a:cxn>
                </a:cxnLst>
                <a:rect l="0" t="0" r="r" b="b"/>
                <a:pathLst>
                  <a:path w="2935" h="2848">
                    <a:moveTo>
                      <a:pt x="0" y="2847"/>
                    </a:moveTo>
                    <a:lnTo>
                      <a:pt x="2934" y="2847"/>
                    </a:lnTo>
                    <a:lnTo>
                      <a:pt x="2934" y="0"/>
                    </a:lnTo>
                    <a:lnTo>
                      <a:pt x="0" y="0"/>
                    </a:lnTo>
                    <a:lnTo>
                      <a:pt x="0" y="2847"/>
                    </a:lnTo>
                  </a:path>
                </a:pathLst>
              </a:custGeom>
              <a:noFill/>
              <a:ln w="284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 name="Freeform 32"/>
              <p:cNvSpPr>
                <a:spLocks noChangeArrowheads="1"/>
              </p:cNvSpPr>
              <p:nvPr/>
            </p:nvSpPr>
            <p:spPr bwMode="auto">
              <a:xfrm>
                <a:off x="5642736" y="1471297"/>
                <a:ext cx="503238" cy="509588"/>
              </a:xfrm>
              <a:custGeom>
                <a:avLst/>
                <a:gdLst>
                  <a:gd name="T0" fmla="*/ 0 w 1397"/>
                  <a:gd name="T1" fmla="*/ 1416 h 1417"/>
                  <a:gd name="T2" fmla="*/ 1396 w 1397"/>
                  <a:gd name="T3" fmla="*/ 1416 h 1417"/>
                  <a:gd name="T4" fmla="*/ 1396 w 1397"/>
                  <a:gd name="T5" fmla="*/ 0 h 1417"/>
                  <a:gd name="T6" fmla="*/ 0 w 1397"/>
                  <a:gd name="T7" fmla="*/ 0 h 1417"/>
                  <a:gd name="T8" fmla="*/ 0 w 1397"/>
                  <a:gd name="T9" fmla="*/ 1416 h 1417"/>
                </a:gdLst>
                <a:ahLst/>
                <a:cxnLst>
                  <a:cxn ang="0">
                    <a:pos x="T0" y="T1"/>
                  </a:cxn>
                  <a:cxn ang="0">
                    <a:pos x="T2" y="T3"/>
                  </a:cxn>
                  <a:cxn ang="0">
                    <a:pos x="T4" y="T5"/>
                  </a:cxn>
                  <a:cxn ang="0">
                    <a:pos x="T6" y="T7"/>
                  </a:cxn>
                  <a:cxn ang="0">
                    <a:pos x="T8" y="T9"/>
                  </a:cxn>
                </a:cxnLst>
                <a:rect l="0" t="0" r="r" b="b"/>
                <a:pathLst>
                  <a:path w="1397" h="1417">
                    <a:moveTo>
                      <a:pt x="0" y="1416"/>
                    </a:moveTo>
                    <a:lnTo>
                      <a:pt x="1396" y="1416"/>
                    </a:lnTo>
                    <a:lnTo>
                      <a:pt x="1396" y="0"/>
                    </a:lnTo>
                    <a:lnTo>
                      <a:pt x="0" y="0"/>
                    </a:lnTo>
                    <a:lnTo>
                      <a:pt x="0" y="1416"/>
                    </a:lnTo>
                  </a:path>
                </a:pathLst>
              </a:custGeom>
              <a:noFill/>
              <a:ln w="2520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0" name="Group 9"/>
            <p:cNvGrpSpPr/>
            <p:nvPr/>
          </p:nvGrpSpPr>
          <p:grpSpPr>
            <a:xfrm>
              <a:off x="6328418" y="4329112"/>
              <a:ext cx="1024128" cy="1024128"/>
              <a:chOff x="6476174" y="1233172"/>
              <a:chExt cx="1057275" cy="1025525"/>
            </a:xfrm>
          </p:grpSpPr>
          <p:pic>
            <p:nvPicPr>
              <p:cNvPr id="20"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90461" y="1247460"/>
                <a:ext cx="1027113" cy="995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Freeform 11"/>
              <p:cNvSpPr>
                <a:spLocks noChangeArrowheads="1"/>
              </p:cNvSpPr>
              <p:nvPr/>
            </p:nvSpPr>
            <p:spPr bwMode="auto">
              <a:xfrm>
                <a:off x="6476174" y="1233172"/>
                <a:ext cx="1057275" cy="1025525"/>
              </a:xfrm>
              <a:custGeom>
                <a:avLst/>
                <a:gdLst>
                  <a:gd name="T0" fmla="*/ 0 w 2936"/>
                  <a:gd name="T1" fmla="*/ 2847 h 2848"/>
                  <a:gd name="T2" fmla="*/ 2935 w 2936"/>
                  <a:gd name="T3" fmla="*/ 2847 h 2848"/>
                  <a:gd name="T4" fmla="*/ 2935 w 2936"/>
                  <a:gd name="T5" fmla="*/ 0 h 2848"/>
                  <a:gd name="T6" fmla="*/ 0 w 2936"/>
                  <a:gd name="T7" fmla="*/ 0 h 2848"/>
                  <a:gd name="T8" fmla="*/ 0 w 2936"/>
                  <a:gd name="T9" fmla="*/ 2847 h 2848"/>
                </a:gdLst>
                <a:ahLst/>
                <a:cxnLst>
                  <a:cxn ang="0">
                    <a:pos x="T0" y="T1"/>
                  </a:cxn>
                  <a:cxn ang="0">
                    <a:pos x="T2" y="T3"/>
                  </a:cxn>
                  <a:cxn ang="0">
                    <a:pos x="T4" y="T5"/>
                  </a:cxn>
                  <a:cxn ang="0">
                    <a:pos x="T6" y="T7"/>
                  </a:cxn>
                  <a:cxn ang="0">
                    <a:pos x="T8" y="T9"/>
                  </a:cxn>
                </a:cxnLst>
                <a:rect l="0" t="0" r="r" b="b"/>
                <a:pathLst>
                  <a:path w="2936" h="2848">
                    <a:moveTo>
                      <a:pt x="0" y="2847"/>
                    </a:moveTo>
                    <a:lnTo>
                      <a:pt x="2935" y="2847"/>
                    </a:lnTo>
                    <a:lnTo>
                      <a:pt x="2935" y="0"/>
                    </a:lnTo>
                    <a:lnTo>
                      <a:pt x="0" y="0"/>
                    </a:lnTo>
                    <a:lnTo>
                      <a:pt x="0" y="2847"/>
                    </a:lnTo>
                  </a:path>
                </a:pathLst>
              </a:custGeom>
              <a:noFill/>
              <a:ln w="284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33"/>
              <p:cNvSpPr>
                <a:spLocks noChangeArrowheads="1"/>
              </p:cNvSpPr>
              <p:nvPr/>
            </p:nvSpPr>
            <p:spPr bwMode="auto">
              <a:xfrm>
                <a:off x="6753986" y="1471297"/>
                <a:ext cx="503238" cy="509588"/>
              </a:xfrm>
              <a:custGeom>
                <a:avLst/>
                <a:gdLst>
                  <a:gd name="T0" fmla="*/ 0 w 1397"/>
                  <a:gd name="T1" fmla="*/ 1416 h 1417"/>
                  <a:gd name="T2" fmla="*/ 1396 w 1397"/>
                  <a:gd name="T3" fmla="*/ 1416 h 1417"/>
                  <a:gd name="T4" fmla="*/ 1396 w 1397"/>
                  <a:gd name="T5" fmla="*/ 0 h 1417"/>
                  <a:gd name="T6" fmla="*/ 0 w 1397"/>
                  <a:gd name="T7" fmla="*/ 0 h 1417"/>
                  <a:gd name="T8" fmla="*/ 0 w 1397"/>
                  <a:gd name="T9" fmla="*/ 1416 h 1417"/>
                </a:gdLst>
                <a:ahLst/>
                <a:cxnLst>
                  <a:cxn ang="0">
                    <a:pos x="T0" y="T1"/>
                  </a:cxn>
                  <a:cxn ang="0">
                    <a:pos x="T2" y="T3"/>
                  </a:cxn>
                  <a:cxn ang="0">
                    <a:pos x="T4" y="T5"/>
                  </a:cxn>
                  <a:cxn ang="0">
                    <a:pos x="T6" y="T7"/>
                  </a:cxn>
                  <a:cxn ang="0">
                    <a:pos x="T8" y="T9"/>
                  </a:cxn>
                </a:cxnLst>
                <a:rect l="0" t="0" r="r" b="b"/>
                <a:pathLst>
                  <a:path w="1397" h="1417">
                    <a:moveTo>
                      <a:pt x="0" y="1416"/>
                    </a:moveTo>
                    <a:lnTo>
                      <a:pt x="1396" y="1416"/>
                    </a:lnTo>
                    <a:lnTo>
                      <a:pt x="1396" y="0"/>
                    </a:lnTo>
                    <a:lnTo>
                      <a:pt x="0" y="0"/>
                    </a:lnTo>
                    <a:lnTo>
                      <a:pt x="0" y="1416"/>
                    </a:lnTo>
                  </a:path>
                </a:pathLst>
              </a:custGeom>
              <a:noFill/>
              <a:ln w="2520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1" name="Freeform 34"/>
            <p:cNvSpPr>
              <a:spLocks noChangeArrowheads="1"/>
            </p:cNvSpPr>
            <p:nvPr/>
          </p:nvSpPr>
          <p:spPr bwMode="auto">
            <a:xfrm>
              <a:off x="8009699" y="4567237"/>
              <a:ext cx="503237" cy="509588"/>
            </a:xfrm>
            <a:custGeom>
              <a:avLst/>
              <a:gdLst>
                <a:gd name="T0" fmla="*/ 0 w 1397"/>
                <a:gd name="T1" fmla="*/ 1416 h 1417"/>
                <a:gd name="T2" fmla="*/ 1396 w 1397"/>
                <a:gd name="T3" fmla="*/ 1416 h 1417"/>
                <a:gd name="T4" fmla="*/ 1396 w 1397"/>
                <a:gd name="T5" fmla="*/ 0 h 1417"/>
                <a:gd name="T6" fmla="*/ 0 w 1397"/>
                <a:gd name="T7" fmla="*/ 0 h 1417"/>
                <a:gd name="T8" fmla="*/ 0 w 1397"/>
                <a:gd name="T9" fmla="*/ 1416 h 1417"/>
              </a:gdLst>
              <a:ahLst/>
              <a:cxnLst>
                <a:cxn ang="0">
                  <a:pos x="T0" y="T1"/>
                </a:cxn>
                <a:cxn ang="0">
                  <a:pos x="T2" y="T3"/>
                </a:cxn>
                <a:cxn ang="0">
                  <a:pos x="T4" y="T5"/>
                </a:cxn>
                <a:cxn ang="0">
                  <a:pos x="T6" y="T7"/>
                </a:cxn>
                <a:cxn ang="0">
                  <a:pos x="T8" y="T9"/>
                </a:cxn>
              </a:cxnLst>
              <a:rect l="0" t="0" r="r" b="b"/>
              <a:pathLst>
                <a:path w="1397" h="1417">
                  <a:moveTo>
                    <a:pt x="0" y="1416"/>
                  </a:moveTo>
                  <a:lnTo>
                    <a:pt x="1396" y="1416"/>
                  </a:lnTo>
                  <a:lnTo>
                    <a:pt x="1396" y="0"/>
                  </a:lnTo>
                  <a:lnTo>
                    <a:pt x="0" y="0"/>
                  </a:lnTo>
                  <a:lnTo>
                    <a:pt x="0" y="1416"/>
                  </a:lnTo>
                </a:path>
              </a:pathLst>
            </a:custGeom>
            <a:noFill/>
            <a:ln w="2520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2"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3774" y="4835525"/>
              <a:ext cx="717550" cy="820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l="29529" t="9543" r="15968" b="10037"/>
            <a:stretch/>
          </p:blipFill>
          <p:spPr>
            <a:xfrm>
              <a:off x="3131293" y="4346751"/>
              <a:ext cx="1014689" cy="997140"/>
            </a:xfrm>
            <a:prstGeom prst="rect">
              <a:avLst/>
            </a:prstGeom>
          </p:spPr>
        </p:pic>
        <p:sp>
          <p:nvSpPr>
            <p:cNvPr id="14" name="Freeform 29"/>
            <p:cNvSpPr>
              <a:spLocks noChangeArrowheads="1"/>
            </p:cNvSpPr>
            <p:nvPr/>
          </p:nvSpPr>
          <p:spPr bwMode="auto">
            <a:xfrm>
              <a:off x="3132781" y="4329112"/>
              <a:ext cx="1019569" cy="1024128"/>
            </a:xfrm>
            <a:custGeom>
              <a:avLst/>
              <a:gdLst>
                <a:gd name="T0" fmla="*/ 0 w 3007"/>
                <a:gd name="T1" fmla="*/ 2849 h 2850"/>
                <a:gd name="T2" fmla="*/ 3006 w 3007"/>
                <a:gd name="T3" fmla="*/ 2849 h 2850"/>
                <a:gd name="T4" fmla="*/ 3006 w 3007"/>
                <a:gd name="T5" fmla="*/ 0 h 2850"/>
                <a:gd name="T6" fmla="*/ 0 w 3007"/>
                <a:gd name="T7" fmla="*/ 0 h 2850"/>
                <a:gd name="T8" fmla="*/ 0 w 3007"/>
                <a:gd name="T9" fmla="*/ 2849 h 2850"/>
              </a:gdLst>
              <a:ahLst/>
              <a:cxnLst>
                <a:cxn ang="0">
                  <a:pos x="T0" y="T1"/>
                </a:cxn>
                <a:cxn ang="0">
                  <a:pos x="T2" y="T3"/>
                </a:cxn>
                <a:cxn ang="0">
                  <a:pos x="T4" y="T5"/>
                </a:cxn>
                <a:cxn ang="0">
                  <a:pos x="T6" y="T7"/>
                </a:cxn>
                <a:cxn ang="0">
                  <a:pos x="T8" y="T9"/>
                </a:cxn>
              </a:cxnLst>
              <a:rect l="0" t="0" r="r" b="b"/>
              <a:pathLst>
                <a:path w="3007" h="2850">
                  <a:moveTo>
                    <a:pt x="0" y="2849"/>
                  </a:moveTo>
                  <a:lnTo>
                    <a:pt x="3006" y="2849"/>
                  </a:lnTo>
                  <a:lnTo>
                    <a:pt x="3006" y="0"/>
                  </a:lnTo>
                  <a:lnTo>
                    <a:pt x="0" y="0"/>
                  </a:lnTo>
                  <a:lnTo>
                    <a:pt x="0" y="2849"/>
                  </a:lnTo>
                </a:path>
              </a:pathLst>
            </a:custGeom>
            <a:noFill/>
            <a:ln w="284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 name="Freeform 30"/>
            <p:cNvSpPr>
              <a:spLocks noChangeArrowheads="1"/>
            </p:cNvSpPr>
            <p:nvPr/>
          </p:nvSpPr>
          <p:spPr bwMode="auto">
            <a:xfrm>
              <a:off x="3386185" y="4566913"/>
              <a:ext cx="489667" cy="508894"/>
            </a:xfrm>
            <a:custGeom>
              <a:avLst/>
              <a:gdLst>
                <a:gd name="T0" fmla="*/ 0 w 1396"/>
                <a:gd name="T1" fmla="*/ 1416 h 1417"/>
                <a:gd name="T2" fmla="*/ 1395 w 1396"/>
                <a:gd name="T3" fmla="*/ 1416 h 1417"/>
                <a:gd name="T4" fmla="*/ 1395 w 1396"/>
                <a:gd name="T5" fmla="*/ 0 h 1417"/>
                <a:gd name="T6" fmla="*/ 0 w 1396"/>
                <a:gd name="T7" fmla="*/ 0 h 1417"/>
                <a:gd name="T8" fmla="*/ 0 w 1396"/>
                <a:gd name="T9" fmla="*/ 1416 h 1417"/>
              </a:gdLst>
              <a:ahLst/>
              <a:cxnLst>
                <a:cxn ang="0">
                  <a:pos x="T0" y="T1"/>
                </a:cxn>
                <a:cxn ang="0">
                  <a:pos x="T2" y="T3"/>
                </a:cxn>
                <a:cxn ang="0">
                  <a:pos x="T4" y="T5"/>
                </a:cxn>
                <a:cxn ang="0">
                  <a:pos x="T6" y="T7"/>
                </a:cxn>
                <a:cxn ang="0">
                  <a:pos x="T8" y="T9"/>
                </a:cxn>
              </a:cxnLst>
              <a:rect l="0" t="0" r="r" b="b"/>
              <a:pathLst>
                <a:path w="1396" h="1417">
                  <a:moveTo>
                    <a:pt x="0" y="1416"/>
                  </a:moveTo>
                  <a:lnTo>
                    <a:pt x="1395" y="1416"/>
                  </a:lnTo>
                  <a:lnTo>
                    <a:pt x="1395" y="0"/>
                  </a:lnTo>
                  <a:lnTo>
                    <a:pt x="0" y="0"/>
                  </a:lnTo>
                  <a:lnTo>
                    <a:pt x="0" y="1416"/>
                  </a:lnTo>
                </a:path>
              </a:pathLst>
            </a:custGeom>
            <a:noFill/>
            <a:ln w="2520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6" name="Group 15"/>
            <p:cNvGrpSpPr/>
            <p:nvPr/>
          </p:nvGrpSpPr>
          <p:grpSpPr>
            <a:xfrm>
              <a:off x="2081716" y="4346751"/>
              <a:ext cx="1001712" cy="1007886"/>
              <a:chOff x="1316188" y="5562600"/>
              <a:chExt cx="1001712" cy="1007886"/>
            </a:xfrm>
          </p:grpSpPr>
          <p:pic>
            <p:nvPicPr>
              <p:cNvPr id="17"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490" y="5573751"/>
                <a:ext cx="971550" cy="919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 name="Freeform 24"/>
              <p:cNvSpPr>
                <a:spLocks noChangeArrowheads="1"/>
              </p:cNvSpPr>
              <p:nvPr/>
            </p:nvSpPr>
            <p:spPr bwMode="auto">
              <a:xfrm>
                <a:off x="1316188" y="5562600"/>
                <a:ext cx="1001712" cy="1007886"/>
              </a:xfrm>
              <a:custGeom>
                <a:avLst/>
                <a:gdLst>
                  <a:gd name="T0" fmla="*/ 0 w 2781"/>
                  <a:gd name="T1" fmla="*/ 2636 h 2637"/>
                  <a:gd name="T2" fmla="*/ 2780 w 2781"/>
                  <a:gd name="T3" fmla="*/ 2636 h 2637"/>
                  <a:gd name="T4" fmla="*/ 2780 w 2781"/>
                  <a:gd name="T5" fmla="*/ 0 h 2637"/>
                  <a:gd name="T6" fmla="*/ 0 w 2781"/>
                  <a:gd name="T7" fmla="*/ 0 h 2637"/>
                  <a:gd name="T8" fmla="*/ 0 w 2781"/>
                  <a:gd name="T9" fmla="*/ 2636 h 2637"/>
                </a:gdLst>
                <a:ahLst/>
                <a:cxnLst>
                  <a:cxn ang="0">
                    <a:pos x="T0" y="T1"/>
                  </a:cxn>
                  <a:cxn ang="0">
                    <a:pos x="T2" y="T3"/>
                  </a:cxn>
                  <a:cxn ang="0">
                    <a:pos x="T4" y="T5"/>
                  </a:cxn>
                  <a:cxn ang="0">
                    <a:pos x="T6" y="T7"/>
                  </a:cxn>
                  <a:cxn ang="0">
                    <a:pos x="T8" y="T9"/>
                  </a:cxn>
                </a:cxnLst>
                <a:rect l="0" t="0" r="r" b="b"/>
                <a:pathLst>
                  <a:path w="2781" h="2637">
                    <a:moveTo>
                      <a:pt x="0" y="2636"/>
                    </a:moveTo>
                    <a:lnTo>
                      <a:pt x="2780" y="2636"/>
                    </a:lnTo>
                    <a:lnTo>
                      <a:pt x="2780" y="0"/>
                    </a:lnTo>
                    <a:lnTo>
                      <a:pt x="0" y="0"/>
                    </a:lnTo>
                    <a:lnTo>
                      <a:pt x="0" y="2636"/>
                    </a:lnTo>
                  </a:path>
                </a:pathLst>
              </a:custGeom>
              <a:noFill/>
              <a:ln w="284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 name="Freeform 25"/>
              <p:cNvSpPr>
                <a:spLocks noChangeArrowheads="1"/>
              </p:cNvSpPr>
              <p:nvPr/>
            </p:nvSpPr>
            <p:spPr bwMode="auto">
              <a:xfrm>
                <a:off x="1589238" y="5783263"/>
                <a:ext cx="465137" cy="471487"/>
              </a:xfrm>
              <a:custGeom>
                <a:avLst/>
                <a:gdLst>
                  <a:gd name="T0" fmla="*/ 0 w 1290"/>
                  <a:gd name="T1" fmla="*/ 1307 h 1308"/>
                  <a:gd name="T2" fmla="*/ 1289 w 1290"/>
                  <a:gd name="T3" fmla="*/ 1307 h 1308"/>
                  <a:gd name="T4" fmla="*/ 1289 w 1290"/>
                  <a:gd name="T5" fmla="*/ 0 h 1308"/>
                  <a:gd name="T6" fmla="*/ 0 w 1290"/>
                  <a:gd name="T7" fmla="*/ 0 h 1308"/>
                  <a:gd name="T8" fmla="*/ 0 w 1290"/>
                  <a:gd name="T9" fmla="*/ 1307 h 1308"/>
                </a:gdLst>
                <a:ahLst/>
                <a:cxnLst>
                  <a:cxn ang="0">
                    <a:pos x="T0" y="T1"/>
                  </a:cxn>
                  <a:cxn ang="0">
                    <a:pos x="T2" y="T3"/>
                  </a:cxn>
                  <a:cxn ang="0">
                    <a:pos x="T4" y="T5"/>
                  </a:cxn>
                  <a:cxn ang="0">
                    <a:pos x="T6" y="T7"/>
                  </a:cxn>
                  <a:cxn ang="0">
                    <a:pos x="T8" y="T9"/>
                  </a:cxn>
                </a:cxnLst>
                <a:rect l="0" t="0" r="r" b="b"/>
                <a:pathLst>
                  <a:path w="1290" h="1308">
                    <a:moveTo>
                      <a:pt x="0" y="1307"/>
                    </a:moveTo>
                    <a:lnTo>
                      <a:pt x="1289" y="1307"/>
                    </a:lnTo>
                    <a:lnTo>
                      <a:pt x="1289" y="0"/>
                    </a:lnTo>
                    <a:lnTo>
                      <a:pt x="0" y="0"/>
                    </a:lnTo>
                    <a:lnTo>
                      <a:pt x="0" y="1307"/>
                    </a:lnTo>
                  </a:path>
                </a:pathLst>
              </a:custGeom>
              <a:noFill/>
              <a:ln w="2520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383982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rigorously</a:t>
            </a:r>
            <a:endParaRPr lang="en-US" dirty="0"/>
          </a:p>
        </p:txBody>
      </p:sp>
      <p:sp>
        <p:nvSpPr>
          <p:cNvPr id="3" name="Content Placeholder 2"/>
          <p:cNvSpPr>
            <a:spLocks noGrp="1"/>
          </p:cNvSpPr>
          <p:nvPr>
            <p:ph idx="1"/>
          </p:nvPr>
        </p:nvSpPr>
        <p:spPr/>
        <p:txBody>
          <a:bodyPr/>
          <a:lstStyle/>
          <a:p>
            <a:r>
              <a:rPr lang="en-US" dirty="0" smtClean="0"/>
              <a:t>Unlike standard clustering, we measure the affinity of a whole cluster rather than pairs</a:t>
            </a:r>
          </a:p>
          <a:p>
            <a:r>
              <a:rPr lang="en-US" dirty="0" err="1" smtClean="0"/>
              <a:t>Datapoints</a:t>
            </a:r>
            <a:r>
              <a:rPr lang="en-US" dirty="0" smtClean="0"/>
              <a:t> </a:t>
            </a:r>
            <a:r>
              <a:rPr lang="en-US" i="1" dirty="0" smtClean="0"/>
              <a:t>x</a:t>
            </a:r>
            <a:r>
              <a:rPr lang="en-US" dirty="0" smtClean="0"/>
              <a:t> can be divided into </a:t>
            </a:r>
            <a:r>
              <a:rPr lang="en-US" i="1" dirty="0" smtClean="0"/>
              <a:t>x</a:t>
            </a:r>
            <a:r>
              <a:rPr lang="en-US" dirty="0" smtClean="0"/>
              <a:t>=[</a:t>
            </a:r>
            <a:r>
              <a:rPr lang="en-US" i="1" dirty="0" err="1" smtClean="0"/>
              <a:t>p,c</a:t>
            </a:r>
            <a:r>
              <a:rPr lang="en-US" dirty="0" smtClean="0"/>
              <a:t>]</a:t>
            </a:r>
          </a:p>
          <a:p>
            <a:r>
              <a:rPr lang="en-US" dirty="0" smtClean="0"/>
              <a:t>Affinity is defined by how ‘learnable’ is the function </a:t>
            </a:r>
            <a:r>
              <a:rPr lang="en-US" i="1" dirty="0" smtClean="0"/>
              <a:t>c</a:t>
            </a:r>
            <a:r>
              <a:rPr lang="en-US" dirty="0" smtClean="0"/>
              <a:t>=</a:t>
            </a:r>
            <a:r>
              <a:rPr lang="en-US" i="1" dirty="0" smtClean="0"/>
              <a:t>F</a:t>
            </a:r>
            <a:r>
              <a:rPr lang="en-US" dirty="0" smtClean="0"/>
              <a:t>(</a:t>
            </a:r>
            <a:r>
              <a:rPr lang="en-US" i="1" dirty="0" smtClean="0"/>
              <a:t>p</a:t>
            </a:r>
            <a:r>
              <a:rPr lang="en-US" dirty="0" smtClean="0"/>
              <a:t>)</a:t>
            </a:r>
          </a:p>
          <a:p>
            <a:pPr lvl="1"/>
            <a:r>
              <a:rPr lang="en-US" dirty="0" smtClean="0"/>
              <a:t>Or P(</a:t>
            </a:r>
            <a:r>
              <a:rPr lang="en-US" i="1" dirty="0" err="1" smtClean="0"/>
              <a:t>c</a:t>
            </a:r>
            <a:r>
              <a:rPr lang="en-US" dirty="0" err="1" smtClean="0"/>
              <a:t>|</a:t>
            </a:r>
            <a:r>
              <a:rPr lang="en-US" i="1" dirty="0" err="1" smtClean="0"/>
              <a:t>p</a:t>
            </a:r>
            <a:r>
              <a:rPr lang="en-US" dirty="0" smtClean="0"/>
              <a:t>)</a:t>
            </a:r>
          </a:p>
          <a:p>
            <a:pPr lvl="1"/>
            <a:r>
              <a:rPr lang="en-US" dirty="0" smtClean="0"/>
              <a:t> Measure how well the function has been learned via leave-one-out cross validation</a:t>
            </a:r>
            <a:endParaRPr lang="en-US" dirty="0"/>
          </a:p>
        </p:txBody>
      </p:sp>
    </p:spTree>
    <p:extLst>
      <p:ext uri="{BB962C8B-B14F-4D97-AF65-F5344CB8AC3E}">
        <p14:creationId xmlns:p14="http://schemas.microsoft.com/office/powerpoint/2010/main" val="81595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whispers of this idea</a:t>
            </a:r>
            <a:endParaRPr lang="en-US" dirty="0"/>
          </a:p>
        </p:txBody>
      </p:sp>
      <p:sp>
        <p:nvSpPr>
          <p:cNvPr id="3" name="Content Placeholder 2"/>
          <p:cNvSpPr>
            <a:spLocks noGrp="1"/>
          </p:cNvSpPr>
          <p:nvPr>
            <p:ph idx="1"/>
          </p:nvPr>
        </p:nvSpPr>
        <p:spPr>
          <a:xfrm>
            <a:off x="457200" y="1295400"/>
            <a:ext cx="8229600" cy="5943600"/>
          </a:xfrm>
        </p:spPr>
        <p:txBody>
          <a:bodyPr>
            <a:normAutofit/>
          </a:bodyPr>
          <a:lstStyle/>
          <a:p>
            <a:r>
              <a:rPr lang="en-US" dirty="0" smtClean="0"/>
              <a:t>Weakly supervised methods</a:t>
            </a:r>
          </a:p>
          <a:p>
            <a:endParaRPr lang="en-US" sz="1200" dirty="0" smtClean="0"/>
          </a:p>
          <a:p>
            <a:endParaRPr lang="en-US" dirty="0"/>
          </a:p>
          <a:p>
            <a:pPr marL="0" indent="0">
              <a:buNone/>
            </a:pPr>
            <a:endParaRPr lang="en-US" sz="2800" dirty="0"/>
          </a:p>
          <a:p>
            <a:r>
              <a:rPr lang="en-US" dirty="0"/>
              <a:t>Probabilistic </a:t>
            </a:r>
            <a:r>
              <a:rPr lang="en-US" dirty="0" smtClean="0"/>
              <a:t>clustering</a:t>
            </a:r>
          </a:p>
          <a:p>
            <a:pPr lvl="1"/>
            <a:r>
              <a:rPr lang="en-US" dirty="0" smtClean="0"/>
              <a:t>choose </a:t>
            </a:r>
            <a:r>
              <a:rPr lang="en-US" dirty="0"/>
              <a:t>clusters </a:t>
            </a:r>
            <a:r>
              <a:rPr lang="en-US" dirty="0" err="1" smtClean="0"/>
              <a:t>s.t.</a:t>
            </a:r>
            <a:r>
              <a:rPr lang="en-US" dirty="0" smtClean="0"/>
              <a:t> dataset can be compressed</a:t>
            </a:r>
          </a:p>
          <a:p>
            <a:r>
              <a:rPr lang="en-US" dirty="0" err="1" smtClean="0"/>
              <a:t>Autoencoders</a:t>
            </a:r>
            <a:r>
              <a:rPr lang="en-US" dirty="0" smtClean="0"/>
              <a:t> </a:t>
            </a:r>
            <a:r>
              <a:rPr lang="en-US" dirty="0"/>
              <a:t>&amp; </a:t>
            </a:r>
            <a:r>
              <a:rPr lang="en-US" dirty="0" smtClean="0"/>
              <a:t>RBM’s</a:t>
            </a:r>
            <a:endParaRPr lang="en-US" dirty="0"/>
          </a:p>
        </p:txBody>
      </p:sp>
      <p:grpSp>
        <p:nvGrpSpPr>
          <p:cNvPr id="34" name="Group 33"/>
          <p:cNvGrpSpPr/>
          <p:nvPr/>
        </p:nvGrpSpPr>
        <p:grpSpPr>
          <a:xfrm>
            <a:off x="1252858" y="1905000"/>
            <a:ext cx="6988550" cy="1083631"/>
            <a:chOff x="524835" y="2544661"/>
            <a:chExt cx="12573000" cy="1949544"/>
          </a:xfrm>
        </p:grpSpPr>
        <p:grpSp>
          <p:nvGrpSpPr>
            <p:cNvPr id="4" name="Group 3"/>
            <p:cNvGrpSpPr/>
            <p:nvPr/>
          </p:nvGrpSpPr>
          <p:grpSpPr>
            <a:xfrm>
              <a:off x="524835" y="3581400"/>
              <a:ext cx="3895347" cy="912805"/>
              <a:chOff x="2063750" y="2338137"/>
              <a:chExt cx="1521841" cy="356616"/>
            </a:xfrm>
          </p:grpSpPr>
          <p:pic>
            <p:nvPicPr>
              <p:cNvPr id="5" name="Picture 4"/>
              <p:cNvPicPr>
                <a:picLocks noChangeAspect="1"/>
              </p:cNvPicPr>
              <p:nvPr/>
            </p:nvPicPr>
            <p:blipFill>
              <a:blip r:embed="rId3"/>
              <a:stretch>
                <a:fillRect/>
              </a:stretch>
            </p:blipFill>
            <p:spPr>
              <a:xfrm>
                <a:off x="2063750" y="2338137"/>
                <a:ext cx="356616" cy="356616"/>
              </a:xfrm>
              <a:prstGeom prst="rect">
                <a:avLst/>
              </a:prstGeom>
            </p:spPr>
          </p:pic>
          <p:pic>
            <p:nvPicPr>
              <p:cNvPr id="6" name="Picture 5"/>
              <p:cNvPicPr>
                <a:picLocks noChangeAspect="1"/>
              </p:cNvPicPr>
              <p:nvPr/>
            </p:nvPicPr>
            <p:blipFill>
              <a:blip r:embed="rId4"/>
              <a:stretch>
                <a:fillRect/>
              </a:stretch>
            </p:blipFill>
            <p:spPr>
              <a:xfrm>
                <a:off x="2449512" y="2338137"/>
                <a:ext cx="356616" cy="356616"/>
              </a:xfrm>
              <a:prstGeom prst="rect">
                <a:avLst/>
              </a:prstGeom>
            </p:spPr>
          </p:pic>
          <p:pic>
            <p:nvPicPr>
              <p:cNvPr id="7" name="Picture 6"/>
              <p:cNvPicPr>
                <a:picLocks noChangeAspect="1"/>
              </p:cNvPicPr>
              <p:nvPr/>
            </p:nvPicPr>
            <p:blipFill>
              <a:blip r:embed="rId5"/>
              <a:stretch>
                <a:fillRect/>
              </a:stretch>
            </p:blipFill>
            <p:spPr>
              <a:xfrm>
                <a:off x="2838450" y="2338137"/>
                <a:ext cx="356616" cy="356616"/>
              </a:xfrm>
              <a:prstGeom prst="rect">
                <a:avLst/>
              </a:prstGeom>
            </p:spPr>
          </p:pic>
          <p:pic>
            <p:nvPicPr>
              <p:cNvPr id="8" name="Picture 7"/>
              <p:cNvPicPr>
                <a:picLocks noChangeAspect="1"/>
              </p:cNvPicPr>
              <p:nvPr/>
            </p:nvPicPr>
            <p:blipFill>
              <a:blip r:embed="rId6"/>
              <a:stretch>
                <a:fillRect/>
              </a:stretch>
            </p:blipFill>
            <p:spPr>
              <a:xfrm>
                <a:off x="3228975" y="2338137"/>
                <a:ext cx="356616" cy="356616"/>
              </a:xfrm>
              <a:prstGeom prst="rect">
                <a:avLst/>
              </a:prstGeom>
            </p:spPr>
          </p:pic>
        </p:grpSp>
        <p:grpSp>
          <p:nvGrpSpPr>
            <p:cNvPr id="9" name="Group 8"/>
            <p:cNvGrpSpPr/>
            <p:nvPr/>
          </p:nvGrpSpPr>
          <p:grpSpPr>
            <a:xfrm>
              <a:off x="4863661" y="3581400"/>
              <a:ext cx="3895348" cy="912805"/>
              <a:chOff x="8224459" y="2057400"/>
              <a:chExt cx="3895348" cy="912805"/>
            </a:xfrm>
          </p:grpSpPr>
          <p:pic>
            <p:nvPicPr>
              <p:cNvPr id="10" name="Picture 9"/>
              <p:cNvPicPr>
                <a:picLocks noChangeAspect="1"/>
              </p:cNvPicPr>
              <p:nvPr/>
            </p:nvPicPr>
            <p:blipFill>
              <a:blip r:embed="rId7"/>
              <a:stretch>
                <a:fillRect/>
              </a:stretch>
            </p:blipFill>
            <p:spPr>
              <a:xfrm>
                <a:off x="8224459" y="2057400"/>
                <a:ext cx="912805" cy="912805"/>
              </a:xfrm>
              <a:prstGeom prst="rect">
                <a:avLst/>
              </a:prstGeom>
            </p:spPr>
          </p:pic>
          <p:pic>
            <p:nvPicPr>
              <p:cNvPr id="11" name="Picture 10"/>
              <p:cNvPicPr>
                <a:picLocks noChangeAspect="1"/>
              </p:cNvPicPr>
              <p:nvPr/>
            </p:nvPicPr>
            <p:blipFill>
              <a:blip r:embed="rId8"/>
              <a:stretch>
                <a:fillRect/>
              </a:stretch>
            </p:blipFill>
            <p:spPr>
              <a:xfrm>
                <a:off x="9211866" y="2057400"/>
                <a:ext cx="912805" cy="912805"/>
              </a:xfrm>
              <a:prstGeom prst="rect">
                <a:avLst/>
              </a:prstGeom>
            </p:spPr>
          </p:pic>
          <p:pic>
            <p:nvPicPr>
              <p:cNvPr id="12" name="Picture 11"/>
              <p:cNvPicPr>
                <a:picLocks noChangeAspect="1"/>
              </p:cNvPicPr>
              <p:nvPr/>
            </p:nvPicPr>
            <p:blipFill>
              <a:blip r:embed="rId9"/>
              <a:stretch>
                <a:fillRect/>
              </a:stretch>
            </p:blipFill>
            <p:spPr>
              <a:xfrm>
                <a:off x="10207403" y="2057400"/>
                <a:ext cx="912805" cy="912805"/>
              </a:xfrm>
              <a:prstGeom prst="rect">
                <a:avLst/>
              </a:prstGeom>
            </p:spPr>
          </p:pic>
          <p:pic>
            <p:nvPicPr>
              <p:cNvPr id="13" name="Picture 12"/>
              <p:cNvPicPr>
                <a:picLocks noChangeAspect="1"/>
              </p:cNvPicPr>
              <p:nvPr/>
            </p:nvPicPr>
            <p:blipFill>
              <a:blip r:embed="rId10"/>
              <a:stretch>
                <a:fillRect/>
              </a:stretch>
            </p:blipFill>
            <p:spPr>
              <a:xfrm>
                <a:off x="11207002" y="2057400"/>
                <a:ext cx="912805" cy="912805"/>
              </a:xfrm>
              <a:prstGeom prst="rect">
                <a:avLst/>
              </a:prstGeom>
            </p:spPr>
          </p:pic>
        </p:grpSp>
        <p:grpSp>
          <p:nvGrpSpPr>
            <p:cNvPr id="14" name="Group 13"/>
            <p:cNvGrpSpPr/>
            <p:nvPr/>
          </p:nvGrpSpPr>
          <p:grpSpPr>
            <a:xfrm>
              <a:off x="4863662" y="2544661"/>
              <a:ext cx="3895347" cy="912805"/>
              <a:chOff x="2072217" y="781495"/>
              <a:chExt cx="1521841" cy="356616"/>
            </a:xfrm>
          </p:grpSpPr>
          <p:pic>
            <p:nvPicPr>
              <p:cNvPr id="15" name="Picture 14"/>
              <p:cNvPicPr>
                <a:picLocks noChangeAspect="1"/>
              </p:cNvPicPr>
              <p:nvPr/>
            </p:nvPicPr>
            <p:blipFill>
              <a:blip r:embed="rId11"/>
              <a:stretch>
                <a:fillRect/>
              </a:stretch>
            </p:blipFill>
            <p:spPr>
              <a:xfrm>
                <a:off x="2072217" y="781495"/>
                <a:ext cx="356616" cy="356616"/>
              </a:xfrm>
              <a:prstGeom prst="rect">
                <a:avLst/>
              </a:prstGeom>
            </p:spPr>
          </p:pic>
          <p:pic>
            <p:nvPicPr>
              <p:cNvPr id="16" name="Picture 15"/>
              <p:cNvPicPr>
                <a:picLocks noChangeAspect="1"/>
              </p:cNvPicPr>
              <p:nvPr/>
            </p:nvPicPr>
            <p:blipFill>
              <a:blip r:embed="rId12"/>
              <a:stretch>
                <a:fillRect/>
              </a:stretch>
            </p:blipFill>
            <p:spPr>
              <a:xfrm>
                <a:off x="2457979" y="781495"/>
                <a:ext cx="356616" cy="356616"/>
              </a:xfrm>
              <a:prstGeom prst="rect">
                <a:avLst/>
              </a:prstGeom>
            </p:spPr>
          </p:pic>
          <p:pic>
            <p:nvPicPr>
              <p:cNvPr id="17" name="Picture 16"/>
              <p:cNvPicPr>
                <a:picLocks noChangeAspect="1"/>
              </p:cNvPicPr>
              <p:nvPr/>
            </p:nvPicPr>
            <p:blipFill>
              <a:blip r:embed="rId13"/>
              <a:stretch>
                <a:fillRect/>
              </a:stretch>
            </p:blipFill>
            <p:spPr>
              <a:xfrm>
                <a:off x="2846917" y="781495"/>
                <a:ext cx="356616" cy="356616"/>
              </a:xfrm>
              <a:prstGeom prst="rect">
                <a:avLst/>
              </a:prstGeom>
            </p:spPr>
          </p:pic>
          <p:pic>
            <p:nvPicPr>
              <p:cNvPr id="18" name="Picture 17"/>
              <p:cNvPicPr>
                <a:picLocks noChangeAspect="1"/>
              </p:cNvPicPr>
              <p:nvPr/>
            </p:nvPicPr>
            <p:blipFill>
              <a:blip r:embed="rId14"/>
              <a:stretch>
                <a:fillRect/>
              </a:stretch>
            </p:blipFill>
            <p:spPr>
              <a:xfrm>
                <a:off x="3237442" y="781495"/>
                <a:ext cx="356616" cy="356616"/>
              </a:xfrm>
              <a:prstGeom prst="rect">
                <a:avLst/>
              </a:prstGeom>
            </p:spPr>
          </p:pic>
        </p:grpSp>
        <p:grpSp>
          <p:nvGrpSpPr>
            <p:cNvPr id="19" name="Group 18"/>
            <p:cNvGrpSpPr/>
            <p:nvPr/>
          </p:nvGrpSpPr>
          <p:grpSpPr>
            <a:xfrm>
              <a:off x="9202488" y="2544661"/>
              <a:ext cx="3895347" cy="912805"/>
              <a:chOff x="2063750" y="1479170"/>
              <a:chExt cx="1521841" cy="356616"/>
            </a:xfrm>
          </p:grpSpPr>
          <p:pic>
            <p:nvPicPr>
              <p:cNvPr id="20" name="Picture 19"/>
              <p:cNvPicPr>
                <a:picLocks noChangeAspect="1"/>
              </p:cNvPicPr>
              <p:nvPr/>
            </p:nvPicPr>
            <p:blipFill>
              <a:blip r:embed="rId15"/>
              <a:stretch>
                <a:fillRect/>
              </a:stretch>
            </p:blipFill>
            <p:spPr>
              <a:xfrm>
                <a:off x="2063750" y="1479170"/>
                <a:ext cx="356616" cy="356616"/>
              </a:xfrm>
              <a:prstGeom prst="rect">
                <a:avLst/>
              </a:prstGeom>
            </p:spPr>
          </p:pic>
          <p:pic>
            <p:nvPicPr>
              <p:cNvPr id="21" name="Picture 20"/>
              <p:cNvPicPr>
                <a:picLocks noChangeAspect="1"/>
              </p:cNvPicPr>
              <p:nvPr/>
            </p:nvPicPr>
            <p:blipFill>
              <a:blip r:embed="rId16"/>
              <a:stretch>
                <a:fillRect/>
              </a:stretch>
            </p:blipFill>
            <p:spPr>
              <a:xfrm>
                <a:off x="2449512" y="1479170"/>
                <a:ext cx="356616" cy="356616"/>
              </a:xfrm>
              <a:prstGeom prst="rect">
                <a:avLst/>
              </a:prstGeom>
            </p:spPr>
          </p:pic>
          <p:pic>
            <p:nvPicPr>
              <p:cNvPr id="22" name="Picture 21"/>
              <p:cNvPicPr>
                <a:picLocks noChangeAspect="1"/>
              </p:cNvPicPr>
              <p:nvPr/>
            </p:nvPicPr>
            <p:blipFill>
              <a:blip r:embed="rId17"/>
              <a:stretch>
                <a:fillRect/>
              </a:stretch>
            </p:blipFill>
            <p:spPr>
              <a:xfrm>
                <a:off x="2838450" y="1479170"/>
                <a:ext cx="356616" cy="356616"/>
              </a:xfrm>
              <a:prstGeom prst="rect">
                <a:avLst/>
              </a:prstGeom>
            </p:spPr>
          </p:pic>
          <p:pic>
            <p:nvPicPr>
              <p:cNvPr id="23" name="Picture 22"/>
              <p:cNvPicPr>
                <a:picLocks noChangeAspect="1"/>
              </p:cNvPicPr>
              <p:nvPr/>
            </p:nvPicPr>
            <p:blipFill>
              <a:blip r:embed="rId18"/>
              <a:stretch>
                <a:fillRect/>
              </a:stretch>
            </p:blipFill>
            <p:spPr>
              <a:xfrm>
                <a:off x="3228975" y="1479170"/>
                <a:ext cx="356616" cy="356616"/>
              </a:xfrm>
              <a:prstGeom prst="rect">
                <a:avLst/>
              </a:prstGeom>
            </p:spPr>
          </p:pic>
        </p:grpSp>
        <p:grpSp>
          <p:nvGrpSpPr>
            <p:cNvPr id="24" name="Group 23"/>
            <p:cNvGrpSpPr/>
            <p:nvPr/>
          </p:nvGrpSpPr>
          <p:grpSpPr>
            <a:xfrm>
              <a:off x="524835" y="2544661"/>
              <a:ext cx="3895347" cy="912805"/>
              <a:chOff x="2063750" y="1859154"/>
              <a:chExt cx="1521841" cy="356616"/>
            </a:xfrm>
          </p:grpSpPr>
          <p:pic>
            <p:nvPicPr>
              <p:cNvPr id="25" name="Picture 24"/>
              <p:cNvPicPr>
                <a:picLocks noChangeAspect="1"/>
              </p:cNvPicPr>
              <p:nvPr/>
            </p:nvPicPr>
            <p:blipFill>
              <a:blip r:embed="rId19"/>
              <a:stretch>
                <a:fillRect/>
              </a:stretch>
            </p:blipFill>
            <p:spPr>
              <a:xfrm>
                <a:off x="2063750" y="1859154"/>
                <a:ext cx="356616" cy="356616"/>
              </a:xfrm>
              <a:prstGeom prst="rect">
                <a:avLst/>
              </a:prstGeom>
            </p:spPr>
          </p:pic>
          <p:pic>
            <p:nvPicPr>
              <p:cNvPr id="26" name="Picture 25"/>
              <p:cNvPicPr>
                <a:picLocks noChangeAspect="1"/>
              </p:cNvPicPr>
              <p:nvPr/>
            </p:nvPicPr>
            <p:blipFill>
              <a:blip r:embed="rId20"/>
              <a:stretch>
                <a:fillRect/>
              </a:stretch>
            </p:blipFill>
            <p:spPr>
              <a:xfrm>
                <a:off x="2449512" y="1859154"/>
                <a:ext cx="356616" cy="356616"/>
              </a:xfrm>
              <a:prstGeom prst="rect">
                <a:avLst/>
              </a:prstGeom>
            </p:spPr>
          </p:pic>
          <p:pic>
            <p:nvPicPr>
              <p:cNvPr id="27" name="Picture 26"/>
              <p:cNvPicPr>
                <a:picLocks noChangeAspect="1"/>
              </p:cNvPicPr>
              <p:nvPr/>
            </p:nvPicPr>
            <p:blipFill>
              <a:blip r:embed="rId21"/>
              <a:stretch>
                <a:fillRect/>
              </a:stretch>
            </p:blipFill>
            <p:spPr>
              <a:xfrm>
                <a:off x="2838450" y="1859154"/>
                <a:ext cx="356616" cy="356616"/>
              </a:xfrm>
              <a:prstGeom prst="rect">
                <a:avLst/>
              </a:prstGeom>
            </p:spPr>
          </p:pic>
          <p:pic>
            <p:nvPicPr>
              <p:cNvPr id="28" name="Picture 27"/>
              <p:cNvPicPr>
                <a:picLocks noChangeAspect="1"/>
              </p:cNvPicPr>
              <p:nvPr/>
            </p:nvPicPr>
            <p:blipFill>
              <a:blip r:embed="rId22"/>
              <a:stretch>
                <a:fillRect/>
              </a:stretch>
            </p:blipFill>
            <p:spPr>
              <a:xfrm>
                <a:off x="3228975" y="1859154"/>
                <a:ext cx="356616" cy="356616"/>
              </a:xfrm>
              <a:prstGeom prst="rect">
                <a:avLst/>
              </a:prstGeom>
            </p:spPr>
          </p:pic>
        </p:grpSp>
        <p:grpSp>
          <p:nvGrpSpPr>
            <p:cNvPr id="29" name="Group 28"/>
            <p:cNvGrpSpPr/>
            <p:nvPr/>
          </p:nvGrpSpPr>
          <p:grpSpPr>
            <a:xfrm>
              <a:off x="9202488" y="3581400"/>
              <a:ext cx="3895347" cy="912805"/>
              <a:chOff x="2063750" y="365125"/>
              <a:chExt cx="1521841" cy="356616"/>
            </a:xfrm>
          </p:grpSpPr>
          <p:pic>
            <p:nvPicPr>
              <p:cNvPr id="30" name="Picture 29"/>
              <p:cNvPicPr>
                <a:picLocks noChangeAspect="1"/>
              </p:cNvPicPr>
              <p:nvPr/>
            </p:nvPicPr>
            <p:blipFill>
              <a:blip r:embed="rId23"/>
              <a:stretch>
                <a:fillRect/>
              </a:stretch>
            </p:blipFill>
            <p:spPr>
              <a:xfrm>
                <a:off x="2063750" y="365125"/>
                <a:ext cx="356616" cy="356616"/>
              </a:xfrm>
              <a:prstGeom prst="rect">
                <a:avLst/>
              </a:prstGeom>
            </p:spPr>
          </p:pic>
          <p:pic>
            <p:nvPicPr>
              <p:cNvPr id="31" name="Picture 30"/>
              <p:cNvPicPr>
                <a:picLocks noChangeAspect="1"/>
              </p:cNvPicPr>
              <p:nvPr/>
            </p:nvPicPr>
            <p:blipFill>
              <a:blip r:embed="rId24"/>
              <a:stretch>
                <a:fillRect/>
              </a:stretch>
            </p:blipFill>
            <p:spPr>
              <a:xfrm>
                <a:off x="2449512" y="365125"/>
                <a:ext cx="356616" cy="356616"/>
              </a:xfrm>
              <a:prstGeom prst="rect">
                <a:avLst/>
              </a:prstGeom>
            </p:spPr>
          </p:pic>
          <p:pic>
            <p:nvPicPr>
              <p:cNvPr id="32" name="Picture 31"/>
              <p:cNvPicPr>
                <a:picLocks noChangeAspect="1"/>
              </p:cNvPicPr>
              <p:nvPr/>
            </p:nvPicPr>
            <p:blipFill>
              <a:blip r:embed="rId25"/>
              <a:stretch>
                <a:fillRect/>
              </a:stretch>
            </p:blipFill>
            <p:spPr>
              <a:xfrm>
                <a:off x="2838450" y="365125"/>
                <a:ext cx="356616" cy="356616"/>
              </a:xfrm>
              <a:prstGeom prst="rect">
                <a:avLst/>
              </a:prstGeom>
            </p:spPr>
          </p:pic>
          <p:pic>
            <p:nvPicPr>
              <p:cNvPr id="33" name="Picture 32"/>
              <p:cNvPicPr>
                <a:picLocks noChangeAspect="1"/>
              </p:cNvPicPr>
              <p:nvPr/>
            </p:nvPicPr>
            <p:blipFill>
              <a:blip r:embed="rId26"/>
              <a:stretch>
                <a:fillRect/>
              </a:stretch>
            </p:blipFill>
            <p:spPr>
              <a:xfrm>
                <a:off x="3228975" y="365125"/>
                <a:ext cx="356616" cy="356616"/>
              </a:xfrm>
              <a:prstGeom prst="rect">
                <a:avLst/>
              </a:prstGeom>
            </p:spPr>
          </p:pic>
        </p:grpSp>
      </p:grpSp>
      <p:pic>
        <p:nvPicPr>
          <p:cNvPr id="4098" name="Picture 2" descr="http://xcorr.files.wordpress.com/2011/06/leebases.png"/>
          <p:cNvPicPr>
            <a:picLocks noChangeAspect="1" noChangeArrowheads="1"/>
          </p:cNvPicPr>
          <p:nvPr/>
        </p:nvPicPr>
        <p:blipFill rotWithShape="1">
          <a:blip r:embed="rId27">
            <a:extLst>
              <a:ext uri="{28A0092B-C50C-407E-A947-70E740481C1C}">
                <a14:useLocalDpi xmlns:a14="http://schemas.microsoft.com/office/drawing/2010/main" val="0"/>
              </a:ext>
            </a:extLst>
          </a:blip>
          <a:srcRect l="-308" b="63081"/>
          <a:stretch/>
        </p:blipFill>
        <p:spPr bwMode="auto">
          <a:xfrm>
            <a:off x="1581820" y="4946377"/>
            <a:ext cx="3979490" cy="1464674"/>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5561310" y="6171767"/>
            <a:ext cx="2534668" cy="305233"/>
          </a:xfrm>
          <a:prstGeom prst="rect">
            <a:avLst/>
          </a:prstGeom>
          <a:noFill/>
        </p:spPr>
        <p:txBody>
          <a:bodyPr wrap="none" rtlCol="0">
            <a:spAutoFit/>
          </a:bodyPr>
          <a:lstStyle/>
          <a:p>
            <a:r>
              <a:rPr lang="en-US" dirty="0" smtClean="0"/>
              <a:t>(</a:t>
            </a:r>
            <a:r>
              <a:rPr lang="en-US" dirty="0" err="1" smtClean="0"/>
              <a:t>Olshausen</a:t>
            </a:r>
            <a:r>
              <a:rPr lang="en-US" dirty="0" smtClean="0"/>
              <a:t> &amp; Field 1997)</a:t>
            </a:r>
            <a:endParaRPr lang="en-US" dirty="0"/>
          </a:p>
        </p:txBody>
      </p:sp>
    </p:spTree>
    <p:extLst>
      <p:ext uri="{BB962C8B-B14F-4D97-AF65-F5344CB8AC3E}">
        <p14:creationId xmlns:p14="http://schemas.microsoft.com/office/powerpoint/2010/main" val="139425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177796" y="1545997"/>
            <a:ext cx="4788408" cy="4788408"/>
            <a:chOff x="2264728" y="1009822"/>
            <a:chExt cx="4788408" cy="4788408"/>
          </a:xfrm>
        </p:grpSpPr>
        <p:grpSp>
          <p:nvGrpSpPr>
            <p:cNvPr id="20" name="Group 19"/>
            <p:cNvGrpSpPr/>
            <p:nvPr/>
          </p:nvGrpSpPr>
          <p:grpSpPr>
            <a:xfrm>
              <a:off x="3167950" y="1009822"/>
              <a:ext cx="2981963" cy="4788408"/>
              <a:chOff x="3015550" y="1009822"/>
              <a:chExt cx="2981963" cy="4788408"/>
            </a:xfrm>
          </p:grpSpPr>
          <p:sp>
            <p:nvSpPr>
              <p:cNvPr id="70" name="Oval 69"/>
              <p:cNvSpPr/>
              <p:nvPr/>
            </p:nvSpPr>
            <p:spPr>
              <a:xfrm rot="20700000">
                <a:off x="4850272" y="56517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1" name="Oval 70"/>
              <p:cNvSpPr/>
              <p:nvPr/>
            </p:nvSpPr>
            <p:spPr>
              <a:xfrm rot="20700000">
                <a:off x="4095050" y="108832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2" name="Oval 71"/>
              <p:cNvSpPr/>
              <p:nvPr/>
            </p:nvSpPr>
            <p:spPr>
              <a:xfrm rot="15300000">
                <a:off x="5885081" y="277043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3" name="Oval 72"/>
              <p:cNvSpPr/>
              <p:nvPr/>
            </p:nvSpPr>
            <p:spPr>
              <a:xfrm rot="15300000">
                <a:off x="3066552" y="399319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4" name="Oval 73"/>
              <p:cNvSpPr/>
              <p:nvPr/>
            </p:nvSpPr>
            <p:spPr>
              <a:xfrm rot="18000000">
                <a:off x="5733857" y="45687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5" name="Oval 74"/>
              <p:cNvSpPr/>
              <p:nvPr/>
            </p:nvSpPr>
            <p:spPr>
              <a:xfrm rot="18000000">
                <a:off x="3206832" y="22065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6" name="Oval 75"/>
              <p:cNvSpPr/>
              <p:nvPr/>
            </p:nvSpPr>
            <p:spPr>
              <a:xfrm rot="12600000">
                <a:off x="5185159" y="13334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7" name="Oval 76"/>
              <p:cNvSpPr/>
              <p:nvPr/>
            </p:nvSpPr>
            <p:spPr>
              <a:xfrm rot="12600000">
                <a:off x="3726182" y="542488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8" name="Oval 77"/>
              <p:cNvSpPr/>
              <p:nvPr/>
            </p:nvSpPr>
            <p:spPr>
              <a:xfrm>
                <a:off x="4474528" y="573422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9" name="Oval 78"/>
              <p:cNvSpPr/>
              <p:nvPr/>
            </p:nvSpPr>
            <p:spPr>
              <a:xfrm>
                <a:off x="4474528" y="100982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0" name="Oval 79"/>
              <p:cNvSpPr/>
              <p:nvPr/>
            </p:nvSpPr>
            <p:spPr>
              <a:xfrm rot="16200000">
                <a:off x="5933505" y="338421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1" name="Oval 80"/>
              <p:cNvSpPr/>
              <p:nvPr/>
            </p:nvSpPr>
            <p:spPr>
              <a:xfrm rot="16200000">
                <a:off x="3015550" y="338421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2" name="Oval 81"/>
              <p:cNvSpPr/>
              <p:nvPr/>
            </p:nvSpPr>
            <p:spPr>
              <a:xfrm rot="18900000">
                <a:off x="5499389" y="503814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3" name="Oval 82"/>
              <p:cNvSpPr/>
              <p:nvPr/>
            </p:nvSpPr>
            <p:spPr>
              <a:xfrm rot="18900000">
                <a:off x="3436082" y="169748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4" name="Oval 83"/>
              <p:cNvSpPr/>
              <p:nvPr/>
            </p:nvSpPr>
            <p:spPr>
              <a:xfrm rot="13500000">
                <a:off x="5508010" y="170611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5" name="Oval 84"/>
              <p:cNvSpPr/>
              <p:nvPr/>
            </p:nvSpPr>
            <p:spPr>
              <a:xfrm rot="13500000">
                <a:off x="3444703" y="504676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6" name="Oval 85"/>
              <p:cNvSpPr/>
              <p:nvPr/>
            </p:nvSpPr>
            <p:spPr>
              <a:xfrm rot="19800000">
                <a:off x="5199833" y="541432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7" name="Oval 86"/>
              <p:cNvSpPr/>
              <p:nvPr/>
            </p:nvSpPr>
            <p:spPr>
              <a:xfrm rot="19800000">
                <a:off x="3740856" y="132287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8" name="Oval 87"/>
              <p:cNvSpPr/>
              <p:nvPr/>
            </p:nvSpPr>
            <p:spPr>
              <a:xfrm rot="14400000">
                <a:off x="5739952" y="21980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9" name="Oval 88"/>
              <p:cNvSpPr/>
              <p:nvPr/>
            </p:nvSpPr>
            <p:spPr>
              <a:xfrm rot="14400000">
                <a:off x="3212929" y="45602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0" name="Oval 89"/>
              <p:cNvSpPr/>
              <p:nvPr/>
            </p:nvSpPr>
            <p:spPr>
              <a:xfrm rot="17100000">
                <a:off x="5881925" y="399758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1" name="Oval 90"/>
              <p:cNvSpPr/>
              <p:nvPr/>
            </p:nvSpPr>
            <p:spPr>
              <a:xfrm rot="17100000">
                <a:off x="3063396" y="277481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2" name="Oval 91"/>
              <p:cNvSpPr/>
              <p:nvPr/>
            </p:nvSpPr>
            <p:spPr>
              <a:xfrm rot="11700000">
                <a:off x="4833906" y="110010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3" name="Oval 92"/>
              <p:cNvSpPr/>
              <p:nvPr/>
            </p:nvSpPr>
            <p:spPr>
              <a:xfrm rot="11700000">
                <a:off x="4078684" y="566352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4" name="Oval 93"/>
              <p:cNvSpPr/>
              <p:nvPr/>
            </p:nvSpPr>
            <p:spPr>
              <a:xfrm rot="20252659">
                <a:off x="5028841" y="55523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5" name="Oval 94"/>
              <p:cNvSpPr/>
              <p:nvPr/>
            </p:nvSpPr>
            <p:spPr>
              <a:xfrm rot="20252659">
                <a:off x="3914274" y="11861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6" name="Oval 95"/>
              <p:cNvSpPr/>
              <p:nvPr/>
            </p:nvSpPr>
            <p:spPr>
              <a:xfrm rot="14852659">
                <a:off x="5824565" y="247823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7" name="Oval 96"/>
              <p:cNvSpPr/>
              <p:nvPr/>
            </p:nvSpPr>
            <p:spPr>
              <a:xfrm rot="14852659">
                <a:off x="3127862" y="428280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8" name="Oval 97"/>
              <p:cNvSpPr/>
              <p:nvPr/>
            </p:nvSpPr>
            <p:spPr>
              <a:xfrm rot="17552659">
                <a:off x="5819030" y="429265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9" name="Oval 98"/>
              <p:cNvSpPr/>
              <p:nvPr/>
            </p:nvSpPr>
            <p:spPr>
              <a:xfrm rot="17552659">
                <a:off x="3124055" y="248133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0" name="Oval 99"/>
              <p:cNvSpPr/>
              <p:nvPr/>
            </p:nvSpPr>
            <p:spPr>
              <a:xfrm rot="12152659">
                <a:off x="5015261" y="119881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1" name="Oval 100"/>
              <p:cNvSpPr/>
              <p:nvPr/>
            </p:nvSpPr>
            <p:spPr>
              <a:xfrm rot="12152659">
                <a:off x="3896524" y="5562189"/>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2" name="Oval 101"/>
              <p:cNvSpPr/>
              <p:nvPr/>
            </p:nvSpPr>
            <p:spPr>
              <a:xfrm rot="21152659">
                <a:off x="4662980" y="571320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3" name="Oval 102"/>
              <p:cNvSpPr/>
              <p:nvPr/>
            </p:nvSpPr>
            <p:spPr>
              <a:xfrm rot="21152659">
                <a:off x="4284349" y="10287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4" name="Oval 103"/>
              <p:cNvSpPr/>
              <p:nvPr/>
            </p:nvSpPr>
            <p:spPr>
              <a:xfrm rot="15752659">
                <a:off x="5921889" y="30765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5" name="Oval 104"/>
              <p:cNvSpPr/>
              <p:nvPr/>
            </p:nvSpPr>
            <p:spPr>
              <a:xfrm rot="15752659">
                <a:off x="3028604" y="368958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6" name="Oval 105"/>
              <p:cNvSpPr/>
              <p:nvPr/>
            </p:nvSpPr>
            <p:spPr>
              <a:xfrm rot="18452659">
                <a:off x="5625855" y="482758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7" name="Oval 106"/>
              <p:cNvSpPr/>
              <p:nvPr/>
            </p:nvSpPr>
            <p:spPr>
              <a:xfrm rot="18452659">
                <a:off x="3312260" y="194864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8" name="Oval 107"/>
              <p:cNvSpPr/>
              <p:nvPr/>
            </p:nvSpPr>
            <p:spPr>
              <a:xfrm rot="13052659">
                <a:off x="5344688" y="150484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9" name="Oval 108"/>
              <p:cNvSpPr/>
              <p:nvPr/>
            </p:nvSpPr>
            <p:spPr>
              <a:xfrm rot="13052659">
                <a:off x="3566559" y="52507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0" name="Oval 109"/>
              <p:cNvSpPr/>
              <p:nvPr/>
            </p:nvSpPr>
            <p:spPr>
              <a:xfrm rot="19352659">
                <a:off x="5356347" y="524329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1" name="Oval 110"/>
              <p:cNvSpPr/>
              <p:nvPr/>
            </p:nvSpPr>
            <p:spPr>
              <a:xfrm rot="19352659">
                <a:off x="3581800" y="149295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2" name="Oval 111"/>
              <p:cNvSpPr/>
              <p:nvPr/>
            </p:nvSpPr>
            <p:spPr>
              <a:xfrm rot="13952659">
                <a:off x="5634659" y="194123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3" name="Oval 112"/>
              <p:cNvSpPr/>
              <p:nvPr/>
            </p:nvSpPr>
            <p:spPr>
              <a:xfrm rot="13952659">
                <a:off x="3318316" y="481437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4" name="Oval 113"/>
              <p:cNvSpPr/>
              <p:nvPr/>
            </p:nvSpPr>
            <p:spPr>
              <a:xfrm rot="16652659">
                <a:off x="5920003" y="369541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5" name="Oval 114"/>
              <p:cNvSpPr/>
              <p:nvPr/>
            </p:nvSpPr>
            <p:spPr>
              <a:xfrm rot="16652659">
                <a:off x="3027306" y="30751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6" name="Oval 115"/>
              <p:cNvSpPr/>
              <p:nvPr/>
            </p:nvSpPr>
            <p:spPr>
              <a:xfrm rot="11252659">
                <a:off x="4648409" y="104129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17" name="Oval 116"/>
              <p:cNvSpPr/>
              <p:nvPr/>
            </p:nvSpPr>
            <p:spPr>
              <a:xfrm rot="11252659">
                <a:off x="4265302" y="572480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grpSp>
        <p:grpSp>
          <p:nvGrpSpPr>
            <p:cNvPr id="21" name="Group 20"/>
            <p:cNvGrpSpPr/>
            <p:nvPr/>
          </p:nvGrpSpPr>
          <p:grpSpPr>
            <a:xfrm rot="16200000">
              <a:off x="3167950" y="1009822"/>
              <a:ext cx="2981963" cy="4788408"/>
              <a:chOff x="3015550" y="1009822"/>
              <a:chExt cx="2981963" cy="4788408"/>
            </a:xfrm>
          </p:grpSpPr>
          <p:sp>
            <p:nvSpPr>
              <p:cNvPr id="22" name="Oval 21"/>
              <p:cNvSpPr/>
              <p:nvPr/>
            </p:nvSpPr>
            <p:spPr>
              <a:xfrm rot="20700000">
                <a:off x="4850272" y="56517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3" name="Oval 22"/>
              <p:cNvSpPr/>
              <p:nvPr/>
            </p:nvSpPr>
            <p:spPr>
              <a:xfrm rot="20700000">
                <a:off x="4095050" y="108832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4" name="Oval 23"/>
              <p:cNvSpPr/>
              <p:nvPr/>
            </p:nvSpPr>
            <p:spPr>
              <a:xfrm rot="15300000">
                <a:off x="5885081" y="277043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5" name="Oval 24"/>
              <p:cNvSpPr/>
              <p:nvPr/>
            </p:nvSpPr>
            <p:spPr>
              <a:xfrm rot="15300000">
                <a:off x="3066552" y="399319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6" name="Oval 25"/>
              <p:cNvSpPr/>
              <p:nvPr/>
            </p:nvSpPr>
            <p:spPr>
              <a:xfrm rot="18000000">
                <a:off x="5733857" y="45687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7" name="Oval 26"/>
              <p:cNvSpPr/>
              <p:nvPr/>
            </p:nvSpPr>
            <p:spPr>
              <a:xfrm rot="18000000">
                <a:off x="3206832" y="22065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8" name="Oval 27"/>
              <p:cNvSpPr/>
              <p:nvPr/>
            </p:nvSpPr>
            <p:spPr>
              <a:xfrm rot="12600000">
                <a:off x="5185159" y="13334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9" name="Oval 28"/>
              <p:cNvSpPr/>
              <p:nvPr/>
            </p:nvSpPr>
            <p:spPr>
              <a:xfrm rot="12600000">
                <a:off x="3726182" y="542488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0" name="Oval 29"/>
              <p:cNvSpPr/>
              <p:nvPr/>
            </p:nvSpPr>
            <p:spPr>
              <a:xfrm>
                <a:off x="4474528" y="573422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1" name="Oval 30"/>
              <p:cNvSpPr/>
              <p:nvPr/>
            </p:nvSpPr>
            <p:spPr>
              <a:xfrm>
                <a:off x="4474528" y="100982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2" name="Oval 31"/>
              <p:cNvSpPr/>
              <p:nvPr/>
            </p:nvSpPr>
            <p:spPr>
              <a:xfrm rot="16200000">
                <a:off x="5933505" y="338421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3" name="Oval 32"/>
              <p:cNvSpPr/>
              <p:nvPr/>
            </p:nvSpPr>
            <p:spPr>
              <a:xfrm rot="16200000">
                <a:off x="3015550" y="338421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4" name="Oval 33"/>
              <p:cNvSpPr/>
              <p:nvPr/>
            </p:nvSpPr>
            <p:spPr>
              <a:xfrm rot="18900000">
                <a:off x="5499389" y="503814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5" name="Oval 34"/>
              <p:cNvSpPr/>
              <p:nvPr/>
            </p:nvSpPr>
            <p:spPr>
              <a:xfrm rot="18900000">
                <a:off x="3436082" y="169748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6" name="Oval 35"/>
              <p:cNvSpPr/>
              <p:nvPr/>
            </p:nvSpPr>
            <p:spPr>
              <a:xfrm rot="13500000">
                <a:off x="5508010" y="170611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7" name="Oval 36"/>
              <p:cNvSpPr/>
              <p:nvPr/>
            </p:nvSpPr>
            <p:spPr>
              <a:xfrm rot="13500000">
                <a:off x="3444703" y="504676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8" name="Oval 37"/>
              <p:cNvSpPr/>
              <p:nvPr/>
            </p:nvSpPr>
            <p:spPr>
              <a:xfrm rot="19800000">
                <a:off x="5199833" y="541432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9" name="Oval 38"/>
              <p:cNvSpPr/>
              <p:nvPr/>
            </p:nvSpPr>
            <p:spPr>
              <a:xfrm rot="19800000">
                <a:off x="3740856" y="132287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0" name="Oval 39"/>
              <p:cNvSpPr/>
              <p:nvPr/>
            </p:nvSpPr>
            <p:spPr>
              <a:xfrm rot="14400000">
                <a:off x="5739952" y="21980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1" name="Oval 40"/>
              <p:cNvSpPr/>
              <p:nvPr/>
            </p:nvSpPr>
            <p:spPr>
              <a:xfrm rot="14400000">
                <a:off x="3212929" y="45602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2" name="Oval 41"/>
              <p:cNvSpPr/>
              <p:nvPr/>
            </p:nvSpPr>
            <p:spPr>
              <a:xfrm rot="17100000">
                <a:off x="5881925" y="399758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3" name="Oval 42"/>
              <p:cNvSpPr/>
              <p:nvPr/>
            </p:nvSpPr>
            <p:spPr>
              <a:xfrm rot="17100000">
                <a:off x="3063396" y="277481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4" name="Oval 43"/>
              <p:cNvSpPr/>
              <p:nvPr/>
            </p:nvSpPr>
            <p:spPr>
              <a:xfrm rot="11700000">
                <a:off x="4833906" y="110010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5" name="Oval 44"/>
              <p:cNvSpPr/>
              <p:nvPr/>
            </p:nvSpPr>
            <p:spPr>
              <a:xfrm rot="11700000">
                <a:off x="4078684" y="566352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6" name="Oval 45"/>
              <p:cNvSpPr/>
              <p:nvPr/>
            </p:nvSpPr>
            <p:spPr>
              <a:xfrm rot="20252659">
                <a:off x="5028841" y="55523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7" name="Oval 46"/>
              <p:cNvSpPr/>
              <p:nvPr/>
            </p:nvSpPr>
            <p:spPr>
              <a:xfrm rot="20252659">
                <a:off x="3914274" y="11861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8" name="Oval 47"/>
              <p:cNvSpPr/>
              <p:nvPr/>
            </p:nvSpPr>
            <p:spPr>
              <a:xfrm rot="14852659">
                <a:off x="5824565" y="247823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9" name="Oval 48"/>
              <p:cNvSpPr/>
              <p:nvPr/>
            </p:nvSpPr>
            <p:spPr>
              <a:xfrm rot="14852659">
                <a:off x="3127862" y="428280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0" name="Oval 49"/>
              <p:cNvSpPr/>
              <p:nvPr/>
            </p:nvSpPr>
            <p:spPr>
              <a:xfrm rot="17552659">
                <a:off x="5819030" y="429265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1" name="Oval 50"/>
              <p:cNvSpPr/>
              <p:nvPr/>
            </p:nvSpPr>
            <p:spPr>
              <a:xfrm rot="17552659">
                <a:off x="3124055" y="248133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2" name="Oval 51"/>
              <p:cNvSpPr/>
              <p:nvPr/>
            </p:nvSpPr>
            <p:spPr>
              <a:xfrm rot="12152659">
                <a:off x="5015261" y="119881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3" name="Oval 52"/>
              <p:cNvSpPr/>
              <p:nvPr/>
            </p:nvSpPr>
            <p:spPr>
              <a:xfrm rot="12152659">
                <a:off x="3896524" y="5562189"/>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4" name="Oval 53"/>
              <p:cNvSpPr/>
              <p:nvPr/>
            </p:nvSpPr>
            <p:spPr>
              <a:xfrm rot="21152659">
                <a:off x="4662980" y="571320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5" name="Oval 54"/>
              <p:cNvSpPr/>
              <p:nvPr/>
            </p:nvSpPr>
            <p:spPr>
              <a:xfrm rot="21152659">
                <a:off x="4284349" y="10287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6" name="Oval 55"/>
              <p:cNvSpPr/>
              <p:nvPr/>
            </p:nvSpPr>
            <p:spPr>
              <a:xfrm rot="15752659">
                <a:off x="5921889" y="30765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7" name="Oval 56"/>
              <p:cNvSpPr/>
              <p:nvPr/>
            </p:nvSpPr>
            <p:spPr>
              <a:xfrm rot="15752659">
                <a:off x="3028604" y="368958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8" name="Oval 57"/>
              <p:cNvSpPr/>
              <p:nvPr/>
            </p:nvSpPr>
            <p:spPr>
              <a:xfrm rot="18452659">
                <a:off x="5625855" y="482758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9" name="Oval 58"/>
              <p:cNvSpPr/>
              <p:nvPr/>
            </p:nvSpPr>
            <p:spPr>
              <a:xfrm rot="18452659">
                <a:off x="3312260" y="194864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0" name="Oval 59"/>
              <p:cNvSpPr/>
              <p:nvPr/>
            </p:nvSpPr>
            <p:spPr>
              <a:xfrm rot="13052659">
                <a:off x="5344688" y="150484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1" name="Oval 60"/>
              <p:cNvSpPr/>
              <p:nvPr/>
            </p:nvSpPr>
            <p:spPr>
              <a:xfrm rot="13052659">
                <a:off x="3566559" y="52507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2" name="Oval 61"/>
              <p:cNvSpPr/>
              <p:nvPr/>
            </p:nvSpPr>
            <p:spPr>
              <a:xfrm rot="19352659">
                <a:off x="5356347" y="524329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3" name="Oval 62"/>
              <p:cNvSpPr/>
              <p:nvPr/>
            </p:nvSpPr>
            <p:spPr>
              <a:xfrm rot="19352659">
                <a:off x="3581800" y="149295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4" name="Oval 63"/>
              <p:cNvSpPr/>
              <p:nvPr/>
            </p:nvSpPr>
            <p:spPr>
              <a:xfrm rot="13952659">
                <a:off x="5634659" y="194123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5" name="Oval 64"/>
              <p:cNvSpPr/>
              <p:nvPr/>
            </p:nvSpPr>
            <p:spPr>
              <a:xfrm rot="13952659">
                <a:off x="3318316" y="481437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6" name="Oval 65"/>
              <p:cNvSpPr/>
              <p:nvPr/>
            </p:nvSpPr>
            <p:spPr>
              <a:xfrm rot="16652659">
                <a:off x="5920003" y="369541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7" name="Oval 66"/>
              <p:cNvSpPr/>
              <p:nvPr/>
            </p:nvSpPr>
            <p:spPr>
              <a:xfrm rot="16652659">
                <a:off x="3027306" y="30751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8" name="Oval 67"/>
              <p:cNvSpPr/>
              <p:nvPr/>
            </p:nvSpPr>
            <p:spPr>
              <a:xfrm rot="11252659">
                <a:off x="4648409" y="104129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9" name="Oval 68"/>
              <p:cNvSpPr/>
              <p:nvPr/>
            </p:nvSpPr>
            <p:spPr>
              <a:xfrm rot="11252659">
                <a:off x="4265302" y="572480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grpSp>
      </p:grpSp>
      <p:sp>
        <p:nvSpPr>
          <p:cNvPr id="7" name="Rectangle 6"/>
          <p:cNvSpPr/>
          <p:nvPr/>
        </p:nvSpPr>
        <p:spPr>
          <a:xfrm>
            <a:off x="1238250" y="-943428"/>
            <a:ext cx="6400800" cy="64008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Clustering as Prediction</a:t>
            </a:r>
            <a:endParaRPr lang="en-US" dirty="0"/>
          </a:p>
        </p:txBody>
      </p:sp>
      <p:grpSp>
        <p:nvGrpSpPr>
          <p:cNvPr id="3" name="Group 2"/>
          <p:cNvGrpSpPr/>
          <p:nvPr/>
        </p:nvGrpSpPr>
        <p:grpSpPr>
          <a:xfrm>
            <a:off x="1702389" y="4362228"/>
            <a:ext cx="7466325" cy="1043464"/>
            <a:chOff x="1524000" y="5295650"/>
            <a:chExt cx="7466325" cy="1043464"/>
          </a:xfrm>
        </p:grpSpPr>
        <p:cxnSp>
          <p:nvCxnSpPr>
            <p:cNvPr id="10" name="Straight Connector 9"/>
            <p:cNvCxnSpPr/>
            <p:nvPr/>
          </p:nvCxnSpPr>
          <p:spPr>
            <a:xfrm>
              <a:off x="1524000" y="6339114"/>
              <a:ext cx="6934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467600" y="5295650"/>
              <a:ext cx="1522725" cy="954107"/>
            </a:xfrm>
            <a:prstGeom prst="rect">
              <a:avLst/>
            </a:prstGeom>
            <a:noFill/>
          </p:spPr>
          <p:txBody>
            <a:bodyPr wrap="none" rtlCol="0">
              <a:spAutoFit/>
            </a:bodyPr>
            <a:lstStyle/>
            <a:p>
              <a:r>
                <a:rPr lang="en-US" sz="2800" dirty="0" smtClean="0"/>
                <a:t>Y value is</a:t>
              </a:r>
            </a:p>
            <a:p>
              <a:r>
                <a:rPr lang="en-US" sz="2800" dirty="0" smtClean="0"/>
                <a:t>here</a:t>
              </a:r>
              <a:endParaRPr lang="en-US" sz="2800" dirty="0"/>
            </a:p>
          </p:txBody>
        </p:sp>
      </p:grpSp>
      <p:grpSp>
        <p:nvGrpSpPr>
          <p:cNvPr id="15" name="Group 14"/>
          <p:cNvGrpSpPr/>
          <p:nvPr/>
        </p:nvGrpSpPr>
        <p:grpSpPr>
          <a:xfrm>
            <a:off x="2848542" y="4531041"/>
            <a:ext cx="2882148" cy="793864"/>
            <a:chOff x="2670153" y="5464463"/>
            <a:chExt cx="2882148" cy="793864"/>
          </a:xfrm>
        </p:grpSpPr>
        <p:cxnSp>
          <p:nvCxnSpPr>
            <p:cNvPr id="5" name="Straight Connector 4"/>
            <p:cNvCxnSpPr/>
            <p:nvPr/>
          </p:nvCxnSpPr>
          <p:spPr>
            <a:xfrm>
              <a:off x="3247572" y="6011230"/>
              <a:ext cx="0" cy="2385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552301" y="6019800"/>
              <a:ext cx="0" cy="2385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70153" y="5464463"/>
              <a:ext cx="1768497" cy="523220"/>
            </a:xfrm>
            <a:prstGeom prst="rect">
              <a:avLst/>
            </a:prstGeom>
            <a:noFill/>
          </p:spPr>
          <p:txBody>
            <a:bodyPr wrap="none" rtlCol="0">
              <a:spAutoFit/>
            </a:bodyPr>
            <a:lstStyle/>
            <a:p>
              <a:r>
                <a:rPr lang="en-US" sz="2800" dirty="0" smtClean="0">
                  <a:solidFill>
                    <a:srgbClr val="FF0000"/>
                  </a:solidFill>
                </a:rPr>
                <a:t>Prediction:</a:t>
              </a:r>
              <a:endParaRPr lang="en-US" sz="2800" dirty="0">
                <a:solidFill>
                  <a:srgbClr val="FF0000"/>
                </a:solidFill>
              </a:endParaRPr>
            </a:p>
          </p:txBody>
        </p:sp>
      </p:grpSp>
      <p:grpSp>
        <p:nvGrpSpPr>
          <p:cNvPr id="16" name="Group 15"/>
          <p:cNvGrpSpPr/>
          <p:nvPr/>
        </p:nvGrpSpPr>
        <p:grpSpPr>
          <a:xfrm>
            <a:off x="4440597" y="5261907"/>
            <a:ext cx="1264505" cy="647071"/>
            <a:chOff x="4872691" y="6200749"/>
            <a:chExt cx="1264505" cy="647071"/>
          </a:xfrm>
        </p:grpSpPr>
        <p:sp>
          <p:nvSpPr>
            <p:cNvPr id="17" name="Oval 16"/>
            <p:cNvSpPr/>
            <p:nvPr/>
          </p:nvSpPr>
          <p:spPr>
            <a:xfrm>
              <a:off x="4872691" y="6200749"/>
              <a:ext cx="290765" cy="2907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029200" y="6324600"/>
              <a:ext cx="1107996" cy="523220"/>
            </a:xfrm>
            <a:prstGeom prst="rect">
              <a:avLst/>
            </a:prstGeom>
            <a:noFill/>
          </p:spPr>
          <p:txBody>
            <a:bodyPr wrap="none" rtlCol="0">
              <a:spAutoFit/>
            </a:bodyPr>
            <a:lstStyle/>
            <a:p>
              <a:r>
                <a:rPr lang="en-US" sz="2800" dirty="0" smtClean="0">
                  <a:solidFill>
                    <a:srgbClr val="002060"/>
                  </a:solidFill>
                </a:rPr>
                <a:t>Actual</a:t>
              </a:r>
              <a:endParaRPr lang="en-US" sz="2800" dirty="0">
                <a:solidFill>
                  <a:srgbClr val="002060"/>
                </a:solidFill>
              </a:endParaRPr>
            </a:p>
          </p:txBody>
        </p:sp>
      </p:grpSp>
    </p:spTree>
    <p:extLst>
      <p:ext uri="{BB962C8B-B14F-4D97-AF65-F5344CB8AC3E}">
        <p14:creationId xmlns:p14="http://schemas.microsoft.com/office/powerpoint/2010/main" val="3030674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is a prediction “good enough”?</a:t>
            </a:r>
            <a:endParaRPr lang="en-US" dirty="0"/>
          </a:p>
        </p:txBody>
      </p:sp>
      <p:sp>
        <p:nvSpPr>
          <p:cNvPr id="3" name="Content Placeholder 2"/>
          <p:cNvSpPr>
            <a:spLocks noGrp="1"/>
          </p:cNvSpPr>
          <p:nvPr>
            <p:ph idx="1"/>
          </p:nvPr>
        </p:nvSpPr>
        <p:spPr>
          <a:xfrm>
            <a:off x="457200" y="1447800"/>
            <a:ext cx="8229600" cy="4525963"/>
          </a:xfrm>
        </p:spPr>
        <p:txBody>
          <a:bodyPr/>
          <a:lstStyle/>
          <a:p>
            <a:endParaRPr lang="en-US" sz="2400" dirty="0" smtClean="0"/>
          </a:p>
          <a:p>
            <a:r>
              <a:rPr lang="en-US" dirty="0" smtClean="0"/>
              <a:t>Image distance metrics are unreliable</a:t>
            </a:r>
            <a:endParaRPr lang="en-US" dirty="0"/>
          </a:p>
        </p:txBody>
      </p:sp>
      <p:grpSp>
        <p:nvGrpSpPr>
          <p:cNvPr id="49" name="Group 48"/>
          <p:cNvGrpSpPr/>
          <p:nvPr/>
        </p:nvGrpSpPr>
        <p:grpSpPr>
          <a:xfrm>
            <a:off x="9906000" y="2807208"/>
            <a:ext cx="5917663" cy="850392"/>
            <a:chOff x="1799879" y="2133600"/>
            <a:chExt cx="5917663" cy="850392"/>
          </a:xfrm>
        </p:grpSpPr>
        <p:pic>
          <p:nvPicPr>
            <p:cNvPr id="4" name="Picture 8" descr="http://ladoga.graphics.cs.cmu.edu/cdoersch/no_backups/ac_junk_out/bestbin_topn/alldiscpatchimg%5b%5d/4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241" y="2133600"/>
              <a:ext cx="850392" cy="850392"/>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5" name="Picture 24" descr="http://ladoga.graphics.cs.cmu.edu/cdoersch/no_backups/ac_junk_out/bestbin_topn/alldiscpatchimg%5b%5d/5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9879" y="2133600"/>
              <a:ext cx="850391" cy="850392"/>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6" name="Picture 6" descr="http://ladoga.graphics.cs.cmu.edu/cdoersch/no_backups/ac_junk_out/bestbin_topn/alldiscpatchimg%5b%5d/6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3696" y="2133600"/>
              <a:ext cx="850392" cy="850392"/>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7" name="Picture 22" descr="http://ladoga.graphics.cs.cmu.edu/cdoersch/no_backups/ac_junk_out/bestbin_topn/alldiscpatchimg%5b%5d/72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3333" y="2133600"/>
              <a:ext cx="850391" cy="850392"/>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8" name="Picture 38" descr="http://ladoga.graphics.cs.cmu.edu/cdoersch/no_backups/ac_junk_out/bestbin_topn/alldiscpatchimg%5b%5d/82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6787" y="2133600"/>
              <a:ext cx="850391" cy="850392"/>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9" name="Picture 52" descr="http://ladoga.graphics.cs.cmu.edu/cdoersch/no_backups/ac_junk_out/bestbin_topn/alldiscpatchimg%5b%5d/92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7150" y="2133600"/>
              <a:ext cx="850392" cy="850392"/>
            </a:xfrm>
            <a:prstGeom prst="rect">
              <a:avLst/>
            </a:prstGeom>
            <a:noFill/>
            <a:ln w="19050">
              <a:noFill/>
            </a:ln>
            <a:extLst>
              <a:ext uri="{909E8E84-426E-40DD-AFC4-6F175D3DCCD1}">
                <a14:hiddenFill xmlns:a14="http://schemas.microsoft.com/office/drawing/2010/main">
                  <a:solidFill>
                    <a:srgbClr val="FFFFFF"/>
                  </a:solidFill>
                </a14:hiddenFill>
              </a:ext>
            </a:extLst>
          </p:spPr>
        </p:pic>
      </p:grpSp>
      <p:pic>
        <p:nvPicPr>
          <p:cNvPr id="10" name="Picture 2" descr="http://ladoga.graphics.cs.cmu.edu/cdoersch/no_backups/autoclust_topnredund_out/bestbin_rand/alldiscpatchimg%5b%5d/168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084" y="4308719"/>
            <a:ext cx="731520" cy="73152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407884" y="4308719"/>
            <a:ext cx="7391400" cy="1524000"/>
            <a:chOff x="1524000" y="3515380"/>
            <a:chExt cx="7391400" cy="1524000"/>
          </a:xfrm>
        </p:grpSpPr>
        <p:pic>
          <p:nvPicPr>
            <p:cNvPr id="12" name="Picture 4" descr="http://ladoga.graphics.cs.cmu.edu/cdoersch/no_backups/autoclust_topnredund_out/bestbin_rand/alldiscpatchimg%5b%5d/168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351538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ladoga.graphics.cs.cmu.edu/cdoersch/no_backups/autoclust_topnredund_out/bestbin_rand/alldiscpatchimg%5b%5d/168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9067" y="351538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ladoga.graphics.cs.cmu.edu/cdoersch/no_backups/autoclust_topnredund_out/bestbin_rand/alldiscpatchimg%5b%5d/1684.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14134" y="351538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http://ladoga.graphics.cs.cmu.edu/cdoersch/no_backups/autoclust_topnredund_out/bestbin_rand/alldiscpatchimg%5b%5d/1685.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59201" y="351538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ttp://ladoga.graphics.cs.cmu.edu/cdoersch/no_backups/autoclust_topnredund_out/bestbin_rand/alldiscpatchimg%5b%5d/1686.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04268" y="351538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http://ladoga.graphics.cs.cmu.edu/cdoersch/no_backups/autoclust_topnredund_out/bestbin_rand/alldiscpatchimg%5b%5d/1687.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49335" y="351538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http://ladoga.graphics.cs.cmu.edu/cdoersch/no_backups/autoclust_topnredund_out/bestbin_rand/alldiscpatchimg%5b%5d/1688.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94402" y="351538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ladoga.graphics.cs.cmu.edu/cdoersch/no_backups/autoclust_topnredund_out/bestbin_rand/alldiscpatchimg%5b%5d/1689.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39469" y="351538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descr="http://ladoga.graphics.cs.cmu.edu/cdoersch/no_backups/autoclust_topnredund_out/bestbin_rand/alldiscpatchimg%5b%5d/1690.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84536" y="351538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2" descr="http://ladoga.graphics.cs.cmu.edu/cdoersch/no_backups/autoclust_topnredund_out/bestbin_rand/alldiscpatchimg%5b%5d/169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29600" y="351538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4" descr="http://ladoga.graphics.cs.cmu.edu/cdoersch/no_backups/autoclust_topnredund_out/bestbin_rand/alldiscpatchimg%5b%5d/1692.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24000" y="435358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6" descr="http://ladoga.graphics.cs.cmu.edu/cdoersch/no_backups/autoclust_topnredund_out/bestbin_rand/alldiscpatchimg%5b%5d/1693.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69067" y="435358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8" descr="http://ladoga.graphics.cs.cmu.edu/cdoersch/no_backups/autoclust_topnredund_out/bestbin_rand/alldiscpatchimg%5b%5d/1694.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14134" y="435358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0" descr="http://ladoga.graphics.cs.cmu.edu/cdoersch/no_backups/autoclust_topnredund_out/bestbin_rand/alldiscpatchimg%5b%5d/1695.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59201" y="435358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2" descr="http://ladoga.graphics.cs.cmu.edu/cdoersch/no_backups/autoclust_topnredund_out/bestbin_rand/alldiscpatchimg%5b%5d/1696.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504268" y="435358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4" descr="http://ladoga.graphics.cs.cmu.edu/cdoersch/no_backups/autoclust_topnredund_out/bestbin_rand/alldiscpatchimg%5b%5d/1697.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49335" y="435358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6" descr="http://ladoga.graphics.cs.cmu.edu/cdoersch/no_backups/autoclust_topnredund_out/bestbin_rand/alldiscpatchimg%5b%5d/1698.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994402" y="435358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8" descr="http://ladoga.graphics.cs.cmu.edu/cdoersch/no_backups/autoclust_topnredund_out/bestbin_rand/alldiscpatchimg%5b%5d/1698.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39469" y="435358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0" descr="http://ladoga.graphics.cs.cmu.edu/cdoersch/no_backups/autoclust_topnredund_out/bestbin_rand/alldiscpatchimg%5b%5d/1699.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84536" y="435358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2" descr="http://ladoga.graphics.cs.cmu.edu/cdoersch/no_backups/autoclust_topnredund_out/bestbin_rand/alldiscpatchimg%5b%5d/1700.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229600" y="4353580"/>
              <a:ext cx="685800" cy="685800"/>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Picture 44" descr="http://ladoga.graphics.cs.cmu.edu/cdoersch/no_backups/autoclust_main17_out/bestbin_topn/alldiscpatchimg%5b%5d/14.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1085" y="3171678"/>
            <a:ext cx="731519" cy="73152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5360584" y="3080082"/>
            <a:ext cx="1506566" cy="646331"/>
          </a:xfrm>
          <a:prstGeom prst="rect">
            <a:avLst/>
          </a:prstGeom>
          <a:noFill/>
        </p:spPr>
        <p:txBody>
          <a:bodyPr wrap="none" rtlCol="0">
            <a:spAutoFit/>
          </a:bodyPr>
          <a:lstStyle/>
          <a:p>
            <a:r>
              <a:rPr lang="en-US" dirty="0" smtClean="0"/>
              <a:t>Min distance: </a:t>
            </a:r>
          </a:p>
          <a:p>
            <a:r>
              <a:rPr lang="en-US" dirty="0" smtClean="0"/>
              <a:t>2.59e-4</a:t>
            </a:r>
            <a:endParaRPr lang="en-US" dirty="0"/>
          </a:p>
        </p:txBody>
      </p:sp>
      <p:grpSp>
        <p:nvGrpSpPr>
          <p:cNvPr id="34" name="Group 33"/>
          <p:cNvGrpSpPr/>
          <p:nvPr/>
        </p:nvGrpSpPr>
        <p:grpSpPr>
          <a:xfrm>
            <a:off x="6630610" y="3706331"/>
            <a:ext cx="2251450" cy="560869"/>
            <a:chOff x="4900864" y="6159177"/>
            <a:chExt cx="2251450" cy="560869"/>
          </a:xfrm>
        </p:grpSpPr>
        <p:sp>
          <p:nvSpPr>
            <p:cNvPr id="35" name="TextBox 34"/>
            <p:cNvSpPr txBox="1"/>
            <p:nvPr/>
          </p:nvSpPr>
          <p:spPr>
            <a:xfrm>
              <a:off x="4900864" y="6159177"/>
              <a:ext cx="2251450" cy="369332"/>
            </a:xfrm>
            <a:prstGeom prst="rect">
              <a:avLst/>
            </a:prstGeom>
            <a:noFill/>
          </p:spPr>
          <p:txBody>
            <a:bodyPr wrap="none" rtlCol="0">
              <a:spAutoFit/>
            </a:bodyPr>
            <a:lstStyle/>
            <a:p>
              <a:r>
                <a:rPr lang="en-US" dirty="0" smtClean="0"/>
                <a:t>Max distance: 1.22e-4</a:t>
              </a:r>
              <a:endParaRPr lang="en-US" dirty="0"/>
            </a:p>
          </p:txBody>
        </p:sp>
        <p:cxnSp>
          <p:nvCxnSpPr>
            <p:cNvPr id="36" name="Straight Arrow Connector 35"/>
            <p:cNvCxnSpPr/>
            <p:nvPr/>
          </p:nvCxnSpPr>
          <p:spPr>
            <a:xfrm>
              <a:off x="6555188" y="6529546"/>
              <a:ext cx="171450" cy="1905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264884" y="2784719"/>
            <a:ext cx="684803" cy="369332"/>
          </a:xfrm>
          <a:prstGeom prst="rect">
            <a:avLst/>
          </a:prstGeom>
          <a:noFill/>
        </p:spPr>
        <p:txBody>
          <a:bodyPr wrap="none" rtlCol="0">
            <a:spAutoFit/>
          </a:bodyPr>
          <a:lstStyle/>
          <a:p>
            <a:r>
              <a:rPr lang="en-US" dirty="0" smtClean="0"/>
              <a:t>Input</a:t>
            </a:r>
            <a:endParaRPr lang="en-US" dirty="0"/>
          </a:p>
        </p:txBody>
      </p:sp>
      <p:sp>
        <p:nvSpPr>
          <p:cNvPr id="38" name="TextBox 37"/>
          <p:cNvSpPr txBox="1"/>
          <p:nvPr/>
        </p:nvSpPr>
        <p:spPr>
          <a:xfrm>
            <a:off x="1331684" y="2784719"/>
            <a:ext cx="1814151" cy="369332"/>
          </a:xfrm>
          <a:prstGeom prst="rect">
            <a:avLst/>
          </a:prstGeom>
          <a:noFill/>
        </p:spPr>
        <p:txBody>
          <a:bodyPr wrap="none" rtlCol="0">
            <a:spAutoFit/>
          </a:bodyPr>
          <a:lstStyle/>
          <a:p>
            <a:r>
              <a:rPr lang="en-US" dirty="0" smtClean="0"/>
              <a:t>Nearest neighbor</a:t>
            </a:r>
            <a:endParaRPr lang="en-US" dirty="0"/>
          </a:p>
        </p:txBody>
      </p:sp>
      <p:grpSp>
        <p:nvGrpSpPr>
          <p:cNvPr id="39" name="Group 38"/>
          <p:cNvGrpSpPr>
            <a:grpSpLocks noChangeAspect="1"/>
          </p:cNvGrpSpPr>
          <p:nvPr/>
        </p:nvGrpSpPr>
        <p:grpSpPr>
          <a:xfrm>
            <a:off x="1407884" y="3171678"/>
            <a:ext cx="3865581" cy="731520"/>
            <a:chOff x="5558862" y="2290558"/>
            <a:chExt cx="3280735" cy="620844"/>
          </a:xfrm>
        </p:grpSpPr>
        <p:pic>
          <p:nvPicPr>
            <p:cNvPr id="40" name="Picture 4" descr="http://128.2.220.68/cdoersch/no_backups/autoclust_main17_out/bestbin_topn/alldiscpatchimg%5b%5d/1501.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58862" y="2290558"/>
              <a:ext cx="620844" cy="62084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http://128.2.220.68/cdoersch/no_backups/autoclust_main17_out/bestbin_topn/alldiscpatchimg%5b%5d/1502.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223835" y="2290558"/>
              <a:ext cx="620844" cy="62084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http://128.2.220.68/cdoersch/no_backups/autoclust_main17_out/bestbin_topn/alldiscpatchimg%5b%5d/1503.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888808" y="2290558"/>
              <a:ext cx="620844" cy="62084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http://128.2.220.68/cdoersch/no_backups/autoclust_main17_out/bestbin_topn/alldiscpatchimg%5b%5d/1504.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553781" y="2290558"/>
              <a:ext cx="620844" cy="62084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http://128.2.220.68/cdoersch/no_backups/autoclust_main17_out/bestbin_topn/alldiscpatchimg%5b%5d/1505.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8218753" y="2290558"/>
              <a:ext cx="620844" cy="6208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5174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even worse during prediction</a:t>
            </a:r>
            <a:endParaRPr lang="en-US" dirty="0"/>
          </a:p>
        </p:txBody>
      </p:sp>
      <p:cxnSp>
        <p:nvCxnSpPr>
          <p:cNvPr id="9" name="Straight Connector 8"/>
          <p:cNvCxnSpPr/>
          <p:nvPr/>
        </p:nvCxnSpPr>
        <p:spPr>
          <a:xfrm>
            <a:off x="4572000" y="1676400"/>
            <a:ext cx="0" cy="152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
          </p:nvPr>
        </p:nvSpPr>
        <p:spPr>
          <a:xfrm>
            <a:off x="457200" y="3439886"/>
            <a:ext cx="8229600" cy="4525963"/>
          </a:xfrm>
        </p:spPr>
        <p:txBody>
          <a:bodyPr/>
          <a:lstStyle/>
          <a:p>
            <a:r>
              <a:rPr lang="en-US" dirty="0" smtClean="0"/>
              <a:t>Horizontal gratings are very close together in HOG feature space, and are easy to predict</a:t>
            </a:r>
            <a:endParaRPr lang="en-US" dirty="0"/>
          </a:p>
          <a:p>
            <a:endParaRPr lang="en-US" sz="2000" dirty="0" smtClean="0"/>
          </a:p>
          <a:p>
            <a:r>
              <a:rPr lang="en-US" dirty="0" smtClean="0"/>
              <a:t>Cats have more complex shape that is farther apart and harder to predict.</a:t>
            </a:r>
            <a:endParaRPr lang="en-US" dirty="0"/>
          </a:p>
        </p:txBody>
      </p:sp>
      <p:grpSp>
        <p:nvGrpSpPr>
          <p:cNvPr id="5" name="Group 4"/>
          <p:cNvGrpSpPr/>
          <p:nvPr/>
        </p:nvGrpSpPr>
        <p:grpSpPr>
          <a:xfrm flipH="1">
            <a:off x="2043495" y="1933135"/>
            <a:ext cx="1384400" cy="927100"/>
            <a:chOff x="2362100" y="1933135"/>
            <a:chExt cx="1384400" cy="927100"/>
          </a:xfrm>
        </p:grpSpPr>
        <p:pic>
          <p:nvPicPr>
            <p:cNvPr id="20" name="Picture 8" descr="http://ladoga.graphics.cs.cmu.edu/cdoersch/hn25/france_run/ebs1/ac_unsup_full2_out/ds/warpnoverif/patchimg%5b%5d/12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832100" y="1933135"/>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62100" y="1933135"/>
              <a:ext cx="470000" cy="927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62100" y="1987536"/>
              <a:ext cx="470000" cy="830997"/>
            </a:xfrm>
            <a:prstGeom prst="rect">
              <a:avLst/>
            </a:prstGeom>
            <a:noFill/>
          </p:spPr>
          <p:txBody>
            <a:bodyPr wrap="none" rtlCol="0">
              <a:spAutoFit/>
            </a:bodyPr>
            <a:lstStyle/>
            <a:p>
              <a:r>
                <a:rPr lang="en-US" sz="4800" dirty="0" smtClean="0">
                  <a:solidFill>
                    <a:srgbClr val="FF0000"/>
                  </a:solidFill>
                </a:rPr>
                <a:t>?</a:t>
              </a:r>
              <a:endParaRPr lang="en-US" sz="4800" dirty="0">
                <a:solidFill>
                  <a:srgbClr val="FF0000"/>
                </a:solidFill>
              </a:endParaRPr>
            </a:p>
          </p:txBody>
        </p:sp>
      </p:grpSp>
      <p:grpSp>
        <p:nvGrpSpPr>
          <p:cNvPr id="6" name="Group 5"/>
          <p:cNvGrpSpPr/>
          <p:nvPr/>
        </p:nvGrpSpPr>
        <p:grpSpPr>
          <a:xfrm flipH="1">
            <a:off x="5688395" y="1933135"/>
            <a:ext cx="1412110" cy="927100"/>
            <a:chOff x="6007000" y="1933135"/>
            <a:chExt cx="1412110" cy="927100"/>
          </a:xfrm>
        </p:grpSpPr>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l="44610" t="25937" r="29297" b="36037"/>
            <a:stretch/>
          </p:blipFill>
          <p:spPr>
            <a:xfrm>
              <a:off x="6477000" y="1945835"/>
              <a:ext cx="942110" cy="914400"/>
            </a:xfrm>
            <a:prstGeom prst="rect">
              <a:avLst/>
            </a:prstGeom>
            <a:ln w="28575">
              <a:noFill/>
            </a:ln>
          </p:spPr>
        </p:pic>
        <p:sp>
          <p:nvSpPr>
            <p:cNvPr id="21" name="Rectangle 20"/>
            <p:cNvSpPr/>
            <p:nvPr/>
          </p:nvSpPr>
          <p:spPr>
            <a:xfrm>
              <a:off x="6007000" y="1933135"/>
              <a:ext cx="470000" cy="927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007000" y="1987536"/>
              <a:ext cx="470000" cy="830997"/>
            </a:xfrm>
            <a:prstGeom prst="rect">
              <a:avLst/>
            </a:prstGeom>
            <a:noFill/>
          </p:spPr>
          <p:txBody>
            <a:bodyPr wrap="none" rtlCol="0">
              <a:spAutoFit/>
            </a:bodyPr>
            <a:lstStyle/>
            <a:p>
              <a:r>
                <a:rPr lang="en-US" sz="4800" dirty="0" smtClean="0">
                  <a:solidFill>
                    <a:srgbClr val="FF0000"/>
                  </a:solidFill>
                </a:rPr>
                <a:t>?</a:t>
              </a:r>
              <a:endParaRPr lang="en-US" sz="4800" dirty="0">
                <a:solidFill>
                  <a:srgbClr val="FF0000"/>
                </a:solidFill>
              </a:endParaRPr>
            </a:p>
          </p:txBody>
        </p:sp>
      </p:grpSp>
    </p:spTree>
    <p:extLst>
      <p:ext uri="{BB962C8B-B14F-4D97-AF65-F5344CB8AC3E}">
        <p14:creationId xmlns:p14="http://schemas.microsoft.com/office/powerpoint/2010/main" val="39890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task is more like this:</a:t>
            </a:r>
            <a:endParaRPr lang="en-US" dirty="0"/>
          </a:p>
        </p:txBody>
      </p:sp>
      <p:sp>
        <p:nvSpPr>
          <p:cNvPr id="5" name="Oval 4"/>
          <p:cNvSpPr/>
          <p:nvPr/>
        </p:nvSpPr>
        <p:spPr>
          <a:xfrm rot="11653110">
            <a:off x="5856497" y="168213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1653110">
            <a:off x="6983201" y="150138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1653110">
            <a:off x="5280525" y="240211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1653110">
            <a:off x="5346266" y="15089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9355076">
            <a:off x="8274228" y="22919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9355076">
            <a:off x="6401693" y="13778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9355076">
            <a:off x="5779350" y="23772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9355076">
            <a:off x="5433414" y="22467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919313">
            <a:off x="8482267" y="342208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919313">
            <a:off x="7752276" y="181850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919313">
            <a:off x="7392359" y="19613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7486326">
            <a:off x="8234541" y="24104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7486326">
            <a:off x="8297294" y="18760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20574444">
            <a:off x="8373851" y="20042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20574444">
            <a:off x="7404609" y="202656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919313">
            <a:off x="5591740" y="35206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7486326">
            <a:off x="8554828" y="21052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7486326">
            <a:off x="8530490" y="24054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7919313">
            <a:off x="6934167" y="175338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809984" y="435864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961577" y="35439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494570" y="578183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279121" y="214149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212258" y="406964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000893" y="20610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138808" y="333869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045540" y="466608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059316" y="432383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890503" y="375608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563442" y="169488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9301966">
            <a:off x="5607520" y="50211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9301966">
            <a:off x="4120541" y="309227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9301966">
            <a:off x="5232490" y="31694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9301966">
            <a:off x="8502020" y="18041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9301966">
            <a:off x="8443552" y="28518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9301966">
            <a:off x="8630789" y="28933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9301966">
            <a:off x="8394244" y="318767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6266203">
            <a:off x="5643497" y="336351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6266203">
            <a:off x="5017872" y="337677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6266203">
            <a:off x="4937382" y="435606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400800" y="31242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0" name="Oval 69"/>
          <p:cNvSpPr/>
          <p:nvPr/>
        </p:nvSpPr>
        <p:spPr>
          <a:xfrm rot="6266203">
            <a:off x="4503571" y="410692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6266203">
            <a:off x="543232" y="578847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6266203">
            <a:off x="1271462" y="62244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6266203">
            <a:off x="6999752" y="54678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6266203">
            <a:off x="6433030" y="596062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6266203">
            <a:off x="4369293" y="30838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6266203">
            <a:off x="5065424" y="39741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8625935" y="513217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9301966">
            <a:off x="7555125" y="467801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6266203">
            <a:off x="8459448" y="43062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6266203">
            <a:off x="8340658" y="43194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859018">
            <a:off x="8049314" y="21174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859018">
            <a:off x="8049315" y="26380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6266203">
            <a:off x="5801633" y="335276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7433216">
            <a:off x="5624198" y="47836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17433216">
            <a:off x="5568185" y="41342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398621">
            <a:off x="2382204" y="184696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398621">
            <a:off x="2604982" y="30012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2655131">
            <a:off x="6953631" y="449257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2655131">
            <a:off x="3437548" y="51922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2655131">
            <a:off x="4184099" y="60384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8921334">
            <a:off x="3196484" y="56746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363498">
            <a:off x="6755219" y="580006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363498">
            <a:off x="7012418" y="593971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8927735">
            <a:off x="6542403" y="47408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19301966">
            <a:off x="6964910" y="609504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7433216">
            <a:off x="6757116" y="570717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17433216">
            <a:off x="5238440" y="57097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8329835">
            <a:off x="7580041" y="637575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5294072">
            <a:off x="8513676" y="62235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9301966">
            <a:off x="8595520" y="36356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6266203">
            <a:off x="8498573" y="456984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6266203">
            <a:off x="8623210" y="40458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7433216">
            <a:off x="7856870" y="22305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7433216">
            <a:off x="7927295" y="27639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8927735">
            <a:off x="8385518" y="415316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303588" y="255913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534338" y="54497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19301966">
            <a:off x="4409472" y="31516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rot="17433216">
            <a:off x="299865" y="380472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7433216">
            <a:off x="851179" y="433815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6266203">
            <a:off x="5657091" y="343346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6266203">
            <a:off x="5755355" y="383537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16107077">
            <a:off x="7626099" y="465854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2028999">
            <a:off x="5614281" y="282965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17362297">
            <a:off x="7936825" y="275049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358579">
            <a:off x="6313959" y="177931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1358579">
            <a:off x="6991556" y="17782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20660545">
            <a:off x="6745794" y="17748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11037917">
            <a:off x="5761713" y="366466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6461085">
            <a:off x="7165957" y="45353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363498">
            <a:off x="6221819" y="46313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363498">
            <a:off x="6990503" y="493438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845913" y="531989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9355076">
            <a:off x="5790038" y="219796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rot="363498">
            <a:off x="6545627" y="516298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9301966">
            <a:off x="3168027" y="298122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9301966">
            <a:off x="6334260" y="625762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8" name="Group 707"/>
          <p:cNvGrpSpPr/>
          <p:nvPr/>
        </p:nvGrpSpPr>
        <p:grpSpPr>
          <a:xfrm rot="20032038">
            <a:off x="1546591" y="1771978"/>
            <a:ext cx="99449" cy="3645566"/>
            <a:chOff x="921752" y="1992967"/>
            <a:chExt cx="99449" cy="3645566"/>
          </a:xfrm>
        </p:grpSpPr>
        <p:sp>
          <p:nvSpPr>
            <p:cNvPr id="106" name="Oval 105"/>
            <p:cNvSpPr/>
            <p:nvPr/>
          </p:nvSpPr>
          <p:spPr>
            <a:xfrm rot="2655131">
              <a:off x="930895" y="49080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6266203">
              <a:off x="922029" y="55482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3696655">
              <a:off x="928236" y="25936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3696655">
              <a:off x="928236" y="33988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9962858">
              <a:off x="921752" y="421128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9355076">
              <a:off x="926692" y="199296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Oval 203"/>
          <p:cNvSpPr/>
          <p:nvPr/>
        </p:nvSpPr>
        <p:spPr>
          <a:xfrm rot="14308241">
            <a:off x="7198737" y="16251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3157052">
            <a:off x="5459196" y="18292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9355076">
            <a:off x="1720558" y="18257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357097">
            <a:off x="3890639" y="46296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3978793" y="43066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4039442" y="22092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2655131">
            <a:off x="4310596" y="53526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16461085">
            <a:off x="8519572" y="59468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1653110">
            <a:off x="7283896" y="188238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11653110">
            <a:off x="5581220" y="278311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1653110">
            <a:off x="5646961" y="18899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9355076">
            <a:off x="8394780" y="26729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9355076">
            <a:off x="6702388" y="17588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9355076">
            <a:off x="5734109" y="26277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7919313">
            <a:off x="8782962" y="380308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7919313">
            <a:off x="7845827" y="385678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17919313">
            <a:off x="8052971" y="219950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7919313">
            <a:off x="7976421" y="269331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7486326">
            <a:off x="8355093" y="27914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7486326">
            <a:off x="8417846" y="22570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20574444">
            <a:off x="8674546" y="23852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17919313">
            <a:off x="5892435" y="39016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7486326">
            <a:off x="8855523" y="24862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7486326">
            <a:off x="8831185" y="27864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9355076">
            <a:off x="7835634" y="30147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6110679" y="473964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6919643" y="445531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8795265" y="609351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5181163" y="227311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6290851" y="597968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8568622" y="659353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7029404" y="45708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8360011" y="463364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8191198" y="430624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5864137" y="207588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19301966">
            <a:off x="4056867" y="31421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19301966">
            <a:off x="6161880" y="55189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9301966">
            <a:off x="5533185" y="35504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19301966">
            <a:off x="7933828" y="37961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19301966">
            <a:off x="8802715" y="21851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19301966">
            <a:off x="8564104" y="32328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19301966">
            <a:off x="8931484" y="32743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19301966">
            <a:off x="8694939" y="356867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6266203">
            <a:off x="5318567" y="375777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6266203">
            <a:off x="5238077" y="43238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rot="6266203">
            <a:off x="6733725" y="62377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6266203">
            <a:off x="6521336" y="57248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rot="6266203">
            <a:off x="5366119" y="43551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8926630" y="551317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6266203">
            <a:off x="8760143" y="45180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6266203">
            <a:off x="8641353" y="45313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859018">
            <a:off x="8350009" y="24984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rot="859018">
            <a:off x="8350010" y="30190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19301966">
            <a:off x="7405867" y="450048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17433216">
            <a:off x="4073545" y="29046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rot="17433216">
            <a:off x="5868880" y="45152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rot="8927735">
            <a:off x="6843098" y="51218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rot="19301966">
            <a:off x="7022284" y="632364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rot="6266203">
            <a:off x="7344661" y="642577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17433216">
            <a:off x="5310585" y="616204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rot="8927735">
            <a:off x="5808061" y="645233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20627869">
            <a:off x="8350438" y="635068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18329835">
            <a:off x="7880736" y="64795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rot="5294072">
            <a:off x="8614599" y="64521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rot="5294072">
            <a:off x="8492824" y="621807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rot="5294072">
            <a:off x="8728591" y="598421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rot="19301966">
            <a:off x="8896215" y="40166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6266203">
            <a:off x="8799268" y="48528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6266203">
            <a:off x="8923905" y="44268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17433216">
            <a:off x="8157565" y="26115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17433216">
            <a:off x="8227990" y="31449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8927735">
            <a:off x="8506070" y="43650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6835033" y="58307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19301966">
            <a:off x="6561515" y="57926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6266203">
            <a:off x="6353640" y="44706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rot="16107077">
            <a:off x="7209433" y="462906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rot="3696655">
            <a:off x="8422762" y="63321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8446034" y="650776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rot="2028999">
            <a:off x="5914976" y="321065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rot="7956598">
            <a:off x="7844127" y="35839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rot="17362297">
            <a:off x="8237520" y="313149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rot="13335951">
            <a:off x="6235986" y="445815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rot="363498">
            <a:off x="6522514" y="50123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rot="19301966">
            <a:off x="7331842" y="465806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rot="6266203">
            <a:off x="8114486" y="371529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rot="17433216">
            <a:off x="7990918" y="32973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rot="19301966">
            <a:off x="7739630" y="45687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rot="363498">
            <a:off x="6846322" y="554398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rot="19301966">
            <a:off x="6435183" y="65208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rot="14308241">
            <a:off x="7499432" y="20061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rot="3157052">
            <a:off x="5759891" y="22102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rot="16461085">
            <a:off x="8620495" y="61754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rot="11653110">
            <a:off x="5399297" y="176656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rot="11653110">
            <a:off x="6526001" y="15858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rot="11653110">
            <a:off x="4823325" y="248655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rot="11653110">
            <a:off x="5009491" y="17623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rot="9355076">
            <a:off x="5944493" y="146229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rot="9355076">
            <a:off x="5322150" y="24616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rot="9355076">
            <a:off x="4976214" y="23312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rot="17919313">
            <a:off x="8025067" y="35065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rot="17919313">
            <a:off x="7295076" y="190294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rot="17919313">
            <a:off x="6935159" y="20457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rot="7486326">
            <a:off x="7840094" y="19604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rot="20574444">
            <a:off x="7916651" y="208868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rot="17919313">
            <a:off x="5134540" y="360508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rot="7486326">
            <a:off x="8097628" y="21896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rot="7486326">
            <a:off x="8073290" y="24899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rot="17919313">
            <a:off x="6476967" y="18378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5352784" y="444308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6605945" y="44595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4423268" y="19765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5226667" y="19482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rot="19301966">
            <a:off x="4437867" y="62261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rot="19301966">
            <a:off x="5150320" y="510557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rot="19301966">
            <a:off x="4775290" y="325384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rot="19301966">
            <a:off x="6873803" y="51997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rot="19301966">
            <a:off x="8044820" y="18885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rot="19301966">
            <a:off x="7986352" y="29362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rot="19301966">
            <a:off x="8173589" y="29777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rot="19301966">
            <a:off x="7937044" y="32721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rot="6266203">
            <a:off x="5186297" y="344795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rot="6266203">
            <a:off x="4560672" y="346121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rot="6266203">
            <a:off x="4624262" y="402725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rot="6266203">
            <a:off x="6614380" y="53771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rot="6266203">
            <a:off x="6635685" y="550638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rot="6266203">
            <a:off x="6499003" y="55522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rot="6266203">
            <a:off x="4608224" y="44718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rot="6266203">
            <a:off x="8002248" y="42214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rot="6266203">
            <a:off x="7883458" y="42347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rot="3157052">
            <a:off x="5770196" y="23034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rot="9423255">
            <a:off x="5509150" y="352034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rot="6266203">
            <a:off x="5344433" y="34372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rot="17433216">
            <a:off x="5166998" y="48680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rot="17433216">
            <a:off x="5110985" y="421864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rot="3696655">
            <a:off x="5566552" y="401669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rot="2655131">
            <a:off x="6496431" y="45770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rot="8921334">
            <a:off x="6750804" y="56721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p:nvPr/>
        </p:nvSpPr>
        <p:spPr>
          <a:xfrm rot="363498">
            <a:off x="6187315" y="567017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rot="363498">
            <a:off x="6511669" y="605874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rot="363498">
            <a:off x="6305980" y="480511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rot="8927735">
            <a:off x="5531633" y="566386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rot="8927735">
            <a:off x="6085203" y="48252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rot="19301966">
            <a:off x="6464161" y="621408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rot="6266203">
            <a:off x="6786538" y="62816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rot="17433216">
            <a:off x="6189212" y="557728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rot="18329835">
            <a:off x="7122841" y="64601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rot="19301966">
            <a:off x="8138320" y="372007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rot="6266203">
            <a:off x="8041373" y="45563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rot="6266203">
            <a:off x="8166010" y="429942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rot="8927735">
            <a:off x="7928318" y="40684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a:off x="4225790" y="32742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rot="6266203">
            <a:off x="5595745" y="417413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rot="6266203">
            <a:off x="5199891" y="35179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p:cNvSpPr/>
          <p:nvPr/>
        </p:nvSpPr>
        <p:spPr>
          <a:xfrm rot="6266203">
            <a:off x="5298155" y="391980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p:nvSpPr>
        <p:spPr>
          <a:xfrm>
            <a:off x="7887911" y="63636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rot="2028999">
            <a:off x="5157081" y="29140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rot="267685">
            <a:off x="5480519" y="30367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rot="1358579">
            <a:off x="5856759" y="186375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rot="1358579">
            <a:off x="6534356" y="18626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rot="20660545">
            <a:off x="6288594" y="185925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p:cNvSpPr/>
          <p:nvPr/>
        </p:nvSpPr>
        <p:spPr>
          <a:xfrm rot="13335951">
            <a:off x="5743122" y="36382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p:cNvSpPr/>
          <p:nvPr/>
        </p:nvSpPr>
        <p:spPr>
          <a:xfrm rot="13335951">
            <a:off x="5750029" y="311692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p:nvSpPr>
        <p:spPr>
          <a:xfrm rot="13335951">
            <a:off x="5478091" y="41615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rot="11037917">
            <a:off x="5304513" y="374910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rot="16461085">
            <a:off x="6708757" y="461979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rot="363498">
            <a:off x="5764619" y="471583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Oval 525"/>
          <p:cNvSpPr/>
          <p:nvPr/>
        </p:nvSpPr>
        <p:spPr>
          <a:xfrm rot="363498">
            <a:off x="6489754" y="501881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526"/>
          <p:cNvSpPr/>
          <p:nvPr/>
        </p:nvSpPr>
        <p:spPr>
          <a:xfrm>
            <a:off x="4537365" y="31443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Oval 530"/>
          <p:cNvSpPr/>
          <p:nvPr/>
        </p:nvSpPr>
        <p:spPr>
          <a:xfrm rot="9355076">
            <a:off x="5332838" y="228239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rot="363498">
            <a:off x="6674893" y="524741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rot="363498">
            <a:off x="4237079" y="298742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rot="14308241">
            <a:off x="6741537" y="17095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538"/>
          <p:cNvSpPr/>
          <p:nvPr/>
        </p:nvSpPr>
        <p:spPr>
          <a:xfrm rot="3157052">
            <a:off x="5122421" y="20825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rot="363498">
            <a:off x="6592813" y="583365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rot="11653110">
            <a:off x="5699992" y="214756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p:cNvSpPr/>
          <p:nvPr/>
        </p:nvSpPr>
        <p:spPr>
          <a:xfrm rot="11653110">
            <a:off x="6826696" y="19668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543"/>
          <p:cNvSpPr/>
          <p:nvPr/>
        </p:nvSpPr>
        <p:spPr>
          <a:xfrm rot="11653110">
            <a:off x="5124020" y="286755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544"/>
          <p:cNvSpPr/>
          <p:nvPr/>
        </p:nvSpPr>
        <p:spPr>
          <a:xfrm rot="11653110">
            <a:off x="5310186" y="21433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rot="9355076">
            <a:off x="7937580" y="27573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rot="9355076">
            <a:off x="6245188" y="184329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rot="9355076">
            <a:off x="5622845" y="28426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rot="9355076">
            <a:off x="5276909" y="27122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rot="17919313">
            <a:off x="8325762" y="38875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rot="7486326">
            <a:off x="7897893" y="28758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rot="7486326">
            <a:off x="7960646" y="23414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p:nvSpPr>
        <p:spPr>
          <a:xfrm rot="20574444">
            <a:off x="8217346" y="246968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rot="17919313">
            <a:off x="5435235" y="398608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rot="7486326">
            <a:off x="8398323" y="25706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rot="7486326">
            <a:off x="8373985" y="28709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a:off x="5653479" y="482408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p:cNvSpPr/>
          <p:nvPr/>
        </p:nvSpPr>
        <p:spPr>
          <a:xfrm>
            <a:off x="6462443" y="453975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a:off x="6950189" y="48405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p:nvSpPr>
        <p:spPr>
          <a:xfrm>
            <a:off x="4723963" y="23575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p:cNvSpPr/>
          <p:nvPr/>
        </p:nvSpPr>
        <p:spPr>
          <a:xfrm>
            <a:off x="8111422" y="64008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6572204" y="465527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7902811" y="46201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5406937" y="216032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rot="19301966">
            <a:off x="7863083" y="63663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19301966">
            <a:off x="5075985" y="363484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19301966">
            <a:off x="8345515" y="22695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rot="19301966">
            <a:off x="8106904" y="33172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rot="19301966">
            <a:off x="8474284" y="33587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rot="19301966">
            <a:off x="8237739" y="36531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rot="6266203">
            <a:off x="5486992" y="382895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rot="6266203">
            <a:off x="4861367" y="425546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rot="6266203">
            <a:off x="6958624" y="57581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rot="6266203">
            <a:off x="6979929" y="588738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rot="6266203">
            <a:off x="6799698" y="59332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rot="6266203">
            <a:off x="5953432" y="55949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rot="6266203">
            <a:off x="8302943" y="47004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Oval 608"/>
          <p:cNvSpPr/>
          <p:nvPr/>
        </p:nvSpPr>
        <p:spPr>
          <a:xfrm rot="6266203">
            <a:off x="8184153" y="46157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rot="859018">
            <a:off x="7892809" y="25828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p:cNvSpPr/>
          <p:nvPr/>
        </p:nvSpPr>
        <p:spPr>
          <a:xfrm rot="859018">
            <a:off x="7892810" y="310344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rot="9423255">
            <a:off x="5809845" y="390134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rot="19301966">
            <a:off x="6948667" y="458491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rot="6266203">
            <a:off x="5645128" y="38182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rot="17433216">
            <a:off x="5992715" y="511837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rot="17433216">
            <a:off x="5411680" y="459964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rot="3696655">
            <a:off x="5867247" y="439769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p:nvPr/>
        </p:nvSpPr>
        <p:spPr>
          <a:xfrm rot="2655131">
            <a:off x="6797126" y="49580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622"/>
          <p:cNvSpPr/>
          <p:nvPr/>
        </p:nvSpPr>
        <p:spPr>
          <a:xfrm rot="363498">
            <a:off x="6247509" y="49543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p:cNvSpPr/>
          <p:nvPr/>
        </p:nvSpPr>
        <p:spPr>
          <a:xfrm rot="363498">
            <a:off x="6812364" y="63358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p:nvPr/>
        </p:nvSpPr>
        <p:spPr>
          <a:xfrm rot="363498">
            <a:off x="6957880" y="635862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p:cNvSpPr/>
          <p:nvPr/>
        </p:nvSpPr>
        <p:spPr>
          <a:xfrm rot="8927735">
            <a:off x="6385898" y="52062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rot="19301966">
            <a:off x="6213879" y="516625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p:nvSpPr>
        <p:spPr>
          <a:xfrm rot="6266203">
            <a:off x="6887461" y="65102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p:nvPr/>
        </p:nvSpPr>
        <p:spPr>
          <a:xfrm rot="17433216">
            <a:off x="6249406" y="48614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rot="20627869">
            <a:off x="7893238" y="64351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rot="18329835">
            <a:off x="7423536" y="656402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rot="18329835">
            <a:off x="7843528" y="636296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rot="5294072">
            <a:off x="8157399" y="653663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rot="19301966">
            <a:off x="8439015" y="42702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p:nvPr/>
        </p:nvSpPr>
        <p:spPr>
          <a:xfrm rot="6266203">
            <a:off x="8466705" y="46092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p:nvSpPr>
        <p:spPr>
          <a:xfrm rot="8927735">
            <a:off x="8048870" y="44494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6267129" y="570089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rot="19301966">
            <a:off x="5993611" y="566280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rot="6266203">
            <a:off x="5896440" y="455513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rot="6266203">
            <a:off x="5500586" y="38989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rot="6266203">
            <a:off x="5598850" y="430080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Oval 655"/>
          <p:cNvSpPr/>
          <p:nvPr/>
        </p:nvSpPr>
        <p:spPr>
          <a:xfrm rot="19301966">
            <a:off x="6770971" y="446469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Oval 657"/>
          <p:cNvSpPr/>
          <p:nvPr/>
        </p:nvSpPr>
        <p:spPr>
          <a:xfrm rot="16107077">
            <a:off x="6752233" y="47135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p:nvPr/>
        </p:nvSpPr>
        <p:spPr>
          <a:xfrm rot="3696655">
            <a:off x="7965562" y="641657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7988834" y="65922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rot="2028999">
            <a:off x="5457776" y="32950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p:cNvSpPr/>
          <p:nvPr/>
        </p:nvSpPr>
        <p:spPr>
          <a:xfrm rot="267685">
            <a:off x="5781214" y="34177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p:nvPr/>
        </p:nvSpPr>
        <p:spPr>
          <a:xfrm rot="13335951">
            <a:off x="5778786" y="45425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p:cNvSpPr/>
          <p:nvPr/>
        </p:nvSpPr>
        <p:spPr>
          <a:xfrm rot="11037917">
            <a:off x="5605208" y="413010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rot="11037917">
            <a:off x="6465040" y="448639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Oval 687"/>
          <p:cNvSpPr/>
          <p:nvPr/>
        </p:nvSpPr>
        <p:spPr>
          <a:xfrm rot="16461085">
            <a:off x="7053001" y="500079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rot="363498">
            <a:off x="4213966" y="283683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Oval 689"/>
          <p:cNvSpPr/>
          <p:nvPr/>
        </p:nvSpPr>
        <p:spPr>
          <a:xfrm rot="363498">
            <a:off x="6790449" y="539981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6689408" y="57853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p:nvPr/>
        </p:nvSpPr>
        <p:spPr>
          <a:xfrm rot="19301966">
            <a:off x="6874642" y="47425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rot="9355076">
            <a:off x="5633533" y="266339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rot="19301966">
            <a:off x="7282430" y="465323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p:cNvSpPr/>
          <p:nvPr/>
        </p:nvSpPr>
        <p:spPr>
          <a:xfrm rot="363498">
            <a:off x="7019137" y="562841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rot="363498">
            <a:off x="6278418" y="54140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7346028">
            <a:off x="4774286" y="263715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8571797">
            <a:off x="4507361" y="29140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9644062">
            <a:off x="3916733" y="228572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7346028">
            <a:off x="4260721" y="225735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15910265">
            <a:off x="3995535" y="246488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15910265">
            <a:off x="4128772" y="26453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18571797">
            <a:off x="3695012" y="20105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7346028">
            <a:off x="4364720" y="237670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rot="18571797">
            <a:off x="3447864" y="23758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rot="9644062">
            <a:off x="3530037" y="209071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rot="7346028">
            <a:off x="3827623" y="192958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rot="15910265">
            <a:off x="3608839" y="22698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rot="15910265">
            <a:off x="3719206" y="23849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rot="9644062">
            <a:off x="4037811" y="246335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rot="7346028">
            <a:off x="4136361" y="268995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rot="15910265">
            <a:off x="3511733" y="230047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rot="15910265">
            <a:off x="4554253" y="305774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rot="9644062">
            <a:off x="4366871" y="218792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rot="7346028">
            <a:off x="4664457" y="202679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rot="15910265">
            <a:off x="4445674" y="236708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rot="15910265">
            <a:off x="4578911" y="254755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rot="5477278">
            <a:off x="4880142" y="19023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rot="18571797">
            <a:off x="4098748" y="17799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rot="7346028">
            <a:off x="4493935" y="300694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rot="7346028">
            <a:off x="3495561" y="19548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rot="9644062">
            <a:off x="3628245" y="22029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rot="7346028">
            <a:off x="4768456" y="214614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7346028">
            <a:off x="4180015" y="26218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rot="7346028">
            <a:off x="3726795" y="242950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597"/>
          <p:cNvSpPr/>
          <p:nvPr/>
        </p:nvSpPr>
        <p:spPr>
          <a:xfrm rot="15910265">
            <a:off x="5032065" y="302858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rot="15910265">
            <a:off x="3125037" y="210545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rot="15910265">
            <a:off x="4900846" y="304122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p:cNvSpPr/>
          <p:nvPr/>
        </p:nvSpPr>
        <p:spPr>
          <a:xfrm rot="18571797">
            <a:off x="3851599" y="21452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Oval 627"/>
          <p:cNvSpPr/>
          <p:nvPr/>
        </p:nvSpPr>
        <p:spPr>
          <a:xfrm rot="9644062">
            <a:off x="3933773" y="186014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p:nvPr/>
        </p:nvSpPr>
        <p:spPr>
          <a:xfrm rot="7346028">
            <a:off x="4231359" y="169901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rot="15910265">
            <a:off x="4012575" y="203930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rot="15910265">
            <a:off x="4122942" y="215434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rot="5477278">
            <a:off x="4493446" y="17073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rot="18571797">
            <a:off x="3928051" y="15974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p:cNvSpPr/>
          <p:nvPr/>
        </p:nvSpPr>
        <p:spPr>
          <a:xfrm rot="7346028">
            <a:off x="3324863" y="177235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0333415">
            <a:off x="6732498" y="435739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97652">
            <a:off x="6207137" y="295458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7297652">
            <a:off x="6016389" y="410972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4188501">
            <a:off x="6893975" y="389737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8464665">
            <a:off x="6379459" y="37289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0333415">
            <a:off x="6173654" y="37960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0978339">
            <a:off x="7163111" y="240488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0978339">
            <a:off x="6735106" y="20815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978339">
            <a:off x="7289434" y="29777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0978339">
            <a:off x="6927930" y="42679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0978339">
            <a:off x="7059488" y="22838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8680305">
            <a:off x="6672727" y="29494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8680305">
            <a:off x="6116110" y="301058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7244542">
            <a:off x="7026265" y="383937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7244542">
            <a:off x="6873390" y="25826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4135391">
            <a:off x="7096523" y="335842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4135391">
            <a:off x="7457931" y="427801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0401594">
            <a:off x="7781727" y="307627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20401594">
            <a:off x="6768194" y="367202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8680305">
            <a:off x="6679883" y="233456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4674994">
            <a:off x="7750140" y="25776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17244542">
            <a:off x="7729150" y="24188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8680305">
            <a:off x="6851106" y="246384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8680305">
            <a:off x="7069949" y="29782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5485416">
            <a:off x="6882721" y="22163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12643840">
            <a:off x="6822568" y="29394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10345806">
            <a:off x="6608119" y="28338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0345806">
            <a:off x="6587902" y="257036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18910043">
            <a:off x="6411250" y="34624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13007338">
            <a:off x="7262887" y="261606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1246024">
            <a:off x="7287208" y="336568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1246024">
            <a:off x="7785242" y="35607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4661014">
            <a:off x="6627306" y="366397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8341701">
            <a:off x="6638347" y="279847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14607904">
            <a:off x="6740503" y="31575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18934937">
            <a:off x="6194687" y="322715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6740636">
            <a:off x="6342722" y="388255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14906466">
            <a:off x="6490481" y="418949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12336918">
            <a:off x="7211525" y="404314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12336918">
            <a:off x="7087250" y="369494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18603121">
            <a:off x="7009688" y="438069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2714290">
            <a:off x="7554184" y="294640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2714290">
            <a:off x="7520254" y="34666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2714290">
            <a:off x="7845995" y="24375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416256">
            <a:off x="7157750" y="245804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8680305">
            <a:off x="6761980" y="21810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20333415">
            <a:off x="7035361" y="28228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20333415">
            <a:off x="7374067" y="297103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17244542">
            <a:off x="5931503" y="308194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6811555">
            <a:off x="6033232" y="35057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8680305">
            <a:off x="6350111" y="22490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031449">
            <a:off x="7519959" y="44373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20333415">
            <a:off x="6451964" y="39613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20333415">
            <a:off x="7633045" y="374715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4188501">
            <a:off x="6613441" y="350860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7297652">
            <a:off x="6000640" y="407885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18464665">
            <a:off x="6098925" y="333286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9952783">
            <a:off x="5991790" y="401306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7297652">
            <a:off x="6447433" y="43102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10978339">
            <a:off x="7008899" y="258167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10978339">
            <a:off x="6647396" y="38718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8680305">
            <a:off x="6392193" y="25533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17244542">
            <a:off x="7819858" y="27692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17244542">
            <a:off x="6745731" y="345462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17244542">
            <a:off x="6592856" y="218661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14135391">
            <a:off x="6815989" y="296234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14135391">
            <a:off x="7177397" y="38819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rot="20401594">
            <a:off x="7501193" y="26801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rot="20401594">
            <a:off x="6487660" y="327594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17244542">
            <a:off x="7661377" y="27717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rot="14674994">
            <a:off x="7469606" y="21815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17244542">
            <a:off x="7809910" y="269866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rot="17244542">
            <a:off x="7732618" y="22922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rot="8680305">
            <a:off x="6570572" y="20677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rot="8680305">
            <a:off x="6789415" y="258214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rot="12643840">
            <a:off x="6542034" y="25434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rot="10345806">
            <a:off x="6327585" y="243774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rot="10345806">
            <a:off x="6307368" y="217428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18910043">
            <a:off x="6130716" y="306634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rot="13007338">
            <a:off x="6982353" y="22199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rot="11246024">
            <a:off x="7006674" y="296961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rot="11246024">
            <a:off x="7504708" y="316466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rot="4661014">
            <a:off x="6346772" y="32678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rot="8341701">
            <a:off x="6357812" y="240239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rot="14607904">
            <a:off x="6459968" y="27614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rot="6740636">
            <a:off x="6062188" y="348647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14906466">
            <a:off x="6209946" y="37934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rot="12336918">
            <a:off x="6930990" y="364706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12336918">
            <a:off x="7068152" y="43165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rot="12336918">
            <a:off x="6806715" y="32988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rot="12336918">
            <a:off x="6391409" y="42825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rot="10038884">
            <a:off x="6636664" y="429863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rot="18603121">
            <a:off x="6707209" y="396597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2714290">
            <a:off x="7273649" y="255032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2714290">
            <a:off x="7239719" y="30705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416256">
            <a:off x="7717417" y="24623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416256">
            <a:off x="6877216" y="20619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rot="20333415">
            <a:off x="6754826" y="24267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rot="20333415">
            <a:off x="7093533" y="257495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rot="20333415">
            <a:off x="7613076" y="392561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rot="20333415">
            <a:off x="5878599" y="40384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rot="20333415">
            <a:off x="7193462" y="429677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rot="7297652">
            <a:off x="6668101" y="289396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rot="7297652">
            <a:off x="6477352" y="405311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rot="4188501">
            <a:off x="7354938" y="38440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rot="18464665">
            <a:off x="6840422" y="366832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rot="18464665">
            <a:off x="5924376" y="392214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rot="9952783">
            <a:off x="6733287" y="434852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rot="20333415">
            <a:off x="6634618" y="373538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rot="10978339">
            <a:off x="7624074" y="234427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rot="10978339">
            <a:off x="7750397" y="29171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rot="10978339">
            <a:off x="7388894" y="420728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rot="10978339">
            <a:off x="7520451" y="222320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rot="10978339">
            <a:off x="6189811" y="21893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rot="10978339">
            <a:off x="6337729" y="25961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rot="8680305">
            <a:off x="7133691" y="288879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rot="8680305">
            <a:off x="6577073" y="29499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rot="17244542">
            <a:off x="7487229" y="379008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rot="17244542">
            <a:off x="7334354" y="252207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rot="14135391">
            <a:off x="7557487" y="32978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rot="11837357">
            <a:off x="6094163" y="42243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rot="11837357">
            <a:off x="6121154" y="37044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rot="20401594">
            <a:off x="7229157" y="36114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rot="8680305">
            <a:off x="7140846" y="227394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rot="6811555">
            <a:off x="6292210" y="412541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rot="6811555">
            <a:off x="6249540" y="35850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rot="8680305">
            <a:off x="7312069" y="240322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rot="8680305">
            <a:off x="7530912" y="291760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rot="5485416">
            <a:off x="7343684" y="21557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rot="12643840">
            <a:off x="7283532" y="287887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rot="10345806">
            <a:off x="7069083" y="27732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rot="10345806">
            <a:off x="7048866" y="250975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rot="18910043">
            <a:off x="6872214" y="34018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rot="13007338">
            <a:off x="7723850" y="255544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rot="11246024">
            <a:off x="7748171" y="33050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rot="4661014">
            <a:off x="7088270" y="36033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rot="8341701">
            <a:off x="7099310" y="273786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rot="14607904">
            <a:off x="7201466" y="309690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rot="18934937">
            <a:off x="6655650" y="31665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rot="6740636">
            <a:off x="6803686" y="38219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rot="6740636">
            <a:off x="6239326" y="35979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rot="14906466">
            <a:off x="6951444" y="412888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12"/>
          <p:cNvSpPr/>
          <p:nvPr/>
        </p:nvSpPr>
        <p:spPr>
          <a:xfrm rot="12336918">
            <a:off x="7672488" y="398252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514"/>
          <p:cNvSpPr/>
          <p:nvPr/>
        </p:nvSpPr>
        <p:spPr>
          <a:xfrm rot="12336918">
            <a:off x="7548213" y="363432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517"/>
          <p:cNvSpPr/>
          <p:nvPr/>
        </p:nvSpPr>
        <p:spPr>
          <a:xfrm rot="18603121">
            <a:off x="7470651" y="432007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rot="416256">
            <a:off x="7618714" y="239742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rot="8680305">
            <a:off x="7222943" y="21204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p:cNvSpPr/>
          <p:nvPr/>
        </p:nvSpPr>
        <p:spPr>
          <a:xfrm rot="20333415">
            <a:off x="7496324" y="276220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Oval 529"/>
          <p:cNvSpPr/>
          <p:nvPr/>
        </p:nvSpPr>
        <p:spPr>
          <a:xfrm rot="20333415">
            <a:off x="7835030" y="29104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531"/>
          <p:cNvSpPr/>
          <p:nvPr/>
        </p:nvSpPr>
        <p:spPr>
          <a:xfrm rot="17244542">
            <a:off x="6392466" y="302133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rot="6811555">
            <a:off x="6494195" y="34451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rot="8680305">
            <a:off x="6811075" y="218842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rot="20333415">
            <a:off x="6916938" y="388536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p:cNvSpPr/>
          <p:nvPr/>
        </p:nvSpPr>
        <p:spPr>
          <a:xfrm rot="7297652">
            <a:off x="6387566" y="249788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rot="7297652">
            <a:off x="6094765" y="41421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val 553"/>
          <p:cNvSpPr/>
          <p:nvPr/>
        </p:nvSpPr>
        <p:spPr>
          <a:xfrm rot="7297652">
            <a:off x="6196818" y="365302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p:cNvSpPr/>
          <p:nvPr/>
        </p:nvSpPr>
        <p:spPr>
          <a:xfrm rot="4188501">
            <a:off x="7074404" y="34479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Oval 555"/>
          <p:cNvSpPr/>
          <p:nvPr/>
        </p:nvSpPr>
        <p:spPr>
          <a:xfrm rot="7297652">
            <a:off x="6461603" y="40182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rot="18464665">
            <a:off x="6559888" y="32722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rot="9952783">
            <a:off x="6452753" y="39524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64"/>
          <p:cNvSpPr/>
          <p:nvPr/>
        </p:nvSpPr>
        <p:spPr>
          <a:xfrm rot="7297652">
            <a:off x="6908397" y="424965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65"/>
          <p:cNvSpPr/>
          <p:nvPr/>
        </p:nvSpPr>
        <p:spPr>
          <a:xfrm rot="20333415">
            <a:off x="6354084" y="33393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Oval 570"/>
          <p:cNvSpPr/>
          <p:nvPr/>
        </p:nvSpPr>
        <p:spPr>
          <a:xfrm rot="10978339">
            <a:off x="7469863" y="252105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rot="10978339">
            <a:off x="7108360" y="38071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rot="10978339">
            <a:off x="6057194" y="22000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8680305">
            <a:off x="6853157" y="249271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8680305">
            <a:off x="6296539" y="25538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p:cNvSpPr/>
          <p:nvPr/>
        </p:nvSpPr>
        <p:spPr>
          <a:xfrm rot="17244542">
            <a:off x="7206694" y="33940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599"/>
          <p:cNvSpPr/>
          <p:nvPr/>
        </p:nvSpPr>
        <p:spPr>
          <a:xfrm rot="17244542">
            <a:off x="7053819" y="21259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rot="14135391">
            <a:off x="7276952" y="290172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rot="14135391">
            <a:off x="7638360" y="382132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rot="20401594">
            <a:off x="6948623" y="321532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rot="6811555">
            <a:off x="6011676" y="372532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rot="6811555">
            <a:off x="5969006" y="318896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p:cNvSpPr/>
          <p:nvPr/>
        </p:nvSpPr>
        <p:spPr>
          <a:xfrm rot="8680305">
            <a:off x="7250378" y="252153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p:nvSpPr>
        <p:spPr>
          <a:xfrm rot="12643840">
            <a:off x="7002997" y="24827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rot="10345806">
            <a:off x="6788548" y="23771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Oval 663"/>
          <p:cNvSpPr/>
          <p:nvPr/>
        </p:nvSpPr>
        <p:spPr>
          <a:xfrm rot="10345806">
            <a:off x="6768331" y="21136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rot="18910043">
            <a:off x="6591679" y="30057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rot="13007338">
            <a:off x="7443316" y="215936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rot="11246024">
            <a:off x="7467637" y="29089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rot="4661014">
            <a:off x="6807735" y="320727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rot="8341701">
            <a:off x="6818776" y="234178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rot="14607904">
            <a:off x="6920932" y="270082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p:cNvSpPr/>
          <p:nvPr/>
        </p:nvSpPr>
        <p:spPr>
          <a:xfrm rot="18934937">
            <a:off x="6375116" y="277045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p:nvPr/>
        </p:nvSpPr>
        <p:spPr>
          <a:xfrm rot="6740636">
            <a:off x="6523151" y="34258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Oval 674"/>
          <p:cNvSpPr/>
          <p:nvPr/>
        </p:nvSpPr>
        <p:spPr>
          <a:xfrm rot="6740636">
            <a:off x="5958791" y="320188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p:cNvSpPr/>
          <p:nvPr/>
        </p:nvSpPr>
        <p:spPr>
          <a:xfrm rot="14906466">
            <a:off x="6670910" y="373280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676"/>
          <p:cNvSpPr/>
          <p:nvPr/>
        </p:nvSpPr>
        <p:spPr>
          <a:xfrm rot="12336918">
            <a:off x="7391954" y="358645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p:nvPr/>
        </p:nvSpPr>
        <p:spPr>
          <a:xfrm rot="12336918">
            <a:off x="7529115" y="42559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rot="12336918">
            <a:off x="7267679" y="323824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p:cNvSpPr/>
          <p:nvPr/>
        </p:nvSpPr>
        <p:spPr>
          <a:xfrm rot="12336918">
            <a:off x="6852372" y="422188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rot="10038884">
            <a:off x="7097628" y="423801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rot="18603121">
            <a:off x="7190117" y="39240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p:nvPr/>
        </p:nvSpPr>
        <p:spPr>
          <a:xfrm rot="2714290">
            <a:off x="7734613" y="24897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p:nvPr/>
        </p:nvSpPr>
        <p:spPr>
          <a:xfrm rot="2714290">
            <a:off x="7700683" y="300996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rot="20333415">
            <a:off x="7215790" y="236612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Oval 693"/>
          <p:cNvSpPr/>
          <p:nvPr/>
        </p:nvSpPr>
        <p:spPr>
          <a:xfrm rot="20333415">
            <a:off x="7554496" y="25143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rot="17244542">
            <a:off x="6111932" y="262525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rot="6811555">
            <a:off x="6213661" y="304905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rot="3686580">
            <a:off x="6637531" y="436404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rot="3157052">
            <a:off x="5302691" y="229467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p:cNvSpPr/>
          <p:nvPr/>
        </p:nvSpPr>
        <p:spPr>
          <a:xfrm rot="363498">
            <a:off x="6937057" y="61453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6200000">
            <a:off x="8446742" y="483716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3901966">
            <a:off x="8204389" y="52656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3901966">
            <a:off x="7791046" y="55137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3901966">
            <a:off x="7349477" y="595422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3901966">
            <a:off x="7912357" y="520132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866203">
            <a:off x="7526965" y="621365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866203">
            <a:off x="7656153" y="619234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3521334">
            <a:off x="7821906" y="60772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6563498">
            <a:off x="8196716" y="617084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866203">
            <a:off x="8431389" y="60414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15227869">
            <a:off x="8356300" y="48555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12929835">
            <a:off x="8201055" y="52851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21494072">
            <a:off x="8140599" y="49129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21494072">
            <a:off x="7837424" y="485733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1061085">
            <a:off x="7807856" y="557048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11061085">
            <a:off x="7829529" y="52425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19896655">
            <a:off x="8337752" y="49633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16200000">
            <a:off x="8513381" y="49401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16563498">
            <a:off x="7397192" y="61531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16563498">
            <a:off x="7983424" y="623521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16200000">
            <a:off x="7033823" y="59213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16200000">
            <a:off x="7162667" y="520404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13901966">
            <a:off x="8516074" y="496494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13901966">
            <a:off x="8172046" y="521301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3901966">
            <a:off x="7730477" y="56535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13901966">
            <a:off x="8224042" y="490062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rot="866203">
            <a:off x="7907965" y="59129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866203">
            <a:off x="8037153" y="589165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866203">
            <a:off x="8083012" y="60283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rot="13901966">
            <a:off x="7293222" y="542941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rot="18855131">
            <a:off x="7151335" y="60309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rot="3521334">
            <a:off x="8202906" y="577653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rot="16563498">
            <a:off x="8345961" y="622931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rot="16563498">
            <a:off x="8485609" y="601566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rot="16563498">
            <a:off x="8508401" y="587015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rot="12033216">
            <a:off x="8253073" y="62274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12929835">
            <a:off x="8512740" y="498450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rot="11061085">
            <a:off x="8188856" y="52697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11061085">
            <a:off x="8210529" y="494187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rot="10707077">
            <a:off x="7155131" y="562349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rot="11061085">
            <a:off x="7194116" y="581857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rot="16563498">
            <a:off x="7549592" y="603758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rot="16200000">
            <a:off x="7935106" y="613862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rot="16563498">
            <a:off x="7778192" y="58524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rot="16563498">
            <a:off x="8295109" y="593452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rot="16200000">
            <a:off x="8100483" y="524786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rot="16200000">
            <a:off x="8531181" y="529436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rot="16200000">
            <a:off x="7028285" y="56968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rot="13901966">
            <a:off x="8288828" y="57228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rot="13901966">
            <a:off x="7875485" y="59709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rot="13901966">
            <a:off x="7996796" y="565852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rot="16200000">
            <a:off x="7450825" y="51164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rot="13901966">
            <a:off x="7040210" y="61873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rot="15227869">
            <a:off x="8440739" y="53127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rot="12929835">
            <a:off x="8285494" y="57423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rot="21494072">
            <a:off x="8542244" y="52287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rot="21494072">
            <a:off x="8225038" y="53701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rot="21494072">
            <a:off x="7921863" y="531453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p:nvSpPr>
        <p:spPr>
          <a:xfrm rot="11061085">
            <a:off x="7892295" y="602768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p:nvPr/>
        </p:nvSpPr>
        <p:spPr>
          <a:xfrm rot="11061085">
            <a:off x="7913968" y="56997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rot="10707077">
            <a:off x="7020749" y="611633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rot="19896655">
            <a:off x="8422191" y="54205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rot="11061085">
            <a:off x="8265547" y="52228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p:cNvSpPr/>
          <p:nvPr/>
        </p:nvSpPr>
        <p:spPr>
          <a:xfrm rot="16200000">
            <a:off x="8412168" y="49471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rot="16200000">
            <a:off x="7365736" y="53961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rot="13901966">
            <a:off x="8256485" y="567021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13901966">
            <a:off x="7814916" y="61107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rot="13901966">
            <a:off x="8308481" y="535782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rot="16200000">
            <a:off x="7831825" y="48158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rot="13901966">
            <a:off x="7377661" y="588661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p:cNvSpPr/>
          <p:nvPr/>
        </p:nvSpPr>
        <p:spPr>
          <a:xfrm rot="3521334">
            <a:off x="8287345" y="623373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p:cNvSpPr/>
          <p:nvPr/>
        </p:nvSpPr>
        <p:spPr>
          <a:xfrm rot="21494072">
            <a:off x="8536723" y="52496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rot="21494072">
            <a:off x="8302863" y="50138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p:nvPr/>
        </p:nvSpPr>
        <p:spPr>
          <a:xfrm rot="11061085">
            <a:off x="8273295" y="57269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p:nvPr/>
        </p:nvSpPr>
        <p:spPr>
          <a:xfrm rot="11061085">
            <a:off x="8294968" y="539907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rot="866203">
            <a:off x="7096432" y="52082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rot="10707077">
            <a:off x="7358200" y="581563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p:cNvSpPr/>
          <p:nvPr/>
        </p:nvSpPr>
        <p:spPr>
          <a:xfrm rot="11061085">
            <a:off x="8494147" y="51219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0" name="Straight Connector 709"/>
          <p:cNvCxnSpPr/>
          <p:nvPr/>
        </p:nvCxnSpPr>
        <p:spPr>
          <a:xfrm>
            <a:off x="582560" y="1527768"/>
            <a:ext cx="2190135" cy="447974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flipH="1">
            <a:off x="6203950" y="3803650"/>
            <a:ext cx="1063626" cy="4191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94" name="Oval 793"/>
          <p:cNvSpPr/>
          <p:nvPr/>
        </p:nvSpPr>
        <p:spPr>
          <a:xfrm>
            <a:off x="7877545" y="376876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Oval 794"/>
          <p:cNvSpPr/>
          <p:nvPr/>
        </p:nvSpPr>
        <p:spPr>
          <a:xfrm rot="19301966">
            <a:off x="5219532" y="318208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Oval 795"/>
          <p:cNvSpPr/>
          <p:nvPr/>
        </p:nvSpPr>
        <p:spPr>
          <a:xfrm rot="6266203">
            <a:off x="6986794" y="548048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796"/>
          <p:cNvSpPr/>
          <p:nvPr/>
        </p:nvSpPr>
        <p:spPr>
          <a:xfrm rot="6266203">
            <a:off x="6420072" y="59733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p:nvPr/>
        </p:nvSpPr>
        <p:spPr>
          <a:xfrm rot="6266203">
            <a:off x="5052466" y="398685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798"/>
          <p:cNvSpPr/>
          <p:nvPr/>
        </p:nvSpPr>
        <p:spPr>
          <a:xfrm rot="19301966">
            <a:off x="7542167" y="469069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p:nvPr/>
        </p:nvSpPr>
        <p:spPr>
          <a:xfrm rot="16107077">
            <a:off x="7613141" y="467122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800"/>
          <p:cNvSpPr/>
          <p:nvPr/>
        </p:nvSpPr>
        <p:spPr>
          <a:xfrm rot="2028999">
            <a:off x="5601323" y="284233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Oval 801"/>
          <p:cNvSpPr/>
          <p:nvPr/>
        </p:nvSpPr>
        <p:spPr>
          <a:xfrm>
            <a:off x="6832955" y="533257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Oval 802"/>
          <p:cNvSpPr/>
          <p:nvPr/>
        </p:nvSpPr>
        <p:spPr>
          <a:xfrm rot="11653110">
            <a:off x="5568262" y="27957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Oval 803"/>
          <p:cNvSpPr/>
          <p:nvPr/>
        </p:nvSpPr>
        <p:spPr>
          <a:xfrm rot="9355076">
            <a:off x="5721151" y="264044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804"/>
          <p:cNvSpPr/>
          <p:nvPr/>
        </p:nvSpPr>
        <p:spPr>
          <a:xfrm rot="17919313">
            <a:off x="7832869" y="38694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Oval 805"/>
          <p:cNvSpPr/>
          <p:nvPr/>
        </p:nvSpPr>
        <p:spPr>
          <a:xfrm rot="19301966">
            <a:off x="7920870" y="380881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Oval 806"/>
          <p:cNvSpPr/>
          <p:nvPr/>
        </p:nvSpPr>
        <p:spPr>
          <a:xfrm rot="6266203">
            <a:off x="5225119" y="43364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Oval 807"/>
          <p:cNvSpPr/>
          <p:nvPr/>
        </p:nvSpPr>
        <p:spPr>
          <a:xfrm rot="363498">
            <a:off x="6833364" y="555666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p:nvPr/>
        </p:nvSpPr>
        <p:spPr>
          <a:xfrm rot="17919313">
            <a:off x="5121582" y="36177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Oval 809"/>
          <p:cNvSpPr/>
          <p:nvPr/>
        </p:nvSpPr>
        <p:spPr>
          <a:xfrm rot="19301966">
            <a:off x="5137362" y="511825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810"/>
          <p:cNvSpPr/>
          <p:nvPr/>
        </p:nvSpPr>
        <p:spPr>
          <a:xfrm rot="6266203">
            <a:off x="5173339" y="34606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Oval 811"/>
          <p:cNvSpPr/>
          <p:nvPr/>
        </p:nvSpPr>
        <p:spPr>
          <a:xfrm rot="6266203">
            <a:off x="7989290" y="423416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rot="6266203">
            <a:off x="7870500" y="424741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Oval 813"/>
          <p:cNvSpPr/>
          <p:nvPr/>
        </p:nvSpPr>
        <p:spPr>
          <a:xfrm rot="17433216">
            <a:off x="5154040" y="488075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Oval 814"/>
          <p:cNvSpPr/>
          <p:nvPr/>
        </p:nvSpPr>
        <p:spPr>
          <a:xfrm rot="8927735">
            <a:off x="5518675" y="567654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Oval 815"/>
          <p:cNvSpPr/>
          <p:nvPr/>
        </p:nvSpPr>
        <p:spPr>
          <a:xfrm rot="8927735">
            <a:off x="7915360" y="408112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Oval 816"/>
          <p:cNvSpPr/>
          <p:nvPr/>
        </p:nvSpPr>
        <p:spPr>
          <a:xfrm rot="6266203">
            <a:off x="5186933" y="353058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rot="2028999">
            <a:off x="5144123" y="29267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Oval 818"/>
          <p:cNvSpPr/>
          <p:nvPr/>
        </p:nvSpPr>
        <p:spPr>
          <a:xfrm rot="11653110">
            <a:off x="5111062" y="288023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819"/>
          <p:cNvSpPr/>
          <p:nvPr/>
        </p:nvSpPr>
        <p:spPr>
          <a:xfrm rot="9355076">
            <a:off x="5609887" y="28553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Oval 820"/>
          <p:cNvSpPr/>
          <p:nvPr/>
        </p:nvSpPr>
        <p:spPr>
          <a:xfrm rot="9355076">
            <a:off x="5263951" y="272488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rot="19301966">
            <a:off x="5063027" y="364752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Oval 822"/>
          <p:cNvSpPr/>
          <p:nvPr/>
        </p:nvSpPr>
        <p:spPr>
          <a:xfrm rot="19301966">
            <a:off x="8093946" y="33299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p:nvPr/>
        </p:nvSpPr>
        <p:spPr>
          <a:xfrm rot="6266203">
            <a:off x="5940474" y="560762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Oval 824"/>
          <p:cNvSpPr/>
          <p:nvPr/>
        </p:nvSpPr>
        <p:spPr>
          <a:xfrm rot="859018">
            <a:off x="7879852" y="31161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Oval 825"/>
          <p:cNvSpPr/>
          <p:nvPr/>
        </p:nvSpPr>
        <p:spPr>
          <a:xfrm rot="19301966">
            <a:off x="5980653" y="567548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826"/>
          <p:cNvSpPr/>
          <p:nvPr/>
        </p:nvSpPr>
        <p:spPr>
          <a:xfrm rot="363498">
            <a:off x="6777491" y="541249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Oval 827"/>
          <p:cNvSpPr/>
          <p:nvPr/>
        </p:nvSpPr>
        <p:spPr>
          <a:xfrm rot="9355076">
            <a:off x="5620575" y="267607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828"/>
          <p:cNvSpPr/>
          <p:nvPr/>
        </p:nvSpPr>
        <p:spPr>
          <a:xfrm rot="17244542">
            <a:off x="6860432" y="25953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Oval 829"/>
          <p:cNvSpPr/>
          <p:nvPr/>
        </p:nvSpPr>
        <p:spPr>
          <a:xfrm rot="14674994">
            <a:off x="7737182" y="25902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830"/>
          <p:cNvSpPr/>
          <p:nvPr/>
        </p:nvSpPr>
        <p:spPr>
          <a:xfrm rot="1031449">
            <a:off x="7507001" y="444998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Oval 831"/>
          <p:cNvSpPr/>
          <p:nvPr/>
        </p:nvSpPr>
        <p:spPr>
          <a:xfrm rot="8680305">
            <a:off x="6379235" y="25660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Oval 832"/>
          <p:cNvSpPr/>
          <p:nvPr/>
        </p:nvSpPr>
        <p:spPr>
          <a:xfrm rot="20401594">
            <a:off x="7488235" y="269287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Oval 833"/>
          <p:cNvSpPr/>
          <p:nvPr/>
        </p:nvSpPr>
        <p:spPr>
          <a:xfrm rot="8680305">
            <a:off x="6776457" y="259482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Oval 834"/>
          <p:cNvSpPr/>
          <p:nvPr/>
        </p:nvSpPr>
        <p:spPr>
          <a:xfrm rot="12643840">
            <a:off x="6529076" y="25560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Oval 835"/>
          <p:cNvSpPr/>
          <p:nvPr/>
        </p:nvSpPr>
        <p:spPr>
          <a:xfrm rot="10978339">
            <a:off x="6324771" y="260881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p:nvPr/>
        </p:nvSpPr>
        <p:spPr>
          <a:xfrm rot="8680305">
            <a:off x="6283581" y="256657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Oval 837"/>
          <p:cNvSpPr/>
          <p:nvPr/>
        </p:nvSpPr>
        <p:spPr>
          <a:xfrm rot="14135391">
            <a:off x="7263994" y="29144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Oval 838"/>
          <p:cNvSpPr/>
          <p:nvPr/>
        </p:nvSpPr>
        <p:spPr>
          <a:xfrm rot="14607904">
            <a:off x="6907974" y="271350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Oval 839"/>
          <p:cNvSpPr/>
          <p:nvPr/>
        </p:nvSpPr>
        <p:spPr>
          <a:xfrm rot="2714290">
            <a:off x="7687725" y="302264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p:cNvSpPr/>
          <p:nvPr/>
        </p:nvSpPr>
        <p:spPr>
          <a:xfrm rot="17244542">
            <a:off x="6098974" y="263793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p:nvPr/>
        </p:nvSpPr>
        <p:spPr>
          <a:xfrm rot="13901966">
            <a:off x="7280264" y="54420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Oval 842"/>
          <p:cNvSpPr/>
          <p:nvPr/>
        </p:nvSpPr>
        <p:spPr>
          <a:xfrm rot="16200000">
            <a:off x="7437867" y="512917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Oval 843"/>
          <p:cNvSpPr/>
          <p:nvPr/>
        </p:nvSpPr>
        <p:spPr>
          <a:xfrm rot="16200000">
            <a:off x="7352778" y="540887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17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rot="11653110">
            <a:off x="5856497" y="168213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1653110">
            <a:off x="6983201" y="150138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1653110">
            <a:off x="5280525" y="240211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1653110">
            <a:off x="5346266" y="15089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9355076">
            <a:off x="8274228" y="22919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9355076">
            <a:off x="6401693" y="13778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9355076">
            <a:off x="5779350" y="23772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9355076">
            <a:off x="5433414" y="22467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919313">
            <a:off x="8482267" y="342208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919313">
            <a:off x="7752276" y="181850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919313">
            <a:off x="7392359" y="19613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7486326">
            <a:off x="8234541" y="24104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7486326">
            <a:off x="8297294" y="18760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20574444">
            <a:off x="8373851" y="20042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20574444">
            <a:off x="7404609" y="202656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919313">
            <a:off x="5591740" y="35206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7486326">
            <a:off x="8554828" y="21052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7486326">
            <a:off x="8530490" y="24054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7919313">
            <a:off x="6934167" y="175338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809984" y="435864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961577" y="35439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494570" y="578183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279121" y="214149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212258" y="406964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000893" y="20610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138808" y="333869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045540" y="466608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059316" y="432383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890503" y="375608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563442" y="169488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9301966">
            <a:off x="5607520" y="50211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9301966">
            <a:off x="4120541" y="309227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9301966">
            <a:off x="5232490" y="31694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9301966">
            <a:off x="8502020" y="18041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9301966">
            <a:off x="8443552" y="28518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9301966">
            <a:off x="8630789" y="28933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9301966">
            <a:off x="8394244" y="318767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6266203">
            <a:off x="5643497" y="336351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6266203">
            <a:off x="5017872" y="337677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6266203">
            <a:off x="4937382" y="435606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400800" y="31242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0" name="Oval 69"/>
          <p:cNvSpPr/>
          <p:nvPr/>
        </p:nvSpPr>
        <p:spPr>
          <a:xfrm rot="6266203">
            <a:off x="4503571" y="410692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6266203">
            <a:off x="543232" y="578847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6266203">
            <a:off x="1271462" y="62244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6266203">
            <a:off x="6999752" y="54678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6266203">
            <a:off x="6433030" y="596062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6266203">
            <a:off x="4369293" y="30838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6266203">
            <a:off x="5065424" y="39741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8625935" y="513217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9301966">
            <a:off x="7555125" y="467801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6266203">
            <a:off x="8459448" y="43062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6266203">
            <a:off x="8340658" y="43194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859018">
            <a:off x="8049314" y="21174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859018">
            <a:off x="8049315" y="26380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6266203">
            <a:off x="5801633" y="335276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7433216">
            <a:off x="5624198" y="47836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17433216">
            <a:off x="5568185" y="41342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398621">
            <a:off x="2382204" y="184696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398621">
            <a:off x="2604982" y="30012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2655131">
            <a:off x="6953631" y="449257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2655131">
            <a:off x="3437548" y="51922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2655131">
            <a:off x="4184099" y="60384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8921334">
            <a:off x="3196484" y="56746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363498">
            <a:off x="6755219" y="580006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363498">
            <a:off x="7012418" y="593971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8927735">
            <a:off x="6542403" y="47408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19301966">
            <a:off x="6964910" y="609504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7433216">
            <a:off x="6757116" y="570717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17433216">
            <a:off x="5238440" y="57097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8329835">
            <a:off x="7580041" y="637575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5294072">
            <a:off x="8513676" y="62235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9301966">
            <a:off x="8595520" y="36356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6266203">
            <a:off x="8498573" y="456984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6266203">
            <a:off x="8623210" y="40458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7433216">
            <a:off x="7856870" y="22305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7433216">
            <a:off x="7927295" y="27639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8927735">
            <a:off x="8385518" y="415316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303588" y="255913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534338" y="54497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19301966">
            <a:off x="4409472" y="31516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rot="17433216">
            <a:off x="299865" y="380472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7433216">
            <a:off x="851179" y="433815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6266203">
            <a:off x="5657091" y="343346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6266203">
            <a:off x="5755355" y="383537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16107077">
            <a:off x="7626099" y="465854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2028999">
            <a:off x="5614281" y="282965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17362297">
            <a:off x="7936825" y="275049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358579">
            <a:off x="6313959" y="177931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1358579">
            <a:off x="6991556" y="17782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20660545">
            <a:off x="6745794" y="17748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11037917">
            <a:off x="5761713" y="366466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6461085">
            <a:off x="7165957" y="45353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363498">
            <a:off x="6221819" y="46313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363498">
            <a:off x="6990503" y="493438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845913" y="531989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9355076">
            <a:off x="5790038" y="219796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rot="363498">
            <a:off x="6545627" y="516298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9301966">
            <a:off x="3168027" y="298122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9301966">
            <a:off x="6334260" y="625762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8" name="Group 707"/>
          <p:cNvGrpSpPr/>
          <p:nvPr/>
        </p:nvGrpSpPr>
        <p:grpSpPr>
          <a:xfrm rot="20032038">
            <a:off x="1546591" y="1771978"/>
            <a:ext cx="99449" cy="3645566"/>
            <a:chOff x="921752" y="1992967"/>
            <a:chExt cx="99449" cy="3645566"/>
          </a:xfrm>
        </p:grpSpPr>
        <p:sp>
          <p:nvSpPr>
            <p:cNvPr id="106" name="Oval 105"/>
            <p:cNvSpPr/>
            <p:nvPr/>
          </p:nvSpPr>
          <p:spPr>
            <a:xfrm rot="2655131">
              <a:off x="930895" y="49080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6266203">
              <a:off x="922029" y="55482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3696655">
              <a:off x="928236" y="25936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3696655">
              <a:off x="928236" y="33988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9962858">
              <a:off x="921752" y="421128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9355076">
              <a:off x="926692" y="199296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Oval 203"/>
          <p:cNvSpPr/>
          <p:nvPr/>
        </p:nvSpPr>
        <p:spPr>
          <a:xfrm rot="14308241">
            <a:off x="7198737" y="16251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3157052">
            <a:off x="5459196" y="18292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9355076">
            <a:off x="1720558" y="18257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357097">
            <a:off x="3890639" y="46296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3978793" y="43066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4039442" y="22092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2655131">
            <a:off x="4310596" y="53526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16461085">
            <a:off x="8519572" y="59468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1653110">
            <a:off x="7283896" y="188238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11653110">
            <a:off x="5581220" y="278311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1653110">
            <a:off x="5646961" y="18899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9355076">
            <a:off x="8394780" y="26729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9355076">
            <a:off x="6702388" y="17588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9355076">
            <a:off x="5734109" y="26277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7919313">
            <a:off x="8782962" y="380308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7919313">
            <a:off x="7845827" y="385678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17919313">
            <a:off x="8052971" y="219950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7919313">
            <a:off x="7976421" y="269331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7486326">
            <a:off x="8355093" y="27914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7486326">
            <a:off x="8417846" y="22570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20574444">
            <a:off x="8674546" y="23852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17919313">
            <a:off x="5892435" y="39016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7486326">
            <a:off x="8855523" y="24862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7486326">
            <a:off x="8831185" y="27864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9355076">
            <a:off x="7835634" y="30147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6110679" y="473964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6919643" y="445531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8795265" y="609351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5181163" y="227311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6290851" y="597968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8568622" y="659353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7029404" y="45708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8360011" y="463364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8191198" y="430624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5864137" y="207588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19301966">
            <a:off x="4056867" y="31421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19301966">
            <a:off x="6161880" y="55189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9301966">
            <a:off x="5533185" y="35504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19301966">
            <a:off x="7933828" y="37961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19301966">
            <a:off x="8802715" y="21851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19301966">
            <a:off x="8564104" y="32328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19301966">
            <a:off x="8931484" y="32743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19301966">
            <a:off x="8694939" y="356867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6266203">
            <a:off x="5318567" y="375777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6266203">
            <a:off x="5238077" y="43238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rot="6266203">
            <a:off x="6733725" y="62377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6266203">
            <a:off x="6521336" y="57248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rot="6266203">
            <a:off x="5366119" y="43551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8926630" y="551317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6266203">
            <a:off x="8760143" y="45180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6266203">
            <a:off x="8641353" y="45313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859018">
            <a:off x="8350009" y="24984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rot="859018">
            <a:off x="8350010" y="30190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19301966">
            <a:off x="7405867" y="450048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17433216">
            <a:off x="4073545" y="29046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rot="17433216">
            <a:off x="5868880" y="45152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rot="8927735">
            <a:off x="6843098" y="51218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rot="19301966">
            <a:off x="7022284" y="632364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rot="6266203">
            <a:off x="7344661" y="642577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17433216">
            <a:off x="5310585" y="616204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rot="8927735">
            <a:off x="5808061" y="645233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20627869">
            <a:off x="8350438" y="635068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18329835">
            <a:off x="7880736" y="64795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rot="5294072">
            <a:off x="8614599" y="64521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rot="5294072">
            <a:off x="8492824" y="621807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rot="5294072">
            <a:off x="8728591" y="598421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rot="19301966">
            <a:off x="8896215" y="40166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6266203">
            <a:off x="8799268" y="48528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6266203">
            <a:off x="8923905" y="44268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17433216">
            <a:off x="8157565" y="26115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17433216">
            <a:off x="8227990" y="31449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8927735">
            <a:off x="8506070" y="43650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6835033" y="58307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19301966">
            <a:off x="6561515" y="57926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6266203">
            <a:off x="6353640" y="44706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rot="16107077">
            <a:off x="7209433" y="462906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rot="3696655">
            <a:off x="8422762" y="63321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8446034" y="650776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rot="2028999">
            <a:off x="5914976" y="321065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rot="7956598">
            <a:off x="7844127" y="35839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rot="17362297">
            <a:off x="8237520" y="313149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rot="13335951">
            <a:off x="6235986" y="445815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rot="363498">
            <a:off x="6522514" y="50123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rot="19301966">
            <a:off x="7331842" y="465806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rot="6266203">
            <a:off x="8114486" y="371529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rot="17433216">
            <a:off x="7990918" y="32973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rot="19301966">
            <a:off x="7739630" y="45687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rot="363498">
            <a:off x="6846322" y="554398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rot="19301966">
            <a:off x="6435183" y="65208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rot="14308241">
            <a:off x="7499432" y="20061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rot="3157052">
            <a:off x="5759891" y="22102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rot="16461085">
            <a:off x="8620495" y="61754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rot="11653110">
            <a:off x="5399297" y="176656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rot="11653110">
            <a:off x="6526001" y="15858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rot="11653110">
            <a:off x="4823325" y="248655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rot="11653110">
            <a:off x="5009491" y="17623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rot="9355076">
            <a:off x="5944493" y="146229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rot="9355076">
            <a:off x="5322150" y="24616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rot="9355076">
            <a:off x="4976214" y="23312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rot="17919313">
            <a:off x="8025067" y="35065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rot="17919313">
            <a:off x="7295076" y="190294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rot="17919313">
            <a:off x="6935159" y="20457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rot="7486326">
            <a:off x="7840094" y="19604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rot="20574444">
            <a:off x="7916651" y="208868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rot="17919313">
            <a:off x="5134540" y="360508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rot="7486326">
            <a:off x="8097628" y="21896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rot="7486326">
            <a:off x="8073290" y="24899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rot="17919313">
            <a:off x="6476967" y="18378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5352784" y="444308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6605945" y="44595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4423268" y="19765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5226667" y="19482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rot="19301966">
            <a:off x="4437867" y="62261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rot="19301966">
            <a:off x="5150320" y="510557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rot="19301966">
            <a:off x="4775290" y="325384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rot="19301966">
            <a:off x="6873803" y="51997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rot="19301966">
            <a:off x="8044820" y="18885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rot="19301966">
            <a:off x="7986352" y="29362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rot="19301966">
            <a:off x="8173589" y="29777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rot="19301966">
            <a:off x="7937044" y="32721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rot="6266203">
            <a:off x="5186297" y="344795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rot="6266203">
            <a:off x="4560672" y="346121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rot="6266203">
            <a:off x="4624262" y="402725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rot="6266203">
            <a:off x="6614380" y="53771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rot="6266203">
            <a:off x="6635685" y="550638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rot="6266203">
            <a:off x="6499003" y="55522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rot="6266203">
            <a:off x="4608224" y="44718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rot="6266203">
            <a:off x="8002248" y="42214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rot="6266203">
            <a:off x="7883458" y="42347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rot="3157052">
            <a:off x="5770196" y="23034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rot="9423255">
            <a:off x="5509150" y="352034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rot="6266203">
            <a:off x="5344433" y="34372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rot="17433216">
            <a:off x="5166998" y="48680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rot="17433216">
            <a:off x="5110985" y="421864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rot="3696655">
            <a:off x="5566552" y="401669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rot="2655131">
            <a:off x="6496431" y="45770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rot="8921334">
            <a:off x="6750804" y="56721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p:nvPr/>
        </p:nvSpPr>
        <p:spPr>
          <a:xfrm rot="363498">
            <a:off x="6187315" y="567017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rot="363498">
            <a:off x="6511669" y="605874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rot="363498">
            <a:off x="6305980" y="480511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rot="8927735">
            <a:off x="5531633" y="566386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rot="8927735">
            <a:off x="6085203" y="48252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rot="19301966">
            <a:off x="6464161" y="621408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rot="6266203">
            <a:off x="6786538" y="62816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rot="17433216">
            <a:off x="6189212" y="557728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rot="18329835">
            <a:off x="7122841" y="64601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rot="19301966">
            <a:off x="8138320" y="372007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rot="6266203">
            <a:off x="8041373" y="45563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rot="6266203">
            <a:off x="8166010" y="429942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rot="8927735">
            <a:off x="7928318" y="40684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a:off x="4225790" y="32742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rot="6266203">
            <a:off x="5595745" y="417413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rot="6266203">
            <a:off x="5199891" y="35179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p:cNvSpPr/>
          <p:nvPr/>
        </p:nvSpPr>
        <p:spPr>
          <a:xfrm rot="6266203">
            <a:off x="5298155" y="391980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p:nvSpPr>
        <p:spPr>
          <a:xfrm>
            <a:off x="7887911" y="63636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rot="2028999">
            <a:off x="5157081" y="29140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rot="267685">
            <a:off x="5480519" y="30367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rot="1358579">
            <a:off x="5856759" y="186375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rot="1358579">
            <a:off x="6534356" y="18626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rot="20660545">
            <a:off x="6288594" y="185925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p:cNvSpPr/>
          <p:nvPr/>
        </p:nvSpPr>
        <p:spPr>
          <a:xfrm rot="13335951">
            <a:off x="5743122" y="36382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p:cNvSpPr/>
          <p:nvPr/>
        </p:nvSpPr>
        <p:spPr>
          <a:xfrm rot="13335951">
            <a:off x="5750029" y="311692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p:nvSpPr>
        <p:spPr>
          <a:xfrm rot="13335951">
            <a:off x="5478091" y="41615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rot="11037917">
            <a:off x="5304513" y="374910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rot="16461085">
            <a:off x="6708757" y="461979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rot="363498">
            <a:off x="5764619" y="471583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Oval 525"/>
          <p:cNvSpPr/>
          <p:nvPr/>
        </p:nvSpPr>
        <p:spPr>
          <a:xfrm rot="363498">
            <a:off x="6489754" y="501881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526"/>
          <p:cNvSpPr/>
          <p:nvPr/>
        </p:nvSpPr>
        <p:spPr>
          <a:xfrm>
            <a:off x="4537365" y="31443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Oval 530"/>
          <p:cNvSpPr/>
          <p:nvPr/>
        </p:nvSpPr>
        <p:spPr>
          <a:xfrm rot="9355076">
            <a:off x="5332838" y="228239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rot="363498">
            <a:off x="6674893" y="524741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rot="363498">
            <a:off x="4237079" y="298742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rot="14308241">
            <a:off x="6741537" y="17095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538"/>
          <p:cNvSpPr/>
          <p:nvPr/>
        </p:nvSpPr>
        <p:spPr>
          <a:xfrm rot="3157052">
            <a:off x="5122421" y="20825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rot="363498">
            <a:off x="6592813" y="583365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rot="11653110">
            <a:off x="5699992" y="214756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p:cNvSpPr/>
          <p:nvPr/>
        </p:nvSpPr>
        <p:spPr>
          <a:xfrm rot="11653110">
            <a:off x="6826696" y="19668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543"/>
          <p:cNvSpPr/>
          <p:nvPr/>
        </p:nvSpPr>
        <p:spPr>
          <a:xfrm rot="11653110">
            <a:off x="5124020" y="286755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544"/>
          <p:cNvSpPr/>
          <p:nvPr/>
        </p:nvSpPr>
        <p:spPr>
          <a:xfrm rot="11653110">
            <a:off x="5310186" y="21433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rot="9355076">
            <a:off x="7937580" y="27573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rot="9355076">
            <a:off x="6245188" y="184329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rot="9355076">
            <a:off x="5622845" y="28426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rot="9355076">
            <a:off x="5276909" y="27122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rot="17919313">
            <a:off x="8325762" y="38875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rot="7486326">
            <a:off x="7897893" y="28758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rot="7486326">
            <a:off x="7960646" y="23414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p:nvSpPr>
        <p:spPr>
          <a:xfrm rot="20574444">
            <a:off x="8217346" y="246968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rot="17919313">
            <a:off x="5435235" y="398608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rot="7486326">
            <a:off x="8398323" y="25706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rot="7486326">
            <a:off x="8373985" y="28709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a:off x="5653479" y="482408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p:cNvSpPr/>
          <p:nvPr/>
        </p:nvSpPr>
        <p:spPr>
          <a:xfrm>
            <a:off x="6462443" y="453975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a:off x="6950189" y="48405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p:nvSpPr>
        <p:spPr>
          <a:xfrm>
            <a:off x="4723963" y="23575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p:cNvSpPr/>
          <p:nvPr/>
        </p:nvSpPr>
        <p:spPr>
          <a:xfrm>
            <a:off x="8111422" y="64008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6572204" y="465527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7902811" y="46201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5406937" y="216032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rot="19301966">
            <a:off x="7863083" y="63663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19301966">
            <a:off x="5075985" y="363484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19301966">
            <a:off x="8345515" y="22695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rot="19301966">
            <a:off x="8106904" y="33172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rot="19301966">
            <a:off x="8474284" y="33587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rot="19301966">
            <a:off x="8237739" y="36531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rot="6266203">
            <a:off x="5486992" y="382895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rot="6266203">
            <a:off x="4861367" y="425546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rot="6266203">
            <a:off x="6958624" y="57581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rot="6266203">
            <a:off x="6979929" y="588738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rot="6266203">
            <a:off x="6799698" y="59332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rot="6266203">
            <a:off x="5953432" y="55949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rot="6266203">
            <a:off x="8302943" y="47004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Oval 608"/>
          <p:cNvSpPr/>
          <p:nvPr/>
        </p:nvSpPr>
        <p:spPr>
          <a:xfrm rot="6266203">
            <a:off x="8184153" y="46157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rot="859018">
            <a:off x="7892809" y="25828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p:cNvSpPr/>
          <p:nvPr/>
        </p:nvSpPr>
        <p:spPr>
          <a:xfrm rot="859018">
            <a:off x="7892810" y="310344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rot="9423255">
            <a:off x="5809845" y="390134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rot="19301966">
            <a:off x="6948667" y="458491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rot="6266203">
            <a:off x="5645128" y="38182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rot="17433216">
            <a:off x="5992715" y="511837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rot="17433216">
            <a:off x="5411680" y="459964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rot="3696655">
            <a:off x="5867247" y="439769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p:nvPr/>
        </p:nvSpPr>
        <p:spPr>
          <a:xfrm rot="2655131">
            <a:off x="6797126" y="49580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622"/>
          <p:cNvSpPr/>
          <p:nvPr/>
        </p:nvSpPr>
        <p:spPr>
          <a:xfrm rot="363498">
            <a:off x="6247509" y="49543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p:cNvSpPr/>
          <p:nvPr/>
        </p:nvSpPr>
        <p:spPr>
          <a:xfrm rot="363498">
            <a:off x="6812364" y="63358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p:nvPr/>
        </p:nvSpPr>
        <p:spPr>
          <a:xfrm rot="363498">
            <a:off x="6957880" y="635862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p:cNvSpPr/>
          <p:nvPr/>
        </p:nvSpPr>
        <p:spPr>
          <a:xfrm rot="8927735">
            <a:off x="6385898" y="52062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rot="19301966">
            <a:off x="6213879" y="516625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p:nvSpPr>
        <p:spPr>
          <a:xfrm rot="6266203">
            <a:off x="6887461" y="65102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p:nvPr/>
        </p:nvSpPr>
        <p:spPr>
          <a:xfrm rot="17433216">
            <a:off x="6249406" y="48614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rot="20627869">
            <a:off x="7893238" y="64351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rot="18329835">
            <a:off x="7423536" y="656402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rot="18329835">
            <a:off x="7843528" y="636296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rot="5294072">
            <a:off x="8157399" y="653663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rot="19301966">
            <a:off x="8439015" y="42702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p:nvPr/>
        </p:nvSpPr>
        <p:spPr>
          <a:xfrm rot="6266203">
            <a:off x="8466705" y="46092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p:nvSpPr>
        <p:spPr>
          <a:xfrm rot="8927735">
            <a:off x="8048870" y="44494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6267129" y="570089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rot="19301966">
            <a:off x="5993611" y="566280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rot="6266203">
            <a:off x="5896440" y="455513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rot="6266203">
            <a:off x="5500586" y="38989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rot="6266203">
            <a:off x="5598850" y="430080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Oval 655"/>
          <p:cNvSpPr/>
          <p:nvPr/>
        </p:nvSpPr>
        <p:spPr>
          <a:xfrm rot="19301966">
            <a:off x="6770971" y="446469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Oval 657"/>
          <p:cNvSpPr/>
          <p:nvPr/>
        </p:nvSpPr>
        <p:spPr>
          <a:xfrm rot="16107077">
            <a:off x="6752233" y="47135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p:nvPr/>
        </p:nvSpPr>
        <p:spPr>
          <a:xfrm rot="3696655">
            <a:off x="7965562" y="641657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7988834" y="65922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rot="2028999">
            <a:off x="5457776" y="32950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p:cNvSpPr/>
          <p:nvPr/>
        </p:nvSpPr>
        <p:spPr>
          <a:xfrm rot="267685">
            <a:off x="5781214" y="34177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p:nvPr/>
        </p:nvSpPr>
        <p:spPr>
          <a:xfrm rot="13335951">
            <a:off x="5778786" y="45425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p:cNvSpPr/>
          <p:nvPr/>
        </p:nvSpPr>
        <p:spPr>
          <a:xfrm rot="11037917">
            <a:off x="5605208" y="413010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rot="11037917">
            <a:off x="6465040" y="448639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Oval 687"/>
          <p:cNvSpPr/>
          <p:nvPr/>
        </p:nvSpPr>
        <p:spPr>
          <a:xfrm rot="16461085">
            <a:off x="7053001" y="500079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rot="363498">
            <a:off x="4213966" y="283683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Oval 689"/>
          <p:cNvSpPr/>
          <p:nvPr/>
        </p:nvSpPr>
        <p:spPr>
          <a:xfrm rot="363498">
            <a:off x="6790449" y="539981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6689408" y="57853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p:nvPr/>
        </p:nvSpPr>
        <p:spPr>
          <a:xfrm rot="19301966">
            <a:off x="6874642" y="47425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rot="9355076">
            <a:off x="5633533" y="266339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rot="19301966">
            <a:off x="7282430" y="465323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p:cNvSpPr/>
          <p:nvPr/>
        </p:nvSpPr>
        <p:spPr>
          <a:xfrm rot="363498">
            <a:off x="7019137" y="562841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rot="363498">
            <a:off x="6278418" y="54140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7346028">
            <a:off x="4774286" y="263715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8571797">
            <a:off x="4507361" y="29140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9644062">
            <a:off x="3916733" y="228572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7346028">
            <a:off x="4260721" y="225735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15910265">
            <a:off x="3995535" y="246488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15910265">
            <a:off x="4128772" y="26453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18571797">
            <a:off x="3695012" y="20105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7346028">
            <a:off x="4364720" y="237670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rot="18571797">
            <a:off x="3447864" y="23758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rot="9644062">
            <a:off x="3530037" y="209071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rot="7346028">
            <a:off x="3827623" y="192958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rot="15910265">
            <a:off x="3608839" y="22698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rot="15910265">
            <a:off x="3719206" y="23849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rot="9644062">
            <a:off x="4037811" y="246335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rot="7346028">
            <a:off x="4136361" y="268995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rot="15910265">
            <a:off x="3511733" y="230047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rot="15910265">
            <a:off x="4554253" y="305774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rot="9644062">
            <a:off x="4366871" y="218792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rot="7346028">
            <a:off x="4664457" y="202679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rot="15910265">
            <a:off x="4445674" y="236708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rot="15910265">
            <a:off x="4578911" y="254755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rot="5477278">
            <a:off x="4880142" y="19023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rot="18571797">
            <a:off x="4098748" y="17799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rot="7346028">
            <a:off x="4493935" y="300694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rot="7346028">
            <a:off x="3495561" y="19548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rot="9644062">
            <a:off x="3628245" y="22029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rot="7346028">
            <a:off x="4768456" y="214614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7346028">
            <a:off x="4180015" y="26218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rot="7346028">
            <a:off x="3726795" y="242950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597"/>
          <p:cNvSpPr/>
          <p:nvPr/>
        </p:nvSpPr>
        <p:spPr>
          <a:xfrm rot="15910265">
            <a:off x="5032065" y="302858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rot="15910265">
            <a:off x="3125037" y="210545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rot="15910265">
            <a:off x="4900846" y="304122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p:cNvSpPr/>
          <p:nvPr/>
        </p:nvSpPr>
        <p:spPr>
          <a:xfrm rot="18571797">
            <a:off x="3851599" y="21452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Oval 627"/>
          <p:cNvSpPr/>
          <p:nvPr/>
        </p:nvSpPr>
        <p:spPr>
          <a:xfrm rot="9644062">
            <a:off x="3933773" y="186014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p:nvPr/>
        </p:nvSpPr>
        <p:spPr>
          <a:xfrm rot="7346028">
            <a:off x="4231359" y="169901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rot="15910265">
            <a:off x="4012575" y="203930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rot="15910265">
            <a:off x="4122942" y="215434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rot="5477278">
            <a:off x="4493446" y="17073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rot="18571797">
            <a:off x="3928051" y="15974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p:cNvSpPr/>
          <p:nvPr/>
        </p:nvSpPr>
        <p:spPr>
          <a:xfrm rot="7346028">
            <a:off x="3324863" y="177235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0333415">
            <a:off x="6732498" y="435739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97652">
            <a:off x="6207137" y="295458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7297652">
            <a:off x="6016389" y="410972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4188501">
            <a:off x="6893975" y="390468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8464665">
            <a:off x="6379459" y="37289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0333415">
            <a:off x="6173654" y="37960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0978339">
            <a:off x="7163111" y="240488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0978339">
            <a:off x="6735106" y="20815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978339">
            <a:off x="7289434" y="29777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0978339">
            <a:off x="6927930" y="42679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0978339">
            <a:off x="7059488" y="22838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8680305">
            <a:off x="6672727" y="29494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8680305">
            <a:off x="6116110" y="301058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7244542">
            <a:off x="7026265" y="38507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7244542">
            <a:off x="6873390" y="25826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4135391">
            <a:off x="7096523" y="335842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4135391">
            <a:off x="7457931" y="427801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0401594">
            <a:off x="7781727" y="307627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20401594">
            <a:off x="6768194" y="367202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8680305">
            <a:off x="6679883" y="233456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4674994">
            <a:off x="7750140" y="25776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17244542">
            <a:off x="7729150" y="24188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8680305">
            <a:off x="6851106" y="246384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8680305">
            <a:off x="7069949" y="29782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5485416">
            <a:off x="6882721" y="22163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12643840">
            <a:off x="6822568" y="29394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10345806">
            <a:off x="6608119" y="28338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0345806">
            <a:off x="6587902" y="257036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18910043">
            <a:off x="6411250" y="34624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13007338">
            <a:off x="7262887" y="261606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1246024">
            <a:off x="7287208" y="336568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1246024">
            <a:off x="7785242" y="35607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4661014">
            <a:off x="6627306" y="366397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8341701">
            <a:off x="6638347" y="279847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14607904">
            <a:off x="6740503" y="31575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18934937">
            <a:off x="6194687" y="322715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6740636">
            <a:off x="6342722" y="388255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14906466">
            <a:off x="6490481" y="418949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12336918">
            <a:off x="7211525" y="404314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12336918">
            <a:off x="7087250" y="369494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18603121">
            <a:off x="7009688" y="438069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2714290">
            <a:off x="7554184" y="294640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2714290">
            <a:off x="7520254" y="34666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2714290">
            <a:off x="7845995" y="24375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416256">
            <a:off x="7157750" y="245804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8680305">
            <a:off x="6761980" y="21810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20333415">
            <a:off x="7035361" y="28228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20333415">
            <a:off x="7374067" y="297103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17244542">
            <a:off x="5931503" y="308194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6811555">
            <a:off x="6033232" y="35057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8680305">
            <a:off x="6350111" y="22490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031449">
            <a:off x="7519959" y="44373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20333415">
            <a:off x="6451964" y="39613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20333415">
            <a:off x="7633045" y="374715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4188501">
            <a:off x="6613441" y="350860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7297652">
            <a:off x="6000640" y="407885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18464665">
            <a:off x="6098925" y="333286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9952783">
            <a:off x="5991790" y="401306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7297652">
            <a:off x="6447433" y="43102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10978339">
            <a:off x="7008899" y="258167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10978339">
            <a:off x="6647396" y="38718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8680305">
            <a:off x="6392193" y="25533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17244542">
            <a:off x="7819858" y="27692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17244542">
            <a:off x="6745731" y="345462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17244542">
            <a:off x="6592856" y="218661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14135391">
            <a:off x="6815989" y="296234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14135391">
            <a:off x="7177397" y="38819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rot="20401594">
            <a:off x="7501193" y="26801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rot="20401594">
            <a:off x="6487660" y="327594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17244542">
            <a:off x="7661377" y="27717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rot="14674994">
            <a:off x="7469606" y="21815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17244542">
            <a:off x="7809910" y="269866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rot="17244542">
            <a:off x="7732618" y="22922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rot="8680305">
            <a:off x="6570572" y="20677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rot="8680305">
            <a:off x="6789415" y="258214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rot="12643840">
            <a:off x="6542034" y="25434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rot="10345806">
            <a:off x="6327585" y="243774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rot="10345806">
            <a:off x="6307368" y="217428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18910043">
            <a:off x="6130716" y="306634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rot="13007338">
            <a:off x="6982353" y="22199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rot="11246024">
            <a:off x="7006674" y="296961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rot="11246024">
            <a:off x="7504708" y="316466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rot="4661014">
            <a:off x="6346772" y="32678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rot="8341701">
            <a:off x="6357812" y="240239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rot="14607904">
            <a:off x="6459968" y="27614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rot="6740636">
            <a:off x="6062188" y="348647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14906466">
            <a:off x="6209946" y="37934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rot="12336918">
            <a:off x="6930990" y="364706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12336918">
            <a:off x="7068152" y="43165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rot="12336918">
            <a:off x="6806715" y="32988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rot="12336918">
            <a:off x="6391409" y="42825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rot="10038884">
            <a:off x="6636664" y="429863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rot="18603121">
            <a:off x="6729154" y="398461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2714290">
            <a:off x="7273649" y="255032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2714290">
            <a:off x="7239719" y="30705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416256">
            <a:off x="7717417" y="24623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416256">
            <a:off x="6877216" y="20619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rot="20333415">
            <a:off x="6754826" y="24267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rot="20333415">
            <a:off x="7093533" y="257495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rot="20333415">
            <a:off x="7613076" y="392561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rot="20333415">
            <a:off x="5878599" y="40384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rot="20333415">
            <a:off x="7193462" y="429677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rot="7297652">
            <a:off x="6668101" y="289396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rot="7297652">
            <a:off x="6477352" y="404910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rot="4188501">
            <a:off x="7354938" y="38440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rot="18464665">
            <a:off x="6840422" y="366832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rot="18464665">
            <a:off x="5924376" y="392214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rot="9952783">
            <a:off x="6733287" y="434852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rot="20333415">
            <a:off x="6634618" y="373538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rot="10978339">
            <a:off x="7624074" y="234427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rot="10978339">
            <a:off x="7750397" y="29171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rot="10978339">
            <a:off x="7388894" y="420728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rot="10978339">
            <a:off x="7520451" y="222320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rot="10978339">
            <a:off x="6189811" y="21893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rot="10978339">
            <a:off x="6337729" y="25961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rot="8680305">
            <a:off x="7133691" y="288879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rot="8680305">
            <a:off x="6577073" y="29499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rot="17244542">
            <a:off x="7487229" y="379008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rot="17244542">
            <a:off x="7334354" y="252207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rot="14135391">
            <a:off x="7557487" y="32978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rot="11837357">
            <a:off x="6094163" y="42243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rot="11837357">
            <a:off x="6121154" y="37044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rot="20401594">
            <a:off x="7229157" y="36114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rot="8680305">
            <a:off x="7140846" y="227394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rot="6811555">
            <a:off x="6292210" y="412140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rot="6811555">
            <a:off x="6249540" y="35850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rot="8680305">
            <a:off x="7312069" y="240322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rot="8680305">
            <a:off x="7530912" y="291760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rot="5485416">
            <a:off x="7343684" y="21557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rot="12643840">
            <a:off x="7283532" y="287887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rot="10345806">
            <a:off x="7069083" y="27732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rot="10345806">
            <a:off x="7048866" y="250975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rot="18910043">
            <a:off x="6872214" y="34018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rot="13007338">
            <a:off x="7723850" y="255544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rot="11246024">
            <a:off x="7748171" y="33050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rot="4661014">
            <a:off x="7088270" y="36033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rot="8341701">
            <a:off x="7099310" y="273786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rot="14607904">
            <a:off x="7201466" y="309690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rot="18934937">
            <a:off x="6655650" y="31665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rot="6740636">
            <a:off x="6803686" y="38219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rot="6740636">
            <a:off x="6239326" y="35979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rot="14906466">
            <a:off x="6951444" y="412888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12"/>
          <p:cNvSpPr/>
          <p:nvPr/>
        </p:nvSpPr>
        <p:spPr>
          <a:xfrm rot="12336918">
            <a:off x="7672488" y="398252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514"/>
          <p:cNvSpPr/>
          <p:nvPr/>
        </p:nvSpPr>
        <p:spPr>
          <a:xfrm rot="12336918">
            <a:off x="7548213" y="363432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517"/>
          <p:cNvSpPr/>
          <p:nvPr/>
        </p:nvSpPr>
        <p:spPr>
          <a:xfrm rot="18603121">
            <a:off x="7470651" y="432007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rot="416256">
            <a:off x="7618714" y="239742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rot="8680305">
            <a:off x="7222943" y="21204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p:cNvSpPr/>
          <p:nvPr/>
        </p:nvSpPr>
        <p:spPr>
          <a:xfrm rot="20333415">
            <a:off x="7496324" y="276220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Oval 529"/>
          <p:cNvSpPr/>
          <p:nvPr/>
        </p:nvSpPr>
        <p:spPr>
          <a:xfrm rot="20333415">
            <a:off x="7835030" y="29104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531"/>
          <p:cNvSpPr/>
          <p:nvPr/>
        </p:nvSpPr>
        <p:spPr>
          <a:xfrm rot="17244542">
            <a:off x="6392466" y="302133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rot="6811555">
            <a:off x="6494195" y="34451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rot="8680305">
            <a:off x="6811075" y="218842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rot="20333415">
            <a:off x="6912927" y="390069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p:cNvSpPr/>
          <p:nvPr/>
        </p:nvSpPr>
        <p:spPr>
          <a:xfrm rot="7297652">
            <a:off x="6387566" y="249788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rot="7297652">
            <a:off x="6094765" y="41421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val 553"/>
          <p:cNvSpPr/>
          <p:nvPr/>
        </p:nvSpPr>
        <p:spPr>
          <a:xfrm rot="7297652">
            <a:off x="6196818" y="365302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p:cNvSpPr/>
          <p:nvPr/>
        </p:nvSpPr>
        <p:spPr>
          <a:xfrm rot="4188501">
            <a:off x="7074404" y="34479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Oval 555"/>
          <p:cNvSpPr/>
          <p:nvPr/>
        </p:nvSpPr>
        <p:spPr>
          <a:xfrm rot="7297652">
            <a:off x="6461603" y="40182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rot="18464665">
            <a:off x="6559888" y="32722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rot="9952783">
            <a:off x="6452753" y="39524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64"/>
          <p:cNvSpPr/>
          <p:nvPr/>
        </p:nvSpPr>
        <p:spPr>
          <a:xfrm rot="7297652">
            <a:off x="6908397" y="424965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65"/>
          <p:cNvSpPr/>
          <p:nvPr/>
        </p:nvSpPr>
        <p:spPr>
          <a:xfrm rot="20333415">
            <a:off x="6354084" y="33393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Oval 570"/>
          <p:cNvSpPr/>
          <p:nvPr/>
        </p:nvSpPr>
        <p:spPr>
          <a:xfrm rot="10978339">
            <a:off x="7469863" y="252105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rot="10978339">
            <a:off x="7108360" y="381120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rot="10978339">
            <a:off x="6057194" y="22000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8680305">
            <a:off x="6853157" y="249271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8680305">
            <a:off x="6296539" y="25538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p:cNvSpPr/>
          <p:nvPr/>
        </p:nvSpPr>
        <p:spPr>
          <a:xfrm rot="17244542">
            <a:off x="7206694" y="33940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599"/>
          <p:cNvSpPr/>
          <p:nvPr/>
        </p:nvSpPr>
        <p:spPr>
          <a:xfrm rot="17244542">
            <a:off x="7053819" y="21259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rot="14135391">
            <a:off x="7276952" y="290172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rot="14135391">
            <a:off x="7638360" y="382132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rot="20401594">
            <a:off x="6948623" y="321532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rot="6811555">
            <a:off x="6011676" y="372532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rot="6811555">
            <a:off x="5969006" y="318896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p:cNvSpPr/>
          <p:nvPr/>
        </p:nvSpPr>
        <p:spPr>
          <a:xfrm rot="8680305">
            <a:off x="7250378" y="252153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p:nvSpPr>
        <p:spPr>
          <a:xfrm rot="12643840">
            <a:off x="7002997" y="24827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rot="10345806">
            <a:off x="6788548" y="23771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Oval 663"/>
          <p:cNvSpPr/>
          <p:nvPr/>
        </p:nvSpPr>
        <p:spPr>
          <a:xfrm rot="10345806">
            <a:off x="6768331" y="21136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rot="18910043">
            <a:off x="6591679" y="30057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rot="13007338">
            <a:off x="7443316" y="215936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rot="11246024">
            <a:off x="7467637" y="29089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rot="4661014">
            <a:off x="6807735" y="320727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rot="8341701">
            <a:off x="6818776" y="234178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rot="14607904">
            <a:off x="6920932" y="270082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p:cNvSpPr/>
          <p:nvPr/>
        </p:nvSpPr>
        <p:spPr>
          <a:xfrm rot="18934937">
            <a:off x="6375116" y="277045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p:nvPr/>
        </p:nvSpPr>
        <p:spPr>
          <a:xfrm rot="6740636">
            <a:off x="6523151" y="34258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Oval 674"/>
          <p:cNvSpPr/>
          <p:nvPr/>
        </p:nvSpPr>
        <p:spPr>
          <a:xfrm rot="6740636">
            <a:off x="5958791" y="320188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p:cNvSpPr/>
          <p:nvPr/>
        </p:nvSpPr>
        <p:spPr>
          <a:xfrm rot="14906466">
            <a:off x="6670910" y="373280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676"/>
          <p:cNvSpPr/>
          <p:nvPr/>
        </p:nvSpPr>
        <p:spPr>
          <a:xfrm rot="12336918">
            <a:off x="7391954" y="358645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p:nvPr/>
        </p:nvSpPr>
        <p:spPr>
          <a:xfrm rot="12336918">
            <a:off x="7529115" y="42559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rot="12336918">
            <a:off x="7267679" y="323824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p:cNvSpPr/>
          <p:nvPr/>
        </p:nvSpPr>
        <p:spPr>
          <a:xfrm rot="12336918">
            <a:off x="6852372" y="422188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rot="10038884">
            <a:off x="7097628" y="423801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rot="18603121">
            <a:off x="7190117" y="39240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p:nvPr/>
        </p:nvSpPr>
        <p:spPr>
          <a:xfrm rot="2714290">
            <a:off x="7734613" y="24897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p:nvPr/>
        </p:nvSpPr>
        <p:spPr>
          <a:xfrm rot="2714290">
            <a:off x="7700683" y="300996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rot="20333415">
            <a:off x="7215790" y="236612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Oval 693"/>
          <p:cNvSpPr/>
          <p:nvPr/>
        </p:nvSpPr>
        <p:spPr>
          <a:xfrm rot="20333415">
            <a:off x="7554496" y="25143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rot="17244542">
            <a:off x="6111932" y="262525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rot="6811555">
            <a:off x="6213661" y="304905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rot="3686580">
            <a:off x="6637531" y="436404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rot="3157052">
            <a:off x="5302691" y="229467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p:cNvSpPr/>
          <p:nvPr/>
        </p:nvSpPr>
        <p:spPr>
          <a:xfrm rot="363498">
            <a:off x="6937057" y="61453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6200000">
            <a:off x="8446742" y="483716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3901966">
            <a:off x="8204389" y="52656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3901966">
            <a:off x="7791046" y="55137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3901966">
            <a:off x="7349477" y="595422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3901966">
            <a:off x="7912357" y="520132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866203">
            <a:off x="7526965" y="621365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866203">
            <a:off x="7656153" y="619234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3521334">
            <a:off x="7821906" y="60772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6563498">
            <a:off x="8196716" y="617084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866203">
            <a:off x="8431389" y="60414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15227869">
            <a:off x="8356300" y="48555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12929835">
            <a:off x="8201055" y="52851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21494072">
            <a:off x="8140599" y="49129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21494072">
            <a:off x="7837424" y="485733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1061085">
            <a:off x="7807856" y="557048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11061085">
            <a:off x="7829529" y="52425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19896655">
            <a:off x="8337752" y="49633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16200000">
            <a:off x="8513381" y="49401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16563498">
            <a:off x="7397192" y="61531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16563498">
            <a:off x="7983424" y="623521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16200000">
            <a:off x="7033823" y="59213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16200000">
            <a:off x="7162667" y="520404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13901966">
            <a:off x="8516074" y="496494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13901966">
            <a:off x="8172046" y="521301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3901966">
            <a:off x="7730477" y="56535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13901966">
            <a:off x="8224042" y="490062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rot="866203">
            <a:off x="7907965" y="59129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866203">
            <a:off x="8037153" y="589165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866203">
            <a:off x="8083012" y="60283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rot="13901966">
            <a:off x="7293222" y="542941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rot="18855131">
            <a:off x="7151335" y="60309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rot="3521334">
            <a:off x="8202906" y="577653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rot="16563498">
            <a:off x="8345961" y="622931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rot="16563498">
            <a:off x="8485609" y="601566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rot="16563498">
            <a:off x="8508401" y="587015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rot="12033216">
            <a:off x="8253073" y="62274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12929835">
            <a:off x="8512740" y="498450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rot="11061085">
            <a:off x="8188856" y="52697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11061085">
            <a:off x="8210529" y="494187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rot="10707077">
            <a:off x="7155131" y="562349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rot="11061085">
            <a:off x="7194116" y="581857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rot="16563498">
            <a:off x="7549592" y="603758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rot="16200000">
            <a:off x="7935106" y="613862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rot="16563498">
            <a:off x="7778192" y="58524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rot="16563498">
            <a:off x="8295109" y="593452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rot="16200000">
            <a:off x="8100483" y="524786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rot="16200000">
            <a:off x="8531181" y="529436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rot="16200000">
            <a:off x="7028285" y="56968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rot="13901966">
            <a:off x="8288828" y="57228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rot="13901966">
            <a:off x="7875485" y="59709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rot="13901966">
            <a:off x="7996796" y="565852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rot="16200000">
            <a:off x="7450825" y="51164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rot="13901966">
            <a:off x="7040210" y="61873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rot="15227869">
            <a:off x="8440739" y="53127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rot="12929835">
            <a:off x="8285494" y="57423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rot="21494072">
            <a:off x="8542244" y="52287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rot="21494072">
            <a:off x="8225038" y="53701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rot="21494072">
            <a:off x="7921863" y="531453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p:nvSpPr>
        <p:spPr>
          <a:xfrm rot="11061085">
            <a:off x="7892295" y="602768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p:nvPr/>
        </p:nvSpPr>
        <p:spPr>
          <a:xfrm rot="11061085">
            <a:off x="7913968" y="56997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rot="10707077">
            <a:off x="7020749" y="611633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rot="19896655">
            <a:off x="8422191" y="54205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rot="11061085">
            <a:off x="8265547" y="52228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p:cNvSpPr/>
          <p:nvPr/>
        </p:nvSpPr>
        <p:spPr>
          <a:xfrm rot="16200000">
            <a:off x="8412168" y="49471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rot="16200000">
            <a:off x="7365736" y="53961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rot="13901966">
            <a:off x="8256485" y="567021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13901966">
            <a:off x="7814916" y="61107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rot="13901966">
            <a:off x="8308481" y="535782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rot="16200000">
            <a:off x="7831825" y="48158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rot="13901966">
            <a:off x="7377661" y="588661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p:cNvSpPr/>
          <p:nvPr/>
        </p:nvSpPr>
        <p:spPr>
          <a:xfrm rot="3521334">
            <a:off x="8287345" y="623373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p:cNvSpPr/>
          <p:nvPr/>
        </p:nvSpPr>
        <p:spPr>
          <a:xfrm rot="21494072">
            <a:off x="8536723" y="52496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rot="21494072">
            <a:off x="8302863" y="50138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p:nvPr/>
        </p:nvSpPr>
        <p:spPr>
          <a:xfrm rot="11061085">
            <a:off x="8273295" y="57269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p:nvPr/>
        </p:nvSpPr>
        <p:spPr>
          <a:xfrm rot="11061085">
            <a:off x="8294968" y="539907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rot="866203">
            <a:off x="7096432" y="52082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rot="10707077">
            <a:off x="7358200" y="581563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p:cNvSpPr/>
          <p:nvPr/>
        </p:nvSpPr>
        <p:spPr>
          <a:xfrm rot="11061085">
            <a:off x="8494147" y="51219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0" name="Straight Connector 709"/>
          <p:cNvCxnSpPr/>
          <p:nvPr/>
        </p:nvCxnSpPr>
        <p:spPr>
          <a:xfrm>
            <a:off x="582560" y="1527768"/>
            <a:ext cx="2190135" cy="447974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52400" y="1295400"/>
            <a:ext cx="9372600" cy="5562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oup 156"/>
          <p:cNvGrpSpPr/>
          <p:nvPr/>
        </p:nvGrpSpPr>
        <p:grpSpPr>
          <a:xfrm>
            <a:off x="219075" y="2946877"/>
            <a:ext cx="8658225" cy="1968023"/>
            <a:chOff x="219075" y="4077128"/>
            <a:chExt cx="8658225" cy="837772"/>
          </a:xfrm>
        </p:grpSpPr>
        <p:sp>
          <p:nvSpPr>
            <p:cNvPr id="110" name="Freeform 109"/>
            <p:cNvSpPr/>
            <p:nvPr/>
          </p:nvSpPr>
          <p:spPr>
            <a:xfrm>
              <a:off x="219075" y="4077128"/>
              <a:ext cx="8658225" cy="837772"/>
            </a:xfrm>
            <a:custGeom>
              <a:avLst/>
              <a:gdLst>
                <a:gd name="connsiteX0" fmla="*/ 0 w 8658225"/>
                <a:gd name="connsiteY0" fmla="*/ 1019175 h 1019175"/>
                <a:gd name="connsiteX1" fmla="*/ 4286250 w 8658225"/>
                <a:gd name="connsiteY1" fmla="*/ 533400 h 1019175"/>
                <a:gd name="connsiteX2" fmla="*/ 8658225 w 8658225"/>
                <a:gd name="connsiteY2" fmla="*/ 0 h 1019175"/>
                <a:gd name="connsiteX0" fmla="*/ 0 w 8658225"/>
                <a:gd name="connsiteY0" fmla="*/ 1019175 h 1065848"/>
                <a:gd name="connsiteX1" fmla="*/ 4286250 w 8658225"/>
                <a:gd name="connsiteY1" fmla="*/ 533400 h 1065848"/>
                <a:gd name="connsiteX2" fmla="*/ 8658225 w 8658225"/>
                <a:gd name="connsiteY2" fmla="*/ 0 h 1065848"/>
                <a:gd name="connsiteX0" fmla="*/ 0 w 8658225"/>
                <a:gd name="connsiteY0" fmla="*/ 1093235 h 1139910"/>
                <a:gd name="connsiteX1" fmla="*/ 4286250 w 8658225"/>
                <a:gd name="connsiteY1" fmla="*/ 607460 h 1139910"/>
                <a:gd name="connsiteX2" fmla="*/ 8658225 w 8658225"/>
                <a:gd name="connsiteY2" fmla="*/ 74060 h 1139910"/>
                <a:gd name="connsiteX0" fmla="*/ 0 w 8658225"/>
                <a:gd name="connsiteY0" fmla="*/ 1093235 h 1189728"/>
                <a:gd name="connsiteX1" fmla="*/ 4286250 w 8658225"/>
                <a:gd name="connsiteY1" fmla="*/ 607460 h 1189728"/>
                <a:gd name="connsiteX2" fmla="*/ 8658225 w 8658225"/>
                <a:gd name="connsiteY2" fmla="*/ 74060 h 1189728"/>
                <a:gd name="connsiteX0" fmla="*/ 0 w 8658225"/>
                <a:gd name="connsiteY0" fmla="*/ 1096638 h 1096639"/>
                <a:gd name="connsiteX1" fmla="*/ 4286250 w 8658225"/>
                <a:gd name="connsiteY1" fmla="*/ 610863 h 1096639"/>
                <a:gd name="connsiteX2" fmla="*/ 8658225 w 8658225"/>
                <a:gd name="connsiteY2" fmla="*/ 77463 h 1096639"/>
              </a:gdLst>
              <a:ahLst/>
              <a:cxnLst>
                <a:cxn ang="0">
                  <a:pos x="connsiteX0" y="connsiteY0"/>
                </a:cxn>
                <a:cxn ang="0">
                  <a:pos x="connsiteX1" y="connsiteY1"/>
                </a:cxn>
                <a:cxn ang="0">
                  <a:pos x="connsiteX2" y="connsiteY2"/>
                </a:cxn>
              </a:cxnLst>
              <a:rect l="l" t="t" r="r" b="b"/>
              <a:pathLst>
                <a:path w="8658225" h="1096639">
                  <a:moveTo>
                    <a:pt x="0" y="1096638"/>
                  </a:moveTo>
                  <a:cubicBezTo>
                    <a:pt x="1485900" y="1071863"/>
                    <a:pt x="3894202" y="979506"/>
                    <a:pt x="4286250" y="610863"/>
                  </a:cubicBezTo>
                  <a:cubicBezTo>
                    <a:pt x="4795645" y="131878"/>
                    <a:pt x="7143750" y="-143718"/>
                    <a:pt x="8658225" y="77463"/>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TextBox 706"/>
            <p:cNvSpPr txBox="1"/>
            <p:nvPr/>
          </p:nvSpPr>
          <p:spPr>
            <a:xfrm>
              <a:off x="3152661" y="4324160"/>
              <a:ext cx="886781" cy="369332"/>
            </a:xfrm>
            <a:prstGeom prst="rect">
              <a:avLst/>
            </a:prstGeom>
            <a:noFill/>
          </p:spPr>
          <p:txBody>
            <a:bodyPr wrap="none" rtlCol="0">
              <a:spAutoFit/>
            </a:bodyPr>
            <a:lstStyle/>
            <a:p>
              <a:r>
                <a:rPr lang="en-US" b="1" dirty="0" smtClean="0">
                  <a:solidFill>
                    <a:srgbClr val="7030A0"/>
                  </a:solidFill>
                </a:rPr>
                <a:t>P</a:t>
              </a:r>
              <a:r>
                <a:rPr lang="en-US" b="1" baseline="-25000" dirty="0" smtClean="0">
                  <a:solidFill>
                    <a:srgbClr val="7030A0"/>
                  </a:solidFill>
                </a:rPr>
                <a:t>2</a:t>
              </a:r>
              <a:r>
                <a:rPr lang="en-US" b="1" dirty="0" smtClean="0">
                  <a:solidFill>
                    <a:srgbClr val="7030A0"/>
                  </a:solidFill>
                </a:rPr>
                <a:t>(X|Y)</a:t>
              </a:r>
              <a:endParaRPr lang="en-US" b="1" dirty="0">
                <a:solidFill>
                  <a:srgbClr val="7030A0"/>
                </a:solidFill>
              </a:endParaRPr>
            </a:p>
          </p:txBody>
        </p:sp>
      </p:grpSp>
      <p:grpSp>
        <p:nvGrpSpPr>
          <p:cNvPr id="148" name="Group 147"/>
          <p:cNvGrpSpPr/>
          <p:nvPr/>
        </p:nvGrpSpPr>
        <p:grpSpPr>
          <a:xfrm>
            <a:off x="1375930" y="1765410"/>
            <a:ext cx="1214870" cy="3237417"/>
            <a:chOff x="1375930" y="1765410"/>
            <a:chExt cx="1214870" cy="3237417"/>
          </a:xfrm>
        </p:grpSpPr>
        <p:sp>
          <p:nvSpPr>
            <p:cNvPr id="51" name="Freeform 50"/>
            <p:cNvSpPr/>
            <p:nvPr/>
          </p:nvSpPr>
          <p:spPr>
            <a:xfrm>
              <a:off x="1806112" y="1765410"/>
              <a:ext cx="784688" cy="3237417"/>
            </a:xfrm>
            <a:custGeom>
              <a:avLst/>
              <a:gdLst>
                <a:gd name="connsiteX0" fmla="*/ 0 w 2240783"/>
                <a:gd name="connsiteY0" fmla="*/ 815070 h 822310"/>
                <a:gd name="connsiteX1" fmla="*/ 643095 w 2240783"/>
                <a:gd name="connsiteY1" fmla="*/ 794973 h 822310"/>
                <a:gd name="connsiteX2" fmla="*/ 974691 w 2240783"/>
                <a:gd name="connsiteY2" fmla="*/ 664344 h 822310"/>
                <a:gd name="connsiteX3" fmla="*/ 1175658 w 2240783"/>
                <a:gd name="connsiteY3" fmla="*/ 232265 h 822310"/>
                <a:gd name="connsiteX4" fmla="*/ 1286189 w 2240783"/>
                <a:gd name="connsiteY4" fmla="*/ 1153 h 822310"/>
                <a:gd name="connsiteX5" fmla="*/ 1426866 w 2240783"/>
                <a:gd name="connsiteY5" fmla="*/ 322701 h 822310"/>
                <a:gd name="connsiteX6" fmla="*/ 1577592 w 2240783"/>
                <a:gd name="connsiteY6" fmla="*/ 664344 h 822310"/>
                <a:gd name="connsiteX7" fmla="*/ 1808704 w 2240783"/>
                <a:gd name="connsiteY7" fmla="*/ 805021 h 822310"/>
                <a:gd name="connsiteX8" fmla="*/ 2240783 w 2240783"/>
                <a:gd name="connsiteY8" fmla="*/ 815070 h 822310"/>
                <a:gd name="connsiteX0" fmla="*/ 0 w 2240783"/>
                <a:gd name="connsiteY0" fmla="*/ 813951 h 821191"/>
                <a:gd name="connsiteX1" fmla="*/ 643095 w 2240783"/>
                <a:gd name="connsiteY1" fmla="*/ 793854 h 821191"/>
                <a:gd name="connsiteX2" fmla="*/ 974691 w 2240783"/>
                <a:gd name="connsiteY2" fmla="*/ 663225 h 821191"/>
                <a:gd name="connsiteX3" fmla="*/ 1175658 w 2240783"/>
                <a:gd name="connsiteY3" fmla="*/ 231146 h 821191"/>
                <a:gd name="connsiteX4" fmla="*/ 1286189 w 2240783"/>
                <a:gd name="connsiteY4" fmla="*/ 34 h 821191"/>
                <a:gd name="connsiteX5" fmla="*/ 1426866 w 2240783"/>
                <a:gd name="connsiteY5" fmla="*/ 321582 h 821191"/>
                <a:gd name="connsiteX6" fmla="*/ 1577592 w 2240783"/>
                <a:gd name="connsiteY6" fmla="*/ 663225 h 821191"/>
                <a:gd name="connsiteX7" fmla="*/ 1808704 w 2240783"/>
                <a:gd name="connsiteY7" fmla="*/ 803902 h 821191"/>
                <a:gd name="connsiteX8" fmla="*/ 2240783 w 2240783"/>
                <a:gd name="connsiteY8" fmla="*/ 813951 h 821191"/>
                <a:gd name="connsiteX0" fmla="*/ 0 w 2240783"/>
                <a:gd name="connsiteY0" fmla="*/ 813939 h 821179"/>
                <a:gd name="connsiteX1" fmla="*/ 643095 w 2240783"/>
                <a:gd name="connsiteY1" fmla="*/ 793842 h 821179"/>
                <a:gd name="connsiteX2" fmla="*/ 974691 w 2240783"/>
                <a:gd name="connsiteY2" fmla="*/ 663213 h 821179"/>
                <a:gd name="connsiteX3" fmla="*/ 1118508 w 2240783"/>
                <a:gd name="connsiteY3" fmla="*/ 307334 h 821179"/>
                <a:gd name="connsiteX4" fmla="*/ 1286189 w 2240783"/>
                <a:gd name="connsiteY4" fmla="*/ 22 h 821179"/>
                <a:gd name="connsiteX5" fmla="*/ 1426866 w 2240783"/>
                <a:gd name="connsiteY5" fmla="*/ 321570 h 821179"/>
                <a:gd name="connsiteX6" fmla="*/ 1577592 w 2240783"/>
                <a:gd name="connsiteY6" fmla="*/ 663213 h 821179"/>
                <a:gd name="connsiteX7" fmla="*/ 1808704 w 2240783"/>
                <a:gd name="connsiteY7" fmla="*/ 803890 h 821179"/>
                <a:gd name="connsiteX8" fmla="*/ 2240783 w 2240783"/>
                <a:gd name="connsiteY8" fmla="*/ 813939 h 821179"/>
                <a:gd name="connsiteX0" fmla="*/ 0 w 2240783"/>
                <a:gd name="connsiteY0" fmla="*/ 813939 h 821179"/>
                <a:gd name="connsiteX1" fmla="*/ 643095 w 2240783"/>
                <a:gd name="connsiteY1" fmla="*/ 793842 h 821179"/>
                <a:gd name="connsiteX2" fmla="*/ 930241 w 2240783"/>
                <a:gd name="connsiteY2" fmla="*/ 663213 h 821179"/>
                <a:gd name="connsiteX3" fmla="*/ 1118508 w 2240783"/>
                <a:gd name="connsiteY3" fmla="*/ 307334 h 821179"/>
                <a:gd name="connsiteX4" fmla="*/ 1286189 w 2240783"/>
                <a:gd name="connsiteY4" fmla="*/ 22 h 821179"/>
                <a:gd name="connsiteX5" fmla="*/ 1426866 w 2240783"/>
                <a:gd name="connsiteY5" fmla="*/ 321570 h 821179"/>
                <a:gd name="connsiteX6" fmla="*/ 1577592 w 2240783"/>
                <a:gd name="connsiteY6" fmla="*/ 663213 h 821179"/>
                <a:gd name="connsiteX7" fmla="*/ 1808704 w 2240783"/>
                <a:gd name="connsiteY7" fmla="*/ 803890 h 821179"/>
                <a:gd name="connsiteX8" fmla="*/ 2240783 w 2240783"/>
                <a:gd name="connsiteY8" fmla="*/ 813939 h 821179"/>
                <a:gd name="connsiteX0" fmla="*/ 0 w 2240783"/>
                <a:gd name="connsiteY0" fmla="*/ 813939 h 821179"/>
                <a:gd name="connsiteX1" fmla="*/ 643095 w 2240783"/>
                <a:gd name="connsiteY1" fmla="*/ 793842 h 821179"/>
                <a:gd name="connsiteX2" fmla="*/ 930241 w 2240783"/>
                <a:gd name="connsiteY2" fmla="*/ 663213 h 821179"/>
                <a:gd name="connsiteX3" fmla="*/ 1118508 w 2240783"/>
                <a:gd name="connsiteY3" fmla="*/ 307334 h 821179"/>
                <a:gd name="connsiteX4" fmla="*/ 1286189 w 2240783"/>
                <a:gd name="connsiteY4" fmla="*/ 22 h 821179"/>
                <a:gd name="connsiteX5" fmla="*/ 1426866 w 2240783"/>
                <a:gd name="connsiteY5" fmla="*/ 321570 h 821179"/>
                <a:gd name="connsiteX6" fmla="*/ 1577592 w 2240783"/>
                <a:gd name="connsiteY6" fmla="*/ 663213 h 821179"/>
                <a:gd name="connsiteX7" fmla="*/ 1808704 w 2240783"/>
                <a:gd name="connsiteY7" fmla="*/ 803890 h 821179"/>
                <a:gd name="connsiteX8" fmla="*/ 2240783 w 2240783"/>
                <a:gd name="connsiteY8" fmla="*/ 813939 h 821179"/>
                <a:gd name="connsiteX0" fmla="*/ 0 w 2240783"/>
                <a:gd name="connsiteY0" fmla="*/ 813939 h 832161"/>
                <a:gd name="connsiteX1" fmla="*/ 700245 w 2240783"/>
                <a:gd name="connsiteY1" fmla="*/ 822417 h 832161"/>
                <a:gd name="connsiteX2" fmla="*/ 930241 w 2240783"/>
                <a:gd name="connsiteY2" fmla="*/ 663213 h 832161"/>
                <a:gd name="connsiteX3" fmla="*/ 1118508 w 2240783"/>
                <a:gd name="connsiteY3" fmla="*/ 307334 h 832161"/>
                <a:gd name="connsiteX4" fmla="*/ 1286189 w 2240783"/>
                <a:gd name="connsiteY4" fmla="*/ 22 h 832161"/>
                <a:gd name="connsiteX5" fmla="*/ 1426866 w 2240783"/>
                <a:gd name="connsiteY5" fmla="*/ 321570 h 832161"/>
                <a:gd name="connsiteX6" fmla="*/ 1577592 w 2240783"/>
                <a:gd name="connsiteY6" fmla="*/ 663213 h 832161"/>
                <a:gd name="connsiteX7" fmla="*/ 1808704 w 2240783"/>
                <a:gd name="connsiteY7" fmla="*/ 803890 h 832161"/>
                <a:gd name="connsiteX8" fmla="*/ 2240783 w 2240783"/>
                <a:gd name="connsiteY8" fmla="*/ 813939 h 832161"/>
                <a:gd name="connsiteX0" fmla="*/ 0 w 2240783"/>
                <a:gd name="connsiteY0" fmla="*/ 813938 h 832623"/>
                <a:gd name="connsiteX1" fmla="*/ 700245 w 2240783"/>
                <a:gd name="connsiteY1" fmla="*/ 822416 h 832623"/>
                <a:gd name="connsiteX2" fmla="*/ 996916 w 2240783"/>
                <a:gd name="connsiteY2" fmla="*/ 656862 h 832623"/>
                <a:gd name="connsiteX3" fmla="*/ 1118508 w 2240783"/>
                <a:gd name="connsiteY3" fmla="*/ 307333 h 832623"/>
                <a:gd name="connsiteX4" fmla="*/ 1286189 w 2240783"/>
                <a:gd name="connsiteY4" fmla="*/ 21 h 832623"/>
                <a:gd name="connsiteX5" fmla="*/ 1426866 w 2240783"/>
                <a:gd name="connsiteY5" fmla="*/ 321569 h 832623"/>
                <a:gd name="connsiteX6" fmla="*/ 1577592 w 2240783"/>
                <a:gd name="connsiteY6" fmla="*/ 663212 h 832623"/>
                <a:gd name="connsiteX7" fmla="*/ 1808704 w 2240783"/>
                <a:gd name="connsiteY7" fmla="*/ 803889 h 832623"/>
                <a:gd name="connsiteX8" fmla="*/ 2240783 w 2240783"/>
                <a:gd name="connsiteY8" fmla="*/ 813938 h 832623"/>
                <a:gd name="connsiteX0" fmla="*/ 0 w 2240783"/>
                <a:gd name="connsiteY0" fmla="*/ 814108 h 832793"/>
                <a:gd name="connsiteX1" fmla="*/ 700245 w 2240783"/>
                <a:gd name="connsiteY1" fmla="*/ 822586 h 832793"/>
                <a:gd name="connsiteX2" fmla="*/ 996916 w 2240783"/>
                <a:gd name="connsiteY2" fmla="*/ 657032 h 832793"/>
                <a:gd name="connsiteX3" fmla="*/ 1153433 w 2240783"/>
                <a:gd name="connsiteY3" fmla="*/ 377353 h 832793"/>
                <a:gd name="connsiteX4" fmla="*/ 1286189 w 2240783"/>
                <a:gd name="connsiteY4" fmla="*/ 191 h 832793"/>
                <a:gd name="connsiteX5" fmla="*/ 1426866 w 2240783"/>
                <a:gd name="connsiteY5" fmla="*/ 321739 h 832793"/>
                <a:gd name="connsiteX6" fmla="*/ 1577592 w 2240783"/>
                <a:gd name="connsiteY6" fmla="*/ 663382 h 832793"/>
                <a:gd name="connsiteX7" fmla="*/ 1808704 w 2240783"/>
                <a:gd name="connsiteY7" fmla="*/ 804059 h 832793"/>
                <a:gd name="connsiteX8" fmla="*/ 2240783 w 2240783"/>
                <a:gd name="connsiteY8" fmla="*/ 814108 h 832793"/>
                <a:gd name="connsiteX0" fmla="*/ 0 w 2240783"/>
                <a:gd name="connsiteY0" fmla="*/ 537778 h 556463"/>
                <a:gd name="connsiteX1" fmla="*/ 700245 w 2240783"/>
                <a:gd name="connsiteY1" fmla="*/ 546256 h 556463"/>
                <a:gd name="connsiteX2" fmla="*/ 996916 w 2240783"/>
                <a:gd name="connsiteY2" fmla="*/ 380702 h 556463"/>
                <a:gd name="connsiteX3" fmla="*/ 1153433 w 2240783"/>
                <a:gd name="connsiteY3" fmla="*/ 101023 h 556463"/>
                <a:gd name="connsiteX4" fmla="*/ 1257614 w 2240783"/>
                <a:gd name="connsiteY4" fmla="*/ 9611 h 556463"/>
                <a:gd name="connsiteX5" fmla="*/ 1426866 w 2240783"/>
                <a:gd name="connsiteY5" fmla="*/ 45409 h 556463"/>
                <a:gd name="connsiteX6" fmla="*/ 1577592 w 2240783"/>
                <a:gd name="connsiteY6" fmla="*/ 387052 h 556463"/>
                <a:gd name="connsiteX7" fmla="*/ 1808704 w 2240783"/>
                <a:gd name="connsiteY7" fmla="*/ 527729 h 556463"/>
                <a:gd name="connsiteX8" fmla="*/ 2240783 w 2240783"/>
                <a:gd name="connsiteY8" fmla="*/ 537778 h 556463"/>
                <a:gd name="connsiteX0" fmla="*/ 0 w 2240783"/>
                <a:gd name="connsiteY0" fmla="*/ 528182 h 546867"/>
                <a:gd name="connsiteX1" fmla="*/ 700245 w 2240783"/>
                <a:gd name="connsiteY1" fmla="*/ 536660 h 546867"/>
                <a:gd name="connsiteX2" fmla="*/ 996916 w 2240783"/>
                <a:gd name="connsiteY2" fmla="*/ 371106 h 546867"/>
                <a:gd name="connsiteX3" fmla="*/ 1153433 w 2240783"/>
                <a:gd name="connsiteY3" fmla="*/ 91427 h 546867"/>
                <a:gd name="connsiteX4" fmla="*/ 1257614 w 2240783"/>
                <a:gd name="connsiteY4" fmla="*/ 15 h 546867"/>
                <a:gd name="connsiteX5" fmla="*/ 1385591 w 2240783"/>
                <a:gd name="connsiteY5" fmla="*/ 96138 h 546867"/>
                <a:gd name="connsiteX6" fmla="*/ 1577592 w 2240783"/>
                <a:gd name="connsiteY6" fmla="*/ 377456 h 546867"/>
                <a:gd name="connsiteX7" fmla="*/ 1808704 w 2240783"/>
                <a:gd name="connsiteY7" fmla="*/ 518133 h 546867"/>
                <a:gd name="connsiteX8" fmla="*/ 2240783 w 2240783"/>
                <a:gd name="connsiteY8" fmla="*/ 528182 h 546867"/>
                <a:gd name="connsiteX0" fmla="*/ 0 w 2240783"/>
                <a:gd name="connsiteY0" fmla="*/ 528182 h 546867"/>
                <a:gd name="connsiteX1" fmla="*/ 700245 w 2240783"/>
                <a:gd name="connsiteY1" fmla="*/ 536660 h 546867"/>
                <a:gd name="connsiteX2" fmla="*/ 996916 w 2240783"/>
                <a:gd name="connsiteY2" fmla="*/ 371106 h 546867"/>
                <a:gd name="connsiteX3" fmla="*/ 1153433 w 2240783"/>
                <a:gd name="connsiteY3" fmla="*/ 91427 h 546867"/>
                <a:gd name="connsiteX4" fmla="*/ 1257614 w 2240783"/>
                <a:gd name="connsiteY4" fmla="*/ 15 h 546867"/>
                <a:gd name="connsiteX5" fmla="*/ 1385591 w 2240783"/>
                <a:gd name="connsiteY5" fmla="*/ 96138 h 546867"/>
                <a:gd name="connsiteX6" fmla="*/ 1568067 w 2240783"/>
                <a:gd name="connsiteY6" fmla="*/ 396506 h 546867"/>
                <a:gd name="connsiteX7" fmla="*/ 1808704 w 2240783"/>
                <a:gd name="connsiteY7" fmla="*/ 518133 h 546867"/>
                <a:gd name="connsiteX8" fmla="*/ 2240783 w 2240783"/>
                <a:gd name="connsiteY8" fmla="*/ 528182 h 546867"/>
                <a:gd name="connsiteX0" fmla="*/ 0 w 2240783"/>
                <a:gd name="connsiteY0" fmla="*/ 528182 h 548861"/>
                <a:gd name="connsiteX1" fmla="*/ 700245 w 2240783"/>
                <a:gd name="connsiteY1" fmla="*/ 536660 h 548861"/>
                <a:gd name="connsiteX2" fmla="*/ 996916 w 2240783"/>
                <a:gd name="connsiteY2" fmla="*/ 371106 h 548861"/>
                <a:gd name="connsiteX3" fmla="*/ 1153433 w 2240783"/>
                <a:gd name="connsiteY3" fmla="*/ 91427 h 548861"/>
                <a:gd name="connsiteX4" fmla="*/ 1257614 w 2240783"/>
                <a:gd name="connsiteY4" fmla="*/ 15 h 548861"/>
                <a:gd name="connsiteX5" fmla="*/ 1385591 w 2240783"/>
                <a:gd name="connsiteY5" fmla="*/ 96138 h 548861"/>
                <a:gd name="connsiteX6" fmla="*/ 1568067 w 2240783"/>
                <a:gd name="connsiteY6" fmla="*/ 396506 h 548861"/>
                <a:gd name="connsiteX7" fmla="*/ 1805529 w 2240783"/>
                <a:gd name="connsiteY7" fmla="*/ 540358 h 548861"/>
                <a:gd name="connsiteX8" fmla="*/ 2240783 w 2240783"/>
                <a:gd name="connsiteY8" fmla="*/ 528182 h 548861"/>
                <a:gd name="connsiteX0" fmla="*/ 0 w 2240783"/>
                <a:gd name="connsiteY0" fmla="*/ 528182 h 548861"/>
                <a:gd name="connsiteX1" fmla="*/ 700245 w 2240783"/>
                <a:gd name="connsiteY1" fmla="*/ 536660 h 548861"/>
                <a:gd name="connsiteX2" fmla="*/ 996916 w 2240783"/>
                <a:gd name="connsiteY2" fmla="*/ 371106 h 548861"/>
                <a:gd name="connsiteX3" fmla="*/ 1153433 w 2240783"/>
                <a:gd name="connsiteY3" fmla="*/ 91427 h 548861"/>
                <a:gd name="connsiteX4" fmla="*/ 1270314 w 2240783"/>
                <a:gd name="connsiteY4" fmla="*/ 15 h 548861"/>
                <a:gd name="connsiteX5" fmla="*/ 1385591 w 2240783"/>
                <a:gd name="connsiteY5" fmla="*/ 96138 h 548861"/>
                <a:gd name="connsiteX6" fmla="*/ 1568067 w 2240783"/>
                <a:gd name="connsiteY6" fmla="*/ 396506 h 548861"/>
                <a:gd name="connsiteX7" fmla="*/ 1805529 w 2240783"/>
                <a:gd name="connsiteY7" fmla="*/ 540358 h 548861"/>
                <a:gd name="connsiteX8" fmla="*/ 2240783 w 2240783"/>
                <a:gd name="connsiteY8" fmla="*/ 528182 h 548861"/>
                <a:gd name="connsiteX0" fmla="*/ 0 w 2240783"/>
                <a:gd name="connsiteY0" fmla="*/ 528243 h 548922"/>
                <a:gd name="connsiteX1" fmla="*/ 700245 w 2240783"/>
                <a:gd name="connsiteY1" fmla="*/ 536721 h 548922"/>
                <a:gd name="connsiteX2" fmla="*/ 996916 w 2240783"/>
                <a:gd name="connsiteY2" fmla="*/ 371167 h 548922"/>
                <a:gd name="connsiteX3" fmla="*/ 1153433 w 2240783"/>
                <a:gd name="connsiteY3" fmla="*/ 107363 h 548922"/>
                <a:gd name="connsiteX4" fmla="*/ 1270314 w 2240783"/>
                <a:gd name="connsiteY4" fmla="*/ 76 h 548922"/>
                <a:gd name="connsiteX5" fmla="*/ 1385591 w 2240783"/>
                <a:gd name="connsiteY5" fmla="*/ 96199 h 548922"/>
                <a:gd name="connsiteX6" fmla="*/ 1568067 w 2240783"/>
                <a:gd name="connsiteY6" fmla="*/ 396567 h 548922"/>
                <a:gd name="connsiteX7" fmla="*/ 1805529 w 2240783"/>
                <a:gd name="connsiteY7" fmla="*/ 540419 h 548922"/>
                <a:gd name="connsiteX8" fmla="*/ 2240783 w 2240783"/>
                <a:gd name="connsiteY8" fmla="*/ 528243 h 548922"/>
                <a:gd name="connsiteX0" fmla="*/ 0 w 2240783"/>
                <a:gd name="connsiteY0" fmla="*/ 528243 h 548922"/>
                <a:gd name="connsiteX1" fmla="*/ 700245 w 2240783"/>
                <a:gd name="connsiteY1" fmla="*/ 536721 h 548922"/>
                <a:gd name="connsiteX2" fmla="*/ 996916 w 2240783"/>
                <a:gd name="connsiteY2" fmla="*/ 371167 h 548922"/>
                <a:gd name="connsiteX3" fmla="*/ 1153433 w 2240783"/>
                <a:gd name="connsiteY3" fmla="*/ 107363 h 548922"/>
                <a:gd name="connsiteX4" fmla="*/ 1270314 w 2240783"/>
                <a:gd name="connsiteY4" fmla="*/ 76 h 548922"/>
                <a:gd name="connsiteX5" fmla="*/ 1385591 w 2240783"/>
                <a:gd name="connsiteY5" fmla="*/ 96199 h 548922"/>
                <a:gd name="connsiteX6" fmla="*/ 1568067 w 2240783"/>
                <a:gd name="connsiteY6" fmla="*/ 396567 h 548922"/>
                <a:gd name="connsiteX7" fmla="*/ 1805529 w 2240783"/>
                <a:gd name="connsiteY7" fmla="*/ 540419 h 548922"/>
                <a:gd name="connsiteX8" fmla="*/ 2240783 w 2240783"/>
                <a:gd name="connsiteY8" fmla="*/ 528243 h 548922"/>
                <a:gd name="connsiteX0" fmla="*/ 0 w 2240783"/>
                <a:gd name="connsiteY0" fmla="*/ 528290 h 548969"/>
                <a:gd name="connsiteX1" fmla="*/ 700245 w 2240783"/>
                <a:gd name="connsiteY1" fmla="*/ 536768 h 548969"/>
                <a:gd name="connsiteX2" fmla="*/ 996916 w 2240783"/>
                <a:gd name="connsiteY2" fmla="*/ 371214 h 548969"/>
                <a:gd name="connsiteX3" fmla="*/ 1156608 w 2240783"/>
                <a:gd name="connsiteY3" fmla="*/ 110585 h 548969"/>
                <a:gd name="connsiteX4" fmla="*/ 1270314 w 2240783"/>
                <a:gd name="connsiteY4" fmla="*/ 123 h 548969"/>
                <a:gd name="connsiteX5" fmla="*/ 1385591 w 2240783"/>
                <a:gd name="connsiteY5" fmla="*/ 96246 h 548969"/>
                <a:gd name="connsiteX6" fmla="*/ 1568067 w 2240783"/>
                <a:gd name="connsiteY6" fmla="*/ 396614 h 548969"/>
                <a:gd name="connsiteX7" fmla="*/ 1805529 w 2240783"/>
                <a:gd name="connsiteY7" fmla="*/ 540466 h 548969"/>
                <a:gd name="connsiteX8" fmla="*/ 2240783 w 2240783"/>
                <a:gd name="connsiteY8" fmla="*/ 528290 h 548969"/>
                <a:gd name="connsiteX0" fmla="*/ 0 w 2240783"/>
                <a:gd name="connsiteY0" fmla="*/ 528175 h 548854"/>
                <a:gd name="connsiteX1" fmla="*/ 700245 w 2240783"/>
                <a:gd name="connsiteY1" fmla="*/ 536653 h 548854"/>
                <a:gd name="connsiteX2" fmla="*/ 996916 w 2240783"/>
                <a:gd name="connsiteY2" fmla="*/ 371099 h 548854"/>
                <a:gd name="connsiteX3" fmla="*/ 1156608 w 2240783"/>
                <a:gd name="connsiteY3" fmla="*/ 110470 h 548854"/>
                <a:gd name="connsiteX4" fmla="*/ 1270314 w 2240783"/>
                <a:gd name="connsiteY4" fmla="*/ 8 h 548854"/>
                <a:gd name="connsiteX5" fmla="*/ 1388766 w 2240783"/>
                <a:gd name="connsiteY5" fmla="*/ 115181 h 548854"/>
                <a:gd name="connsiteX6" fmla="*/ 1568067 w 2240783"/>
                <a:gd name="connsiteY6" fmla="*/ 396499 h 548854"/>
                <a:gd name="connsiteX7" fmla="*/ 1805529 w 2240783"/>
                <a:gd name="connsiteY7" fmla="*/ 540351 h 548854"/>
                <a:gd name="connsiteX8" fmla="*/ 2240783 w 2240783"/>
                <a:gd name="connsiteY8" fmla="*/ 528175 h 548854"/>
                <a:gd name="connsiteX0" fmla="*/ 0 w 2240783"/>
                <a:gd name="connsiteY0" fmla="*/ 528175 h 548854"/>
                <a:gd name="connsiteX1" fmla="*/ 700245 w 2240783"/>
                <a:gd name="connsiteY1" fmla="*/ 536653 h 548854"/>
                <a:gd name="connsiteX2" fmla="*/ 996916 w 2240783"/>
                <a:gd name="connsiteY2" fmla="*/ 371099 h 548854"/>
                <a:gd name="connsiteX3" fmla="*/ 1156608 w 2240783"/>
                <a:gd name="connsiteY3" fmla="*/ 110470 h 548854"/>
                <a:gd name="connsiteX4" fmla="*/ 1270314 w 2240783"/>
                <a:gd name="connsiteY4" fmla="*/ 8 h 548854"/>
                <a:gd name="connsiteX5" fmla="*/ 1388766 w 2240783"/>
                <a:gd name="connsiteY5" fmla="*/ 115181 h 548854"/>
                <a:gd name="connsiteX6" fmla="*/ 1568067 w 2240783"/>
                <a:gd name="connsiteY6" fmla="*/ 396499 h 548854"/>
                <a:gd name="connsiteX7" fmla="*/ 1805529 w 2240783"/>
                <a:gd name="connsiteY7" fmla="*/ 540351 h 548854"/>
                <a:gd name="connsiteX8" fmla="*/ 2240783 w 2240783"/>
                <a:gd name="connsiteY8" fmla="*/ 528175 h 548854"/>
                <a:gd name="connsiteX0" fmla="*/ 0 w 2240783"/>
                <a:gd name="connsiteY0" fmla="*/ 528175 h 546860"/>
                <a:gd name="connsiteX1" fmla="*/ 700245 w 2240783"/>
                <a:gd name="connsiteY1" fmla="*/ 536653 h 546860"/>
                <a:gd name="connsiteX2" fmla="*/ 996916 w 2240783"/>
                <a:gd name="connsiteY2" fmla="*/ 371099 h 546860"/>
                <a:gd name="connsiteX3" fmla="*/ 1156608 w 2240783"/>
                <a:gd name="connsiteY3" fmla="*/ 110470 h 546860"/>
                <a:gd name="connsiteX4" fmla="*/ 1270314 w 2240783"/>
                <a:gd name="connsiteY4" fmla="*/ 8 h 546860"/>
                <a:gd name="connsiteX5" fmla="*/ 1388766 w 2240783"/>
                <a:gd name="connsiteY5" fmla="*/ 115181 h 546860"/>
                <a:gd name="connsiteX6" fmla="*/ 1568067 w 2240783"/>
                <a:gd name="connsiteY6" fmla="*/ 396499 h 546860"/>
                <a:gd name="connsiteX7" fmla="*/ 1805529 w 2240783"/>
                <a:gd name="connsiteY7" fmla="*/ 521301 h 546860"/>
                <a:gd name="connsiteX8" fmla="*/ 2240783 w 2240783"/>
                <a:gd name="connsiteY8" fmla="*/ 528175 h 546860"/>
                <a:gd name="connsiteX0" fmla="*/ 0 w 2240783"/>
                <a:gd name="connsiteY0" fmla="*/ 528175 h 535795"/>
                <a:gd name="connsiteX1" fmla="*/ 700245 w 2240783"/>
                <a:gd name="connsiteY1" fmla="*/ 517603 h 535795"/>
                <a:gd name="connsiteX2" fmla="*/ 996916 w 2240783"/>
                <a:gd name="connsiteY2" fmla="*/ 371099 h 535795"/>
                <a:gd name="connsiteX3" fmla="*/ 1156608 w 2240783"/>
                <a:gd name="connsiteY3" fmla="*/ 110470 h 535795"/>
                <a:gd name="connsiteX4" fmla="*/ 1270314 w 2240783"/>
                <a:gd name="connsiteY4" fmla="*/ 8 h 535795"/>
                <a:gd name="connsiteX5" fmla="*/ 1388766 w 2240783"/>
                <a:gd name="connsiteY5" fmla="*/ 115181 h 535795"/>
                <a:gd name="connsiteX6" fmla="*/ 1568067 w 2240783"/>
                <a:gd name="connsiteY6" fmla="*/ 396499 h 535795"/>
                <a:gd name="connsiteX7" fmla="*/ 1805529 w 2240783"/>
                <a:gd name="connsiteY7" fmla="*/ 521301 h 535795"/>
                <a:gd name="connsiteX8" fmla="*/ 2240783 w 2240783"/>
                <a:gd name="connsiteY8" fmla="*/ 528175 h 535795"/>
                <a:gd name="connsiteX0" fmla="*/ 0 w 2240783"/>
                <a:gd name="connsiteY0" fmla="*/ 528175 h 535795"/>
                <a:gd name="connsiteX1" fmla="*/ 776445 w 2240783"/>
                <a:gd name="connsiteY1" fmla="*/ 511253 h 535795"/>
                <a:gd name="connsiteX2" fmla="*/ 996916 w 2240783"/>
                <a:gd name="connsiteY2" fmla="*/ 371099 h 535795"/>
                <a:gd name="connsiteX3" fmla="*/ 1156608 w 2240783"/>
                <a:gd name="connsiteY3" fmla="*/ 110470 h 535795"/>
                <a:gd name="connsiteX4" fmla="*/ 1270314 w 2240783"/>
                <a:gd name="connsiteY4" fmla="*/ 8 h 535795"/>
                <a:gd name="connsiteX5" fmla="*/ 1388766 w 2240783"/>
                <a:gd name="connsiteY5" fmla="*/ 115181 h 535795"/>
                <a:gd name="connsiteX6" fmla="*/ 1568067 w 2240783"/>
                <a:gd name="connsiteY6" fmla="*/ 396499 h 535795"/>
                <a:gd name="connsiteX7" fmla="*/ 1805529 w 2240783"/>
                <a:gd name="connsiteY7" fmla="*/ 521301 h 535795"/>
                <a:gd name="connsiteX8" fmla="*/ 2240783 w 2240783"/>
                <a:gd name="connsiteY8" fmla="*/ 528175 h 535795"/>
                <a:gd name="connsiteX0" fmla="*/ 0 w 2240783"/>
                <a:gd name="connsiteY0" fmla="*/ 528175 h 539643"/>
                <a:gd name="connsiteX1" fmla="*/ 725645 w 2240783"/>
                <a:gd name="connsiteY1" fmla="*/ 527128 h 539643"/>
                <a:gd name="connsiteX2" fmla="*/ 996916 w 2240783"/>
                <a:gd name="connsiteY2" fmla="*/ 371099 h 539643"/>
                <a:gd name="connsiteX3" fmla="*/ 1156608 w 2240783"/>
                <a:gd name="connsiteY3" fmla="*/ 110470 h 539643"/>
                <a:gd name="connsiteX4" fmla="*/ 1270314 w 2240783"/>
                <a:gd name="connsiteY4" fmla="*/ 8 h 539643"/>
                <a:gd name="connsiteX5" fmla="*/ 1388766 w 2240783"/>
                <a:gd name="connsiteY5" fmla="*/ 115181 h 539643"/>
                <a:gd name="connsiteX6" fmla="*/ 1568067 w 2240783"/>
                <a:gd name="connsiteY6" fmla="*/ 396499 h 539643"/>
                <a:gd name="connsiteX7" fmla="*/ 1805529 w 2240783"/>
                <a:gd name="connsiteY7" fmla="*/ 521301 h 539643"/>
                <a:gd name="connsiteX8" fmla="*/ 2240783 w 2240783"/>
                <a:gd name="connsiteY8" fmla="*/ 528175 h 539643"/>
                <a:gd name="connsiteX0" fmla="*/ 0 w 2240783"/>
                <a:gd name="connsiteY0" fmla="*/ 528175 h 535795"/>
                <a:gd name="connsiteX1" fmla="*/ 725645 w 2240783"/>
                <a:gd name="connsiteY1" fmla="*/ 527128 h 535795"/>
                <a:gd name="connsiteX2" fmla="*/ 996916 w 2240783"/>
                <a:gd name="connsiteY2" fmla="*/ 371099 h 535795"/>
                <a:gd name="connsiteX3" fmla="*/ 1156608 w 2240783"/>
                <a:gd name="connsiteY3" fmla="*/ 110470 h 535795"/>
                <a:gd name="connsiteX4" fmla="*/ 1270314 w 2240783"/>
                <a:gd name="connsiteY4" fmla="*/ 8 h 535795"/>
                <a:gd name="connsiteX5" fmla="*/ 1388766 w 2240783"/>
                <a:gd name="connsiteY5" fmla="*/ 115181 h 535795"/>
                <a:gd name="connsiteX6" fmla="*/ 1568067 w 2240783"/>
                <a:gd name="connsiteY6" fmla="*/ 396499 h 535795"/>
                <a:gd name="connsiteX7" fmla="*/ 1805529 w 2240783"/>
                <a:gd name="connsiteY7" fmla="*/ 521301 h 535795"/>
                <a:gd name="connsiteX8" fmla="*/ 2240783 w 2240783"/>
                <a:gd name="connsiteY8" fmla="*/ 528175 h 535795"/>
                <a:gd name="connsiteX0" fmla="*/ 0 w 2240783"/>
                <a:gd name="connsiteY0" fmla="*/ 528175 h 535795"/>
                <a:gd name="connsiteX1" fmla="*/ 725645 w 2240783"/>
                <a:gd name="connsiteY1" fmla="*/ 527128 h 535795"/>
                <a:gd name="connsiteX2" fmla="*/ 996916 w 2240783"/>
                <a:gd name="connsiteY2" fmla="*/ 371099 h 535795"/>
                <a:gd name="connsiteX3" fmla="*/ 1156608 w 2240783"/>
                <a:gd name="connsiteY3" fmla="*/ 110470 h 535795"/>
                <a:gd name="connsiteX4" fmla="*/ 1270314 w 2240783"/>
                <a:gd name="connsiteY4" fmla="*/ 8 h 535795"/>
                <a:gd name="connsiteX5" fmla="*/ 1388766 w 2240783"/>
                <a:gd name="connsiteY5" fmla="*/ 115181 h 535795"/>
                <a:gd name="connsiteX6" fmla="*/ 1568067 w 2240783"/>
                <a:gd name="connsiteY6" fmla="*/ 396499 h 535795"/>
                <a:gd name="connsiteX7" fmla="*/ 1805529 w 2240783"/>
                <a:gd name="connsiteY7" fmla="*/ 521301 h 535795"/>
                <a:gd name="connsiteX8" fmla="*/ 2240783 w 2240783"/>
                <a:gd name="connsiteY8" fmla="*/ 528175 h 535795"/>
                <a:gd name="connsiteX0" fmla="*/ 0 w 2240783"/>
                <a:gd name="connsiteY0" fmla="*/ 528175 h 535795"/>
                <a:gd name="connsiteX1" fmla="*/ 725645 w 2240783"/>
                <a:gd name="connsiteY1" fmla="*/ 527128 h 535795"/>
                <a:gd name="connsiteX2" fmla="*/ 996916 w 2240783"/>
                <a:gd name="connsiteY2" fmla="*/ 371099 h 535795"/>
                <a:gd name="connsiteX3" fmla="*/ 1156608 w 2240783"/>
                <a:gd name="connsiteY3" fmla="*/ 110470 h 535795"/>
                <a:gd name="connsiteX4" fmla="*/ 1270314 w 2240783"/>
                <a:gd name="connsiteY4" fmla="*/ 8 h 535795"/>
                <a:gd name="connsiteX5" fmla="*/ 1388766 w 2240783"/>
                <a:gd name="connsiteY5" fmla="*/ 115181 h 535795"/>
                <a:gd name="connsiteX6" fmla="*/ 1568067 w 2240783"/>
                <a:gd name="connsiteY6" fmla="*/ 396499 h 535795"/>
                <a:gd name="connsiteX7" fmla="*/ 1805529 w 2240783"/>
                <a:gd name="connsiteY7" fmla="*/ 521301 h 535795"/>
                <a:gd name="connsiteX8" fmla="*/ 2240783 w 2240783"/>
                <a:gd name="connsiteY8" fmla="*/ 528175 h 535795"/>
                <a:gd name="connsiteX0" fmla="*/ 0 w 2240783"/>
                <a:gd name="connsiteY0" fmla="*/ 528175 h 535795"/>
                <a:gd name="connsiteX1" fmla="*/ 725645 w 2240783"/>
                <a:gd name="connsiteY1" fmla="*/ 527128 h 535795"/>
                <a:gd name="connsiteX2" fmla="*/ 996916 w 2240783"/>
                <a:gd name="connsiteY2" fmla="*/ 371099 h 535795"/>
                <a:gd name="connsiteX3" fmla="*/ 1156608 w 2240783"/>
                <a:gd name="connsiteY3" fmla="*/ 110470 h 535795"/>
                <a:gd name="connsiteX4" fmla="*/ 1270314 w 2240783"/>
                <a:gd name="connsiteY4" fmla="*/ 8 h 535795"/>
                <a:gd name="connsiteX5" fmla="*/ 1388766 w 2240783"/>
                <a:gd name="connsiteY5" fmla="*/ 115181 h 535795"/>
                <a:gd name="connsiteX6" fmla="*/ 1568067 w 2240783"/>
                <a:gd name="connsiteY6" fmla="*/ 396499 h 535795"/>
                <a:gd name="connsiteX7" fmla="*/ 1805529 w 2240783"/>
                <a:gd name="connsiteY7" fmla="*/ 521301 h 535795"/>
                <a:gd name="connsiteX8" fmla="*/ 2240783 w 2240783"/>
                <a:gd name="connsiteY8" fmla="*/ 528175 h 535795"/>
                <a:gd name="connsiteX0" fmla="*/ 0 w 2240783"/>
                <a:gd name="connsiteY0" fmla="*/ 528177 h 535797"/>
                <a:gd name="connsiteX1" fmla="*/ 725645 w 2240783"/>
                <a:gd name="connsiteY1" fmla="*/ 527130 h 535797"/>
                <a:gd name="connsiteX2" fmla="*/ 996916 w 2240783"/>
                <a:gd name="connsiteY2" fmla="*/ 371101 h 535797"/>
                <a:gd name="connsiteX3" fmla="*/ 1156608 w 2240783"/>
                <a:gd name="connsiteY3" fmla="*/ 110472 h 535797"/>
                <a:gd name="connsiteX4" fmla="*/ 1270314 w 2240783"/>
                <a:gd name="connsiteY4" fmla="*/ 10 h 535797"/>
                <a:gd name="connsiteX5" fmla="*/ 1388766 w 2240783"/>
                <a:gd name="connsiteY5" fmla="*/ 115183 h 535797"/>
                <a:gd name="connsiteX6" fmla="*/ 1568067 w 2240783"/>
                <a:gd name="connsiteY6" fmla="*/ 396501 h 535797"/>
                <a:gd name="connsiteX7" fmla="*/ 1805529 w 2240783"/>
                <a:gd name="connsiteY7" fmla="*/ 521303 h 535797"/>
                <a:gd name="connsiteX8" fmla="*/ 2240783 w 2240783"/>
                <a:gd name="connsiteY8" fmla="*/ 528177 h 535797"/>
                <a:gd name="connsiteX0" fmla="*/ 0 w 2240783"/>
                <a:gd name="connsiteY0" fmla="*/ 528198 h 535818"/>
                <a:gd name="connsiteX1" fmla="*/ 725645 w 2240783"/>
                <a:gd name="connsiteY1" fmla="*/ 527151 h 535818"/>
                <a:gd name="connsiteX2" fmla="*/ 996916 w 2240783"/>
                <a:gd name="connsiteY2" fmla="*/ 371122 h 535818"/>
                <a:gd name="connsiteX3" fmla="*/ 1153433 w 2240783"/>
                <a:gd name="connsiteY3" fmla="*/ 107318 h 535818"/>
                <a:gd name="connsiteX4" fmla="*/ 1270314 w 2240783"/>
                <a:gd name="connsiteY4" fmla="*/ 31 h 535818"/>
                <a:gd name="connsiteX5" fmla="*/ 1388766 w 2240783"/>
                <a:gd name="connsiteY5" fmla="*/ 115204 h 535818"/>
                <a:gd name="connsiteX6" fmla="*/ 1568067 w 2240783"/>
                <a:gd name="connsiteY6" fmla="*/ 396522 h 535818"/>
                <a:gd name="connsiteX7" fmla="*/ 1805529 w 2240783"/>
                <a:gd name="connsiteY7" fmla="*/ 521324 h 535818"/>
                <a:gd name="connsiteX8" fmla="*/ 2240783 w 2240783"/>
                <a:gd name="connsiteY8" fmla="*/ 528198 h 535818"/>
                <a:gd name="connsiteX0" fmla="*/ 0 w 2240783"/>
                <a:gd name="connsiteY0" fmla="*/ 528198 h 535818"/>
                <a:gd name="connsiteX1" fmla="*/ 725645 w 2240783"/>
                <a:gd name="connsiteY1" fmla="*/ 527151 h 535818"/>
                <a:gd name="connsiteX2" fmla="*/ 996916 w 2240783"/>
                <a:gd name="connsiteY2" fmla="*/ 371122 h 535818"/>
                <a:gd name="connsiteX3" fmla="*/ 1153433 w 2240783"/>
                <a:gd name="connsiteY3" fmla="*/ 107318 h 535818"/>
                <a:gd name="connsiteX4" fmla="*/ 1270314 w 2240783"/>
                <a:gd name="connsiteY4" fmla="*/ 31 h 535818"/>
                <a:gd name="connsiteX5" fmla="*/ 1376066 w 2240783"/>
                <a:gd name="connsiteY5" fmla="*/ 115204 h 535818"/>
                <a:gd name="connsiteX6" fmla="*/ 1568067 w 2240783"/>
                <a:gd name="connsiteY6" fmla="*/ 396522 h 535818"/>
                <a:gd name="connsiteX7" fmla="*/ 1805529 w 2240783"/>
                <a:gd name="connsiteY7" fmla="*/ 521324 h 535818"/>
                <a:gd name="connsiteX8" fmla="*/ 2240783 w 2240783"/>
                <a:gd name="connsiteY8" fmla="*/ 528198 h 535818"/>
                <a:gd name="connsiteX0" fmla="*/ 0 w 2240783"/>
                <a:gd name="connsiteY0" fmla="*/ 528206 h 535826"/>
                <a:gd name="connsiteX1" fmla="*/ 725645 w 2240783"/>
                <a:gd name="connsiteY1" fmla="*/ 527159 h 535826"/>
                <a:gd name="connsiteX2" fmla="*/ 996916 w 2240783"/>
                <a:gd name="connsiteY2" fmla="*/ 371130 h 535826"/>
                <a:gd name="connsiteX3" fmla="*/ 1153433 w 2240783"/>
                <a:gd name="connsiteY3" fmla="*/ 107326 h 535826"/>
                <a:gd name="connsiteX4" fmla="*/ 1270314 w 2240783"/>
                <a:gd name="connsiteY4" fmla="*/ 39 h 535826"/>
                <a:gd name="connsiteX5" fmla="*/ 1388766 w 2240783"/>
                <a:gd name="connsiteY5" fmla="*/ 99337 h 535826"/>
                <a:gd name="connsiteX6" fmla="*/ 1568067 w 2240783"/>
                <a:gd name="connsiteY6" fmla="*/ 396530 h 535826"/>
                <a:gd name="connsiteX7" fmla="*/ 1805529 w 2240783"/>
                <a:gd name="connsiteY7" fmla="*/ 521332 h 535826"/>
                <a:gd name="connsiteX8" fmla="*/ 2240783 w 2240783"/>
                <a:gd name="connsiteY8" fmla="*/ 528206 h 535826"/>
                <a:gd name="connsiteX0" fmla="*/ 0 w 2240783"/>
                <a:gd name="connsiteY0" fmla="*/ 528188 h 535808"/>
                <a:gd name="connsiteX1" fmla="*/ 725645 w 2240783"/>
                <a:gd name="connsiteY1" fmla="*/ 527141 h 535808"/>
                <a:gd name="connsiteX2" fmla="*/ 996916 w 2240783"/>
                <a:gd name="connsiteY2" fmla="*/ 371112 h 535808"/>
                <a:gd name="connsiteX3" fmla="*/ 1153433 w 2240783"/>
                <a:gd name="connsiteY3" fmla="*/ 107308 h 535808"/>
                <a:gd name="connsiteX4" fmla="*/ 1270314 w 2240783"/>
                <a:gd name="connsiteY4" fmla="*/ 21 h 535808"/>
                <a:gd name="connsiteX5" fmla="*/ 1388766 w 2240783"/>
                <a:gd name="connsiteY5" fmla="*/ 99319 h 535808"/>
                <a:gd name="connsiteX6" fmla="*/ 1568067 w 2240783"/>
                <a:gd name="connsiteY6" fmla="*/ 396512 h 535808"/>
                <a:gd name="connsiteX7" fmla="*/ 1805529 w 2240783"/>
                <a:gd name="connsiteY7" fmla="*/ 521314 h 535808"/>
                <a:gd name="connsiteX8" fmla="*/ 2240783 w 2240783"/>
                <a:gd name="connsiteY8" fmla="*/ 528188 h 535808"/>
                <a:gd name="connsiteX0" fmla="*/ 0 w 2240783"/>
                <a:gd name="connsiteY0" fmla="*/ 528205 h 535231"/>
                <a:gd name="connsiteX1" fmla="*/ 725645 w 2240783"/>
                <a:gd name="connsiteY1" fmla="*/ 527158 h 535231"/>
                <a:gd name="connsiteX2" fmla="*/ 996916 w 2240783"/>
                <a:gd name="connsiteY2" fmla="*/ 371129 h 535231"/>
                <a:gd name="connsiteX3" fmla="*/ 1153433 w 2240783"/>
                <a:gd name="connsiteY3" fmla="*/ 107325 h 535231"/>
                <a:gd name="connsiteX4" fmla="*/ 1270314 w 2240783"/>
                <a:gd name="connsiteY4" fmla="*/ 38 h 535231"/>
                <a:gd name="connsiteX5" fmla="*/ 1388766 w 2240783"/>
                <a:gd name="connsiteY5" fmla="*/ 99336 h 535231"/>
                <a:gd name="connsiteX6" fmla="*/ 1561717 w 2240783"/>
                <a:gd name="connsiteY6" fmla="*/ 406054 h 535231"/>
                <a:gd name="connsiteX7" fmla="*/ 1805529 w 2240783"/>
                <a:gd name="connsiteY7" fmla="*/ 521331 h 535231"/>
                <a:gd name="connsiteX8" fmla="*/ 2240783 w 2240783"/>
                <a:gd name="connsiteY8" fmla="*/ 528205 h 535231"/>
                <a:gd name="connsiteX0" fmla="*/ 0 w 2240783"/>
                <a:gd name="connsiteY0" fmla="*/ 528205 h 535825"/>
                <a:gd name="connsiteX1" fmla="*/ 725645 w 2240783"/>
                <a:gd name="connsiteY1" fmla="*/ 527158 h 535825"/>
                <a:gd name="connsiteX2" fmla="*/ 996916 w 2240783"/>
                <a:gd name="connsiteY2" fmla="*/ 371129 h 535825"/>
                <a:gd name="connsiteX3" fmla="*/ 1153433 w 2240783"/>
                <a:gd name="connsiteY3" fmla="*/ 107325 h 535825"/>
                <a:gd name="connsiteX4" fmla="*/ 1270314 w 2240783"/>
                <a:gd name="connsiteY4" fmla="*/ 38 h 535825"/>
                <a:gd name="connsiteX5" fmla="*/ 1388766 w 2240783"/>
                <a:gd name="connsiteY5" fmla="*/ 99336 h 535825"/>
                <a:gd name="connsiteX6" fmla="*/ 1568067 w 2240783"/>
                <a:gd name="connsiteY6" fmla="*/ 396529 h 535825"/>
                <a:gd name="connsiteX7" fmla="*/ 1805529 w 2240783"/>
                <a:gd name="connsiteY7" fmla="*/ 521331 h 535825"/>
                <a:gd name="connsiteX8" fmla="*/ 2240783 w 2240783"/>
                <a:gd name="connsiteY8" fmla="*/ 528205 h 535825"/>
                <a:gd name="connsiteX0" fmla="*/ 0 w 2240783"/>
                <a:gd name="connsiteY0" fmla="*/ 528205 h 545081"/>
                <a:gd name="connsiteX1" fmla="*/ 725645 w 2240783"/>
                <a:gd name="connsiteY1" fmla="*/ 527158 h 545081"/>
                <a:gd name="connsiteX2" fmla="*/ 996916 w 2240783"/>
                <a:gd name="connsiteY2" fmla="*/ 371129 h 545081"/>
                <a:gd name="connsiteX3" fmla="*/ 1153433 w 2240783"/>
                <a:gd name="connsiteY3" fmla="*/ 107325 h 545081"/>
                <a:gd name="connsiteX4" fmla="*/ 1270314 w 2240783"/>
                <a:gd name="connsiteY4" fmla="*/ 38 h 545081"/>
                <a:gd name="connsiteX5" fmla="*/ 1388766 w 2240783"/>
                <a:gd name="connsiteY5" fmla="*/ 99336 h 545081"/>
                <a:gd name="connsiteX6" fmla="*/ 1568067 w 2240783"/>
                <a:gd name="connsiteY6" fmla="*/ 396529 h 545081"/>
                <a:gd name="connsiteX7" fmla="*/ 1805529 w 2240783"/>
                <a:gd name="connsiteY7" fmla="*/ 521331 h 545081"/>
                <a:gd name="connsiteX8" fmla="*/ 2240783 w 2240783"/>
                <a:gd name="connsiteY8" fmla="*/ 541559 h 545081"/>
                <a:gd name="connsiteX0" fmla="*/ 0 w 2240783"/>
                <a:gd name="connsiteY0" fmla="*/ 528205 h 541559"/>
                <a:gd name="connsiteX1" fmla="*/ 725645 w 2240783"/>
                <a:gd name="connsiteY1" fmla="*/ 527158 h 541559"/>
                <a:gd name="connsiteX2" fmla="*/ 996916 w 2240783"/>
                <a:gd name="connsiteY2" fmla="*/ 371129 h 541559"/>
                <a:gd name="connsiteX3" fmla="*/ 1153433 w 2240783"/>
                <a:gd name="connsiteY3" fmla="*/ 107325 h 541559"/>
                <a:gd name="connsiteX4" fmla="*/ 1270314 w 2240783"/>
                <a:gd name="connsiteY4" fmla="*/ 38 h 541559"/>
                <a:gd name="connsiteX5" fmla="*/ 1388766 w 2240783"/>
                <a:gd name="connsiteY5" fmla="*/ 99336 h 541559"/>
                <a:gd name="connsiteX6" fmla="*/ 1568067 w 2240783"/>
                <a:gd name="connsiteY6" fmla="*/ 396529 h 541559"/>
                <a:gd name="connsiteX7" fmla="*/ 1805529 w 2240783"/>
                <a:gd name="connsiteY7" fmla="*/ 521331 h 541559"/>
                <a:gd name="connsiteX8" fmla="*/ 2240783 w 2240783"/>
                <a:gd name="connsiteY8" fmla="*/ 541559 h 541559"/>
                <a:gd name="connsiteX0" fmla="*/ 0 w 2240783"/>
                <a:gd name="connsiteY0" fmla="*/ 528205 h 539333"/>
                <a:gd name="connsiteX1" fmla="*/ 725645 w 2240783"/>
                <a:gd name="connsiteY1" fmla="*/ 527158 h 539333"/>
                <a:gd name="connsiteX2" fmla="*/ 996916 w 2240783"/>
                <a:gd name="connsiteY2" fmla="*/ 371129 h 539333"/>
                <a:gd name="connsiteX3" fmla="*/ 1153433 w 2240783"/>
                <a:gd name="connsiteY3" fmla="*/ 107325 h 539333"/>
                <a:gd name="connsiteX4" fmla="*/ 1270314 w 2240783"/>
                <a:gd name="connsiteY4" fmla="*/ 38 h 539333"/>
                <a:gd name="connsiteX5" fmla="*/ 1388766 w 2240783"/>
                <a:gd name="connsiteY5" fmla="*/ 99336 h 539333"/>
                <a:gd name="connsiteX6" fmla="*/ 1568067 w 2240783"/>
                <a:gd name="connsiteY6" fmla="*/ 396529 h 539333"/>
                <a:gd name="connsiteX7" fmla="*/ 1805529 w 2240783"/>
                <a:gd name="connsiteY7" fmla="*/ 521331 h 539333"/>
                <a:gd name="connsiteX8" fmla="*/ 2240783 w 2240783"/>
                <a:gd name="connsiteY8" fmla="*/ 539333 h 539333"/>
                <a:gd name="connsiteX0" fmla="*/ 0 w 2240783"/>
                <a:gd name="connsiteY0" fmla="*/ 528205 h 540337"/>
                <a:gd name="connsiteX1" fmla="*/ 725645 w 2240783"/>
                <a:gd name="connsiteY1" fmla="*/ 527158 h 540337"/>
                <a:gd name="connsiteX2" fmla="*/ 996916 w 2240783"/>
                <a:gd name="connsiteY2" fmla="*/ 371129 h 540337"/>
                <a:gd name="connsiteX3" fmla="*/ 1153433 w 2240783"/>
                <a:gd name="connsiteY3" fmla="*/ 107325 h 540337"/>
                <a:gd name="connsiteX4" fmla="*/ 1270314 w 2240783"/>
                <a:gd name="connsiteY4" fmla="*/ 38 h 540337"/>
                <a:gd name="connsiteX5" fmla="*/ 1388766 w 2240783"/>
                <a:gd name="connsiteY5" fmla="*/ 99336 h 540337"/>
                <a:gd name="connsiteX6" fmla="*/ 1568067 w 2240783"/>
                <a:gd name="connsiteY6" fmla="*/ 396529 h 540337"/>
                <a:gd name="connsiteX7" fmla="*/ 1805529 w 2240783"/>
                <a:gd name="connsiteY7" fmla="*/ 521331 h 540337"/>
                <a:gd name="connsiteX8" fmla="*/ 2240783 w 2240783"/>
                <a:gd name="connsiteY8" fmla="*/ 539333 h 540337"/>
                <a:gd name="connsiteX0" fmla="*/ 0 w 2240783"/>
                <a:gd name="connsiteY0" fmla="*/ 539333 h 543679"/>
                <a:gd name="connsiteX1" fmla="*/ 725645 w 2240783"/>
                <a:gd name="connsiteY1" fmla="*/ 527158 h 543679"/>
                <a:gd name="connsiteX2" fmla="*/ 996916 w 2240783"/>
                <a:gd name="connsiteY2" fmla="*/ 371129 h 543679"/>
                <a:gd name="connsiteX3" fmla="*/ 1153433 w 2240783"/>
                <a:gd name="connsiteY3" fmla="*/ 107325 h 543679"/>
                <a:gd name="connsiteX4" fmla="*/ 1270314 w 2240783"/>
                <a:gd name="connsiteY4" fmla="*/ 38 h 543679"/>
                <a:gd name="connsiteX5" fmla="*/ 1388766 w 2240783"/>
                <a:gd name="connsiteY5" fmla="*/ 99336 h 543679"/>
                <a:gd name="connsiteX6" fmla="*/ 1568067 w 2240783"/>
                <a:gd name="connsiteY6" fmla="*/ 396529 h 543679"/>
                <a:gd name="connsiteX7" fmla="*/ 1805529 w 2240783"/>
                <a:gd name="connsiteY7" fmla="*/ 521331 h 543679"/>
                <a:gd name="connsiteX8" fmla="*/ 2240783 w 2240783"/>
                <a:gd name="connsiteY8" fmla="*/ 539333 h 543679"/>
                <a:gd name="connsiteX0" fmla="*/ 0 w 2240783"/>
                <a:gd name="connsiteY0" fmla="*/ 539333 h 542924"/>
                <a:gd name="connsiteX1" fmla="*/ 725645 w 2240783"/>
                <a:gd name="connsiteY1" fmla="*/ 527158 h 542924"/>
                <a:gd name="connsiteX2" fmla="*/ 996916 w 2240783"/>
                <a:gd name="connsiteY2" fmla="*/ 371129 h 542924"/>
                <a:gd name="connsiteX3" fmla="*/ 1153433 w 2240783"/>
                <a:gd name="connsiteY3" fmla="*/ 107325 h 542924"/>
                <a:gd name="connsiteX4" fmla="*/ 1270314 w 2240783"/>
                <a:gd name="connsiteY4" fmla="*/ 38 h 542924"/>
                <a:gd name="connsiteX5" fmla="*/ 1388766 w 2240783"/>
                <a:gd name="connsiteY5" fmla="*/ 99336 h 542924"/>
                <a:gd name="connsiteX6" fmla="*/ 1568067 w 2240783"/>
                <a:gd name="connsiteY6" fmla="*/ 396529 h 542924"/>
                <a:gd name="connsiteX7" fmla="*/ 1805529 w 2240783"/>
                <a:gd name="connsiteY7" fmla="*/ 521331 h 542924"/>
                <a:gd name="connsiteX8" fmla="*/ 2240783 w 2240783"/>
                <a:gd name="connsiteY8" fmla="*/ 539333 h 542924"/>
                <a:gd name="connsiteX0" fmla="*/ 0 w 2240783"/>
                <a:gd name="connsiteY0" fmla="*/ 539333 h 540337"/>
                <a:gd name="connsiteX1" fmla="*/ 725645 w 2240783"/>
                <a:gd name="connsiteY1" fmla="*/ 527158 h 540337"/>
                <a:gd name="connsiteX2" fmla="*/ 996916 w 2240783"/>
                <a:gd name="connsiteY2" fmla="*/ 371129 h 540337"/>
                <a:gd name="connsiteX3" fmla="*/ 1153433 w 2240783"/>
                <a:gd name="connsiteY3" fmla="*/ 107325 h 540337"/>
                <a:gd name="connsiteX4" fmla="*/ 1270314 w 2240783"/>
                <a:gd name="connsiteY4" fmla="*/ 38 h 540337"/>
                <a:gd name="connsiteX5" fmla="*/ 1388766 w 2240783"/>
                <a:gd name="connsiteY5" fmla="*/ 99336 h 540337"/>
                <a:gd name="connsiteX6" fmla="*/ 1568067 w 2240783"/>
                <a:gd name="connsiteY6" fmla="*/ 396529 h 540337"/>
                <a:gd name="connsiteX7" fmla="*/ 1805529 w 2240783"/>
                <a:gd name="connsiteY7" fmla="*/ 521331 h 540337"/>
                <a:gd name="connsiteX8" fmla="*/ 2240783 w 2240783"/>
                <a:gd name="connsiteY8" fmla="*/ 539333 h 540337"/>
                <a:gd name="connsiteX0" fmla="*/ 0 w 2240783"/>
                <a:gd name="connsiteY0" fmla="*/ 539333 h 540337"/>
                <a:gd name="connsiteX1" fmla="*/ 725645 w 2240783"/>
                <a:gd name="connsiteY1" fmla="*/ 527158 h 540337"/>
                <a:gd name="connsiteX2" fmla="*/ 996916 w 2240783"/>
                <a:gd name="connsiteY2" fmla="*/ 371129 h 540337"/>
                <a:gd name="connsiteX3" fmla="*/ 1153433 w 2240783"/>
                <a:gd name="connsiteY3" fmla="*/ 107325 h 540337"/>
                <a:gd name="connsiteX4" fmla="*/ 1270314 w 2240783"/>
                <a:gd name="connsiteY4" fmla="*/ 38 h 540337"/>
                <a:gd name="connsiteX5" fmla="*/ 1388766 w 2240783"/>
                <a:gd name="connsiteY5" fmla="*/ 99336 h 540337"/>
                <a:gd name="connsiteX6" fmla="*/ 1568067 w 2240783"/>
                <a:gd name="connsiteY6" fmla="*/ 396529 h 540337"/>
                <a:gd name="connsiteX7" fmla="*/ 1805529 w 2240783"/>
                <a:gd name="connsiteY7" fmla="*/ 521331 h 540337"/>
                <a:gd name="connsiteX8" fmla="*/ 2240783 w 2240783"/>
                <a:gd name="connsiteY8" fmla="*/ 539333 h 54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783" h="540337">
                  <a:moveTo>
                    <a:pt x="0" y="539333"/>
                  </a:moveTo>
                  <a:cubicBezTo>
                    <a:pt x="241882" y="535275"/>
                    <a:pt x="579013" y="542344"/>
                    <a:pt x="725645" y="527158"/>
                  </a:cubicBezTo>
                  <a:cubicBezTo>
                    <a:pt x="872277" y="511972"/>
                    <a:pt x="925618" y="441101"/>
                    <a:pt x="996916" y="371129"/>
                  </a:cubicBezTo>
                  <a:cubicBezTo>
                    <a:pt x="1068214" y="301157"/>
                    <a:pt x="1120567" y="175524"/>
                    <a:pt x="1153433" y="107325"/>
                  </a:cubicBezTo>
                  <a:cubicBezTo>
                    <a:pt x="1186299" y="39126"/>
                    <a:pt x="1231092" y="1369"/>
                    <a:pt x="1270314" y="38"/>
                  </a:cubicBezTo>
                  <a:cubicBezTo>
                    <a:pt x="1309536" y="-1293"/>
                    <a:pt x="1339141" y="33254"/>
                    <a:pt x="1388766" y="99336"/>
                  </a:cubicBezTo>
                  <a:cubicBezTo>
                    <a:pt x="1438391" y="165418"/>
                    <a:pt x="1498607" y="326197"/>
                    <a:pt x="1568067" y="396529"/>
                  </a:cubicBezTo>
                  <a:cubicBezTo>
                    <a:pt x="1637527" y="466861"/>
                    <a:pt x="1693410" y="497530"/>
                    <a:pt x="1805529" y="521331"/>
                  </a:cubicBezTo>
                  <a:cubicBezTo>
                    <a:pt x="1917648" y="545132"/>
                    <a:pt x="2080009" y="540192"/>
                    <a:pt x="2240783" y="53933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1375930" y="2209532"/>
              <a:ext cx="886781" cy="369332"/>
            </a:xfrm>
            <a:prstGeom prst="rect">
              <a:avLst/>
            </a:prstGeom>
            <a:noFill/>
          </p:spPr>
          <p:txBody>
            <a:bodyPr wrap="none" rtlCol="0">
              <a:spAutoFit/>
            </a:bodyPr>
            <a:lstStyle/>
            <a:p>
              <a:r>
                <a:rPr lang="en-US" b="1" dirty="0" smtClean="0">
                  <a:solidFill>
                    <a:srgbClr val="FF0000"/>
                  </a:solidFill>
                </a:rPr>
                <a:t>P</a:t>
              </a:r>
              <a:r>
                <a:rPr lang="en-US" b="1" baseline="-25000" dirty="0" smtClean="0">
                  <a:solidFill>
                    <a:srgbClr val="FF0000"/>
                  </a:solidFill>
                </a:rPr>
                <a:t>1</a:t>
              </a:r>
              <a:r>
                <a:rPr lang="en-US" b="1" dirty="0" smtClean="0">
                  <a:solidFill>
                    <a:srgbClr val="FF0000"/>
                  </a:solidFill>
                </a:rPr>
                <a:t>(X|Y)</a:t>
              </a:r>
              <a:endParaRPr lang="en-US" b="1" dirty="0">
                <a:solidFill>
                  <a:srgbClr val="FF0000"/>
                </a:solidFill>
              </a:endParaRPr>
            </a:p>
          </p:txBody>
        </p:sp>
      </p:grpSp>
      <p:grpSp>
        <p:nvGrpSpPr>
          <p:cNvPr id="158" name="Group 157"/>
          <p:cNvGrpSpPr/>
          <p:nvPr/>
        </p:nvGrpSpPr>
        <p:grpSpPr>
          <a:xfrm>
            <a:off x="0" y="4023410"/>
            <a:ext cx="8786196" cy="974088"/>
            <a:chOff x="0" y="4023410"/>
            <a:chExt cx="8786196" cy="974088"/>
          </a:xfrm>
        </p:grpSpPr>
        <p:sp>
          <p:nvSpPr>
            <p:cNvPr id="706" name="TextBox 705"/>
            <p:cNvSpPr txBox="1"/>
            <p:nvPr/>
          </p:nvSpPr>
          <p:spPr>
            <a:xfrm>
              <a:off x="0" y="4023410"/>
              <a:ext cx="1522725" cy="954107"/>
            </a:xfrm>
            <a:prstGeom prst="rect">
              <a:avLst/>
            </a:prstGeom>
            <a:noFill/>
          </p:spPr>
          <p:txBody>
            <a:bodyPr wrap="none" rtlCol="0">
              <a:spAutoFit/>
            </a:bodyPr>
            <a:lstStyle/>
            <a:p>
              <a:r>
                <a:rPr lang="en-US" sz="2800" dirty="0" smtClean="0"/>
                <a:t>Y value is</a:t>
              </a:r>
            </a:p>
            <a:p>
              <a:r>
                <a:rPr lang="en-US" sz="2800" dirty="0" smtClean="0"/>
                <a:t>here</a:t>
              </a:r>
              <a:endParaRPr lang="en-US" sz="2800" dirty="0"/>
            </a:p>
          </p:txBody>
        </p:sp>
        <p:cxnSp>
          <p:nvCxnSpPr>
            <p:cNvPr id="38" name="Straight Connector 37"/>
            <p:cNvCxnSpPr/>
            <p:nvPr/>
          </p:nvCxnSpPr>
          <p:spPr>
            <a:xfrm>
              <a:off x="225214" y="4997498"/>
              <a:ext cx="85609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fontScale="90000"/>
          </a:bodyPr>
          <a:lstStyle/>
          <a:p>
            <a:r>
              <a:rPr lang="en-US" dirty="0" smtClean="0"/>
              <a:t>Contribution #2 (of 3): Cluster Membership as Hypothesis Testing</a:t>
            </a:r>
            <a:endParaRPr lang="en-US" dirty="0"/>
          </a:p>
        </p:txBody>
      </p:sp>
    </p:spTree>
    <p:extLst>
      <p:ext uri="{BB962C8B-B14F-4D97-AF65-F5344CB8AC3E}">
        <p14:creationId xmlns:p14="http://schemas.microsoft.com/office/powerpoint/2010/main" val="398537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fade">
                                      <p:cBhvr>
                                        <p:cTn id="15" dur="500"/>
                                        <p:tgtEl>
                                          <p:spTgt spid="1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7"/>
                                        </p:tgtEl>
                                        <p:attrNameLst>
                                          <p:attrName>style.visibility</p:attrName>
                                        </p:attrNameLst>
                                      </p:cBhvr>
                                      <p:to>
                                        <p:strVal val="visible"/>
                                      </p:to>
                                    </p:set>
                                    <p:animEffect transition="in" filter="fade">
                                      <p:cBhvr>
                                        <p:cTn id="20"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Unsupervised Object Discovery</a:t>
            </a:r>
            <a:endParaRPr lang="en-US" dirty="0"/>
          </a:p>
        </p:txBody>
      </p:sp>
      <p:sp>
        <p:nvSpPr>
          <p:cNvPr id="3" name="Content Placeholder 2"/>
          <p:cNvSpPr>
            <a:spLocks noGrp="1"/>
          </p:cNvSpPr>
          <p:nvPr>
            <p:ph idx="1"/>
          </p:nvPr>
        </p:nvSpPr>
        <p:spPr>
          <a:xfrm>
            <a:off x="450989" y="4800600"/>
            <a:ext cx="8229600" cy="1782763"/>
          </a:xfrm>
        </p:spPr>
        <p:txBody>
          <a:bodyPr/>
          <a:lstStyle/>
          <a:p>
            <a:r>
              <a:rPr lang="en-US" dirty="0" smtClean="0"/>
              <a:t>Children learn to see without millions of labels</a:t>
            </a:r>
          </a:p>
          <a:p>
            <a:r>
              <a:rPr lang="en-US" dirty="0" smtClean="0"/>
              <a:t>Is there a cue hidden in the data that we can use to learn better representations?</a:t>
            </a:r>
          </a:p>
        </p:txBody>
      </p:sp>
      <p:grpSp>
        <p:nvGrpSpPr>
          <p:cNvPr id="4" name="Group 3"/>
          <p:cNvGrpSpPr/>
          <p:nvPr/>
        </p:nvGrpSpPr>
        <p:grpSpPr>
          <a:xfrm>
            <a:off x="234207" y="1514241"/>
            <a:ext cx="3926503" cy="2641138"/>
            <a:chOff x="320671" y="2188818"/>
            <a:chExt cx="4316242" cy="2903294"/>
          </a:xfrm>
        </p:grpSpPr>
        <p:pic>
          <p:nvPicPr>
            <p:cNvPr id="5" name="Picture 2" descr="http://graphics.cs.cmu.edu/projects/contextPrediction/VOC2011/JPEGImages/2008_0063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242" y="2590800"/>
              <a:ext cx="1188071" cy="89105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6" name="Picture 4" descr="http://graphics.cs.cmu.edu/projects/contextPrediction/VOC2011/JPEGImages/2011_0005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642" y="3422172"/>
              <a:ext cx="1188071" cy="89105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http://graphics.cs.cmu.edu/projects/contextPrediction/VOC2011/JPEGImages/2009_0043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7474" y="2976869"/>
              <a:ext cx="1188071" cy="89105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8" name="Picture 8" descr="http://graphics.cs.cmu.edu/projects/contextPrediction/VOC2011/JPEGImages/2009_00216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6283" y="2250327"/>
              <a:ext cx="891053" cy="118807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 name="Picture 10" descr="http://graphics.cs.cmu.edu/projects/contextPrediction/VOC2011/JPEGImages/2008_00857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8020" y="4026131"/>
              <a:ext cx="1188071" cy="89105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 name="Picture 12" descr="http://graphics.cs.cmu.edu/projects/contextPrediction/VOC2011/JPEGImages/2010_00043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45279" y="3606577"/>
              <a:ext cx="1188071" cy="78650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1" name="Picture 14" descr="http://graphics.cs.cmu.edu/projects/contextPrediction/VOC2011/JPEGImages/2011_00034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58021" y="2590800"/>
              <a:ext cx="1188071" cy="89105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2" name="Picture 16" descr="http://graphics.cs.cmu.edu/projects/contextPrediction/VOC2011/JPEGImages/2009_0029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53427" y="4224820"/>
              <a:ext cx="1188071" cy="86729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3" name="Picture 18" descr="http://graphics.cs.cmu.edu/projects/contextPrediction/VOC2011/JPEGImages/2010_00219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0671" y="3225004"/>
              <a:ext cx="1188071" cy="85303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4" name="Picture 20" descr="http://graphics.cs.cmu.edu/projects/contextPrediction/VOC2011/JPEGImages/2011_002879.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8970" y="3958894"/>
              <a:ext cx="1188071" cy="89105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5" name="Picture 22" descr="http://graphics.cs.cmu.edu/projects/contextPrediction/VOC2011/JPEGImages/2008_00486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32817" y="4217833"/>
              <a:ext cx="1188070" cy="84828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6" name="Picture 24" descr="http://graphics.cs.cmu.edu/projects/contextPrediction/VOC2011/JPEGImages/2009_003164.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73519" y="2189843"/>
              <a:ext cx="1188071" cy="89105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7" name="Picture 26" descr="http://graphics.cs.cmu.edu/projects/contextPrediction/VOC2011/JPEGImages/2010_00544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47041" y="2188818"/>
              <a:ext cx="1188072" cy="116668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8" name="Picture 28" descr="http://graphics.cs.cmu.edu/projects/contextPrediction/VOC2011/JPEGImages/2008_00398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48842" y="3580605"/>
              <a:ext cx="1188071" cy="89105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9" name="Picture 30" descr="http://graphics.cs.cmu.edu/projects/contextPrediction/VOC2011/JPEGImages/2008_004981.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574684" y="3029762"/>
              <a:ext cx="891053" cy="118807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20" name="Picture 32" descr="http://graphics.cs.cmu.edu/projects/contextPrediction/VOC2011/JPEGImages/2008_006387.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059103" y="3438398"/>
              <a:ext cx="1188071" cy="89105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257800" y="1839341"/>
            <a:ext cx="3683417" cy="1502593"/>
            <a:chOff x="4335993" y="4951821"/>
            <a:chExt cx="4369217" cy="1782354"/>
          </a:xfrm>
        </p:grpSpPr>
        <p:pic>
          <p:nvPicPr>
            <p:cNvPr id="22" name="Picture 38" descr="http://graphics.cs.cmu.edu/projects/contextPrediction/verified_display/patchimg%5b%5d/859801.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095914" y="5884802"/>
              <a:ext cx="849373" cy="8493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4" descr="http://graphics.cs.cmu.edu/projects/contextPrediction/verified_display/patchimg%5b%5d/859806.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215953" y="5884802"/>
              <a:ext cx="849373" cy="8493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6" descr="http://graphics.cs.cmu.edu/projects/contextPrediction/verified_display/patchimg%5b%5d/859805.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855837" y="5884802"/>
              <a:ext cx="849373" cy="84937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0" descr="http://graphics.cs.cmu.edu/projects/contextPrediction/verified_display/patchimg%5b%5d/859815.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335993" y="5884802"/>
              <a:ext cx="849373" cy="84937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2" descr="http://graphics.cs.cmu.edu/projects/contextPrediction/verified_display/patchimg%5b%5d/859814.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75874" y="5884802"/>
              <a:ext cx="849373" cy="84937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0" descr="http://ladoga.graphics.cs.cmu.edu/cdoersch/hn25/france_run/ebs1/ac_unsup_full2_out/ds/warpveriftwo/patchimg%5b%5d/1934005.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335994" y="4951821"/>
              <a:ext cx="846290" cy="84629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2" descr="http://ladoga.graphics.cs.cmu.edu/cdoersch/hn25/france_run/ebs1/ac_unsup_full2_out/ds/warpveriftwo/patchimg%5b%5d/1934018.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216725" y="4951821"/>
              <a:ext cx="846290" cy="84629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4" descr="http://ladoga.graphics.cs.cmu.edu/cdoersch/hn25/france_run/ebs1/ac_unsup_full2_out/ds/warpveriftwo/patchimg%5b%5d/1934003.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097457" y="4951821"/>
              <a:ext cx="846290" cy="84629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http://ladoga.graphics.cs.cmu.edu/cdoersch/hn25/france_run/ebs1/ac_unsup_full2_out/ds/warpveriftwo/patchimg%5b%5d/1934016.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978188" y="4951821"/>
              <a:ext cx="846290" cy="84629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8" descr="http://ladoga.graphics.cs.cmu.edu/cdoersch/hn25/france_run/ebs1/ac_unsup_full2_out/ds/warpveriftwo/patchimg%5b%5d/1934073.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858920" y="4951821"/>
              <a:ext cx="846290" cy="846290"/>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Right Arrow 31"/>
          <p:cNvSpPr/>
          <p:nvPr/>
        </p:nvSpPr>
        <p:spPr>
          <a:xfrm>
            <a:off x="4495800" y="2618979"/>
            <a:ext cx="457200" cy="5994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5400000">
            <a:off x="6920509" y="3168206"/>
            <a:ext cx="893193" cy="1323439"/>
          </a:xfrm>
          <a:prstGeom prst="rect">
            <a:avLst/>
          </a:prstGeom>
          <a:noFill/>
        </p:spPr>
        <p:txBody>
          <a:bodyPr wrap="none" rtlCol="0">
            <a:spAutoFit/>
          </a:bodyPr>
          <a:lstStyle/>
          <a:p>
            <a:r>
              <a:rPr lang="en-US" sz="8000" dirty="0" smtClean="0"/>
              <a:t>…</a:t>
            </a:r>
            <a:endParaRPr lang="en-US" sz="8000" dirty="0"/>
          </a:p>
        </p:txBody>
      </p:sp>
    </p:spTree>
    <p:extLst>
      <p:ext uri="{BB962C8B-B14F-4D97-AF65-F5344CB8AC3E}">
        <p14:creationId xmlns:p14="http://schemas.microsoft.com/office/powerpoint/2010/main" val="1874302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hypotheses?</a:t>
            </a:r>
            <a:endParaRPr lang="en-US" dirty="0"/>
          </a:p>
        </p:txBody>
      </p:sp>
      <p:sp>
        <p:nvSpPr>
          <p:cNvPr id="3" name="Content Placeholder 2"/>
          <p:cNvSpPr>
            <a:spLocks noGrp="1"/>
          </p:cNvSpPr>
          <p:nvPr>
            <p:ph idx="1"/>
          </p:nvPr>
        </p:nvSpPr>
        <p:spPr>
          <a:xfrm>
            <a:off x="457200" y="1447800"/>
            <a:ext cx="8229600" cy="5257800"/>
          </a:xfrm>
        </p:spPr>
        <p:txBody>
          <a:bodyPr>
            <a:normAutofit/>
          </a:bodyPr>
          <a:lstStyle/>
          <a:p>
            <a:r>
              <a:rPr lang="en-US" i="1" dirty="0" smtClean="0"/>
              <a:t>thing</a:t>
            </a:r>
            <a:r>
              <a:rPr lang="en-US" dirty="0" smtClean="0"/>
              <a:t> hypothesis</a:t>
            </a:r>
          </a:p>
          <a:p>
            <a:pPr lvl="1"/>
            <a:r>
              <a:rPr lang="en-US" dirty="0" smtClean="0"/>
              <a:t>The patch is a member of the proposed cluster</a:t>
            </a:r>
          </a:p>
          <a:p>
            <a:pPr lvl="1"/>
            <a:r>
              <a:rPr lang="en-US" dirty="0" smtClean="0"/>
              <a:t>Context is best predicted by transferring appearance from other cluster members</a:t>
            </a:r>
          </a:p>
          <a:p>
            <a:r>
              <a:rPr lang="en-US" i="1" dirty="0" smtClean="0"/>
              <a:t>stuff</a:t>
            </a:r>
            <a:r>
              <a:rPr lang="en-US" dirty="0" smtClean="0"/>
              <a:t> hypothesis</a:t>
            </a:r>
            <a:endParaRPr lang="en-US" dirty="0"/>
          </a:p>
          <a:p>
            <a:pPr lvl="1"/>
            <a:r>
              <a:rPr lang="en-US" dirty="0" smtClean="0"/>
              <a:t>Patch is ‘miscellaneous’</a:t>
            </a:r>
          </a:p>
          <a:p>
            <a:pPr lvl="1"/>
            <a:r>
              <a:rPr lang="en-US" dirty="0" smtClean="0"/>
              <a:t>The best we can do is model the context as clutter or texture, via low-level image statistics.</a:t>
            </a:r>
          </a:p>
          <a:p>
            <a:pPr lvl="1"/>
            <a:endParaRPr lang="en-US" dirty="0"/>
          </a:p>
        </p:txBody>
      </p:sp>
    </p:spTree>
    <p:extLst>
      <p:ext uri="{BB962C8B-B14F-4D97-AF65-F5344CB8AC3E}">
        <p14:creationId xmlns:p14="http://schemas.microsoft.com/office/powerpoint/2010/main" val="4635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Our Hypotheses</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62" y="2625775"/>
            <a:ext cx="1244532" cy="2795689"/>
          </a:xfrm>
          <a:prstGeom prst="rect">
            <a:avLst/>
          </a:prstGeom>
          <a:ln w="19050">
            <a:solidFill>
              <a:schemeClr val="tx1"/>
            </a:solidFill>
          </a:ln>
        </p:spPr>
      </p:pic>
      <p:sp>
        <p:nvSpPr>
          <p:cNvPr id="11" name="Rectangle 10"/>
          <p:cNvSpPr/>
          <p:nvPr/>
        </p:nvSpPr>
        <p:spPr>
          <a:xfrm>
            <a:off x="220023" y="3770224"/>
            <a:ext cx="1215835" cy="1638098"/>
          </a:xfrm>
          <a:prstGeom prst="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Rectangle 11"/>
          <p:cNvSpPr/>
          <p:nvPr/>
        </p:nvSpPr>
        <p:spPr>
          <a:xfrm>
            <a:off x="764601" y="3391644"/>
            <a:ext cx="334900" cy="3421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13" name="Straight Connector 12"/>
          <p:cNvCxnSpPr>
            <a:stCxn id="7" idx="0"/>
            <a:endCxn id="10" idx="2"/>
          </p:cNvCxnSpPr>
          <p:nvPr/>
        </p:nvCxnSpPr>
        <p:spPr>
          <a:xfrm flipH="1" flipV="1">
            <a:off x="827728" y="5421464"/>
            <a:ext cx="314976" cy="453139"/>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0"/>
            <a:endCxn id="9" idx="2"/>
          </p:cNvCxnSpPr>
          <p:nvPr/>
        </p:nvCxnSpPr>
        <p:spPr>
          <a:xfrm flipV="1">
            <a:off x="932051" y="2017376"/>
            <a:ext cx="351749" cy="13742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393124" y="2514600"/>
            <a:ext cx="2903276" cy="2964597"/>
            <a:chOff x="6393124" y="2514600"/>
            <a:chExt cx="2903276" cy="2964597"/>
          </a:xfrm>
        </p:grpSpPr>
        <p:sp>
          <p:nvSpPr>
            <p:cNvPr id="40" name="TextBox 39"/>
            <p:cNvSpPr txBox="1"/>
            <p:nvPr/>
          </p:nvSpPr>
          <p:spPr>
            <a:xfrm>
              <a:off x="6393124" y="3856243"/>
              <a:ext cx="1992092" cy="461665"/>
            </a:xfrm>
            <a:prstGeom prst="rect">
              <a:avLst/>
            </a:prstGeom>
            <a:noFill/>
          </p:spPr>
          <p:txBody>
            <a:bodyPr wrap="square" rtlCol="0">
              <a:spAutoFit/>
            </a:bodyPr>
            <a:lstStyle/>
            <a:p>
              <a:pPr algn="ctr"/>
              <a:r>
                <a:rPr lang="en-US" sz="2400" dirty="0" smtClean="0"/>
                <a:t>True Region:</a:t>
              </a:r>
              <a:endParaRPr lang="en-US" sz="2400" dirty="0"/>
            </a:p>
          </p:txBody>
        </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5435" y="3835048"/>
              <a:ext cx="599325" cy="573267"/>
            </a:xfrm>
            <a:prstGeom prst="rect">
              <a:avLst/>
            </a:prstGeom>
            <a:ln w="28575">
              <a:solidFill>
                <a:srgbClr val="FF0000"/>
              </a:solidFill>
            </a:ln>
          </p:spPr>
        </p:pic>
        <p:cxnSp>
          <p:nvCxnSpPr>
            <p:cNvPr id="42" name="Straight Arrow Connector 41"/>
            <p:cNvCxnSpPr/>
            <p:nvPr/>
          </p:nvCxnSpPr>
          <p:spPr>
            <a:xfrm>
              <a:off x="7481084" y="2980585"/>
              <a:ext cx="682692" cy="6697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445829" y="4488059"/>
              <a:ext cx="708448" cy="56291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348766" y="4648200"/>
              <a:ext cx="1925863" cy="830997"/>
            </a:xfrm>
            <a:prstGeom prst="rect">
              <a:avLst/>
            </a:prstGeom>
            <a:noFill/>
          </p:spPr>
          <p:txBody>
            <a:bodyPr wrap="square" rtlCol="0">
              <a:spAutoFit/>
            </a:bodyPr>
            <a:lstStyle/>
            <a:p>
              <a:pPr algn="ctr"/>
              <a:r>
                <a:rPr lang="en-US" sz="2400" dirty="0" smtClean="0"/>
                <a:t>High Likelihood</a:t>
              </a:r>
              <a:endParaRPr lang="en-US" sz="2400" dirty="0"/>
            </a:p>
          </p:txBody>
        </p:sp>
        <p:sp>
          <p:nvSpPr>
            <p:cNvPr id="45" name="TextBox 44"/>
            <p:cNvSpPr txBox="1"/>
            <p:nvPr/>
          </p:nvSpPr>
          <p:spPr>
            <a:xfrm>
              <a:off x="7624096" y="2514600"/>
              <a:ext cx="1672304" cy="830997"/>
            </a:xfrm>
            <a:prstGeom prst="rect">
              <a:avLst/>
            </a:prstGeom>
            <a:noFill/>
          </p:spPr>
          <p:txBody>
            <a:bodyPr wrap="square" rtlCol="0">
              <a:spAutoFit/>
            </a:bodyPr>
            <a:lstStyle/>
            <a:p>
              <a:pPr algn="ctr"/>
              <a:r>
                <a:rPr lang="en-US" sz="2400" dirty="0" smtClean="0"/>
                <a:t>Low Likelihood</a:t>
              </a:r>
              <a:endParaRPr lang="en-US" sz="2400" dirty="0"/>
            </a:p>
          </p:txBody>
        </p:sp>
      </p:grpSp>
      <p:grpSp>
        <p:nvGrpSpPr>
          <p:cNvPr id="68" name="Group 67"/>
          <p:cNvGrpSpPr/>
          <p:nvPr/>
        </p:nvGrpSpPr>
        <p:grpSpPr>
          <a:xfrm>
            <a:off x="1642283" y="1752600"/>
            <a:ext cx="6134593" cy="1616622"/>
            <a:chOff x="1642283" y="1752600"/>
            <a:chExt cx="6134593" cy="1616622"/>
          </a:xfrm>
        </p:grpSpPr>
        <p:sp>
          <p:nvSpPr>
            <p:cNvPr id="23" name="TextBox 22"/>
            <p:cNvSpPr txBox="1"/>
            <p:nvPr/>
          </p:nvSpPr>
          <p:spPr>
            <a:xfrm>
              <a:off x="3662706" y="1981200"/>
              <a:ext cx="1655390" cy="461665"/>
            </a:xfrm>
            <a:prstGeom prst="rect">
              <a:avLst/>
            </a:prstGeom>
            <a:noFill/>
          </p:spPr>
          <p:txBody>
            <a:bodyPr wrap="none" rtlCol="0">
              <a:spAutoFit/>
            </a:bodyPr>
            <a:lstStyle/>
            <a:p>
              <a:r>
                <a:rPr lang="en-US" sz="2400" i="1" dirty="0" smtClean="0"/>
                <a:t>Stuff</a:t>
              </a:r>
              <a:r>
                <a:rPr lang="en-US" sz="2400" dirty="0" smtClean="0"/>
                <a:t> Model</a:t>
              </a:r>
            </a:p>
          </p:txBody>
        </p:sp>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l="10023" r="14422"/>
            <a:stretch/>
          </p:blipFill>
          <p:spPr>
            <a:xfrm>
              <a:off x="2366612" y="2509321"/>
              <a:ext cx="649703" cy="859901"/>
            </a:xfrm>
            <a:prstGeom prst="rect">
              <a:avLst/>
            </a:prstGeom>
            <a:ln w="19050">
              <a:solidFill>
                <a:schemeClr val="tx1"/>
              </a:solidFill>
            </a:ln>
          </p:spPr>
        </p:pic>
        <p:pic>
          <p:nvPicPr>
            <p:cNvPr id="25" name="Picture 24"/>
            <p:cNvPicPr>
              <a:picLocks noChangeAspect="1"/>
            </p:cNvPicPr>
            <p:nvPr/>
          </p:nvPicPr>
          <p:blipFill rotWithShape="1">
            <a:blip r:embed="rId6">
              <a:extLst>
                <a:ext uri="{28A0092B-C50C-407E-A947-70E740481C1C}">
                  <a14:useLocalDpi xmlns:a14="http://schemas.microsoft.com/office/drawing/2010/main" val="0"/>
                </a:ext>
              </a:extLst>
            </a:blip>
            <a:srcRect l="16499" t="-1" r="25470" b="14089"/>
            <a:stretch/>
          </p:blipFill>
          <p:spPr>
            <a:xfrm>
              <a:off x="3866900" y="2509321"/>
              <a:ext cx="580845" cy="859901"/>
            </a:xfrm>
            <a:prstGeom prst="rect">
              <a:avLst/>
            </a:prstGeom>
            <a:ln w="19050">
              <a:solidFill>
                <a:schemeClr val="tx1"/>
              </a:solidFill>
            </a:ln>
          </p:spPr>
        </p:pic>
        <p:pic>
          <p:nvPicPr>
            <p:cNvPr id="26" name="Picture 25"/>
            <p:cNvPicPr>
              <a:picLocks noChangeAspect="1"/>
            </p:cNvPicPr>
            <p:nvPr/>
          </p:nvPicPr>
          <p:blipFill rotWithShape="1">
            <a:blip r:embed="rId7">
              <a:extLst>
                <a:ext uri="{28A0092B-C50C-407E-A947-70E740481C1C}">
                  <a14:useLocalDpi xmlns:a14="http://schemas.microsoft.com/office/drawing/2010/main" val="0"/>
                </a:ext>
              </a:extLst>
            </a:blip>
            <a:srcRect l="19489" t="8644" r="21519"/>
            <a:stretch/>
          </p:blipFill>
          <p:spPr>
            <a:xfrm>
              <a:off x="3152159" y="2509321"/>
              <a:ext cx="555262" cy="859900"/>
            </a:xfrm>
            <a:prstGeom prst="rect">
              <a:avLst/>
            </a:prstGeom>
            <a:ln w="19050">
              <a:solidFill>
                <a:schemeClr val="tx1"/>
              </a:solidFill>
            </a:ln>
          </p:spPr>
        </p:pic>
        <p:pic>
          <p:nvPicPr>
            <p:cNvPr id="27" name="Picture 26"/>
            <p:cNvPicPr>
              <a:picLocks noChangeAspect="1"/>
            </p:cNvPicPr>
            <p:nvPr/>
          </p:nvPicPr>
          <p:blipFill rotWithShape="1">
            <a:blip r:embed="rId8">
              <a:extLst>
                <a:ext uri="{28A0092B-C50C-407E-A947-70E740481C1C}">
                  <a14:useLocalDpi xmlns:a14="http://schemas.microsoft.com/office/drawing/2010/main" val="0"/>
                </a:ext>
              </a:extLst>
            </a:blip>
            <a:srcRect l="20292" t="8652" r="12790"/>
            <a:stretch/>
          </p:blipFill>
          <p:spPr>
            <a:xfrm>
              <a:off x="5213841" y="2509321"/>
              <a:ext cx="629927" cy="859901"/>
            </a:xfrm>
            <a:prstGeom prst="rect">
              <a:avLst/>
            </a:prstGeom>
            <a:ln w="19050">
              <a:solidFill>
                <a:schemeClr val="tx1"/>
              </a:solidFill>
            </a:ln>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82586" y="2592784"/>
              <a:ext cx="573267" cy="573267"/>
            </a:xfrm>
            <a:prstGeom prst="rect">
              <a:avLst/>
            </a:prstGeom>
            <a:ln w="28575">
              <a:solidFill>
                <a:srgbClr val="FF0000"/>
              </a:solidFill>
            </a:ln>
          </p:spPr>
        </p:pic>
        <p:sp>
          <p:nvSpPr>
            <p:cNvPr id="30" name="TextBox 29"/>
            <p:cNvSpPr txBox="1"/>
            <p:nvPr/>
          </p:nvSpPr>
          <p:spPr>
            <a:xfrm>
              <a:off x="4545029" y="2427963"/>
              <a:ext cx="574196" cy="769441"/>
            </a:xfrm>
            <a:prstGeom prst="rect">
              <a:avLst/>
            </a:prstGeom>
            <a:noFill/>
          </p:spPr>
          <p:txBody>
            <a:bodyPr wrap="none" rtlCol="0">
              <a:spAutoFit/>
            </a:bodyPr>
            <a:lstStyle/>
            <a:p>
              <a:r>
                <a:rPr lang="en-US" sz="4400" dirty="0" smtClean="0"/>
                <a:t>…</a:t>
              </a:r>
              <a:endParaRPr lang="en-US" sz="4400" dirty="0"/>
            </a:p>
          </p:txBody>
        </p:sp>
        <p:cxnSp>
          <p:nvCxnSpPr>
            <p:cNvPr id="36" name="Straight Arrow Connector 35"/>
            <p:cNvCxnSpPr/>
            <p:nvPr/>
          </p:nvCxnSpPr>
          <p:spPr>
            <a:xfrm>
              <a:off x="6073742" y="2939271"/>
              <a:ext cx="38217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161562" y="1752600"/>
              <a:ext cx="1615314" cy="830997"/>
            </a:xfrm>
            <a:prstGeom prst="rect">
              <a:avLst/>
            </a:prstGeom>
            <a:noFill/>
          </p:spPr>
          <p:txBody>
            <a:bodyPr wrap="none" rtlCol="0">
              <a:spAutoFit/>
            </a:bodyPr>
            <a:lstStyle/>
            <a:p>
              <a:pPr algn="ctr"/>
              <a:r>
                <a:rPr lang="en-US" sz="2400" i="1" dirty="0" smtClean="0"/>
                <a:t>Stuff</a:t>
              </a:r>
              <a:r>
                <a:rPr lang="en-US" sz="2400" dirty="0" smtClean="0"/>
                <a:t>-based</a:t>
              </a:r>
              <a:endParaRPr lang="en-US" sz="2400" i="1" dirty="0" smtClean="0"/>
            </a:p>
            <a:p>
              <a:pPr algn="ctr"/>
              <a:r>
                <a:rPr lang="en-US" sz="2400" dirty="0" smtClean="0"/>
                <a:t>Prediction</a:t>
              </a:r>
              <a:endParaRPr lang="en-US" sz="2400" dirty="0"/>
            </a:p>
          </p:txBody>
        </p:sp>
        <p:cxnSp>
          <p:nvCxnSpPr>
            <p:cNvPr id="47" name="Straight Connector 46"/>
            <p:cNvCxnSpPr/>
            <p:nvPr/>
          </p:nvCxnSpPr>
          <p:spPr>
            <a:xfrm>
              <a:off x="2366612" y="2954745"/>
              <a:ext cx="649703"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146946" y="2954745"/>
              <a:ext cx="560329"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871492" y="2954745"/>
              <a:ext cx="576253"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213841" y="2954745"/>
              <a:ext cx="631244"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534413" y="2586750"/>
              <a:ext cx="334900" cy="3421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2" name="Rectangle 51"/>
            <p:cNvSpPr/>
            <p:nvPr/>
          </p:nvSpPr>
          <p:spPr>
            <a:xfrm>
              <a:off x="3271215" y="2586750"/>
              <a:ext cx="334900" cy="3421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3" name="Rectangle 52"/>
            <p:cNvSpPr/>
            <p:nvPr/>
          </p:nvSpPr>
          <p:spPr>
            <a:xfrm>
              <a:off x="4028960" y="2586750"/>
              <a:ext cx="334900" cy="3421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4" name="Rectangle 53"/>
            <p:cNvSpPr/>
            <p:nvPr/>
          </p:nvSpPr>
          <p:spPr>
            <a:xfrm>
              <a:off x="5295475" y="2586750"/>
              <a:ext cx="334900" cy="3421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57" name="Straight Arrow Connector 56"/>
            <p:cNvCxnSpPr/>
            <p:nvPr/>
          </p:nvCxnSpPr>
          <p:spPr>
            <a:xfrm flipV="1">
              <a:off x="1642283" y="2939273"/>
              <a:ext cx="521518" cy="34219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1099501" y="3562735"/>
            <a:ext cx="6642245" cy="2914265"/>
            <a:chOff x="1099501" y="3562735"/>
            <a:chExt cx="6642245" cy="2914265"/>
          </a:xfrm>
        </p:grpSpPr>
        <p:grpSp>
          <p:nvGrpSpPr>
            <p:cNvPr id="4" name="Group 3"/>
            <p:cNvGrpSpPr/>
            <p:nvPr/>
          </p:nvGrpSpPr>
          <p:grpSpPr>
            <a:xfrm>
              <a:off x="2996143" y="4013437"/>
              <a:ext cx="828711" cy="1930163"/>
              <a:chOff x="3655662" y="4495800"/>
              <a:chExt cx="660925" cy="1539370"/>
            </a:xfrm>
          </p:grpSpPr>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55662" y="4495800"/>
                <a:ext cx="660925" cy="1539370"/>
              </a:xfrm>
              <a:prstGeom prst="rect">
                <a:avLst/>
              </a:prstGeom>
            </p:spPr>
          </p:pic>
          <p:sp>
            <p:nvSpPr>
              <p:cNvPr id="6" name="Rectangle 5"/>
              <p:cNvSpPr/>
              <p:nvPr/>
            </p:nvSpPr>
            <p:spPr>
              <a:xfrm>
                <a:off x="3918538" y="4905372"/>
                <a:ext cx="177124" cy="180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cxnSp>
          <p:nvCxnSpPr>
            <p:cNvPr id="8" name="Straight Connector 7"/>
            <p:cNvCxnSpPr>
              <a:stCxn id="33" idx="1"/>
              <a:endCxn id="11" idx="3"/>
            </p:cNvCxnSpPr>
            <p:nvPr/>
          </p:nvCxnSpPr>
          <p:spPr>
            <a:xfrm flipH="1" flipV="1">
              <a:off x="1435858" y="4589273"/>
              <a:ext cx="1628029" cy="702876"/>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077979" y="3894006"/>
              <a:ext cx="769457" cy="1930163"/>
              <a:chOff x="4886672" y="4495800"/>
              <a:chExt cx="613668" cy="1539370"/>
            </a:xfrm>
          </p:grpSpPr>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6672" y="4495800"/>
                <a:ext cx="613668" cy="1539370"/>
              </a:xfrm>
              <a:prstGeom prst="rect">
                <a:avLst/>
              </a:prstGeom>
            </p:spPr>
          </p:pic>
          <p:sp>
            <p:nvSpPr>
              <p:cNvPr id="17" name="Rectangle 16"/>
              <p:cNvSpPr/>
              <p:nvPr/>
            </p:nvSpPr>
            <p:spPr>
              <a:xfrm>
                <a:off x="5161950" y="5000621"/>
                <a:ext cx="177124" cy="180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18" name="Group 17"/>
            <p:cNvGrpSpPr/>
            <p:nvPr/>
          </p:nvGrpSpPr>
          <p:grpSpPr>
            <a:xfrm>
              <a:off x="5100563" y="3965665"/>
              <a:ext cx="823158" cy="1930163"/>
              <a:chOff x="5867784" y="4495800"/>
              <a:chExt cx="656496" cy="1539370"/>
            </a:xfrm>
          </p:grpSpPr>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67784" y="4495800"/>
                <a:ext cx="656496" cy="1539370"/>
              </a:xfrm>
              <a:prstGeom prst="rect">
                <a:avLst/>
              </a:prstGeom>
            </p:spPr>
          </p:pic>
          <p:sp>
            <p:nvSpPr>
              <p:cNvPr id="20" name="Rectangle 19"/>
              <p:cNvSpPr/>
              <p:nvPr/>
            </p:nvSpPr>
            <p:spPr>
              <a:xfrm>
                <a:off x="6148587" y="4943472"/>
                <a:ext cx="177124" cy="180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
          <p:nvSpPr>
            <p:cNvPr id="21" name="TextBox 20"/>
            <p:cNvSpPr txBox="1"/>
            <p:nvPr/>
          </p:nvSpPr>
          <p:spPr>
            <a:xfrm>
              <a:off x="3643307" y="3614541"/>
              <a:ext cx="1762021" cy="461665"/>
            </a:xfrm>
            <a:prstGeom prst="rect">
              <a:avLst/>
            </a:prstGeom>
            <a:noFill/>
          </p:spPr>
          <p:txBody>
            <a:bodyPr wrap="none" rtlCol="0">
              <a:spAutoFit/>
            </a:bodyPr>
            <a:lstStyle/>
            <a:p>
              <a:r>
                <a:rPr lang="en-US" sz="2400" i="1" dirty="0" smtClean="0"/>
                <a:t>Thing</a:t>
              </a:r>
              <a:r>
                <a:rPr lang="en-US" sz="2400" dirty="0" smtClean="0"/>
                <a:t> Model</a:t>
              </a:r>
            </a:p>
          </p:txBody>
        </p:sp>
        <p:pic>
          <p:nvPicPr>
            <p:cNvPr id="29" name="Picture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82228" y="4989333"/>
              <a:ext cx="592376" cy="573267"/>
            </a:xfrm>
            <a:prstGeom prst="rect">
              <a:avLst/>
            </a:prstGeom>
            <a:ln w="28575">
              <a:solidFill>
                <a:srgbClr val="FF0000"/>
              </a:solidFill>
            </a:ln>
          </p:spPr>
        </p:pic>
        <p:cxnSp>
          <p:nvCxnSpPr>
            <p:cNvPr id="31" name="Straight Connector 30"/>
            <p:cNvCxnSpPr>
              <a:stCxn id="17" idx="1"/>
              <a:endCxn id="6" idx="3"/>
            </p:cNvCxnSpPr>
            <p:nvPr/>
          </p:nvCxnSpPr>
          <p:spPr>
            <a:xfrm flipH="1">
              <a:off x="3547845" y="4640443"/>
              <a:ext cx="875296"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0" idx="1"/>
              <a:endCxn id="17" idx="3"/>
            </p:cNvCxnSpPr>
            <p:nvPr/>
          </p:nvCxnSpPr>
          <p:spPr>
            <a:xfrm flipH="1" flipV="1">
              <a:off x="4645231" y="4640443"/>
              <a:ext cx="807421"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063887" y="4782303"/>
              <a:ext cx="756840" cy="1019692"/>
            </a:xfrm>
            <a:prstGeom prst="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4" name="Rectangle 33"/>
            <p:cNvSpPr/>
            <p:nvPr/>
          </p:nvSpPr>
          <p:spPr>
            <a:xfrm>
              <a:off x="4144046" y="4783763"/>
              <a:ext cx="703400" cy="947693"/>
            </a:xfrm>
            <a:prstGeom prst="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5" name="Rectangle 34"/>
            <p:cNvSpPr/>
            <p:nvPr/>
          </p:nvSpPr>
          <p:spPr>
            <a:xfrm>
              <a:off x="5178841" y="4783422"/>
              <a:ext cx="756840" cy="970802"/>
            </a:xfrm>
            <a:prstGeom prst="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37" name="Straight Arrow Connector 36"/>
            <p:cNvCxnSpPr/>
            <p:nvPr/>
          </p:nvCxnSpPr>
          <p:spPr>
            <a:xfrm>
              <a:off x="6096000" y="5257800"/>
              <a:ext cx="36285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019800" y="5646003"/>
              <a:ext cx="1721946" cy="830997"/>
            </a:xfrm>
            <a:prstGeom prst="rect">
              <a:avLst/>
            </a:prstGeom>
            <a:noFill/>
          </p:spPr>
          <p:txBody>
            <a:bodyPr wrap="none" rtlCol="0">
              <a:spAutoFit/>
            </a:bodyPr>
            <a:lstStyle/>
            <a:p>
              <a:pPr algn="ctr"/>
              <a:r>
                <a:rPr lang="en-US" sz="2400" i="1" dirty="0" smtClean="0"/>
                <a:t>Thing-</a:t>
              </a:r>
              <a:r>
                <a:rPr lang="en-US" sz="2400" dirty="0" smtClean="0"/>
                <a:t>based</a:t>
              </a:r>
            </a:p>
            <a:p>
              <a:pPr algn="ctr"/>
              <a:r>
                <a:rPr lang="en-US" sz="2400" dirty="0" smtClean="0"/>
                <a:t>Prediction</a:t>
              </a:r>
              <a:endParaRPr lang="en-US" sz="2400" dirty="0"/>
            </a:p>
          </p:txBody>
        </p:sp>
        <p:cxnSp>
          <p:nvCxnSpPr>
            <p:cNvPr id="58" name="Straight Arrow Connector 57"/>
            <p:cNvCxnSpPr/>
            <p:nvPr/>
          </p:nvCxnSpPr>
          <p:spPr>
            <a:xfrm>
              <a:off x="1695862" y="5002233"/>
              <a:ext cx="521518" cy="3607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538511" y="4717365"/>
              <a:ext cx="1422402" cy="246522"/>
            </a:xfrm>
            <a:prstGeom prst="rect">
              <a:avLst/>
            </a:prstGeom>
            <a:solidFill>
              <a:schemeClr val="bg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61" name="Straight Connector 60"/>
            <p:cNvCxnSpPr>
              <a:stCxn id="35" idx="1"/>
              <a:endCxn id="34" idx="3"/>
            </p:cNvCxnSpPr>
            <p:nvPr/>
          </p:nvCxnSpPr>
          <p:spPr>
            <a:xfrm flipH="1" flipV="1">
              <a:off x="4847446" y="5257610"/>
              <a:ext cx="331395" cy="11213"/>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4" idx="1"/>
              <a:endCxn id="33" idx="3"/>
            </p:cNvCxnSpPr>
            <p:nvPr/>
          </p:nvCxnSpPr>
          <p:spPr>
            <a:xfrm flipH="1">
              <a:off x="3820727" y="5257610"/>
              <a:ext cx="323319" cy="34539"/>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1"/>
              <a:endCxn id="12" idx="3"/>
            </p:cNvCxnSpPr>
            <p:nvPr/>
          </p:nvCxnSpPr>
          <p:spPr>
            <a:xfrm flipH="1" flipV="1">
              <a:off x="1099501" y="3562735"/>
              <a:ext cx="2226254" cy="107770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519990" y="3799707"/>
              <a:ext cx="1382866" cy="51103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6" name="TextBox 55"/>
            <p:cNvSpPr txBox="1"/>
            <p:nvPr/>
          </p:nvSpPr>
          <p:spPr>
            <a:xfrm>
              <a:off x="1354830" y="3756134"/>
              <a:ext cx="1705028" cy="584775"/>
            </a:xfrm>
            <a:prstGeom prst="rect">
              <a:avLst/>
            </a:prstGeom>
            <a:noFill/>
            <a:ln w="12700">
              <a:noFill/>
            </a:ln>
          </p:spPr>
          <p:txBody>
            <a:bodyPr wrap="square" rtlCol="0">
              <a:spAutoFit/>
            </a:bodyPr>
            <a:lstStyle/>
            <a:p>
              <a:pPr algn="ctr"/>
              <a:r>
                <a:rPr lang="en-US" sz="1600" dirty="0" smtClean="0"/>
                <a:t>Predicted</a:t>
              </a:r>
            </a:p>
            <a:p>
              <a:pPr algn="ctr"/>
              <a:r>
                <a:rPr lang="en-US" sz="1600" dirty="0" smtClean="0"/>
                <a:t>Correspondence</a:t>
              </a:r>
              <a:endParaRPr lang="en-US" sz="1600" dirty="0"/>
            </a:p>
          </p:txBody>
        </p:sp>
        <p:sp>
          <p:nvSpPr>
            <p:cNvPr id="60" name="TextBox 59"/>
            <p:cNvSpPr txBox="1"/>
            <p:nvPr/>
          </p:nvSpPr>
          <p:spPr>
            <a:xfrm>
              <a:off x="1349110" y="4672797"/>
              <a:ext cx="1776124" cy="338554"/>
            </a:xfrm>
            <a:prstGeom prst="rect">
              <a:avLst/>
            </a:prstGeom>
            <a:noFill/>
            <a:ln w="12700">
              <a:noFill/>
            </a:ln>
          </p:spPr>
          <p:txBody>
            <a:bodyPr wrap="square" rtlCol="0">
              <a:spAutoFit/>
            </a:bodyPr>
            <a:lstStyle/>
            <a:p>
              <a:pPr algn="ctr"/>
              <a:r>
                <a:rPr lang="en-US" sz="1600" dirty="0" smtClean="0"/>
                <a:t>Correspondence</a:t>
              </a:r>
            </a:p>
          </p:txBody>
        </p:sp>
      </p:grpSp>
      <p:sp>
        <p:nvSpPr>
          <p:cNvPr id="7" name="TextBox 6"/>
          <p:cNvSpPr txBox="1"/>
          <p:nvPr/>
        </p:nvSpPr>
        <p:spPr>
          <a:xfrm>
            <a:off x="152400" y="5874603"/>
            <a:ext cx="1980607" cy="830997"/>
          </a:xfrm>
          <a:prstGeom prst="rect">
            <a:avLst/>
          </a:prstGeom>
          <a:solidFill>
            <a:srgbClr val="FFFFFF"/>
          </a:solidFill>
          <a:ln w="28575">
            <a:solidFill>
              <a:srgbClr val="00FF00"/>
            </a:solidFill>
          </a:ln>
        </p:spPr>
        <p:txBody>
          <a:bodyPr wrap="none" rtlCol="0">
            <a:spAutoFit/>
          </a:bodyPr>
          <a:lstStyle/>
          <a:p>
            <a:r>
              <a:rPr lang="en-US" sz="2400" dirty="0" smtClean="0"/>
              <a:t>Condition </a:t>
            </a:r>
          </a:p>
          <a:p>
            <a:r>
              <a:rPr lang="en-US" sz="2400" dirty="0" smtClean="0"/>
              <a:t>Region (Patch)</a:t>
            </a:r>
          </a:p>
        </p:txBody>
      </p:sp>
      <p:sp>
        <p:nvSpPr>
          <p:cNvPr id="9" name="TextBox 8"/>
          <p:cNvSpPr txBox="1"/>
          <p:nvPr/>
        </p:nvSpPr>
        <p:spPr>
          <a:xfrm>
            <a:off x="152400" y="1186379"/>
            <a:ext cx="2262799" cy="830997"/>
          </a:xfrm>
          <a:prstGeom prst="rect">
            <a:avLst/>
          </a:prstGeom>
          <a:solidFill>
            <a:srgbClr val="FFFFFF"/>
          </a:solidFill>
          <a:ln w="28575">
            <a:solidFill>
              <a:srgbClr val="FF0000"/>
            </a:solidFill>
          </a:ln>
        </p:spPr>
        <p:txBody>
          <a:bodyPr wrap="none" rtlCol="0">
            <a:spAutoFit/>
          </a:bodyPr>
          <a:lstStyle/>
          <a:p>
            <a:r>
              <a:rPr lang="en-US" sz="2400" dirty="0" smtClean="0"/>
              <a:t>Prediction </a:t>
            </a:r>
          </a:p>
          <a:p>
            <a:r>
              <a:rPr lang="en-US" sz="2400" dirty="0" smtClean="0"/>
              <a:t>Region (Context)</a:t>
            </a:r>
          </a:p>
        </p:txBody>
      </p:sp>
    </p:spTree>
    <p:extLst>
      <p:ext uri="{BB962C8B-B14F-4D97-AF65-F5344CB8AC3E}">
        <p14:creationId xmlns:p14="http://schemas.microsoft.com/office/powerpoint/2010/main" val="15052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predictions aren’t so easy!</a:t>
            </a:r>
            <a:endParaRPr lang="en-US" dirty="0"/>
          </a:p>
        </p:txBody>
      </p:sp>
      <p:pic>
        <p:nvPicPr>
          <p:cNvPr id="8194" name="Picture 2" descr="http://baikal.graphics.cs.cmu.edu/cdoersch/im2gps2/VOC2011/JPEGImages/2010_001043.jpg"/>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2286000" y="1752600"/>
            <a:ext cx="4457700" cy="33432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716160" y="2258960"/>
            <a:ext cx="3155874" cy="2095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baikal.graphics.cs.cmu.edu/cdoersch/im2gps2/VOC2011/JPEGImages/2011_002410.jpg"/>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1938" t="50352" r="46564" b="18856"/>
          <a:stretch/>
        </p:blipFill>
        <p:spPr bwMode="auto">
          <a:xfrm>
            <a:off x="3709219" y="3316542"/>
            <a:ext cx="678426" cy="64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31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a:t>
            </a:r>
            <a:endParaRPr lang="en-US" dirty="0"/>
          </a:p>
        </p:txBody>
      </p:sp>
      <p:sp>
        <p:nvSpPr>
          <p:cNvPr id="3" name="Content Placeholder 2"/>
          <p:cNvSpPr>
            <a:spLocks noGrp="1"/>
          </p:cNvSpPr>
          <p:nvPr>
            <p:ph idx="1"/>
          </p:nvPr>
        </p:nvSpPr>
        <p:spPr/>
        <p:txBody>
          <a:bodyPr/>
          <a:lstStyle/>
          <a:p>
            <a:r>
              <a:rPr lang="en-US" dirty="0" smtClean="0"/>
              <a:t>Generate multiple predictions from different images, and take the best</a:t>
            </a:r>
          </a:p>
          <a:p>
            <a:r>
              <a:rPr lang="en-US" dirty="0" smtClean="0"/>
              <a:t>Take bits and pieces from many images</a:t>
            </a:r>
          </a:p>
          <a:p>
            <a:r>
              <a:rPr lang="en-US" dirty="0" smtClean="0"/>
              <a:t>Still not enough?  Generate more with warping.</a:t>
            </a:r>
          </a:p>
          <a:p>
            <a:r>
              <a:rPr lang="en-US" dirty="0" smtClean="0"/>
              <a:t>With arbitrarily small pieces and lots of warping, you can match anything!</a:t>
            </a:r>
          </a:p>
        </p:txBody>
      </p:sp>
    </p:spTree>
    <p:extLst>
      <p:ext uri="{BB962C8B-B14F-4D97-AF65-F5344CB8AC3E}">
        <p14:creationId xmlns:p14="http://schemas.microsoft.com/office/powerpoint/2010/main" val="51416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Generative Image Models</a:t>
            </a:r>
            <a:endParaRPr lang="en-US" dirty="0"/>
          </a:p>
        </p:txBody>
      </p:sp>
      <p:sp>
        <p:nvSpPr>
          <p:cNvPr id="3" name="Content Placeholder 2"/>
          <p:cNvSpPr>
            <a:spLocks noGrp="1"/>
          </p:cNvSpPr>
          <p:nvPr>
            <p:ph idx="1"/>
          </p:nvPr>
        </p:nvSpPr>
        <p:spPr/>
        <p:txBody>
          <a:bodyPr/>
          <a:lstStyle/>
          <a:p>
            <a:r>
              <a:rPr lang="en-US" dirty="0" smtClean="0"/>
              <a:t>Long history in computer vision</a:t>
            </a:r>
          </a:p>
          <a:p>
            <a:pPr lvl="1"/>
            <a:endParaRPr lang="en-US" dirty="0"/>
          </a:p>
          <a:p>
            <a:pPr lvl="1"/>
            <a:endParaRPr lang="en-US" dirty="0" smtClean="0"/>
          </a:p>
          <a:p>
            <a:pPr lvl="1"/>
            <a:endParaRPr lang="en-US" dirty="0" smtClean="0"/>
          </a:p>
          <a:p>
            <a:r>
              <a:rPr lang="en-US" dirty="0" smtClean="0"/>
              <a:t>Come up with a distribution P(</a:t>
            </a:r>
            <a:r>
              <a:rPr lang="en-US" i="1" dirty="0" err="1" smtClean="0"/>
              <a:t>c</a:t>
            </a:r>
            <a:r>
              <a:rPr lang="en-US" dirty="0" err="1" smtClean="0"/>
              <a:t>|</a:t>
            </a:r>
            <a:r>
              <a:rPr lang="en-US" i="1" dirty="0" err="1" smtClean="0"/>
              <a:t>p</a:t>
            </a:r>
            <a:r>
              <a:rPr lang="en-US" dirty="0" smtClean="0"/>
              <a:t>), without looking at </a:t>
            </a:r>
            <a:r>
              <a:rPr lang="en-US" i="1" dirty="0" smtClean="0"/>
              <a:t>c</a:t>
            </a:r>
          </a:p>
          <a:p>
            <a:r>
              <a:rPr lang="en-US" dirty="0" smtClean="0"/>
              <a:t>Distribution is extremely complicated due to dependencies between features</a:t>
            </a:r>
            <a:endParaRPr lang="en-US" dirty="0"/>
          </a:p>
        </p:txBody>
      </p:sp>
      <p:sp>
        <p:nvSpPr>
          <p:cNvPr id="4" name="TextBox 3"/>
          <p:cNvSpPr txBox="1"/>
          <p:nvPr/>
        </p:nvSpPr>
        <p:spPr>
          <a:xfrm>
            <a:off x="1524000" y="2133600"/>
            <a:ext cx="2571986" cy="1200329"/>
          </a:xfrm>
          <a:prstGeom prst="rect">
            <a:avLst/>
          </a:prstGeom>
          <a:noFill/>
        </p:spPr>
        <p:txBody>
          <a:bodyPr wrap="none" rtlCol="0">
            <a:spAutoFit/>
          </a:bodyPr>
          <a:lstStyle/>
          <a:p>
            <a:r>
              <a:rPr lang="en-US" sz="2400" dirty="0" smtClean="0"/>
              <a:t>- Hinton et al. 1995</a:t>
            </a:r>
          </a:p>
          <a:p>
            <a:r>
              <a:rPr lang="en-US" sz="2400" dirty="0" smtClean="0"/>
              <a:t>- Weber </a:t>
            </a:r>
            <a:r>
              <a:rPr lang="en-US" sz="2400" dirty="0"/>
              <a:t>et al. </a:t>
            </a:r>
            <a:r>
              <a:rPr lang="en-US" sz="2400" dirty="0" smtClean="0"/>
              <a:t>2000</a:t>
            </a:r>
          </a:p>
          <a:p>
            <a:r>
              <a:rPr lang="en-US" sz="2400" dirty="0" smtClean="0"/>
              <a:t>- Fergus et al. 2003</a:t>
            </a:r>
          </a:p>
        </p:txBody>
      </p:sp>
      <p:sp>
        <p:nvSpPr>
          <p:cNvPr id="5" name="TextBox 4"/>
          <p:cNvSpPr txBox="1"/>
          <p:nvPr/>
        </p:nvSpPr>
        <p:spPr>
          <a:xfrm>
            <a:off x="4495800" y="2133600"/>
            <a:ext cx="2879250" cy="1200329"/>
          </a:xfrm>
          <a:prstGeom prst="rect">
            <a:avLst/>
          </a:prstGeom>
          <a:noFill/>
        </p:spPr>
        <p:txBody>
          <a:bodyPr wrap="none" rtlCol="0">
            <a:spAutoFit/>
          </a:bodyPr>
          <a:lstStyle/>
          <a:p>
            <a:r>
              <a:rPr lang="en-US" sz="2400" dirty="0" smtClean="0"/>
              <a:t>- </a:t>
            </a:r>
            <a:r>
              <a:rPr lang="en-US" sz="2400" dirty="0" err="1" smtClean="0"/>
              <a:t>Fei-Fei</a:t>
            </a:r>
            <a:r>
              <a:rPr lang="en-US" sz="2400" dirty="0" smtClean="0"/>
              <a:t> et al. 2007</a:t>
            </a:r>
          </a:p>
          <a:p>
            <a:r>
              <a:rPr lang="en-US" sz="2400" dirty="0" smtClean="0"/>
              <a:t>- </a:t>
            </a:r>
            <a:r>
              <a:rPr lang="en-US" sz="2400" dirty="0" err="1" smtClean="0"/>
              <a:t>Sudderth</a:t>
            </a:r>
            <a:r>
              <a:rPr lang="en-US" sz="2400" dirty="0" smtClean="0"/>
              <a:t> et al. 2005</a:t>
            </a:r>
          </a:p>
          <a:p>
            <a:r>
              <a:rPr lang="en-US" sz="2400" dirty="0" smtClean="0"/>
              <a:t>- Wang et al. 2006</a:t>
            </a:r>
          </a:p>
        </p:txBody>
      </p:sp>
    </p:spTree>
    <p:extLst>
      <p:ext uri="{BB962C8B-B14F-4D97-AF65-F5344CB8AC3E}">
        <p14:creationId xmlns:p14="http://schemas.microsoft.com/office/powerpoint/2010/main" val="227895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Generative Image Models</a:t>
            </a:r>
            <a:endParaRPr lang="en-US" dirty="0"/>
          </a:p>
        </p:txBody>
      </p:sp>
      <p:sp>
        <p:nvSpPr>
          <p:cNvPr id="4" name="Oval 3"/>
          <p:cNvSpPr/>
          <p:nvPr/>
        </p:nvSpPr>
        <p:spPr>
          <a:xfrm>
            <a:off x="1824595" y="1600200"/>
            <a:ext cx="32004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24595" y="3124200"/>
            <a:ext cx="32004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13703" y="1624781"/>
            <a:ext cx="1422184" cy="646331"/>
          </a:xfrm>
          <a:prstGeom prst="rect">
            <a:avLst/>
          </a:prstGeom>
          <a:noFill/>
        </p:spPr>
        <p:txBody>
          <a:bodyPr wrap="none" rtlCol="0">
            <a:spAutoFit/>
          </a:bodyPr>
          <a:lstStyle/>
          <a:p>
            <a:pPr algn="ctr"/>
            <a:r>
              <a:rPr lang="en-US" sz="3600" dirty="0" smtClean="0"/>
              <a:t>Object</a:t>
            </a:r>
            <a:endParaRPr lang="en-US" sz="3600" dirty="0"/>
          </a:p>
        </p:txBody>
      </p:sp>
      <p:sp>
        <p:nvSpPr>
          <p:cNvPr id="8" name="TextBox 7"/>
          <p:cNvSpPr txBox="1"/>
          <p:nvPr/>
        </p:nvSpPr>
        <p:spPr>
          <a:xfrm>
            <a:off x="2041310" y="3182034"/>
            <a:ext cx="2825966" cy="646331"/>
          </a:xfrm>
          <a:prstGeom prst="rect">
            <a:avLst/>
          </a:prstGeom>
          <a:noFill/>
        </p:spPr>
        <p:txBody>
          <a:bodyPr wrap="none" rtlCol="0">
            <a:spAutoFit/>
          </a:bodyPr>
          <a:lstStyle/>
          <a:p>
            <a:pPr algn="ctr"/>
            <a:r>
              <a:rPr lang="en-US" sz="3600" dirty="0" smtClean="0"/>
              <a:t>Part Locations</a:t>
            </a:r>
            <a:endParaRPr lang="en-US" sz="3600" dirty="0"/>
          </a:p>
        </p:txBody>
      </p:sp>
      <p:grpSp>
        <p:nvGrpSpPr>
          <p:cNvPr id="13" name="Group 12"/>
          <p:cNvGrpSpPr/>
          <p:nvPr/>
        </p:nvGrpSpPr>
        <p:grpSpPr>
          <a:xfrm>
            <a:off x="1824597" y="4648200"/>
            <a:ext cx="3200400" cy="762000"/>
            <a:chOff x="2743200" y="4693604"/>
            <a:chExt cx="3200400" cy="762000"/>
          </a:xfrm>
        </p:grpSpPr>
        <p:sp>
          <p:nvSpPr>
            <p:cNvPr id="6" name="Oval 5"/>
            <p:cNvSpPr/>
            <p:nvPr/>
          </p:nvSpPr>
          <p:spPr>
            <a:xfrm>
              <a:off x="2743200" y="4693604"/>
              <a:ext cx="32004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15807" y="4751438"/>
              <a:ext cx="1796197" cy="646331"/>
            </a:xfrm>
            <a:prstGeom prst="rect">
              <a:avLst/>
            </a:prstGeom>
            <a:noFill/>
          </p:spPr>
          <p:txBody>
            <a:bodyPr wrap="none" rtlCol="0">
              <a:spAutoFit/>
            </a:bodyPr>
            <a:lstStyle/>
            <a:p>
              <a:pPr algn="ctr"/>
              <a:r>
                <a:rPr lang="en-US" sz="3600" dirty="0" smtClean="0"/>
                <a:t>Features</a:t>
              </a:r>
              <a:endParaRPr lang="en-US" sz="3600" dirty="0"/>
            </a:p>
          </p:txBody>
        </p:sp>
      </p:grpSp>
      <p:cxnSp>
        <p:nvCxnSpPr>
          <p:cNvPr id="11" name="Straight Arrow Connector 10"/>
          <p:cNvCxnSpPr>
            <a:stCxn id="4" idx="4"/>
            <a:endCxn id="5" idx="0"/>
          </p:cNvCxnSpPr>
          <p:nvPr/>
        </p:nvCxnSpPr>
        <p:spPr>
          <a:xfrm>
            <a:off x="3424795" y="2362200"/>
            <a:ext cx="0" cy="762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417421" y="3886200"/>
            <a:ext cx="0" cy="762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6148" name="Picture 4" descr="http://latex.codecogs.com/gif.latex?%5Cdpi%7B300%7D%20%5Cin%20%5Cmathbb%7BR%7D%5E%7Bbignumber%7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034" y="3172337"/>
            <a:ext cx="23241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latex.codecogs.com/gif.latex?%5Cdpi%7B300%7D%20%5Cin%20%5Cmathbb%7BR%7D%5E%7Bbignumber%7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492" y="4720781"/>
            <a:ext cx="23241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latex.codecogs.com/gif.latex?%5Cdpi%7B300%7D%20%5Cin%20catego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034" y="1766887"/>
            <a:ext cx="2505075" cy="42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58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in Generative Models</a:t>
            </a:r>
            <a:endParaRPr lang="en-US" dirty="0"/>
          </a:p>
        </p:txBody>
      </p:sp>
      <p:grpSp>
        <p:nvGrpSpPr>
          <p:cNvPr id="17" name="Group 16"/>
          <p:cNvGrpSpPr/>
          <p:nvPr/>
        </p:nvGrpSpPr>
        <p:grpSpPr>
          <a:xfrm>
            <a:off x="2104168" y="1787073"/>
            <a:ext cx="5158277" cy="3214687"/>
            <a:chOff x="2713703" y="1600200"/>
            <a:chExt cx="6113514" cy="3810000"/>
          </a:xfrm>
        </p:grpSpPr>
        <p:sp>
          <p:nvSpPr>
            <p:cNvPr id="18" name="Oval 17"/>
            <p:cNvSpPr/>
            <p:nvPr/>
          </p:nvSpPr>
          <p:spPr>
            <a:xfrm>
              <a:off x="2713703" y="1600200"/>
              <a:ext cx="32004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Oval 18"/>
            <p:cNvSpPr/>
            <p:nvPr/>
          </p:nvSpPr>
          <p:spPr>
            <a:xfrm>
              <a:off x="2713703" y="3124200"/>
              <a:ext cx="32004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 name="TextBox 19"/>
            <p:cNvSpPr txBox="1"/>
            <p:nvPr/>
          </p:nvSpPr>
          <p:spPr>
            <a:xfrm>
              <a:off x="3633566" y="1624781"/>
              <a:ext cx="1360676" cy="620113"/>
            </a:xfrm>
            <a:prstGeom prst="rect">
              <a:avLst/>
            </a:prstGeom>
            <a:noFill/>
          </p:spPr>
          <p:txBody>
            <a:bodyPr wrap="none" rtlCol="0">
              <a:spAutoFit/>
            </a:bodyPr>
            <a:lstStyle/>
            <a:p>
              <a:pPr algn="ctr"/>
              <a:r>
                <a:rPr lang="en-US" sz="2800" dirty="0" smtClean="0"/>
                <a:t>Object</a:t>
              </a:r>
              <a:endParaRPr lang="en-US" sz="2800" dirty="0"/>
            </a:p>
          </p:txBody>
        </p:sp>
        <p:sp>
          <p:nvSpPr>
            <p:cNvPr id="21" name="TextBox 20"/>
            <p:cNvSpPr txBox="1"/>
            <p:nvPr/>
          </p:nvSpPr>
          <p:spPr>
            <a:xfrm>
              <a:off x="3015896" y="3182034"/>
              <a:ext cx="2655011" cy="620113"/>
            </a:xfrm>
            <a:prstGeom prst="rect">
              <a:avLst/>
            </a:prstGeom>
            <a:noFill/>
          </p:spPr>
          <p:txBody>
            <a:bodyPr wrap="none" rtlCol="0">
              <a:spAutoFit/>
            </a:bodyPr>
            <a:lstStyle/>
            <a:p>
              <a:pPr algn="ctr"/>
              <a:r>
                <a:rPr lang="en-US" sz="2800" dirty="0" smtClean="0"/>
                <a:t>Part Locations</a:t>
              </a:r>
              <a:endParaRPr lang="en-US" sz="2800" dirty="0"/>
            </a:p>
          </p:txBody>
        </p:sp>
        <p:grpSp>
          <p:nvGrpSpPr>
            <p:cNvPr id="22" name="Group 21"/>
            <p:cNvGrpSpPr/>
            <p:nvPr/>
          </p:nvGrpSpPr>
          <p:grpSpPr>
            <a:xfrm>
              <a:off x="2713705" y="4648200"/>
              <a:ext cx="3200400" cy="762000"/>
              <a:chOff x="2743200" y="4693604"/>
              <a:chExt cx="3200400" cy="762000"/>
            </a:xfrm>
          </p:grpSpPr>
          <p:sp>
            <p:nvSpPr>
              <p:cNvPr id="23" name="Oval 22"/>
              <p:cNvSpPr/>
              <p:nvPr/>
            </p:nvSpPr>
            <p:spPr>
              <a:xfrm>
                <a:off x="2743200" y="4693604"/>
                <a:ext cx="32004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4" name="TextBox 23"/>
              <p:cNvSpPr txBox="1"/>
              <p:nvPr/>
            </p:nvSpPr>
            <p:spPr>
              <a:xfrm>
                <a:off x="3460984" y="4751438"/>
                <a:ext cx="1705843" cy="620113"/>
              </a:xfrm>
              <a:prstGeom prst="rect">
                <a:avLst/>
              </a:prstGeom>
              <a:noFill/>
            </p:spPr>
            <p:txBody>
              <a:bodyPr wrap="none" rtlCol="0">
                <a:spAutoFit/>
              </a:bodyPr>
              <a:lstStyle/>
              <a:p>
                <a:pPr algn="ctr"/>
                <a:r>
                  <a:rPr lang="en-US" sz="2800" dirty="0" smtClean="0"/>
                  <a:t>Features</a:t>
                </a:r>
                <a:endParaRPr lang="en-US" sz="2800" dirty="0"/>
              </a:p>
            </p:txBody>
          </p:sp>
        </p:grpSp>
        <p:cxnSp>
          <p:nvCxnSpPr>
            <p:cNvPr id="25" name="Straight Arrow Connector 24"/>
            <p:cNvCxnSpPr>
              <a:stCxn id="18" idx="4"/>
              <a:endCxn id="19" idx="0"/>
            </p:cNvCxnSpPr>
            <p:nvPr/>
          </p:nvCxnSpPr>
          <p:spPr>
            <a:xfrm>
              <a:off x="4313903" y="2362200"/>
              <a:ext cx="0" cy="762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306529" y="3886200"/>
              <a:ext cx="0" cy="762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27" name="Picture 4" descr="http://latex.codecogs.com/gif.latex?%5Cdpi%7B300%7D%20%5Cin%20%5Cmathbb%7BR%7D%5E%7Bbignumber%7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142" y="3172337"/>
              <a:ext cx="23241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latex.codecogs.com/gif.latex?%5Cdpi%7B300%7D%20%5Cin%20%5Cmathbb%7BR%7D%5E%7Bbignumber%7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720781"/>
              <a:ext cx="23241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ttp://latex.codecogs.com/gif.latex?%5Cdpi%7B300%7D%20%5Cin%20catego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142" y="1766887"/>
              <a:ext cx="2505075" cy="428626"/>
            </a:xfrm>
            <a:prstGeom prst="rect">
              <a:avLst/>
            </a:prstGeom>
            <a:noFill/>
            <a:extLst>
              <a:ext uri="{909E8E84-426E-40DD-AFC4-6F175D3DCCD1}">
                <a14:hiddenFill xmlns:a14="http://schemas.microsoft.com/office/drawing/2010/main">
                  <a:solidFill>
                    <a:srgbClr val="FFFFFF"/>
                  </a:solidFill>
                </a14:hiddenFill>
              </a:ext>
            </a:extLst>
          </p:spPr>
        </p:pic>
      </p:grpSp>
      <p:pic>
        <p:nvPicPr>
          <p:cNvPr id="7172" name="Picture 4" descr="http://latex.codecogs.com/gif.latex?%5Cdpi%7B300%7D%20p_%7Bobject%7D%5Cpropto%5Cint%20P%28Feats%7CParts%29P%28Parts%29dPar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435" y="5562600"/>
            <a:ext cx="7367745" cy="86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03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Contribution #3: Likelihood Factorization</a:t>
            </a:r>
            <a:endParaRPr lang="en-US" dirty="0"/>
          </a:p>
        </p:txBody>
      </p:sp>
      <p:sp>
        <p:nvSpPr>
          <p:cNvPr id="3" name="Content Placeholder 2"/>
          <p:cNvSpPr>
            <a:spLocks noGrp="1"/>
          </p:cNvSpPr>
          <p:nvPr>
            <p:ph idx="1"/>
          </p:nvPr>
        </p:nvSpPr>
        <p:spPr>
          <a:xfrm>
            <a:off x="457200" y="1600201"/>
            <a:ext cx="8229600" cy="4038600"/>
          </a:xfrm>
        </p:spPr>
        <p:txBody>
          <a:bodyPr>
            <a:normAutofit/>
          </a:bodyPr>
          <a:lstStyle/>
          <a:p>
            <a:r>
              <a:rPr lang="en-US" dirty="0" smtClean="0"/>
              <a:t>Let </a:t>
            </a:r>
            <a:r>
              <a:rPr lang="en-US" i="1" dirty="0" smtClean="0"/>
              <a:t>c</a:t>
            </a:r>
            <a:r>
              <a:rPr lang="en-US" dirty="0" smtClean="0"/>
              <a:t> be context and </a:t>
            </a:r>
            <a:r>
              <a:rPr lang="en-US" i="1" dirty="0" smtClean="0"/>
              <a:t>p </a:t>
            </a:r>
            <a:r>
              <a:rPr lang="en-US" dirty="0" smtClean="0"/>
              <a:t>be a patch</a:t>
            </a:r>
          </a:p>
          <a:p>
            <a:r>
              <a:rPr lang="en-US" dirty="0" smtClean="0"/>
              <a:t>Break </a:t>
            </a:r>
            <a:r>
              <a:rPr lang="en-US" i="1" dirty="0" smtClean="0"/>
              <a:t>c</a:t>
            </a:r>
            <a:r>
              <a:rPr lang="en-US" dirty="0" smtClean="0"/>
              <a:t> chunks </a:t>
            </a:r>
            <a:r>
              <a:rPr lang="en-US" i="1" dirty="0" smtClean="0"/>
              <a:t>c</a:t>
            </a:r>
            <a:r>
              <a:rPr lang="en-US" i="1" baseline="-25000" dirty="0" smtClean="0"/>
              <a:t>1</a:t>
            </a:r>
            <a:r>
              <a:rPr lang="en-US" i="1" dirty="0" smtClean="0"/>
              <a:t>…</a:t>
            </a:r>
            <a:r>
              <a:rPr lang="en-US" i="1" dirty="0" err="1" smtClean="0"/>
              <a:t>c</a:t>
            </a:r>
            <a:r>
              <a:rPr lang="en-US" i="1" baseline="-25000" dirty="0" err="1" smtClean="0"/>
              <a:t>k</a:t>
            </a:r>
            <a:r>
              <a:rPr lang="en-US" i="1" baseline="-25000" dirty="0" smtClean="0"/>
              <a:t> </a:t>
            </a:r>
            <a:r>
              <a:rPr lang="en-US" dirty="0" smtClean="0"/>
              <a:t>(e.g. HOG cells)</a:t>
            </a:r>
          </a:p>
          <a:p>
            <a:endParaRPr lang="en-US" i="1" baseline="-25000" dirty="0"/>
          </a:p>
          <a:p>
            <a:endParaRPr lang="en-US" i="1" baseline="-25000" dirty="0" smtClean="0"/>
          </a:p>
          <a:p>
            <a:endParaRPr lang="en-US" i="1" baseline="-25000" dirty="0"/>
          </a:p>
          <a:p>
            <a:endParaRPr lang="en-US" i="1" baseline="-25000" dirty="0" smtClean="0"/>
          </a:p>
          <a:p>
            <a:endParaRPr lang="en-US" i="1" baseline="-25000" dirty="0"/>
          </a:p>
          <a:p>
            <a:r>
              <a:rPr lang="en-US" dirty="0" smtClean="0"/>
              <a:t>Now the problem boils down to estimating</a:t>
            </a:r>
            <a:endParaRPr lang="en-US" dirty="0"/>
          </a:p>
        </p:txBody>
      </p:sp>
      <p:pic>
        <p:nvPicPr>
          <p:cNvPr id="9220" name="Picture 4" descr="http://latex.codecogs.com/gif.latex?%5Cdpi%7B300%7D%20P%28c%7Cp%29%3D%5Cprod_%7Bi%3D1%7D%5E%7Bk%7DP%28c_i%7Cc_%7B1%7D...c_%7Bi-1%7D%2Cp%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0"/>
            <a:ext cx="5715000" cy="138112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latex.codecogs.com/gif.latex?%5Cdpi%7B300%7D%20P%28c_i%7Cc_%7B1%7D...c_%7Bi-1%7D%2Cp%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00"/>
            <a:ext cx="3114675"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36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500"/>
                                        <p:tgtEl>
                                          <p:spTgt spid="92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222"/>
                                        </p:tgtEl>
                                        <p:attrNameLst>
                                          <p:attrName>style.visibility</p:attrName>
                                        </p:attrNameLst>
                                      </p:cBhvr>
                                      <p:to>
                                        <p:strVal val="visible"/>
                                      </p:to>
                                    </p:set>
                                    <p:animEffect transition="in" filter="fade">
                                      <p:cBhvr>
                                        <p:cTn id="20"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Our Hypotheses</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62" y="2625775"/>
            <a:ext cx="1244532" cy="2795689"/>
          </a:xfrm>
          <a:prstGeom prst="rect">
            <a:avLst/>
          </a:prstGeom>
          <a:ln w="19050">
            <a:solidFill>
              <a:schemeClr val="tx1"/>
            </a:solidFill>
          </a:ln>
        </p:spPr>
      </p:pic>
      <p:sp>
        <p:nvSpPr>
          <p:cNvPr id="11" name="Rectangle 10"/>
          <p:cNvSpPr/>
          <p:nvPr/>
        </p:nvSpPr>
        <p:spPr>
          <a:xfrm>
            <a:off x="220023" y="3770224"/>
            <a:ext cx="1215835" cy="1638098"/>
          </a:xfrm>
          <a:prstGeom prst="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Rectangle 11"/>
          <p:cNvSpPr/>
          <p:nvPr/>
        </p:nvSpPr>
        <p:spPr>
          <a:xfrm>
            <a:off x="764601" y="3391644"/>
            <a:ext cx="334900" cy="3421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13" name="Straight Connector 12"/>
          <p:cNvCxnSpPr>
            <a:stCxn id="7" idx="0"/>
            <a:endCxn id="10" idx="2"/>
          </p:cNvCxnSpPr>
          <p:nvPr/>
        </p:nvCxnSpPr>
        <p:spPr>
          <a:xfrm flipH="1" flipV="1">
            <a:off x="827728" y="5421464"/>
            <a:ext cx="314976" cy="453139"/>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0"/>
            <a:endCxn id="9" idx="2"/>
          </p:cNvCxnSpPr>
          <p:nvPr/>
        </p:nvCxnSpPr>
        <p:spPr>
          <a:xfrm flipV="1">
            <a:off x="932051" y="2017376"/>
            <a:ext cx="351749" cy="13742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393124" y="2980585"/>
            <a:ext cx="2441636" cy="2124815"/>
            <a:chOff x="6393124" y="2980585"/>
            <a:chExt cx="2441636" cy="2124815"/>
          </a:xfrm>
        </p:grpSpPr>
        <p:sp>
          <p:nvSpPr>
            <p:cNvPr id="40" name="TextBox 39"/>
            <p:cNvSpPr txBox="1"/>
            <p:nvPr/>
          </p:nvSpPr>
          <p:spPr>
            <a:xfrm>
              <a:off x="6393124" y="3856243"/>
              <a:ext cx="1992092" cy="461665"/>
            </a:xfrm>
            <a:prstGeom prst="rect">
              <a:avLst/>
            </a:prstGeom>
            <a:noFill/>
          </p:spPr>
          <p:txBody>
            <a:bodyPr wrap="square" rtlCol="0">
              <a:spAutoFit/>
            </a:bodyPr>
            <a:lstStyle/>
            <a:p>
              <a:pPr algn="ctr"/>
              <a:r>
                <a:rPr lang="en-US" sz="2400" dirty="0" smtClean="0"/>
                <a:t>True Region:</a:t>
              </a:r>
              <a:endParaRPr lang="en-US" sz="2400" dirty="0"/>
            </a:p>
          </p:txBody>
        </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5435" y="3835048"/>
              <a:ext cx="599325" cy="573267"/>
            </a:xfrm>
            <a:prstGeom prst="rect">
              <a:avLst/>
            </a:prstGeom>
            <a:ln w="28575">
              <a:solidFill>
                <a:srgbClr val="FF0000"/>
              </a:solidFill>
            </a:ln>
          </p:spPr>
        </p:pic>
        <p:cxnSp>
          <p:nvCxnSpPr>
            <p:cNvPr id="42" name="Straight Arrow Connector 41"/>
            <p:cNvCxnSpPr/>
            <p:nvPr/>
          </p:nvCxnSpPr>
          <p:spPr>
            <a:xfrm>
              <a:off x="7481084" y="2980585"/>
              <a:ext cx="682692" cy="6697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389170" y="4582108"/>
              <a:ext cx="765107" cy="52329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1642283" y="1981200"/>
            <a:ext cx="5613570" cy="1388022"/>
            <a:chOff x="1642283" y="1981200"/>
            <a:chExt cx="5613570" cy="1388022"/>
          </a:xfrm>
        </p:grpSpPr>
        <p:sp>
          <p:nvSpPr>
            <p:cNvPr id="23" name="TextBox 22"/>
            <p:cNvSpPr txBox="1"/>
            <p:nvPr/>
          </p:nvSpPr>
          <p:spPr>
            <a:xfrm>
              <a:off x="3662706" y="1981200"/>
              <a:ext cx="1655390" cy="461665"/>
            </a:xfrm>
            <a:prstGeom prst="rect">
              <a:avLst/>
            </a:prstGeom>
            <a:noFill/>
          </p:spPr>
          <p:txBody>
            <a:bodyPr wrap="none" rtlCol="0">
              <a:spAutoFit/>
            </a:bodyPr>
            <a:lstStyle/>
            <a:p>
              <a:r>
                <a:rPr lang="en-US" sz="2400" i="1" dirty="0" smtClean="0"/>
                <a:t>Stuff</a:t>
              </a:r>
              <a:r>
                <a:rPr lang="en-US" sz="2400" dirty="0" smtClean="0"/>
                <a:t> Model</a:t>
              </a:r>
            </a:p>
          </p:txBody>
        </p:sp>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l="10023" r="14422"/>
            <a:stretch/>
          </p:blipFill>
          <p:spPr>
            <a:xfrm>
              <a:off x="2366612" y="2509321"/>
              <a:ext cx="649703" cy="859901"/>
            </a:xfrm>
            <a:prstGeom prst="rect">
              <a:avLst/>
            </a:prstGeom>
            <a:ln w="19050">
              <a:solidFill>
                <a:schemeClr val="tx1"/>
              </a:solidFill>
            </a:ln>
          </p:spPr>
        </p:pic>
        <p:pic>
          <p:nvPicPr>
            <p:cNvPr id="25" name="Picture 24"/>
            <p:cNvPicPr>
              <a:picLocks noChangeAspect="1"/>
            </p:cNvPicPr>
            <p:nvPr/>
          </p:nvPicPr>
          <p:blipFill rotWithShape="1">
            <a:blip r:embed="rId6">
              <a:extLst>
                <a:ext uri="{28A0092B-C50C-407E-A947-70E740481C1C}">
                  <a14:useLocalDpi xmlns:a14="http://schemas.microsoft.com/office/drawing/2010/main" val="0"/>
                </a:ext>
              </a:extLst>
            </a:blip>
            <a:srcRect l="16499" t="-1" r="25470" b="14089"/>
            <a:stretch/>
          </p:blipFill>
          <p:spPr>
            <a:xfrm>
              <a:off x="3866900" y="2509321"/>
              <a:ext cx="580845" cy="859901"/>
            </a:xfrm>
            <a:prstGeom prst="rect">
              <a:avLst/>
            </a:prstGeom>
            <a:ln w="19050">
              <a:solidFill>
                <a:schemeClr val="tx1"/>
              </a:solidFill>
            </a:ln>
          </p:spPr>
        </p:pic>
        <p:pic>
          <p:nvPicPr>
            <p:cNvPr id="26" name="Picture 25"/>
            <p:cNvPicPr>
              <a:picLocks noChangeAspect="1"/>
            </p:cNvPicPr>
            <p:nvPr/>
          </p:nvPicPr>
          <p:blipFill rotWithShape="1">
            <a:blip r:embed="rId7">
              <a:extLst>
                <a:ext uri="{28A0092B-C50C-407E-A947-70E740481C1C}">
                  <a14:useLocalDpi xmlns:a14="http://schemas.microsoft.com/office/drawing/2010/main" val="0"/>
                </a:ext>
              </a:extLst>
            </a:blip>
            <a:srcRect l="19489" t="8644" r="21519"/>
            <a:stretch/>
          </p:blipFill>
          <p:spPr>
            <a:xfrm>
              <a:off x="3152159" y="2509321"/>
              <a:ext cx="555262" cy="859900"/>
            </a:xfrm>
            <a:prstGeom prst="rect">
              <a:avLst/>
            </a:prstGeom>
            <a:ln w="19050">
              <a:solidFill>
                <a:schemeClr val="tx1"/>
              </a:solidFill>
            </a:ln>
          </p:spPr>
        </p:pic>
        <p:pic>
          <p:nvPicPr>
            <p:cNvPr id="27" name="Picture 26"/>
            <p:cNvPicPr>
              <a:picLocks noChangeAspect="1"/>
            </p:cNvPicPr>
            <p:nvPr/>
          </p:nvPicPr>
          <p:blipFill rotWithShape="1">
            <a:blip r:embed="rId8">
              <a:extLst>
                <a:ext uri="{28A0092B-C50C-407E-A947-70E740481C1C}">
                  <a14:useLocalDpi xmlns:a14="http://schemas.microsoft.com/office/drawing/2010/main" val="0"/>
                </a:ext>
              </a:extLst>
            </a:blip>
            <a:srcRect l="20292" t="8652" r="12790"/>
            <a:stretch/>
          </p:blipFill>
          <p:spPr>
            <a:xfrm>
              <a:off x="5213841" y="2509321"/>
              <a:ext cx="629927" cy="859901"/>
            </a:xfrm>
            <a:prstGeom prst="rect">
              <a:avLst/>
            </a:prstGeom>
            <a:ln w="19050">
              <a:solidFill>
                <a:schemeClr val="tx1"/>
              </a:solidFill>
            </a:ln>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82586" y="2592784"/>
              <a:ext cx="573267" cy="573267"/>
            </a:xfrm>
            <a:prstGeom prst="rect">
              <a:avLst/>
            </a:prstGeom>
            <a:ln w="28575">
              <a:solidFill>
                <a:srgbClr val="FF0000"/>
              </a:solidFill>
            </a:ln>
          </p:spPr>
        </p:pic>
        <p:sp>
          <p:nvSpPr>
            <p:cNvPr id="30" name="TextBox 29"/>
            <p:cNvSpPr txBox="1"/>
            <p:nvPr/>
          </p:nvSpPr>
          <p:spPr>
            <a:xfrm>
              <a:off x="4545029" y="2427963"/>
              <a:ext cx="574196" cy="769441"/>
            </a:xfrm>
            <a:prstGeom prst="rect">
              <a:avLst/>
            </a:prstGeom>
            <a:noFill/>
          </p:spPr>
          <p:txBody>
            <a:bodyPr wrap="none" rtlCol="0">
              <a:spAutoFit/>
            </a:bodyPr>
            <a:lstStyle/>
            <a:p>
              <a:r>
                <a:rPr lang="en-US" sz="4400" dirty="0" smtClean="0"/>
                <a:t>…</a:t>
              </a:r>
              <a:endParaRPr lang="en-US" sz="4400" dirty="0"/>
            </a:p>
          </p:txBody>
        </p:sp>
        <p:cxnSp>
          <p:nvCxnSpPr>
            <p:cNvPr id="36" name="Straight Arrow Connector 35"/>
            <p:cNvCxnSpPr/>
            <p:nvPr/>
          </p:nvCxnSpPr>
          <p:spPr>
            <a:xfrm>
              <a:off x="6073742" y="2939271"/>
              <a:ext cx="38217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66612" y="2954745"/>
              <a:ext cx="649703"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146946" y="2954745"/>
              <a:ext cx="560329"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871492" y="2954745"/>
              <a:ext cx="576253"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213841" y="2954745"/>
              <a:ext cx="631244"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534413" y="2586750"/>
              <a:ext cx="334900" cy="3421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2" name="Rectangle 51"/>
            <p:cNvSpPr/>
            <p:nvPr/>
          </p:nvSpPr>
          <p:spPr>
            <a:xfrm>
              <a:off x="3271215" y="2586750"/>
              <a:ext cx="334900" cy="3421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3" name="Rectangle 52"/>
            <p:cNvSpPr/>
            <p:nvPr/>
          </p:nvSpPr>
          <p:spPr>
            <a:xfrm>
              <a:off x="4028960" y="2586750"/>
              <a:ext cx="334900" cy="3421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4" name="Rectangle 53"/>
            <p:cNvSpPr/>
            <p:nvPr/>
          </p:nvSpPr>
          <p:spPr>
            <a:xfrm>
              <a:off x="5295475" y="2586750"/>
              <a:ext cx="334900" cy="3421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57" name="Straight Arrow Connector 56"/>
            <p:cNvCxnSpPr/>
            <p:nvPr/>
          </p:nvCxnSpPr>
          <p:spPr>
            <a:xfrm flipV="1">
              <a:off x="1642283" y="2939273"/>
              <a:ext cx="521518" cy="34219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1099501" y="3562735"/>
            <a:ext cx="6075103" cy="2380865"/>
            <a:chOff x="1099501" y="3562735"/>
            <a:chExt cx="6075103" cy="2380865"/>
          </a:xfrm>
        </p:grpSpPr>
        <p:grpSp>
          <p:nvGrpSpPr>
            <p:cNvPr id="4" name="Group 3"/>
            <p:cNvGrpSpPr/>
            <p:nvPr/>
          </p:nvGrpSpPr>
          <p:grpSpPr>
            <a:xfrm>
              <a:off x="2996143" y="4013437"/>
              <a:ext cx="828711" cy="1930163"/>
              <a:chOff x="3655662" y="4495800"/>
              <a:chExt cx="660925" cy="1539370"/>
            </a:xfrm>
          </p:grpSpPr>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55662" y="4495800"/>
                <a:ext cx="660925" cy="1539370"/>
              </a:xfrm>
              <a:prstGeom prst="rect">
                <a:avLst/>
              </a:prstGeom>
            </p:spPr>
          </p:pic>
          <p:sp>
            <p:nvSpPr>
              <p:cNvPr id="6" name="Rectangle 5"/>
              <p:cNvSpPr/>
              <p:nvPr/>
            </p:nvSpPr>
            <p:spPr>
              <a:xfrm>
                <a:off x="3918538" y="4905372"/>
                <a:ext cx="177124" cy="180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cxnSp>
          <p:nvCxnSpPr>
            <p:cNvPr id="8" name="Straight Connector 7"/>
            <p:cNvCxnSpPr>
              <a:stCxn id="33" idx="1"/>
              <a:endCxn id="11" idx="3"/>
            </p:cNvCxnSpPr>
            <p:nvPr/>
          </p:nvCxnSpPr>
          <p:spPr>
            <a:xfrm flipH="1" flipV="1">
              <a:off x="1435858" y="4589273"/>
              <a:ext cx="1628029" cy="702876"/>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077979" y="3894006"/>
              <a:ext cx="769457" cy="1930163"/>
              <a:chOff x="4886672" y="4495800"/>
              <a:chExt cx="613668" cy="1539370"/>
            </a:xfrm>
          </p:grpSpPr>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6672" y="4495800"/>
                <a:ext cx="613668" cy="1539370"/>
              </a:xfrm>
              <a:prstGeom prst="rect">
                <a:avLst/>
              </a:prstGeom>
            </p:spPr>
          </p:pic>
          <p:sp>
            <p:nvSpPr>
              <p:cNvPr id="17" name="Rectangle 16"/>
              <p:cNvSpPr/>
              <p:nvPr/>
            </p:nvSpPr>
            <p:spPr>
              <a:xfrm>
                <a:off x="5161950" y="5000621"/>
                <a:ext cx="177124" cy="180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18" name="Group 17"/>
            <p:cNvGrpSpPr/>
            <p:nvPr/>
          </p:nvGrpSpPr>
          <p:grpSpPr>
            <a:xfrm>
              <a:off x="5100563" y="3965665"/>
              <a:ext cx="823158" cy="1930163"/>
              <a:chOff x="5867784" y="4495800"/>
              <a:chExt cx="656496" cy="1539370"/>
            </a:xfrm>
          </p:grpSpPr>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67784" y="4495800"/>
                <a:ext cx="656496" cy="1539370"/>
              </a:xfrm>
              <a:prstGeom prst="rect">
                <a:avLst/>
              </a:prstGeom>
            </p:spPr>
          </p:pic>
          <p:sp>
            <p:nvSpPr>
              <p:cNvPr id="20" name="Rectangle 19"/>
              <p:cNvSpPr/>
              <p:nvPr/>
            </p:nvSpPr>
            <p:spPr>
              <a:xfrm>
                <a:off x="6148587" y="4943472"/>
                <a:ext cx="177124" cy="180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
          <p:nvSpPr>
            <p:cNvPr id="21" name="TextBox 20"/>
            <p:cNvSpPr txBox="1"/>
            <p:nvPr/>
          </p:nvSpPr>
          <p:spPr>
            <a:xfrm>
              <a:off x="3643307" y="3614541"/>
              <a:ext cx="1762021" cy="461665"/>
            </a:xfrm>
            <a:prstGeom prst="rect">
              <a:avLst/>
            </a:prstGeom>
            <a:noFill/>
          </p:spPr>
          <p:txBody>
            <a:bodyPr wrap="none" rtlCol="0">
              <a:spAutoFit/>
            </a:bodyPr>
            <a:lstStyle/>
            <a:p>
              <a:r>
                <a:rPr lang="en-US" sz="2400" i="1" dirty="0" smtClean="0"/>
                <a:t>Thing</a:t>
              </a:r>
              <a:r>
                <a:rPr lang="en-US" sz="2400" dirty="0" smtClean="0"/>
                <a:t> Model</a:t>
              </a:r>
            </a:p>
          </p:txBody>
        </p:sp>
        <p:pic>
          <p:nvPicPr>
            <p:cNvPr id="29" name="Picture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82228" y="4913133"/>
              <a:ext cx="592376" cy="573267"/>
            </a:xfrm>
            <a:prstGeom prst="rect">
              <a:avLst/>
            </a:prstGeom>
            <a:ln w="28575">
              <a:solidFill>
                <a:srgbClr val="FF0000"/>
              </a:solidFill>
            </a:ln>
          </p:spPr>
        </p:pic>
        <p:cxnSp>
          <p:nvCxnSpPr>
            <p:cNvPr id="31" name="Straight Connector 30"/>
            <p:cNvCxnSpPr>
              <a:stCxn id="17" idx="1"/>
              <a:endCxn id="6" idx="3"/>
            </p:cNvCxnSpPr>
            <p:nvPr/>
          </p:nvCxnSpPr>
          <p:spPr>
            <a:xfrm flipH="1">
              <a:off x="3547845" y="4640443"/>
              <a:ext cx="875296"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0" idx="1"/>
              <a:endCxn id="17" idx="3"/>
            </p:cNvCxnSpPr>
            <p:nvPr/>
          </p:nvCxnSpPr>
          <p:spPr>
            <a:xfrm flipH="1" flipV="1">
              <a:off x="4645231" y="4640443"/>
              <a:ext cx="807421"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063887" y="4782303"/>
              <a:ext cx="756840" cy="1019692"/>
            </a:xfrm>
            <a:prstGeom prst="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4" name="Rectangle 33"/>
            <p:cNvSpPr/>
            <p:nvPr/>
          </p:nvSpPr>
          <p:spPr>
            <a:xfrm>
              <a:off x="4144046" y="4783763"/>
              <a:ext cx="703400" cy="947693"/>
            </a:xfrm>
            <a:prstGeom prst="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5" name="Rectangle 34"/>
            <p:cNvSpPr/>
            <p:nvPr/>
          </p:nvSpPr>
          <p:spPr>
            <a:xfrm>
              <a:off x="5178841" y="4783422"/>
              <a:ext cx="756840" cy="970802"/>
            </a:xfrm>
            <a:prstGeom prst="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37" name="Straight Arrow Connector 36"/>
            <p:cNvCxnSpPr/>
            <p:nvPr/>
          </p:nvCxnSpPr>
          <p:spPr>
            <a:xfrm>
              <a:off x="6063762" y="5181599"/>
              <a:ext cx="413238"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695862" y="5002233"/>
              <a:ext cx="521518" cy="3607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538511" y="4717365"/>
              <a:ext cx="1422402" cy="246522"/>
            </a:xfrm>
            <a:prstGeom prst="rect">
              <a:avLst/>
            </a:prstGeom>
            <a:solidFill>
              <a:schemeClr val="bg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61" name="Straight Connector 60"/>
            <p:cNvCxnSpPr>
              <a:stCxn id="35" idx="1"/>
              <a:endCxn id="34" idx="3"/>
            </p:cNvCxnSpPr>
            <p:nvPr/>
          </p:nvCxnSpPr>
          <p:spPr>
            <a:xfrm flipH="1" flipV="1">
              <a:off x="4847446" y="5257610"/>
              <a:ext cx="331395" cy="11213"/>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4" idx="1"/>
              <a:endCxn id="33" idx="3"/>
            </p:cNvCxnSpPr>
            <p:nvPr/>
          </p:nvCxnSpPr>
          <p:spPr>
            <a:xfrm flipH="1">
              <a:off x="3820727" y="5257610"/>
              <a:ext cx="323319" cy="34539"/>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1"/>
              <a:endCxn id="12" idx="3"/>
            </p:cNvCxnSpPr>
            <p:nvPr/>
          </p:nvCxnSpPr>
          <p:spPr>
            <a:xfrm flipH="1" flipV="1">
              <a:off x="1099501" y="3562735"/>
              <a:ext cx="2226254" cy="107770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519990" y="3799707"/>
              <a:ext cx="1382866" cy="51103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6" name="TextBox 55"/>
            <p:cNvSpPr txBox="1"/>
            <p:nvPr/>
          </p:nvSpPr>
          <p:spPr>
            <a:xfrm>
              <a:off x="1354830" y="3756134"/>
              <a:ext cx="1705028" cy="584775"/>
            </a:xfrm>
            <a:prstGeom prst="rect">
              <a:avLst/>
            </a:prstGeom>
            <a:noFill/>
            <a:ln w="12700">
              <a:noFill/>
            </a:ln>
          </p:spPr>
          <p:txBody>
            <a:bodyPr wrap="square" rtlCol="0">
              <a:spAutoFit/>
            </a:bodyPr>
            <a:lstStyle/>
            <a:p>
              <a:pPr algn="ctr"/>
              <a:r>
                <a:rPr lang="en-US" sz="1600" dirty="0" smtClean="0"/>
                <a:t>Predicted</a:t>
              </a:r>
            </a:p>
            <a:p>
              <a:pPr algn="ctr"/>
              <a:r>
                <a:rPr lang="en-US" sz="1600" dirty="0" smtClean="0"/>
                <a:t>Correspondence</a:t>
              </a:r>
              <a:endParaRPr lang="en-US" sz="1600" dirty="0"/>
            </a:p>
          </p:txBody>
        </p:sp>
        <p:sp>
          <p:nvSpPr>
            <p:cNvPr id="60" name="TextBox 59"/>
            <p:cNvSpPr txBox="1"/>
            <p:nvPr/>
          </p:nvSpPr>
          <p:spPr>
            <a:xfrm>
              <a:off x="1349110" y="4672797"/>
              <a:ext cx="1776124" cy="338554"/>
            </a:xfrm>
            <a:prstGeom prst="rect">
              <a:avLst/>
            </a:prstGeom>
            <a:noFill/>
            <a:ln w="12700">
              <a:noFill/>
            </a:ln>
          </p:spPr>
          <p:txBody>
            <a:bodyPr wrap="square" rtlCol="0">
              <a:spAutoFit/>
            </a:bodyPr>
            <a:lstStyle/>
            <a:p>
              <a:pPr algn="ctr"/>
              <a:r>
                <a:rPr lang="en-US" sz="1600" dirty="0" smtClean="0"/>
                <a:t>Correspondence</a:t>
              </a:r>
            </a:p>
          </p:txBody>
        </p:sp>
      </p:grpSp>
      <p:sp>
        <p:nvSpPr>
          <p:cNvPr id="7" name="TextBox 6"/>
          <p:cNvSpPr txBox="1"/>
          <p:nvPr/>
        </p:nvSpPr>
        <p:spPr>
          <a:xfrm>
            <a:off x="152400" y="5874603"/>
            <a:ext cx="1980607" cy="830997"/>
          </a:xfrm>
          <a:prstGeom prst="rect">
            <a:avLst/>
          </a:prstGeom>
          <a:solidFill>
            <a:srgbClr val="FFFFFF"/>
          </a:solidFill>
          <a:ln w="28575">
            <a:solidFill>
              <a:srgbClr val="00FF00"/>
            </a:solidFill>
          </a:ln>
        </p:spPr>
        <p:txBody>
          <a:bodyPr wrap="none" rtlCol="0">
            <a:spAutoFit/>
          </a:bodyPr>
          <a:lstStyle/>
          <a:p>
            <a:r>
              <a:rPr lang="en-US" sz="2400" dirty="0" smtClean="0"/>
              <a:t>Condition </a:t>
            </a:r>
          </a:p>
          <a:p>
            <a:r>
              <a:rPr lang="en-US" sz="2400" dirty="0" smtClean="0"/>
              <a:t>Region (Patch)</a:t>
            </a:r>
          </a:p>
        </p:txBody>
      </p:sp>
      <p:sp>
        <p:nvSpPr>
          <p:cNvPr id="9" name="TextBox 8"/>
          <p:cNvSpPr txBox="1"/>
          <p:nvPr/>
        </p:nvSpPr>
        <p:spPr>
          <a:xfrm>
            <a:off x="152400" y="1186379"/>
            <a:ext cx="2262799" cy="830997"/>
          </a:xfrm>
          <a:prstGeom prst="rect">
            <a:avLst/>
          </a:prstGeom>
          <a:solidFill>
            <a:srgbClr val="FFFFFF"/>
          </a:solidFill>
          <a:ln w="28575">
            <a:solidFill>
              <a:srgbClr val="FF0000"/>
            </a:solidFill>
          </a:ln>
        </p:spPr>
        <p:txBody>
          <a:bodyPr wrap="none" rtlCol="0">
            <a:spAutoFit/>
          </a:bodyPr>
          <a:lstStyle/>
          <a:p>
            <a:r>
              <a:rPr lang="en-US" sz="2400" dirty="0" smtClean="0"/>
              <a:t>Prediction </a:t>
            </a:r>
          </a:p>
          <a:p>
            <a:r>
              <a:rPr lang="en-US" sz="2400" dirty="0" smtClean="0"/>
              <a:t>Region (Context)</a:t>
            </a:r>
          </a:p>
        </p:txBody>
      </p:sp>
    </p:spTree>
    <p:extLst>
      <p:ext uri="{BB962C8B-B14F-4D97-AF65-F5344CB8AC3E}">
        <p14:creationId xmlns:p14="http://schemas.microsoft.com/office/powerpoint/2010/main" val="2605958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Surprisingly many good properties</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endParaRPr lang="en-US" dirty="0" smtClean="0"/>
          </a:p>
          <a:p>
            <a:endParaRPr lang="en-US" dirty="0" smtClean="0"/>
          </a:p>
          <a:p>
            <a:r>
              <a:rPr lang="en-US" dirty="0"/>
              <a:t>This is not an </a:t>
            </a:r>
            <a:r>
              <a:rPr lang="en-US" dirty="0" smtClean="0"/>
              <a:t>approximation</a:t>
            </a:r>
          </a:p>
          <a:p>
            <a:r>
              <a:rPr lang="en-US" dirty="0" smtClean="0"/>
              <a:t>Broke a hard generative problem into a series of easy discriminative ones</a:t>
            </a:r>
          </a:p>
          <a:p>
            <a:r>
              <a:rPr lang="en-US" dirty="0"/>
              <a:t>Latent variable inference can use maximum likelihood: it’s okay to </a:t>
            </a:r>
            <a:r>
              <a:rPr lang="en-US" dirty="0" err="1"/>
              <a:t>overfit</a:t>
            </a:r>
            <a:r>
              <a:rPr lang="en-US" dirty="0"/>
              <a:t> to condition </a:t>
            </a:r>
            <a:r>
              <a:rPr lang="en-US" dirty="0" smtClean="0"/>
              <a:t>region</a:t>
            </a:r>
          </a:p>
          <a:p>
            <a:r>
              <a:rPr lang="en-US" dirty="0" err="1" smtClean="0"/>
              <a:t>c</a:t>
            </a:r>
            <a:r>
              <a:rPr lang="en-US" baseline="-25000" dirty="0" err="1" smtClean="0"/>
              <a:t>i</a:t>
            </a:r>
            <a:r>
              <a:rPr lang="en-US" dirty="0" err="1" smtClean="0"/>
              <a:t>’s</a:t>
            </a:r>
            <a:r>
              <a:rPr lang="en-US" dirty="0" smtClean="0"/>
              <a:t> do not need </a:t>
            </a:r>
            <a:r>
              <a:rPr lang="en-US" dirty="0"/>
              <a:t>to be integrated </a:t>
            </a:r>
            <a:r>
              <a:rPr lang="en-US" dirty="0" smtClean="0"/>
              <a:t>out</a:t>
            </a:r>
          </a:p>
          <a:p>
            <a:r>
              <a:rPr lang="en-US" dirty="0" smtClean="0"/>
              <a:t>Likelihoods can be compared across models</a:t>
            </a:r>
          </a:p>
        </p:txBody>
      </p:sp>
      <p:pic>
        <p:nvPicPr>
          <p:cNvPr id="4" name="Picture 4" descr="http://latex.codecogs.com/gif.latex?%5Cdpi%7B300%7D%20P%28c%7Cp%29%3D%5Cprod_%7Bi%3D1%7D%5E%7Bk%7DP%28c_i%7Cc_%7B1%7D...c_%7Bi-1%7D%2Cp%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43000"/>
            <a:ext cx="5715000" cy="13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46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hard is unsupervised object discovery?</a:t>
            </a:r>
            <a:endParaRPr lang="en-US" dirty="0"/>
          </a:p>
        </p:txBody>
      </p:sp>
      <p:sp>
        <p:nvSpPr>
          <p:cNvPr id="3" name="Content Placeholder 2"/>
          <p:cNvSpPr>
            <a:spLocks noGrp="1"/>
          </p:cNvSpPr>
          <p:nvPr>
            <p:ph idx="1"/>
          </p:nvPr>
        </p:nvSpPr>
        <p:spPr>
          <a:xfrm>
            <a:off x="152400" y="1524000"/>
            <a:ext cx="4267200" cy="5059059"/>
          </a:xfrm>
        </p:spPr>
        <p:txBody>
          <a:bodyPr>
            <a:normAutofit lnSpcReduction="10000"/>
          </a:bodyPr>
          <a:lstStyle/>
          <a:p>
            <a:r>
              <a:rPr lang="en-US" dirty="0" smtClean="0"/>
              <a:t>In state of the art literature it is still commonplace to select 20 categories from Caltech 101</a:t>
            </a:r>
            <a:r>
              <a:rPr lang="en-US" baseline="30000" dirty="0" smtClean="0"/>
              <a:t>1</a:t>
            </a:r>
            <a:r>
              <a:rPr lang="en-US" dirty="0" smtClean="0"/>
              <a:t>:</a:t>
            </a:r>
          </a:p>
          <a:p>
            <a:r>
              <a:rPr lang="en-US" dirty="0" smtClean="0"/>
              <a:t>Le </a:t>
            </a:r>
            <a:r>
              <a:rPr lang="en-US" dirty="0"/>
              <a:t>e</a:t>
            </a:r>
            <a:r>
              <a:rPr lang="en-US" dirty="0" smtClean="0"/>
              <a:t>t al. got in the New York Times for spending 1M+ CPU hours and reporting just 3 objects.</a:t>
            </a:r>
            <a:r>
              <a:rPr lang="en-US" baseline="30000" dirty="0"/>
              <a:t> </a:t>
            </a:r>
            <a:r>
              <a:rPr lang="en-US" baseline="30000" dirty="0" smtClean="0"/>
              <a:t>2</a:t>
            </a:r>
            <a:endParaRPr lang="en-US" dirty="0"/>
          </a:p>
        </p:txBody>
      </p:sp>
      <p:pic>
        <p:nvPicPr>
          <p:cNvPr id="11266" name="Picture 2" descr="http://www.vision.caltech.edu/Image_Datasets/Caltech101/averages100objec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739900"/>
            <a:ext cx="4876800" cy="41278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0054" y="6248400"/>
            <a:ext cx="8157746" cy="553998"/>
          </a:xfrm>
          <a:prstGeom prst="rect">
            <a:avLst/>
          </a:prstGeom>
          <a:noFill/>
        </p:spPr>
        <p:txBody>
          <a:bodyPr wrap="none" rtlCol="0">
            <a:spAutoFit/>
          </a:bodyPr>
          <a:lstStyle/>
          <a:p>
            <a:pPr algn="r"/>
            <a:r>
              <a:rPr lang="en-US" sz="1500" baseline="30000" dirty="0"/>
              <a:t>1</a:t>
            </a:r>
            <a:r>
              <a:rPr lang="en-US" sz="1500" dirty="0" smtClean="0"/>
              <a:t>Faktor &amp; </a:t>
            </a:r>
            <a:r>
              <a:rPr lang="en-US" sz="1500" dirty="0" err="1" smtClean="0"/>
              <a:t>Irani</a:t>
            </a:r>
            <a:r>
              <a:rPr lang="en-US" sz="1500" dirty="0" smtClean="0"/>
              <a:t>, </a:t>
            </a:r>
            <a:r>
              <a:rPr lang="en-US" sz="1500" i="1" dirty="0" smtClean="0"/>
              <a:t>“Clustering </a:t>
            </a:r>
            <a:r>
              <a:rPr lang="en-US" sz="1500" i="1" dirty="0"/>
              <a:t>by Composition” </a:t>
            </a:r>
            <a:r>
              <a:rPr lang="en-US" sz="1500" i="1" dirty="0" smtClean="0"/>
              <a:t>– Unsupervised </a:t>
            </a:r>
            <a:r>
              <a:rPr lang="en-US" sz="1500" i="1" dirty="0"/>
              <a:t>Discovery of Image </a:t>
            </a:r>
            <a:r>
              <a:rPr lang="en-US" sz="1500" i="1" dirty="0" smtClean="0"/>
              <a:t>Categories</a:t>
            </a:r>
            <a:r>
              <a:rPr lang="en-US" sz="1500" dirty="0" smtClean="0"/>
              <a:t>, ECCV 2012</a:t>
            </a:r>
          </a:p>
          <a:p>
            <a:pPr algn="r"/>
            <a:r>
              <a:rPr lang="en-US" sz="1500" baseline="30000" dirty="0" smtClean="0"/>
              <a:t>2</a:t>
            </a:r>
            <a:r>
              <a:rPr lang="en-US" sz="1500" dirty="0" smtClean="0"/>
              <a:t>Le </a:t>
            </a:r>
            <a:r>
              <a:rPr lang="en-US" sz="1500" dirty="0"/>
              <a:t>et al, </a:t>
            </a:r>
            <a:r>
              <a:rPr lang="en-US" sz="1500" i="1" dirty="0" smtClean="0"/>
              <a:t>Building </a:t>
            </a:r>
            <a:r>
              <a:rPr lang="en-US" sz="1500" i="1" dirty="0"/>
              <a:t>High-level </a:t>
            </a:r>
            <a:r>
              <a:rPr lang="en-US" sz="1500" i="1" dirty="0" smtClean="0"/>
              <a:t>Features Using </a:t>
            </a:r>
            <a:r>
              <a:rPr lang="en-US" sz="1500" i="1" dirty="0"/>
              <a:t>Large Scale Unsupervised </a:t>
            </a:r>
            <a:r>
              <a:rPr lang="en-US" sz="1500" i="1" dirty="0" smtClean="0"/>
              <a:t>Learning,</a:t>
            </a:r>
            <a:r>
              <a:rPr lang="en-US" sz="1500" dirty="0" smtClean="0"/>
              <a:t> ICML 2012</a:t>
            </a:r>
            <a:endParaRPr lang="en-US" sz="1500" dirty="0"/>
          </a:p>
        </p:txBody>
      </p:sp>
    </p:spTree>
    <p:extLst>
      <p:ext uri="{BB962C8B-B14F-4D97-AF65-F5344CB8AC3E}">
        <p14:creationId xmlns:p14="http://schemas.microsoft.com/office/powerpoint/2010/main" val="151007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nobody think of this?</a:t>
            </a:r>
            <a:endParaRPr lang="en-US" dirty="0"/>
          </a:p>
        </p:txBody>
      </p:sp>
      <p:sp>
        <p:nvSpPr>
          <p:cNvPr id="3" name="Content Placeholder 2"/>
          <p:cNvSpPr>
            <a:spLocks noGrp="1"/>
          </p:cNvSpPr>
          <p:nvPr>
            <p:ph idx="1"/>
          </p:nvPr>
        </p:nvSpPr>
        <p:spPr/>
        <p:txBody>
          <a:bodyPr/>
          <a:lstStyle/>
          <a:p>
            <a:r>
              <a:rPr lang="en-US" dirty="0" smtClean="0"/>
              <a:t>We now have 1000 predictions per detection</a:t>
            </a:r>
          </a:p>
          <a:p>
            <a:r>
              <a:rPr lang="en-US" dirty="0" smtClean="0"/>
              <a:t>The original idea of generative models was to be based on real-world generative processes</a:t>
            </a:r>
          </a:p>
          <a:p>
            <a:r>
              <a:rPr lang="en-US" dirty="0" smtClean="0"/>
              <a:t>It’s not obvious that these conditional predictions actually capture what we want, or that they make the job easier.</a:t>
            </a:r>
            <a:endParaRPr lang="en-US" dirty="0"/>
          </a:p>
        </p:txBody>
      </p:sp>
    </p:spTree>
    <p:extLst>
      <p:ext uri="{BB962C8B-B14F-4D97-AF65-F5344CB8AC3E}">
        <p14:creationId xmlns:p14="http://schemas.microsoft.com/office/powerpoint/2010/main" val="4243182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Discriminative won over generative</a:t>
            </a:r>
            <a:endParaRPr lang="en-US" dirty="0"/>
          </a:p>
        </p:txBody>
      </p:sp>
      <p:sp>
        <p:nvSpPr>
          <p:cNvPr id="3" name="Content Placeholder 2"/>
          <p:cNvSpPr>
            <a:spLocks noGrp="1"/>
          </p:cNvSpPr>
          <p:nvPr>
            <p:ph idx="1"/>
          </p:nvPr>
        </p:nvSpPr>
        <p:spPr/>
        <p:txBody>
          <a:bodyPr/>
          <a:lstStyle/>
          <a:p>
            <a:r>
              <a:rPr lang="en-US" dirty="0" smtClean="0"/>
              <a:t>DPM’s can be seen as doing maximum likelihood estimation over latent parts.</a:t>
            </a:r>
          </a:p>
          <a:p>
            <a:r>
              <a:rPr lang="en-US" dirty="0" err="1" smtClean="0"/>
              <a:t>Overfits</a:t>
            </a:r>
            <a:r>
              <a:rPr lang="en-US" dirty="0" smtClean="0"/>
              <a:t>, but discriminative training doesn’t care</a:t>
            </a:r>
            <a:endParaRPr lang="en-US" dirty="0"/>
          </a:p>
        </p:txBody>
      </p:sp>
      <p:grpSp>
        <p:nvGrpSpPr>
          <p:cNvPr id="4" name="Group 3"/>
          <p:cNvGrpSpPr/>
          <p:nvPr/>
        </p:nvGrpSpPr>
        <p:grpSpPr>
          <a:xfrm>
            <a:off x="2609910" y="3810000"/>
            <a:ext cx="3627918" cy="2752481"/>
            <a:chOff x="5257800" y="2133600"/>
            <a:chExt cx="3248025" cy="2464258"/>
          </a:xfrm>
        </p:grpSpPr>
        <p:pic>
          <p:nvPicPr>
            <p:cNvPr id="5" name="Picture 2" descr="http://people.cs.uchicago.edu/~rbg/latent/2007_008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133600"/>
              <a:ext cx="3248025" cy="21613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73671" y="4267200"/>
              <a:ext cx="2312940" cy="330658"/>
            </a:xfrm>
            <a:prstGeom prst="rect">
              <a:avLst/>
            </a:prstGeom>
            <a:noFill/>
          </p:spPr>
          <p:txBody>
            <a:bodyPr wrap="none" rtlCol="0">
              <a:spAutoFit/>
            </a:bodyPr>
            <a:lstStyle/>
            <a:p>
              <a:pPr algn="r"/>
              <a:r>
                <a:rPr lang="en-US" dirty="0" smtClean="0"/>
                <a:t>(</a:t>
              </a:r>
              <a:r>
                <a:rPr lang="en-US" dirty="0" err="1" smtClean="0"/>
                <a:t>Felzenszwalb</a:t>
              </a:r>
              <a:r>
                <a:rPr lang="en-US" dirty="0" smtClean="0"/>
                <a:t> et al. 2008)</a:t>
              </a:r>
              <a:endParaRPr lang="en-US" dirty="0"/>
            </a:p>
          </p:txBody>
        </p:sp>
      </p:grpSp>
    </p:spTree>
    <p:extLst>
      <p:ext uri="{BB962C8B-B14F-4D97-AF65-F5344CB8AC3E}">
        <p14:creationId xmlns:p14="http://schemas.microsoft.com/office/powerpoint/2010/main" val="726297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of Contributions</a:t>
            </a:r>
            <a:endParaRPr lang="en-US" dirty="0"/>
          </a:p>
        </p:txBody>
      </p:sp>
      <p:sp>
        <p:nvSpPr>
          <p:cNvPr id="3" name="Content Placeholder 2"/>
          <p:cNvSpPr>
            <a:spLocks noGrp="1"/>
          </p:cNvSpPr>
          <p:nvPr>
            <p:ph idx="1"/>
          </p:nvPr>
        </p:nvSpPr>
        <p:spPr/>
        <p:txBody>
          <a:bodyPr/>
          <a:lstStyle/>
          <a:p>
            <a:r>
              <a:rPr lang="en-US" dirty="0" smtClean="0"/>
              <a:t>Clustering as prediction</a:t>
            </a:r>
          </a:p>
          <a:p>
            <a:r>
              <a:rPr lang="en-US" dirty="0" smtClean="0"/>
              <a:t>Statistical hypothesis testing of </a:t>
            </a:r>
            <a:r>
              <a:rPr lang="en-US" i="1" dirty="0" smtClean="0"/>
              <a:t>stuff</a:t>
            </a:r>
            <a:r>
              <a:rPr lang="en-US" dirty="0" smtClean="0"/>
              <a:t> vs</a:t>
            </a:r>
            <a:r>
              <a:rPr lang="en-US" dirty="0"/>
              <a:t>.</a:t>
            </a:r>
            <a:r>
              <a:rPr lang="en-US" dirty="0" smtClean="0"/>
              <a:t> </a:t>
            </a:r>
            <a:r>
              <a:rPr lang="en-US" i="1" dirty="0" smtClean="0"/>
              <a:t>thing</a:t>
            </a:r>
            <a:r>
              <a:rPr lang="en-US" dirty="0" smtClean="0"/>
              <a:t> to determine cluster membership</a:t>
            </a:r>
          </a:p>
          <a:p>
            <a:r>
              <a:rPr lang="en-US" dirty="0" smtClean="0"/>
              <a:t>Factorizing the computation of </a:t>
            </a:r>
            <a:r>
              <a:rPr lang="en-US" i="1" dirty="0" smtClean="0"/>
              <a:t>stuff</a:t>
            </a:r>
            <a:r>
              <a:rPr lang="en-US" dirty="0"/>
              <a:t> </a:t>
            </a:r>
            <a:r>
              <a:rPr lang="en-US" dirty="0" smtClean="0"/>
              <a:t>and </a:t>
            </a:r>
            <a:r>
              <a:rPr lang="en-US" i="1" dirty="0" smtClean="0"/>
              <a:t>thing</a:t>
            </a:r>
            <a:r>
              <a:rPr lang="en-US" dirty="0" smtClean="0"/>
              <a:t> data likelihoods</a:t>
            </a:r>
            <a:endParaRPr lang="en-US" dirty="0"/>
          </a:p>
        </p:txBody>
      </p:sp>
    </p:spTree>
    <p:extLst>
      <p:ext uri="{BB962C8B-B14F-4D97-AF65-F5344CB8AC3E}">
        <p14:creationId xmlns:p14="http://schemas.microsoft.com/office/powerpoint/2010/main" val="2666792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7573" r="63361" b="8261"/>
          <a:stretch/>
        </p:blipFill>
        <p:spPr>
          <a:xfrm>
            <a:off x="1507204" y="1825508"/>
            <a:ext cx="4551641" cy="4481457"/>
          </a:xfrm>
          <a:prstGeom prst="rect">
            <a:avLst/>
          </a:prstGeom>
        </p:spPr>
      </p:pic>
      <p:sp>
        <p:nvSpPr>
          <p:cNvPr id="2" name="Title 1"/>
          <p:cNvSpPr>
            <a:spLocks noGrp="1"/>
          </p:cNvSpPr>
          <p:nvPr>
            <p:ph type="title"/>
          </p:nvPr>
        </p:nvSpPr>
        <p:spPr/>
        <p:txBody>
          <a:bodyPr/>
          <a:lstStyle/>
          <a:p>
            <a:r>
              <a:rPr lang="en-US" i="1" dirty="0" smtClean="0"/>
              <a:t>Stuff</a:t>
            </a:r>
            <a:r>
              <a:rPr lang="en-US" dirty="0" smtClean="0"/>
              <a:t> Model</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67982565"/>
              </p:ext>
            </p:extLst>
          </p:nvPr>
        </p:nvGraphicFramePr>
        <p:xfrm>
          <a:off x="1513903" y="1838999"/>
          <a:ext cx="4544940" cy="4474860"/>
        </p:xfrm>
        <a:graphic>
          <a:graphicData uri="http://schemas.openxmlformats.org/drawingml/2006/table">
            <a:tbl>
              <a:tblPr firstRow="1" bandRow="1">
                <a:tableStyleId>{5940675A-B579-460E-94D1-54222C63F5DA}</a:tableStyleId>
              </a:tblPr>
              <a:tblGrid>
                <a:gridCol w="302996"/>
                <a:gridCol w="302996"/>
                <a:gridCol w="302996"/>
                <a:gridCol w="302996"/>
                <a:gridCol w="302996"/>
                <a:gridCol w="302996"/>
                <a:gridCol w="302996"/>
                <a:gridCol w="302996"/>
                <a:gridCol w="302996"/>
                <a:gridCol w="302996"/>
                <a:gridCol w="302996"/>
                <a:gridCol w="302996"/>
                <a:gridCol w="302996"/>
                <a:gridCol w="302996"/>
                <a:gridCol w="302996"/>
              </a:tblGrid>
              <a:tr h="298324">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98324">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98324">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98324">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98324">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98324">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98324">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98324">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98324">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98324">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98324">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98324">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98324">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98324">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98324">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300" dirty="0"/>
                    </a:p>
                  </a:txBody>
                  <a:tcPr marL="116945" marR="116945" marT="58473" marB="58473">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bl>
          </a:graphicData>
        </a:graphic>
      </p:graphicFrame>
      <p:sp>
        <p:nvSpPr>
          <p:cNvPr id="6" name="Rectangle 5"/>
          <p:cNvSpPr/>
          <p:nvPr/>
        </p:nvSpPr>
        <p:spPr>
          <a:xfrm>
            <a:off x="2131130" y="4233007"/>
            <a:ext cx="265343" cy="2592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Freeform 7"/>
          <p:cNvSpPr/>
          <p:nvPr/>
        </p:nvSpPr>
        <p:spPr>
          <a:xfrm>
            <a:off x="2430023" y="2732439"/>
            <a:ext cx="3005204" cy="2960472"/>
          </a:xfrm>
          <a:custGeom>
            <a:avLst/>
            <a:gdLst>
              <a:gd name="connsiteX0" fmla="*/ 0 w 2346325"/>
              <a:gd name="connsiteY0" fmla="*/ 469900 h 2311400"/>
              <a:gd name="connsiteX1" fmla="*/ 0 w 2346325"/>
              <a:gd name="connsiteY1" fmla="*/ 1844675 h 2311400"/>
              <a:gd name="connsiteX2" fmla="*/ 238125 w 2346325"/>
              <a:gd name="connsiteY2" fmla="*/ 1844675 h 2311400"/>
              <a:gd name="connsiteX3" fmla="*/ 238125 w 2346325"/>
              <a:gd name="connsiteY3" fmla="*/ 2079625 h 2311400"/>
              <a:gd name="connsiteX4" fmla="*/ 473075 w 2346325"/>
              <a:gd name="connsiteY4" fmla="*/ 2079625 h 2311400"/>
              <a:gd name="connsiteX5" fmla="*/ 473075 w 2346325"/>
              <a:gd name="connsiteY5" fmla="*/ 2311400 h 2311400"/>
              <a:gd name="connsiteX6" fmla="*/ 1876425 w 2346325"/>
              <a:gd name="connsiteY6" fmla="*/ 2311400 h 2311400"/>
              <a:gd name="connsiteX7" fmla="*/ 1876425 w 2346325"/>
              <a:gd name="connsiteY7" fmla="*/ 2082800 h 2311400"/>
              <a:gd name="connsiteX8" fmla="*/ 2111375 w 2346325"/>
              <a:gd name="connsiteY8" fmla="*/ 2082800 h 2311400"/>
              <a:gd name="connsiteX9" fmla="*/ 2111375 w 2346325"/>
              <a:gd name="connsiteY9" fmla="*/ 1844675 h 2311400"/>
              <a:gd name="connsiteX10" fmla="*/ 2346325 w 2346325"/>
              <a:gd name="connsiteY10" fmla="*/ 1844675 h 2311400"/>
              <a:gd name="connsiteX11" fmla="*/ 2346325 w 2346325"/>
              <a:gd name="connsiteY11" fmla="*/ 466725 h 2311400"/>
              <a:gd name="connsiteX12" fmla="*/ 2105025 w 2346325"/>
              <a:gd name="connsiteY12" fmla="*/ 466725 h 2311400"/>
              <a:gd name="connsiteX13" fmla="*/ 2105025 w 2346325"/>
              <a:gd name="connsiteY13" fmla="*/ 234950 h 2311400"/>
              <a:gd name="connsiteX14" fmla="*/ 1873250 w 2346325"/>
              <a:gd name="connsiteY14" fmla="*/ 234950 h 2311400"/>
              <a:gd name="connsiteX15" fmla="*/ 1873250 w 2346325"/>
              <a:gd name="connsiteY15" fmla="*/ 0 h 2311400"/>
              <a:gd name="connsiteX16" fmla="*/ 473075 w 2346325"/>
              <a:gd name="connsiteY16" fmla="*/ 0 h 2311400"/>
              <a:gd name="connsiteX17" fmla="*/ 473075 w 2346325"/>
              <a:gd name="connsiteY17" fmla="*/ 234950 h 2311400"/>
              <a:gd name="connsiteX18" fmla="*/ 238125 w 2346325"/>
              <a:gd name="connsiteY18" fmla="*/ 234950 h 2311400"/>
              <a:gd name="connsiteX19" fmla="*/ 238125 w 2346325"/>
              <a:gd name="connsiteY19" fmla="*/ 469900 h 2311400"/>
              <a:gd name="connsiteX20" fmla="*/ 0 w 2346325"/>
              <a:gd name="connsiteY20" fmla="*/ 469900 h 23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6325" h="2311400">
                <a:moveTo>
                  <a:pt x="0" y="469900"/>
                </a:moveTo>
                <a:lnTo>
                  <a:pt x="0" y="1844675"/>
                </a:lnTo>
                <a:lnTo>
                  <a:pt x="238125" y="1844675"/>
                </a:lnTo>
                <a:lnTo>
                  <a:pt x="238125" y="2079625"/>
                </a:lnTo>
                <a:lnTo>
                  <a:pt x="473075" y="2079625"/>
                </a:lnTo>
                <a:lnTo>
                  <a:pt x="473075" y="2311400"/>
                </a:lnTo>
                <a:lnTo>
                  <a:pt x="1876425" y="2311400"/>
                </a:lnTo>
                <a:lnTo>
                  <a:pt x="1876425" y="2082800"/>
                </a:lnTo>
                <a:lnTo>
                  <a:pt x="2111375" y="2082800"/>
                </a:lnTo>
                <a:lnTo>
                  <a:pt x="2111375" y="1844675"/>
                </a:lnTo>
                <a:lnTo>
                  <a:pt x="2346325" y="1844675"/>
                </a:lnTo>
                <a:lnTo>
                  <a:pt x="2346325" y="466725"/>
                </a:lnTo>
                <a:lnTo>
                  <a:pt x="2105025" y="466725"/>
                </a:lnTo>
                <a:lnTo>
                  <a:pt x="2105025" y="234950"/>
                </a:lnTo>
                <a:lnTo>
                  <a:pt x="1873250" y="234950"/>
                </a:lnTo>
                <a:lnTo>
                  <a:pt x="1873250" y="0"/>
                </a:lnTo>
                <a:lnTo>
                  <a:pt x="473075" y="0"/>
                </a:lnTo>
                <a:lnTo>
                  <a:pt x="473075" y="234950"/>
                </a:lnTo>
                <a:lnTo>
                  <a:pt x="238125" y="234950"/>
                </a:lnTo>
                <a:lnTo>
                  <a:pt x="238125" y="469900"/>
                </a:lnTo>
                <a:lnTo>
                  <a:pt x="0" y="469900"/>
                </a:lnTo>
                <a:close/>
              </a:path>
            </a:pathLst>
          </a:cu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TextBox 62"/>
          <p:cNvSpPr txBox="1"/>
          <p:nvPr/>
        </p:nvSpPr>
        <p:spPr>
          <a:xfrm>
            <a:off x="3316538" y="1848643"/>
            <a:ext cx="2366157" cy="470020"/>
          </a:xfrm>
          <a:prstGeom prst="rect">
            <a:avLst/>
          </a:prstGeom>
          <a:solidFill>
            <a:srgbClr val="FFFFFF"/>
          </a:solidFill>
          <a:ln>
            <a:solidFill>
              <a:srgbClr val="00FF00"/>
            </a:solidFill>
          </a:ln>
        </p:spPr>
        <p:txBody>
          <a:bodyPr wrap="square" rtlCol="0">
            <a:spAutoFit/>
          </a:bodyPr>
          <a:lstStyle/>
          <a:p>
            <a:r>
              <a:rPr lang="en-US" sz="2400" dirty="0" smtClean="0">
                <a:solidFill>
                  <a:srgbClr val="00FF00"/>
                </a:solidFill>
              </a:rPr>
              <a:t>Condition Region</a:t>
            </a:r>
            <a:endParaRPr lang="en-US" sz="2400" dirty="0">
              <a:solidFill>
                <a:srgbClr val="00FF00"/>
              </a:solidFill>
            </a:endParaRPr>
          </a:p>
        </p:txBody>
      </p:sp>
      <p:cxnSp>
        <p:nvCxnSpPr>
          <p:cNvPr id="64" name="Straight Connector 63"/>
          <p:cNvCxnSpPr/>
          <p:nvPr/>
        </p:nvCxnSpPr>
        <p:spPr>
          <a:xfrm flipH="1">
            <a:off x="4435143" y="2318663"/>
            <a:ext cx="169123" cy="372449"/>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118837" y="4423167"/>
            <a:ext cx="2626233" cy="830997"/>
          </a:xfrm>
          <a:prstGeom prst="rect">
            <a:avLst/>
          </a:prstGeom>
          <a:solidFill>
            <a:srgbClr val="FFFFFF"/>
          </a:solidFill>
          <a:ln>
            <a:solidFill>
              <a:srgbClr val="385D8A"/>
            </a:solidFill>
          </a:ln>
        </p:spPr>
        <p:txBody>
          <a:bodyPr wrap="none" rtlCol="0">
            <a:spAutoFit/>
          </a:bodyPr>
          <a:lstStyle/>
          <a:p>
            <a:pPr algn="ctr"/>
            <a:r>
              <a:rPr lang="en-US" sz="2400" dirty="0" smtClean="0">
                <a:solidFill>
                  <a:srgbClr val="385D8A"/>
                </a:solidFill>
              </a:rPr>
              <a:t>Find NN’s for this</a:t>
            </a:r>
          </a:p>
          <a:p>
            <a:pPr algn="ctr"/>
            <a:r>
              <a:rPr lang="en-US" sz="2400" dirty="0" smtClean="0">
                <a:solidFill>
                  <a:srgbClr val="385D8A"/>
                </a:solidFill>
              </a:rPr>
              <a:t>Region and transfer</a:t>
            </a:r>
            <a:endParaRPr lang="en-US" sz="2400" dirty="0">
              <a:solidFill>
                <a:srgbClr val="385D8A"/>
              </a:solidFill>
            </a:endParaRPr>
          </a:p>
        </p:txBody>
      </p:sp>
      <p:cxnSp>
        <p:nvCxnSpPr>
          <p:cNvPr id="66" name="Straight Connector 65"/>
          <p:cNvCxnSpPr>
            <a:stCxn id="65" idx="1"/>
          </p:cNvCxnSpPr>
          <p:nvPr/>
        </p:nvCxnSpPr>
        <p:spPr>
          <a:xfrm flipH="1" flipV="1">
            <a:off x="3316548" y="4482634"/>
            <a:ext cx="1802289" cy="35603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604378" y="5758313"/>
            <a:ext cx="2478117" cy="461665"/>
          </a:xfrm>
          <a:prstGeom prst="rect">
            <a:avLst/>
          </a:prstGeom>
          <a:solidFill>
            <a:srgbClr val="FFFFFF"/>
          </a:solidFill>
          <a:ln>
            <a:solidFill>
              <a:srgbClr val="FF0000"/>
            </a:solidFill>
          </a:ln>
        </p:spPr>
        <p:txBody>
          <a:bodyPr wrap="square" rtlCol="0">
            <a:spAutoFit/>
          </a:bodyPr>
          <a:lstStyle/>
          <a:p>
            <a:r>
              <a:rPr lang="en-US" sz="2400" dirty="0" smtClean="0">
                <a:solidFill>
                  <a:srgbClr val="FF0000"/>
                </a:solidFill>
              </a:rPr>
              <a:t>Prediction Region</a:t>
            </a:r>
            <a:endParaRPr lang="en-US" sz="2400" dirty="0">
              <a:solidFill>
                <a:srgbClr val="FF0000"/>
              </a:solidFill>
            </a:endParaRPr>
          </a:p>
        </p:txBody>
      </p:sp>
      <p:cxnSp>
        <p:nvCxnSpPr>
          <p:cNvPr id="70" name="Straight Connector 69"/>
          <p:cNvCxnSpPr>
            <a:endCxn id="6" idx="1"/>
          </p:cNvCxnSpPr>
          <p:nvPr/>
        </p:nvCxnSpPr>
        <p:spPr>
          <a:xfrm flipV="1">
            <a:off x="1799998" y="4362629"/>
            <a:ext cx="331132" cy="13956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2425958" y="3610031"/>
            <a:ext cx="890581" cy="1513556"/>
          </a:xfrm>
          <a:custGeom>
            <a:avLst/>
            <a:gdLst>
              <a:gd name="connsiteX0" fmla="*/ 0 w 930275"/>
              <a:gd name="connsiteY0" fmla="*/ 9334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334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44783 w 930275"/>
              <a:gd name="connsiteY2" fmla="*/ 1121287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397000 h 1612900"/>
              <a:gd name="connsiteX3" fmla="*/ 450850 w 930275"/>
              <a:gd name="connsiteY3" fmla="*/ 1397000 h 1612900"/>
              <a:gd name="connsiteX4" fmla="*/ 450850 w 930275"/>
              <a:gd name="connsiteY4" fmla="*/ 1139825 h 1612900"/>
              <a:gd name="connsiteX5" fmla="*/ 688975 w 930275"/>
              <a:gd name="connsiteY5" fmla="*/ 1139825 h 1612900"/>
              <a:gd name="connsiteX6" fmla="*/ 688975 w 930275"/>
              <a:gd name="connsiteY6" fmla="*/ 908050 h 1612900"/>
              <a:gd name="connsiteX7" fmla="*/ 930275 w 930275"/>
              <a:gd name="connsiteY7" fmla="*/ 908050 h 1612900"/>
              <a:gd name="connsiteX8" fmla="*/ 930275 w 930275"/>
              <a:gd name="connsiteY8" fmla="*/ 698500 h 1612900"/>
              <a:gd name="connsiteX9" fmla="*/ 688975 w 930275"/>
              <a:gd name="connsiteY9" fmla="*/ 698500 h 1612900"/>
              <a:gd name="connsiteX10" fmla="*/ 688975 w 930275"/>
              <a:gd name="connsiteY10" fmla="*/ 463550 h 1612900"/>
              <a:gd name="connsiteX11" fmla="*/ 454025 w 930275"/>
              <a:gd name="connsiteY11" fmla="*/ 463550 h 1612900"/>
              <a:gd name="connsiteX12" fmla="*/ 454025 w 930275"/>
              <a:gd name="connsiteY12" fmla="*/ 234950 h 1612900"/>
              <a:gd name="connsiteX13" fmla="*/ 219075 w 930275"/>
              <a:gd name="connsiteY13" fmla="*/ 234950 h 1612900"/>
              <a:gd name="connsiteX14" fmla="*/ 219075 w 930275"/>
              <a:gd name="connsiteY14" fmla="*/ 0 h 1612900"/>
              <a:gd name="connsiteX15" fmla="*/ 3175 w 930275"/>
              <a:gd name="connsiteY15" fmla="*/ 0 h 1612900"/>
              <a:gd name="connsiteX16" fmla="*/ 3175 w 930275"/>
              <a:gd name="connsiteY16" fmla="*/ 682625 h 1612900"/>
              <a:gd name="connsiteX17" fmla="*/ 260350 w 930275"/>
              <a:gd name="connsiteY17" fmla="*/ 682625 h 1612900"/>
              <a:gd name="connsiteX18" fmla="*/ 260350 w 930275"/>
              <a:gd name="connsiteY18" fmla="*/ 927100 h 1612900"/>
              <a:gd name="connsiteX19" fmla="*/ 0 w 930275"/>
              <a:gd name="connsiteY19" fmla="*/ 927100 h 1612900"/>
              <a:gd name="connsiteX0" fmla="*/ 0 w 930275"/>
              <a:gd name="connsiteY0" fmla="*/ 927100 h 1397000"/>
              <a:gd name="connsiteX1" fmla="*/ 234950 w 930275"/>
              <a:gd name="connsiteY1" fmla="*/ 1397000 h 1397000"/>
              <a:gd name="connsiteX2" fmla="*/ 450850 w 930275"/>
              <a:gd name="connsiteY2" fmla="*/ 1397000 h 1397000"/>
              <a:gd name="connsiteX3" fmla="*/ 450850 w 930275"/>
              <a:gd name="connsiteY3" fmla="*/ 1139825 h 1397000"/>
              <a:gd name="connsiteX4" fmla="*/ 688975 w 930275"/>
              <a:gd name="connsiteY4" fmla="*/ 1139825 h 1397000"/>
              <a:gd name="connsiteX5" fmla="*/ 688975 w 930275"/>
              <a:gd name="connsiteY5" fmla="*/ 908050 h 1397000"/>
              <a:gd name="connsiteX6" fmla="*/ 930275 w 930275"/>
              <a:gd name="connsiteY6" fmla="*/ 908050 h 1397000"/>
              <a:gd name="connsiteX7" fmla="*/ 930275 w 930275"/>
              <a:gd name="connsiteY7" fmla="*/ 698500 h 1397000"/>
              <a:gd name="connsiteX8" fmla="*/ 688975 w 930275"/>
              <a:gd name="connsiteY8" fmla="*/ 698500 h 1397000"/>
              <a:gd name="connsiteX9" fmla="*/ 688975 w 930275"/>
              <a:gd name="connsiteY9" fmla="*/ 463550 h 1397000"/>
              <a:gd name="connsiteX10" fmla="*/ 454025 w 930275"/>
              <a:gd name="connsiteY10" fmla="*/ 463550 h 1397000"/>
              <a:gd name="connsiteX11" fmla="*/ 454025 w 930275"/>
              <a:gd name="connsiteY11" fmla="*/ 234950 h 1397000"/>
              <a:gd name="connsiteX12" fmla="*/ 219075 w 930275"/>
              <a:gd name="connsiteY12" fmla="*/ 234950 h 1397000"/>
              <a:gd name="connsiteX13" fmla="*/ 219075 w 930275"/>
              <a:gd name="connsiteY13" fmla="*/ 0 h 1397000"/>
              <a:gd name="connsiteX14" fmla="*/ 3175 w 930275"/>
              <a:gd name="connsiteY14" fmla="*/ 0 h 1397000"/>
              <a:gd name="connsiteX15" fmla="*/ 3175 w 930275"/>
              <a:gd name="connsiteY15" fmla="*/ 682625 h 1397000"/>
              <a:gd name="connsiteX16" fmla="*/ 260350 w 930275"/>
              <a:gd name="connsiteY16" fmla="*/ 682625 h 1397000"/>
              <a:gd name="connsiteX17" fmla="*/ 260350 w 930275"/>
              <a:gd name="connsiteY17" fmla="*/ 927100 h 1397000"/>
              <a:gd name="connsiteX18" fmla="*/ 0 w 930275"/>
              <a:gd name="connsiteY18" fmla="*/ 927100 h 1397000"/>
              <a:gd name="connsiteX0" fmla="*/ 257175 w 927100"/>
              <a:gd name="connsiteY0" fmla="*/ 927100 h 1397000"/>
              <a:gd name="connsiteX1" fmla="*/ 231775 w 927100"/>
              <a:gd name="connsiteY1" fmla="*/ 1397000 h 1397000"/>
              <a:gd name="connsiteX2" fmla="*/ 447675 w 927100"/>
              <a:gd name="connsiteY2" fmla="*/ 1397000 h 1397000"/>
              <a:gd name="connsiteX3" fmla="*/ 447675 w 927100"/>
              <a:gd name="connsiteY3" fmla="*/ 1139825 h 1397000"/>
              <a:gd name="connsiteX4" fmla="*/ 685800 w 927100"/>
              <a:gd name="connsiteY4" fmla="*/ 1139825 h 1397000"/>
              <a:gd name="connsiteX5" fmla="*/ 685800 w 927100"/>
              <a:gd name="connsiteY5" fmla="*/ 908050 h 1397000"/>
              <a:gd name="connsiteX6" fmla="*/ 927100 w 927100"/>
              <a:gd name="connsiteY6" fmla="*/ 908050 h 1397000"/>
              <a:gd name="connsiteX7" fmla="*/ 927100 w 927100"/>
              <a:gd name="connsiteY7" fmla="*/ 698500 h 1397000"/>
              <a:gd name="connsiteX8" fmla="*/ 685800 w 927100"/>
              <a:gd name="connsiteY8" fmla="*/ 698500 h 1397000"/>
              <a:gd name="connsiteX9" fmla="*/ 685800 w 927100"/>
              <a:gd name="connsiteY9" fmla="*/ 463550 h 1397000"/>
              <a:gd name="connsiteX10" fmla="*/ 450850 w 927100"/>
              <a:gd name="connsiteY10" fmla="*/ 463550 h 1397000"/>
              <a:gd name="connsiteX11" fmla="*/ 450850 w 927100"/>
              <a:gd name="connsiteY11" fmla="*/ 234950 h 1397000"/>
              <a:gd name="connsiteX12" fmla="*/ 215900 w 927100"/>
              <a:gd name="connsiteY12" fmla="*/ 234950 h 1397000"/>
              <a:gd name="connsiteX13" fmla="*/ 215900 w 927100"/>
              <a:gd name="connsiteY13" fmla="*/ 0 h 1397000"/>
              <a:gd name="connsiteX14" fmla="*/ 0 w 927100"/>
              <a:gd name="connsiteY14" fmla="*/ 0 h 1397000"/>
              <a:gd name="connsiteX15" fmla="*/ 0 w 927100"/>
              <a:gd name="connsiteY15" fmla="*/ 682625 h 1397000"/>
              <a:gd name="connsiteX16" fmla="*/ 257175 w 927100"/>
              <a:gd name="connsiteY16" fmla="*/ 682625 h 1397000"/>
              <a:gd name="connsiteX17" fmla="*/ 257175 w 927100"/>
              <a:gd name="connsiteY17" fmla="*/ 927100 h 1397000"/>
              <a:gd name="connsiteX0" fmla="*/ 257175 w 927100"/>
              <a:gd name="connsiteY0" fmla="*/ 927100 h 1397000"/>
              <a:gd name="connsiteX1" fmla="*/ 231775 w 927100"/>
              <a:gd name="connsiteY1" fmla="*/ 1397000 h 1397000"/>
              <a:gd name="connsiteX2" fmla="*/ 447675 w 927100"/>
              <a:gd name="connsiteY2" fmla="*/ 1397000 h 1397000"/>
              <a:gd name="connsiteX3" fmla="*/ 447675 w 927100"/>
              <a:gd name="connsiteY3" fmla="*/ 1139825 h 1397000"/>
              <a:gd name="connsiteX4" fmla="*/ 685800 w 927100"/>
              <a:gd name="connsiteY4" fmla="*/ 1139825 h 1397000"/>
              <a:gd name="connsiteX5" fmla="*/ 685800 w 927100"/>
              <a:gd name="connsiteY5" fmla="*/ 908050 h 1397000"/>
              <a:gd name="connsiteX6" fmla="*/ 927100 w 927100"/>
              <a:gd name="connsiteY6" fmla="*/ 908050 h 1397000"/>
              <a:gd name="connsiteX7" fmla="*/ 927100 w 927100"/>
              <a:gd name="connsiteY7" fmla="*/ 698500 h 1397000"/>
              <a:gd name="connsiteX8" fmla="*/ 685800 w 927100"/>
              <a:gd name="connsiteY8" fmla="*/ 698500 h 1397000"/>
              <a:gd name="connsiteX9" fmla="*/ 685800 w 927100"/>
              <a:gd name="connsiteY9" fmla="*/ 463550 h 1397000"/>
              <a:gd name="connsiteX10" fmla="*/ 450850 w 927100"/>
              <a:gd name="connsiteY10" fmla="*/ 463550 h 1397000"/>
              <a:gd name="connsiteX11" fmla="*/ 450850 w 927100"/>
              <a:gd name="connsiteY11" fmla="*/ 234950 h 1397000"/>
              <a:gd name="connsiteX12" fmla="*/ 215900 w 927100"/>
              <a:gd name="connsiteY12" fmla="*/ 234950 h 1397000"/>
              <a:gd name="connsiteX13" fmla="*/ 215900 w 927100"/>
              <a:gd name="connsiteY13" fmla="*/ 0 h 1397000"/>
              <a:gd name="connsiteX14" fmla="*/ 0 w 927100"/>
              <a:gd name="connsiteY14" fmla="*/ 0 h 1397000"/>
              <a:gd name="connsiteX15" fmla="*/ 257175 w 927100"/>
              <a:gd name="connsiteY15" fmla="*/ 682625 h 1397000"/>
              <a:gd name="connsiteX16" fmla="*/ 257175 w 927100"/>
              <a:gd name="connsiteY16" fmla="*/ 927100 h 1397000"/>
              <a:gd name="connsiteX0" fmla="*/ 257175 w 927100"/>
              <a:gd name="connsiteY0" fmla="*/ 927100 h 1397000"/>
              <a:gd name="connsiteX1" fmla="*/ 231775 w 927100"/>
              <a:gd name="connsiteY1" fmla="*/ 1397000 h 1397000"/>
              <a:gd name="connsiteX2" fmla="*/ 447675 w 927100"/>
              <a:gd name="connsiteY2" fmla="*/ 1397000 h 1397000"/>
              <a:gd name="connsiteX3" fmla="*/ 447675 w 927100"/>
              <a:gd name="connsiteY3" fmla="*/ 1139825 h 1397000"/>
              <a:gd name="connsiteX4" fmla="*/ 685800 w 927100"/>
              <a:gd name="connsiteY4" fmla="*/ 1139825 h 1397000"/>
              <a:gd name="connsiteX5" fmla="*/ 685800 w 927100"/>
              <a:gd name="connsiteY5" fmla="*/ 908050 h 1397000"/>
              <a:gd name="connsiteX6" fmla="*/ 927100 w 927100"/>
              <a:gd name="connsiteY6" fmla="*/ 908050 h 1397000"/>
              <a:gd name="connsiteX7" fmla="*/ 927100 w 927100"/>
              <a:gd name="connsiteY7" fmla="*/ 698500 h 1397000"/>
              <a:gd name="connsiteX8" fmla="*/ 685800 w 927100"/>
              <a:gd name="connsiteY8" fmla="*/ 698500 h 1397000"/>
              <a:gd name="connsiteX9" fmla="*/ 685800 w 927100"/>
              <a:gd name="connsiteY9" fmla="*/ 463550 h 1397000"/>
              <a:gd name="connsiteX10" fmla="*/ 450850 w 927100"/>
              <a:gd name="connsiteY10" fmla="*/ 463550 h 1397000"/>
              <a:gd name="connsiteX11" fmla="*/ 450850 w 927100"/>
              <a:gd name="connsiteY11" fmla="*/ 234950 h 1397000"/>
              <a:gd name="connsiteX12" fmla="*/ 215900 w 927100"/>
              <a:gd name="connsiteY12" fmla="*/ 234950 h 1397000"/>
              <a:gd name="connsiteX13" fmla="*/ 0 w 927100"/>
              <a:gd name="connsiteY13" fmla="*/ 0 h 1397000"/>
              <a:gd name="connsiteX14" fmla="*/ 257175 w 927100"/>
              <a:gd name="connsiteY14" fmla="*/ 682625 h 1397000"/>
              <a:gd name="connsiteX15" fmla="*/ 257175 w 927100"/>
              <a:gd name="connsiteY15" fmla="*/ 927100 h 1397000"/>
              <a:gd name="connsiteX0" fmla="*/ 41275 w 711200"/>
              <a:gd name="connsiteY0" fmla="*/ 692150 h 1162050"/>
              <a:gd name="connsiteX1" fmla="*/ 15875 w 711200"/>
              <a:gd name="connsiteY1" fmla="*/ 1162050 h 1162050"/>
              <a:gd name="connsiteX2" fmla="*/ 231775 w 711200"/>
              <a:gd name="connsiteY2" fmla="*/ 1162050 h 1162050"/>
              <a:gd name="connsiteX3" fmla="*/ 231775 w 711200"/>
              <a:gd name="connsiteY3" fmla="*/ 904875 h 1162050"/>
              <a:gd name="connsiteX4" fmla="*/ 469900 w 711200"/>
              <a:gd name="connsiteY4" fmla="*/ 904875 h 1162050"/>
              <a:gd name="connsiteX5" fmla="*/ 469900 w 711200"/>
              <a:gd name="connsiteY5" fmla="*/ 673100 h 1162050"/>
              <a:gd name="connsiteX6" fmla="*/ 711200 w 711200"/>
              <a:gd name="connsiteY6" fmla="*/ 673100 h 1162050"/>
              <a:gd name="connsiteX7" fmla="*/ 711200 w 711200"/>
              <a:gd name="connsiteY7" fmla="*/ 463550 h 1162050"/>
              <a:gd name="connsiteX8" fmla="*/ 469900 w 711200"/>
              <a:gd name="connsiteY8" fmla="*/ 463550 h 1162050"/>
              <a:gd name="connsiteX9" fmla="*/ 469900 w 711200"/>
              <a:gd name="connsiteY9" fmla="*/ 228600 h 1162050"/>
              <a:gd name="connsiteX10" fmla="*/ 234950 w 711200"/>
              <a:gd name="connsiteY10" fmla="*/ 228600 h 1162050"/>
              <a:gd name="connsiteX11" fmla="*/ 234950 w 711200"/>
              <a:gd name="connsiteY11" fmla="*/ 0 h 1162050"/>
              <a:gd name="connsiteX12" fmla="*/ 0 w 711200"/>
              <a:gd name="connsiteY12" fmla="*/ 0 h 1162050"/>
              <a:gd name="connsiteX13" fmla="*/ 41275 w 711200"/>
              <a:gd name="connsiteY13" fmla="*/ 447675 h 1162050"/>
              <a:gd name="connsiteX14" fmla="*/ 41275 w 711200"/>
              <a:gd name="connsiteY14" fmla="*/ 692150 h 1162050"/>
              <a:gd name="connsiteX0" fmla="*/ 41275 w 711200"/>
              <a:gd name="connsiteY0" fmla="*/ 692150 h 1162050"/>
              <a:gd name="connsiteX1" fmla="*/ 15875 w 711200"/>
              <a:gd name="connsiteY1" fmla="*/ 1162050 h 1162050"/>
              <a:gd name="connsiteX2" fmla="*/ 231775 w 711200"/>
              <a:gd name="connsiteY2" fmla="*/ 1162050 h 1162050"/>
              <a:gd name="connsiteX3" fmla="*/ 231775 w 711200"/>
              <a:gd name="connsiteY3" fmla="*/ 904875 h 1162050"/>
              <a:gd name="connsiteX4" fmla="*/ 469900 w 711200"/>
              <a:gd name="connsiteY4" fmla="*/ 904875 h 1162050"/>
              <a:gd name="connsiteX5" fmla="*/ 469900 w 711200"/>
              <a:gd name="connsiteY5" fmla="*/ 673100 h 1162050"/>
              <a:gd name="connsiteX6" fmla="*/ 711200 w 711200"/>
              <a:gd name="connsiteY6" fmla="*/ 673100 h 1162050"/>
              <a:gd name="connsiteX7" fmla="*/ 711200 w 711200"/>
              <a:gd name="connsiteY7" fmla="*/ 463550 h 1162050"/>
              <a:gd name="connsiteX8" fmla="*/ 469900 w 711200"/>
              <a:gd name="connsiteY8" fmla="*/ 463550 h 1162050"/>
              <a:gd name="connsiteX9" fmla="*/ 469900 w 711200"/>
              <a:gd name="connsiteY9" fmla="*/ 228600 h 1162050"/>
              <a:gd name="connsiteX10" fmla="*/ 234950 w 711200"/>
              <a:gd name="connsiteY10" fmla="*/ 228600 h 1162050"/>
              <a:gd name="connsiteX11" fmla="*/ 234950 w 711200"/>
              <a:gd name="connsiteY11" fmla="*/ 0 h 1162050"/>
              <a:gd name="connsiteX12" fmla="*/ 0 w 711200"/>
              <a:gd name="connsiteY12" fmla="*/ 0 h 1162050"/>
              <a:gd name="connsiteX13" fmla="*/ 41275 w 711200"/>
              <a:gd name="connsiteY13" fmla="*/ 692150 h 1162050"/>
              <a:gd name="connsiteX0" fmla="*/ 0 w 711200"/>
              <a:gd name="connsiteY0" fmla="*/ 0 h 1162050"/>
              <a:gd name="connsiteX1" fmla="*/ 15875 w 711200"/>
              <a:gd name="connsiteY1" fmla="*/ 1162050 h 1162050"/>
              <a:gd name="connsiteX2" fmla="*/ 231775 w 711200"/>
              <a:gd name="connsiteY2" fmla="*/ 1162050 h 1162050"/>
              <a:gd name="connsiteX3" fmla="*/ 231775 w 711200"/>
              <a:gd name="connsiteY3" fmla="*/ 904875 h 1162050"/>
              <a:gd name="connsiteX4" fmla="*/ 469900 w 711200"/>
              <a:gd name="connsiteY4" fmla="*/ 904875 h 1162050"/>
              <a:gd name="connsiteX5" fmla="*/ 469900 w 711200"/>
              <a:gd name="connsiteY5" fmla="*/ 673100 h 1162050"/>
              <a:gd name="connsiteX6" fmla="*/ 711200 w 711200"/>
              <a:gd name="connsiteY6" fmla="*/ 673100 h 1162050"/>
              <a:gd name="connsiteX7" fmla="*/ 711200 w 711200"/>
              <a:gd name="connsiteY7" fmla="*/ 463550 h 1162050"/>
              <a:gd name="connsiteX8" fmla="*/ 469900 w 711200"/>
              <a:gd name="connsiteY8" fmla="*/ 463550 h 1162050"/>
              <a:gd name="connsiteX9" fmla="*/ 469900 w 711200"/>
              <a:gd name="connsiteY9" fmla="*/ 228600 h 1162050"/>
              <a:gd name="connsiteX10" fmla="*/ 234950 w 711200"/>
              <a:gd name="connsiteY10" fmla="*/ 228600 h 1162050"/>
              <a:gd name="connsiteX11" fmla="*/ 234950 w 711200"/>
              <a:gd name="connsiteY11" fmla="*/ 0 h 1162050"/>
              <a:gd name="connsiteX12" fmla="*/ 0 w 711200"/>
              <a:gd name="connsiteY12" fmla="*/ 0 h 1162050"/>
              <a:gd name="connsiteX0" fmla="*/ 13622 w 695325"/>
              <a:gd name="connsiteY0" fmla="*/ 0 h 1181715"/>
              <a:gd name="connsiteX1" fmla="*/ 0 w 695325"/>
              <a:gd name="connsiteY1" fmla="*/ 1181715 h 1181715"/>
              <a:gd name="connsiteX2" fmla="*/ 215900 w 695325"/>
              <a:gd name="connsiteY2" fmla="*/ 1181715 h 1181715"/>
              <a:gd name="connsiteX3" fmla="*/ 215900 w 695325"/>
              <a:gd name="connsiteY3" fmla="*/ 924540 h 1181715"/>
              <a:gd name="connsiteX4" fmla="*/ 454025 w 695325"/>
              <a:gd name="connsiteY4" fmla="*/ 924540 h 1181715"/>
              <a:gd name="connsiteX5" fmla="*/ 454025 w 695325"/>
              <a:gd name="connsiteY5" fmla="*/ 692765 h 1181715"/>
              <a:gd name="connsiteX6" fmla="*/ 695325 w 695325"/>
              <a:gd name="connsiteY6" fmla="*/ 692765 h 1181715"/>
              <a:gd name="connsiteX7" fmla="*/ 695325 w 695325"/>
              <a:gd name="connsiteY7" fmla="*/ 483215 h 1181715"/>
              <a:gd name="connsiteX8" fmla="*/ 454025 w 695325"/>
              <a:gd name="connsiteY8" fmla="*/ 483215 h 1181715"/>
              <a:gd name="connsiteX9" fmla="*/ 454025 w 695325"/>
              <a:gd name="connsiteY9" fmla="*/ 248265 h 1181715"/>
              <a:gd name="connsiteX10" fmla="*/ 219075 w 695325"/>
              <a:gd name="connsiteY10" fmla="*/ 248265 h 1181715"/>
              <a:gd name="connsiteX11" fmla="*/ 219075 w 695325"/>
              <a:gd name="connsiteY11" fmla="*/ 19665 h 1181715"/>
              <a:gd name="connsiteX12" fmla="*/ 13622 w 695325"/>
              <a:gd name="connsiteY12" fmla="*/ 0 h 118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1181715">
                <a:moveTo>
                  <a:pt x="13622" y="0"/>
                </a:moveTo>
                <a:lnTo>
                  <a:pt x="0" y="1181715"/>
                </a:lnTo>
                <a:lnTo>
                  <a:pt x="215900" y="1181715"/>
                </a:lnTo>
                <a:lnTo>
                  <a:pt x="215900" y="924540"/>
                </a:lnTo>
                <a:lnTo>
                  <a:pt x="454025" y="924540"/>
                </a:lnTo>
                <a:lnTo>
                  <a:pt x="454025" y="692765"/>
                </a:lnTo>
                <a:lnTo>
                  <a:pt x="695325" y="692765"/>
                </a:lnTo>
                <a:lnTo>
                  <a:pt x="695325" y="483215"/>
                </a:lnTo>
                <a:lnTo>
                  <a:pt x="454025" y="483215"/>
                </a:lnTo>
                <a:lnTo>
                  <a:pt x="454025" y="248265"/>
                </a:lnTo>
                <a:lnTo>
                  <a:pt x="219075" y="248265"/>
                </a:lnTo>
                <a:lnTo>
                  <a:pt x="219075" y="19665"/>
                </a:lnTo>
                <a:lnTo>
                  <a:pt x="13622" y="0"/>
                </a:lnTo>
                <a:close/>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82109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Faster </a:t>
            </a:r>
            <a:r>
              <a:rPr lang="en-US" i="1" dirty="0" smtClean="0"/>
              <a:t>Stuff</a:t>
            </a:r>
            <a:r>
              <a:rPr lang="en-US" dirty="0" smtClean="0"/>
              <a:t> Model</a:t>
            </a:r>
            <a:endParaRPr lang="en-US" dirty="0"/>
          </a:p>
        </p:txBody>
      </p:sp>
      <p:grpSp>
        <p:nvGrpSpPr>
          <p:cNvPr id="9" name="Group 8"/>
          <p:cNvGrpSpPr/>
          <p:nvPr/>
        </p:nvGrpSpPr>
        <p:grpSpPr>
          <a:xfrm>
            <a:off x="5868300" y="2844859"/>
            <a:ext cx="1066667" cy="1791350"/>
            <a:chOff x="12268200" y="3488261"/>
            <a:chExt cx="1066667" cy="179135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8200" y="3489135"/>
              <a:ext cx="1066667" cy="1790476"/>
            </a:xfrm>
            <a:prstGeom prst="rect">
              <a:avLst/>
            </a:prstGeom>
            <a:ln>
              <a:solidFill>
                <a:srgbClr val="00B0F0"/>
              </a:solidFill>
            </a:ln>
          </p:spPr>
        </p:pic>
        <p:sp>
          <p:nvSpPr>
            <p:cNvPr id="11" name="Freeform 10"/>
            <p:cNvSpPr>
              <a:spLocks noChangeAspect="1"/>
            </p:cNvSpPr>
            <p:nvPr/>
          </p:nvSpPr>
          <p:spPr>
            <a:xfrm>
              <a:off x="12274550" y="3488261"/>
              <a:ext cx="1043835" cy="1788589"/>
            </a:xfrm>
            <a:custGeom>
              <a:avLst/>
              <a:gdLst>
                <a:gd name="connsiteX0" fmla="*/ 0 w 930275"/>
                <a:gd name="connsiteY0" fmla="*/ 9334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334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4883 w 930275"/>
                <a:gd name="connsiteY18" fmla="*/ 678330 h 1612900"/>
                <a:gd name="connsiteX19" fmla="*/ 260350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4883 w 930275"/>
                <a:gd name="connsiteY18" fmla="*/ 678330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0275" h="1612900">
                  <a:moveTo>
                    <a:pt x="0" y="927100"/>
                  </a:moveTo>
                  <a:lnTo>
                    <a:pt x="0" y="1612900"/>
                  </a:lnTo>
                  <a:lnTo>
                    <a:pt x="234950" y="1612900"/>
                  </a:lnTo>
                  <a:lnTo>
                    <a:pt x="234950" y="1397000"/>
                  </a:lnTo>
                  <a:lnTo>
                    <a:pt x="450850" y="1397000"/>
                  </a:lnTo>
                  <a:lnTo>
                    <a:pt x="450850" y="1139825"/>
                  </a:lnTo>
                  <a:lnTo>
                    <a:pt x="688975" y="1139825"/>
                  </a:lnTo>
                  <a:lnTo>
                    <a:pt x="688975" y="908050"/>
                  </a:lnTo>
                  <a:lnTo>
                    <a:pt x="930275" y="908050"/>
                  </a:lnTo>
                  <a:lnTo>
                    <a:pt x="930275" y="698500"/>
                  </a:lnTo>
                  <a:lnTo>
                    <a:pt x="688975" y="698500"/>
                  </a:lnTo>
                  <a:lnTo>
                    <a:pt x="688975" y="463550"/>
                  </a:lnTo>
                  <a:lnTo>
                    <a:pt x="454025" y="463550"/>
                  </a:lnTo>
                  <a:lnTo>
                    <a:pt x="454025" y="234950"/>
                  </a:lnTo>
                  <a:lnTo>
                    <a:pt x="248786" y="237098"/>
                  </a:lnTo>
                  <a:cubicBezTo>
                    <a:pt x="247827" y="4680"/>
                    <a:pt x="243387" y="63137"/>
                    <a:pt x="244541" y="0"/>
                  </a:cubicBezTo>
                  <a:lnTo>
                    <a:pt x="3175" y="0"/>
                  </a:lnTo>
                  <a:lnTo>
                    <a:pt x="3175" y="682625"/>
                  </a:lnTo>
                  <a:lnTo>
                    <a:pt x="230640" y="682624"/>
                  </a:lnTo>
                  <a:cubicBezTo>
                    <a:pt x="229225" y="765547"/>
                    <a:pt x="232054" y="844177"/>
                    <a:pt x="230639" y="927100"/>
                  </a:cubicBezTo>
                  <a:lnTo>
                    <a:pt x="0" y="927100"/>
                  </a:lnTo>
                  <a:close/>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4643424" y="2844859"/>
            <a:ext cx="1066667" cy="1790476"/>
            <a:chOff x="10058400" y="228600"/>
            <a:chExt cx="1066667" cy="1790476"/>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0" y="228600"/>
              <a:ext cx="1066667" cy="1790476"/>
            </a:xfrm>
            <a:prstGeom prst="rect">
              <a:avLst/>
            </a:prstGeom>
            <a:ln>
              <a:solidFill>
                <a:srgbClr val="00B0F0"/>
              </a:solidFill>
            </a:ln>
          </p:spPr>
        </p:pic>
        <p:sp>
          <p:nvSpPr>
            <p:cNvPr id="14" name="Freeform 13"/>
            <p:cNvSpPr>
              <a:spLocks noChangeAspect="1"/>
            </p:cNvSpPr>
            <p:nvPr/>
          </p:nvSpPr>
          <p:spPr>
            <a:xfrm>
              <a:off x="10074882" y="228600"/>
              <a:ext cx="1043835" cy="1788589"/>
            </a:xfrm>
            <a:custGeom>
              <a:avLst/>
              <a:gdLst>
                <a:gd name="connsiteX0" fmla="*/ 0 w 930275"/>
                <a:gd name="connsiteY0" fmla="*/ 9334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334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4883 w 930275"/>
                <a:gd name="connsiteY18" fmla="*/ 678330 h 1612900"/>
                <a:gd name="connsiteX19" fmla="*/ 260350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4883 w 930275"/>
                <a:gd name="connsiteY18" fmla="*/ 678330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0275" h="1612900">
                  <a:moveTo>
                    <a:pt x="0" y="927100"/>
                  </a:moveTo>
                  <a:lnTo>
                    <a:pt x="0" y="1612900"/>
                  </a:lnTo>
                  <a:lnTo>
                    <a:pt x="234950" y="1612900"/>
                  </a:lnTo>
                  <a:lnTo>
                    <a:pt x="234950" y="1397000"/>
                  </a:lnTo>
                  <a:lnTo>
                    <a:pt x="450850" y="1397000"/>
                  </a:lnTo>
                  <a:lnTo>
                    <a:pt x="450850" y="1139825"/>
                  </a:lnTo>
                  <a:lnTo>
                    <a:pt x="688975" y="1139825"/>
                  </a:lnTo>
                  <a:lnTo>
                    <a:pt x="688975" y="908050"/>
                  </a:lnTo>
                  <a:lnTo>
                    <a:pt x="930275" y="908050"/>
                  </a:lnTo>
                  <a:lnTo>
                    <a:pt x="930275" y="698500"/>
                  </a:lnTo>
                  <a:lnTo>
                    <a:pt x="688975" y="698500"/>
                  </a:lnTo>
                  <a:lnTo>
                    <a:pt x="688975" y="463550"/>
                  </a:lnTo>
                  <a:lnTo>
                    <a:pt x="454025" y="463550"/>
                  </a:lnTo>
                  <a:lnTo>
                    <a:pt x="454025" y="234950"/>
                  </a:lnTo>
                  <a:lnTo>
                    <a:pt x="248786" y="237098"/>
                  </a:lnTo>
                  <a:cubicBezTo>
                    <a:pt x="247827" y="4680"/>
                    <a:pt x="243387" y="63137"/>
                    <a:pt x="244541" y="0"/>
                  </a:cubicBezTo>
                  <a:lnTo>
                    <a:pt x="3175" y="0"/>
                  </a:lnTo>
                  <a:lnTo>
                    <a:pt x="3175" y="682625"/>
                  </a:lnTo>
                  <a:lnTo>
                    <a:pt x="230640" y="682624"/>
                  </a:lnTo>
                  <a:cubicBezTo>
                    <a:pt x="229225" y="765547"/>
                    <a:pt x="232054" y="844177"/>
                    <a:pt x="230639" y="927100"/>
                  </a:cubicBezTo>
                  <a:lnTo>
                    <a:pt x="0" y="927100"/>
                  </a:lnTo>
                  <a:close/>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5" name="Group 14"/>
          <p:cNvGrpSpPr/>
          <p:nvPr/>
        </p:nvGrpSpPr>
        <p:grpSpPr>
          <a:xfrm>
            <a:off x="7093176" y="2842972"/>
            <a:ext cx="1066667" cy="1790476"/>
            <a:chOff x="10363200" y="603540"/>
            <a:chExt cx="1066667" cy="1790476"/>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3200" y="603540"/>
              <a:ext cx="1066667" cy="1790476"/>
            </a:xfrm>
            <a:prstGeom prst="rect">
              <a:avLst/>
            </a:prstGeom>
            <a:ln>
              <a:solidFill>
                <a:srgbClr val="00B0F0"/>
              </a:solidFill>
            </a:ln>
          </p:spPr>
        </p:pic>
        <p:sp>
          <p:nvSpPr>
            <p:cNvPr id="17" name="Freeform 16"/>
            <p:cNvSpPr>
              <a:spLocks noChangeAspect="1"/>
            </p:cNvSpPr>
            <p:nvPr/>
          </p:nvSpPr>
          <p:spPr>
            <a:xfrm>
              <a:off x="10371984" y="605427"/>
              <a:ext cx="1043835" cy="1788589"/>
            </a:xfrm>
            <a:custGeom>
              <a:avLst/>
              <a:gdLst>
                <a:gd name="connsiteX0" fmla="*/ 0 w 930275"/>
                <a:gd name="connsiteY0" fmla="*/ 9334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334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4883 w 930275"/>
                <a:gd name="connsiteY18" fmla="*/ 678330 h 1612900"/>
                <a:gd name="connsiteX19" fmla="*/ 260350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4883 w 930275"/>
                <a:gd name="connsiteY18" fmla="*/ 678330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0275" h="1612900">
                  <a:moveTo>
                    <a:pt x="0" y="927100"/>
                  </a:moveTo>
                  <a:lnTo>
                    <a:pt x="0" y="1612900"/>
                  </a:lnTo>
                  <a:lnTo>
                    <a:pt x="234950" y="1612900"/>
                  </a:lnTo>
                  <a:lnTo>
                    <a:pt x="234950" y="1397000"/>
                  </a:lnTo>
                  <a:lnTo>
                    <a:pt x="450850" y="1397000"/>
                  </a:lnTo>
                  <a:lnTo>
                    <a:pt x="450850" y="1139825"/>
                  </a:lnTo>
                  <a:lnTo>
                    <a:pt x="688975" y="1139825"/>
                  </a:lnTo>
                  <a:lnTo>
                    <a:pt x="688975" y="908050"/>
                  </a:lnTo>
                  <a:lnTo>
                    <a:pt x="930275" y="908050"/>
                  </a:lnTo>
                  <a:lnTo>
                    <a:pt x="930275" y="698500"/>
                  </a:lnTo>
                  <a:lnTo>
                    <a:pt x="688975" y="698500"/>
                  </a:lnTo>
                  <a:lnTo>
                    <a:pt x="688975" y="463550"/>
                  </a:lnTo>
                  <a:lnTo>
                    <a:pt x="454025" y="463550"/>
                  </a:lnTo>
                  <a:lnTo>
                    <a:pt x="454025" y="234950"/>
                  </a:lnTo>
                  <a:lnTo>
                    <a:pt x="248786" y="237098"/>
                  </a:lnTo>
                  <a:cubicBezTo>
                    <a:pt x="247827" y="4680"/>
                    <a:pt x="243387" y="63137"/>
                    <a:pt x="244541" y="0"/>
                  </a:cubicBezTo>
                  <a:lnTo>
                    <a:pt x="3175" y="0"/>
                  </a:lnTo>
                  <a:lnTo>
                    <a:pt x="3175" y="682625"/>
                  </a:lnTo>
                  <a:lnTo>
                    <a:pt x="230640" y="682624"/>
                  </a:lnTo>
                  <a:cubicBezTo>
                    <a:pt x="229225" y="765547"/>
                    <a:pt x="232054" y="844177"/>
                    <a:pt x="230639" y="927100"/>
                  </a:cubicBezTo>
                  <a:lnTo>
                    <a:pt x="0" y="927100"/>
                  </a:lnTo>
                  <a:close/>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9881" y="5130668"/>
            <a:ext cx="266667" cy="266667"/>
          </a:xfrm>
          <a:prstGeom prst="rect">
            <a:avLst/>
          </a:prstGeom>
          <a:ln w="28575">
            <a:solidFill>
              <a:srgbClr val="FF0000"/>
            </a:solidFill>
          </a:ln>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4757" y="5137017"/>
            <a:ext cx="266667" cy="253968"/>
          </a:xfrm>
          <a:prstGeom prst="rect">
            <a:avLst/>
          </a:prstGeom>
          <a:ln w="28575">
            <a:solidFill>
              <a:srgbClr val="FF0000"/>
            </a:solidFill>
          </a:ln>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2306" y="5130668"/>
            <a:ext cx="292064" cy="266667"/>
          </a:xfrm>
          <a:prstGeom prst="rect">
            <a:avLst/>
          </a:prstGeom>
          <a:ln w="28575">
            <a:solidFill>
              <a:srgbClr val="FF0000"/>
            </a:solidFill>
          </a:ln>
        </p:spPr>
      </p:pic>
      <p:cxnSp>
        <p:nvCxnSpPr>
          <p:cNvPr id="21" name="Straight Arrow Connector 20"/>
          <p:cNvCxnSpPr/>
          <p:nvPr/>
        </p:nvCxnSpPr>
        <p:spPr>
          <a:xfrm>
            <a:off x="3748074" y="3611683"/>
            <a:ext cx="495081" cy="173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9674" y="2844859"/>
            <a:ext cx="1050253" cy="1792224"/>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91842" y="2906295"/>
            <a:ext cx="1050253" cy="1792224"/>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74010" y="2967731"/>
            <a:ext cx="1045464" cy="1792224"/>
          </a:xfrm>
          <a:prstGeom prst="rect">
            <a:avLst/>
          </a:prstGeom>
        </p:spPr>
      </p:pic>
      <p:sp>
        <p:nvSpPr>
          <p:cNvPr id="25" name="TextBox 24"/>
          <p:cNvSpPr txBox="1"/>
          <p:nvPr/>
        </p:nvSpPr>
        <p:spPr>
          <a:xfrm>
            <a:off x="2988653" y="4229651"/>
            <a:ext cx="1560042" cy="461665"/>
          </a:xfrm>
          <a:prstGeom prst="rect">
            <a:avLst/>
          </a:prstGeom>
          <a:noFill/>
        </p:spPr>
        <p:txBody>
          <a:bodyPr wrap="none" rtlCol="0">
            <a:spAutoFit/>
          </a:bodyPr>
          <a:lstStyle/>
          <a:p>
            <a:r>
              <a:rPr lang="en-US" sz="2400" dirty="0" smtClean="0"/>
              <a:t>x1,000,000</a:t>
            </a:r>
            <a:endParaRPr lang="en-US" sz="2400" dirty="0"/>
          </a:p>
        </p:txBody>
      </p:sp>
      <p:sp>
        <p:nvSpPr>
          <p:cNvPr id="26" name="TextBox 25"/>
          <p:cNvSpPr txBox="1"/>
          <p:nvPr/>
        </p:nvSpPr>
        <p:spPr>
          <a:xfrm>
            <a:off x="7702709" y="4229651"/>
            <a:ext cx="1016625" cy="461665"/>
          </a:xfrm>
          <a:prstGeom prst="rect">
            <a:avLst/>
          </a:prstGeom>
          <a:noFill/>
        </p:spPr>
        <p:txBody>
          <a:bodyPr wrap="none" rtlCol="0">
            <a:spAutoFit/>
          </a:bodyPr>
          <a:lstStyle/>
          <a:p>
            <a:r>
              <a:rPr lang="en-US" sz="2400" dirty="0" smtClean="0"/>
              <a:t>x5,000</a:t>
            </a:r>
            <a:endParaRPr lang="en-US" sz="2400" dirty="0"/>
          </a:p>
        </p:txBody>
      </p:sp>
      <p:cxnSp>
        <p:nvCxnSpPr>
          <p:cNvPr id="27" name="Straight Arrow Connector 26"/>
          <p:cNvCxnSpPr/>
          <p:nvPr/>
        </p:nvCxnSpPr>
        <p:spPr>
          <a:xfrm>
            <a:off x="3519474" y="4698519"/>
            <a:ext cx="971550" cy="31781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037124" y="4609935"/>
            <a:ext cx="71214" cy="406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26780" y="5028393"/>
            <a:ext cx="1701107" cy="461665"/>
          </a:xfrm>
          <a:prstGeom prst="rect">
            <a:avLst/>
          </a:prstGeom>
          <a:noFill/>
        </p:spPr>
        <p:txBody>
          <a:bodyPr wrap="none" rtlCol="0">
            <a:spAutoFit/>
          </a:bodyPr>
          <a:lstStyle/>
          <a:p>
            <a:r>
              <a:rPr lang="en-US" sz="2400" dirty="0" smtClean="0"/>
              <a:t>Conditional:</a:t>
            </a:r>
            <a:endParaRPr lang="en-US" sz="2400" dirty="0"/>
          </a:p>
        </p:txBody>
      </p:sp>
      <p:cxnSp>
        <p:nvCxnSpPr>
          <p:cNvPr id="30" name="Straight Arrow Connector 29"/>
          <p:cNvCxnSpPr/>
          <p:nvPr/>
        </p:nvCxnSpPr>
        <p:spPr>
          <a:xfrm>
            <a:off x="7488181" y="4609935"/>
            <a:ext cx="71214" cy="406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262653" y="4609935"/>
            <a:ext cx="71214" cy="406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46499" y="2393993"/>
            <a:ext cx="3094309" cy="461665"/>
          </a:xfrm>
          <a:prstGeom prst="rect">
            <a:avLst/>
          </a:prstGeom>
          <a:noFill/>
        </p:spPr>
        <p:txBody>
          <a:bodyPr wrap="none" rtlCol="0">
            <a:spAutoFit/>
          </a:bodyPr>
          <a:lstStyle/>
          <a:p>
            <a:r>
              <a:rPr lang="en-US" sz="2400" dirty="0" smtClean="0"/>
              <a:t>Random Image Patches</a:t>
            </a:r>
            <a:endParaRPr lang="en-US" sz="2400" dirty="0"/>
          </a:p>
        </p:txBody>
      </p:sp>
      <p:sp>
        <p:nvSpPr>
          <p:cNvPr id="67" name="TextBox 66"/>
          <p:cNvSpPr txBox="1"/>
          <p:nvPr/>
        </p:nvSpPr>
        <p:spPr>
          <a:xfrm>
            <a:off x="4491024" y="2393993"/>
            <a:ext cx="3807068" cy="461665"/>
          </a:xfrm>
          <a:prstGeom prst="rect">
            <a:avLst/>
          </a:prstGeom>
          <a:noFill/>
        </p:spPr>
        <p:txBody>
          <a:bodyPr wrap="none" rtlCol="0">
            <a:spAutoFit/>
          </a:bodyPr>
          <a:lstStyle/>
          <a:p>
            <a:r>
              <a:rPr lang="en-US" sz="2400" dirty="0" smtClean="0"/>
              <a:t>Dictionary (GMM of patches)</a:t>
            </a:r>
            <a:endParaRPr lang="en-US" sz="2400" dirty="0"/>
          </a:p>
        </p:txBody>
      </p:sp>
    </p:spTree>
    <p:extLst>
      <p:ext uri="{BB962C8B-B14F-4D97-AF65-F5344CB8AC3E}">
        <p14:creationId xmlns:p14="http://schemas.microsoft.com/office/powerpoint/2010/main" val="3513029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Faster </a:t>
            </a:r>
            <a:r>
              <a:rPr lang="en-US" i="1" dirty="0" smtClean="0"/>
              <a:t>Stuff</a:t>
            </a:r>
            <a:r>
              <a:rPr lang="en-US" dirty="0" smtClean="0"/>
              <a:t> Model</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7573" r="63361" b="8261"/>
          <a:stretch/>
        </p:blipFill>
        <p:spPr>
          <a:xfrm>
            <a:off x="190388" y="1390819"/>
            <a:ext cx="3553712" cy="349891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785562021"/>
              </p:ext>
            </p:extLst>
          </p:nvPr>
        </p:nvGraphicFramePr>
        <p:xfrm>
          <a:off x="190388" y="1390818"/>
          <a:ext cx="3553710" cy="3498915"/>
        </p:xfrm>
        <a:graphic>
          <a:graphicData uri="http://schemas.openxmlformats.org/drawingml/2006/table">
            <a:tbl>
              <a:tblPr firstRow="1" bandRow="1">
                <a:tableStyleId>{5940675A-B579-460E-94D1-54222C63F5DA}</a:tableStyleId>
              </a:tblPr>
              <a:tblGrid>
                <a:gridCol w="236914"/>
                <a:gridCol w="236914"/>
                <a:gridCol w="236914"/>
                <a:gridCol w="236914"/>
                <a:gridCol w="236914"/>
                <a:gridCol w="236914"/>
                <a:gridCol w="236914"/>
                <a:gridCol w="236914"/>
                <a:gridCol w="236914"/>
                <a:gridCol w="236914"/>
                <a:gridCol w="236914"/>
                <a:gridCol w="236914"/>
                <a:gridCol w="236914"/>
                <a:gridCol w="236914"/>
                <a:gridCol w="236914"/>
              </a:tblGrid>
              <a:tr h="233261">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33261">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33261">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33261">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33261">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33261">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33261">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33261">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33261">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33261">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33261">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33261">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33261">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33261">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r h="233261">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c>
                  <a:txBody>
                    <a:bodyPr/>
                    <a:lstStyle/>
                    <a:p>
                      <a:endParaRPr lang="en-US" sz="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alpha val="38824"/>
                      </a:srgbClr>
                    </a:solidFill>
                  </a:tcPr>
                </a:tc>
              </a:tr>
            </a:tbl>
          </a:graphicData>
        </a:graphic>
      </p:graphicFrame>
      <p:sp>
        <p:nvSpPr>
          <p:cNvPr id="6" name="Rectangle 5"/>
          <p:cNvSpPr/>
          <p:nvPr/>
        </p:nvSpPr>
        <p:spPr>
          <a:xfrm>
            <a:off x="677521" y="3270484"/>
            <a:ext cx="207168" cy="2024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672758" y="2568809"/>
            <a:ext cx="930275" cy="1612900"/>
          </a:xfrm>
          <a:custGeom>
            <a:avLst/>
            <a:gdLst>
              <a:gd name="connsiteX0" fmla="*/ 0 w 930275"/>
              <a:gd name="connsiteY0" fmla="*/ 9334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334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710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0275" h="1612900">
                <a:moveTo>
                  <a:pt x="0" y="927100"/>
                </a:moveTo>
                <a:lnTo>
                  <a:pt x="0" y="1612900"/>
                </a:lnTo>
                <a:lnTo>
                  <a:pt x="234950" y="1612900"/>
                </a:lnTo>
                <a:lnTo>
                  <a:pt x="234950" y="1397000"/>
                </a:lnTo>
                <a:lnTo>
                  <a:pt x="450850" y="1397000"/>
                </a:lnTo>
                <a:lnTo>
                  <a:pt x="450850" y="1139825"/>
                </a:lnTo>
                <a:lnTo>
                  <a:pt x="688975" y="1139825"/>
                </a:lnTo>
                <a:lnTo>
                  <a:pt x="688975" y="908050"/>
                </a:lnTo>
                <a:lnTo>
                  <a:pt x="930275" y="908050"/>
                </a:lnTo>
                <a:lnTo>
                  <a:pt x="930275" y="698500"/>
                </a:lnTo>
                <a:lnTo>
                  <a:pt x="688975" y="698500"/>
                </a:lnTo>
                <a:lnTo>
                  <a:pt x="688975" y="463550"/>
                </a:lnTo>
                <a:lnTo>
                  <a:pt x="454025" y="463550"/>
                </a:lnTo>
                <a:lnTo>
                  <a:pt x="454025" y="234950"/>
                </a:lnTo>
                <a:lnTo>
                  <a:pt x="219075" y="234950"/>
                </a:lnTo>
                <a:lnTo>
                  <a:pt x="219075" y="0"/>
                </a:lnTo>
                <a:lnTo>
                  <a:pt x="3175" y="0"/>
                </a:lnTo>
                <a:lnTo>
                  <a:pt x="3175" y="682625"/>
                </a:lnTo>
                <a:lnTo>
                  <a:pt x="260350" y="682625"/>
                </a:lnTo>
                <a:lnTo>
                  <a:pt x="260350" y="927100"/>
                </a:lnTo>
                <a:lnTo>
                  <a:pt x="0" y="927100"/>
                </a:lnTo>
                <a:close/>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Freeform 7"/>
          <p:cNvSpPr/>
          <p:nvPr/>
        </p:nvSpPr>
        <p:spPr>
          <a:xfrm>
            <a:off x="910883" y="2098909"/>
            <a:ext cx="2346325" cy="2311400"/>
          </a:xfrm>
          <a:custGeom>
            <a:avLst/>
            <a:gdLst>
              <a:gd name="connsiteX0" fmla="*/ 0 w 2346325"/>
              <a:gd name="connsiteY0" fmla="*/ 469900 h 2311400"/>
              <a:gd name="connsiteX1" fmla="*/ 0 w 2346325"/>
              <a:gd name="connsiteY1" fmla="*/ 1844675 h 2311400"/>
              <a:gd name="connsiteX2" fmla="*/ 238125 w 2346325"/>
              <a:gd name="connsiteY2" fmla="*/ 1844675 h 2311400"/>
              <a:gd name="connsiteX3" fmla="*/ 238125 w 2346325"/>
              <a:gd name="connsiteY3" fmla="*/ 2079625 h 2311400"/>
              <a:gd name="connsiteX4" fmla="*/ 473075 w 2346325"/>
              <a:gd name="connsiteY4" fmla="*/ 2079625 h 2311400"/>
              <a:gd name="connsiteX5" fmla="*/ 473075 w 2346325"/>
              <a:gd name="connsiteY5" fmla="*/ 2311400 h 2311400"/>
              <a:gd name="connsiteX6" fmla="*/ 1876425 w 2346325"/>
              <a:gd name="connsiteY6" fmla="*/ 2311400 h 2311400"/>
              <a:gd name="connsiteX7" fmla="*/ 1876425 w 2346325"/>
              <a:gd name="connsiteY7" fmla="*/ 2082800 h 2311400"/>
              <a:gd name="connsiteX8" fmla="*/ 2111375 w 2346325"/>
              <a:gd name="connsiteY8" fmla="*/ 2082800 h 2311400"/>
              <a:gd name="connsiteX9" fmla="*/ 2111375 w 2346325"/>
              <a:gd name="connsiteY9" fmla="*/ 1844675 h 2311400"/>
              <a:gd name="connsiteX10" fmla="*/ 2346325 w 2346325"/>
              <a:gd name="connsiteY10" fmla="*/ 1844675 h 2311400"/>
              <a:gd name="connsiteX11" fmla="*/ 2346325 w 2346325"/>
              <a:gd name="connsiteY11" fmla="*/ 466725 h 2311400"/>
              <a:gd name="connsiteX12" fmla="*/ 2105025 w 2346325"/>
              <a:gd name="connsiteY12" fmla="*/ 466725 h 2311400"/>
              <a:gd name="connsiteX13" fmla="*/ 2105025 w 2346325"/>
              <a:gd name="connsiteY13" fmla="*/ 234950 h 2311400"/>
              <a:gd name="connsiteX14" fmla="*/ 1873250 w 2346325"/>
              <a:gd name="connsiteY14" fmla="*/ 234950 h 2311400"/>
              <a:gd name="connsiteX15" fmla="*/ 1873250 w 2346325"/>
              <a:gd name="connsiteY15" fmla="*/ 0 h 2311400"/>
              <a:gd name="connsiteX16" fmla="*/ 473075 w 2346325"/>
              <a:gd name="connsiteY16" fmla="*/ 0 h 2311400"/>
              <a:gd name="connsiteX17" fmla="*/ 473075 w 2346325"/>
              <a:gd name="connsiteY17" fmla="*/ 234950 h 2311400"/>
              <a:gd name="connsiteX18" fmla="*/ 238125 w 2346325"/>
              <a:gd name="connsiteY18" fmla="*/ 234950 h 2311400"/>
              <a:gd name="connsiteX19" fmla="*/ 238125 w 2346325"/>
              <a:gd name="connsiteY19" fmla="*/ 469900 h 2311400"/>
              <a:gd name="connsiteX20" fmla="*/ 0 w 2346325"/>
              <a:gd name="connsiteY20" fmla="*/ 469900 h 23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6325" h="2311400">
                <a:moveTo>
                  <a:pt x="0" y="469900"/>
                </a:moveTo>
                <a:lnTo>
                  <a:pt x="0" y="1844675"/>
                </a:lnTo>
                <a:lnTo>
                  <a:pt x="238125" y="1844675"/>
                </a:lnTo>
                <a:lnTo>
                  <a:pt x="238125" y="2079625"/>
                </a:lnTo>
                <a:lnTo>
                  <a:pt x="473075" y="2079625"/>
                </a:lnTo>
                <a:lnTo>
                  <a:pt x="473075" y="2311400"/>
                </a:lnTo>
                <a:lnTo>
                  <a:pt x="1876425" y="2311400"/>
                </a:lnTo>
                <a:lnTo>
                  <a:pt x="1876425" y="2082800"/>
                </a:lnTo>
                <a:lnTo>
                  <a:pt x="2111375" y="2082800"/>
                </a:lnTo>
                <a:lnTo>
                  <a:pt x="2111375" y="1844675"/>
                </a:lnTo>
                <a:lnTo>
                  <a:pt x="2346325" y="1844675"/>
                </a:lnTo>
                <a:lnTo>
                  <a:pt x="2346325" y="466725"/>
                </a:lnTo>
                <a:lnTo>
                  <a:pt x="2105025" y="466725"/>
                </a:lnTo>
                <a:lnTo>
                  <a:pt x="2105025" y="234950"/>
                </a:lnTo>
                <a:lnTo>
                  <a:pt x="1873250" y="234950"/>
                </a:lnTo>
                <a:lnTo>
                  <a:pt x="1873250" y="0"/>
                </a:lnTo>
                <a:lnTo>
                  <a:pt x="473075" y="0"/>
                </a:lnTo>
                <a:lnTo>
                  <a:pt x="473075" y="234950"/>
                </a:lnTo>
                <a:lnTo>
                  <a:pt x="238125" y="234950"/>
                </a:lnTo>
                <a:lnTo>
                  <a:pt x="238125" y="469900"/>
                </a:lnTo>
                <a:lnTo>
                  <a:pt x="0" y="469900"/>
                </a:lnTo>
                <a:close/>
              </a:path>
            </a:pathLst>
          </a:cu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 name="Group 8"/>
          <p:cNvGrpSpPr/>
          <p:nvPr/>
        </p:nvGrpSpPr>
        <p:grpSpPr>
          <a:xfrm>
            <a:off x="6291781" y="1449687"/>
            <a:ext cx="1066667" cy="1791350"/>
            <a:chOff x="12268200" y="3488261"/>
            <a:chExt cx="1066667" cy="179135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68200" y="3489135"/>
              <a:ext cx="1066667" cy="1790476"/>
            </a:xfrm>
            <a:prstGeom prst="rect">
              <a:avLst/>
            </a:prstGeom>
            <a:ln>
              <a:solidFill>
                <a:srgbClr val="00B0F0"/>
              </a:solidFill>
            </a:ln>
          </p:spPr>
        </p:pic>
        <p:sp>
          <p:nvSpPr>
            <p:cNvPr id="11" name="Freeform 10"/>
            <p:cNvSpPr>
              <a:spLocks noChangeAspect="1"/>
            </p:cNvSpPr>
            <p:nvPr/>
          </p:nvSpPr>
          <p:spPr>
            <a:xfrm>
              <a:off x="12274550" y="3488261"/>
              <a:ext cx="1043835" cy="1788589"/>
            </a:xfrm>
            <a:custGeom>
              <a:avLst/>
              <a:gdLst>
                <a:gd name="connsiteX0" fmla="*/ 0 w 930275"/>
                <a:gd name="connsiteY0" fmla="*/ 9334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334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4883 w 930275"/>
                <a:gd name="connsiteY18" fmla="*/ 678330 h 1612900"/>
                <a:gd name="connsiteX19" fmla="*/ 260350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4883 w 930275"/>
                <a:gd name="connsiteY18" fmla="*/ 678330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0275" h="1612900">
                  <a:moveTo>
                    <a:pt x="0" y="927100"/>
                  </a:moveTo>
                  <a:lnTo>
                    <a:pt x="0" y="1612900"/>
                  </a:lnTo>
                  <a:lnTo>
                    <a:pt x="234950" y="1612900"/>
                  </a:lnTo>
                  <a:lnTo>
                    <a:pt x="234950" y="1397000"/>
                  </a:lnTo>
                  <a:lnTo>
                    <a:pt x="450850" y="1397000"/>
                  </a:lnTo>
                  <a:lnTo>
                    <a:pt x="450850" y="1139825"/>
                  </a:lnTo>
                  <a:lnTo>
                    <a:pt x="688975" y="1139825"/>
                  </a:lnTo>
                  <a:lnTo>
                    <a:pt x="688975" y="908050"/>
                  </a:lnTo>
                  <a:lnTo>
                    <a:pt x="930275" y="908050"/>
                  </a:lnTo>
                  <a:lnTo>
                    <a:pt x="930275" y="698500"/>
                  </a:lnTo>
                  <a:lnTo>
                    <a:pt x="688975" y="698500"/>
                  </a:lnTo>
                  <a:lnTo>
                    <a:pt x="688975" y="463550"/>
                  </a:lnTo>
                  <a:lnTo>
                    <a:pt x="454025" y="463550"/>
                  </a:lnTo>
                  <a:lnTo>
                    <a:pt x="454025" y="234950"/>
                  </a:lnTo>
                  <a:lnTo>
                    <a:pt x="248786" y="237098"/>
                  </a:lnTo>
                  <a:cubicBezTo>
                    <a:pt x="247827" y="4680"/>
                    <a:pt x="243387" y="63137"/>
                    <a:pt x="244541" y="0"/>
                  </a:cubicBezTo>
                  <a:lnTo>
                    <a:pt x="3175" y="0"/>
                  </a:lnTo>
                  <a:lnTo>
                    <a:pt x="3175" y="682625"/>
                  </a:lnTo>
                  <a:lnTo>
                    <a:pt x="230640" y="682624"/>
                  </a:lnTo>
                  <a:cubicBezTo>
                    <a:pt x="229225" y="765547"/>
                    <a:pt x="232054" y="844177"/>
                    <a:pt x="230639" y="927100"/>
                  </a:cubicBezTo>
                  <a:lnTo>
                    <a:pt x="0" y="927100"/>
                  </a:lnTo>
                  <a:close/>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5066905" y="1449687"/>
            <a:ext cx="1066667" cy="1790476"/>
            <a:chOff x="10058400" y="228600"/>
            <a:chExt cx="1066667" cy="1790476"/>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8400" y="228600"/>
              <a:ext cx="1066667" cy="1790476"/>
            </a:xfrm>
            <a:prstGeom prst="rect">
              <a:avLst/>
            </a:prstGeom>
            <a:ln>
              <a:solidFill>
                <a:srgbClr val="00B0F0"/>
              </a:solidFill>
            </a:ln>
          </p:spPr>
        </p:pic>
        <p:sp>
          <p:nvSpPr>
            <p:cNvPr id="14" name="Freeform 13"/>
            <p:cNvSpPr>
              <a:spLocks noChangeAspect="1"/>
            </p:cNvSpPr>
            <p:nvPr/>
          </p:nvSpPr>
          <p:spPr>
            <a:xfrm>
              <a:off x="10074882" y="228600"/>
              <a:ext cx="1043835" cy="1788589"/>
            </a:xfrm>
            <a:custGeom>
              <a:avLst/>
              <a:gdLst>
                <a:gd name="connsiteX0" fmla="*/ 0 w 930275"/>
                <a:gd name="connsiteY0" fmla="*/ 9334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334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4883 w 930275"/>
                <a:gd name="connsiteY18" fmla="*/ 678330 h 1612900"/>
                <a:gd name="connsiteX19" fmla="*/ 260350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4883 w 930275"/>
                <a:gd name="connsiteY18" fmla="*/ 678330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0275" h="1612900">
                  <a:moveTo>
                    <a:pt x="0" y="927100"/>
                  </a:moveTo>
                  <a:lnTo>
                    <a:pt x="0" y="1612900"/>
                  </a:lnTo>
                  <a:lnTo>
                    <a:pt x="234950" y="1612900"/>
                  </a:lnTo>
                  <a:lnTo>
                    <a:pt x="234950" y="1397000"/>
                  </a:lnTo>
                  <a:lnTo>
                    <a:pt x="450850" y="1397000"/>
                  </a:lnTo>
                  <a:lnTo>
                    <a:pt x="450850" y="1139825"/>
                  </a:lnTo>
                  <a:lnTo>
                    <a:pt x="688975" y="1139825"/>
                  </a:lnTo>
                  <a:lnTo>
                    <a:pt x="688975" y="908050"/>
                  </a:lnTo>
                  <a:lnTo>
                    <a:pt x="930275" y="908050"/>
                  </a:lnTo>
                  <a:lnTo>
                    <a:pt x="930275" y="698500"/>
                  </a:lnTo>
                  <a:lnTo>
                    <a:pt x="688975" y="698500"/>
                  </a:lnTo>
                  <a:lnTo>
                    <a:pt x="688975" y="463550"/>
                  </a:lnTo>
                  <a:lnTo>
                    <a:pt x="454025" y="463550"/>
                  </a:lnTo>
                  <a:lnTo>
                    <a:pt x="454025" y="234950"/>
                  </a:lnTo>
                  <a:lnTo>
                    <a:pt x="248786" y="237098"/>
                  </a:lnTo>
                  <a:cubicBezTo>
                    <a:pt x="247827" y="4680"/>
                    <a:pt x="243387" y="63137"/>
                    <a:pt x="244541" y="0"/>
                  </a:cubicBezTo>
                  <a:lnTo>
                    <a:pt x="3175" y="0"/>
                  </a:lnTo>
                  <a:lnTo>
                    <a:pt x="3175" y="682625"/>
                  </a:lnTo>
                  <a:lnTo>
                    <a:pt x="230640" y="682624"/>
                  </a:lnTo>
                  <a:cubicBezTo>
                    <a:pt x="229225" y="765547"/>
                    <a:pt x="232054" y="844177"/>
                    <a:pt x="230639" y="927100"/>
                  </a:cubicBezTo>
                  <a:lnTo>
                    <a:pt x="0" y="927100"/>
                  </a:lnTo>
                  <a:close/>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5" name="Group 14"/>
          <p:cNvGrpSpPr/>
          <p:nvPr/>
        </p:nvGrpSpPr>
        <p:grpSpPr>
          <a:xfrm>
            <a:off x="7516657" y="1447800"/>
            <a:ext cx="1066667" cy="1790476"/>
            <a:chOff x="10363200" y="603540"/>
            <a:chExt cx="1066667" cy="1790476"/>
          </a:xfrm>
        </p:grpSpPr>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3200" y="603540"/>
              <a:ext cx="1066667" cy="1790476"/>
            </a:xfrm>
            <a:prstGeom prst="rect">
              <a:avLst/>
            </a:prstGeom>
            <a:ln>
              <a:solidFill>
                <a:srgbClr val="00B0F0"/>
              </a:solidFill>
            </a:ln>
          </p:spPr>
        </p:pic>
        <p:sp>
          <p:nvSpPr>
            <p:cNvPr id="17" name="Freeform 16"/>
            <p:cNvSpPr>
              <a:spLocks noChangeAspect="1"/>
            </p:cNvSpPr>
            <p:nvPr/>
          </p:nvSpPr>
          <p:spPr>
            <a:xfrm>
              <a:off x="10371984" y="605427"/>
              <a:ext cx="1043835" cy="1788589"/>
            </a:xfrm>
            <a:custGeom>
              <a:avLst/>
              <a:gdLst>
                <a:gd name="connsiteX0" fmla="*/ 0 w 930275"/>
                <a:gd name="connsiteY0" fmla="*/ 9334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334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4883 w 930275"/>
                <a:gd name="connsiteY18" fmla="*/ 678330 h 1612900"/>
                <a:gd name="connsiteX19" fmla="*/ 260350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4883 w 930275"/>
                <a:gd name="connsiteY18" fmla="*/ 678330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0275" h="1612900">
                  <a:moveTo>
                    <a:pt x="0" y="927100"/>
                  </a:moveTo>
                  <a:lnTo>
                    <a:pt x="0" y="1612900"/>
                  </a:lnTo>
                  <a:lnTo>
                    <a:pt x="234950" y="1612900"/>
                  </a:lnTo>
                  <a:lnTo>
                    <a:pt x="234950" y="1397000"/>
                  </a:lnTo>
                  <a:lnTo>
                    <a:pt x="450850" y="1397000"/>
                  </a:lnTo>
                  <a:lnTo>
                    <a:pt x="450850" y="1139825"/>
                  </a:lnTo>
                  <a:lnTo>
                    <a:pt x="688975" y="1139825"/>
                  </a:lnTo>
                  <a:lnTo>
                    <a:pt x="688975" y="908050"/>
                  </a:lnTo>
                  <a:lnTo>
                    <a:pt x="930275" y="908050"/>
                  </a:lnTo>
                  <a:lnTo>
                    <a:pt x="930275" y="698500"/>
                  </a:lnTo>
                  <a:lnTo>
                    <a:pt x="688975" y="698500"/>
                  </a:lnTo>
                  <a:lnTo>
                    <a:pt x="688975" y="463550"/>
                  </a:lnTo>
                  <a:lnTo>
                    <a:pt x="454025" y="463550"/>
                  </a:lnTo>
                  <a:lnTo>
                    <a:pt x="454025" y="234950"/>
                  </a:lnTo>
                  <a:lnTo>
                    <a:pt x="248786" y="237098"/>
                  </a:lnTo>
                  <a:cubicBezTo>
                    <a:pt x="247827" y="4680"/>
                    <a:pt x="243387" y="63137"/>
                    <a:pt x="244541" y="0"/>
                  </a:cubicBezTo>
                  <a:lnTo>
                    <a:pt x="3175" y="0"/>
                  </a:lnTo>
                  <a:lnTo>
                    <a:pt x="3175" y="682625"/>
                  </a:lnTo>
                  <a:lnTo>
                    <a:pt x="230640" y="682624"/>
                  </a:lnTo>
                  <a:cubicBezTo>
                    <a:pt x="229225" y="765547"/>
                    <a:pt x="232054" y="844177"/>
                    <a:pt x="230639" y="927100"/>
                  </a:cubicBezTo>
                  <a:lnTo>
                    <a:pt x="0" y="927100"/>
                  </a:lnTo>
                  <a:close/>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90457" y="3441686"/>
            <a:ext cx="266667" cy="266667"/>
          </a:xfrm>
          <a:prstGeom prst="rect">
            <a:avLst/>
          </a:prstGeom>
          <a:ln w="28575">
            <a:solidFill>
              <a:srgbClr val="FF0000"/>
            </a:solidFill>
          </a:ln>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5333" y="3448035"/>
            <a:ext cx="266667" cy="253968"/>
          </a:xfrm>
          <a:prstGeom prst="rect">
            <a:avLst/>
          </a:prstGeom>
          <a:ln w="28575">
            <a:solidFill>
              <a:srgbClr val="FF0000"/>
            </a:solidFill>
          </a:ln>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2882" y="3441686"/>
            <a:ext cx="292064" cy="266667"/>
          </a:xfrm>
          <a:prstGeom prst="rect">
            <a:avLst/>
          </a:prstGeom>
          <a:ln w="28575">
            <a:solidFill>
              <a:srgbClr val="FF0000"/>
            </a:solidFill>
          </a:ln>
        </p:spPr>
      </p:pic>
      <p:sp>
        <p:nvSpPr>
          <p:cNvPr id="26" name="TextBox 25"/>
          <p:cNvSpPr txBox="1"/>
          <p:nvPr/>
        </p:nvSpPr>
        <p:spPr>
          <a:xfrm>
            <a:off x="8126190" y="2834479"/>
            <a:ext cx="1016625" cy="461665"/>
          </a:xfrm>
          <a:prstGeom prst="rect">
            <a:avLst/>
          </a:prstGeom>
          <a:noFill/>
        </p:spPr>
        <p:txBody>
          <a:bodyPr wrap="none" rtlCol="0">
            <a:spAutoFit/>
          </a:bodyPr>
          <a:lstStyle/>
          <a:p>
            <a:r>
              <a:rPr lang="en-US" sz="2400" dirty="0" smtClean="0"/>
              <a:t>x5,000</a:t>
            </a:r>
            <a:endParaRPr lang="en-US" sz="2400" dirty="0"/>
          </a:p>
        </p:txBody>
      </p:sp>
      <p:cxnSp>
        <p:nvCxnSpPr>
          <p:cNvPr id="28" name="Straight Arrow Connector 27"/>
          <p:cNvCxnSpPr/>
          <p:nvPr/>
        </p:nvCxnSpPr>
        <p:spPr>
          <a:xfrm>
            <a:off x="5500482" y="3114895"/>
            <a:ext cx="164588" cy="22310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400662" y="3327386"/>
            <a:ext cx="1053494" cy="461665"/>
          </a:xfrm>
          <a:prstGeom prst="rect">
            <a:avLst/>
          </a:prstGeom>
          <a:noFill/>
        </p:spPr>
        <p:txBody>
          <a:bodyPr wrap="none" rtlCol="0">
            <a:spAutoFit/>
          </a:bodyPr>
          <a:lstStyle/>
          <a:p>
            <a:r>
              <a:rPr lang="en-US" sz="2400" dirty="0" err="1" smtClean="0"/>
              <a:t>Cond’l</a:t>
            </a:r>
            <a:r>
              <a:rPr lang="en-US" sz="2400" dirty="0" smtClean="0"/>
              <a:t>:</a:t>
            </a:r>
            <a:endParaRPr lang="en-US" sz="2400" dirty="0"/>
          </a:p>
        </p:txBody>
      </p:sp>
      <p:cxnSp>
        <p:nvCxnSpPr>
          <p:cNvPr id="48" name="Straight Arrow Connector 47"/>
          <p:cNvCxnSpPr/>
          <p:nvPr/>
        </p:nvCxnSpPr>
        <p:spPr>
          <a:xfrm>
            <a:off x="6552795" y="3708353"/>
            <a:ext cx="0" cy="44819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17251007" y="3459226"/>
            <a:ext cx="361898" cy="80905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6403248" y="2631855"/>
            <a:ext cx="2619179" cy="830997"/>
          </a:xfrm>
          <a:prstGeom prst="rect">
            <a:avLst/>
          </a:prstGeom>
          <a:noFill/>
        </p:spPr>
        <p:txBody>
          <a:bodyPr wrap="none" rtlCol="0">
            <a:spAutoFit/>
          </a:bodyPr>
          <a:lstStyle/>
          <a:p>
            <a:r>
              <a:rPr lang="en-US" sz="2400" dirty="0" smtClean="0"/>
              <a:t>(e) Estimate Cluster</a:t>
            </a:r>
          </a:p>
          <a:p>
            <a:r>
              <a:rPr lang="en-US" sz="2400" dirty="0" smtClean="0"/>
              <a:t>Membership</a:t>
            </a:r>
            <a:endParaRPr lang="en-US" sz="2400" dirty="0"/>
          </a:p>
        </p:txBody>
      </p:sp>
      <p:cxnSp>
        <p:nvCxnSpPr>
          <p:cNvPr id="58" name="Straight Arrow Connector 57"/>
          <p:cNvCxnSpPr/>
          <p:nvPr/>
        </p:nvCxnSpPr>
        <p:spPr>
          <a:xfrm>
            <a:off x="18074150" y="3459226"/>
            <a:ext cx="419675" cy="104782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9" name="Picture 58"/>
          <p:cNvPicPr>
            <a:picLocks/>
          </p:cNvPicPr>
          <p:nvPr/>
        </p:nvPicPr>
        <p:blipFill rotWithShape="1">
          <a:blip r:embed="rId10">
            <a:extLst>
              <a:ext uri="{28A0092B-C50C-407E-A947-70E740481C1C}">
                <a14:useLocalDpi xmlns:a14="http://schemas.microsoft.com/office/drawing/2010/main" val="0"/>
              </a:ext>
            </a:extLst>
          </a:blip>
          <a:srcRect l="1" t="38895" r="64607" b="37791"/>
          <a:stretch/>
        </p:blipFill>
        <p:spPr>
          <a:xfrm>
            <a:off x="18357300" y="4657563"/>
            <a:ext cx="273050" cy="298450"/>
          </a:xfrm>
          <a:prstGeom prst="rect">
            <a:avLst/>
          </a:prstGeom>
          <a:ln w="28575">
            <a:solidFill>
              <a:srgbClr val="FF0000"/>
            </a:solidFill>
          </a:ln>
        </p:spPr>
      </p:pic>
      <p:cxnSp>
        <p:nvCxnSpPr>
          <p:cNvPr id="60" name="Straight Connector 59"/>
          <p:cNvCxnSpPr/>
          <p:nvPr/>
        </p:nvCxnSpPr>
        <p:spPr>
          <a:xfrm>
            <a:off x="4152788" y="1600200"/>
            <a:ext cx="0" cy="390562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891791" y="5998364"/>
            <a:ext cx="4048994" cy="461665"/>
          </a:xfrm>
          <a:prstGeom prst="rect">
            <a:avLst/>
          </a:prstGeom>
          <a:noFill/>
        </p:spPr>
        <p:txBody>
          <a:bodyPr wrap="none" rtlCol="0">
            <a:spAutoFit/>
          </a:bodyPr>
          <a:lstStyle/>
          <a:p>
            <a:r>
              <a:rPr lang="en-US" sz="2400" dirty="0" smtClean="0"/>
              <a:t>Features from condition region</a:t>
            </a:r>
            <a:endParaRPr lang="en-US" sz="2400" dirty="0"/>
          </a:p>
        </p:txBody>
      </p:sp>
      <p:sp>
        <p:nvSpPr>
          <p:cNvPr id="63" name="TextBox 62"/>
          <p:cNvSpPr txBox="1"/>
          <p:nvPr/>
        </p:nvSpPr>
        <p:spPr>
          <a:xfrm>
            <a:off x="1603033" y="1408881"/>
            <a:ext cx="2324098" cy="461665"/>
          </a:xfrm>
          <a:prstGeom prst="rect">
            <a:avLst/>
          </a:prstGeom>
          <a:solidFill>
            <a:srgbClr val="FFFFFF"/>
          </a:solidFill>
          <a:ln>
            <a:solidFill>
              <a:srgbClr val="00FF00"/>
            </a:solidFill>
          </a:ln>
        </p:spPr>
        <p:txBody>
          <a:bodyPr wrap="none" rtlCol="0">
            <a:spAutoFit/>
          </a:bodyPr>
          <a:lstStyle/>
          <a:p>
            <a:r>
              <a:rPr lang="en-US" sz="2400" dirty="0" smtClean="0">
                <a:solidFill>
                  <a:srgbClr val="00FF00"/>
                </a:solidFill>
              </a:rPr>
              <a:t>Condition Region</a:t>
            </a:r>
            <a:endParaRPr lang="en-US" sz="2400" dirty="0">
              <a:solidFill>
                <a:srgbClr val="00FF00"/>
              </a:solidFill>
            </a:endParaRPr>
          </a:p>
        </p:txBody>
      </p:sp>
      <p:cxnSp>
        <p:nvCxnSpPr>
          <p:cNvPr id="64" name="Straight Connector 63"/>
          <p:cNvCxnSpPr/>
          <p:nvPr/>
        </p:nvCxnSpPr>
        <p:spPr>
          <a:xfrm flipH="1">
            <a:off x="2476388" y="1870546"/>
            <a:ext cx="264087" cy="196097"/>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1603034" y="3465381"/>
            <a:ext cx="481011" cy="108615"/>
          </a:xfrm>
          <a:prstGeom prst="line">
            <a:avLst/>
          </a:prstGeom>
          <a:ln w="57150">
            <a:solidFill>
              <a:srgbClr val="385D8A"/>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66257" y="4461372"/>
            <a:ext cx="2382575" cy="461665"/>
          </a:xfrm>
          <a:prstGeom prst="rect">
            <a:avLst/>
          </a:prstGeom>
          <a:solidFill>
            <a:srgbClr val="FFFFFF"/>
          </a:solidFill>
          <a:ln>
            <a:solidFill>
              <a:srgbClr val="FF0000"/>
            </a:solidFill>
          </a:ln>
        </p:spPr>
        <p:txBody>
          <a:bodyPr wrap="none" rtlCol="0">
            <a:spAutoFit/>
          </a:bodyPr>
          <a:lstStyle/>
          <a:p>
            <a:r>
              <a:rPr lang="en-US" sz="2400" dirty="0" smtClean="0">
                <a:solidFill>
                  <a:srgbClr val="FF0000"/>
                </a:solidFill>
              </a:rPr>
              <a:t>Prediction Region</a:t>
            </a:r>
            <a:endParaRPr lang="en-US" sz="2400" dirty="0">
              <a:solidFill>
                <a:srgbClr val="FF0000"/>
              </a:solidFill>
            </a:endParaRPr>
          </a:p>
        </p:txBody>
      </p:sp>
      <p:cxnSp>
        <p:nvCxnSpPr>
          <p:cNvPr id="70" name="Straight Connector 69"/>
          <p:cNvCxnSpPr>
            <a:endCxn id="6" idx="1"/>
          </p:cNvCxnSpPr>
          <p:nvPr/>
        </p:nvCxnSpPr>
        <p:spPr>
          <a:xfrm flipV="1">
            <a:off x="418988" y="3371687"/>
            <a:ext cx="258533" cy="10896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7763913" y="5027256"/>
            <a:ext cx="1459823" cy="461665"/>
          </a:xfrm>
          <a:prstGeom prst="rect">
            <a:avLst/>
          </a:prstGeom>
          <a:noFill/>
        </p:spPr>
        <p:txBody>
          <a:bodyPr wrap="none" rtlCol="0">
            <a:spAutoFit/>
          </a:bodyPr>
          <a:lstStyle/>
          <a:p>
            <a:r>
              <a:rPr lang="en-US" sz="2400" dirty="0" smtClean="0"/>
              <a:t>Prediction</a:t>
            </a:r>
            <a:endParaRPr lang="en-US" sz="2400" dirty="0"/>
          </a:p>
        </p:txBody>
      </p:sp>
      <p:sp>
        <p:nvSpPr>
          <p:cNvPr id="65" name="TextBox 64"/>
          <p:cNvSpPr txBox="1"/>
          <p:nvPr/>
        </p:nvSpPr>
        <p:spPr>
          <a:xfrm>
            <a:off x="1871065" y="3573996"/>
            <a:ext cx="2245551" cy="830997"/>
          </a:xfrm>
          <a:prstGeom prst="rect">
            <a:avLst/>
          </a:prstGeom>
          <a:solidFill>
            <a:srgbClr val="FFFFFF"/>
          </a:solidFill>
          <a:ln>
            <a:solidFill>
              <a:srgbClr val="385D8A"/>
            </a:solidFill>
          </a:ln>
        </p:spPr>
        <p:txBody>
          <a:bodyPr wrap="none" rtlCol="0">
            <a:spAutoFit/>
          </a:bodyPr>
          <a:lstStyle/>
          <a:p>
            <a:pPr algn="ctr"/>
            <a:r>
              <a:rPr lang="en-US" sz="2400" dirty="0" smtClean="0">
                <a:solidFill>
                  <a:srgbClr val="385D8A"/>
                </a:solidFill>
              </a:rPr>
              <a:t>Region Specified</a:t>
            </a:r>
          </a:p>
          <a:p>
            <a:pPr algn="ctr"/>
            <a:r>
              <a:rPr lang="en-US" sz="2400" dirty="0" smtClean="0">
                <a:solidFill>
                  <a:srgbClr val="385D8A"/>
                </a:solidFill>
              </a:rPr>
              <a:t>In Dictionary</a:t>
            </a:r>
            <a:endParaRPr lang="en-US" sz="2400" dirty="0">
              <a:solidFill>
                <a:srgbClr val="385D8A"/>
              </a:solidFill>
            </a:endParaRPr>
          </a:p>
        </p:txBody>
      </p:sp>
      <p:cxnSp>
        <p:nvCxnSpPr>
          <p:cNvPr id="78" name="Straight Arrow Connector 77"/>
          <p:cNvCxnSpPr/>
          <p:nvPr/>
        </p:nvCxnSpPr>
        <p:spPr>
          <a:xfrm>
            <a:off x="6706802" y="3102560"/>
            <a:ext cx="164588" cy="22310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7939154" y="3114895"/>
            <a:ext cx="164588" cy="22310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a:off x="4402042" y="4211677"/>
            <a:ext cx="4740773" cy="2392550"/>
            <a:chOff x="4402042" y="4211677"/>
            <a:chExt cx="4740773" cy="2392550"/>
          </a:xfrm>
        </p:grpSpPr>
        <p:grpSp>
          <p:nvGrpSpPr>
            <p:cNvPr id="32" name="Group 31"/>
            <p:cNvGrpSpPr/>
            <p:nvPr/>
          </p:nvGrpSpPr>
          <p:grpSpPr>
            <a:xfrm>
              <a:off x="6298131" y="4213564"/>
              <a:ext cx="1060317" cy="1791350"/>
              <a:chOff x="12274550" y="3488261"/>
              <a:chExt cx="1060317" cy="1791350"/>
            </a:xfrm>
          </p:grpSpPr>
          <p:pic>
            <p:nvPicPr>
              <p:cNvPr id="33" name="Picture 32"/>
              <p:cNvPicPr>
                <a:picLocks noChangeAspect="1"/>
              </p:cNvPicPr>
              <p:nvPr/>
            </p:nvPicPr>
            <p:blipFill rotWithShape="1">
              <a:blip r:embed="rId4">
                <a:extLst>
                  <a:ext uri="{28A0092B-C50C-407E-A947-70E740481C1C}">
                    <a14:useLocalDpi xmlns:a14="http://schemas.microsoft.com/office/drawing/2010/main" val="0"/>
                  </a:ext>
                </a:extLst>
              </a:blip>
              <a:srcRect l="25921"/>
              <a:stretch/>
            </p:blipFill>
            <p:spPr>
              <a:xfrm>
                <a:off x="12544690" y="3489135"/>
                <a:ext cx="790177" cy="1790476"/>
              </a:xfrm>
              <a:prstGeom prst="rect">
                <a:avLst/>
              </a:prstGeom>
            </p:spPr>
          </p:pic>
          <p:sp>
            <p:nvSpPr>
              <p:cNvPr id="34" name="Freeform 33"/>
              <p:cNvSpPr>
                <a:spLocks noChangeAspect="1"/>
              </p:cNvSpPr>
              <p:nvPr/>
            </p:nvSpPr>
            <p:spPr>
              <a:xfrm>
                <a:off x="12274550" y="3488261"/>
                <a:ext cx="1043835" cy="1788589"/>
              </a:xfrm>
              <a:custGeom>
                <a:avLst/>
                <a:gdLst>
                  <a:gd name="connsiteX0" fmla="*/ 0 w 930275"/>
                  <a:gd name="connsiteY0" fmla="*/ 9334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334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4883 w 930275"/>
                  <a:gd name="connsiteY18" fmla="*/ 678330 h 1612900"/>
                  <a:gd name="connsiteX19" fmla="*/ 260350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4883 w 930275"/>
                  <a:gd name="connsiteY18" fmla="*/ 678330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0275" h="1612900">
                    <a:moveTo>
                      <a:pt x="0" y="927100"/>
                    </a:moveTo>
                    <a:lnTo>
                      <a:pt x="0" y="1612900"/>
                    </a:lnTo>
                    <a:lnTo>
                      <a:pt x="234950" y="1612900"/>
                    </a:lnTo>
                    <a:lnTo>
                      <a:pt x="234950" y="1397000"/>
                    </a:lnTo>
                    <a:lnTo>
                      <a:pt x="450850" y="1397000"/>
                    </a:lnTo>
                    <a:lnTo>
                      <a:pt x="450850" y="1139825"/>
                    </a:lnTo>
                    <a:lnTo>
                      <a:pt x="688975" y="1139825"/>
                    </a:lnTo>
                    <a:lnTo>
                      <a:pt x="688975" y="908050"/>
                    </a:lnTo>
                    <a:lnTo>
                      <a:pt x="930275" y="908050"/>
                    </a:lnTo>
                    <a:lnTo>
                      <a:pt x="930275" y="698500"/>
                    </a:lnTo>
                    <a:lnTo>
                      <a:pt x="688975" y="698500"/>
                    </a:lnTo>
                    <a:lnTo>
                      <a:pt x="688975" y="463550"/>
                    </a:lnTo>
                    <a:lnTo>
                      <a:pt x="454025" y="463550"/>
                    </a:lnTo>
                    <a:lnTo>
                      <a:pt x="454025" y="234950"/>
                    </a:lnTo>
                    <a:lnTo>
                      <a:pt x="248786" y="237098"/>
                    </a:lnTo>
                    <a:cubicBezTo>
                      <a:pt x="247827" y="4680"/>
                      <a:pt x="243387" y="63137"/>
                      <a:pt x="244541" y="0"/>
                    </a:cubicBezTo>
                    <a:lnTo>
                      <a:pt x="3175" y="0"/>
                    </a:lnTo>
                    <a:lnTo>
                      <a:pt x="3175" y="682625"/>
                    </a:lnTo>
                    <a:lnTo>
                      <a:pt x="230640" y="682624"/>
                    </a:lnTo>
                    <a:cubicBezTo>
                      <a:pt x="229225" y="765547"/>
                      <a:pt x="232054" y="844177"/>
                      <a:pt x="230639" y="927100"/>
                    </a:cubicBezTo>
                    <a:lnTo>
                      <a:pt x="0" y="927100"/>
                    </a:lnTo>
                    <a:close/>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5" name="Group 34"/>
            <p:cNvGrpSpPr/>
            <p:nvPr/>
          </p:nvGrpSpPr>
          <p:grpSpPr>
            <a:xfrm>
              <a:off x="5083387" y="4213564"/>
              <a:ext cx="1050185" cy="1790476"/>
              <a:chOff x="10074882" y="228600"/>
              <a:chExt cx="1050185" cy="1790476"/>
            </a:xfrm>
          </p:grpSpPr>
          <p:pic>
            <p:nvPicPr>
              <p:cNvPr id="36" name="Picture 35"/>
              <p:cNvPicPr>
                <a:picLocks noChangeAspect="1"/>
              </p:cNvPicPr>
              <p:nvPr/>
            </p:nvPicPr>
            <p:blipFill rotWithShape="1">
              <a:blip r:embed="rId5">
                <a:extLst>
                  <a:ext uri="{28A0092B-C50C-407E-A947-70E740481C1C}">
                    <a14:useLocalDpi xmlns:a14="http://schemas.microsoft.com/office/drawing/2010/main" val="0"/>
                  </a:ext>
                </a:extLst>
              </a:blip>
              <a:srcRect l="26453"/>
              <a:stretch/>
            </p:blipFill>
            <p:spPr>
              <a:xfrm>
                <a:off x="10340566" y="228600"/>
                <a:ext cx="784501" cy="1790476"/>
              </a:xfrm>
              <a:prstGeom prst="rect">
                <a:avLst/>
              </a:prstGeom>
            </p:spPr>
          </p:pic>
          <p:sp>
            <p:nvSpPr>
              <p:cNvPr id="37" name="Freeform 36"/>
              <p:cNvSpPr>
                <a:spLocks noChangeAspect="1"/>
              </p:cNvSpPr>
              <p:nvPr/>
            </p:nvSpPr>
            <p:spPr>
              <a:xfrm>
                <a:off x="10074882" y="228600"/>
                <a:ext cx="1043835" cy="1788589"/>
              </a:xfrm>
              <a:custGeom>
                <a:avLst/>
                <a:gdLst>
                  <a:gd name="connsiteX0" fmla="*/ 0 w 930275"/>
                  <a:gd name="connsiteY0" fmla="*/ 9334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334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4883 w 930275"/>
                  <a:gd name="connsiteY18" fmla="*/ 678330 h 1612900"/>
                  <a:gd name="connsiteX19" fmla="*/ 260350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4883 w 930275"/>
                  <a:gd name="connsiteY18" fmla="*/ 678330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0275" h="1612900">
                    <a:moveTo>
                      <a:pt x="0" y="927100"/>
                    </a:moveTo>
                    <a:lnTo>
                      <a:pt x="0" y="1612900"/>
                    </a:lnTo>
                    <a:lnTo>
                      <a:pt x="234950" y="1612900"/>
                    </a:lnTo>
                    <a:lnTo>
                      <a:pt x="234950" y="1397000"/>
                    </a:lnTo>
                    <a:lnTo>
                      <a:pt x="450850" y="1397000"/>
                    </a:lnTo>
                    <a:lnTo>
                      <a:pt x="450850" y="1139825"/>
                    </a:lnTo>
                    <a:lnTo>
                      <a:pt x="688975" y="1139825"/>
                    </a:lnTo>
                    <a:lnTo>
                      <a:pt x="688975" y="908050"/>
                    </a:lnTo>
                    <a:lnTo>
                      <a:pt x="930275" y="908050"/>
                    </a:lnTo>
                    <a:lnTo>
                      <a:pt x="930275" y="698500"/>
                    </a:lnTo>
                    <a:lnTo>
                      <a:pt x="688975" y="698500"/>
                    </a:lnTo>
                    <a:lnTo>
                      <a:pt x="688975" y="463550"/>
                    </a:lnTo>
                    <a:lnTo>
                      <a:pt x="454025" y="463550"/>
                    </a:lnTo>
                    <a:lnTo>
                      <a:pt x="454025" y="234950"/>
                    </a:lnTo>
                    <a:lnTo>
                      <a:pt x="248786" y="237098"/>
                    </a:lnTo>
                    <a:cubicBezTo>
                      <a:pt x="247827" y="4680"/>
                      <a:pt x="243387" y="63137"/>
                      <a:pt x="244541" y="0"/>
                    </a:cubicBezTo>
                    <a:lnTo>
                      <a:pt x="3175" y="0"/>
                    </a:lnTo>
                    <a:lnTo>
                      <a:pt x="3175" y="682625"/>
                    </a:lnTo>
                    <a:lnTo>
                      <a:pt x="230640" y="682624"/>
                    </a:lnTo>
                    <a:cubicBezTo>
                      <a:pt x="229225" y="765547"/>
                      <a:pt x="232054" y="844177"/>
                      <a:pt x="230639" y="927100"/>
                    </a:cubicBezTo>
                    <a:lnTo>
                      <a:pt x="0" y="927100"/>
                    </a:lnTo>
                    <a:close/>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7525441" y="4211677"/>
              <a:ext cx="1057883" cy="1790476"/>
              <a:chOff x="10371984" y="603540"/>
              <a:chExt cx="1057883" cy="1790476"/>
            </a:xfrm>
          </p:grpSpPr>
          <p:pic>
            <p:nvPicPr>
              <p:cNvPr id="39" name="Picture 38"/>
              <p:cNvPicPr>
                <a:picLocks noChangeAspect="1"/>
              </p:cNvPicPr>
              <p:nvPr/>
            </p:nvPicPr>
            <p:blipFill rotWithShape="1">
              <a:blip r:embed="rId6">
                <a:extLst>
                  <a:ext uri="{28A0092B-C50C-407E-A947-70E740481C1C}">
                    <a14:useLocalDpi xmlns:a14="http://schemas.microsoft.com/office/drawing/2010/main" val="0"/>
                  </a:ext>
                </a:extLst>
              </a:blip>
              <a:srcRect l="25389"/>
              <a:stretch/>
            </p:blipFill>
            <p:spPr>
              <a:xfrm>
                <a:off x="10634014" y="603540"/>
                <a:ext cx="795853" cy="1790476"/>
              </a:xfrm>
              <a:prstGeom prst="rect">
                <a:avLst/>
              </a:prstGeom>
            </p:spPr>
          </p:pic>
          <p:sp>
            <p:nvSpPr>
              <p:cNvPr id="40" name="Freeform 39"/>
              <p:cNvSpPr>
                <a:spLocks noChangeAspect="1"/>
              </p:cNvSpPr>
              <p:nvPr/>
            </p:nvSpPr>
            <p:spPr>
              <a:xfrm>
                <a:off x="10371984" y="605427"/>
                <a:ext cx="1043835" cy="1788589"/>
              </a:xfrm>
              <a:custGeom>
                <a:avLst/>
                <a:gdLst>
                  <a:gd name="connsiteX0" fmla="*/ 0 w 930275"/>
                  <a:gd name="connsiteY0" fmla="*/ 9334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334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4883 w 930275"/>
                  <a:gd name="connsiteY18" fmla="*/ 678330 h 1612900"/>
                  <a:gd name="connsiteX19" fmla="*/ 260350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4883 w 930275"/>
                  <a:gd name="connsiteY18" fmla="*/ 678330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0275" h="1612900">
                    <a:moveTo>
                      <a:pt x="0" y="927100"/>
                    </a:moveTo>
                    <a:lnTo>
                      <a:pt x="0" y="1612900"/>
                    </a:lnTo>
                    <a:lnTo>
                      <a:pt x="234950" y="1612900"/>
                    </a:lnTo>
                    <a:lnTo>
                      <a:pt x="234950" y="1397000"/>
                    </a:lnTo>
                    <a:lnTo>
                      <a:pt x="450850" y="1397000"/>
                    </a:lnTo>
                    <a:lnTo>
                      <a:pt x="450850" y="1139825"/>
                    </a:lnTo>
                    <a:lnTo>
                      <a:pt x="688975" y="1139825"/>
                    </a:lnTo>
                    <a:lnTo>
                      <a:pt x="688975" y="908050"/>
                    </a:lnTo>
                    <a:lnTo>
                      <a:pt x="930275" y="908050"/>
                    </a:lnTo>
                    <a:lnTo>
                      <a:pt x="930275" y="698500"/>
                    </a:lnTo>
                    <a:lnTo>
                      <a:pt x="688975" y="698500"/>
                    </a:lnTo>
                    <a:lnTo>
                      <a:pt x="688975" y="463550"/>
                    </a:lnTo>
                    <a:lnTo>
                      <a:pt x="454025" y="463550"/>
                    </a:lnTo>
                    <a:lnTo>
                      <a:pt x="454025" y="234950"/>
                    </a:lnTo>
                    <a:lnTo>
                      <a:pt x="248786" y="237098"/>
                    </a:lnTo>
                    <a:cubicBezTo>
                      <a:pt x="247827" y="4680"/>
                      <a:pt x="243387" y="63137"/>
                      <a:pt x="244541" y="0"/>
                    </a:cubicBezTo>
                    <a:lnTo>
                      <a:pt x="3175" y="0"/>
                    </a:lnTo>
                    <a:lnTo>
                      <a:pt x="3175" y="682625"/>
                    </a:lnTo>
                    <a:lnTo>
                      <a:pt x="230640" y="682624"/>
                    </a:lnTo>
                    <a:cubicBezTo>
                      <a:pt x="229225" y="765547"/>
                      <a:pt x="232054" y="844177"/>
                      <a:pt x="230639" y="927100"/>
                    </a:cubicBezTo>
                    <a:lnTo>
                      <a:pt x="0" y="927100"/>
                    </a:lnTo>
                    <a:close/>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4" name="TextBox 43"/>
            <p:cNvSpPr txBox="1"/>
            <p:nvPr/>
          </p:nvSpPr>
          <p:spPr>
            <a:xfrm>
              <a:off x="8126190" y="5517782"/>
              <a:ext cx="1016625" cy="461665"/>
            </a:xfrm>
            <a:prstGeom prst="rect">
              <a:avLst/>
            </a:prstGeom>
            <a:noFill/>
          </p:spPr>
          <p:txBody>
            <a:bodyPr wrap="none" rtlCol="0">
              <a:spAutoFit/>
            </a:bodyPr>
            <a:lstStyle/>
            <a:p>
              <a:r>
                <a:rPr lang="en-US" sz="2400" dirty="0" smtClean="0"/>
                <a:t>x5,000</a:t>
              </a:r>
              <a:endParaRPr lang="en-US" sz="2400" dirty="0"/>
            </a:p>
          </p:txBody>
        </p:sp>
        <p:pic>
          <p:nvPicPr>
            <p:cNvPr id="81" name="Picture 8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91837" y="6256862"/>
              <a:ext cx="266667" cy="266667"/>
            </a:xfrm>
            <a:prstGeom prst="rect">
              <a:avLst/>
            </a:prstGeom>
            <a:ln w="28575">
              <a:solidFill>
                <a:srgbClr val="FF0000"/>
              </a:solidFill>
            </a:ln>
          </p:spPr>
        </p:pic>
        <p:pic>
          <p:nvPicPr>
            <p:cNvPr id="82" name="Picture 8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6713" y="6263211"/>
              <a:ext cx="266667" cy="253968"/>
            </a:xfrm>
            <a:prstGeom prst="rect">
              <a:avLst/>
            </a:prstGeom>
            <a:ln w="28575">
              <a:solidFill>
                <a:srgbClr val="FF0000"/>
              </a:solidFill>
            </a:ln>
          </p:spPr>
        </p:pic>
        <p:pic>
          <p:nvPicPr>
            <p:cNvPr id="83" name="Picture 8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4262" y="6256862"/>
              <a:ext cx="292064" cy="266667"/>
            </a:xfrm>
            <a:prstGeom prst="rect">
              <a:avLst/>
            </a:prstGeom>
            <a:ln w="28575">
              <a:solidFill>
                <a:srgbClr val="FF0000"/>
              </a:solidFill>
            </a:ln>
          </p:spPr>
        </p:pic>
        <p:cxnSp>
          <p:nvCxnSpPr>
            <p:cNvPr id="84" name="Straight Arrow Connector 83"/>
            <p:cNvCxnSpPr/>
            <p:nvPr/>
          </p:nvCxnSpPr>
          <p:spPr>
            <a:xfrm>
              <a:off x="5501862" y="5930071"/>
              <a:ext cx="164588" cy="22310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402042" y="6142562"/>
              <a:ext cx="1053494" cy="461665"/>
            </a:xfrm>
            <a:prstGeom prst="rect">
              <a:avLst/>
            </a:prstGeom>
            <a:noFill/>
          </p:spPr>
          <p:txBody>
            <a:bodyPr wrap="none" rtlCol="0">
              <a:spAutoFit/>
            </a:bodyPr>
            <a:lstStyle/>
            <a:p>
              <a:r>
                <a:rPr lang="en-US" sz="2400" dirty="0" err="1" smtClean="0"/>
                <a:t>Cond’l</a:t>
              </a:r>
              <a:r>
                <a:rPr lang="en-US" sz="2400" dirty="0" smtClean="0"/>
                <a:t>:</a:t>
              </a:r>
              <a:endParaRPr lang="en-US" sz="2400" dirty="0"/>
            </a:p>
          </p:txBody>
        </p:sp>
        <p:cxnSp>
          <p:nvCxnSpPr>
            <p:cNvPr id="86" name="Straight Arrow Connector 85"/>
            <p:cNvCxnSpPr/>
            <p:nvPr/>
          </p:nvCxnSpPr>
          <p:spPr>
            <a:xfrm>
              <a:off x="6708182" y="5917736"/>
              <a:ext cx="164588" cy="22310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940534" y="5930071"/>
              <a:ext cx="164588" cy="22310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6770111" y="3685696"/>
            <a:ext cx="2121671" cy="461665"/>
          </a:xfrm>
          <a:prstGeom prst="rect">
            <a:avLst/>
          </a:prstGeom>
          <a:noFill/>
        </p:spPr>
        <p:txBody>
          <a:bodyPr wrap="none" rtlCol="0">
            <a:spAutoFit/>
          </a:bodyPr>
          <a:lstStyle/>
          <a:p>
            <a:r>
              <a:rPr lang="en-US" sz="2400" dirty="0" smtClean="0"/>
              <a:t>Marginalization</a:t>
            </a:r>
            <a:endParaRPr lang="en-US" sz="2400" dirty="0"/>
          </a:p>
        </p:txBody>
      </p:sp>
      <p:grpSp>
        <p:nvGrpSpPr>
          <p:cNvPr id="49" name="Group 48"/>
          <p:cNvGrpSpPr/>
          <p:nvPr/>
        </p:nvGrpSpPr>
        <p:grpSpPr>
          <a:xfrm>
            <a:off x="660058" y="2570386"/>
            <a:ext cx="938391" cy="1607913"/>
            <a:chOff x="11765348" y="4267200"/>
            <a:chExt cx="1043835" cy="1788589"/>
          </a:xfrm>
        </p:grpSpPr>
        <p:pic>
          <p:nvPicPr>
            <p:cNvPr id="50" name="Picture 49"/>
            <p:cNvPicPr>
              <a:picLocks/>
            </p:cNvPicPr>
            <p:nvPr/>
          </p:nvPicPr>
          <p:blipFill>
            <a:blip r:embed="rId10">
              <a:extLst>
                <a:ext uri="{28A0092B-C50C-407E-A947-70E740481C1C}">
                  <a14:useLocalDpi xmlns:a14="http://schemas.microsoft.com/office/drawing/2010/main" val="0"/>
                </a:ext>
              </a:extLst>
            </a:blip>
            <a:stretch>
              <a:fillRect/>
            </a:stretch>
          </p:blipFill>
          <p:spPr>
            <a:xfrm>
              <a:off x="12030056" y="4533899"/>
              <a:ext cx="771507" cy="1280161"/>
            </a:xfrm>
            <a:prstGeom prst="rect">
              <a:avLst/>
            </a:prstGeom>
            <a:ln>
              <a:solidFill>
                <a:srgbClr val="00B0F0"/>
              </a:solidFill>
            </a:ln>
          </p:spPr>
        </p:pic>
        <p:sp>
          <p:nvSpPr>
            <p:cNvPr id="51" name="Freeform 50"/>
            <p:cNvSpPr>
              <a:spLocks noChangeAspect="1"/>
            </p:cNvSpPr>
            <p:nvPr/>
          </p:nvSpPr>
          <p:spPr>
            <a:xfrm>
              <a:off x="11765348" y="4267200"/>
              <a:ext cx="1043835" cy="1788589"/>
            </a:xfrm>
            <a:custGeom>
              <a:avLst/>
              <a:gdLst>
                <a:gd name="connsiteX0" fmla="*/ 0 w 930275"/>
                <a:gd name="connsiteY0" fmla="*/ 9334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334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30275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73100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73100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075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075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60350 w 930275"/>
                <a:gd name="connsiteY18" fmla="*/ 682625 h 1612900"/>
                <a:gd name="connsiteX19" fmla="*/ 260350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4883 w 930275"/>
                <a:gd name="connsiteY18" fmla="*/ 678330 h 1612900"/>
                <a:gd name="connsiteX19" fmla="*/ 260350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4883 w 930275"/>
                <a:gd name="connsiteY18" fmla="*/ 678330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19075 w 930275"/>
                <a:gd name="connsiteY14" fmla="*/ 234950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19075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3817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 name="connsiteX0" fmla="*/ 0 w 930275"/>
                <a:gd name="connsiteY0" fmla="*/ 927100 h 1612900"/>
                <a:gd name="connsiteX1" fmla="*/ 0 w 930275"/>
                <a:gd name="connsiteY1" fmla="*/ 1612900 h 1612900"/>
                <a:gd name="connsiteX2" fmla="*/ 234950 w 930275"/>
                <a:gd name="connsiteY2" fmla="*/ 1612900 h 1612900"/>
                <a:gd name="connsiteX3" fmla="*/ 234950 w 930275"/>
                <a:gd name="connsiteY3" fmla="*/ 1397000 h 1612900"/>
                <a:gd name="connsiteX4" fmla="*/ 450850 w 930275"/>
                <a:gd name="connsiteY4" fmla="*/ 1397000 h 1612900"/>
                <a:gd name="connsiteX5" fmla="*/ 450850 w 930275"/>
                <a:gd name="connsiteY5" fmla="*/ 1139825 h 1612900"/>
                <a:gd name="connsiteX6" fmla="*/ 688975 w 930275"/>
                <a:gd name="connsiteY6" fmla="*/ 1139825 h 1612900"/>
                <a:gd name="connsiteX7" fmla="*/ 688975 w 930275"/>
                <a:gd name="connsiteY7" fmla="*/ 908050 h 1612900"/>
                <a:gd name="connsiteX8" fmla="*/ 930275 w 930275"/>
                <a:gd name="connsiteY8" fmla="*/ 908050 h 1612900"/>
                <a:gd name="connsiteX9" fmla="*/ 930275 w 930275"/>
                <a:gd name="connsiteY9" fmla="*/ 698500 h 1612900"/>
                <a:gd name="connsiteX10" fmla="*/ 688975 w 930275"/>
                <a:gd name="connsiteY10" fmla="*/ 698500 h 1612900"/>
                <a:gd name="connsiteX11" fmla="*/ 688975 w 930275"/>
                <a:gd name="connsiteY11" fmla="*/ 463550 h 1612900"/>
                <a:gd name="connsiteX12" fmla="*/ 454025 w 930275"/>
                <a:gd name="connsiteY12" fmla="*/ 463550 h 1612900"/>
                <a:gd name="connsiteX13" fmla="*/ 454025 w 930275"/>
                <a:gd name="connsiteY13" fmla="*/ 234950 h 1612900"/>
                <a:gd name="connsiteX14" fmla="*/ 248786 w 930275"/>
                <a:gd name="connsiteY14" fmla="*/ 237098 h 1612900"/>
                <a:gd name="connsiteX15" fmla="*/ 244541 w 930275"/>
                <a:gd name="connsiteY15" fmla="*/ 0 h 1612900"/>
                <a:gd name="connsiteX16" fmla="*/ 3175 w 930275"/>
                <a:gd name="connsiteY16" fmla="*/ 0 h 1612900"/>
                <a:gd name="connsiteX17" fmla="*/ 3175 w 930275"/>
                <a:gd name="connsiteY17" fmla="*/ 682625 h 1612900"/>
                <a:gd name="connsiteX18" fmla="*/ 230640 w 930275"/>
                <a:gd name="connsiteY18" fmla="*/ 682624 h 1612900"/>
                <a:gd name="connsiteX19" fmla="*/ 230639 w 930275"/>
                <a:gd name="connsiteY19" fmla="*/ 927100 h 1612900"/>
                <a:gd name="connsiteX20" fmla="*/ 0 w 930275"/>
                <a:gd name="connsiteY20" fmla="*/ 92710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0275" h="1612900">
                  <a:moveTo>
                    <a:pt x="0" y="927100"/>
                  </a:moveTo>
                  <a:lnTo>
                    <a:pt x="0" y="1612900"/>
                  </a:lnTo>
                  <a:lnTo>
                    <a:pt x="234950" y="1612900"/>
                  </a:lnTo>
                  <a:lnTo>
                    <a:pt x="234950" y="1397000"/>
                  </a:lnTo>
                  <a:lnTo>
                    <a:pt x="450850" y="1397000"/>
                  </a:lnTo>
                  <a:lnTo>
                    <a:pt x="450850" y="1139825"/>
                  </a:lnTo>
                  <a:lnTo>
                    <a:pt x="688975" y="1139825"/>
                  </a:lnTo>
                  <a:lnTo>
                    <a:pt x="688975" y="908050"/>
                  </a:lnTo>
                  <a:lnTo>
                    <a:pt x="930275" y="908050"/>
                  </a:lnTo>
                  <a:lnTo>
                    <a:pt x="930275" y="698500"/>
                  </a:lnTo>
                  <a:lnTo>
                    <a:pt x="688975" y="698500"/>
                  </a:lnTo>
                  <a:lnTo>
                    <a:pt x="688975" y="463550"/>
                  </a:lnTo>
                  <a:lnTo>
                    <a:pt x="454025" y="463550"/>
                  </a:lnTo>
                  <a:lnTo>
                    <a:pt x="454025" y="234950"/>
                  </a:lnTo>
                  <a:lnTo>
                    <a:pt x="248786" y="237098"/>
                  </a:lnTo>
                  <a:cubicBezTo>
                    <a:pt x="247827" y="4680"/>
                    <a:pt x="243387" y="63137"/>
                    <a:pt x="244541" y="0"/>
                  </a:cubicBezTo>
                  <a:lnTo>
                    <a:pt x="3175" y="0"/>
                  </a:lnTo>
                  <a:lnTo>
                    <a:pt x="3175" y="682625"/>
                  </a:lnTo>
                  <a:lnTo>
                    <a:pt x="230640" y="682624"/>
                  </a:lnTo>
                  <a:cubicBezTo>
                    <a:pt x="229225" y="765547"/>
                    <a:pt x="232054" y="844177"/>
                    <a:pt x="230639" y="927100"/>
                  </a:cubicBezTo>
                  <a:lnTo>
                    <a:pt x="0" y="927100"/>
                  </a:lnTo>
                  <a:close/>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2232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2.5E-6 1.85185E-6 L 0.25156 0.34143 " pathEditMode="relative" rAng="0" ptsTypes="AA">
                                      <p:cBhvr>
                                        <p:cTn id="10" dur="1000" fill="hold"/>
                                        <p:tgtEl>
                                          <p:spTgt spid="49"/>
                                        </p:tgtEl>
                                        <p:attrNameLst>
                                          <p:attrName>ppt_x</p:attrName>
                                          <p:attrName>ppt_y</p:attrName>
                                        </p:attrNameLst>
                                      </p:cBhvr>
                                      <p:rCtr x="12569" y="17060"/>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fade">
                                      <p:cBhvr>
                                        <p:cTn id="18" dur="500"/>
                                        <p:tgtEl>
                                          <p:spTgt spid="9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6813" t="49189" r="11038" b="33411"/>
          <a:stretch/>
        </p:blipFill>
        <p:spPr>
          <a:xfrm>
            <a:off x="3699080" y="2062262"/>
            <a:ext cx="4315853" cy="1079962"/>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8938" t="44172" r="9492" b="25937"/>
          <a:stretch/>
        </p:blipFill>
        <p:spPr>
          <a:xfrm>
            <a:off x="3477449" y="4352010"/>
            <a:ext cx="4774367" cy="1539044"/>
          </a:xfrm>
          <a:prstGeom prst="rect">
            <a:avLst/>
          </a:prstGeom>
        </p:spPr>
      </p:pic>
      <p:sp>
        <p:nvSpPr>
          <p:cNvPr id="2" name="Title 1"/>
          <p:cNvSpPr>
            <a:spLocks noGrp="1"/>
          </p:cNvSpPr>
          <p:nvPr>
            <p:ph type="title"/>
          </p:nvPr>
        </p:nvSpPr>
        <p:spPr/>
        <p:txBody>
          <a:bodyPr/>
          <a:lstStyle/>
          <a:p>
            <a:r>
              <a:rPr lang="en-US" i="1" dirty="0" smtClean="0"/>
              <a:t>Thing</a:t>
            </a:r>
            <a:r>
              <a:rPr lang="en-US" dirty="0" smtClean="0"/>
              <a:t> Model</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41266132"/>
              </p:ext>
            </p:extLst>
          </p:nvPr>
        </p:nvGraphicFramePr>
        <p:xfrm>
          <a:off x="3477447" y="4363269"/>
          <a:ext cx="4774368" cy="1534144"/>
        </p:xfrm>
        <a:graphic>
          <a:graphicData uri="http://schemas.openxmlformats.org/drawingml/2006/table">
            <a:tbl>
              <a:tblPr firstRow="1" bandRow="1">
                <a:tableStyleId>{5940675A-B579-460E-94D1-54222C63F5DA}</a:tableStyleId>
              </a:tblPr>
              <a:tblGrid>
                <a:gridCol w="397864"/>
                <a:gridCol w="397864"/>
                <a:gridCol w="397864"/>
                <a:gridCol w="397864"/>
                <a:gridCol w="397864"/>
                <a:gridCol w="397864"/>
                <a:gridCol w="397864"/>
                <a:gridCol w="397864"/>
                <a:gridCol w="397864"/>
                <a:gridCol w="397864"/>
                <a:gridCol w="397864"/>
                <a:gridCol w="397864"/>
              </a:tblGrid>
              <a:tr h="383536">
                <a:tc>
                  <a:txBody>
                    <a:bodyPr/>
                    <a:lstStyle/>
                    <a:p>
                      <a:endParaRPr lang="en-US" sz="300" dirty="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83536">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dirty="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83536">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dirty="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dirty="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dirty="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dirty="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dirty="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83536">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dirty="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300" dirty="0"/>
                    </a:p>
                  </a:txBody>
                  <a:tcPr marL="135976" marR="135976" marT="67988" marB="679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59662195"/>
              </p:ext>
            </p:extLst>
          </p:nvPr>
        </p:nvGraphicFramePr>
        <p:xfrm>
          <a:off x="3699075" y="2057564"/>
          <a:ext cx="4334627" cy="1084659"/>
        </p:xfrm>
        <a:graphic>
          <a:graphicData uri="http://schemas.openxmlformats.org/drawingml/2006/table">
            <a:tbl>
              <a:tblPr firstRow="1" bandRow="1">
                <a:tableStyleId>{5940675A-B579-460E-94D1-54222C63F5DA}</a:tableStyleId>
              </a:tblPr>
              <a:tblGrid>
                <a:gridCol w="394057"/>
                <a:gridCol w="394057"/>
                <a:gridCol w="394057"/>
                <a:gridCol w="394057"/>
                <a:gridCol w="394057"/>
                <a:gridCol w="394057"/>
                <a:gridCol w="394057"/>
                <a:gridCol w="394057"/>
                <a:gridCol w="394057"/>
                <a:gridCol w="394057"/>
                <a:gridCol w="394057"/>
              </a:tblGrid>
              <a:tr h="361553">
                <a:tc>
                  <a:txBody>
                    <a:bodyPr/>
                    <a:lstStyle/>
                    <a:p>
                      <a:endParaRPr lang="en-US" sz="300" dirty="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c>
                  <a:txBody>
                    <a:bodyPr/>
                    <a:lstStyle/>
                    <a:p>
                      <a:endParaRPr lang="en-US" sz="300" dirty="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c>
                  <a:txBody>
                    <a:bodyPr/>
                    <a:lstStyle/>
                    <a:p>
                      <a:endParaRPr lang="en-US" sz="300" dirty="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300" dirty="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300" dirty="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30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30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30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30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300" dirty="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c>
                  <a:txBody>
                    <a:bodyPr/>
                    <a:lstStyle/>
                    <a:p>
                      <a:endParaRPr lang="en-US" sz="30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r>
              <a:tr h="361553">
                <a:tc>
                  <a:txBody>
                    <a:bodyPr/>
                    <a:lstStyle/>
                    <a:p>
                      <a:endParaRPr lang="en-US" sz="300" dirty="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c>
                  <a:txBody>
                    <a:bodyPr/>
                    <a:lstStyle/>
                    <a:p>
                      <a:endParaRPr lang="en-US" sz="300" dirty="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c>
                  <a:txBody>
                    <a:bodyPr/>
                    <a:lstStyle/>
                    <a:p>
                      <a:endParaRPr lang="en-US" sz="30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30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30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300" dirty="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300" dirty="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300" dirty="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300" dirty="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30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c>
                  <a:txBody>
                    <a:bodyPr/>
                    <a:lstStyle/>
                    <a:p>
                      <a:endParaRPr lang="en-US" sz="300" dirty="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r>
              <a:tr h="361553">
                <a:tc>
                  <a:txBody>
                    <a:bodyPr/>
                    <a:lstStyle/>
                    <a:p>
                      <a:endParaRPr lang="en-US" sz="30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c>
                  <a:txBody>
                    <a:bodyPr/>
                    <a:lstStyle/>
                    <a:p>
                      <a:endParaRPr lang="en-US" sz="300" dirty="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c>
                  <a:txBody>
                    <a:bodyPr/>
                    <a:lstStyle/>
                    <a:p>
                      <a:endParaRPr lang="en-US" sz="300" dirty="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300" dirty="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300" dirty="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300" dirty="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300" dirty="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300" dirty="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300" dirty="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30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c>
                  <a:txBody>
                    <a:bodyPr/>
                    <a:lstStyle/>
                    <a:p>
                      <a:endParaRPr lang="en-US" sz="300" dirty="0"/>
                    </a:p>
                  </a:txBody>
                  <a:tcPr marL="137004" marR="137004" marT="68502" marB="6850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r>
            </a:tbl>
          </a:graphicData>
        </a:graphic>
      </p:graphicFrame>
      <p:cxnSp>
        <p:nvCxnSpPr>
          <p:cNvPr id="8" name="Straight Connector 7"/>
          <p:cNvCxnSpPr/>
          <p:nvPr/>
        </p:nvCxnSpPr>
        <p:spPr>
          <a:xfrm>
            <a:off x="4490995" y="2062262"/>
            <a:ext cx="0" cy="1079962"/>
          </a:xfrm>
          <a:prstGeom prst="line">
            <a:avLst/>
          </a:prstGeom>
          <a:ln w="3810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19205" y="2062260"/>
            <a:ext cx="0" cy="1079962"/>
          </a:xfrm>
          <a:prstGeom prst="line">
            <a:avLst/>
          </a:prstGeom>
          <a:ln w="38100">
            <a:solidFill>
              <a:srgbClr val="00CC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271305" y="2419526"/>
            <a:ext cx="350501" cy="3552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p:cNvSpPr txBox="1"/>
          <p:nvPr/>
        </p:nvSpPr>
        <p:spPr>
          <a:xfrm>
            <a:off x="1371600" y="4823310"/>
            <a:ext cx="1089401" cy="461665"/>
          </a:xfrm>
          <a:prstGeom prst="rect">
            <a:avLst/>
          </a:prstGeom>
          <a:noFill/>
        </p:spPr>
        <p:txBody>
          <a:bodyPr wrap="none" rtlCol="0">
            <a:spAutoFit/>
          </a:bodyPr>
          <a:lstStyle/>
          <a:p>
            <a:r>
              <a:rPr lang="en-US" sz="2400" dirty="0" smtClean="0"/>
              <a:t>Image </a:t>
            </a:r>
            <a:r>
              <a:rPr lang="en-US" sz="2400" i="1" dirty="0" smtClean="0"/>
              <a:t>i</a:t>
            </a:r>
            <a:endParaRPr lang="en-US" sz="2400" dirty="0"/>
          </a:p>
        </p:txBody>
      </p:sp>
      <p:grpSp>
        <p:nvGrpSpPr>
          <p:cNvPr id="48" name="Group 47"/>
          <p:cNvGrpSpPr/>
          <p:nvPr/>
        </p:nvGrpSpPr>
        <p:grpSpPr>
          <a:xfrm>
            <a:off x="4198051" y="2567306"/>
            <a:ext cx="3167211" cy="3049561"/>
            <a:chOff x="4198051" y="2567306"/>
            <a:chExt cx="3167211" cy="3049561"/>
          </a:xfrm>
        </p:grpSpPr>
        <p:sp>
          <p:nvSpPr>
            <p:cNvPr id="12" name="Oval 11"/>
            <p:cNvSpPr/>
            <p:nvPr/>
          </p:nvSpPr>
          <p:spPr>
            <a:xfrm rot="20863499">
              <a:off x="4198051" y="5099716"/>
              <a:ext cx="593514" cy="362735"/>
            </a:xfrm>
            <a:prstGeom prst="ellipse">
              <a:avLst/>
            </a:prstGeom>
            <a:noFill/>
            <a:ln w="285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rot="1232453">
              <a:off x="4571599" y="5093645"/>
              <a:ext cx="613617" cy="439376"/>
            </a:xfrm>
            <a:prstGeom prst="ellipse">
              <a:avLst/>
            </a:prstGeom>
            <a:noFill/>
            <a:ln w="285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5053187" y="5130447"/>
              <a:ext cx="410728" cy="486420"/>
            </a:xfrm>
            <a:prstGeom prst="ellipse">
              <a:avLst/>
            </a:prstGeom>
            <a:noFill/>
            <a:ln w="285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5423544" y="5051163"/>
              <a:ext cx="467565" cy="433397"/>
            </a:xfrm>
            <a:prstGeom prst="ellipse">
              <a:avLst/>
            </a:prstGeom>
            <a:noFill/>
            <a:ln w="285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rot="21095317">
              <a:off x="5790215" y="4957549"/>
              <a:ext cx="550729" cy="483152"/>
            </a:xfrm>
            <a:prstGeom prst="ellipse">
              <a:avLst/>
            </a:prstGeom>
            <a:noFill/>
            <a:ln w="285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rot="20982572">
              <a:off x="6069047" y="4880609"/>
              <a:ext cx="763400" cy="520577"/>
            </a:xfrm>
            <a:prstGeom prst="ellipse">
              <a:avLst/>
            </a:prstGeom>
            <a:noFill/>
            <a:ln w="285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Oval 17"/>
            <p:cNvSpPr/>
            <p:nvPr/>
          </p:nvSpPr>
          <p:spPr>
            <a:xfrm rot="21027717">
              <a:off x="6414208" y="4781204"/>
              <a:ext cx="951054" cy="552164"/>
            </a:xfrm>
            <a:prstGeom prst="ellipse">
              <a:avLst/>
            </a:prstGeom>
            <a:noFill/>
            <a:ln w="285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0" name="Straight Connector 19"/>
            <p:cNvCxnSpPr>
              <a:endCxn id="12" idx="2"/>
            </p:cNvCxnSpPr>
            <p:nvPr/>
          </p:nvCxnSpPr>
          <p:spPr>
            <a:xfrm flipH="1">
              <a:off x="4204836" y="2602242"/>
              <a:ext cx="463351" cy="2741933"/>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2" idx="6"/>
            </p:cNvCxnSpPr>
            <p:nvPr/>
          </p:nvCxnSpPr>
          <p:spPr>
            <a:xfrm>
              <a:off x="4668187" y="2602242"/>
              <a:ext cx="116593" cy="2615750"/>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591104" y="2601409"/>
              <a:ext cx="483596" cy="2581538"/>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74700" y="2601409"/>
              <a:ext cx="91009" cy="2796841"/>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4" idx="2"/>
            </p:cNvCxnSpPr>
            <p:nvPr/>
          </p:nvCxnSpPr>
          <p:spPr>
            <a:xfrm flipH="1">
              <a:off x="5053187" y="2578673"/>
              <a:ext cx="407810" cy="2794984"/>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4" idx="6"/>
            </p:cNvCxnSpPr>
            <p:nvPr/>
          </p:nvCxnSpPr>
          <p:spPr>
            <a:xfrm>
              <a:off x="5460997" y="2578673"/>
              <a:ext cx="2918" cy="2794984"/>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5" idx="2"/>
            </p:cNvCxnSpPr>
            <p:nvPr/>
          </p:nvCxnSpPr>
          <p:spPr>
            <a:xfrm flipH="1">
              <a:off x="5423544" y="2567306"/>
              <a:ext cx="433463" cy="2700556"/>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5" idx="6"/>
            </p:cNvCxnSpPr>
            <p:nvPr/>
          </p:nvCxnSpPr>
          <p:spPr>
            <a:xfrm>
              <a:off x="5857006" y="2567306"/>
              <a:ext cx="34103" cy="2700556"/>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6" idx="2"/>
            </p:cNvCxnSpPr>
            <p:nvPr/>
          </p:nvCxnSpPr>
          <p:spPr>
            <a:xfrm flipH="1">
              <a:off x="5793178" y="2579507"/>
              <a:ext cx="453665" cy="2659898"/>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6" idx="6"/>
            </p:cNvCxnSpPr>
            <p:nvPr/>
          </p:nvCxnSpPr>
          <p:spPr>
            <a:xfrm>
              <a:off x="6246843" y="2579507"/>
              <a:ext cx="91140" cy="2579338"/>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7" idx="2"/>
            </p:cNvCxnSpPr>
            <p:nvPr/>
          </p:nvCxnSpPr>
          <p:spPr>
            <a:xfrm flipH="1">
              <a:off x="6075187" y="2602242"/>
              <a:ext cx="567900" cy="2606841"/>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7" idx="6"/>
            </p:cNvCxnSpPr>
            <p:nvPr/>
          </p:nvCxnSpPr>
          <p:spPr>
            <a:xfrm>
              <a:off x="6643087" y="2602242"/>
              <a:ext cx="183220" cy="2470469"/>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8" idx="2"/>
            </p:cNvCxnSpPr>
            <p:nvPr/>
          </p:nvCxnSpPr>
          <p:spPr>
            <a:xfrm flipH="1">
              <a:off x="6420783" y="2601409"/>
              <a:ext cx="599226" cy="2534673"/>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18" idx="6"/>
            </p:cNvCxnSpPr>
            <p:nvPr/>
          </p:nvCxnSpPr>
          <p:spPr>
            <a:xfrm>
              <a:off x="7020009" y="2601409"/>
              <a:ext cx="338680" cy="2377082"/>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751571" y="2612776"/>
            <a:ext cx="1106805" cy="2628982"/>
            <a:chOff x="6751571" y="2612776"/>
            <a:chExt cx="1106805" cy="2628982"/>
          </a:xfrm>
        </p:grpSpPr>
        <p:sp>
          <p:nvSpPr>
            <p:cNvPr id="19" name="Oval 18"/>
            <p:cNvSpPr/>
            <p:nvPr/>
          </p:nvSpPr>
          <p:spPr>
            <a:xfrm rot="20944963">
              <a:off x="6751571" y="4726064"/>
              <a:ext cx="1106805" cy="5156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4" name="Straight Connector 33"/>
            <p:cNvCxnSpPr>
              <a:endCxn id="19" idx="2"/>
            </p:cNvCxnSpPr>
            <p:nvPr/>
          </p:nvCxnSpPr>
          <p:spPr>
            <a:xfrm flipH="1">
              <a:off x="6761587" y="2612776"/>
              <a:ext cx="684967" cy="247594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9" idx="6"/>
            </p:cNvCxnSpPr>
            <p:nvPr/>
          </p:nvCxnSpPr>
          <p:spPr>
            <a:xfrm>
              <a:off x="7446554" y="2655178"/>
              <a:ext cx="401805" cy="2223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rot="5400000">
            <a:off x="4086882" y="3199704"/>
            <a:ext cx="397865" cy="461665"/>
          </a:xfrm>
          <a:prstGeom prst="rect">
            <a:avLst/>
          </a:prstGeom>
          <a:noFill/>
        </p:spPr>
        <p:txBody>
          <a:bodyPr wrap="none" rtlCol="0">
            <a:spAutoFit/>
          </a:bodyPr>
          <a:lstStyle/>
          <a:p>
            <a:r>
              <a:rPr lang="en-US" sz="2400" dirty="0" smtClean="0"/>
              <a:t>…</a:t>
            </a:r>
            <a:endParaRPr lang="en-US" sz="2400" dirty="0"/>
          </a:p>
        </p:txBody>
      </p:sp>
      <p:sp>
        <p:nvSpPr>
          <p:cNvPr id="37" name="TextBox 36"/>
          <p:cNvSpPr txBox="1"/>
          <p:nvPr/>
        </p:nvSpPr>
        <p:spPr>
          <a:xfrm rot="5400000">
            <a:off x="3859404" y="3866966"/>
            <a:ext cx="397865" cy="461665"/>
          </a:xfrm>
          <a:prstGeom prst="rect">
            <a:avLst/>
          </a:prstGeom>
          <a:noFill/>
        </p:spPr>
        <p:txBody>
          <a:bodyPr wrap="none" rtlCol="0">
            <a:spAutoFit/>
          </a:bodyPr>
          <a:lstStyle/>
          <a:p>
            <a:r>
              <a:rPr lang="en-US" sz="2400" dirty="0" smtClean="0"/>
              <a:t>…</a:t>
            </a:r>
            <a:endParaRPr lang="en-US" sz="2400" dirty="0"/>
          </a:p>
        </p:txBody>
      </p:sp>
      <p:cxnSp>
        <p:nvCxnSpPr>
          <p:cNvPr id="38" name="Straight Connector 37"/>
          <p:cNvCxnSpPr/>
          <p:nvPr/>
        </p:nvCxnSpPr>
        <p:spPr>
          <a:xfrm>
            <a:off x="1371600" y="3749530"/>
            <a:ext cx="6934200"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371600" y="2328586"/>
            <a:ext cx="1783373" cy="461665"/>
          </a:xfrm>
          <a:prstGeom prst="rect">
            <a:avLst/>
          </a:prstGeom>
          <a:noFill/>
        </p:spPr>
        <p:txBody>
          <a:bodyPr wrap="none" rtlCol="0">
            <a:spAutoFit/>
          </a:bodyPr>
          <a:lstStyle/>
          <a:p>
            <a:r>
              <a:rPr lang="en-US" sz="2400" dirty="0" smtClean="0"/>
              <a:t>Query image</a:t>
            </a:r>
            <a:endParaRPr lang="en-US" sz="2400" dirty="0"/>
          </a:p>
        </p:txBody>
      </p:sp>
      <p:sp>
        <p:nvSpPr>
          <p:cNvPr id="40" name="TextBox 39"/>
          <p:cNvSpPr txBox="1"/>
          <p:nvPr/>
        </p:nvSpPr>
        <p:spPr>
          <a:xfrm rot="5400000">
            <a:off x="4086882" y="1510768"/>
            <a:ext cx="397865" cy="461665"/>
          </a:xfrm>
          <a:prstGeom prst="rect">
            <a:avLst/>
          </a:prstGeom>
          <a:noFill/>
        </p:spPr>
        <p:txBody>
          <a:bodyPr wrap="none" rtlCol="0">
            <a:spAutoFit/>
          </a:bodyPr>
          <a:lstStyle/>
          <a:p>
            <a:r>
              <a:rPr lang="en-US" sz="2400" dirty="0" smtClean="0"/>
              <a:t>…</a:t>
            </a:r>
            <a:endParaRPr lang="en-US" sz="2400" dirty="0"/>
          </a:p>
        </p:txBody>
      </p:sp>
      <p:sp>
        <p:nvSpPr>
          <p:cNvPr id="41" name="TextBox 40"/>
          <p:cNvSpPr txBox="1"/>
          <p:nvPr/>
        </p:nvSpPr>
        <p:spPr>
          <a:xfrm rot="5400000">
            <a:off x="3869032" y="5935858"/>
            <a:ext cx="397865" cy="461665"/>
          </a:xfrm>
          <a:prstGeom prst="rect">
            <a:avLst/>
          </a:prstGeom>
          <a:noFill/>
        </p:spPr>
        <p:txBody>
          <a:bodyPr wrap="none" rtlCol="0">
            <a:spAutoFit/>
          </a:bodyPr>
          <a:lstStyle/>
          <a:p>
            <a:r>
              <a:rPr lang="en-US" sz="2400" dirty="0" smtClean="0"/>
              <a:t>…</a:t>
            </a:r>
            <a:endParaRPr lang="en-US" sz="2400" dirty="0"/>
          </a:p>
        </p:txBody>
      </p:sp>
      <p:cxnSp>
        <p:nvCxnSpPr>
          <p:cNvPr id="42" name="Straight Connector 41"/>
          <p:cNvCxnSpPr/>
          <p:nvPr/>
        </p:nvCxnSpPr>
        <p:spPr>
          <a:xfrm>
            <a:off x="3533820" y="1741600"/>
            <a:ext cx="926799" cy="457181"/>
          </a:xfrm>
          <a:prstGeom prst="line">
            <a:avLst/>
          </a:prstGeom>
          <a:ln w="3810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7304973" y="1741600"/>
            <a:ext cx="123993" cy="6779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513212" y="1418527"/>
            <a:ext cx="2324098" cy="461665"/>
          </a:xfrm>
          <a:prstGeom prst="rect">
            <a:avLst/>
          </a:prstGeom>
          <a:solidFill>
            <a:srgbClr val="FFFFFF"/>
          </a:solidFill>
          <a:ln w="12700">
            <a:solidFill>
              <a:srgbClr val="00CC00"/>
            </a:solidFill>
          </a:ln>
        </p:spPr>
        <p:txBody>
          <a:bodyPr wrap="none" rtlCol="0">
            <a:spAutoFit/>
          </a:bodyPr>
          <a:lstStyle/>
          <a:p>
            <a:r>
              <a:rPr lang="en-US" sz="2400" dirty="0" smtClean="0">
                <a:solidFill>
                  <a:srgbClr val="00CC00"/>
                </a:solidFill>
              </a:rPr>
              <a:t>Condition Region</a:t>
            </a:r>
            <a:endParaRPr lang="en-US" sz="2400" dirty="0">
              <a:solidFill>
                <a:srgbClr val="00CC00"/>
              </a:solidFill>
            </a:endParaRPr>
          </a:p>
        </p:txBody>
      </p:sp>
      <p:sp>
        <p:nvSpPr>
          <p:cNvPr id="45" name="TextBox 44"/>
          <p:cNvSpPr txBox="1"/>
          <p:nvPr/>
        </p:nvSpPr>
        <p:spPr>
          <a:xfrm>
            <a:off x="5220360" y="1401159"/>
            <a:ext cx="2382575" cy="461665"/>
          </a:xfrm>
          <a:prstGeom prst="rect">
            <a:avLst/>
          </a:prstGeom>
          <a:solidFill>
            <a:srgbClr val="FFFFFF"/>
          </a:solidFill>
          <a:ln w="12700">
            <a:solidFill>
              <a:srgbClr val="FF0000"/>
            </a:solidFill>
          </a:ln>
        </p:spPr>
        <p:txBody>
          <a:bodyPr wrap="none" rtlCol="0">
            <a:spAutoFit/>
          </a:bodyPr>
          <a:lstStyle/>
          <a:p>
            <a:r>
              <a:rPr lang="en-US" sz="2400" dirty="0" smtClean="0">
                <a:solidFill>
                  <a:srgbClr val="FF0000"/>
                </a:solidFill>
              </a:rPr>
              <a:t>Prediction Region</a:t>
            </a:r>
            <a:endParaRPr lang="en-US" sz="2400" dirty="0">
              <a:solidFill>
                <a:srgbClr val="FF0000"/>
              </a:solidFill>
            </a:endParaRPr>
          </a:p>
        </p:txBody>
      </p:sp>
    </p:spTree>
    <p:extLst>
      <p:ext uri="{BB962C8B-B14F-4D97-AF65-F5344CB8AC3E}">
        <p14:creationId xmlns:p14="http://schemas.microsoft.com/office/powerpoint/2010/main" val="263784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7"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6813" t="49189" r="11038" b="33411"/>
          <a:stretch/>
        </p:blipFill>
        <p:spPr>
          <a:xfrm>
            <a:off x="5659090" y="3779740"/>
            <a:ext cx="1968801" cy="49265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8938" t="44172" r="9492" b="25937"/>
          <a:stretch/>
        </p:blipFill>
        <p:spPr>
          <a:xfrm>
            <a:off x="5557987" y="4824275"/>
            <a:ext cx="2177966" cy="702080"/>
          </a:xfrm>
          <a:prstGeom prst="rect">
            <a:avLst/>
          </a:prstGeom>
        </p:spPr>
      </p:pic>
      <p:sp>
        <p:nvSpPr>
          <p:cNvPr id="2" name="Title 1"/>
          <p:cNvSpPr>
            <a:spLocks noGrp="1"/>
          </p:cNvSpPr>
          <p:nvPr>
            <p:ph type="title"/>
          </p:nvPr>
        </p:nvSpPr>
        <p:spPr/>
        <p:txBody>
          <a:bodyPr/>
          <a:lstStyle/>
          <a:p>
            <a:r>
              <a:rPr lang="en-US" dirty="0" smtClean="0"/>
              <a:t>Finite and Occluded ‘Things’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If the </a:t>
            </a:r>
            <a:r>
              <a:rPr lang="en-US" i="1" dirty="0" smtClean="0"/>
              <a:t>thing</a:t>
            </a:r>
            <a:r>
              <a:rPr lang="en-US" dirty="0"/>
              <a:t> </a:t>
            </a:r>
            <a:r>
              <a:rPr lang="en-US" dirty="0" smtClean="0"/>
              <a:t>model believes it can’t predict well, ‘mimic’ the background model</a:t>
            </a:r>
          </a:p>
          <a:p>
            <a:pPr lvl="1"/>
            <a:r>
              <a:rPr lang="en-US" dirty="0" smtClean="0"/>
              <a:t>When the </a:t>
            </a:r>
            <a:r>
              <a:rPr lang="en-US" i="1" dirty="0" smtClean="0"/>
              <a:t>thing</a:t>
            </a:r>
            <a:r>
              <a:rPr lang="en-US" dirty="0" smtClean="0"/>
              <a:t> model believes the prediction region corresponds to regions previously predicted poorly</a:t>
            </a:r>
          </a:p>
          <a:p>
            <a:pPr lvl="1"/>
            <a:endParaRPr lang="en-US" dirty="0"/>
          </a:p>
          <a:p>
            <a:pPr lvl="1"/>
            <a:endParaRPr lang="en-US" dirty="0" smtClean="0"/>
          </a:p>
          <a:p>
            <a:pPr lvl="1"/>
            <a:endParaRPr lang="en-US" dirty="0" smtClean="0"/>
          </a:p>
          <a:p>
            <a:pPr lvl="1"/>
            <a:r>
              <a:rPr lang="en-US" dirty="0" smtClean="0"/>
              <a:t>When the </a:t>
            </a:r>
            <a:r>
              <a:rPr lang="en-US" i="1" dirty="0" smtClean="0"/>
              <a:t>thing</a:t>
            </a:r>
            <a:r>
              <a:rPr lang="en-US" dirty="0" smtClean="0"/>
              <a:t> model has been predicting badly nearby (handles occlusion!)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23702925"/>
              </p:ext>
            </p:extLst>
          </p:nvPr>
        </p:nvGraphicFramePr>
        <p:xfrm>
          <a:off x="5557987" y="4832344"/>
          <a:ext cx="2202588" cy="707756"/>
        </p:xfrm>
        <a:graphic>
          <a:graphicData uri="http://schemas.openxmlformats.org/drawingml/2006/table">
            <a:tbl>
              <a:tblPr firstRow="1" bandRow="1">
                <a:tableStyleId>{5940675A-B579-460E-94D1-54222C63F5DA}</a:tableStyleId>
              </a:tblPr>
              <a:tblGrid>
                <a:gridCol w="183549"/>
                <a:gridCol w="183549"/>
                <a:gridCol w="183549"/>
                <a:gridCol w="183549"/>
                <a:gridCol w="183549"/>
                <a:gridCol w="183549"/>
                <a:gridCol w="183549"/>
                <a:gridCol w="183549"/>
                <a:gridCol w="183549"/>
                <a:gridCol w="183549"/>
                <a:gridCol w="183549"/>
                <a:gridCol w="183549"/>
              </a:tblGrid>
              <a:tr h="176939">
                <a:tc>
                  <a:txBody>
                    <a:bodyPr/>
                    <a:lstStyle/>
                    <a:p>
                      <a:endParaRPr lang="en-US" sz="100" dirty="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176939">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dirty="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176939">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dirty="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dirty="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dirty="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dirty="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dirty="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176939">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dirty="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00" dirty="0"/>
                    </a:p>
                  </a:txBody>
                  <a:tcPr marL="62731" marR="62731" marT="31365" marB="3136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80736825"/>
              </p:ext>
            </p:extLst>
          </p:nvPr>
        </p:nvGraphicFramePr>
        <p:xfrm>
          <a:off x="5669088" y="3777701"/>
          <a:ext cx="1958803" cy="490155"/>
        </p:xfrm>
        <a:graphic>
          <a:graphicData uri="http://schemas.openxmlformats.org/drawingml/2006/table">
            <a:tbl>
              <a:tblPr firstRow="1" bandRow="1">
                <a:tableStyleId>{5940675A-B579-460E-94D1-54222C63F5DA}</a:tableStyleId>
              </a:tblPr>
              <a:tblGrid>
                <a:gridCol w="178073"/>
                <a:gridCol w="178073"/>
                <a:gridCol w="178073"/>
                <a:gridCol w="178073"/>
                <a:gridCol w="178073"/>
                <a:gridCol w="178073"/>
                <a:gridCol w="178073"/>
                <a:gridCol w="178073"/>
                <a:gridCol w="178073"/>
                <a:gridCol w="178073"/>
                <a:gridCol w="178073"/>
              </a:tblGrid>
              <a:tr h="163385">
                <a:tc>
                  <a:txBody>
                    <a:bodyPr/>
                    <a:lstStyle/>
                    <a:p>
                      <a:endParaRPr lang="en-US" sz="100" dirty="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c>
                  <a:txBody>
                    <a:bodyPr/>
                    <a:lstStyle/>
                    <a:p>
                      <a:endParaRPr lang="en-US" sz="100" dirty="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c>
                  <a:txBody>
                    <a:bodyPr/>
                    <a:lstStyle/>
                    <a:p>
                      <a:endParaRPr lang="en-US" sz="100" dirty="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00" dirty="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00" dirty="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0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0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0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0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00" dirty="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c>
                  <a:txBody>
                    <a:bodyPr/>
                    <a:lstStyle/>
                    <a:p>
                      <a:endParaRPr lang="en-US" sz="10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r>
              <a:tr h="163385">
                <a:tc>
                  <a:txBody>
                    <a:bodyPr/>
                    <a:lstStyle/>
                    <a:p>
                      <a:endParaRPr lang="en-US" sz="100" dirty="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c>
                  <a:txBody>
                    <a:bodyPr/>
                    <a:lstStyle/>
                    <a:p>
                      <a:endParaRPr lang="en-US" sz="100" dirty="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c>
                  <a:txBody>
                    <a:bodyPr/>
                    <a:lstStyle/>
                    <a:p>
                      <a:endParaRPr lang="en-US" sz="10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0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0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00" dirty="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00" dirty="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00" dirty="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00" dirty="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0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c>
                  <a:txBody>
                    <a:bodyPr/>
                    <a:lstStyle/>
                    <a:p>
                      <a:endParaRPr lang="en-US" sz="100" dirty="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r>
              <a:tr h="163385">
                <a:tc>
                  <a:txBody>
                    <a:bodyPr/>
                    <a:lstStyle/>
                    <a:p>
                      <a:endParaRPr lang="en-US" sz="10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c>
                  <a:txBody>
                    <a:bodyPr/>
                    <a:lstStyle/>
                    <a:p>
                      <a:endParaRPr lang="en-US" sz="100" dirty="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c>
                  <a:txBody>
                    <a:bodyPr/>
                    <a:lstStyle/>
                    <a:p>
                      <a:endParaRPr lang="en-US" sz="100" dirty="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00" dirty="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00" dirty="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00" dirty="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00" dirty="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00" dirty="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00" dirty="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0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c>
                  <a:txBody>
                    <a:bodyPr/>
                    <a:lstStyle/>
                    <a:p>
                      <a:endParaRPr lang="en-US" sz="100" dirty="0"/>
                    </a:p>
                  </a:txBody>
                  <a:tcPr marL="61912" marR="61912" marT="30956" marB="309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8F8F8">
                        <a:alpha val="40000"/>
                      </a:srgbClr>
                    </a:solidFill>
                  </a:tcPr>
                </a:tc>
              </a:tr>
            </a:tbl>
          </a:graphicData>
        </a:graphic>
      </p:graphicFrame>
      <p:cxnSp>
        <p:nvCxnSpPr>
          <p:cNvPr id="8" name="Straight Connector 7"/>
          <p:cNvCxnSpPr/>
          <p:nvPr/>
        </p:nvCxnSpPr>
        <p:spPr>
          <a:xfrm>
            <a:off x="6020345" y="3779740"/>
            <a:ext cx="0" cy="492656"/>
          </a:xfrm>
          <a:prstGeom prst="line">
            <a:avLst/>
          </a:prstGeom>
          <a:ln w="3810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64897" y="3779739"/>
            <a:ext cx="0" cy="492656"/>
          </a:xfrm>
          <a:prstGeom prst="line">
            <a:avLst/>
          </a:prstGeom>
          <a:ln w="38100">
            <a:solidFill>
              <a:srgbClr val="00CC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288664" y="3942717"/>
            <a:ext cx="159891" cy="1620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TextBox 10"/>
          <p:cNvSpPr txBox="1"/>
          <p:nvPr/>
        </p:nvSpPr>
        <p:spPr>
          <a:xfrm>
            <a:off x="4597343" y="5039272"/>
            <a:ext cx="713785" cy="307777"/>
          </a:xfrm>
          <a:prstGeom prst="rect">
            <a:avLst/>
          </a:prstGeom>
          <a:noFill/>
        </p:spPr>
        <p:txBody>
          <a:bodyPr wrap="none" rtlCol="0">
            <a:spAutoFit/>
          </a:bodyPr>
          <a:lstStyle/>
          <a:p>
            <a:r>
              <a:rPr lang="en-US" sz="1400" dirty="0" smtClean="0"/>
              <a:t>Image </a:t>
            </a:r>
            <a:r>
              <a:rPr lang="en-US" sz="1400" i="1" dirty="0" smtClean="0"/>
              <a:t>i</a:t>
            </a:r>
            <a:endParaRPr lang="en-US" sz="1400" dirty="0"/>
          </a:p>
        </p:txBody>
      </p:sp>
      <p:grpSp>
        <p:nvGrpSpPr>
          <p:cNvPr id="12" name="Group 11"/>
          <p:cNvGrpSpPr/>
          <p:nvPr/>
        </p:nvGrpSpPr>
        <p:grpSpPr>
          <a:xfrm>
            <a:off x="5886710" y="4010131"/>
            <a:ext cx="1444815" cy="1391146"/>
            <a:chOff x="4198051" y="2567306"/>
            <a:chExt cx="3167211" cy="3049561"/>
          </a:xfrm>
        </p:grpSpPr>
        <p:sp>
          <p:nvSpPr>
            <p:cNvPr id="13" name="Oval 12"/>
            <p:cNvSpPr/>
            <p:nvPr/>
          </p:nvSpPr>
          <p:spPr>
            <a:xfrm rot="20863499">
              <a:off x="4198051" y="5099716"/>
              <a:ext cx="593514" cy="362735"/>
            </a:xfrm>
            <a:prstGeom prst="ellipse">
              <a:avLst/>
            </a:prstGeom>
            <a:noFill/>
            <a:ln w="285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Oval 13"/>
            <p:cNvSpPr/>
            <p:nvPr/>
          </p:nvSpPr>
          <p:spPr>
            <a:xfrm rot="1232453">
              <a:off x="4571599" y="5093645"/>
              <a:ext cx="613617" cy="439376"/>
            </a:xfrm>
            <a:prstGeom prst="ellipse">
              <a:avLst/>
            </a:prstGeom>
            <a:noFill/>
            <a:ln w="285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Oval 14"/>
            <p:cNvSpPr/>
            <p:nvPr/>
          </p:nvSpPr>
          <p:spPr>
            <a:xfrm>
              <a:off x="5053187" y="5130447"/>
              <a:ext cx="410728" cy="486420"/>
            </a:xfrm>
            <a:prstGeom prst="ellipse">
              <a:avLst/>
            </a:prstGeom>
            <a:noFill/>
            <a:ln w="285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Oval 15"/>
            <p:cNvSpPr/>
            <p:nvPr/>
          </p:nvSpPr>
          <p:spPr>
            <a:xfrm>
              <a:off x="5423544" y="5051163"/>
              <a:ext cx="467565" cy="433397"/>
            </a:xfrm>
            <a:prstGeom prst="ellipse">
              <a:avLst/>
            </a:prstGeom>
            <a:noFill/>
            <a:ln w="285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Oval 16"/>
            <p:cNvSpPr/>
            <p:nvPr/>
          </p:nvSpPr>
          <p:spPr>
            <a:xfrm rot="21095317">
              <a:off x="5790215" y="4957549"/>
              <a:ext cx="550729" cy="483152"/>
            </a:xfrm>
            <a:prstGeom prst="ellipse">
              <a:avLst/>
            </a:prstGeom>
            <a:noFill/>
            <a:ln w="285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Oval 17"/>
            <p:cNvSpPr/>
            <p:nvPr/>
          </p:nvSpPr>
          <p:spPr>
            <a:xfrm rot="20982572">
              <a:off x="6069047" y="4880609"/>
              <a:ext cx="763400" cy="520577"/>
            </a:xfrm>
            <a:prstGeom prst="ellipse">
              <a:avLst/>
            </a:prstGeom>
            <a:noFill/>
            <a:ln w="285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Oval 18"/>
            <p:cNvSpPr/>
            <p:nvPr/>
          </p:nvSpPr>
          <p:spPr>
            <a:xfrm rot="21027717">
              <a:off x="6414208" y="4781204"/>
              <a:ext cx="951054" cy="552164"/>
            </a:xfrm>
            <a:prstGeom prst="ellipse">
              <a:avLst/>
            </a:prstGeom>
            <a:noFill/>
            <a:ln w="285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0" name="Straight Connector 19"/>
            <p:cNvCxnSpPr>
              <a:endCxn id="13" idx="2"/>
            </p:cNvCxnSpPr>
            <p:nvPr/>
          </p:nvCxnSpPr>
          <p:spPr>
            <a:xfrm flipH="1">
              <a:off x="4204836" y="2602242"/>
              <a:ext cx="463351" cy="2741933"/>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3" idx="6"/>
            </p:cNvCxnSpPr>
            <p:nvPr/>
          </p:nvCxnSpPr>
          <p:spPr>
            <a:xfrm>
              <a:off x="4668187" y="2602242"/>
              <a:ext cx="116593" cy="2615750"/>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591104" y="2601409"/>
              <a:ext cx="483596" cy="2581538"/>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74700" y="2601409"/>
              <a:ext cx="91009" cy="2796841"/>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5" idx="2"/>
            </p:cNvCxnSpPr>
            <p:nvPr/>
          </p:nvCxnSpPr>
          <p:spPr>
            <a:xfrm flipH="1">
              <a:off x="5053187" y="2578673"/>
              <a:ext cx="407810" cy="2794984"/>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5" idx="6"/>
            </p:cNvCxnSpPr>
            <p:nvPr/>
          </p:nvCxnSpPr>
          <p:spPr>
            <a:xfrm>
              <a:off x="5460997" y="2578673"/>
              <a:ext cx="2918" cy="2794984"/>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6" idx="2"/>
            </p:cNvCxnSpPr>
            <p:nvPr/>
          </p:nvCxnSpPr>
          <p:spPr>
            <a:xfrm flipH="1">
              <a:off x="5423544" y="2567306"/>
              <a:ext cx="433463" cy="2700556"/>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6" idx="6"/>
            </p:cNvCxnSpPr>
            <p:nvPr/>
          </p:nvCxnSpPr>
          <p:spPr>
            <a:xfrm>
              <a:off x="5857006" y="2567306"/>
              <a:ext cx="34103" cy="2700556"/>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7" idx="2"/>
            </p:cNvCxnSpPr>
            <p:nvPr/>
          </p:nvCxnSpPr>
          <p:spPr>
            <a:xfrm flipH="1">
              <a:off x="5793178" y="2579507"/>
              <a:ext cx="453665" cy="2659898"/>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7" idx="6"/>
            </p:cNvCxnSpPr>
            <p:nvPr/>
          </p:nvCxnSpPr>
          <p:spPr>
            <a:xfrm>
              <a:off x="6246843" y="2579507"/>
              <a:ext cx="91140" cy="2579338"/>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8" idx="2"/>
            </p:cNvCxnSpPr>
            <p:nvPr/>
          </p:nvCxnSpPr>
          <p:spPr>
            <a:xfrm flipH="1">
              <a:off x="6075187" y="2602242"/>
              <a:ext cx="567900" cy="2606841"/>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8" idx="6"/>
            </p:cNvCxnSpPr>
            <p:nvPr/>
          </p:nvCxnSpPr>
          <p:spPr>
            <a:xfrm>
              <a:off x="6643087" y="2602242"/>
              <a:ext cx="183220" cy="2470469"/>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2"/>
            </p:cNvCxnSpPr>
            <p:nvPr/>
          </p:nvCxnSpPr>
          <p:spPr>
            <a:xfrm flipH="1">
              <a:off x="6420783" y="2601409"/>
              <a:ext cx="599226" cy="2534673"/>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19" idx="6"/>
            </p:cNvCxnSpPr>
            <p:nvPr/>
          </p:nvCxnSpPr>
          <p:spPr>
            <a:xfrm>
              <a:off x="7020009" y="2601409"/>
              <a:ext cx="338680" cy="2377082"/>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7051573" y="4030873"/>
            <a:ext cx="504901" cy="1199286"/>
            <a:chOff x="6751571" y="2612776"/>
            <a:chExt cx="1106805" cy="2628982"/>
          </a:xfrm>
        </p:grpSpPr>
        <p:sp>
          <p:nvSpPr>
            <p:cNvPr id="35" name="Oval 34"/>
            <p:cNvSpPr/>
            <p:nvPr/>
          </p:nvSpPr>
          <p:spPr>
            <a:xfrm rot="20944963">
              <a:off x="6751571" y="4726064"/>
              <a:ext cx="1106805" cy="5156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 name="Straight Connector 35"/>
            <p:cNvCxnSpPr>
              <a:endCxn id="35" idx="2"/>
            </p:cNvCxnSpPr>
            <p:nvPr/>
          </p:nvCxnSpPr>
          <p:spPr>
            <a:xfrm flipH="1">
              <a:off x="6761587" y="2612776"/>
              <a:ext cx="684967" cy="247594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35" idx="6"/>
            </p:cNvCxnSpPr>
            <p:nvPr/>
          </p:nvCxnSpPr>
          <p:spPr>
            <a:xfrm>
              <a:off x="7446554" y="2655178"/>
              <a:ext cx="401805" cy="2223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rot="5400000">
            <a:off x="5772697" y="4250030"/>
            <a:ext cx="308098" cy="307777"/>
          </a:xfrm>
          <a:prstGeom prst="rect">
            <a:avLst/>
          </a:prstGeom>
          <a:noFill/>
        </p:spPr>
        <p:txBody>
          <a:bodyPr wrap="none" rtlCol="0">
            <a:spAutoFit/>
          </a:bodyPr>
          <a:lstStyle/>
          <a:p>
            <a:r>
              <a:rPr lang="en-US" sz="1400" dirty="0" smtClean="0"/>
              <a:t>…</a:t>
            </a:r>
            <a:endParaRPr lang="en-US" sz="1400" dirty="0"/>
          </a:p>
        </p:txBody>
      </p:sp>
      <p:sp>
        <p:nvSpPr>
          <p:cNvPr id="39" name="TextBox 38"/>
          <p:cNvSpPr txBox="1"/>
          <p:nvPr/>
        </p:nvSpPr>
        <p:spPr>
          <a:xfrm rot="5400000">
            <a:off x="5668927" y="4554421"/>
            <a:ext cx="308098" cy="307777"/>
          </a:xfrm>
          <a:prstGeom prst="rect">
            <a:avLst/>
          </a:prstGeom>
          <a:noFill/>
        </p:spPr>
        <p:txBody>
          <a:bodyPr wrap="none" rtlCol="0">
            <a:spAutoFit/>
          </a:bodyPr>
          <a:lstStyle/>
          <a:p>
            <a:r>
              <a:rPr lang="en-US" sz="1400" dirty="0" smtClean="0"/>
              <a:t>…</a:t>
            </a:r>
            <a:endParaRPr lang="en-US" sz="1400" dirty="0"/>
          </a:p>
        </p:txBody>
      </p:sp>
      <p:cxnSp>
        <p:nvCxnSpPr>
          <p:cNvPr id="40" name="Straight Connector 39"/>
          <p:cNvCxnSpPr/>
          <p:nvPr/>
        </p:nvCxnSpPr>
        <p:spPr>
          <a:xfrm>
            <a:off x="4597343" y="4549437"/>
            <a:ext cx="3163236"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97343" y="3901232"/>
            <a:ext cx="1118640" cy="307777"/>
          </a:xfrm>
          <a:prstGeom prst="rect">
            <a:avLst/>
          </a:prstGeom>
          <a:noFill/>
        </p:spPr>
        <p:txBody>
          <a:bodyPr wrap="none" rtlCol="0">
            <a:spAutoFit/>
          </a:bodyPr>
          <a:lstStyle/>
          <a:p>
            <a:r>
              <a:rPr lang="en-US" sz="1400" dirty="0" smtClean="0"/>
              <a:t>Query image</a:t>
            </a:r>
            <a:endParaRPr lang="en-US" sz="1400" dirty="0"/>
          </a:p>
        </p:txBody>
      </p:sp>
      <p:sp>
        <p:nvSpPr>
          <p:cNvPr id="42" name="TextBox 41"/>
          <p:cNvSpPr txBox="1"/>
          <p:nvPr/>
        </p:nvSpPr>
        <p:spPr>
          <a:xfrm rot="5400000">
            <a:off x="5772697" y="3479573"/>
            <a:ext cx="308098" cy="307777"/>
          </a:xfrm>
          <a:prstGeom prst="rect">
            <a:avLst/>
          </a:prstGeom>
          <a:noFill/>
        </p:spPr>
        <p:txBody>
          <a:bodyPr wrap="none" rtlCol="0">
            <a:spAutoFit/>
          </a:bodyPr>
          <a:lstStyle/>
          <a:p>
            <a:r>
              <a:rPr lang="en-US" sz="1400" dirty="0" smtClean="0"/>
              <a:t>…</a:t>
            </a:r>
            <a:endParaRPr lang="en-US" sz="1400" dirty="0"/>
          </a:p>
        </p:txBody>
      </p:sp>
      <p:sp>
        <p:nvSpPr>
          <p:cNvPr id="43" name="TextBox 42"/>
          <p:cNvSpPr txBox="1"/>
          <p:nvPr/>
        </p:nvSpPr>
        <p:spPr>
          <a:xfrm rot="5400000">
            <a:off x="5673319" y="5498206"/>
            <a:ext cx="308098" cy="307777"/>
          </a:xfrm>
          <a:prstGeom prst="rect">
            <a:avLst/>
          </a:prstGeom>
          <a:noFill/>
        </p:spPr>
        <p:txBody>
          <a:bodyPr wrap="none" rtlCol="0">
            <a:spAutoFit/>
          </a:bodyPr>
          <a:lstStyle/>
          <a:p>
            <a:r>
              <a:rPr lang="en-US" sz="1400" dirty="0" smtClean="0"/>
              <a:t>…</a:t>
            </a:r>
            <a:endParaRPr lang="en-US" sz="1400" dirty="0"/>
          </a:p>
        </p:txBody>
      </p:sp>
    </p:spTree>
    <p:extLst>
      <p:ext uri="{BB962C8B-B14F-4D97-AF65-F5344CB8AC3E}">
        <p14:creationId xmlns:p14="http://schemas.microsoft.com/office/powerpoint/2010/main" val="41850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Effect transition="in" filter="fade">
                                      <p:cBhvr>
                                        <p:cTn id="6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38" grpId="0"/>
      <p:bldP spid="39" grpId="0"/>
      <p:bldP spid="41" grpId="0"/>
      <p:bldP spid="42" grpId="0"/>
      <p:bldP spid="4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Clusters discovered on 6 Pascal Categories</a:t>
            </a:r>
            <a:endParaRPr lang="en-US" dirty="0">
              <a:latin typeface="+mn-lt"/>
            </a:endParaRPr>
          </a:p>
        </p:txBody>
      </p:sp>
      <p:sp>
        <p:nvSpPr>
          <p:cNvPr id="4" name="Freeform 1"/>
          <p:cNvSpPr>
            <a:spLocks noChangeArrowheads="1"/>
          </p:cNvSpPr>
          <p:nvPr/>
        </p:nvSpPr>
        <p:spPr bwMode="auto">
          <a:xfrm>
            <a:off x="1841575" y="1611515"/>
            <a:ext cx="5117575" cy="4248986"/>
          </a:xfrm>
          <a:custGeom>
            <a:avLst/>
            <a:gdLst>
              <a:gd name="T0" fmla="*/ 0 w 10810"/>
              <a:gd name="T1" fmla="*/ 8974 h 8975"/>
              <a:gd name="T2" fmla="*/ 0 w 10810"/>
              <a:gd name="T3" fmla="*/ 0 h 8975"/>
              <a:gd name="T4" fmla="*/ 10809 w 10810"/>
              <a:gd name="T5" fmla="*/ 0 h 8975"/>
              <a:gd name="T6" fmla="*/ 10809 w 10810"/>
              <a:gd name="T7" fmla="*/ 8974 h 8975"/>
              <a:gd name="T8" fmla="*/ 0 w 10810"/>
              <a:gd name="T9" fmla="*/ 8974 h 8975"/>
            </a:gdLst>
            <a:ahLst/>
            <a:cxnLst>
              <a:cxn ang="0">
                <a:pos x="T0" y="T1"/>
              </a:cxn>
              <a:cxn ang="0">
                <a:pos x="T2" y="T3"/>
              </a:cxn>
              <a:cxn ang="0">
                <a:pos x="T4" y="T5"/>
              </a:cxn>
              <a:cxn ang="0">
                <a:pos x="T6" y="T7"/>
              </a:cxn>
              <a:cxn ang="0">
                <a:pos x="T8" y="T9"/>
              </a:cxn>
            </a:cxnLst>
            <a:rect l="0" t="0" r="r" b="b"/>
            <a:pathLst>
              <a:path w="10810" h="8975">
                <a:moveTo>
                  <a:pt x="0" y="8974"/>
                </a:moveTo>
                <a:lnTo>
                  <a:pt x="0" y="0"/>
                </a:lnTo>
                <a:lnTo>
                  <a:pt x="10809" y="0"/>
                </a:lnTo>
                <a:lnTo>
                  <a:pt x="10809" y="8974"/>
                </a:lnTo>
                <a:lnTo>
                  <a:pt x="0" y="8974"/>
                </a:lnTo>
              </a:path>
            </a:pathLst>
          </a:custGeom>
          <a:noFill/>
          <a:ln w="612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5" name="Line 2"/>
          <p:cNvSpPr>
            <a:spLocks noChangeShapeType="1"/>
          </p:cNvSpPr>
          <p:nvPr/>
        </p:nvSpPr>
        <p:spPr bwMode="auto">
          <a:xfrm flipV="1">
            <a:off x="1841575" y="1609427"/>
            <a:ext cx="2089" cy="4253161"/>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6" name="Freeform 3"/>
          <p:cNvSpPr>
            <a:spLocks noChangeArrowheads="1"/>
          </p:cNvSpPr>
          <p:nvPr/>
        </p:nvSpPr>
        <p:spPr bwMode="auto">
          <a:xfrm>
            <a:off x="1841575" y="1611515"/>
            <a:ext cx="2089" cy="2089"/>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7" name="Line 4"/>
          <p:cNvSpPr>
            <a:spLocks noChangeShapeType="1"/>
          </p:cNvSpPr>
          <p:nvPr/>
        </p:nvSpPr>
        <p:spPr bwMode="auto">
          <a:xfrm flipV="1">
            <a:off x="2351036" y="1609427"/>
            <a:ext cx="2089" cy="4253161"/>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8" name="Freeform 5"/>
          <p:cNvSpPr>
            <a:spLocks noChangeArrowheads="1"/>
          </p:cNvSpPr>
          <p:nvPr/>
        </p:nvSpPr>
        <p:spPr bwMode="auto">
          <a:xfrm>
            <a:off x="2351036" y="1611515"/>
            <a:ext cx="2089" cy="2089"/>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9" name="Line 6"/>
          <p:cNvSpPr>
            <a:spLocks noChangeShapeType="1"/>
          </p:cNvSpPr>
          <p:nvPr/>
        </p:nvSpPr>
        <p:spPr bwMode="auto">
          <a:xfrm flipV="1">
            <a:off x="2858410" y="1609427"/>
            <a:ext cx="2087" cy="4253161"/>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0" name="Freeform 7"/>
          <p:cNvSpPr>
            <a:spLocks noChangeArrowheads="1"/>
          </p:cNvSpPr>
          <p:nvPr/>
        </p:nvSpPr>
        <p:spPr bwMode="auto">
          <a:xfrm>
            <a:off x="2858410" y="1611515"/>
            <a:ext cx="2087" cy="2089"/>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1" name="Line 8"/>
          <p:cNvSpPr>
            <a:spLocks noChangeShapeType="1"/>
          </p:cNvSpPr>
          <p:nvPr/>
        </p:nvSpPr>
        <p:spPr bwMode="auto">
          <a:xfrm flipV="1">
            <a:off x="3365782" y="1609427"/>
            <a:ext cx="2089" cy="4253161"/>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2" name="Freeform 9"/>
          <p:cNvSpPr>
            <a:spLocks noChangeArrowheads="1"/>
          </p:cNvSpPr>
          <p:nvPr/>
        </p:nvSpPr>
        <p:spPr bwMode="auto">
          <a:xfrm>
            <a:off x="3365782" y="1611515"/>
            <a:ext cx="2089" cy="2089"/>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3" name="Line 10"/>
          <p:cNvSpPr>
            <a:spLocks noChangeShapeType="1"/>
          </p:cNvSpPr>
          <p:nvPr/>
        </p:nvSpPr>
        <p:spPr bwMode="auto">
          <a:xfrm flipV="1">
            <a:off x="3887770" y="1609427"/>
            <a:ext cx="2089" cy="4253161"/>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4" name="Freeform 11"/>
          <p:cNvSpPr>
            <a:spLocks noChangeArrowheads="1"/>
          </p:cNvSpPr>
          <p:nvPr/>
        </p:nvSpPr>
        <p:spPr bwMode="auto">
          <a:xfrm>
            <a:off x="3887770" y="1611515"/>
            <a:ext cx="2089" cy="2089"/>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5" name="Line 12"/>
          <p:cNvSpPr>
            <a:spLocks noChangeShapeType="1"/>
          </p:cNvSpPr>
          <p:nvPr/>
        </p:nvSpPr>
        <p:spPr bwMode="auto">
          <a:xfrm flipV="1">
            <a:off x="4395143" y="1609427"/>
            <a:ext cx="2087" cy="4253161"/>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6" name="Freeform 13"/>
          <p:cNvSpPr>
            <a:spLocks noChangeArrowheads="1"/>
          </p:cNvSpPr>
          <p:nvPr/>
        </p:nvSpPr>
        <p:spPr bwMode="auto">
          <a:xfrm>
            <a:off x="4395143" y="1611515"/>
            <a:ext cx="2087" cy="2089"/>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7" name="Line 14"/>
          <p:cNvSpPr>
            <a:spLocks noChangeShapeType="1"/>
          </p:cNvSpPr>
          <p:nvPr/>
        </p:nvSpPr>
        <p:spPr bwMode="auto">
          <a:xfrm flipV="1">
            <a:off x="4902515" y="1609427"/>
            <a:ext cx="2089" cy="4253161"/>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8" name="Freeform 15"/>
          <p:cNvSpPr>
            <a:spLocks noChangeArrowheads="1"/>
          </p:cNvSpPr>
          <p:nvPr/>
        </p:nvSpPr>
        <p:spPr bwMode="auto">
          <a:xfrm>
            <a:off x="4902515" y="1611515"/>
            <a:ext cx="2089" cy="2089"/>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9" name="Line 16"/>
          <p:cNvSpPr>
            <a:spLocks noChangeShapeType="1"/>
          </p:cNvSpPr>
          <p:nvPr/>
        </p:nvSpPr>
        <p:spPr bwMode="auto">
          <a:xfrm flipV="1">
            <a:off x="5424504" y="1609427"/>
            <a:ext cx="2089" cy="4253161"/>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20" name="Freeform 17"/>
          <p:cNvSpPr>
            <a:spLocks noChangeArrowheads="1"/>
          </p:cNvSpPr>
          <p:nvPr/>
        </p:nvSpPr>
        <p:spPr bwMode="auto">
          <a:xfrm>
            <a:off x="5424504" y="1611515"/>
            <a:ext cx="2089" cy="2089"/>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21" name="Line 18"/>
          <p:cNvSpPr>
            <a:spLocks noChangeShapeType="1"/>
          </p:cNvSpPr>
          <p:nvPr/>
        </p:nvSpPr>
        <p:spPr bwMode="auto">
          <a:xfrm flipV="1">
            <a:off x="5931877" y="1609427"/>
            <a:ext cx="2087" cy="4253161"/>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22" name="Freeform 19"/>
          <p:cNvSpPr>
            <a:spLocks noChangeArrowheads="1"/>
          </p:cNvSpPr>
          <p:nvPr/>
        </p:nvSpPr>
        <p:spPr bwMode="auto">
          <a:xfrm>
            <a:off x="5931877" y="1611515"/>
            <a:ext cx="2087" cy="2089"/>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23" name="Line 20"/>
          <p:cNvSpPr>
            <a:spLocks noChangeShapeType="1"/>
          </p:cNvSpPr>
          <p:nvPr/>
        </p:nvSpPr>
        <p:spPr bwMode="auto">
          <a:xfrm flipV="1">
            <a:off x="6439249" y="1609427"/>
            <a:ext cx="2089" cy="4253161"/>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24" name="Freeform 21"/>
          <p:cNvSpPr>
            <a:spLocks noChangeArrowheads="1"/>
          </p:cNvSpPr>
          <p:nvPr/>
        </p:nvSpPr>
        <p:spPr bwMode="auto">
          <a:xfrm>
            <a:off x="6439249" y="1611515"/>
            <a:ext cx="2089" cy="2089"/>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25" name="Line 22"/>
          <p:cNvSpPr>
            <a:spLocks noChangeShapeType="1"/>
          </p:cNvSpPr>
          <p:nvPr/>
        </p:nvSpPr>
        <p:spPr bwMode="auto">
          <a:xfrm flipV="1">
            <a:off x="6961238" y="1609427"/>
            <a:ext cx="2089" cy="4253161"/>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26" name="Freeform 23"/>
          <p:cNvSpPr>
            <a:spLocks noChangeArrowheads="1"/>
          </p:cNvSpPr>
          <p:nvPr/>
        </p:nvSpPr>
        <p:spPr bwMode="auto">
          <a:xfrm>
            <a:off x="6961238" y="1611515"/>
            <a:ext cx="2089" cy="2089"/>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27" name="Line 24"/>
          <p:cNvSpPr>
            <a:spLocks noChangeShapeType="1"/>
          </p:cNvSpPr>
          <p:nvPr/>
        </p:nvSpPr>
        <p:spPr bwMode="auto">
          <a:xfrm>
            <a:off x="1841575" y="5860501"/>
            <a:ext cx="5117575" cy="2087"/>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28" name="Freeform 25"/>
          <p:cNvSpPr>
            <a:spLocks noChangeArrowheads="1"/>
          </p:cNvSpPr>
          <p:nvPr/>
        </p:nvSpPr>
        <p:spPr bwMode="auto">
          <a:xfrm>
            <a:off x="6961238" y="5860501"/>
            <a:ext cx="2089" cy="2087"/>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29" name="Line 26"/>
          <p:cNvSpPr>
            <a:spLocks noChangeShapeType="1"/>
          </p:cNvSpPr>
          <p:nvPr/>
        </p:nvSpPr>
        <p:spPr bwMode="auto">
          <a:xfrm>
            <a:off x="1841575" y="5432469"/>
            <a:ext cx="5117575" cy="2089"/>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30" name="Freeform 27"/>
          <p:cNvSpPr>
            <a:spLocks noChangeArrowheads="1"/>
          </p:cNvSpPr>
          <p:nvPr/>
        </p:nvSpPr>
        <p:spPr bwMode="auto">
          <a:xfrm>
            <a:off x="6961238" y="5432469"/>
            <a:ext cx="2089" cy="2089"/>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31" name="Line 28"/>
          <p:cNvSpPr>
            <a:spLocks noChangeShapeType="1"/>
          </p:cNvSpPr>
          <p:nvPr/>
        </p:nvSpPr>
        <p:spPr bwMode="auto">
          <a:xfrm>
            <a:off x="1841575" y="5006527"/>
            <a:ext cx="5117575" cy="2089"/>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32" name="Freeform 29"/>
          <p:cNvSpPr>
            <a:spLocks noChangeArrowheads="1"/>
          </p:cNvSpPr>
          <p:nvPr/>
        </p:nvSpPr>
        <p:spPr bwMode="auto">
          <a:xfrm>
            <a:off x="6961238" y="5006527"/>
            <a:ext cx="2089" cy="2089"/>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33" name="Line 30"/>
          <p:cNvSpPr>
            <a:spLocks noChangeShapeType="1"/>
          </p:cNvSpPr>
          <p:nvPr/>
        </p:nvSpPr>
        <p:spPr bwMode="auto">
          <a:xfrm>
            <a:off x="1841575" y="4578497"/>
            <a:ext cx="5117575" cy="2087"/>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34" name="Freeform 31"/>
          <p:cNvSpPr>
            <a:spLocks noChangeArrowheads="1"/>
          </p:cNvSpPr>
          <p:nvPr/>
        </p:nvSpPr>
        <p:spPr bwMode="auto">
          <a:xfrm>
            <a:off x="6961238" y="4578497"/>
            <a:ext cx="2089" cy="2087"/>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35" name="Line 32"/>
          <p:cNvSpPr>
            <a:spLocks noChangeShapeType="1"/>
          </p:cNvSpPr>
          <p:nvPr/>
        </p:nvSpPr>
        <p:spPr bwMode="auto">
          <a:xfrm>
            <a:off x="1841575" y="4150466"/>
            <a:ext cx="5117575" cy="2089"/>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36" name="Freeform 33"/>
          <p:cNvSpPr>
            <a:spLocks noChangeArrowheads="1"/>
          </p:cNvSpPr>
          <p:nvPr/>
        </p:nvSpPr>
        <p:spPr bwMode="auto">
          <a:xfrm>
            <a:off x="6961238" y="4150466"/>
            <a:ext cx="2089" cy="2089"/>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37" name="Line 34"/>
          <p:cNvSpPr>
            <a:spLocks noChangeShapeType="1"/>
          </p:cNvSpPr>
          <p:nvPr/>
        </p:nvSpPr>
        <p:spPr bwMode="auto">
          <a:xfrm>
            <a:off x="1841575" y="3737051"/>
            <a:ext cx="5117575" cy="2089"/>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38" name="Freeform 35"/>
          <p:cNvSpPr>
            <a:spLocks noChangeArrowheads="1"/>
          </p:cNvSpPr>
          <p:nvPr/>
        </p:nvSpPr>
        <p:spPr bwMode="auto">
          <a:xfrm>
            <a:off x="6961238" y="3737051"/>
            <a:ext cx="2089" cy="2089"/>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39" name="Line 36"/>
          <p:cNvSpPr>
            <a:spLocks noChangeShapeType="1"/>
          </p:cNvSpPr>
          <p:nvPr/>
        </p:nvSpPr>
        <p:spPr bwMode="auto">
          <a:xfrm>
            <a:off x="1841575" y="3309021"/>
            <a:ext cx="5117575" cy="2087"/>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40" name="Freeform 37"/>
          <p:cNvSpPr>
            <a:spLocks noChangeArrowheads="1"/>
          </p:cNvSpPr>
          <p:nvPr/>
        </p:nvSpPr>
        <p:spPr bwMode="auto">
          <a:xfrm>
            <a:off x="6961238" y="3309021"/>
            <a:ext cx="2089" cy="2087"/>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41" name="Line 38"/>
          <p:cNvSpPr>
            <a:spLocks noChangeShapeType="1"/>
          </p:cNvSpPr>
          <p:nvPr/>
        </p:nvSpPr>
        <p:spPr bwMode="auto">
          <a:xfrm>
            <a:off x="1841575" y="2880990"/>
            <a:ext cx="5117575" cy="2089"/>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42" name="Freeform 39"/>
          <p:cNvSpPr>
            <a:spLocks noChangeArrowheads="1"/>
          </p:cNvSpPr>
          <p:nvPr/>
        </p:nvSpPr>
        <p:spPr bwMode="auto">
          <a:xfrm>
            <a:off x="6961238" y="2880990"/>
            <a:ext cx="2089" cy="2089"/>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43" name="Line 40"/>
          <p:cNvSpPr>
            <a:spLocks noChangeShapeType="1"/>
          </p:cNvSpPr>
          <p:nvPr/>
        </p:nvSpPr>
        <p:spPr bwMode="auto">
          <a:xfrm>
            <a:off x="1841575" y="2452960"/>
            <a:ext cx="5117575" cy="2087"/>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44" name="Freeform 41"/>
          <p:cNvSpPr>
            <a:spLocks noChangeArrowheads="1"/>
          </p:cNvSpPr>
          <p:nvPr/>
        </p:nvSpPr>
        <p:spPr bwMode="auto">
          <a:xfrm>
            <a:off x="6961238" y="2452960"/>
            <a:ext cx="2089" cy="2087"/>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45" name="Line 42"/>
          <p:cNvSpPr>
            <a:spLocks noChangeShapeType="1"/>
          </p:cNvSpPr>
          <p:nvPr/>
        </p:nvSpPr>
        <p:spPr bwMode="auto">
          <a:xfrm>
            <a:off x="1841575" y="2027018"/>
            <a:ext cx="5117575" cy="2087"/>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46" name="Freeform 43"/>
          <p:cNvSpPr>
            <a:spLocks noChangeArrowheads="1"/>
          </p:cNvSpPr>
          <p:nvPr/>
        </p:nvSpPr>
        <p:spPr bwMode="auto">
          <a:xfrm>
            <a:off x="6961238" y="2027018"/>
            <a:ext cx="2089" cy="2087"/>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47" name="Line 44"/>
          <p:cNvSpPr>
            <a:spLocks noChangeShapeType="1"/>
          </p:cNvSpPr>
          <p:nvPr/>
        </p:nvSpPr>
        <p:spPr bwMode="auto">
          <a:xfrm>
            <a:off x="1841575" y="1611515"/>
            <a:ext cx="5117575" cy="2089"/>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48" name="Freeform 45"/>
          <p:cNvSpPr>
            <a:spLocks noChangeArrowheads="1"/>
          </p:cNvSpPr>
          <p:nvPr/>
        </p:nvSpPr>
        <p:spPr bwMode="auto">
          <a:xfrm>
            <a:off x="6961238" y="1611515"/>
            <a:ext cx="2089" cy="2089"/>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49" name="Line 46"/>
          <p:cNvSpPr>
            <a:spLocks noChangeShapeType="1"/>
          </p:cNvSpPr>
          <p:nvPr/>
        </p:nvSpPr>
        <p:spPr bwMode="auto">
          <a:xfrm>
            <a:off x="1841575" y="5860501"/>
            <a:ext cx="5117575" cy="2087"/>
          </a:xfrm>
          <a:prstGeom prst="line">
            <a:avLst/>
          </a:prstGeom>
          <a:noFill/>
          <a:ln w="1905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50" name="Line 47"/>
          <p:cNvSpPr>
            <a:spLocks noChangeShapeType="1"/>
          </p:cNvSpPr>
          <p:nvPr/>
        </p:nvSpPr>
        <p:spPr bwMode="auto">
          <a:xfrm flipV="1">
            <a:off x="1841575" y="1609427"/>
            <a:ext cx="2089" cy="4253161"/>
          </a:xfrm>
          <a:prstGeom prst="line">
            <a:avLst/>
          </a:prstGeom>
          <a:noFill/>
          <a:ln w="1905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51" name="Line 48"/>
          <p:cNvSpPr>
            <a:spLocks noChangeShapeType="1"/>
          </p:cNvSpPr>
          <p:nvPr/>
        </p:nvSpPr>
        <p:spPr bwMode="auto">
          <a:xfrm flipV="1">
            <a:off x="1841575" y="5804125"/>
            <a:ext cx="2089" cy="58463"/>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52" name="Line 49"/>
          <p:cNvSpPr>
            <a:spLocks noChangeShapeType="1"/>
          </p:cNvSpPr>
          <p:nvPr/>
        </p:nvSpPr>
        <p:spPr bwMode="auto">
          <a:xfrm flipV="1">
            <a:off x="2351036" y="5804125"/>
            <a:ext cx="2089" cy="58463"/>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53" name="Text Box 50"/>
          <p:cNvSpPr txBox="1">
            <a:spLocks noChangeArrowheads="1"/>
          </p:cNvSpPr>
          <p:nvPr/>
        </p:nvSpPr>
        <p:spPr bwMode="auto">
          <a:xfrm>
            <a:off x="1801905" y="5927315"/>
            <a:ext cx="93957" cy="240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600">
                <a:solidFill>
                  <a:srgbClr val="000000"/>
                </a:solidFill>
                <a:ea typeface="Droid Sans Fallback" charset="0"/>
                <a:cs typeface="Droid Sans Fallback" charset="0"/>
              </a:rPr>
              <a:t>0</a:t>
            </a:r>
          </a:p>
        </p:txBody>
      </p:sp>
      <p:sp>
        <p:nvSpPr>
          <p:cNvPr id="54" name="Line 51"/>
          <p:cNvSpPr>
            <a:spLocks noChangeShapeType="1"/>
          </p:cNvSpPr>
          <p:nvPr/>
        </p:nvSpPr>
        <p:spPr bwMode="auto">
          <a:xfrm flipV="1">
            <a:off x="2858410" y="5804125"/>
            <a:ext cx="2087" cy="58463"/>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55" name="Text Box 52"/>
          <p:cNvSpPr txBox="1">
            <a:spLocks noChangeArrowheads="1"/>
          </p:cNvSpPr>
          <p:nvPr/>
        </p:nvSpPr>
        <p:spPr bwMode="auto">
          <a:xfrm>
            <a:off x="2229935" y="5927315"/>
            <a:ext cx="231763" cy="240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600">
                <a:solidFill>
                  <a:srgbClr val="000000"/>
                </a:solidFill>
                <a:ea typeface="Droid Sans Fallback" charset="0"/>
                <a:cs typeface="Droid Sans Fallback" charset="0"/>
              </a:rPr>
              <a:t>0.1</a:t>
            </a:r>
          </a:p>
        </p:txBody>
      </p:sp>
      <p:sp>
        <p:nvSpPr>
          <p:cNvPr id="56" name="Line 53"/>
          <p:cNvSpPr>
            <a:spLocks noChangeShapeType="1"/>
          </p:cNvSpPr>
          <p:nvPr/>
        </p:nvSpPr>
        <p:spPr bwMode="auto">
          <a:xfrm flipV="1">
            <a:off x="3365782" y="5804125"/>
            <a:ext cx="2089" cy="58463"/>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57" name="Text Box 54"/>
          <p:cNvSpPr txBox="1">
            <a:spLocks noChangeArrowheads="1"/>
          </p:cNvSpPr>
          <p:nvPr/>
        </p:nvSpPr>
        <p:spPr bwMode="auto">
          <a:xfrm>
            <a:off x="2737308" y="5927315"/>
            <a:ext cx="231762" cy="240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600">
                <a:solidFill>
                  <a:srgbClr val="000000"/>
                </a:solidFill>
                <a:ea typeface="Droid Sans Fallback" charset="0"/>
                <a:cs typeface="Droid Sans Fallback" charset="0"/>
              </a:rPr>
              <a:t>0.2</a:t>
            </a:r>
          </a:p>
        </p:txBody>
      </p:sp>
      <p:sp>
        <p:nvSpPr>
          <p:cNvPr id="58" name="Line 55"/>
          <p:cNvSpPr>
            <a:spLocks noChangeShapeType="1"/>
          </p:cNvSpPr>
          <p:nvPr/>
        </p:nvSpPr>
        <p:spPr bwMode="auto">
          <a:xfrm flipV="1">
            <a:off x="3887770" y="5804125"/>
            <a:ext cx="2089" cy="58463"/>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59" name="Text Box 56"/>
          <p:cNvSpPr txBox="1">
            <a:spLocks noChangeArrowheads="1"/>
          </p:cNvSpPr>
          <p:nvPr/>
        </p:nvSpPr>
        <p:spPr bwMode="auto">
          <a:xfrm>
            <a:off x="3244680" y="5927315"/>
            <a:ext cx="231763" cy="240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600">
                <a:solidFill>
                  <a:srgbClr val="000000"/>
                </a:solidFill>
                <a:ea typeface="Droid Sans Fallback" charset="0"/>
                <a:cs typeface="Droid Sans Fallback" charset="0"/>
              </a:rPr>
              <a:t>0.3</a:t>
            </a:r>
          </a:p>
        </p:txBody>
      </p:sp>
      <p:sp>
        <p:nvSpPr>
          <p:cNvPr id="60" name="Line 57"/>
          <p:cNvSpPr>
            <a:spLocks noChangeShapeType="1"/>
          </p:cNvSpPr>
          <p:nvPr/>
        </p:nvSpPr>
        <p:spPr bwMode="auto">
          <a:xfrm flipV="1">
            <a:off x="4395143" y="5804125"/>
            <a:ext cx="2087" cy="58463"/>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61" name="Text Box 58"/>
          <p:cNvSpPr txBox="1">
            <a:spLocks noChangeArrowheads="1"/>
          </p:cNvSpPr>
          <p:nvPr/>
        </p:nvSpPr>
        <p:spPr bwMode="auto">
          <a:xfrm>
            <a:off x="3766669" y="5927315"/>
            <a:ext cx="231763" cy="240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600">
                <a:solidFill>
                  <a:srgbClr val="000000"/>
                </a:solidFill>
                <a:ea typeface="Droid Sans Fallback" charset="0"/>
                <a:cs typeface="Droid Sans Fallback" charset="0"/>
              </a:rPr>
              <a:t>0.4</a:t>
            </a:r>
          </a:p>
        </p:txBody>
      </p:sp>
      <p:sp>
        <p:nvSpPr>
          <p:cNvPr id="62" name="Line 59"/>
          <p:cNvSpPr>
            <a:spLocks noChangeShapeType="1"/>
          </p:cNvSpPr>
          <p:nvPr/>
        </p:nvSpPr>
        <p:spPr bwMode="auto">
          <a:xfrm flipV="1">
            <a:off x="4902515" y="5804125"/>
            <a:ext cx="2089" cy="58463"/>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63" name="Text Box 60"/>
          <p:cNvSpPr txBox="1">
            <a:spLocks noChangeArrowheads="1"/>
          </p:cNvSpPr>
          <p:nvPr/>
        </p:nvSpPr>
        <p:spPr bwMode="auto">
          <a:xfrm>
            <a:off x="4274042" y="5927315"/>
            <a:ext cx="231762" cy="240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600">
                <a:solidFill>
                  <a:srgbClr val="000000"/>
                </a:solidFill>
                <a:ea typeface="Droid Sans Fallback" charset="0"/>
                <a:cs typeface="Droid Sans Fallback" charset="0"/>
              </a:rPr>
              <a:t>0.5</a:t>
            </a:r>
          </a:p>
        </p:txBody>
      </p:sp>
      <p:sp>
        <p:nvSpPr>
          <p:cNvPr id="64" name="Line 61"/>
          <p:cNvSpPr>
            <a:spLocks noChangeShapeType="1"/>
          </p:cNvSpPr>
          <p:nvPr/>
        </p:nvSpPr>
        <p:spPr bwMode="auto">
          <a:xfrm flipV="1">
            <a:off x="5424504" y="5804125"/>
            <a:ext cx="2089" cy="58463"/>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65" name="Text Box 62"/>
          <p:cNvSpPr txBox="1">
            <a:spLocks noChangeArrowheads="1"/>
          </p:cNvSpPr>
          <p:nvPr/>
        </p:nvSpPr>
        <p:spPr bwMode="auto">
          <a:xfrm>
            <a:off x="4781414" y="5927315"/>
            <a:ext cx="231763" cy="240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600">
                <a:solidFill>
                  <a:srgbClr val="000000"/>
                </a:solidFill>
                <a:ea typeface="Droid Sans Fallback" charset="0"/>
                <a:cs typeface="Droid Sans Fallback" charset="0"/>
              </a:rPr>
              <a:t>0.6</a:t>
            </a:r>
          </a:p>
        </p:txBody>
      </p:sp>
      <p:sp>
        <p:nvSpPr>
          <p:cNvPr id="66" name="Line 63"/>
          <p:cNvSpPr>
            <a:spLocks noChangeShapeType="1"/>
          </p:cNvSpPr>
          <p:nvPr/>
        </p:nvSpPr>
        <p:spPr bwMode="auto">
          <a:xfrm flipV="1">
            <a:off x="5931877" y="5804125"/>
            <a:ext cx="2087" cy="58463"/>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67" name="Text Box 64"/>
          <p:cNvSpPr txBox="1">
            <a:spLocks noChangeArrowheads="1"/>
          </p:cNvSpPr>
          <p:nvPr/>
        </p:nvSpPr>
        <p:spPr bwMode="auto">
          <a:xfrm>
            <a:off x="5303402" y="5927315"/>
            <a:ext cx="231763" cy="240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600">
                <a:solidFill>
                  <a:srgbClr val="000000"/>
                </a:solidFill>
                <a:ea typeface="Droid Sans Fallback" charset="0"/>
                <a:cs typeface="Droid Sans Fallback" charset="0"/>
              </a:rPr>
              <a:t>0.7</a:t>
            </a:r>
          </a:p>
        </p:txBody>
      </p:sp>
      <p:sp>
        <p:nvSpPr>
          <p:cNvPr id="68" name="Line 65"/>
          <p:cNvSpPr>
            <a:spLocks noChangeShapeType="1"/>
          </p:cNvSpPr>
          <p:nvPr/>
        </p:nvSpPr>
        <p:spPr bwMode="auto">
          <a:xfrm flipV="1">
            <a:off x="6439249" y="5804125"/>
            <a:ext cx="2089" cy="58463"/>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69" name="Text Box 66"/>
          <p:cNvSpPr txBox="1">
            <a:spLocks noChangeArrowheads="1"/>
          </p:cNvSpPr>
          <p:nvPr/>
        </p:nvSpPr>
        <p:spPr bwMode="auto">
          <a:xfrm>
            <a:off x="5810776" y="5927315"/>
            <a:ext cx="231762" cy="240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600">
                <a:solidFill>
                  <a:srgbClr val="000000"/>
                </a:solidFill>
                <a:ea typeface="Droid Sans Fallback" charset="0"/>
                <a:cs typeface="Droid Sans Fallback" charset="0"/>
              </a:rPr>
              <a:t>0.8</a:t>
            </a:r>
          </a:p>
        </p:txBody>
      </p:sp>
      <p:sp>
        <p:nvSpPr>
          <p:cNvPr id="70" name="Line 67"/>
          <p:cNvSpPr>
            <a:spLocks noChangeShapeType="1"/>
          </p:cNvSpPr>
          <p:nvPr/>
        </p:nvSpPr>
        <p:spPr bwMode="auto">
          <a:xfrm flipV="1">
            <a:off x="6961238" y="5804125"/>
            <a:ext cx="2089" cy="58463"/>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71" name="Text Box 68"/>
          <p:cNvSpPr txBox="1">
            <a:spLocks noChangeArrowheads="1"/>
          </p:cNvSpPr>
          <p:nvPr/>
        </p:nvSpPr>
        <p:spPr bwMode="auto">
          <a:xfrm>
            <a:off x="6318148" y="5927315"/>
            <a:ext cx="231763" cy="240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600">
                <a:solidFill>
                  <a:srgbClr val="000000"/>
                </a:solidFill>
                <a:ea typeface="Droid Sans Fallback" charset="0"/>
                <a:cs typeface="Droid Sans Fallback" charset="0"/>
              </a:rPr>
              <a:t>0.9</a:t>
            </a:r>
          </a:p>
        </p:txBody>
      </p:sp>
      <p:sp>
        <p:nvSpPr>
          <p:cNvPr id="72" name="Line 69"/>
          <p:cNvSpPr>
            <a:spLocks noChangeShapeType="1"/>
          </p:cNvSpPr>
          <p:nvPr/>
        </p:nvSpPr>
        <p:spPr bwMode="auto">
          <a:xfrm>
            <a:off x="1841575" y="5860501"/>
            <a:ext cx="39672" cy="2087"/>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73" name="Text Box 70"/>
          <p:cNvSpPr txBox="1">
            <a:spLocks noChangeArrowheads="1"/>
          </p:cNvSpPr>
          <p:nvPr/>
        </p:nvSpPr>
        <p:spPr bwMode="auto">
          <a:xfrm>
            <a:off x="6919478" y="5927315"/>
            <a:ext cx="93959" cy="240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600">
                <a:solidFill>
                  <a:srgbClr val="000000"/>
                </a:solidFill>
                <a:ea typeface="Droid Sans Fallback" charset="0"/>
                <a:cs typeface="Droid Sans Fallback" charset="0"/>
              </a:rPr>
              <a:t>1</a:t>
            </a:r>
          </a:p>
        </p:txBody>
      </p:sp>
      <p:sp>
        <p:nvSpPr>
          <p:cNvPr id="74" name="Line 71"/>
          <p:cNvSpPr>
            <a:spLocks noChangeShapeType="1"/>
          </p:cNvSpPr>
          <p:nvPr/>
        </p:nvSpPr>
        <p:spPr bwMode="auto">
          <a:xfrm>
            <a:off x="1841575" y="5432469"/>
            <a:ext cx="39672" cy="2089"/>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75" name="Text Box 72"/>
          <p:cNvSpPr txBox="1">
            <a:spLocks noChangeArrowheads="1"/>
          </p:cNvSpPr>
          <p:nvPr/>
        </p:nvSpPr>
        <p:spPr bwMode="auto">
          <a:xfrm>
            <a:off x="1680539" y="5724862"/>
            <a:ext cx="93957" cy="240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600">
                <a:solidFill>
                  <a:srgbClr val="000000"/>
                </a:solidFill>
                <a:ea typeface="Droid Sans Fallback" charset="0"/>
                <a:cs typeface="Droid Sans Fallback" charset="0"/>
              </a:rPr>
              <a:t>0</a:t>
            </a:r>
          </a:p>
        </p:txBody>
      </p:sp>
      <p:sp>
        <p:nvSpPr>
          <p:cNvPr id="76" name="Line 73"/>
          <p:cNvSpPr>
            <a:spLocks noChangeShapeType="1"/>
          </p:cNvSpPr>
          <p:nvPr/>
        </p:nvSpPr>
        <p:spPr bwMode="auto">
          <a:xfrm>
            <a:off x="1841575" y="5006527"/>
            <a:ext cx="39672" cy="2089"/>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77" name="Text Box 74"/>
          <p:cNvSpPr txBox="1">
            <a:spLocks noChangeArrowheads="1"/>
          </p:cNvSpPr>
          <p:nvPr/>
        </p:nvSpPr>
        <p:spPr bwMode="auto">
          <a:xfrm>
            <a:off x="1519766" y="5298920"/>
            <a:ext cx="231763" cy="240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600">
                <a:solidFill>
                  <a:srgbClr val="000000"/>
                </a:solidFill>
                <a:ea typeface="Droid Sans Fallback" charset="0"/>
                <a:cs typeface="Droid Sans Fallback" charset="0"/>
              </a:rPr>
              <a:t>0.1</a:t>
            </a:r>
          </a:p>
        </p:txBody>
      </p:sp>
      <p:sp>
        <p:nvSpPr>
          <p:cNvPr id="78" name="Line 75"/>
          <p:cNvSpPr>
            <a:spLocks noChangeShapeType="1"/>
          </p:cNvSpPr>
          <p:nvPr/>
        </p:nvSpPr>
        <p:spPr bwMode="auto">
          <a:xfrm>
            <a:off x="1841575" y="4578497"/>
            <a:ext cx="39672" cy="2087"/>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79" name="Text Box 76"/>
          <p:cNvSpPr txBox="1">
            <a:spLocks noChangeArrowheads="1"/>
          </p:cNvSpPr>
          <p:nvPr/>
        </p:nvSpPr>
        <p:spPr bwMode="auto">
          <a:xfrm>
            <a:off x="1519766" y="4870888"/>
            <a:ext cx="231763" cy="240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600">
                <a:solidFill>
                  <a:srgbClr val="000000"/>
                </a:solidFill>
                <a:ea typeface="Droid Sans Fallback" charset="0"/>
                <a:cs typeface="Droid Sans Fallback" charset="0"/>
              </a:rPr>
              <a:t>0.2</a:t>
            </a:r>
          </a:p>
        </p:txBody>
      </p:sp>
      <p:sp>
        <p:nvSpPr>
          <p:cNvPr id="80" name="Line 77"/>
          <p:cNvSpPr>
            <a:spLocks noChangeShapeType="1"/>
          </p:cNvSpPr>
          <p:nvPr/>
        </p:nvSpPr>
        <p:spPr bwMode="auto">
          <a:xfrm>
            <a:off x="1841575" y="4150466"/>
            <a:ext cx="39672" cy="2089"/>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81" name="Text Box 78"/>
          <p:cNvSpPr txBox="1">
            <a:spLocks noChangeArrowheads="1"/>
          </p:cNvSpPr>
          <p:nvPr/>
        </p:nvSpPr>
        <p:spPr bwMode="auto">
          <a:xfrm>
            <a:off x="1519766" y="4442859"/>
            <a:ext cx="231763" cy="240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600" dirty="0">
                <a:solidFill>
                  <a:srgbClr val="000000"/>
                </a:solidFill>
                <a:ea typeface="Droid Sans Fallback" charset="0"/>
                <a:cs typeface="Droid Sans Fallback" charset="0"/>
              </a:rPr>
              <a:t>0.3</a:t>
            </a:r>
          </a:p>
        </p:txBody>
      </p:sp>
      <p:sp>
        <p:nvSpPr>
          <p:cNvPr id="82" name="Line 79"/>
          <p:cNvSpPr>
            <a:spLocks noChangeShapeType="1"/>
          </p:cNvSpPr>
          <p:nvPr/>
        </p:nvSpPr>
        <p:spPr bwMode="auto">
          <a:xfrm>
            <a:off x="1841575" y="3737051"/>
            <a:ext cx="39672" cy="2089"/>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83" name="Text Box 80"/>
          <p:cNvSpPr txBox="1">
            <a:spLocks noChangeArrowheads="1"/>
          </p:cNvSpPr>
          <p:nvPr/>
        </p:nvSpPr>
        <p:spPr bwMode="auto">
          <a:xfrm>
            <a:off x="1519766" y="4014827"/>
            <a:ext cx="231763" cy="240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600">
                <a:solidFill>
                  <a:srgbClr val="000000"/>
                </a:solidFill>
                <a:ea typeface="Droid Sans Fallback" charset="0"/>
                <a:cs typeface="Droid Sans Fallback" charset="0"/>
              </a:rPr>
              <a:t>0.4</a:t>
            </a:r>
          </a:p>
        </p:txBody>
      </p:sp>
      <p:sp>
        <p:nvSpPr>
          <p:cNvPr id="84" name="Line 81"/>
          <p:cNvSpPr>
            <a:spLocks noChangeShapeType="1"/>
          </p:cNvSpPr>
          <p:nvPr/>
        </p:nvSpPr>
        <p:spPr bwMode="auto">
          <a:xfrm>
            <a:off x="1841575" y="3309021"/>
            <a:ext cx="39672" cy="2087"/>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85" name="Text Box 82"/>
          <p:cNvSpPr txBox="1">
            <a:spLocks noChangeArrowheads="1"/>
          </p:cNvSpPr>
          <p:nvPr/>
        </p:nvSpPr>
        <p:spPr bwMode="auto">
          <a:xfrm>
            <a:off x="1519766" y="3601413"/>
            <a:ext cx="231763" cy="240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600">
                <a:solidFill>
                  <a:srgbClr val="000000"/>
                </a:solidFill>
                <a:ea typeface="Droid Sans Fallback" charset="0"/>
                <a:cs typeface="Droid Sans Fallback" charset="0"/>
              </a:rPr>
              <a:t>0.5</a:t>
            </a:r>
          </a:p>
        </p:txBody>
      </p:sp>
      <p:sp>
        <p:nvSpPr>
          <p:cNvPr id="86" name="Line 83"/>
          <p:cNvSpPr>
            <a:spLocks noChangeShapeType="1"/>
          </p:cNvSpPr>
          <p:nvPr/>
        </p:nvSpPr>
        <p:spPr bwMode="auto">
          <a:xfrm>
            <a:off x="1841575" y="2880990"/>
            <a:ext cx="39672" cy="2089"/>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87" name="Text Box 84"/>
          <p:cNvSpPr txBox="1">
            <a:spLocks noChangeArrowheads="1"/>
          </p:cNvSpPr>
          <p:nvPr/>
        </p:nvSpPr>
        <p:spPr bwMode="auto">
          <a:xfrm>
            <a:off x="1519766" y="3173383"/>
            <a:ext cx="231763" cy="240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600">
                <a:solidFill>
                  <a:srgbClr val="000000"/>
                </a:solidFill>
                <a:ea typeface="Droid Sans Fallback" charset="0"/>
                <a:cs typeface="Droid Sans Fallback" charset="0"/>
              </a:rPr>
              <a:t>0.6</a:t>
            </a:r>
          </a:p>
        </p:txBody>
      </p:sp>
      <p:sp>
        <p:nvSpPr>
          <p:cNvPr id="88" name="Line 85"/>
          <p:cNvSpPr>
            <a:spLocks noChangeShapeType="1"/>
          </p:cNvSpPr>
          <p:nvPr/>
        </p:nvSpPr>
        <p:spPr bwMode="auto">
          <a:xfrm>
            <a:off x="1841575" y="2452960"/>
            <a:ext cx="39672" cy="2087"/>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89" name="Text Box 86"/>
          <p:cNvSpPr txBox="1">
            <a:spLocks noChangeArrowheads="1"/>
          </p:cNvSpPr>
          <p:nvPr/>
        </p:nvSpPr>
        <p:spPr bwMode="auto">
          <a:xfrm>
            <a:off x="1519766" y="2745352"/>
            <a:ext cx="231763" cy="240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600">
                <a:solidFill>
                  <a:srgbClr val="000000"/>
                </a:solidFill>
                <a:ea typeface="Droid Sans Fallback" charset="0"/>
                <a:cs typeface="Droid Sans Fallback" charset="0"/>
              </a:rPr>
              <a:t>0.7</a:t>
            </a:r>
          </a:p>
        </p:txBody>
      </p:sp>
      <p:sp>
        <p:nvSpPr>
          <p:cNvPr id="90" name="Line 87"/>
          <p:cNvSpPr>
            <a:spLocks noChangeShapeType="1"/>
          </p:cNvSpPr>
          <p:nvPr/>
        </p:nvSpPr>
        <p:spPr bwMode="auto">
          <a:xfrm>
            <a:off x="1841575" y="2027018"/>
            <a:ext cx="39672" cy="2087"/>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91" name="Text Box 88"/>
          <p:cNvSpPr txBox="1">
            <a:spLocks noChangeArrowheads="1"/>
          </p:cNvSpPr>
          <p:nvPr/>
        </p:nvSpPr>
        <p:spPr bwMode="auto">
          <a:xfrm>
            <a:off x="1519766" y="2317322"/>
            <a:ext cx="231763" cy="240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600">
                <a:solidFill>
                  <a:srgbClr val="000000"/>
                </a:solidFill>
                <a:ea typeface="Droid Sans Fallback" charset="0"/>
                <a:cs typeface="Droid Sans Fallback" charset="0"/>
              </a:rPr>
              <a:t>0.8</a:t>
            </a:r>
          </a:p>
        </p:txBody>
      </p:sp>
      <p:sp>
        <p:nvSpPr>
          <p:cNvPr id="92" name="Line 89"/>
          <p:cNvSpPr>
            <a:spLocks noChangeShapeType="1"/>
          </p:cNvSpPr>
          <p:nvPr/>
        </p:nvSpPr>
        <p:spPr bwMode="auto">
          <a:xfrm>
            <a:off x="1841575" y="1611515"/>
            <a:ext cx="39672" cy="2089"/>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93" name="Text Box 90"/>
          <p:cNvSpPr txBox="1">
            <a:spLocks noChangeArrowheads="1"/>
          </p:cNvSpPr>
          <p:nvPr/>
        </p:nvSpPr>
        <p:spPr bwMode="auto">
          <a:xfrm>
            <a:off x="1519766" y="1891379"/>
            <a:ext cx="231763" cy="240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600">
                <a:solidFill>
                  <a:srgbClr val="000000"/>
                </a:solidFill>
                <a:ea typeface="Droid Sans Fallback" charset="0"/>
                <a:cs typeface="Droid Sans Fallback" charset="0"/>
              </a:rPr>
              <a:t>0.9</a:t>
            </a:r>
          </a:p>
        </p:txBody>
      </p:sp>
      <p:sp>
        <p:nvSpPr>
          <p:cNvPr id="94" name="Freeform 91"/>
          <p:cNvSpPr>
            <a:spLocks noChangeArrowheads="1"/>
          </p:cNvSpPr>
          <p:nvPr/>
        </p:nvSpPr>
        <p:spPr bwMode="auto">
          <a:xfrm>
            <a:off x="5624947" y="3348692"/>
            <a:ext cx="1323763" cy="856061"/>
          </a:xfrm>
          <a:custGeom>
            <a:avLst/>
            <a:gdLst>
              <a:gd name="T0" fmla="*/ 113 w 2795"/>
              <a:gd name="T1" fmla="*/ 0 h 1807"/>
              <a:gd name="T2" fmla="*/ 282 w 2795"/>
              <a:gd name="T3" fmla="*/ 28 h 1807"/>
              <a:gd name="T4" fmla="*/ 395 w 2795"/>
              <a:gd name="T5" fmla="*/ 56 h 1807"/>
              <a:gd name="T6" fmla="*/ 564 w 2795"/>
              <a:gd name="T7" fmla="*/ 84 h 1807"/>
              <a:gd name="T8" fmla="*/ 705 w 2795"/>
              <a:gd name="T9" fmla="*/ 112 h 1807"/>
              <a:gd name="T10" fmla="*/ 846 w 2795"/>
              <a:gd name="T11" fmla="*/ 141 h 1807"/>
              <a:gd name="T12" fmla="*/ 959 w 2795"/>
              <a:gd name="T13" fmla="*/ 169 h 1807"/>
              <a:gd name="T14" fmla="*/ 1044 w 2795"/>
              <a:gd name="T15" fmla="*/ 197 h 1807"/>
              <a:gd name="T16" fmla="*/ 1100 w 2795"/>
              <a:gd name="T17" fmla="*/ 225 h 1807"/>
              <a:gd name="T18" fmla="*/ 1185 w 2795"/>
              <a:gd name="T19" fmla="*/ 282 h 1807"/>
              <a:gd name="T20" fmla="*/ 1270 w 2795"/>
              <a:gd name="T21" fmla="*/ 310 h 1807"/>
              <a:gd name="T22" fmla="*/ 1354 w 2795"/>
              <a:gd name="T23" fmla="*/ 338 h 1807"/>
              <a:gd name="T24" fmla="*/ 1411 w 2795"/>
              <a:gd name="T25" fmla="*/ 366 h 1807"/>
              <a:gd name="T26" fmla="*/ 1467 w 2795"/>
              <a:gd name="T27" fmla="*/ 395 h 1807"/>
              <a:gd name="T28" fmla="*/ 1524 w 2795"/>
              <a:gd name="T29" fmla="*/ 423 h 1807"/>
              <a:gd name="T30" fmla="*/ 1608 w 2795"/>
              <a:gd name="T31" fmla="*/ 451 h 1807"/>
              <a:gd name="T32" fmla="*/ 1665 w 2795"/>
              <a:gd name="T33" fmla="*/ 479 h 1807"/>
              <a:gd name="T34" fmla="*/ 1721 w 2795"/>
              <a:gd name="T35" fmla="*/ 508 h 1807"/>
              <a:gd name="T36" fmla="*/ 1778 w 2795"/>
              <a:gd name="T37" fmla="*/ 536 h 1807"/>
              <a:gd name="T38" fmla="*/ 1834 w 2795"/>
              <a:gd name="T39" fmla="*/ 564 h 1807"/>
              <a:gd name="T40" fmla="*/ 1891 w 2795"/>
              <a:gd name="T41" fmla="*/ 592 h 1807"/>
              <a:gd name="T42" fmla="*/ 1975 w 2795"/>
              <a:gd name="T43" fmla="*/ 620 h 1807"/>
              <a:gd name="T44" fmla="*/ 2060 w 2795"/>
              <a:gd name="T45" fmla="*/ 649 h 1807"/>
              <a:gd name="T46" fmla="*/ 2116 w 2795"/>
              <a:gd name="T47" fmla="*/ 705 h 1807"/>
              <a:gd name="T48" fmla="*/ 2173 w 2795"/>
              <a:gd name="T49" fmla="*/ 733 h 1807"/>
              <a:gd name="T50" fmla="*/ 2229 w 2795"/>
              <a:gd name="T51" fmla="*/ 790 h 1807"/>
              <a:gd name="T52" fmla="*/ 2286 w 2795"/>
              <a:gd name="T53" fmla="*/ 818 h 1807"/>
              <a:gd name="T54" fmla="*/ 2342 w 2795"/>
              <a:gd name="T55" fmla="*/ 874 h 1807"/>
              <a:gd name="T56" fmla="*/ 2399 w 2795"/>
              <a:gd name="T57" fmla="*/ 903 h 1807"/>
              <a:gd name="T58" fmla="*/ 2455 w 2795"/>
              <a:gd name="T59" fmla="*/ 931 h 1807"/>
              <a:gd name="T60" fmla="*/ 2540 w 2795"/>
              <a:gd name="T61" fmla="*/ 1016 h 1807"/>
              <a:gd name="T62" fmla="*/ 2568 w 2795"/>
              <a:gd name="T63" fmla="*/ 1072 h 1807"/>
              <a:gd name="T64" fmla="*/ 2653 w 2795"/>
              <a:gd name="T65" fmla="*/ 1157 h 1807"/>
              <a:gd name="T66" fmla="*/ 2709 w 2795"/>
              <a:gd name="T67" fmla="*/ 1241 h 1807"/>
              <a:gd name="T68" fmla="*/ 2765 w 2795"/>
              <a:gd name="T69" fmla="*/ 1354 h 1807"/>
              <a:gd name="T70" fmla="*/ 2794 w 2795"/>
              <a:gd name="T71" fmla="*/ 1693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95" h="1807">
                <a:moveTo>
                  <a:pt x="0" y="0"/>
                </a:moveTo>
                <a:lnTo>
                  <a:pt x="113" y="0"/>
                </a:lnTo>
                <a:lnTo>
                  <a:pt x="141" y="28"/>
                </a:lnTo>
                <a:lnTo>
                  <a:pt x="282" y="28"/>
                </a:lnTo>
                <a:lnTo>
                  <a:pt x="310" y="56"/>
                </a:lnTo>
                <a:lnTo>
                  <a:pt x="395" y="56"/>
                </a:lnTo>
                <a:lnTo>
                  <a:pt x="423" y="84"/>
                </a:lnTo>
                <a:lnTo>
                  <a:pt x="564" y="84"/>
                </a:lnTo>
                <a:lnTo>
                  <a:pt x="592" y="112"/>
                </a:lnTo>
                <a:lnTo>
                  <a:pt x="705" y="112"/>
                </a:lnTo>
                <a:lnTo>
                  <a:pt x="733" y="141"/>
                </a:lnTo>
                <a:lnTo>
                  <a:pt x="846" y="141"/>
                </a:lnTo>
                <a:lnTo>
                  <a:pt x="875" y="169"/>
                </a:lnTo>
                <a:lnTo>
                  <a:pt x="959" y="169"/>
                </a:lnTo>
                <a:lnTo>
                  <a:pt x="987" y="197"/>
                </a:lnTo>
                <a:lnTo>
                  <a:pt x="1044" y="197"/>
                </a:lnTo>
                <a:lnTo>
                  <a:pt x="1072" y="225"/>
                </a:lnTo>
                <a:lnTo>
                  <a:pt x="1100" y="225"/>
                </a:lnTo>
                <a:lnTo>
                  <a:pt x="1157" y="254"/>
                </a:lnTo>
                <a:lnTo>
                  <a:pt x="1185" y="282"/>
                </a:lnTo>
                <a:lnTo>
                  <a:pt x="1241" y="282"/>
                </a:lnTo>
                <a:lnTo>
                  <a:pt x="1270" y="310"/>
                </a:lnTo>
                <a:lnTo>
                  <a:pt x="1298" y="338"/>
                </a:lnTo>
                <a:lnTo>
                  <a:pt x="1354" y="338"/>
                </a:lnTo>
                <a:lnTo>
                  <a:pt x="1383" y="366"/>
                </a:lnTo>
                <a:lnTo>
                  <a:pt x="1411" y="366"/>
                </a:lnTo>
                <a:lnTo>
                  <a:pt x="1439" y="395"/>
                </a:lnTo>
                <a:lnTo>
                  <a:pt x="1467" y="395"/>
                </a:lnTo>
                <a:lnTo>
                  <a:pt x="1495" y="423"/>
                </a:lnTo>
                <a:lnTo>
                  <a:pt x="1524" y="423"/>
                </a:lnTo>
                <a:lnTo>
                  <a:pt x="1552" y="451"/>
                </a:lnTo>
                <a:lnTo>
                  <a:pt x="1608" y="451"/>
                </a:lnTo>
                <a:lnTo>
                  <a:pt x="1637" y="479"/>
                </a:lnTo>
                <a:lnTo>
                  <a:pt x="1665" y="479"/>
                </a:lnTo>
                <a:lnTo>
                  <a:pt x="1693" y="508"/>
                </a:lnTo>
                <a:lnTo>
                  <a:pt x="1721" y="508"/>
                </a:lnTo>
                <a:lnTo>
                  <a:pt x="1749" y="536"/>
                </a:lnTo>
                <a:lnTo>
                  <a:pt x="1778" y="536"/>
                </a:lnTo>
                <a:lnTo>
                  <a:pt x="1806" y="564"/>
                </a:lnTo>
                <a:lnTo>
                  <a:pt x="1834" y="564"/>
                </a:lnTo>
                <a:lnTo>
                  <a:pt x="1862" y="592"/>
                </a:lnTo>
                <a:lnTo>
                  <a:pt x="1891" y="592"/>
                </a:lnTo>
                <a:lnTo>
                  <a:pt x="1919" y="620"/>
                </a:lnTo>
                <a:lnTo>
                  <a:pt x="1975" y="620"/>
                </a:lnTo>
                <a:lnTo>
                  <a:pt x="2003" y="649"/>
                </a:lnTo>
                <a:lnTo>
                  <a:pt x="2060" y="649"/>
                </a:lnTo>
                <a:lnTo>
                  <a:pt x="2088" y="677"/>
                </a:lnTo>
                <a:lnTo>
                  <a:pt x="2116" y="705"/>
                </a:lnTo>
                <a:lnTo>
                  <a:pt x="2145" y="705"/>
                </a:lnTo>
                <a:lnTo>
                  <a:pt x="2173" y="733"/>
                </a:lnTo>
                <a:lnTo>
                  <a:pt x="2201" y="762"/>
                </a:lnTo>
                <a:lnTo>
                  <a:pt x="2229" y="790"/>
                </a:lnTo>
                <a:lnTo>
                  <a:pt x="2257" y="790"/>
                </a:lnTo>
                <a:lnTo>
                  <a:pt x="2286" y="818"/>
                </a:lnTo>
                <a:lnTo>
                  <a:pt x="2314" y="846"/>
                </a:lnTo>
                <a:lnTo>
                  <a:pt x="2342" y="874"/>
                </a:lnTo>
                <a:lnTo>
                  <a:pt x="2370" y="874"/>
                </a:lnTo>
                <a:lnTo>
                  <a:pt x="2399" y="903"/>
                </a:lnTo>
                <a:lnTo>
                  <a:pt x="2427" y="931"/>
                </a:lnTo>
                <a:lnTo>
                  <a:pt x="2455" y="931"/>
                </a:lnTo>
                <a:lnTo>
                  <a:pt x="2483" y="959"/>
                </a:lnTo>
                <a:lnTo>
                  <a:pt x="2540" y="1016"/>
                </a:lnTo>
                <a:lnTo>
                  <a:pt x="2540" y="1044"/>
                </a:lnTo>
                <a:lnTo>
                  <a:pt x="2568" y="1072"/>
                </a:lnTo>
                <a:lnTo>
                  <a:pt x="2596" y="1100"/>
                </a:lnTo>
                <a:lnTo>
                  <a:pt x="2653" y="1157"/>
                </a:lnTo>
                <a:lnTo>
                  <a:pt x="2653" y="1185"/>
                </a:lnTo>
                <a:lnTo>
                  <a:pt x="2709" y="1241"/>
                </a:lnTo>
                <a:lnTo>
                  <a:pt x="2709" y="1298"/>
                </a:lnTo>
                <a:lnTo>
                  <a:pt x="2765" y="1354"/>
                </a:lnTo>
                <a:lnTo>
                  <a:pt x="2765" y="1665"/>
                </a:lnTo>
                <a:lnTo>
                  <a:pt x="2794" y="1693"/>
                </a:lnTo>
                <a:lnTo>
                  <a:pt x="2794" y="1806"/>
                </a:lnTo>
              </a:path>
            </a:pathLst>
          </a:custGeom>
          <a:noFill/>
          <a:ln w="37800" cap="flat">
            <a:solidFill>
              <a:srgbClr val="FF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95" name="Freeform 92"/>
          <p:cNvSpPr>
            <a:spLocks noChangeArrowheads="1"/>
          </p:cNvSpPr>
          <p:nvPr/>
        </p:nvSpPr>
        <p:spPr bwMode="auto">
          <a:xfrm>
            <a:off x="4115358" y="2947805"/>
            <a:ext cx="1509590" cy="400887"/>
          </a:xfrm>
          <a:custGeom>
            <a:avLst/>
            <a:gdLst>
              <a:gd name="T0" fmla="*/ 0 w 3190"/>
              <a:gd name="T1" fmla="*/ 0 h 848"/>
              <a:gd name="T2" fmla="*/ 84 w 3190"/>
              <a:gd name="T3" fmla="*/ 0 h 848"/>
              <a:gd name="T4" fmla="*/ 112 w 3190"/>
              <a:gd name="T5" fmla="*/ 28 h 848"/>
              <a:gd name="T6" fmla="*/ 197 w 3190"/>
              <a:gd name="T7" fmla="*/ 28 h 848"/>
              <a:gd name="T8" fmla="*/ 254 w 3190"/>
              <a:gd name="T9" fmla="*/ 56 h 848"/>
              <a:gd name="T10" fmla="*/ 366 w 3190"/>
              <a:gd name="T11" fmla="*/ 56 h 848"/>
              <a:gd name="T12" fmla="*/ 395 w 3190"/>
              <a:gd name="T13" fmla="*/ 85 h 848"/>
              <a:gd name="T14" fmla="*/ 479 w 3190"/>
              <a:gd name="T15" fmla="*/ 85 h 848"/>
              <a:gd name="T16" fmla="*/ 508 w 3190"/>
              <a:gd name="T17" fmla="*/ 113 h 848"/>
              <a:gd name="T18" fmla="*/ 592 w 3190"/>
              <a:gd name="T19" fmla="*/ 113 h 848"/>
              <a:gd name="T20" fmla="*/ 620 w 3190"/>
              <a:gd name="T21" fmla="*/ 141 h 848"/>
              <a:gd name="T22" fmla="*/ 677 w 3190"/>
              <a:gd name="T23" fmla="*/ 141 h 848"/>
              <a:gd name="T24" fmla="*/ 705 w 3190"/>
              <a:gd name="T25" fmla="*/ 169 h 848"/>
              <a:gd name="T26" fmla="*/ 733 w 3190"/>
              <a:gd name="T27" fmla="*/ 169 h 848"/>
              <a:gd name="T28" fmla="*/ 790 w 3190"/>
              <a:gd name="T29" fmla="*/ 197 h 848"/>
              <a:gd name="T30" fmla="*/ 818 w 3190"/>
              <a:gd name="T31" fmla="*/ 226 h 848"/>
              <a:gd name="T32" fmla="*/ 874 w 3190"/>
              <a:gd name="T33" fmla="*/ 226 h 848"/>
              <a:gd name="T34" fmla="*/ 903 w 3190"/>
              <a:gd name="T35" fmla="*/ 254 h 848"/>
              <a:gd name="T36" fmla="*/ 931 w 3190"/>
              <a:gd name="T37" fmla="*/ 282 h 848"/>
              <a:gd name="T38" fmla="*/ 959 w 3190"/>
              <a:gd name="T39" fmla="*/ 282 h 848"/>
              <a:gd name="T40" fmla="*/ 987 w 3190"/>
              <a:gd name="T41" fmla="*/ 310 h 848"/>
              <a:gd name="T42" fmla="*/ 1072 w 3190"/>
              <a:gd name="T43" fmla="*/ 310 h 848"/>
              <a:gd name="T44" fmla="*/ 1128 w 3190"/>
              <a:gd name="T45" fmla="*/ 339 h 848"/>
              <a:gd name="T46" fmla="*/ 1157 w 3190"/>
              <a:gd name="T47" fmla="*/ 339 h 848"/>
              <a:gd name="T48" fmla="*/ 1185 w 3190"/>
              <a:gd name="T49" fmla="*/ 367 h 848"/>
              <a:gd name="T50" fmla="*/ 1213 w 3190"/>
              <a:gd name="T51" fmla="*/ 367 h 848"/>
              <a:gd name="T52" fmla="*/ 1270 w 3190"/>
              <a:gd name="T53" fmla="*/ 395 h 848"/>
              <a:gd name="T54" fmla="*/ 1354 w 3190"/>
              <a:gd name="T55" fmla="*/ 395 h 848"/>
              <a:gd name="T56" fmla="*/ 1439 w 3190"/>
              <a:gd name="T57" fmla="*/ 423 h 848"/>
              <a:gd name="T58" fmla="*/ 1411 w 3190"/>
              <a:gd name="T59" fmla="*/ 423 h 848"/>
              <a:gd name="T60" fmla="*/ 1467 w 3190"/>
              <a:gd name="T61" fmla="*/ 423 h 848"/>
              <a:gd name="T62" fmla="*/ 1495 w 3190"/>
              <a:gd name="T63" fmla="*/ 451 h 848"/>
              <a:gd name="T64" fmla="*/ 1552 w 3190"/>
              <a:gd name="T65" fmla="*/ 451 h 848"/>
              <a:gd name="T66" fmla="*/ 1580 w 3190"/>
              <a:gd name="T67" fmla="*/ 480 h 848"/>
              <a:gd name="T68" fmla="*/ 1636 w 3190"/>
              <a:gd name="T69" fmla="*/ 480 h 848"/>
              <a:gd name="T70" fmla="*/ 1665 w 3190"/>
              <a:gd name="T71" fmla="*/ 508 h 848"/>
              <a:gd name="T72" fmla="*/ 1749 w 3190"/>
              <a:gd name="T73" fmla="*/ 508 h 848"/>
              <a:gd name="T74" fmla="*/ 1778 w 3190"/>
              <a:gd name="T75" fmla="*/ 536 h 848"/>
              <a:gd name="T76" fmla="*/ 1834 w 3190"/>
              <a:gd name="T77" fmla="*/ 536 h 848"/>
              <a:gd name="T78" fmla="*/ 1862 w 3190"/>
              <a:gd name="T79" fmla="*/ 564 h 848"/>
              <a:gd name="T80" fmla="*/ 1947 w 3190"/>
              <a:gd name="T81" fmla="*/ 564 h 848"/>
              <a:gd name="T82" fmla="*/ 1975 w 3190"/>
              <a:gd name="T83" fmla="*/ 593 h 848"/>
              <a:gd name="T84" fmla="*/ 2032 w 3190"/>
              <a:gd name="T85" fmla="*/ 593 h 848"/>
              <a:gd name="T86" fmla="*/ 2116 w 3190"/>
              <a:gd name="T87" fmla="*/ 621 h 848"/>
              <a:gd name="T88" fmla="*/ 2088 w 3190"/>
              <a:gd name="T89" fmla="*/ 621 h 848"/>
              <a:gd name="T90" fmla="*/ 2201 w 3190"/>
              <a:gd name="T91" fmla="*/ 621 h 848"/>
              <a:gd name="T92" fmla="*/ 2229 w 3190"/>
              <a:gd name="T93" fmla="*/ 649 h 848"/>
              <a:gd name="T94" fmla="*/ 2342 w 3190"/>
              <a:gd name="T95" fmla="*/ 649 h 848"/>
              <a:gd name="T96" fmla="*/ 2370 w 3190"/>
              <a:gd name="T97" fmla="*/ 677 h 848"/>
              <a:gd name="T98" fmla="*/ 2427 w 3190"/>
              <a:gd name="T99" fmla="*/ 677 h 848"/>
              <a:gd name="T100" fmla="*/ 2483 w 3190"/>
              <a:gd name="T101" fmla="*/ 705 h 848"/>
              <a:gd name="T102" fmla="*/ 2596 w 3190"/>
              <a:gd name="T103" fmla="*/ 705 h 848"/>
              <a:gd name="T104" fmla="*/ 2624 w 3190"/>
              <a:gd name="T105" fmla="*/ 734 h 848"/>
              <a:gd name="T106" fmla="*/ 2737 w 3190"/>
              <a:gd name="T107" fmla="*/ 734 h 848"/>
              <a:gd name="T108" fmla="*/ 2765 w 3190"/>
              <a:gd name="T109" fmla="*/ 762 h 848"/>
              <a:gd name="T110" fmla="*/ 2878 w 3190"/>
              <a:gd name="T111" fmla="*/ 762 h 848"/>
              <a:gd name="T112" fmla="*/ 2963 w 3190"/>
              <a:gd name="T113" fmla="*/ 790 h 848"/>
              <a:gd name="T114" fmla="*/ 2935 w 3190"/>
              <a:gd name="T115" fmla="*/ 790 h 848"/>
              <a:gd name="T116" fmla="*/ 3019 w 3190"/>
              <a:gd name="T117" fmla="*/ 790 h 848"/>
              <a:gd name="T118" fmla="*/ 3048 w 3190"/>
              <a:gd name="T119" fmla="*/ 818 h 848"/>
              <a:gd name="T120" fmla="*/ 3160 w 3190"/>
              <a:gd name="T121" fmla="*/ 818 h 848"/>
              <a:gd name="T122" fmla="*/ 3189 w 3190"/>
              <a:gd name="T123" fmla="*/ 847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90" h="848">
                <a:moveTo>
                  <a:pt x="0" y="0"/>
                </a:moveTo>
                <a:lnTo>
                  <a:pt x="84" y="0"/>
                </a:lnTo>
                <a:lnTo>
                  <a:pt x="112" y="28"/>
                </a:lnTo>
                <a:lnTo>
                  <a:pt x="197" y="28"/>
                </a:lnTo>
                <a:lnTo>
                  <a:pt x="254" y="56"/>
                </a:lnTo>
                <a:lnTo>
                  <a:pt x="366" y="56"/>
                </a:lnTo>
                <a:lnTo>
                  <a:pt x="395" y="85"/>
                </a:lnTo>
                <a:lnTo>
                  <a:pt x="479" y="85"/>
                </a:lnTo>
                <a:lnTo>
                  <a:pt x="508" y="113"/>
                </a:lnTo>
                <a:lnTo>
                  <a:pt x="592" y="113"/>
                </a:lnTo>
                <a:lnTo>
                  <a:pt x="620" y="141"/>
                </a:lnTo>
                <a:lnTo>
                  <a:pt x="677" y="141"/>
                </a:lnTo>
                <a:lnTo>
                  <a:pt x="705" y="169"/>
                </a:lnTo>
                <a:lnTo>
                  <a:pt x="733" y="169"/>
                </a:lnTo>
                <a:lnTo>
                  <a:pt x="790" y="197"/>
                </a:lnTo>
                <a:lnTo>
                  <a:pt x="818" y="226"/>
                </a:lnTo>
                <a:lnTo>
                  <a:pt x="874" y="226"/>
                </a:lnTo>
                <a:lnTo>
                  <a:pt x="903" y="254"/>
                </a:lnTo>
                <a:lnTo>
                  <a:pt x="931" y="282"/>
                </a:lnTo>
                <a:lnTo>
                  <a:pt x="959" y="282"/>
                </a:lnTo>
                <a:lnTo>
                  <a:pt x="987" y="310"/>
                </a:lnTo>
                <a:lnTo>
                  <a:pt x="1072" y="310"/>
                </a:lnTo>
                <a:lnTo>
                  <a:pt x="1128" y="339"/>
                </a:lnTo>
                <a:lnTo>
                  <a:pt x="1157" y="339"/>
                </a:lnTo>
                <a:lnTo>
                  <a:pt x="1185" y="367"/>
                </a:lnTo>
                <a:lnTo>
                  <a:pt x="1213" y="367"/>
                </a:lnTo>
                <a:lnTo>
                  <a:pt x="1270" y="395"/>
                </a:lnTo>
                <a:lnTo>
                  <a:pt x="1354" y="395"/>
                </a:lnTo>
                <a:lnTo>
                  <a:pt x="1439" y="423"/>
                </a:lnTo>
                <a:lnTo>
                  <a:pt x="1411" y="423"/>
                </a:lnTo>
                <a:lnTo>
                  <a:pt x="1467" y="423"/>
                </a:lnTo>
                <a:lnTo>
                  <a:pt x="1495" y="451"/>
                </a:lnTo>
                <a:lnTo>
                  <a:pt x="1552" y="451"/>
                </a:lnTo>
                <a:lnTo>
                  <a:pt x="1580" y="480"/>
                </a:lnTo>
                <a:lnTo>
                  <a:pt x="1636" y="480"/>
                </a:lnTo>
                <a:lnTo>
                  <a:pt x="1665" y="508"/>
                </a:lnTo>
                <a:lnTo>
                  <a:pt x="1749" y="508"/>
                </a:lnTo>
                <a:lnTo>
                  <a:pt x="1778" y="536"/>
                </a:lnTo>
                <a:lnTo>
                  <a:pt x="1834" y="536"/>
                </a:lnTo>
                <a:lnTo>
                  <a:pt x="1862" y="564"/>
                </a:lnTo>
                <a:lnTo>
                  <a:pt x="1947" y="564"/>
                </a:lnTo>
                <a:lnTo>
                  <a:pt x="1975" y="593"/>
                </a:lnTo>
                <a:lnTo>
                  <a:pt x="2032" y="593"/>
                </a:lnTo>
                <a:lnTo>
                  <a:pt x="2116" y="621"/>
                </a:lnTo>
                <a:lnTo>
                  <a:pt x="2088" y="621"/>
                </a:lnTo>
                <a:lnTo>
                  <a:pt x="2201" y="621"/>
                </a:lnTo>
                <a:lnTo>
                  <a:pt x="2229" y="649"/>
                </a:lnTo>
                <a:lnTo>
                  <a:pt x="2342" y="649"/>
                </a:lnTo>
                <a:lnTo>
                  <a:pt x="2370" y="677"/>
                </a:lnTo>
                <a:lnTo>
                  <a:pt x="2427" y="677"/>
                </a:lnTo>
                <a:lnTo>
                  <a:pt x="2483" y="705"/>
                </a:lnTo>
                <a:lnTo>
                  <a:pt x="2596" y="705"/>
                </a:lnTo>
                <a:lnTo>
                  <a:pt x="2624" y="734"/>
                </a:lnTo>
                <a:lnTo>
                  <a:pt x="2737" y="734"/>
                </a:lnTo>
                <a:lnTo>
                  <a:pt x="2765" y="762"/>
                </a:lnTo>
                <a:lnTo>
                  <a:pt x="2878" y="762"/>
                </a:lnTo>
                <a:lnTo>
                  <a:pt x="2963" y="790"/>
                </a:lnTo>
                <a:lnTo>
                  <a:pt x="2935" y="790"/>
                </a:lnTo>
                <a:lnTo>
                  <a:pt x="3019" y="790"/>
                </a:lnTo>
                <a:lnTo>
                  <a:pt x="3048" y="818"/>
                </a:lnTo>
                <a:lnTo>
                  <a:pt x="3160" y="818"/>
                </a:lnTo>
                <a:lnTo>
                  <a:pt x="3189" y="847"/>
                </a:lnTo>
              </a:path>
            </a:pathLst>
          </a:custGeom>
          <a:noFill/>
          <a:ln w="37800" cap="flat">
            <a:solidFill>
              <a:srgbClr val="FF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96" name="Freeform 93"/>
          <p:cNvSpPr>
            <a:spLocks noChangeArrowheads="1"/>
          </p:cNvSpPr>
          <p:nvPr/>
        </p:nvSpPr>
        <p:spPr bwMode="auto">
          <a:xfrm>
            <a:off x="1868720" y="2027018"/>
            <a:ext cx="2246638" cy="922875"/>
          </a:xfrm>
          <a:custGeom>
            <a:avLst/>
            <a:gdLst>
              <a:gd name="T0" fmla="*/ 367 w 4743"/>
              <a:gd name="T1" fmla="*/ 0 h 1948"/>
              <a:gd name="T2" fmla="*/ 508 w 4743"/>
              <a:gd name="T3" fmla="*/ 197 h 1948"/>
              <a:gd name="T4" fmla="*/ 649 w 4743"/>
              <a:gd name="T5" fmla="*/ 338 h 1948"/>
              <a:gd name="T6" fmla="*/ 762 w 4743"/>
              <a:gd name="T7" fmla="*/ 423 h 1948"/>
              <a:gd name="T8" fmla="*/ 875 w 4743"/>
              <a:gd name="T9" fmla="*/ 479 h 1948"/>
              <a:gd name="T10" fmla="*/ 1016 w 4743"/>
              <a:gd name="T11" fmla="*/ 536 h 1948"/>
              <a:gd name="T12" fmla="*/ 1129 w 4743"/>
              <a:gd name="T13" fmla="*/ 564 h 1948"/>
              <a:gd name="T14" fmla="*/ 1242 w 4743"/>
              <a:gd name="T15" fmla="*/ 592 h 1948"/>
              <a:gd name="T16" fmla="*/ 1355 w 4743"/>
              <a:gd name="T17" fmla="*/ 677 h 1948"/>
              <a:gd name="T18" fmla="*/ 1496 w 4743"/>
              <a:gd name="T19" fmla="*/ 762 h 1948"/>
              <a:gd name="T20" fmla="*/ 1581 w 4743"/>
              <a:gd name="T21" fmla="*/ 846 h 1948"/>
              <a:gd name="T22" fmla="*/ 1722 w 4743"/>
              <a:gd name="T23" fmla="*/ 903 h 1948"/>
              <a:gd name="T24" fmla="*/ 1835 w 4743"/>
              <a:gd name="T25" fmla="*/ 959 h 1948"/>
              <a:gd name="T26" fmla="*/ 1948 w 4743"/>
              <a:gd name="T27" fmla="*/ 1016 h 1948"/>
              <a:gd name="T28" fmla="*/ 2060 w 4743"/>
              <a:gd name="T29" fmla="*/ 1044 h 1948"/>
              <a:gd name="T30" fmla="*/ 2117 w 4743"/>
              <a:gd name="T31" fmla="*/ 1100 h 1948"/>
              <a:gd name="T32" fmla="*/ 2230 w 4743"/>
              <a:gd name="T33" fmla="*/ 1128 h 1948"/>
              <a:gd name="T34" fmla="*/ 2314 w 4743"/>
              <a:gd name="T35" fmla="*/ 1157 h 1948"/>
              <a:gd name="T36" fmla="*/ 2399 w 4743"/>
              <a:gd name="T37" fmla="*/ 1185 h 1948"/>
              <a:gd name="T38" fmla="*/ 2512 w 4743"/>
              <a:gd name="T39" fmla="*/ 1213 h 1948"/>
              <a:gd name="T40" fmla="*/ 2597 w 4743"/>
              <a:gd name="T41" fmla="*/ 1241 h 1948"/>
              <a:gd name="T42" fmla="*/ 2738 w 4743"/>
              <a:gd name="T43" fmla="*/ 1270 h 1948"/>
              <a:gd name="T44" fmla="*/ 2907 w 4743"/>
              <a:gd name="T45" fmla="*/ 1298 h 1948"/>
              <a:gd name="T46" fmla="*/ 2992 w 4743"/>
              <a:gd name="T47" fmla="*/ 1354 h 1948"/>
              <a:gd name="T48" fmla="*/ 3076 w 4743"/>
              <a:gd name="T49" fmla="*/ 1411 h 1948"/>
              <a:gd name="T50" fmla="*/ 3189 w 4743"/>
              <a:gd name="T51" fmla="*/ 1439 h 1948"/>
              <a:gd name="T52" fmla="*/ 3302 w 4743"/>
              <a:gd name="T53" fmla="*/ 1495 h 1948"/>
              <a:gd name="T54" fmla="*/ 3359 w 4743"/>
              <a:gd name="T55" fmla="*/ 1524 h 1948"/>
              <a:gd name="T56" fmla="*/ 3500 w 4743"/>
              <a:gd name="T57" fmla="*/ 1552 h 1948"/>
              <a:gd name="T58" fmla="*/ 3556 w 4743"/>
              <a:gd name="T59" fmla="*/ 1608 h 1948"/>
              <a:gd name="T60" fmla="*/ 3669 w 4743"/>
              <a:gd name="T61" fmla="*/ 1636 h 1948"/>
              <a:gd name="T62" fmla="*/ 3726 w 4743"/>
              <a:gd name="T63" fmla="*/ 1665 h 1948"/>
              <a:gd name="T64" fmla="*/ 3810 w 4743"/>
              <a:gd name="T65" fmla="*/ 1693 h 1948"/>
              <a:gd name="T66" fmla="*/ 3895 w 4743"/>
              <a:gd name="T67" fmla="*/ 1721 h 1948"/>
              <a:gd name="T68" fmla="*/ 3980 w 4743"/>
              <a:gd name="T69" fmla="*/ 1749 h 1948"/>
              <a:gd name="T70" fmla="*/ 4036 w 4743"/>
              <a:gd name="T71" fmla="*/ 1778 h 1948"/>
              <a:gd name="T72" fmla="*/ 4177 w 4743"/>
              <a:gd name="T73" fmla="*/ 1806 h 1948"/>
              <a:gd name="T74" fmla="*/ 4234 w 4743"/>
              <a:gd name="T75" fmla="*/ 1834 h 1948"/>
              <a:gd name="T76" fmla="*/ 4375 w 4743"/>
              <a:gd name="T77" fmla="*/ 1862 h 1948"/>
              <a:gd name="T78" fmla="*/ 4459 w 4743"/>
              <a:gd name="T79" fmla="*/ 1890 h 1948"/>
              <a:gd name="T80" fmla="*/ 4600 w 4743"/>
              <a:gd name="T81" fmla="*/ 1919 h 1948"/>
              <a:gd name="T82" fmla="*/ 4742 w 4743"/>
              <a:gd name="T83" fmla="*/ 1947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43" h="1948">
                <a:moveTo>
                  <a:pt x="0" y="0"/>
                </a:moveTo>
                <a:lnTo>
                  <a:pt x="367" y="0"/>
                </a:lnTo>
                <a:lnTo>
                  <a:pt x="452" y="112"/>
                </a:lnTo>
                <a:lnTo>
                  <a:pt x="508" y="197"/>
                </a:lnTo>
                <a:lnTo>
                  <a:pt x="593" y="282"/>
                </a:lnTo>
                <a:lnTo>
                  <a:pt x="649" y="338"/>
                </a:lnTo>
                <a:lnTo>
                  <a:pt x="678" y="366"/>
                </a:lnTo>
                <a:lnTo>
                  <a:pt x="762" y="423"/>
                </a:lnTo>
                <a:lnTo>
                  <a:pt x="819" y="451"/>
                </a:lnTo>
                <a:lnTo>
                  <a:pt x="875" y="479"/>
                </a:lnTo>
                <a:lnTo>
                  <a:pt x="960" y="508"/>
                </a:lnTo>
                <a:lnTo>
                  <a:pt x="1016" y="536"/>
                </a:lnTo>
                <a:lnTo>
                  <a:pt x="1073" y="564"/>
                </a:lnTo>
                <a:lnTo>
                  <a:pt x="1129" y="564"/>
                </a:lnTo>
                <a:lnTo>
                  <a:pt x="1186" y="592"/>
                </a:lnTo>
                <a:lnTo>
                  <a:pt x="1242" y="592"/>
                </a:lnTo>
                <a:lnTo>
                  <a:pt x="1298" y="620"/>
                </a:lnTo>
                <a:lnTo>
                  <a:pt x="1355" y="677"/>
                </a:lnTo>
                <a:lnTo>
                  <a:pt x="1440" y="705"/>
                </a:lnTo>
                <a:lnTo>
                  <a:pt x="1496" y="762"/>
                </a:lnTo>
                <a:lnTo>
                  <a:pt x="1552" y="790"/>
                </a:lnTo>
                <a:lnTo>
                  <a:pt x="1581" y="846"/>
                </a:lnTo>
                <a:lnTo>
                  <a:pt x="1665" y="874"/>
                </a:lnTo>
                <a:lnTo>
                  <a:pt x="1722" y="903"/>
                </a:lnTo>
                <a:lnTo>
                  <a:pt x="1778" y="931"/>
                </a:lnTo>
                <a:lnTo>
                  <a:pt x="1835" y="959"/>
                </a:lnTo>
                <a:lnTo>
                  <a:pt x="1891" y="987"/>
                </a:lnTo>
                <a:lnTo>
                  <a:pt x="1948" y="1016"/>
                </a:lnTo>
                <a:lnTo>
                  <a:pt x="2004" y="1044"/>
                </a:lnTo>
                <a:lnTo>
                  <a:pt x="2060" y="1044"/>
                </a:lnTo>
                <a:lnTo>
                  <a:pt x="2089" y="1072"/>
                </a:lnTo>
                <a:lnTo>
                  <a:pt x="2117" y="1100"/>
                </a:lnTo>
                <a:lnTo>
                  <a:pt x="2173" y="1128"/>
                </a:lnTo>
                <a:lnTo>
                  <a:pt x="2230" y="1128"/>
                </a:lnTo>
                <a:lnTo>
                  <a:pt x="2286" y="1157"/>
                </a:lnTo>
                <a:lnTo>
                  <a:pt x="2314" y="1157"/>
                </a:lnTo>
                <a:lnTo>
                  <a:pt x="2371" y="1185"/>
                </a:lnTo>
                <a:lnTo>
                  <a:pt x="2399" y="1185"/>
                </a:lnTo>
                <a:lnTo>
                  <a:pt x="2456" y="1213"/>
                </a:lnTo>
                <a:lnTo>
                  <a:pt x="2512" y="1213"/>
                </a:lnTo>
                <a:lnTo>
                  <a:pt x="2540" y="1241"/>
                </a:lnTo>
                <a:lnTo>
                  <a:pt x="2597" y="1241"/>
                </a:lnTo>
                <a:lnTo>
                  <a:pt x="2625" y="1270"/>
                </a:lnTo>
                <a:lnTo>
                  <a:pt x="2738" y="1270"/>
                </a:lnTo>
                <a:lnTo>
                  <a:pt x="2794" y="1298"/>
                </a:lnTo>
                <a:lnTo>
                  <a:pt x="2907" y="1298"/>
                </a:lnTo>
                <a:lnTo>
                  <a:pt x="2935" y="1326"/>
                </a:lnTo>
                <a:lnTo>
                  <a:pt x="2992" y="1354"/>
                </a:lnTo>
                <a:lnTo>
                  <a:pt x="3048" y="1382"/>
                </a:lnTo>
                <a:lnTo>
                  <a:pt x="3076" y="1411"/>
                </a:lnTo>
                <a:lnTo>
                  <a:pt x="3133" y="1439"/>
                </a:lnTo>
                <a:lnTo>
                  <a:pt x="3189" y="1439"/>
                </a:lnTo>
                <a:lnTo>
                  <a:pt x="3246" y="1467"/>
                </a:lnTo>
                <a:lnTo>
                  <a:pt x="3302" y="1495"/>
                </a:lnTo>
                <a:lnTo>
                  <a:pt x="3330" y="1524"/>
                </a:lnTo>
                <a:lnTo>
                  <a:pt x="3359" y="1524"/>
                </a:lnTo>
                <a:lnTo>
                  <a:pt x="3443" y="1552"/>
                </a:lnTo>
                <a:lnTo>
                  <a:pt x="3500" y="1552"/>
                </a:lnTo>
                <a:lnTo>
                  <a:pt x="3528" y="1580"/>
                </a:lnTo>
                <a:lnTo>
                  <a:pt x="3556" y="1608"/>
                </a:lnTo>
                <a:lnTo>
                  <a:pt x="3613" y="1608"/>
                </a:lnTo>
                <a:lnTo>
                  <a:pt x="3669" y="1636"/>
                </a:lnTo>
                <a:lnTo>
                  <a:pt x="3697" y="1636"/>
                </a:lnTo>
                <a:lnTo>
                  <a:pt x="3726" y="1665"/>
                </a:lnTo>
                <a:lnTo>
                  <a:pt x="3754" y="1665"/>
                </a:lnTo>
                <a:lnTo>
                  <a:pt x="3810" y="1693"/>
                </a:lnTo>
                <a:lnTo>
                  <a:pt x="3867" y="1693"/>
                </a:lnTo>
                <a:lnTo>
                  <a:pt x="3895" y="1721"/>
                </a:lnTo>
                <a:lnTo>
                  <a:pt x="3951" y="1721"/>
                </a:lnTo>
                <a:lnTo>
                  <a:pt x="3980" y="1749"/>
                </a:lnTo>
                <a:lnTo>
                  <a:pt x="4008" y="1749"/>
                </a:lnTo>
                <a:lnTo>
                  <a:pt x="4036" y="1778"/>
                </a:lnTo>
                <a:lnTo>
                  <a:pt x="4121" y="1778"/>
                </a:lnTo>
                <a:lnTo>
                  <a:pt x="4177" y="1806"/>
                </a:lnTo>
                <a:lnTo>
                  <a:pt x="4205" y="1806"/>
                </a:lnTo>
                <a:lnTo>
                  <a:pt x="4234" y="1834"/>
                </a:lnTo>
                <a:lnTo>
                  <a:pt x="4318" y="1834"/>
                </a:lnTo>
                <a:lnTo>
                  <a:pt x="4375" y="1862"/>
                </a:lnTo>
                <a:lnTo>
                  <a:pt x="4431" y="1862"/>
                </a:lnTo>
                <a:lnTo>
                  <a:pt x="4459" y="1890"/>
                </a:lnTo>
                <a:lnTo>
                  <a:pt x="4572" y="1890"/>
                </a:lnTo>
                <a:lnTo>
                  <a:pt x="4600" y="1919"/>
                </a:lnTo>
                <a:lnTo>
                  <a:pt x="4685" y="1919"/>
                </a:lnTo>
                <a:lnTo>
                  <a:pt x="4742" y="1947"/>
                </a:lnTo>
              </a:path>
            </a:pathLst>
          </a:custGeom>
          <a:noFill/>
          <a:ln w="37800" cap="flat">
            <a:solidFill>
              <a:srgbClr val="FF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97" name="Freeform 94"/>
          <p:cNvSpPr>
            <a:spLocks noChangeArrowheads="1"/>
          </p:cNvSpPr>
          <p:nvPr/>
        </p:nvSpPr>
        <p:spPr bwMode="auto">
          <a:xfrm>
            <a:off x="5449559" y="3202535"/>
            <a:ext cx="1482447" cy="1056504"/>
          </a:xfrm>
          <a:custGeom>
            <a:avLst/>
            <a:gdLst>
              <a:gd name="T0" fmla="*/ 141 w 3133"/>
              <a:gd name="T1" fmla="*/ 0 h 2231"/>
              <a:gd name="T2" fmla="*/ 197 w 3133"/>
              <a:gd name="T3" fmla="*/ 57 h 2231"/>
              <a:gd name="T4" fmla="*/ 338 w 3133"/>
              <a:gd name="T5" fmla="*/ 85 h 2231"/>
              <a:gd name="T6" fmla="*/ 480 w 3133"/>
              <a:gd name="T7" fmla="*/ 113 h 2231"/>
              <a:gd name="T8" fmla="*/ 705 w 3133"/>
              <a:gd name="T9" fmla="*/ 169 h 2231"/>
              <a:gd name="T10" fmla="*/ 875 w 3133"/>
              <a:gd name="T11" fmla="*/ 198 h 2231"/>
              <a:gd name="T12" fmla="*/ 988 w 3133"/>
              <a:gd name="T13" fmla="*/ 226 h 2231"/>
              <a:gd name="T14" fmla="*/ 1157 w 3133"/>
              <a:gd name="T15" fmla="*/ 254 h 2231"/>
              <a:gd name="T16" fmla="*/ 1298 w 3133"/>
              <a:gd name="T17" fmla="*/ 282 h 2231"/>
              <a:gd name="T18" fmla="*/ 1383 w 3133"/>
              <a:gd name="T19" fmla="*/ 311 h 2231"/>
              <a:gd name="T20" fmla="*/ 1439 w 3133"/>
              <a:gd name="T21" fmla="*/ 339 h 2231"/>
              <a:gd name="T22" fmla="*/ 1524 w 3133"/>
              <a:gd name="T23" fmla="*/ 367 h 2231"/>
              <a:gd name="T24" fmla="*/ 1637 w 3133"/>
              <a:gd name="T25" fmla="*/ 395 h 2231"/>
              <a:gd name="T26" fmla="*/ 1750 w 3133"/>
              <a:gd name="T27" fmla="*/ 423 h 2231"/>
              <a:gd name="T28" fmla="*/ 1862 w 3133"/>
              <a:gd name="T29" fmla="*/ 452 h 2231"/>
              <a:gd name="T30" fmla="*/ 2004 w 3133"/>
              <a:gd name="T31" fmla="*/ 480 h 2231"/>
              <a:gd name="T32" fmla="*/ 2060 w 3133"/>
              <a:gd name="T33" fmla="*/ 508 h 2231"/>
              <a:gd name="T34" fmla="*/ 2201 w 3133"/>
              <a:gd name="T35" fmla="*/ 536 h 2231"/>
              <a:gd name="T36" fmla="*/ 2286 w 3133"/>
              <a:gd name="T37" fmla="*/ 565 h 2231"/>
              <a:gd name="T38" fmla="*/ 2399 w 3133"/>
              <a:gd name="T39" fmla="*/ 593 h 2231"/>
              <a:gd name="T40" fmla="*/ 2427 w 3133"/>
              <a:gd name="T41" fmla="*/ 649 h 2231"/>
              <a:gd name="T42" fmla="*/ 2483 w 3133"/>
              <a:gd name="T43" fmla="*/ 677 h 2231"/>
              <a:gd name="T44" fmla="*/ 2596 w 3133"/>
              <a:gd name="T45" fmla="*/ 734 h 2231"/>
              <a:gd name="T46" fmla="*/ 2624 w 3133"/>
              <a:gd name="T47" fmla="*/ 762 h 2231"/>
              <a:gd name="T48" fmla="*/ 2681 w 3133"/>
              <a:gd name="T49" fmla="*/ 819 h 2231"/>
              <a:gd name="T50" fmla="*/ 2737 w 3133"/>
              <a:gd name="T51" fmla="*/ 875 h 2231"/>
              <a:gd name="T52" fmla="*/ 2822 w 3133"/>
              <a:gd name="T53" fmla="*/ 960 h 2231"/>
              <a:gd name="T54" fmla="*/ 2850 w 3133"/>
              <a:gd name="T55" fmla="*/ 1016 h 2231"/>
              <a:gd name="T56" fmla="*/ 2907 w 3133"/>
              <a:gd name="T57" fmla="*/ 1129 h 2231"/>
              <a:gd name="T58" fmla="*/ 2991 w 3133"/>
              <a:gd name="T59" fmla="*/ 1185 h 2231"/>
              <a:gd name="T60" fmla="*/ 3020 w 3133"/>
              <a:gd name="T61" fmla="*/ 1270 h 2231"/>
              <a:gd name="T62" fmla="*/ 3048 w 3133"/>
              <a:gd name="T63" fmla="*/ 1355 h 2231"/>
              <a:gd name="T64" fmla="*/ 3076 w 3133"/>
              <a:gd name="T65" fmla="*/ 1439 h 2231"/>
              <a:gd name="T66" fmla="*/ 3132 w 3133"/>
              <a:gd name="T67" fmla="*/ 2230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3" h="2231">
                <a:moveTo>
                  <a:pt x="0" y="0"/>
                </a:moveTo>
                <a:lnTo>
                  <a:pt x="141" y="0"/>
                </a:lnTo>
                <a:lnTo>
                  <a:pt x="169" y="28"/>
                </a:lnTo>
                <a:lnTo>
                  <a:pt x="197" y="57"/>
                </a:lnTo>
                <a:lnTo>
                  <a:pt x="338" y="57"/>
                </a:lnTo>
                <a:lnTo>
                  <a:pt x="338" y="85"/>
                </a:lnTo>
                <a:lnTo>
                  <a:pt x="451" y="85"/>
                </a:lnTo>
                <a:lnTo>
                  <a:pt x="480" y="113"/>
                </a:lnTo>
                <a:lnTo>
                  <a:pt x="621" y="169"/>
                </a:lnTo>
                <a:lnTo>
                  <a:pt x="705" y="169"/>
                </a:lnTo>
                <a:lnTo>
                  <a:pt x="762" y="198"/>
                </a:lnTo>
                <a:lnTo>
                  <a:pt x="875" y="198"/>
                </a:lnTo>
                <a:lnTo>
                  <a:pt x="903" y="226"/>
                </a:lnTo>
                <a:lnTo>
                  <a:pt x="988" y="226"/>
                </a:lnTo>
                <a:lnTo>
                  <a:pt x="1044" y="254"/>
                </a:lnTo>
                <a:lnTo>
                  <a:pt x="1157" y="254"/>
                </a:lnTo>
                <a:lnTo>
                  <a:pt x="1185" y="282"/>
                </a:lnTo>
                <a:lnTo>
                  <a:pt x="1298" y="282"/>
                </a:lnTo>
                <a:lnTo>
                  <a:pt x="1326" y="311"/>
                </a:lnTo>
                <a:lnTo>
                  <a:pt x="1383" y="311"/>
                </a:lnTo>
                <a:lnTo>
                  <a:pt x="1411" y="339"/>
                </a:lnTo>
                <a:lnTo>
                  <a:pt x="1439" y="339"/>
                </a:lnTo>
                <a:lnTo>
                  <a:pt x="1467" y="367"/>
                </a:lnTo>
                <a:lnTo>
                  <a:pt x="1524" y="367"/>
                </a:lnTo>
                <a:lnTo>
                  <a:pt x="1552" y="395"/>
                </a:lnTo>
                <a:lnTo>
                  <a:pt x="1637" y="395"/>
                </a:lnTo>
                <a:lnTo>
                  <a:pt x="1665" y="423"/>
                </a:lnTo>
                <a:lnTo>
                  <a:pt x="1750" y="423"/>
                </a:lnTo>
                <a:lnTo>
                  <a:pt x="1778" y="452"/>
                </a:lnTo>
                <a:lnTo>
                  <a:pt x="1862" y="452"/>
                </a:lnTo>
                <a:lnTo>
                  <a:pt x="1891" y="480"/>
                </a:lnTo>
                <a:lnTo>
                  <a:pt x="2004" y="480"/>
                </a:lnTo>
                <a:lnTo>
                  <a:pt x="2032" y="508"/>
                </a:lnTo>
                <a:lnTo>
                  <a:pt x="2060" y="508"/>
                </a:lnTo>
                <a:lnTo>
                  <a:pt x="2088" y="536"/>
                </a:lnTo>
                <a:lnTo>
                  <a:pt x="2201" y="536"/>
                </a:lnTo>
                <a:lnTo>
                  <a:pt x="2229" y="565"/>
                </a:lnTo>
                <a:lnTo>
                  <a:pt x="2286" y="565"/>
                </a:lnTo>
                <a:lnTo>
                  <a:pt x="2314" y="593"/>
                </a:lnTo>
                <a:lnTo>
                  <a:pt x="2399" y="593"/>
                </a:lnTo>
                <a:lnTo>
                  <a:pt x="2455" y="649"/>
                </a:lnTo>
                <a:lnTo>
                  <a:pt x="2427" y="649"/>
                </a:lnTo>
                <a:lnTo>
                  <a:pt x="2455" y="649"/>
                </a:lnTo>
                <a:lnTo>
                  <a:pt x="2483" y="677"/>
                </a:lnTo>
                <a:lnTo>
                  <a:pt x="2540" y="677"/>
                </a:lnTo>
                <a:lnTo>
                  <a:pt x="2596" y="734"/>
                </a:lnTo>
                <a:lnTo>
                  <a:pt x="2596" y="762"/>
                </a:lnTo>
                <a:lnTo>
                  <a:pt x="2624" y="762"/>
                </a:lnTo>
                <a:lnTo>
                  <a:pt x="2653" y="790"/>
                </a:lnTo>
                <a:lnTo>
                  <a:pt x="2681" y="819"/>
                </a:lnTo>
                <a:lnTo>
                  <a:pt x="2709" y="847"/>
                </a:lnTo>
                <a:lnTo>
                  <a:pt x="2737" y="875"/>
                </a:lnTo>
                <a:lnTo>
                  <a:pt x="2766" y="903"/>
                </a:lnTo>
                <a:lnTo>
                  <a:pt x="2822" y="960"/>
                </a:lnTo>
                <a:lnTo>
                  <a:pt x="2822" y="988"/>
                </a:lnTo>
                <a:lnTo>
                  <a:pt x="2850" y="1016"/>
                </a:lnTo>
                <a:lnTo>
                  <a:pt x="2850" y="1073"/>
                </a:lnTo>
                <a:lnTo>
                  <a:pt x="2907" y="1129"/>
                </a:lnTo>
                <a:lnTo>
                  <a:pt x="2907" y="1185"/>
                </a:lnTo>
                <a:lnTo>
                  <a:pt x="2991" y="1185"/>
                </a:lnTo>
                <a:lnTo>
                  <a:pt x="2991" y="1242"/>
                </a:lnTo>
                <a:lnTo>
                  <a:pt x="3020" y="1270"/>
                </a:lnTo>
                <a:lnTo>
                  <a:pt x="3020" y="1327"/>
                </a:lnTo>
                <a:lnTo>
                  <a:pt x="3048" y="1355"/>
                </a:lnTo>
                <a:lnTo>
                  <a:pt x="3076" y="1383"/>
                </a:lnTo>
                <a:lnTo>
                  <a:pt x="3076" y="1439"/>
                </a:lnTo>
                <a:lnTo>
                  <a:pt x="3132" y="1496"/>
                </a:lnTo>
                <a:lnTo>
                  <a:pt x="3132" y="2230"/>
                </a:lnTo>
              </a:path>
            </a:pathLst>
          </a:custGeom>
          <a:noFill/>
          <a:ln w="37800" cap="flat">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98" name="Freeform 95"/>
          <p:cNvSpPr>
            <a:spLocks noChangeArrowheads="1"/>
          </p:cNvSpPr>
          <p:nvPr/>
        </p:nvSpPr>
        <p:spPr bwMode="auto">
          <a:xfrm>
            <a:off x="2403236" y="2212845"/>
            <a:ext cx="3048412" cy="989690"/>
          </a:xfrm>
          <a:custGeom>
            <a:avLst/>
            <a:gdLst>
              <a:gd name="T0" fmla="*/ 85 w 6436"/>
              <a:gd name="T1" fmla="*/ 197 h 2089"/>
              <a:gd name="T2" fmla="*/ 254 w 6436"/>
              <a:gd name="T3" fmla="*/ 282 h 2089"/>
              <a:gd name="T4" fmla="*/ 480 w 6436"/>
              <a:gd name="T5" fmla="*/ 367 h 2089"/>
              <a:gd name="T6" fmla="*/ 677 w 6436"/>
              <a:gd name="T7" fmla="*/ 479 h 2089"/>
              <a:gd name="T8" fmla="*/ 875 w 6436"/>
              <a:gd name="T9" fmla="*/ 564 h 2089"/>
              <a:gd name="T10" fmla="*/ 1016 w 6436"/>
              <a:gd name="T11" fmla="*/ 621 h 2089"/>
              <a:gd name="T12" fmla="*/ 1270 w 6436"/>
              <a:gd name="T13" fmla="*/ 677 h 2089"/>
              <a:gd name="T14" fmla="*/ 1806 w 6436"/>
              <a:gd name="T15" fmla="*/ 790 h 2089"/>
              <a:gd name="T16" fmla="*/ 1806 w 6436"/>
              <a:gd name="T17" fmla="*/ 790 h 2089"/>
              <a:gd name="T18" fmla="*/ 2004 w 6436"/>
              <a:gd name="T19" fmla="*/ 846 h 2089"/>
              <a:gd name="T20" fmla="*/ 2286 w 6436"/>
              <a:gd name="T21" fmla="*/ 903 h 2089"/>
              <a:gd name="T22" fmla="*/ 2371 w 6436"/>
              <a:gd name="T23" fmla="*/ 1016 h 2089"/>
              <a:gd name="T24" fmla="*/ 2455 w 6436"/>
              <a:gd name="T25" fmla="*/ 1072 h 2089"/>
              <a:gd name="T26" fmla="*/ 2822 w 6436"/>
              <a:gd name="T27" fmla="*/ 1157 h 2089"/>
              <a:gd name="T28" fmla="*/ 2907 w 6436"/>
              <a:gd name="T29" fmla="*/ 1185 h 2089"/>
              <a:gd name="T30" fmla="*/ 3133 w 6436"/>
              <a:gd name="T31" fmla="*/ 1241 h 2089"/>
              <a:gd name="T32" fmla="*/ 3246 w 6436"/>
              <a:gd name="T33" fmla="*/ 1298 h 2089"/>
              <a:gd name="T34" fmla="*/ 3500 w 6436"/>
              <a:gd name="T35" fmla="*/ 1354 h 2089"/>
              <a:gd name="T36" fmla="*/ 3725 w 6436"/>
              <a:gd name="T37" fmla="*/ 1383 h 2089"/>
              <a:gd name="T38" fmla="*/ 3867 w 6436"/>
              <a:gd name="T39" fmla="*/ 1411 h 2089"/>
              <a:gd name="T40" fmla="*/ 3979 w 6436"/>
              <a:gd name="T41" fmla="*/ 1439 h 2089"/>
              <a:gd name="T42" fmla="*/ 4177 w 6436"/>
              <a:gd name="T43" fmla="*/ 1495 h 2089"/>
              <a:gd name="T44" fmla="*/ 4177 w 6436"/>
              <a:gd name="T45" fmla="*/ 1495 h 2089"/>
              <a:gd name="T46" fmla="*/ 4375 w 6436"/>
              <a:gd name="T47" fmla="*/ 1524 h 2089"/>
              <a:gd name="T48" fmla="*/ 4516 w 6436"/>
              <a:gd name="T49" fmla="*/ 1552 h 2089"/>
              <a:gd name="T50" fmla="*/ 4600 w 6436"/>
              <a:gd name="T51" fmla="*/ 1580 h 2089"/>
              <a:gd name="T52" fmla="*/ 4741 w 6436"/>
              <a:gd name="T53" fmla="*/ 1608 h 2089"/>
              <a:gd name="T54" fmla="*/ 4995 w 6436"/>
              <a:gd name="T55" fmla="*/ 1637 h 2089"/>
              <a:gd name="T56" fmla="*/ 5193 w 6436"/>
              <a:gd name="T57" fmla="*/ 1665 h 2089"/>
              <a:gd name="T58" fmla="*/ 5334 w 6436"/>
              <a:gd name="T59" fmla="*/ 1693 h 2089"/>
              <a:gd name="T60" fmla="*/ 5475 w 6436"/>
              <a:gd name="T61" fmla="*/ 1721 h 2089"/>
              <a:gd name="T62" fmla="*/ 5560 w 6436"/>
              <a:gd name="T63" fmla="*/ 1749 h 2089"/>
              <a:gd name="T64" fmla="*/ 5645 w 6436"/>
              <a:gd name="T65" fmla="*/ 1778 h 2089"/>
              <a:gd name="T66" fmla="*/ 5757 w 6436"/>
              <a:gd name="T67" fmla="*/ 1806 h 2089"/>
              <a:gd name="T68" fmla="*/ 5814 w 6436"/>
              <a:gd name="T69" fmla="*/ 1834 h 2089"/>
              <a:gd name="T70" fmla="*/ 5842 w 6436"/>
              <a:gd name="T71" fmla="*/ 1891 h 2089"/>
              <a:gd name="T72" fmla="*/ 5955 w 6436"/>
              <a:gd name="T73" fmla="*/ 1919 h 2089"/>
              <a:gd name="T74" fmla="*/ 6068 w 6436"/>
              <a:gd name="T75" fmla="*/ 1947 h 2089"/>
              <a:gd name="T76" fmla="*/ 6181 w 6436"/>
              <a:gd name="T77" fmla="*/ 1975 h 2089"/>
              <a:gd name="T78" fmla="*/ 6265 w 6436"/>
              <a:gd name="T79" fmla="*/ 2003 h 2089"/>
              <a:gd name="T80" fmla="*/ 6322 w 6436"/>
              <a:gd name="T81" fmla="*/ 2032 h 2089"/>
              <a:gd name="T82" fmla="*/ 6407 w 6436"/>
              <a:gd name="T83" fmla="*/ 2060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36" h="2089">
                <a:moveTo>
                  <a:pt x="0" y="0"/>
                </a:moveTo>
                <a:lnTo>
                  <a:pt x="85" y="197"/>
                </a:lnTo>
                <a:lnTo>
                  <a:pt x="141" y="197"/>
                </a:lnTo>
                <a:lnTo>
                  <a:pt x="254" y="282"/>
                </a:lnTo>
                <a:lnTo>
                  <a:pt x="282" y="338"/>
                </a:lnTo>
                <a:lnTo>
                  <a:pt x="480" y="367"/>
                </a:lnTo>
                <a:lnTo>
                  <a:pt x="508" y="451"/>
                </a:lnTo>
                <a:lnTo>
                  <a:pt x="677" y="479"/>
                </a:lnTo>
                <a:lnTo>
                  <a:pt x="734" y="508"/>
                </a:lnTo>
                <a:lnTo>
                  <a:pt x="875" y="564"/>
                </a:lnTo>
                <a:lnTo>
                  <a:pt x="931" y="592"/>
                </a:lnTo>
                <a:lnTo>
                  <a:pt x="1016" y="621"/>
                </a:lnTo>
                <a:lnTo>
                  <a:pt x="1016" y="649"/>
                </a:lnTo>
                <a:lnTo>
                  <a:pt x="1270" y="677"/>
                </a:lnTo>
                <a:lnTo>
                  <a:pt x="1383" y="733"/>
                </a:lnTo>
                <a:lnTo>
                  <a:pt x="1806" y="790"/>
                </a:lnTo>
                <a:lnTo>
                  <a:pt x="1778" y="790"/>
                </a:lnTo>
                <a:lnTo>
                  <a:pt x="1806" y="790"/>
                </a:lnTo>
                <a:lnTo>
                  <a:pt x="2004" y="818"/>
                </a:lnTo>
                <a:lnTo>
                  <a:pt x="2004" y="846"/>
                </a:lnTo>
                <a:lnTo>
                  <a:pt x="2089" y="875"/>
                </a:lnTo>
                <a:lnTo>
                  <a:pt x="2286" y="903"/>
                </a:lnTo>
                <a:lnTo>
                  <a:pt x="2314" y="959"/>
                </a:lnTo>
                <a:lnTo>
                  <a:pt x="2371" y="1016"/>
                </a:lnTo>
                <a:lnTo>
                  <a:pt x="2455" y="1044"/>
                </a:lnTo>
                <a:lnTo>
                  <a:pt x="2455" y="1072"/>
                </a:lnTo>
                <a:lnTo>
                  <a:pt x="2794" y="1129"/>
                </a:lnTo>
                <a:lnTo>
                  <a:pt x="2822" y="1157"/>
                </a:lnTo>
                <a:lnTo>
                  <a:pt x="2851" y="1185"/>
                </a:lnTo>
                <a:lnTo>
                  <a:pt x="2907" y="1185"/>
                </a:lnTo>
                <a:lnTo>
                  <a:pt x="2907" y="1213"/>
                </a:lnTo>
                <a:lnTo>
                  <a:pt x="3133" y="1241"/>
                </a:lnTo>
                <a:lnTo>
                  <a:pt x="3133" y="1270"/>
                </a:lnTo>
                <a:lnTo>
                  <a:pt x="3246" y="1298"/>
                </a:lnTo>
                <a:lnTo>
                  <a:pt x="3528" y="1354"/>
                </a:lnTo>
                <a:lnTo>
                  <a:pt x="3500" y="1354"/>
                </a:lnTo>
                <a:lnTo>
                  <a:pt x="3528" y="1354"/>
                </a:lnTo>
                <a:lnTo>
                  <a:pt x="3725" y="1383"/>
                </a:lnTo>
                <a:lnTo>
                  <a:pt x="3754" y="1411"/>
                </a:lnTo>
                <a:lnTo>
                  <a:pt x="3867" y="1411"/>
                </a:lnTo>
                <a:lnTo>
                  <a:pt x="3895" y="1439"/>
                </a:lnTo>
                <a:lnTo>
                  <a:pt x="3979" y="1439"/>
                </a:lnTo>
                <a:lnTo>
                  <a:pt x="3979" y="1467"/>
                </a:lnTo>
                <a:lnTo>
                  <a:pt x="4177" y="1495"/>
                </a:lnTo>
                <a:lnTo>
                  <a:pt x="4149" y="1495"/>
                </a:lnTo>
                <a:lnTo>
                  <a:pt x="4177" y="1495"/>
                </a:lnTo>
                <a:lnTo>
                  <a:pt x="4290" y="1524"/>
                </a:lnTo>
                <a:lnTo>
                  <a:pt x="4375" y="1524"/>
                </a:lnTo>
                <a:lnTo>
                  <a:pt x="4431" y="1552"/>
                </a:lnTo>
                <a:lnTo>
                  <a:pt x="4516" y="1552"/>
                </a:lnTo>
                <a:lnTo>
                  <a:pt x="4544" y="1580"/>
                </a:lnTo>
                <a:lnTo>
                  <a:pt x="4600" y="1580"/>
                </a:lnTo>
                <a:lnTo>
                  <a:pt x="4685" y="1608"/>
                </a:lnTo>
                <a:lnTo>
                  <a:pt x="4741" y="1608"/>
                </a:lnTo>
                <a:lnTo>
                  <a:pt x="4854" y="1637"/>
                </a:lnTo>
                <a:lnTo>
                  <a:pt x="4995" y="1637"/>
                </a:lnTo>
                <a:lnTo>
                  <a:pt x="5024" y="1665"/>
                </a:lnTo>
                <a:lnTo>
                  <a:pt x="5193" y="1665"/>
                </a:lnTo>
                <a:lnTo>
                  <a:pt x="5221" y="1693"/>
                </a:lnTo>
                <a:lnTo>
                  <a:pt x="5334" y="1693"/>
                </a:lnTo>
                <a:lnTo>
                  <a:pt x="5362" y="1721"/>
                </a:lnTo>
                <a:lnTo>
                  <a:pt x="5475" y="1721"/>
                </a:lnTo>
                <a:lnTo>
                  <a:pt x="5503" y="1749"/>
                </a:lnTo>
                <a:lnTo>
                  <a:pt x="5560" y="1749"/>
                </a:lnTo>
                <a:lnTo>
                  <a:pt x="5616" y="1778"/>
                </a:lnTo>
                <a:lnTo>
                  <a:pt x="5645" y="1778"/>
                </a:lnTo>
                <a:lnTo>
                  <a:pt x="5701" y="1806"/>
                </a:lnTo>
                <a:lnTo>
                  <a:pt x="5757" y="1806"/>
                </a:lnTo>
                <a:lnTo>
                  <a:pt x="5757" y="1834"/>
                </a:lnTo>
                <a:lnTo>
                  <a:pt x="5814" y="1834"/>
                </a:lnTo>
                <a:lnTo>
                  <a:pt x="5842" y="1862"/>
                </a:lnTo>
                <a:lnTo>
                  <a:pt x="5842" y="1891"/>
                </a:lnTo>
                <a:lnTo>
                  <a:pt x="5927" y="1891"/>
                </a:lnTo>
                <a:lnTo>
                  <a:pt x="5955" y="1919"/>
                </a:lnTo>
                <a:lnTo>
                  <a:pt x="6011" y="1919"/>
                </a:lnTo>
                <a:lnTo>
                  <a:pt x="6068" y="1947"/>
                </a:lnTo>
                <a:lnTo>
                  <a:pt x="6068" y="1975"/>
                </a:lnTo>
                <a:lnTo>
                  <a:pt x="6181" y="1975"/>
                </a:lnTo>
                <a:lnTo>
                  <a:pt x="6209" y="2003"/>
                </a:lnTo>
                <a:lnTo>
                  <a:pt x="6265" y="2003"/>
                </a:lnTo>
                <a:lnTo>
                  <a:pt x="6294" y="2032"/>
                </a:lnTo>
                <a:lnTo>
                  <a:pt x="6322" y="2032"/>
                </a:lnTo>
                <a:lnTo>
                  <a:pt x="6350" y="2060"/>
                </a:lnTo>
                <a:lnTo>
                  <a:pt x="6407" y="2060"/>
                </a:lnTo>
                <a:lnTo>
                  <a:pt x="6435" y="2088"/>
                </a:lnTo>
              </a:path>
            </a:pathLst>
          </a:custGeom>
          <a:noFill/>
          <a:ln w="37800" cap="flat">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99" name="Freeform 96"/>
          <p:cNvSpPr>
            <a:spLocks noChangeArrowheads="1"/>
          </p:cNvSpPr>
          <p:nvPr/>
        </p:nvSpPr>
        <p:spPr bwMode="auto">
          <a:xfrm>
            <a:off x="1841575" y="1611515"/>
            <a:ext cx="561660" cy="601331"/>
          </a:xfrm>
          <a:custGeom>
            <a:avLst/>
            <a:gdLst>
              <a:gd name="T0" fmla="*/ 0 w 1186"/>
              <a:gd name="T1" fmla="*/ 0 h 1271"/>
              <a:gd name="T2" fmla="*/ 28 w 1186"/>
              <a:gd name="T3" fmla="*/ 0 h 1271"/>
              <a:gd name="T4" fmla="*/ 141 w 1186"/>
              <a:gd name="T5" fmla="*/ 197 h 1271"/>
              <a:gd name="T6" fmla="*/ 169 w 1186"/>
              <a:gd name="T7" fmla="*/ 367 h 1271"/>
              <a:gd name="T8" fmla="*/ 282 w 1186"/>
              <a:gd name="T9" fmla="*/ 367 h 1271"/>
              <a:gd name="T10" fmla="*/ 310 w 1186"/>
              <a:gd name="T11" fmla="*/ 621 h 1271"/>
              <a:gd name="T12" fmla="*/ 508 w 1186"/>
              <a:gd name="T13" fmla="*/ 649 h 1271"/>
              <a:gd name="T14" fmla="*/ 508 w 1186"/>
              <a:gd name="T15" fmla="*/ 875 h 1271"/>
              <a:gd name="T16" fmla="*/ 705 w 1186"/>
              <a:gd name="T17" fmla="*/ 903 h 1271"/>
              <a:gd name="T18" fmla="*/ 762 w 1186"/>
              <a:gd name="T19" fmla="*/ 903 h 1271"/>
              <a:gd name="T20" fmla="*/ 818 w 1186"/>
              <a:gd name="T21" fmla="*/ 1100 h 1271"/>
              <a:gd name="T22" fmla="*/ 1016 w 1186"/>
              <a:gd name="T23" fmla="*/ 1100 h 1271"/>
              <a:gd name="T24" fmla="*/ 1044 w 1186"/>
              <a:gd name="T25" fmla="*/ 1129 h 1271"/>
              <a:gd name="T26" fmla="*/ 1157 w 1186"/>
              <a:gd name="T27" fmla="*/ 1241 h 1271"/>
              <a:gd name="T28" fmla="*/ 1185 w 1186"/>
              <a:gd name="T29" fmla="*/ 1270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6" h="1271">
                <a:moveTo>
                  <a:pt x="0" y="0"/>
                </a:moveTo>
                <a:lnTo>
                  <a:pt x="28" y="0"/>
                </a:lnTo>
                <a:lnTo>
                  <a:pt x="141" y="197"/>
                </a:lnTo>
                <a:lnTo>
                  <a:pt x="169" y="367"/>
                </a:lnTo>
                <a:lnTo>
                  <a:pt x="282" y="367"/>
                </a:lnTo>
                <a:lnTo>
                  <a:pt x="310" y="621"/>
                </a:lnTo>
                <a:lnTo>
                  <a:pt x="508" y="649"/>
                </a:lnTo>
                <a:lnTo>
                  <a:pt x="508" y="875"/>
                </a:lnTo>
                <a:lnTo>
                  <a:pt x="705" y="903"/>
                </a:lnTo>
                <a:lnTo>
                  <a:pt x="762" y="903"/>
                </a:lnTo>
                <a:lnTo>
                  <a:pt x="818" y="1100"/>
                </a:lnTo>
                <a:lnTo>
                  <a:pt x="1016" y="1100"/>
                </a:lnTo>
                <a:lnTo>
                  <a:pt x="1044" y="1129"/>
                </a:lnTo>
                <a:lnTo>
                  <a:pt x="1157" y="1241"/>
                </a:lnTo>
                <a:lnTo>
                  <a:pt x="1185" y="1270"/>
                </a:lnTo>
              </a:path>
            </a:pathLst>
          </a:custGeom>
          <a:noFill/>
          <a:ln w="37800" cap="flat">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00" name="Freeform 97"/>
          <p:cNvSpPr>
            <a:spLocks noChangeArrowheads="1"/>
          </p:cNvSpPr>
          <p:nvPr/>
        </p:nvSpPr>
        <p:spPr bwMode="auto">
          <a:xfrm>
            <a:off x="5610332" y="3549135"/>
            <a:ext cx="1296618" cy="749576"/>
          </a:xfrm>
          <a:custGeom>
            <a:avLst/>
            <a:gdLst>
              <a:gd name="T0" fmla="*/ 57 w 2739"/>
              <a:gd name="T1" fmla="*/ 0 h 1581"/>
              <a:gd name="T2" fmla="*/ 170 w 2739"/>
              <a:gd name="T3" fmla="*/ 28 h 1581"/>
              <a:gd name="T4" fmla="*/ 226 w 2739"/>
              <a:gd name="T5" fmla="*/ 56 h 1581"/>
              <a:gd name="T6" fmla="*/ 339 w 2739"/>
              <a:gd name="T7" fmla="*/ 85 h 1581"/>
              <a:gd name="T8" fmla="*/ 452 w 2739"/>
              <a:gd name="T9" fmla="*/ 113 h 1581"/>
              <a:gd name="T10" fmla="*/ 537 w 2739"/>
              <a:gd name="T11" fmla="*/ 141 h 1581"/>
              <a:gd name="T12" fmla="*/ 678 w 2739"/>
              <a:gd name="T13" fmla="*/ 169 h 1581"/>
              <a:gd name="T14" fmla="*/ 734 w 2739"/>
              <a:gd name="T15" fmla="*/ 197 h 1581"/>
              <a:gd name="T16" fmla="*/ 819 w 2739"/>
              <a:gd name="T17" fmla="*/ 226 h 1581"/>
              <a:gd name="T18" fmla="*/ 904 w 2739"/>
              <a:gd name="T19" fmla="*/ 254 h 1581"/>
              <a:gd name="T20" fmla="*/ 1016 w 2739"/>
              <a:gd name="T21" fmla="*/ 282 h 1581"/>
              <a:gd name="T22" fmla="*/ 1129 w 2739"/>
              <a:gd name="T23" fmla="*/ 310 h 1581"/>
              <a:gd name="T24" fmla="*/ 1214 w 2739"/>
              <a:gd name="T25" fmla="*/ 339 h 1581"/>
              <a:gd name="T26" fmla="*/ 1270 w 2739"/>
              <a:gd name="T27" fmla="*/ 367 h 1581"/>
              <a:gd name="T28" fmla="*/ 1327 w 2739"/>
              <a:gd name="T29" fmla="*/ 395 h 1581"/>
              <a:gd name="T30" fmla="*/ 1412 w 2739"/>
              <a:gd name="T31" fmla="*/ 423 h 1581"/>
              <a:gd name="T32" fmla="*/ 1468 w 2739"/>
              <a:gd name="T33" fmla="*/ 451 h 1581"/>
              <a:gd name="T34" fmla="*/ 1553 w 2739"/>
              <a:gd name="T35" fmla="*/ 480 h 1581"/>
              <a:gd name="T36" fmla="*/ 1637 w 2739"/>
              <a:gd name="T37" fmla="*/ 508 h 1581"/>
              <a:gd name="T38" fmla="*/ 1750 w 2739"/>
              <a:gd name="T39" fmla="*/ 536 h 1581"/>
              <a:gd name="T40" fmla="*/ 1863 w 2739"/>
              <a:gd name="T41" fmla="*/ 564 h 1581"/>
              <a:gd name="T42" fmla="*/ 1920 w 2739"/>
              <a:gd name="T43" fmla="*/ 593 h 1581"/>
              <a:gd name="T44" fmla="*/ 2032 w 2739"/>
              <a:gd name="T45" fmla="*/ 621 h 1581"/>
              <a:gd name="T46" fmla="*/ 2117 w 2739"/>
              <a:gd name="T47" fmla="*/ 649 h 1581"/>
              <a:gd name="T48" fmla="*/ 2174 w 2739"/>
              <a:gd name="T49" fmla="*/ 705 h 1581"/>
              <a:gd name="T50" fmla="*/ 2230 w 2739"/>
              <a:gd name="T51" fmla="*/ 790 h 1581"/>
              <a:gd name="T52" fmla="*/ 2286 w 2739"/>
              <a:gd name="T53" fmla="*/ 818 h 1581"/>
              <a:gd name="T54" fmla="*/ 2371 w 2739"/>
              <a:gd name="T55" fmla="*/ 903 h 1581"/>
              <a:gd name="T56" fmla="*/ 2371 w 2739"/>
              <a:gd name="T57" fmla="*/ 903 h 1581"/>
              <a:gd name="T58" fmla="*/ 2456 w 2739"/>
              <a:gd name="T59" fmla="*/ 988 h 1581"/>
              <a:gd name="T60" fmla="*/ 2512 w 2739"/>
              <a:gd name="T61" fmla="*/ 1072 h 1581"/>
              <a:gd name="T62" fmla="*/ 2540 w 2739"/>
              <a:gd name="T63" fmla="*/ 1157 h 1581"/>
              <a:gd name="T64" fmla="*/ 2597 w 2739"/>
              <a:gd name="T65" fmla="*/ 1213 h 1581"/>
              <a:gd name="T66" fmla="*/ 2653 w 2739"/>
              <a:gd name="T67" fmla="*/ 1383 h 1581"/>
              <a:gd name="T68" fmla="*/ 2682 w 2739"/>
              <a:gd name="T69" fmla="*/ 1496 h 1581"/>
              <a:gd name="T70" fmla="*/ 2738 w 2739"/>
              <a:gd name="T71" fmla="*/ 1580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39" h="1581">
                <a:moveTo>
                  <a:pt x="0" y="0"/>
                </a:moveTo>
                <a:lnTo>
                  <a:pt x="57" y="0"/>
                </a:lnTo>
                <a:lnTo>
                  <a:pt x="85" y="28"/>
                </a:lnTo>
                <a:lnTo>
                  <a:pt x="170" y="28"/>
                </a:lnTo>
                <a:lnTo>
                  <a:pt x="198" y="56"/>
                </a:lnTo>
                <a:lnTo>
                  <a:pt x="226" y="56"/>
                </a:lnTo>
                <a:lnTo>
                  <a:pt x="254" y="85"/>
                </a:lnTo>
                <a:lnTo>
                  <a:pt x="339" y="85"/>
                </a:lnTo>
                <a:lnTo>
                  <a:pt x="367" y="113"/>
                </a:lnTo>
                <a:lnTo>
                  <a:pt x="452" y="113"/>
                </a:lnTo>
                <a:lnTo>
                  <a:pt x="480" y="141"/>
                </a:lnTo>
                <a:lnTo>
                  <a:pt x="537" y="141"/>
                </a:lnTo>
                <a:lnTo>
                  <a:pt x="565" y="169"/>
                </a:lnTo>
                <a:lnTo>
                  <a:pt x="678" y="169"/>
                </a:lnTo>
                <a:lnTo>
                  <a:pt x="706" y="197"/>
                </a:lnTo>
                <a:lnTo>
                  <a:pt x="734" y="197"/>
                </a:lnTo>
                <a:lnTo>
                  <a:pt x="762" y="226"/>
                </a:lnTo>
                <a:lnTo>
                  <a:pt x="819" y="226"/>
                </a:lnTo>
                <a:lnTo>
                  <a:pt x="847" y="254"/>
                </a:lnTo>
                <a:lnTo>
                  <a:pt x="904" y="254"/>
                </a:lnTo>
                <a:lnTo>
                  <a:pt x="932" y="282"/>
                </a:lnTo>
                <a:lnTo>
                  <a:pt x="1016" y="282"/>
                </a:lnTo>
                <a:lnTo>
                  <a:pt x="1045" y="310"/>
                </a:lnTo>
                <a:lnTo>
                  <a:pt x="1129" y="310"/>
                </a:lnTo>
                <a:lnTo>
                  <a:pt x="1158" y="339"/>
                </a:lnTo>
                <a:lnTo>
                  <a:pt x="1214" y="339"/>
                </a:lnTo>
                <a:lnTo>
                  <a:pt x="1242" y="367"/>
                </a:lnTo>
                <a:lnTo>
                  <a:pt x="1270" y="367"/>
                </a:lnTo>
                <a:lnTo>
                  <a:pt x="1299" y="395"/>
                </a:lnTo>
                <a:lnTo>
                  <a:pt x="1327" y="395"/>
                </a:lnTo>
                <a:lnTo>
                  <a:pt x="1355" y="423"/>
                </a:lnTo>
                <a:lnTo>
                  <a:pt x="1412" y="423"/>
                </a:lnTo>
                <a:lnTo>
                  <a:pt x="1440" y="451"/>
                </a:lnTo>
                <a:lnTo>
                  <a:pt x="1468" y="451"/>
                </a:lnTo>
                <a:lnTo>
                  <a:pt x="1496" y="480"/>
                </a:lnTo>
                <a:lnTo>
                  <a:pt x="1553" y="480"/>
                </a:lnTo>
                <a:lnTo>
                  <a:pt x="1581" y="508"/>
                </a:lnTo>
                <a:lnTo>
                  <a:pt x="1637" y="508"/>
                </a:lnTo>
                <a:lnTo>
                  <a:pt x="1666" y="536"/>
                </a:lnTo>
                <a:lnTo>
                  <a:pt x="1750" y="536"/>
                </a:lnTo>
                <a:lnTo>
                  <a:pt x="1778" y="564"/>
                </a:lnTo>
                <a:lnTo>
                  <a:pt x="1863" y="564"/>
                </a:lnTo>
                <a:lnTo>
                  <a:pt x="1891" y="593"/>
                </a:lnTo>
                <a:lnTo>
                  <a:pt x="1920" y="593"/>
                </a:lnTo>
                <a:lnTo>
                  <a:pt x="1948" y="621"/>
                </a:lnTo>
                <a:lnTo>
                  <a:pt x="2032" y="621"/>
                </a:lnTo>
                <a:lnTo>
                  <a:pt x="2061" y="649"/>
                </a:lnTo>
                <a:lnTo>
                  <a:pt x="2117" y="649"/>
                </a:lnTo>
                <a:lnTo>
                  <a:pt x="2145" y="677"/>
                </a:lnTo>
                <a:lnTo>
                  <a:pt x="2174" y="705"/>
                </a:lnTo>
                <a:lnTo>
                  <a:pt x="2230" y="762"/>
                </a:lnTo>
                <a:lnTo>
                  <a:pt x="2230" y="790"/>
                </a:lnTo>
                <a:lnTo>
                  <a:pt x="2258" y="818"/>
                </a:lnTo>
                <a:lnTo>
                  <a:pt x="2286" y="818"/>
                </a:lnTo>
                <a:lnTo>
                  <a:pt x="2315" y="847"/>
                </a:lnTo>
                <a:lnTo>
                  <a:pt x="2371" y="903"/>
                </a:lnTo>
                <a:lnTo>
                  <a:pt x="2343" y="903"/>
                </a:lnTo>
                <a:lnTo>
                  <a:pt x="2371" y="903"/>
                </a:lnTo>
                <a:lnTo>
                  <a:pt x="2399" y="931"/>
                </a:lnTo>
                <a:lnTo>
                  <a:pt x="2456" y="988"/>
                </a:lnTo>
                <a:lnTo>
                  <a:pt x="2456" y="1016"/>
                </a:lnTo>
                <a:lnTo>
                  <a:pt x="2512" y="1072"/>
                </a:lnTo>
                <a:lnTo>
                  <a:pt x="2512" y="1129"/>
                </a:lnTo>
                <a:lnTo>
                  <a:pt x="2540" y="1157"/>
                </a:lnTo>
                <a:lnTo>
                  <a:pt x="2569" y="1185"/>
                </a:lnTo>
                <a:lnTo>
                  <a:pt x="2597" y="1213"/>
                </a:lnTo>
                <a:lnTo>
                  <a:pt x="2653" y="1270"/>
                </a:lnTo>
                <a:lnTo>
                  <a:pt x="2653" y="1383"/>
                </a:lnTo>
                <a:lnTo>
                  <a:pt x="2682" y="1411"/>
                </a:lnTo>
                <a:lnTo>
                  <a:pt x="2682" y="1496"/>
                </a:lnTo>
                <a:lnTo>
                  <a:pt x="2738" y="1552"/>
                </a:lnTo>
                <a:lnTo>
                  <a:pt x="2738" y="1580"/>
                </a:lnTo>
              </a:path>
            </a:pathLst>
          </a:custGeom>
          <a:noFill/>
          <a:ln w="378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01" name="Freeform 98"/>
          <p:cNvSpPr>
            <a:spLocks noChangeArrowheads="1"/>
          </p:cNvSpPr>
          <p:nvPr/>
        </p:nvSpPr>
        <p:spPr bwMode="auto">
          <a:xfrm>
            <a:off x="4155028" y="3202535"/>
            <a:ext cx="1457392" cy="348689"/>
          </a:xfrm>
          <a:custGeom>
            <a:avLst/>
            <a:gdLst>
              <a:gd name="T0" fmla="*/ 0 w 3077"/>
              <a:gd name="T1" fmla="*/ 0 h 735"/>
              <a:gd name="T2" fmla="*/ 57 w 3077"/>
              <a:gd name="T3" fmla="*/ 0 h 735"/>
              <a:gd name="T4" fmla="*/ 85 w 3077"/>
              <a:gd name="T5" fmla="*/ 28 h 735"/>
              <a:gd name="T6" fmla="*/ 113 w 3077"/>
              <a:gd name="T7" fmla="*/ 28 h 735"/>
              <a:gd name="T8" fmla="*/ 170 w 3077"/>
              <a:gd name="T9" fmla="*/ 57 h 735"/>
              <a:gd name="T10" fmla="*/ 226 w 3077"/>
              <a:gd name="T11" fmla="*/ 57 h 735"/>
              <a:gd name="T12" fmla="*/ 254 w 3077"/>
              <a:gd name="T13" fmla="*/ 85 h 735"/>
              <a:gd name="T14" fmla="*/ 311 w 3077"/>
              <a:gd name="T15" fmla="*/ 85 h 735"/>
              <a:gd name="T16" fmla="*/ 339 w 3077"/>
              <a:gd name="T17" fmla="*/ 113 h 735"/>
              <a:gd name="T18" fmla="*/ 395 w 3077"/>
              <a:gd name="T19" fmla="*/ 113 h 735"/>
              <a:gd name="T20" fmla="*/ 452 w 3077"/>
              <a:gd name="T21" fmla="*/ 141 h 735"/>
              <a:gd name="T22" fmla="*/ 508 w 3077"/>
              <a:gd name="T23" fmla="*/ 141 h 735"/>
              <a:gd name="T24" fmla="*/ 536 w 3077"/>
              <a:gd name="T25" fmla="*/ 169 h 735"/>
              <a:gd name="T26" fmla="*/ 593 w 3077"/>
              <a:gd name="T27" fmla="*/ 169 h 735"/>
              <a:gd name="T28" fmla="*/ 621 w 3077"/>
              <a:gd name="T29" fmla="*/ 198 h 735"/>
              <a:gd name="T30" fmla="*/ 706 w 3077"/>
              <a:gd name="T31" fmla="*/ 198 h 735"/>
              <a:gd name="T32" fmla="*/ 734 w 3077"/>
              <a:gd name="T33" fmla="*/ 226 h 735"/>
              <a:gd name="T34" fmla="*/ 819 w 3077"/>
              <a:gd name="T35" fmla="*/ 226 h 735"/>
              <a:gd name="T36" fmla="*/ 847 w 3077"/>
              <a:gd name="T37" fmla="*/ 254 h 735"/>
              <a:gd name="T38" fmla="*/ 960 w 3077"/>
              <a:gd name="T39" fmla="*/ 254 h 735"/>
              <a:gd name="T40" fmla="*/ 988 w 3077"/>
              <a:gd name="T41" fmla="*/ 282 h 735"/>
              <a:gd name="T42" fmla="*/ 1073 w 3077"/>
              <a:gd name="T43" fmla="*/ 282 h 735"/>
              <a:gd name="T44" fmla="*/ 1101 w 3077"/>
              <a:gd name="T45" fmla="*/ 311 h 735"/>
              <a:gd name="T46" fmla="*/ 1129 w 3077"/>
              <a:gd name="T47" fmla="*/ 311 h 735"/>
              <a:gd name="T48" fmla="*/ 1214 w 3077"/>
              <a:gd name="T49" fmla="*/ 339 h 735"/>
              <a:gd name="T50" fmla="*/ 1186 w 3077"/>
              <a:gd name="T51" fmla="*/ 339 h 735"/>
              <a:gd name="T52" fmla="*/ 1298 w 3077"/>
              <a:gd name="T53" fmla="*/ 339 h 735"/>
              <a:gd name="T54" fmla="*/ 1355 w 3077"/>
              <a:gd name="T55" fmla="*/ 367 h 735"/>
              <a:gd name="T56" fmla="*/ 1524 w 3077"/>
              <a:gd name="T57" fmla="*/ 367 h 735"/>
              <a:gd name="T58" fmla="*/ 1552 w 3077"/>
              <a:gd name="T59" fmla="*/ 395 h 735"/>
              <a:gd name="T60" fmla="*/ 1665 w 3077"/>
              <a:gd name="T61" fmla="*/ 395 h 735"/>
              <a:gd name="T62" fmla="*/ 1694 w 3077"/>
              <a:gd name="T63" fmla="*/ 423 h 735"/>
              <a:gd name="T64" fmla="*/ 1806 w 3077"/>
              <a:gd name="T65" fmla="*/ 423 h 735"/>
              <a:gd name="T66" fmla="*/ 1835 w 3077"/>
              <a:gd name="T67" fmla="*/ 452 h 735"/>
              <a:gd name="T68" fmla="*/ 1948 w 3077"/>
              <a:gd name="T69" fmla="*/ 452 h 735"/>
              <a:gd name="T70" fmla="*/ 1976 w 3077"/>
              <a:gd name="T71" fmla="*/ 480 h 735"/>
              <a:gd name="T72" fmla="*/ 2145 w 3077"/>
              <a:gd name="T73" fmla="*/ 480 h 735"/>
              <a:gd name="T74" fmla="*/ 2173 w 3077"/>
              <a:gd name="T75" fmla="*/ 508 h 735"/>
              <a:gd name="T76" fmla="*/ 2258 w 3077"/>
              <a:gd name="T77" fmla="*/ 508 h 735"/>
              <a:gd name="T78" fmla="*/ 2286 w 3077"/>
              <a:gd name="T79" fmla="*/ 536 h 735"/>
              <a:gd name="T80" fmla="*/ 2484 w 3077"/>
              <a:gd name="T81" fmla="*/ 536 h 735"/>
              <a:gd name="T82" fmla="*/ 2512 w 3077"/>
              <a:gd name="T83" fmla="*/ 565 h 735"/>
              <a:gd name="T84" fmla="*/ 2681 w 3077"/>
              <a:gd name="T85" fmla="*/ 565 h 735"/>
              <a:gd name="T86" fmla="*/ 2710 w 3077"/>
              <a:gd name="T87" fmla="*/ 593 h 735"/>
              <a:gd name="T88" fmla="*/ 2766 w 3077"/>
              <a:gd name="T89" fmla="*/ 593 h 735"/>
              <a:gd name="T90" fmla="*/ 2794 w 3077"/>
              <a:gd name="T91" fmla="*/ 621 h 735"/>
              <a:gd name="T92" fmla="*/ 2879 w 3077"/>
              <a:gd name="T93" fmla="*/ 649 h 735"/>
              <a:gd name="T94" fmla="*/ 2851 w 3077"/>
              <a:gd name="T95" fmla="*/ 649 h 735"/>
              <a:gd name="T96" fmla="*/ 2879 w 3077"/>
              <a:gd name="T97" fmla="*/ 649 h 735"/>
              <a:gd name="T98" fmla="*/ 2935 w 3077"/>
              <a:gd name="T99" fmla="*/ 677 h 735"/>
              <a:gd name="T100" fmla="*/ 2964 w 3077"/>
              <a:gd name="T101" fmla="*/ 677 h 735"/>
              <a:gd name="T102" fmla="*/ 2992 w 3077"/>
              <a:gd name="T103" fmla="*/ 706 h 735"/>
              <a:gd name="T104" fmla="*/ 3048 w 3077"/>
              <a:gd name="T105" fmla="*/ 706 h 735"/>
              <a:gd name="T106" fmla="*/ 3076 w 3077"/>
              <a:gd name="T107" fmla="*/ 734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77" h="735">
                <a:moveTo>
                  <a:pt x="0" y="0"/>
                </a:moveTo>
                <a:lnTo>
                  <a:pt x="57" y="0"/>
                </a:lnTo>
                <a:lnTo>
                  <a:pt x="85" y="28"/>
                </a:lnTo>
                <a:lnTo>
                  <a:pt x="113" y="28"/>
                </a:lnTo>
                <a:lnTo>
                  <a:pt x="170" y="57"/>
                </a:lnTo>
                <a:lnTo>
                  <a:pt x="226" y="57"/>
                </a:lnTo>
                <a:lnTo>
                  <a:pt x="254" y="85"/>
                </a:lnTo>
                <a:lnTo>
                  <a:pt x="311" y="85"/>
                </a:lnTo>
                <a:lnTo>
                  <a:pt x="339" y="113"/>
                </a:lnTo>
                <a:lnTo>
                  <a:pt x="395" y="113"/>
                </a:lnTo>
                <a:lnTo>
                  <a:pt x="452" y="141"/>
                </a:lnTo>
                <a:lnTo>
                  <a:pt x="508" y="141"/>
                </a:lnTo>
                <a:lnTo>
                  <a:pt x="536" y="169"/>
                </a:lnTo>
                <a:lnTo>
                  <a:pt x="593" y="169"/>
                </a:lnTo>
                <a:lnTo>
                  <a:pt x="621" y="198"/>
                </a:lnTo>
                <a:lnTo>
                  <a:pt x="706" y="198"/>
                </a:lnTo>
                <a:lnTo>
                  <a:pt x="734" y="226"/>
                </a:lnTo>
                <a:lnTo>
                  <a:pt x="819" y="226"/>
                </a:lnTo>
                <a:lnTo>
                  <a:pt x="847" y="254"/>
                </a:lnTo>
                <a:lnTo>
                  <a:pt x="960" y="254"/>
                </a:lnTo>
                <a:lnTo>
                  <a:pt x="988" y="282"/>
                </a:lnTo>
                <a:lnTo>
                  <a:pt x="1073" y="282"/>
                </a:lnTo>
                <a:lnTo>
                  <a:pt x="1101" y="311"/>
                </a:lnTo>
                <a:lnTo>
                  <a:pt x="1129" y="311"/>
                </a:lnTo>
                <a:lnTo>
                  <a:pt x="1214" y="339"/>
                </a:lnTo>
                <a:lnTo>
                  <a:pt x="1186" y="339"/>
                </a:lnTo>
                <a:lnTo>
                  <a:pt x="1298" y="339"/>
                </a:lnTo>
                <a:lnTo>
                  <a:pt x="1355" y="367"/>
                </a:lnTo>
                <a:lnTo>
                  <a:pt x="1524" y="367"/>
                </a:lnTo>
                <a:lnTo>
                  <a:pt x="1552" y="395"/>
                </a:lnTo>
                <a:lnTo>
                  <a:pt x="1665" y="395"/>
                </a:lnTo>
                <a:lnTo>
                  <a:pt x="1694" y="423"/>
                </a:lnTo>
                <a:lnTo>
                  <a:pt x="1806" y="423"/>
                </a:lnTo>
                <a:lnTo>
                  <a:pt x="1835" y="452"/>
                </a:lnTo>
                <a:lnTo>
                  <a:pt x="1948" y="452"/>
                </a:lnTo>
                <a:lnTo>
                  <a:pt x="1976" y="480"/>
                </a:lnTo>
                <a:lnTo>
                  <a:pt x="2145" y="480"/>
                </a:lnTo>
                <a:lnTo>
                  <a:pt x="2173" y="508"/>
                </a:lnTo>
                <a:lnTo>
                  <a:pt x="2258" y="508"/>
                </a:lnTo>
                <a:lnTo>
                  <a:pt x="2286" y="536"/>
                </a:lnTo>
                <a:lnTo>
                  <a:pt x="2484" y="536"/>
                </a:lnTo>
                <a:lnTo>
                  <a:pt x="2512" y="565"/>
                </a:lnTo>
                <a:lnTo>
                  <a:pt x="2681" y="565"/>
                </a:lnTo>
                <a:lnTo>
                  <a:pt x="2710" y="593"/>
                </a:lnTo>
                <a:lnTo>
                  <a:pt x="2766" y="593"/>
                </a:lnTo>
                <a:lnTo>
                  <a:pt x="2794" y="621"/>
                </a:lnTo>
                <a:lnTo>
                  <a:pt x="2879" y="649"/>
                </a:lnTo>
                <a:lnTo>
                  <a:pt x="2851" y="649"/>
                </a:lnTo>
                <a:lnTo>
                  <a:pt x="2879" y="649"/>
                </a:lnTo>
                <a:lnTo>
                  <a:pt x="2935" y="677"/>
                </a:lnTo>
                <a:lnTo>
                  <a:pt x="2964" y="677"/>
                </a:lnTo>
                <a:lnTo>
                  <a:pt x="2992" y="706"/>
                </a:lnTo>
                <a:lnTo>
                  <a:pt x="3048" y="706"/>
                </a:lnTo>
                <a:lnTo>
                  <a:pt x="3076" y="734"/>
                </a:lnTo>
              </a:path>
            </a:pathLst>
          </a:custGeom>
          <a:noFill/>
          <a:ln w="378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02" name="Freeform 99"/>
          <p:cNvSpPr>
            <a:spLocks noChangeArrowheads="1"/>
          </p:cNvSpPr>
          <p:nvPr/>
        </p:nvSpPr>
        <p:spPr bwMode="auto">
          <a:xfrm>
            <a:off x="2042019" y="1784815"/>
            <a:ext cx="2110922" cy="1417720"/>
          </a:xfrm>
          <a:custGeom>
            <a:avLst/>
            <a:gdLst>
              <a:gd name="T0" fmla="*/ 57 w 4460"/>
              <a:gd name="T1" fmla="*/ 169 h 2992"/>
              <a:gd name="T2" fmla="*/ 198 w 4460"/>
              <a:gd name="T3" fmla="*/ 423 h 2992"/>
              <a:gd name="T4" fmla="*/ 311 w 4460"/>
              <a:gd name="T5" fmla="*/ 592 h 2992"/>
              <a:gd name="T6" fmla="*/ 452 w 4460"/>
              <a:gd name="T7" fmla="*/ 762 h 2992"/>
              <a:gd name="T8" fmla="*/ 536 w 4460"/>
              <a:gd name="T9" fmla="*/ 959 h 2992"/>
              <a:gd name="T10" fmla="*/ 649 w 4460"/>
              <a:gd name="T11" fmla="*/ 1100 h 2992"/>
              <a:gd name="T12" fmla="*/ 762 w 4460"/>
              <a:gd name="T13" fmla="*/ 1241 h 2992"/>
              <a:gd name="T14" fmla="*/ 903 w 4460"/>
              <a:gd name="T15" fmla="*/ 1326 h 2992"/>
              <a:gd name="T16" fmla="*/ 988 w 4460"/>
              <a:gd name="T17" fmla="*/ 1411 h 2992"/>
              <a:gd name="T18" fmla="*/ 1129 w 4460"/>
              <a:gd name="T19" fmla="*/ 1495 h 2992"/>
              <a:gd name="T20" fmla="*/ 1242 w 4460"/>
              <a:gd name="T21" fmla="*/ 1552 h 2992"/>
              <a:gd name="T22" fmla="*/ 1327 w 4460"/>
              <a:gd name="T23" fmla="*/ 1580 h 2992"/>
              <a:gd name="T24" fmla="*/ 1411 w 4460"/>
              <a:gd name="T25" fmla="*/ 1693 h 2992"/>
              <a:gd name="T26" fmla="*/ 1552 w 4460"/>
              <a:gd name="T27" fmla="*/ 1778 h 2992"/>
              <a:gd name="T28" fmla="*/ 1637 w 4460"/>
              <a:gd name="T29" fmla="*/ 1862 h 2992"/>
              <a:gd name="T30" fmla="*/ 1722 w 4460"/>
              <a:gd name="T31" fmla="*/ 1919 h 2992"/>
              <a:gd name="T32" fmla="*/ 1806 w 4460"/>
              <a:gd name="T33" fmla="*/ 2003 h 2992"/>
              <a:gd name="T34" fmla="*/ 1891 w 4460"/>
              <a:gd name="T35" fmla="*/ 2060 h 2992"/>
              <a:gd name="T36" fmla="*/ 1976 w 4460"/>
              <a:gd name="T37" fmla="*/ 2116 h 2992"/>
              <a:gd name="T38" fmla="*/ 2060 w 4460"/>
              <a:gd name="T39" fmla="*/ 2144 h 2992"/>
              <a:gd name="T40" fmla="*/ 2145 w 4460"/>
              <a:gd name="T41" fmla="*/ 2201 h 2992"/>
              <a:gd name="T42" fmla="*/ 2230 w 4460"/>
              <a:gd name="T43" fmla="*/ 2229 h 2992"/>
              <a:gd name="T44" fmla="*/ 2314 w 4460"/>
              <a:gd name="T45" fmla="*/ 2286 h 2992"/>
              <a:gd name="T46" fmla="*/ 2399 w 4460"/>
              <a:gd name="T47" fmla="*/ 2314 h 2992"/>
              <a:gd name="T48" fmla="*/ 2484 w 4460"/>
              <a:gd name="T49" fmla="*/ 2342 h 2992"/>
              <a:gd name="T50" fmla="*/ 2568 w 4460"/>
              <a:gd name="T51" fmla="*/ 2370 h 2992"/>
              <a:gd name="T52" fmla="*/ 2653 w 4460"/>
              <a:gd name="T53" fmla="*/ 2398 h 2992"/>
              <a:gd name="T54" fmla="*/ 2738 w 4460"/>
              <a:gd name="T55" fmla="*/ 2427 h 2992"/>
              <a:gd name="T56" fmla="*/ 2822 w 4460"/>
              <a:gd name="T57" fmla="*/ 2455 h 2992"/>
              <a:gd name="T58" fmla="*/ 2935 w 4460"/>
              <a:gd name="T59" fmla="*/ 2483 h 2992"/>
              <a:gd name="T60" fmla="*/ 3048 w 4460"/>
              <a:gd name="T61" fmla="*/ 2511 h 2992"/>
              <a:gd name="T62" fmla="*/ 3189 w 4460"/>
              <a:gd name="T63" fmla="*/ 2540 h 2992"/>
              <a:gd name="T64" fmla="*/ 3330 w 4460"/>
              <a:gd name="T65" fmla="*/ 2568 h 2992"/>
              <a:gd name="T66" fmla="*/ 3387 w 4460"/>
              <a:gd name="T67" fmla="*/ 2596 h 2992"/>
              <a:gd name="T68" fmla="*/ 3471 w 4460"/>
              <a:gd name="T69" fmla="*/ 2624 h 2992"/>
              <a:gd name="T70" fmla="*/ 3556 w 4460"/>
              <a:gd name="T71" fmla="*/ 2681 h 2992"/>
              <a:gd name="T72" fmla="*/ 3669 w 4460"/>
              <a:gd name="T73" fmla="*/ 2709 h 2992"/>
              <a:gd name="T74" fmla="*/ 3754 w 4460"/>
              <a:gd name="T75" fmla="*/ 2737 h 2992"/>
              <a:gd name="T76" fmla="*/ 3810 w 4460"/>
              <a:gd name="T77" fmla="*/ 2765 h 2992"/>
              <a:gd name="T78" fmla="*/ 3923 w 4460"/>
              <a:gd name="T79" fmla="*/ 2794 h 2992"/>
              <a:gd name="T80" fmla="*/ 3979 w 4460"/>
              <a:gd name="T81" fmla="*/ 2822 h 2992"/>
              <a:gd name="T82" fmla="*/ 4064 w 4460"/>
              <a:gd name="T83" fmla="*/ 2850 h 2992"/>
              <a:gd name="T84" fmla="*/ 4149 w 4460"/>
              <a:gd name="T85" fmla="*/ 2878 h 2992"/>
              <a:gd name="T86" fmla="*/ 4205 w 4460"/>
              <a:gd name="T87" fmla="*/ 2906 h 2992"/>
              <a:gd name="T88" fmla="*/ 4262 w 4460"/>
              <a:gd name="T89" fmla="*/ 2935 h 2992"/>
              <a:gd name="T90" fmla="*/ 4403 w 4460"/>
              <a:gd name="T91" fmla="*/ 2963 h 2992"/>
              <a:gd name="T92" fmla="*/ 4459 w 4460"/>
              <a:gd name="T93" fmla="*/ 2991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60" h="2992">
                <a:moveTo>
                  <a:pt x="0" y="0"/>
                </a:moveTo>
                <a:lnTo>
                  <a:pt x="57" y="169"/>
                </a:lnTo>
                <a:lnTo>
                  <a:pt x="141" y="310"/>
                </a:lnTo>
                <a:lnTo>
                  <a:pt x="198" y="423"/>
                </a:lnTo>
                <a:lnTo>
                  <a:pt x="254" y="508"/>
                </a:lnTo>
                <a:lnTo>
                  <a:pt x="311" y="592"/>
                </a:lnTo>
                <a:lnTo>
                  <a:pt x="395" y="649"/>
                </a:lnTo>
                <a:lnTo>
                  <a:pt x="452" y="762"/>
                </a:lnTo>
                <a:lnTo>
                  <a:pt x="480" y="874"/>
                </a:lnTo>
                <a:lnTo>
                  <a:pt x="536" y="959"/>
                </a:lnTo>
                <a:lnTo>
                  <a:pt x="593" y="1044"/>
                </a:lnTo>
                <a:lnTo>
                  <a:pt x="649" y="1100"/>
                </a:lnTo>
                <a:lnTo>
                  <a:pt x="734" y="1185"/>
                </a:lnTo>
                <a:lnTo>
                  <a:pt x="762" y="1241"/>
                </a:lnTo>
                <a:lnTo>
                  <a:pt x="847" y="1270"/>
                </a:lnTo>
                <a:lnTo>
                  <a:pt x="903" y="1326"/>
                </a:lnTo>
                <a:lnTo>
                  <a:pt x="931" y="1382"/>
                </a:lnTo>
                <a:lnTo>
                  <a:pt x="988" y="1411"/>
                </a:lnTo>
                <a:lnTo>
                  <a:pt x="1044" y="1439"/>
                </a:lnTo>
                <a:lnTo>
                  <a:pt x="1129" y="1495"/>
                </a:lnTo>
                <a:lnTo>
                  <a:pt x="1185" y="1524"/>
                </a:lnTo>
                <a:lnTo>
                  <a:pt x="1242" y="1552"/>
                </a:lnTo>
                <a:lnTo>
                  <a:pt x="1270" y="1580"/>
                </a:lnTo>
                <a:lnTo>
                  <a:pt x="1327" y="1580"/>
                </a:lnTo>
                <a:lnTo>
                  <a:pt x="1411" y="1636"/>
                </a:lnTo>
                <a:lnTo>
                  <a:pt x="1411" y="1693"/>
                </a:lnTo>
                <a:lnTo>
                  <a:pt x="1468" y="1749"/>
                </a:lnTo>
                <a:lnTo>
                  <a:pt x="1552" y="1778"/>
                </a:lnTo>
                <a:lnTo>
                  <a:pt x="1581" y="1834"/>
                </a:lnTo>
                <a:lnTo>
                  <a:pt x="1637" y="1862"/>
                </a:lnTo>
                <a:lnTo>
                  <a:pt x="1665" y="1890"/>
                </a:lnTo>
                <a:lnTo>
                  <a:pt x="1722" y="1919"/>
                </a:lnTo>
                <a:lnTo>
                  <a:pt x="1750" y="1975"/>
                </a:lnTo>
                <a:lnTo>
                  <a:pt x="1806" y="2003"/>
                </a:lnTo>
                <a:lnTo>
                  <a:pt x="1835" y="2032"/>
                </a:lnTo>
                <a:lnTo>
                  <a:pt x="1891" y="2060"/>
                </a:lnTo>
                <a:lnTo>
                  <a:pt x="1919" y="2088"/>
                </a:lnTo>
                <a:lnTo>
                  <a:pt x="1976" y="2116"/>
                </a:lnTo>
                <a:lnTo>
                  <a:pt x="2004" y="2116"/>
                </a:lnTo>
                <a:lnTo>
                  <a:pt x="2060" y="2144"/>
                </a:lnTo>
                <a:lnTo>
                  <a:pt x="2089" y="2173"/>
                </a:lnTo>
                <a:lnTo>
                  <a:pt x="2145" y="2201"/>
                </a:lnTo>
                <a:lnTo>
                  <a:pt x="2201" y="2229"/>
                </a:lnTo>
                <a:lnTo>
                  <a:pt x="2230" y="2229"/>
                </a:lnTo>
                <a:lnTo>
                  <a:pt x="2286" y="2257"/>
                </a:lnTo>
                <a:lnTo>
                  <a:pt x="2314" y="2286"/>
                </a:lnTo>
                <a:lnTo>
                  <a:pt x="2343" y="2286"/>
                </a:lnTo>
                <a:lnTo>
                  <a:pt x="2399" y="2314"/>
                </a:lnTo>
                <a:lnTo>
                  <a:pt x="2427" y="2314"/>
                </a:lnTo>
                <a:lnTo>
                  <a:pt x="2484" y="2342"/>
                </a:lnTo>
                <a:lnTo>
                  <a:pt x="2540" y="2342"/>
                </a:lnTo>
                <a:lnTo>
                  <a:pt x="2568" y="2370"/>
                </a:lnTo>
                <a:lnTo>
                  <a:pt x="2597" y="2398"/>
                </a:lnTo>
                <a:lnTo>
                  <a:pt x="2653" y="2398"/>
                </a:lnTo>
                <a:lnTo>
                  <a:pt x="2709" y="2427"/>
                </a:lnTo>
                <a:lnTo>
                  <a:pt x="2738" y="2427"/>
                </a:lnTo>
                <a:lnTo>
                  <a:pt x="2766" y="2455"/>
                </a:lnTo>
                <a:lnTo>
                  <a:pt x="2822" y="2455"/>
                </a:lnTo>
                <a:lnTo>
                  <a:pt x="2879" y="2483"/>
                </a:lnTo>
                <a:lnTo>
                  <a:pt x="2935" y="2483"/>
                </a:lnTo>
                <a:lnTo>
                  <a:pt x="2963" y="2511"/>
                </a:lnTo>
                <a:lnTo>
                  <a:pt x="3048" y="2511"/>
                </a:lnTo>
                <a:lnTo>
                  <a:pt x="3105" y="2540"/>
                </a:lnTo>
                <a:lnTo>
                  <a:pt x="3189" y="2540"/>
                </a:lnTo>
                <a:lnTo>
                  <a:pt x="3246" y="2568"/>
                </a:lnTo>
                <a:lnTo>
                  <a:pt x="3330" y="2568"/>
                </a:lnTo>
                <a:lnTo>
                  <a:pt x="3359" y="2596"/>
                </a:lnTo>
                <a:lnTo>
                  <a:pt x="3387" y="2596"/>
                </a:lnTo>
                <a:lnTo>
                  <a:pt x="3443" y="2624"/>
                </a:lnTo>
                <a:lnTo>
                  <a:pt x="3471" y="2624"/>
                </a:lnTo>
                <a:lnTo>
                  <a:pt x="3528" y="2652"/>
                </a:lnTo>
                <a:lnTo>
                  <a:pt x="3556" y="2681"/>
                </a:lnTo>
                <a:lnTo>
                  <a:pt x="3613" y="2681"/>
                </a:lnTo>
                <a:lnTo>
                  <a:pt x="3669" y="2709"/>
                </a:lnTo>
                <a:lnTo>
                  <a:pt x="3697" y="2709"/>
                </a:lnTo>
                <a:lnTo>
                  <a:pt x="3754" y="2737"/>
                </a:lnTo>
                <a:lnTo>
                  <a:pt x="3782" y="2737"/>
                </a:lnTo>
                <a:lnTo>
                  <a:pt x="3810" y="2765"/>
                </a:lnTo>
                <a:lnTo>
                  <a:pt x="3867" y="2765"/>
                </a:lnTo>
                <a:lnTo>
                  <a:pt x="3923" y="2794"/>
                </a:lnTo>
                <a:lnTo>
                  <a:pt x="3951" y="2794"/>
                </a:lnTo>
                <a:lnTo>
                  <a:pt x="3979" y="2822"/>
                </a:lnTo>
                <a:lnTo>
                  <a:pt x="4036" y="2822"/>
                </a:lnTo>
                <a:lnTo>
                  <a:pt x="4064" y="2850"/>
                </a:lnTo>
                <a:lnTo>
                  <a:pt x="4092" y="2850"/>
                </a:lnTo>
                <a:lnTo>
                  <a:pt x="4149" y="2878"/>
                </a:lnTo>
                <a:lnTo>
                  <a:pt x="4177" y="2878"/>
                </a:lnTo>
                <a:lnTo>
                  <a:pt x="4205" y="2906"/>
                </a:lnTo>
                <a:lnTo>
                  <a:pt x="4233" y="2906"/>
                </a:lnTo>
                <a:lnTo>
                  <a:pt x="4262" y="2935"/>
                </a:lnTo>
                <a:lnTo>
                  <a:pt x="4375" y="2935"/>
                </a:lnTo>
                <a:lnTo>
                  <a:pt x="4403" y="2963"/>
                </a:lnTo>
                <a:lnTo>
                  <a:pt x="4459" y="2963"/>
                </a:lnTo>
                <a:lnTo>
                  <a:pt x="4459" y="2991"/>
                </a:lnTo>
              </a:path>
            </a:pathLst>
          </a:custGeom>
          <a:noFill/>
          <a:ln w="378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03" name="Freeform 100"/>
          <p:cNvSpPr>
            <a:spLocks noChangeArrowheads="1"/>
          </p:cNvSpPr>
          <p:nvPr/>
        </p:nvSpPr>
        <p:spPr bwMode="auto">
          <a:xfrm>
            <a:off x="1868720" y="1611515"/>
            <a:ext cx="173299" cy="173301"/>
          </a:xfrm>
          <a:custGeom>
            <a:avLst/>
            <a:gdLst>
              <a:gd name="T0" fmla="*/ 0 w 368"/>
              <a:gd name="T1" fmla="*/ 0 h 368"/>
              <a:gd name="T2" fmla="*/ 170 w 368"/>
              <a:gd name="T3" fmla="*/ 0 h 368"/>
              <a:gd name="T4" fmla="*/ 226 w 368"/>
              <a:gd name="T5" fmla="*/ 169 h 368"/>
              <a:gd name="T6" fmla="*/ 311 w 368"/>
              <a:gd name="T7" fmla="*/ 282 h 368"/>
              <a:gd name="T8" fmla="*/ 367 w 368"/>
              <a:gd name="T9" fmla="*/ 367 h 368"/>
            </a:gdLst>
            <a:ahLst/>
            <a:cxnLst>
              <a:cxn ang="0">
                <a:pos x="T0" y="T1"/>
              </a:cxn>
              <a:cxn ang="0">
                <a:pos x="T2" y="T3"/>
              </a:cxn>
              <a:cxn ang="0">
                <a:pos x="T4" y="T5"/>
              </a:cxn>
              <a:cxn ang="0">
                <a:pos x="T6" y="T7"/>
              </a:cxn>
              <a:cxn ang="0">
                <a:pos x="T8" y="T9"/>
              </a:cxn>
            </a:cxnLst>
            <a:rect l="0" t="0" r="r" b="b"/>
            <a:pathLst>
              <a:path w="368" h="368">
                <a:moveTo>
                  <a:pt x="0" y="0"/>
                </a:moveTo>
                <a:lnTo>
                  <a:pt x="170" y="0"/>
                </a:lnTo>
                <a:lnTo>
                  <a:pt x="226" y="169"/>
                </a:lnTo>
                <a:lnTo>
                  <a:pt x="311" y="282"/>
                </a:lnTo>
                <a:lnTo>
                  <a:pt x="367" y="367"/>
                </a:lnTo>
              </a:path>
            </a:pathLst>
          </a:custGeom>
          <a:noFill/>
          <a:ln w="378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04" name="Freeform 101"/>
          <p:cNvSpPr>
            <a:spLocks noChangeArrowheads="1"/>
          </p:cNvSpPr>
          <p:nvPr/>
        </p:nvSpPr>
        <p:spPr bwMode="auto">
          <a:xfrm>
            <a:off x="5583188" y="2601204"/>
            <a:ext cx="1269476" cy="1256948"/>
          </a:xfrm>
          <a:custGeom>
            <a:avLst/>
            <a:gdLst>
              <a:gd name="T0" fmla="*/ 28 w 2682"/>
              <a:gd name="T1" fmla="*/ 28 h 2654"/>
              <a:gd name="T2" fmla="*/ 141 w 2682"/>
              <a:gd name="T3" fmla="*/ 57 h 2654"/>
              <a:gd name="T4" fmla="*/ 198 w 2682"/>
              <a:gd name="T5" fmla="*/ 113 h 2654"/>
              <a:gd name="T6" fmla="*/ 310 w 2682"/>
              <a:gd name="T7" fmla="*/ 141 h 2654"/>
              <a:gd name="T8" fmla="*/ 395 w 2682"/>
              <a:gd name="T9" fmla="*/ 169 h 2654"/>
              <a:gd name="T10" fmla="*/ 508 w 2682"/>
              <a:gd name="T11" fmla="*/ 198 h 2654"/>
              <a:gd name="T12" fmla="*/ 621 w 2682"/>
              <a:gd name="T13" fmla="*/ 226 h 2654"/>
              <a:gd name="T14" fmla="*/ 677 w 2682"/>
              <a:gd name="T15" fmla="*/ 254 h 2654"/>
              <a:gd name="T16" fmla="*/ 818 w 2682"/>
              <a:gd name="T17" fmla="*/ 282 h 2654"/>
              <a:gd name="T18" fmla="*/ 931 w 2682"/>
              <a:gd name="T19" fmla="*/ 311 h 2654"/>
              <a:gd name="T20" fmla="*/ 931 w 2682"/>
              <a:gd name="T21" fmla="*/ 311 h 2654"/>
              <a:gd name="T22" fmla="*/ 988 w 2682"/>
              <a:gd name="T23" fmla="*/ 339 h 2654"/>
              <a:gd name="T24" fmla="*/ 1044 w 2682"/>
              <a:gd name="T25" fmla="*/ 367 h 2654"/>
              <a:gd name="T26" fmla="*/ 1101 w 2682"/>
              <a:gd name="T27" fmla="*/ 395 h 2654"/>
              <a:gd name="T28" fmla="*/ 1157 w 2682"/>
              <a:gd name="T29" fmla="*/ 452 h 2654"/>
              <a:gd name="T30" fmla="*/ 1214 w 2682"/>
              <a:gd name="T31" fmla="*/ 480 h 2654"/>
              <a:gd name="T32" fmla="*/ 1270 w 2682"/>
              <a:gd name="T33" fmla="*/ 536 h 2654"/>
              <a:gd name="T34" fmla="*/ 1326 w 2682"/>
              <a:gd name="T35" fmla="*/ 593 h 2654"/>
              <a:gd name="T36" fmla="*/ 1383 w 2682"/>
              <a:gd name="T37" fmla="*/ 621 h 2654"/>
              <a:gd name="T38" fmla="*/ 1439 w 2682"/>
              <a:gd name="T39" fmla="*/ 649 h 2654"/>
              <a:gd name="T40" fmla="*/ 1496 w 2682"/>
              <a:gd name="T41" fmla="*/ 677 h 2654"/>
              <a:gd name="T42" fmla="*/ 1552 w 2682"/>
              <a:gd name="T43" fmla="*/ 734 h 2654"/>
              <a:gd name="T44" fmla="*/ 1637 w 2682"/>
              <a:gd name="T45" fmla="*/ 762 h 2654"/>
              <a:gd name="T46" fmla="*/ 1693 w 2682"/>
              <a:gd name="T47" fmla="*/ 819 h 2654"/>
              <a:gd name="T48" fmla="*/ 1806 w 2682"/>
              <a:gd name="T49" fmla="*/ 847 h 2654"/>
              <a:gd name="T50" fmla="*/ 1863 w 2682"/>
              <a:gd name="T51" fmla="*/ 875 h 2654"/>
              <a:gd name="T52" fmla="*/ 1891 w 2682"/>
              <a:gd name="T53" fmla="*/ 931 h 2654"/>
              <a:gd name="T54" fmla="*/ 1947 w 2682"/>
              <a:gd name="T55" fmla="*/ 960 h 2654"/>
              <a:gd name="T56" fmla="*/ 2032 w 2682"/>
              <a:gd name="T57" fmla="*/ 1016 h 2654"/>
              <a:gd name="T58" fmla="*/ 2060 w 2682"/>
              <a:gd name="T59" fmla="*/ 1073 h 2654"/>
              <a:gd name="T60" fmla="*/ 2088 w 2682"/>
              <a:gd name="T61" fmla="*/ 1129 h 2654"/>
              <a:gd name="T62" fmla="*/ 2145 w 2682"/>
              <a:gd name="T63" fmla="*/ 1157 h 2654"/>
              <a:gd name="T64" fmla="*/ 2173 w 2682"/>
              <a:gd name="T65" fmla="*/ 1214 h 2654"/>
              <a:gd name="T66" fmla="*/ 2230 w 2682"/>
              <a:gd name="T67" fmla="*/ 1270 h 2654"/>
              <a:gd name="T68" fmla="*/ 2258 w 2682"/>
              <a:gd name="T69" fmla="*/ 1355 h 2654"/>
              <a:gd name="T70" fmla="*/ 2314 w 2682"/>
              <a:gd name="T71" fmla="*/ 1383 h 2654"/>
              <a:gd name="T72" fmla="*/ 2371 w 2682"/>
              <a:gd name="T73" fmla="*/ 1524 h 2654"/>
              <a:gd name="T74" fmla="*/ 2399 w 2682"/>
              <a:gd name="T75" fmla="*/ 1665 h 2654"/>
              <a:gd name="T76" fmla="*/ 2484 w 2682"/>
              <a:gd name="T77" fmla="*/ 1750 h 2654"/>
              <a:gd name="T78" fmla="*/ 2512 w 2682"/>
              <a:gd name="T79" fmla="*/ 1778 h 2654"/>
              <a:gd name="T80" fmla="*/ 2540 w 2682"/>
              <a:gd name="T81" fmla="*/ 1919 h 2654"/>
              <a:gd name="T82" fmla="*/ 2596 w 2682"/>
              <a:gd name="T83" fmla="*/ 2145 h 2654"/>
              <a:gd name="T84" fmla="*/ 2653 w 2682"/>
              <a:gd name="T85" fmla="*/ 2201 h 2654"/>
              <a:gd name="T86" fmla="*/ 2681 w 2682"/>
              <a:gd name="T87" fmla="*/ 2371 h 2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82" h="2654">
                <a:moveTo>
                  <a:pt x="0" y="0"/>
                </a:moveTo>
                <a:lnTo>
                  <a:pt x="28" y="28"/>
                </a:lnTo>
                <a:lnTo>
                  <a:pt x="113" y="28"/>
                </a:lnTo>
                <a:lnTo>
                  <a:pt x="141" y="57"/>
                </a:lnTo>
                <a:lnTo>
                  <a:pt x="169" y="85"/>
                </a:lnTo>
                <a:lnTo>
                  <a:pt x="198" y="113"/>
                </a:lnTo>
                <a:lnTo>
                  <a:pt x="282" y="113"/>
                </a:lnTo>
                <a:lnTo>
                  <a:pt x="310" y="141"/>
                </a:lnTo>
                <a:lnTo>
                  <a:pt x="367" y="141"/>
                </a:lnTo>
                <a:lnTo>
                  <a:pt x="395" y="169"/>
                </a:lnTo>
                <a:lnTo>
                  <a:pt x="480" y="169"/>
                </a:lnTo>
                <a:lnTo>
                  <a:pt x="508" y="198"/>
                </a:lnTo>
                <a:lnTo>
                  <a:pt x="593" y="198"/>
                </a:lnTo>
                <a:lnTo>
                  <a:pt x="621" y="226"/>
                </a:lnTo>
                <a:lnTo>
                  <a:pt x="649" y="226"/>
                </a:lnTo>
                <a:lnTo>
                  <a:pt x="677" y="254"/>
                </a:lnTo>
                <a:lnTo>
                  <a:pt x="790" y="254"/>
                </a:lnTo>
                <a:lnTo>
                  <a:pt x="818" y="282"/>
                </a:lnTo>
                <a:lnTo>
                  <a:pt x="847" y="282"/>
                </a:lnTo>
                <a:lnTo>
                  <a:pt x="931" y="311"/>
                </a:lnTo>
                <a:lnTo>
                  <a:pt x="903" y="311"/>
                </a:lnTo>
                <a:lnTo>
                  <a:pt x="931" y="311"/>
                </a:lnTo>
                <a:lnTo>
                  <a:pt x="960" y="339"/>
                </a:lnTo>
                <a:lnTo>
                  <a:pt x="988" y="339"/>
                </a:lnTo>
                <a:lnTo>
                  <a:pt x="1016" y="367"/>
                </a:lnTo>
                <a:lnTo>
                  <a:pt x="1044" y="367"/>
                </a:lnTo>
                <a:lnTo>
                  <a:pt x="1072" y="395"/>
                </a:lnTo>
                <a:lnTo>
                  <a:pt x="1101" y="395"/>
                </a:lnTo>
                <a:lnTo>
                  <a:pt x="1129" y="423"/>
                </a:lnTo>
                <a:lnTo>
                  <a:pt x="1157" y="452"/>
                </a:lnTo>
                <a:lnTo>
                  <a:pt x="1185" y="480"/>
                </a:lnTo>
                <a:lnTo>
                  <a:pt x="1214" y="480"/>
                </a:lnTo>
                <a:lnTo>
                  <a:pt x="1242" y="508"/>
                </a:lnTo>
                <a:lnTo>
                  <a:pt x="1270" y="536"/>
                </a:lnTo>
                <a:lnTo>
                  <a:pt x="1270" y="593"/>
                </a:lnTo>
                <a:lnTo>
                  <a:pt x="1326" y="593"/>
                </a:lnTo>
                <a:lnTo>
                  <a:pt x="1355" y="621"/>
                </a:lnTo>
                <a:lnTo>
                  <a:pt x="1383" y="621"/>
                </a:lnTo>
                <a:lnTo>
                  <a:pt x="1411" y="649"/>
                </a:lnTo>
                <a:lnTo>
                  <a:pt x="1439" y="649"/>
                </a:lnTo>
                <a:lnTo>
                  <a:pt x="1468" y="677"/>
                </a:lnTo>
                <a:lnTo>
                  <a:pt x="1496" y="677"/>
                </a:lnTo>
                <a:lnTo>
                  <a:pt x="1524" y="706"/>
                </a:lnTo>
                <a:lnTo>
                  <a:pt x="1552" y="734"/>
                </a:lnTo>
                <a:lnTo>
                  <a:pt x="1609" y="734"/>
                </a:lnTo>
                <a:lnTo>
                  <a:pt x="1637" y="762"/>
                </a:lnTo>
                <a:lnTo>
                  <a:pt x="1665" y="790"/>
                </a:lnTo>
                <a:lnTo>
                  <a:pt x="1693" y="819"/>
                </a:lnTo>
                <a:lnTo>
                  <a:pt x="1778" y="819"/>
                </a:lnTo>
                <a:lnTo>
                  <a:pt x="1806" y="847"/>
                </a:lnTo>
                <a:lnTo>
                  <a:pt x="1834" y="847"/>
                </a:lnTo>
                <a:lnTo>
                  <a:pt x="1863" y="875"/>
                </a:lnTo>
                <a:lnTo>
                  <a:pt x="1919" y="931"/>
                </a:lnTo>
                <a:lnTo>
                  <a:pt x="1891" y="931"/>
                </a:lnTo>
                <a:lnTo>
                  <a:pt x="1919" y="931"/>
                </a:lnTo>
                <a:lnTo>
                  <a:pt x="1947" y="960"/>
                </a:lnTo>
                <a:lnTo>
                  <a:pt x="1976" y="960"/>
                </a:lnTo>
                <a:lnTo>
                  <a:pt x="2032" y="1016"/>
                </a:lnTo>
                <a:lnTo>
                  <a:pt x="2032" y="1044"/>
                </a:lnTo>
                <a:lnTo>
                  <a:pt x="2060" y="1073"/>
                </a:lnTo>
                <a:lnTo>
                  <a:pt x="2060" y="1101"/>
                </a:lnTo>
                <a:lnTo>
                  <a:pt x="2088" y="1129"/>
                </a:lnTo>
                <a:lnTo>
                  <a:pt x="2117" y="1129"/>
                </a:lnTo>
                <a:lnTo>
                  <a:pt x="2145" y="1157"/>
                </a:lnTo>
                <a:lnTo>
                  <a:pt x="2173" y="1185"/>
                </a:lnTo>
                <a:lnTo>
                  <a:pt x="2173" y="1214"/>
                </a:lnTo>
                <a:lnTo>
                  <a:pt x="2201" y="1242"/>
                </a:lnTo>
                <a:lnTo>
                  <a:pt x="2230" y="1270"/>
                </a:lnTo>
                <a:lnTo>
                  <a:pt x="2230" y="1327"/>
                </a:lnTo>
                <a:lnTo>
                  <a:pt x="2258" y="1355"/>
                </a:lnTo>
                <a:lnTo>
                  <a:pt x="2286" y="1383"/>
                </a:lnTo>
                <a:lnTo>
                  <a:pt x="2314" y="1383"/>
                </a:lnTo>
                <a:lnTo>
                  <a:pt x="2371" y="1439"/>
                </a:lnTo>
                <a:lnTo>
                  <a:pt x="2371" y="1524"/>
                </a:lnTo>
                <a:lnTo>
                  <a:pt x="2399" y="1552"/>
                </a:lnTo>
                <a:lnTo>
                  <a:pt x="2399" y="1665"/>
                </a:lnTo>
                <a:lnTo>
                  <a:pt x="2427" y="1693"/>
                </a:lnTo>
                <a:lnTo>
                  <a:pt x="2484" y="1750"/>
                </a:lnTo>
                <a:lnTo>
                  <a:pt x="2484" y="1778"/>
                </a:lnTo>
                <a:lnTo>
                  <a:pt x="2512" y="1778"/>
                </a:lnTo>
                <a:lnTo>
                  <a:pt x="2540" y="1806"/>
                </a:lnTo>
                <a:lnTo>
                  <a:pt x="2540" y="1919"/>
                </a:lnTo>
                <a:lnTo>
                  <a:pt x="2596" y="1976"/>
                </a:lnTo>
                <a:lnTo>
                  <a:pt x="2596" y="2145"/>
                </a:lnTo>
                <a:lnTo>
                  <a:pt x="2625" y="2173"/>
                </a:lnTo>
                <a:lnTo>
                  <a:pt x="2653" y="2201"/>
                </a:lnTo>
                <a:lnTo>
                  <a:pt x="2653" y="2343"/>
                </a:lnTo>
                <a:lnTo>
                  <a:pt x="2681" y="2371"/>
                </a:lnTo>
                <a:lnTo>
                  <a:pt x="2681" y="2653"/>
                </a:lnTo>
              </a:path>
            </a:pathLst>
          </a:custGeom>
          <a:noFill/>
          <a:ln w="37800" cap="flat">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05" name="Freeform 102"/>
          <p:cNvSpPr>
            <a:spLocks noChangeArrowheads="1"/>
          </p:cNvSpPr>
          <p:nvPr/>
        </p:nvSpPr>
        <p:spPr bwMode="auto">
          <a:xfrm>
            <a:off x="3793813" y="1945587"/>
            <a:ext cx="1791464" cy="655617"/>
          </a:xfrm>
          <a:custGeom>
            <a:avLst/>
            <a:gdLst>
              <a:gd name="T0" fmla="*/ 57 w 3783"/>
              <a:gd name="T1" fmla="*/ 28 h 1384"/>
              <a:gd name="T2" fmla="*/ 198 w 3783"/>
              <a:gd name="T3" fmla="*/ 57 h 1384"/>
              <a:gd name="T4" fmla="*/ 282 w 3783"/>
              <a:gd name="T5" fmla="*/ 85 h 1384"/>
              <a:gd name="T6" fmla="*/ 424 w 3783"/>
              <a:gd name="T7" fmla="*/ 113 h 1384"/>
              <a:gd name="T8" fmla="*/ 424 w 3783"/>
              <a:gd name="T9" fmla="*/ 113 h 1384"/>
              <a:gd name="T10" fmla="*/ 480 w 3783"/>
              <a:gd name="T11" fmla="*/ 141 h 1384"/>
              <a:gd name="T12" fmla="*/ 565 w 3783"/>
              <a:gd name="T13" fmla="*/ 226 h 1384"/>
              <a:gd name="T14" fmla="*/ 565 w 3783"/>
              <a:gd name="T15" fmla="*/ 226 h 1384"/>
              <a:gd name="T16" fmla="*/ 649 w 3783"/>
              <a:gd name="T17" fmla="*/ 282 h 1384"/>
              <a:gd name="T18" fmla="*/ 734 w 3783"/>
              <a:gd name="T19" fmla="*/ 311 h 1384"/>
              <a:gd name="T20" fmla="*/ 819 w 3783"/>
              <a:gd name="T21" fmla="*/ 339 h 1384"/>
              <a:gd name="T22" fmla="*/ 903 w 3783"/>
              <a:gd name="T23" fmla="*/ 367 h 1384"/>
              <a:gd name="T24" fmla="*/ 1016 w 3783"/>
              <a:gd name="T25" fmla="*/ 424 h 1384"/>
              <a:gd name="T26" fmla="*/ 1073 w 3783"/>
              <a:gd name="T27" fmla="*/ 452 h 1384"/>
              <a:gd name="T28" fmla="*/ 1157 w 3783"/>
              <a:gd name="T29" fmla="*/ 480 h 1384"/>
              <a:gd name="T30" fmla="*/ 1214 w 3783"/>
              <a:gd name="T31" fmla="*/ 508 h 1384"/>
              <a:gd name="T32" fmla="*/ 1327 w 3783"/>
              <a:gd name="T33" fmla="*/ 536 h 1384"/>
              <a:gd name="T34" fmla="*/ 1468 w 3783"/>
              <a:gd name="T35" fmla="*/ 565 h 1384"/>
              <a:gd name="T36" fmla="*/ 1581 w 3783"/>
              <a:gd name="T37" fmla="*/ 593 h 1384"/>
              <a:gd name="T38" fmla="*/ 1750 w 3783"/>
              <a:gd name="T39" fmla="*/ 621 h 1384"/>
              <a:gd name="T40" fmla="*/ 1806 w 3783"/>
              <a:gd name="T41" fmla="*/ 649 h 1384"/>
              <a:gd name="T42" fmla="*/ 1919 w 3783"/>
              <a:gd name="T43" fmla="*/ 678 h 1384"/>
              <a:gd name="T44" fmla="*/ 2032 w 3783"/>
              <a:gd name="T45" fmla="*/ 706 h 1384"/>
              <a:gd name="T46" fmla="*/ 2145 w 3783"/>
              <a:gd name="T47" fmla="*/ 734 h 1384"/>
              <a:gd name="T48" fmla="*/ 2202 w 3783"/>
              <a:gd name="T49" fmla="*/ 762 h 1384"/>
              <a:gd name="T50" fmla="*/ 2399 w 3783"/>
              <a:gd name="T51" fmla="*/ 790 h 1384"/>
              <a:gd name="T52" fmla="*/ 2540 w 3783"/>
              <a:gd name="T53" fmla="*/ 819 h 1384"/>
              <a:gd name="T54" fmla="*/ 2625 w 3783"/>
              <a:gd name="T55" fmla="*/ 847 h 1384"/>
              <a:gd name="T56" fmla="*/ 2710 w 3783"/>
              <a:gd name="T57" fmla="*/ 875 h 1384"/>
              <a:gd name="T58" fmla="*/ 2851 w 3783"/>
              <a:gd name="T59" fmla="*/ 903 h 1384"/>
              <a:gd name="T60" fmla="*/ 2935 w 3783"/>
              <a:gd name="T61" fmla="*/ 960 h 1384"/>
              <a:gd name="T62" fmla="*/ 3020 w 3783"/>
              <a:gd name="T63" fmla="*/ 1016 h 1384"/>
              <a:gd name="T64" fmla="*/ 3076 w 3783"/>
              <a:gd name="T65" fmla="*/ 1044 h 1384"/>
              <a:gd name="T66" fmla="*/ 3105 w 3783"/>
              <a:gd name="T67" fmla="*/ 1101 h 1384"/>
              <a:gd name="T68" fmla="*/ 3161 w 3783"/>
              <a:gd name="T69" fmla="*/ 1157 h 1384"/>
              <a:gd name="T70" fmla="*/ 3274 w 3783"/>
              <a:gd name="T71" fmla="*/ 1186 h 1384"/>
              <a:gd name="T72" fmla="*/ 3359 w 3783"/>
              <a:gd name="T73" fmla="*/ 1214 h 1384"/>
              <a:gd name="T74" fmla="*/ 3472 w 3783"/>
              <a:gd name="T75" fmla="*/ 1242 h 1384"/>
              <a:gd name="T76" fmla="*/ 3500 w 3783"/>
              <a:gd name="T77" fmla="*/ 1270 h 1384"/>
              <a:gd name="T78" fmla="*/ 3584 w 3783"/>
              <a:gd name="T79" fmla="*/ 1327 h 1384"/>
              <a:gd name="T80" fmla="*/ 3669 w 3783"/>
              <a:gd name="T81" fmla="*/ 1355 h 1384"/>
              <a:gd name="T82" fmla="*/ 3782 w 3783"/>
              <a:gd name="T83" fmla="*/ 1383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83" h="1384">
                <a:moveTo>
                  <a:pt x="0" y="0"/>
                </a:moveTo>
                <a:lnTo>
                  <a:pt x="57" y="28"/>
                </a:lnTo>
                <a:lnTo>
                  <a:pt x="170" y="28"/>
                </a:lnTo>
                <a:lnTo>
                  <a:pt x="198" y="57"/>
                </a:lnTo>
                <a:lnTo>
                  <a:pt x="254" y="57"/>
                </a:lnTo>
                <a:lnTo>
                  <a:pt x="282" y="85"/>
                </a:lnTo>
                <a:lnTo>
                  <a:pt x="311" y="85"/>
                </a:lnTo>
                <a:lnTo>
                  <a:pt x="424" y="113"/>
                </a:lnTo>
                <a:lnTo>
                  <a:pt x="395" y="113"/>
                </a:lnTo>
                <a:lnTo>
                  <a:pt x="424" y="113"/>
                </a:lnTo>
                <a:lnTo>
                  <a:pt x="452" y="141"/>
                </a:lnTo>
                <a:lnTo>
                  <a:pt x="480" y="141"/>
                </a:lnTo>
                <a:lnTo>
                  <a:pt x="508" y="170"/>
                </a:lnTo>
                <a:lnTo>
                  <a:pt x="565" y="226"/>
                </a:lnTo>
                <a:lnTo>
                  <a:pt x="536" y="226"/>
                </a:lnTo>
                <a:lnTo>
                  <a:pt x="565" y="226"/>
                </a:lnTo>
                <a:lnTo>
                  <a:pt x="621" y="254"/>
                </a:lnTo>
                <a:lnTo>
                  <a:pt x="649" y="282"/>
                </a:lnTo>
                <a:lnTo>
                  <a:pt x="678" y="282"/>
                </a:lnTo>
                <a:lnTo>
                  <a:pt x="734" y="311"/>
                </a:lnTo>
                <a:lnTo>
                  <a:pt x="790" y="339"/>
                </a:lnTo>
                <a:lnTo>
                  <a:pt x="819" y="339"/>
                </a:lnTo>
                <a:lnTo>
                  <a:pt x="875" y="367"/>
                </a:lnTo>
                <a:lnTo>
                  <a:pt x="903" y="367"/>
                </a:lnTo>
                <a:lnTo>
                  <a:pt x="988" y="395"/>
                </a:lnTo>
                <a:lnTo>
                  <a:pt x="1016" y="424"/>
                </a:lnTo>
                <a:lnTo>
                  <a:pt x="1044" y="424"/>
                </a:lnTo>
                <a:lnTo>
                  <a:pt x="1073" y="452"/>
                </a:lnTo>
                <a:lnTo>
                  <a:pt x="1186" y="480"/>
                </a:lnTo>
                <a:lnTo>
                  <a:pt x="1157" y="480"/>
                </a:lnTo>
                <a:lnTo>
                  <a:pt x="1186" y="480"/>
                </a:lnTo>
                <a:lnTo>
                  <a:pt x="1214" y="508"/>
                </a:lnTo>
                <a:lnTo>
                  <a:pt x="1298" y="508"/>
                </a:lnTo>
                <a:lnTo>
                  <a:pt x="1327" y="536"/>
                </a:lnTo>
                <a:lnTo>
                  <a:pt x="1468" y="536"/>
                </a:lnTo>
                <a:lnTo>
                  <a:pt x="1468" y="565"/>
                </a:lnTo>
                <a:lnTo>
                  <a:pt x="1552" y="565"/>
                </a:lnTo>
                <a:lnTo>
                  <a:pt x="1581" y="593"/>
                </a:lnTo>
                <a:lnTo>
                  <a:pt x="1694" y="593"/>
                </a:lnTo>
                <a:lnTo>
                  <a:pt x="1750" y="621"/>
                </a:lnTo>
                <a:lnTo>
                  <a:pt x="1778" y="621"/>
                </a:lnTo>
                <a:lnTo>
                  <a:pt x="1806" y="649"/>
                </a:lnTo>
                <a:lnTo>
                  <a:pt x="1891" y="649"/>
                </a:lnTo>
                <a:lnTo>
                  <a:pt x="1919" y="678"/>
                </a:lnTo>
                <a:lnTo>
                  <a:pt x="2004" y="678"/>
                </a:lnTo>
                <a:lnTo>
                  <a:pt x="2032" y="706"/>
                </a:lnTo>
                <a:lnTo>
                  <a:pt x="2089" y="706"/>
                </a:lnTo>
                <a:lnTo>
                  <a:pt x="2145" y="734"/>
                </a:lnTo>
                <a:lnTo>
                  <a:pt x="2173" y="734"/>
                </a:lnTo>
                <a:lnTo>
                  <a:pt x="2202" y="762"/>
                </a:lnTo>
                <a:lnTo>
                  <a:pt x="2343" y="762"/>
                </a:lnTo>
                <a:lnTo>
                  <a:pt x="2399" y="790"/>
                </a:lnTo>
                <a:lnTo>
                  <a:pt x="2484" y="790"/>
                </a:lnTo>
                <a:lnTo>
                  <a:pt x="2540" y="819"/>
                </a:lnTo>
                <a:lnTo>
                  <a:pt x="2597" y="819"/>
                </a:lnTo>
                <a:lnTo>
                  <a:pt x="2625" y="847"/>
                </a:lnTo>
                <a:lnTo>
                  <a:pt x="2653" y="847"/>
                </a:lnTo>
                <a:lnTo>
                  <a:pt x="2710" y="875"/>
                </a:lnTo>
                <a:lnTo>
                  <a:pt x="2822" y="875"/>
                </a:lnTo>
                <a:lnTo>
                  <a:pt x="2851" y="903"/>
                </a:lnTo>
                <a:lnTo>
                  <a:pt x="2907" y="932"/>
                </a:lnTo>
                <a:lnTo>
                  <a:pt x="2935" y="960"/>
                </a:lnTo>
                <a:lnTo>
                  <a:pt x="2964" y="960"/>
                </a:lnTo>
                <a:lnTo>
                  <a:pt x="3020" y="1016"/>
                </a:lnTo>
                <a:lnTo>
                  <a:pt x="3020" y="1044"/>
                </a:lnTo>
                <a:lnTo>
                  <a:pt x="3076" y="1044"/>
                </a:lnTo>
                <a:lnTo>
                  <a:pt x="3076" y="1101"/>
                </a:lnTo>
                <a:lnTo>
                  <a:pt x="3105" y="1101"/>
                </a:lnTo>
                <a:lnTo>
                  <a:pt x="3133" y="1129"/>
                </a:lnTo>
                <a:lnTo>
                  <a:pt x="3161" y="1157"/>
                </a:lnTo>
                <a:lnTo>
                  <a:pt x="3218" y="1157"/>
                </a:lnTo>
                <a:lnTo>
                  <a:pt x="3274" y="1186"/>
                </a:lnTo>
                <a:lnTo>
                  <a:pt x="3330" y="1186"/>
                </a:lnTo>
                <a:lnTo>
                  <a:pt x="3359" y="1214"/>
                </a:lnTo>
                <a:lnTo>
                  <a:pt x="3387" y="1214"/>
                </a:lnTo>
                <a:lnTo>
                  <a:pt x="3472" y="1242"/>
                </a:lnTo>
                <a:lnTo>
                  <a:pt x="3472" y="1270"/>
                </a:lnTo>
                <a:lnTo>
                  <a:pt x="3500" y="1270"/>
                </a:lnTo>
                <a:lnTo>
                  <a:pt x="3584" y="1298"/>
                </a:lnTo>
                <a:lnTo>
                  <a:pt x="3584" y="1327"/>
                </a:lnTo>
                <a:lnTo>
                  <a:pt x="3641" y="1327"/>
                </a:lnTo>
                <a:lnTo>
                  <a:pt x="3669" y="1355"/>
                </a:lnTo>
                <a:lnTo>
                  <a:pt x="3697" y="1383"/>
                </a:lnTo>
                <a:lnTo>
                  <a:pt x="3782" y="1383"/>
                </a:lnTo>
              </a:path>
            </a:pathLst>
          </a:custGeom>
          <a:noFill/>
          <a:ln w="37800" cap="flat">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06" name="Freeform 103"/>
          <p:cNvSpPr>
            <a:spLocks noChangeArrowheads="1"/>
          </p:cNvSpPr>
          <p:nvPr/>
        </p:nvSpPr>
        <p:spPr bwMode="auto">
          <a:xfrm>
            <a:off x="1868720" y="1611515"/>
            <a:ext cx="1925093" cy="334073"/>
          </a:xfrm>
          <a:custGeom>
            <a:avLst/>
            <a:gdLst>
              <a:gd name="T0" fmla="*/ 0 w 4065"/>
              <a:gd name="T1" fmla="*/ 0 h 706"/>
              <a:gd name="T2" fmla="*/ 1863 w 4065"/>
              <a:gd name="T3" fmla="*/ 0 h 706"/>
              <a:gd name="T4" fmla="*/ 1948 w 4065"/>
              <a:gd name="T5" fmla="*/ 28 h 706"/>
              <a:gd name="T6" fmla="*/ 1976 w 4065"/>
              <a:gd name="T7" fmla="*/ 56 h 706"/>
              <a:gd name="T8" fmla="*/ 2089 w 4065"/>
              <a:gd name="T9" fmla="*/ 56 h 706"/>
              <a:gd name="T10" fmla="*/ 2117 w 4065"/>
              <a:gd name="T11" fmla="*/ 84 h 706"/>
              <a:gd name="T12" fmla="*/ 2173 w 4065"/>
              <a:gd name="T13" fmla="*/ 113 h 706"/>
              <a:gd name="T14" fmla="*/ 2202 w 4065"/>
              <a:gd name="T15" fmla="*/ 113 h 706"/>
              <a:gd name="T16" fmla="*/ 2230 w 4065"/>
              <a:gd name="T17" fmla="*/ 141 h 706"/>
              <a:gd name="T18" fmla="*/ 2286 w 4065"/>
              <a:gd name="T19" fmla="*/ 141 h 706"/>
              <a:gd name="T20" fmla="*/ 2314 w 4065"/>
              <a:gd name="T21" fmla="*/ 169 h 706"/>
              <a:gd name="T22" fmla="*/ 2427 w 4065"/>
              <a:gd name="T23" fmla="*/ 169 h 706"/>
              <a:gd name="T24" fmla="*/ 2456 w 4065"/>
              <a:gd name="T25" fmla="*/ 197 h 706"/>
              <a:gd name="T26" fmla="*/ 2568 w 4065"/>
              <a:gd name="T27" fmla="*/ 197 h 706"/>
              <a:gd name="T28" fmla="*/ 2625 w 4065"/>
              <a:gd name="T29" fmla="*/ 225 h 706"/>
              <a:gd name="T30" fmla="*/ 2681 w 4065"/>
              <a:gd name="T31" fmla="*/ 225 h 706"/>
              <a:gd name="T32" fmla="*/ 2710 w 4065"/>
              <a:gd name="T33" fmla="*/ 254 h 706"/>
              <a:gd name="T34" fmla="*/ 2766 w 4065"/>
              <a:gd name="T35" fmla="*/ 254 h 706"/>
              <a:gd name="T36" fmla="*/ 2794 w 4065"/>
              <a:gd name="T37" fmla="*/ 282 h 706"/>
              <a:gd name="T38" fmla="*/ 2964 w 4065"/>
              <a:gd name="T39" fmla="*/ 282 h 706"/>
              <a:gd name="T40" fmla="*/ 2964 w 4065"/>
              <a:gd name="T41" fmla="*/ 310 h 706"/>
              <a:gd name="T42" fmla="*/ 3020 w 4065"/>
              <a:gd name="T43" fmla="*/ 310 h 706"/>
              <a:gd name="T44" fmla="*/ 3020 w 4065"/>
              <a:gd name="T45" fmla="*/ 367 h 706"/>
              <a:gd name="T46" fmla="*/ 3048 w 4065"/>
              <a:gd name="T47" fmla="*/ 367 h 706"/>
              <a:gd name="T48" fmla="*/ 3105 w 4065"/>
              <a:gd name="T49" fmla="*/ 395 h 706"/>
              <a:gd name="T50" fmla="*/ 3133 w 4065"/>
              <a:gd name="T51" fmla="*/ 423 h 706"/>
              <a:gd name="T52" fmla="*/ 3189 w 4065"/>
              <a:gd name="T53" fmla="*/ 451 h 706"/>
              <a:gd name="T54" fmla="*/ 3302 w 4065"/>
              <a:gd name="T55" fmla="*/ 451 h 706"/>
              <a:gd name="T56" fmla="*/ 3330 w 4065"/>
              <a:gd name="T57" fmla="*/ 479 h 706"/>
              <a:gd name="T58" fmla="*/ 3359 w 4065"/>
              <a:gd name="T59" fmla="*/ 508 h 706"/>
              <a:gd name="T60" fmla="*/ 3500 w 4065"/>
              <a:gd name="T61" fmla="*/ 508 h 706"/>
              <a:gd name="T62" fmla="*/ 3500 w 4065"/>
              <a:gd name="T63" fmla="*/ 536 h 706"/>
              <a:gd name="T64" fmla="*/ 3556 w 4065"/>
              <a:gd name="T65" fmla="*/ 564 h 706"/>
              <a:gd name="T66" fmla="*/ 3584 w 4065"/>
              <a:gd name="T67" fmla="*/ 564 h 706"/>
              <a:gd name="T68" fmla="*/ 3641 w 4065"/>
              <a:gd name="T69" fmla="*/ 592 h 706"/>
              <a:gd name="T70" fmla="*/ 3754 w 4065"/>
              <a:gd name="T71" fmla="*/ 621 h 706"/>
              <a:gd name="T72" fmla="*/ 3810 w 4065"/>
              <a:gd name="T73" fmla="*/ 621 h 706"/>
              <a:gd name="T74" fmla="*/ 3867 w 4065"/>
              <a:gd name="T75" fmla="*/ 649 h 706"/>
              <a:gd name="T76" fmla="*/ 3895 w 4065"/>
              <a:gd name="T77" fmla="*/ 677 h 706"/>
              <a:gd name="T78" fmla="*/ 3923 w 4065"/>
              <a:gd name="T79" fmla="*/ 677 h 706"/>
              <a:gd name="T80" fmla="*/ 4008 w 4065"/>
              <a:gd name="T81" fmla="*/ 705 h 706"/>
              <a:gd name="T82" fmla="*/ 4064 w 4065"/>
              <a:gd name="T83" fmla="*/ 705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65" h="706">
                <a:moveTo>
                  <a:pt x="0" y="0"/>
                </a:moveTo>
                <a:lnTo>
                  <a:pt x="1863" y="0"/>
                </a:lnTo>
                <a:lnTo>
                  <a:pt x="1948" y="28"/>
                </a:lnTo>
                <a:lnTo>
                  <a:pt x="1976" y="56"/>
                </a:lnTo>
                <a:lnTo>
                  <a:pt x="2089" y="56"/>
                </a:lnTo>
                <a:lnTo>
                  <a:pt x="2117" y="84"/>
                </a:lnTo>
                <a:lnTo>
                  <a:pt x="2173" y="113"/>
                </a:lnTo>
                <a:lnTo>
                  <a:pt x="2202" y="113"/>
                </a:lnTo>
                <a:lnTo>
                  <a:pt x="2230" y="141"/>
                </a:lnTo>
                <a:lnTo>
                  <a:pt x="2286" y="141"/>
                </a:lnTo>
                <a:lnTo>
                  <a:pt x="2314" y="169"/>
                </a:lnTo>
                <a:lnTo>
                  <a:pt x="2427" y="169"/>
                </a:lnTo>
                <a:lnTo>
                  <a:pt x="2456" y="197"/>
                </a:lnTo>
                <a:lnTo>
                  <a:pt x="2568" y="197"/>
                </a:lnTo>
                <a:lnTo>
                  <a:pt x="2625" y="225"/>
                </a:lnTo>
                <a:lnTo>
                  <a:pt x="2681" y="225"/>
                </a:lnTo>
                <a:lnTo>
                  <a:pt x="2710" y="254"/>
                </a:lnTo>
                <a:lnTo>
                  <a:pt x="2766" y="254"/>
                </a:lnTo>
                <a:lnTo>
                  <a:pt x="2794" y="282"/>
                </a:lnTo>
                <a:lnTo>
                  <a:pt x="2964" y="282"/>
                </a:lnTo>
                <a:lnTo>
                  <a:pt x="2964" y="310"/>
                </a:lnTo>
                <a:lnTo>
                  <a:pt x="3020" y="310"/>
                </a:lnTo>
                <a:lnTo>
                  <a:pt x="3020" y="367"/>
                </a:lnTo>
                <a:lnTo>
                  <a:pt x="3048" y="367"/>
                </a:lnTo>
                <a:lnTo>
                  <a:pt x="3105" y="395"/>
                </a:lnTo>
                <a:lnTo>
                  <a:pt x="3133" y="423"/>
                </a:lnTo>
                <a:lnTo>
                  <a:pt x="3189" y="451"/>
                </a:lnTo>
                <a:lnTo>
                  <a:pt x="3302" y="451"/>
                </a:lnTo>
                <a:lnTo>
                  <a:pt x="3330" y="479"/>
                </a:lnTo>
                <a:lnTo>
                  <a:pt x="3359" y="508"/>
                </a:lnTo>
                <a:lnTo>
                  <a:pt x="3500" y="508"/>
                </a:lnTo>
                <a:lnTo>
                  <a:pt x="3500" y="536"/>
                </a:lnTo>
                <a:lnTo>
                  <a:pt x="3556" y="564"/>
                </a:lnTo>
                <a:lnTo>
                  <a:pt x="3584" y="564"/>
                </a:lnTo>
                <a:lnTo>
                  <a:pt x="3641" y="592"/>
                </a:lnTo>
                <a:lnTo>
                  <a:pt x="3754" y="621"/>
                </a:lnTo>
                <a:lnTo>
                  <a:pt x="3810" y="621"/>
                </a:lnTo>
                <a:lnTo>
                  <a:pt x="3867" y="649"/>
                </a:lnTo>
                <a:lnTo>
                  <a:pt x="3895" y="677"/>
                </a:lnTo>
                <a:lnTo>
                  <a:pt x="3923" y="677"/>
                </a:lnTo>
                <a:lnTo>
                  <a:pt x="4008" y="705"/>
                </a:lnTo>
                <a:lnTo>
                  <a:pt x="4064" y="705"/>
                </a:lnTo>
              </a:path>
            </a:pathLst>
          </a:custGeom>
          <a:noFill/>
          <a:ln w="37800" cap="flat">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07" name="Freeform 104"/>
          <p:cNvSpPr>
            <a:spLocks noChangeArrowheads="1"/>
          </p:cNvSpPr>
          <p:nvPr/>
        </p:nvSpPr>
        <p:spPr bwMode="auto">
          <a:xfrm>
            <a:off x="5318019" y="2373618"/>
            <a:ext cx="1323763" cy="828917"/>
          </a:xfrm>
          <a:custGeom>
            <a:avLst/>
            <a:gdLst>
              <a:gd name="T0" fmla="*/ 28 w 2795"/>
              <a:gd name="T1" fmla="*/ 0 h 1751"/>
              <a:gd name="T2" fmla="*/ 84 w 2795"/>
              <a:gd name="T3" fmla="*/ 57 h 1751"/>
              <a:gd name="T4" fmla="*/ 197 w 2795"/>
              <a:gd name="T5" fmla="*/ 85 h 1751"/>
              <a:gd name="T6" fmla="*/ 310 w 2795"/>
              <a:gd name="T7" fmla="*/ 113 h 1751"/>
              <a:gd name="T8" fmla="*/ 366 w 2795"/>
              <a:gd name="T9" fmla="*/ 141 h 1751"/>
              <a:gd name="T10" fmla="*/ 423 w 2795"/>
              <a:gd name="T11" fmla="*/ 170 h 1751"/>
              <a:gd name="T12" fmla="*/ 508 w 2795"/>
              <a:gd name="T13" fmla="*/ 198 h 1751"/>
              <a:gd name="T14" fmla="*/ 620 w 2795"/>
              <a:gd name="T15" fmla="*/ 226 h 1751"/>
              <a:gd name="T16" fmla="*/ 677 w 2795"/>
              <a:gd name="T17" fmla="*/ 254 h 1751"/>
              <a:gd name="T18" fmla="*/ 733 w 2795"/>
              <a:gd name="T19" fmla="*/ 311 h 1751"/>
              <a:gd name="T20" fmla="*/ 846 w 2795"/>
              <a:gd name="T21" fmla="*/ 339 h 1751"/>
              <a:gd name="T22" fmla="*/ 903 w 2795"/>
              <a:gd name="T23" fmla="*/ 367 h 1751"/>
              <a:gd name="T24" fmla="*/ 959 w 2795"/>
              <a:gd name="T25" fmla="*/ 424 h 1751"/>
              <a:gd name="T26" fmla="*/ 1016 w 2795"/>
              <a:gd name="T27" fmla="*/ 452 h 1751"/>
              <a:gd name="T28" fmla="*/ 1100 w 2795"/>
              <a:gd name="T29" fmla="*/ 480 h 1751"/>
              <a:gd name="T30" fmla="*/ 1157 w 2795"/>
              <a:gd name="T31" fmla="*/ 508 h 1751"/>
              <a:gd name="T32" fmla="*/ 1213 w 2795"/>
              <a:gd name="T33" fmla="*/ 537 h 1751"/>
              <a:gd name="T34" fmla="*/ 1270 w 2795"/>
              <a:gd name="T35" fmla="*/ 593 h 1751"/>
              <a:gd name="T36" fmla="*/ 1354 w 2795"/>
              <a:gd name="T37" fmla="*/ 621 h 1751"/>
              <a:gd name="T38" fmla="*/ 1411 w 2795"/>
              <a:gd name="T39" fmla="*/ 678 h 1751"/>
              <a:gd name="T40" fmla="*/ 1467 w 2795"/>
              <a:gd name="T41" fmla="*/ 706 h 1751"/>
              <a:gd name="T42" fmla="*/ 1524 w 2795"/>
              <a:gd name="T43" fmla="*/ 762 h 1751"/>
              <a:gd name="T44" fmla="*/ 1580 w 2795"/>
              <a:gd name="T45" fmla="*/ 791 h 1751"/>
              <a:gd name="T46" fmla="*/ 1665 w 2795"/>
              <a:gd name="T47" fmla="*/ 819 h 1751"/>
              <a:gd name="T48" fmla="*/ 1721 w 2795"/>
              <a:gd name="T49" fmla="*/ 847 h 1751"/>
              <a:gd name="T50" fmla="*/ 1778 w 2795"/>
              <a:gd name="T51" fmla="*/ 903 h 1751"/>
              <a:gd name="T52" fmla="*/ 1834 w 2795"/>
              <a:gd name="T53" fmla="*/ 932 h 1751"/>
              <a:gd name="T54" fmla="*/ 1890 w 2795"/>
              <a:gd name="T55" fmla="*/ 988 h 1751"/>
              <a:gd name="T56" fmla="*/ 1947 w 2795"/>
              <a:gd name="T57" fmla="*/ 1016 h 1751"/>
              <a:gd name="T58" fmla="*/ 2003 w 2795"/>
              <a:gd name="T59" fmla="*/ 1073 h 1751"/>
              <a:gd name="T60" fmla="*/ 2088 w 2795"/>
              <a:gd name="T61" fmla="*/ 1101 h 1751"/>
              <a:gd name="T62" fmla="*/ 2144 w 2795"/>
              <a:gd name="T63" fmla="*/ 1129 h 1751"/>
              <a:gd name="T64" fmla="*/ 2201 w 2795"/>
              <a:gd name="T65" fmla="*/ 1186 h 1751"/>
              <a:gd name="T66" fmla="*/ 2257 w 2795"/>
              <a:gd name="T67" fmla="*/ 1214 h 1751"/>
              <a:gd name="T68" fmla="*/ 2314 w 2795"/>
              <a:gd name="T69" fmla="*/ 1270 h 1751"/>
              <a:gd name="T70" fmla="*/ 2370 w 2795"/>
              <a:gd name="T71" fmla="*/ 1327 h 1751"/>
              <a:gd name="T72" fmla="*/ 2427 w 2795"/>
              <a:gd name="T73" fmla="*/ 1355 h 1751"/>
              <a:gd name="T74" fmla="*/ 2483 w 2795"/>
              <a:gd name="T75" fmla="*/ 1411 h 1751"/>
              <a:gd name="T76" fmla="*/ 2540 w 2795"/>
              <a:gd name="T77" fmla="*/ 1468 h 1751"/>
              <a:gd name="T78" fmla="*/ 2596 w 2795"/>
              <a:gd name="T79" fmla="*/ 1496 h 1751"/>
              <a:gd name="T80" fmla="*/ 2624 w 2795"/>
              <a:gd name="T81" fmla="*/ 1581 h 1751"/>
              <a:gd name="T82" fmla="*/ 2681 w 2795"/>
              <a:gd name="T83" fmla="*/ 1609 h 1751"/>
              <a:gd name="T84" fmla="*/ 2737 w 2795"/>
              <a:gd name="T85" fmla="*/ 1722 h 1751"/>
              <a:gd name="T86" fmla="*/ 2794 w 2795"/>
              <a:gd name="T87" fmla="*/ 175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95" h="1751">
                <a:moveTo>
                  <a:pt x="0" y="0"/>
                </a:moveTo>
                <a:lnTo>
                  <a:pt x="28" y="0"/>
                </a:lnTo>
                <a:lnTo>
                  <a:pt x="56" y="29"/>
                </a:lnTo>
                <a:lnTo>
                  <a:pt x="84" y="57"/>
                </a:lnTo>
                <a:lnTo>
                  <a:pt x="112" y="85"/>
                </a:lnTo>
                <a:lnTo>
                  <a:pt x="197" y="85"/>
                </a:lnTo>
                <a:lnTo>
                  <a:pt x="225" y="113"/>
                </a:lnTo>
                <a:lnTo>
                  <a:pt x="310" y="113"/>
                </a:lnTo>
                <a:lnTo>
                  <a:pt x="338" y="141"/>
                </a:lnTo>
                <a:lnTo>
                  <a:pt x="366" y="141"/>
                </a:lnTo>
                <a:lnTo>
                  <a:pt x="395" y="170"/>
                </a:lnTo>
                <a:lnTo>
                  <a:pt x="423" y="170"/>
                </a:lnTo>
                <a:lnTo>
                  <a:pt x="451" y="198"/>
                </a:lnTo>
                <a:lnTo>
                  <a:pt x="508" y="198"/>
                </a:lnTo>
                <a:lnTo>
                  <a:pt x="536" y="226"/>
                </a:lnTo>
                <a:lnTo>
                  <a:pt x="620" y="226"/>
                </a:lnTo>
                <a:lnTo>
                  <a:pt x="649" y="254"/>
                </a:lnTo>
                <a:lnTo>
                  <a:pt x="677" y="254"/>
                </a:lnTo>
                <a:lnTo>
                  <a:pt x="705" y="283"/>
                </a:lnTo>
                <a:lnTo>
                  <a:pt x="733" y="311"/>
                </a:lnTo>
                <a:lnTo>
                  <a:pt x="762" y="339"/>
                </a:lnTo>
                <a:lnTo>
                  <a:pt x="846" y="339"/>
                </a:lnTo>
                <a:lnTo>
                  <a:pt x="874" y="367"/>
                </a:lnTo>
                <a:lnTo>
                  <a:pt x="903" y="367"/>
                </a:lnTo>
                <a:lnTo>
                  <a:pt x="931" y="395"/>
                </a:lnTo>
                <a:lnTo>
                  <a:pt x="959" y="424"/>
                </a:lnTo>
                <a:lnTo>
                  <a:pt x="987" y="424"/>
                </a:lnTo>
                <a:lnTo>
                  <a:pt x="1016" y="452"/>
                </a:lnTo>
                <a:lnTo>
                  <a:pt x="1072" y="452"/>
                </a:lnTo>
                <a:lnTo>
                  <a:pt x="1100" y="480"/>
                </a:lnTo>
                <a:lnTo>
                  <a:pt x="1128" y="480"/>
                </a:lnTo>
                <a:lnTo>
                  <a:pt x="1157" y="508"/>
                </a:lnTo>
                <a:lnTo>
                  <a:pt x="1185" y="508"/>
                </a:lnTo>
                <a:lnTo>
                  <a:pt x="1213" y="537"/>
                </a:lnTo>
                <a:lnTo>
                  <a:pt x="1241" y="565"/>
                </a:lnTo>
                <a:lnTo>
                  <a:pt x="1270" y="593"/>
                </a:lnTo>
                <a:lnTo>
                  <a:pt x="1298" y="621"/>
                </a:lnTo>
                <a:lnTo>
                  <a:pt x="1354" y="621"/>
                </a:lnTo>
                <a:lnTo>
                  <a:pt x="1382" y="649"/>
                </a:lnTo>
                <a:lnTo>
                  <a:pt x="1411" y="678"/>
                </a:lnTo>
                <a:lnTo>
                  <a:pt x="1439" y="678"/>
                </a:lnTo>
                <a:lnTo>
                  <a:pt x="1467" y="706"/>
                </a:lnTo>
                <a:lnTo>
                  <a:pt x="1495" y="734"/>
                </a:lnTo>
                <a:lnTo>
                  <a:pt x="1524" y="762"/>
                </a:lnTo>
                <a:lnTo>
                  <a:pt x="1552" y="762"/>
                </a:lnTo>
                <a:lnTo>
                  <a:pt x="1580" y="791"/>
                </a:lnTo>
                <a:lnTo>
                  <a:pt x="1636" y="791"/>
                </a:lnTo>
                <a:lnTo>
                  <a:pt x="1665" y="819"/>
                </a:lnTo>
                <a:lnTo>
                  <a:pt x="1693" y="819"/>
                </a:lnTo>
                <a:lnTo>
                  <a:pt x="1721" y="847"/>
                </a:lnTo>
                <a:lnTo>
                  <a:pt x="1749" y="875"/>
                </a:lnTo>
                <a:lnTo>
                  <a:pt x="1778" y="903"/>
                </a:lnTo>
                <a:lnTo>
                  <a:pt x="1806" y="903"/>
                </a:lnTo>
                <a:lnTo>
                  <a:pt x="1834" y="932"/>
                </a:lnTo>
                <a:lnTo>
                  <a:pt x="1862" y="960"/>
                </a:lnTo>
                <a:lnTo>
                  <a:pt x="1890" y="988"/>
                </a:lnTo>
                <a:lnTo>
                  <a:pt x="1919" y="988"/>
                </a:lnTo>
                <a:lnTo>
                  <a:pt x="1947" y="1016"/>
                </a:lnTo>
                <a:lnTo>
                  <a:pt x="1975" y="1045"/>
                </a:lnTo>
                <a:lnTo>
                  <a:pt x="2003" y="1073"/>
                </a:lnTo>
                <a:lnTo>
                  <a:pt x="2060" y="1073"/>
                </a:lnTo>
                <a:lnTo>
                  <a:pt x="2088" y="1101"/>
                </a:lnTo>
                <a:lnTo>
                  <a:pt x="2116" y="1129"/>
                </a:lnTo>
                <a:lnTo>
                  <a:pt x="2144" y="1129"/>
                </a:lnTo>
                <a:lnTo>
                  <a:pt x="2173" y="1157"/>
                </a:lnTo>
                <a:lnTo>
                  <a:pt x="2201" y="1186"/>
                </a:lnTo>
                <a:lnTo>
                  <a:pt x="2229" y="1186"/>
                </a:lnTo>
                <a:lnTo>
                  <a:pt x="2257" y="1214"/>
                </a:lnTo>
                <a:lnTo>
                  <a:pt x="2286" y="1242"/>
                </a:lnTo>
                <a:lnTo>
                  <a:pt x="2314" y="1270"/>
                </a:lnTo>
                <a:lnTo>
                  <a:pt x="2342" y="1299"/>
                </a:lnTo>
                <a:lnTo>
                  <a:pt x="2370" y="1327"/>
                </a:lnTo>
                <a:lnTo>
                  <a:pt x="2398" y="1327"/>
                </a:lnTo>
                <a:lnTo>
                  <a:pt x="2427" y="1355"/>
                </a:lnTo>
                <a:lnTo>
                  <a:pt x="2455" y="1383"/>
                </a:lnTo>
                <a:lnTo>
                  <a:pt x="2483" y="1411"/>
                </a:lnTo>
                <a:lnTo>
                  <a:pt x="2511" y="1440"/>
                </a:lnTo>
                <a:lnTo>
                  <a:pt x="2540" y="1468"/>
                </a:lnTo>
                <a:lnTo>
                  <a:pt x="2568" y="1468"/>
                </a:lnTo>
                <a:lnTo>
                  <a:pt x="2596" y="1496"/>
                </a:lnTo>
                <a:lnTo>
                  <a:pt x="2624" y="1524"/>
                </a:lnTo>
                <a:lnTo>
                  <a:pt x="2624" y="1581"/>
                </a:lnTo>
                <a:lnTo>
                  <a:pt x="2652" y="1609"/>
                </a:lnTo>
                <a:lnTo>
                  <a:pt x="2681" y="1609"/>
                </a:lnTo>
                <a:lnTo>
                  <a:pt x="2737" y="1665"/>
                </a:lnTo>
                <a:lnTo>
                  <a:pt x="2737" y="1722"/>
                </a:lnTo>
                <a:lnTo>
                  <a:pt x="2765" y="1750"/>
                </a:lnTo>
                <a:lnTo>
                  <a:pt x="2794" y="1750"/>
                </a:lnTo>
              </a:path>
            </a:pathLst>
          </a:custGeom>
          <a:noFill/>
          <a:ln w="3780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08" name="Freeform 105"/>
          <p:cNvSpPr>
            <a:spLocks noChangeArrowheads="1"/>
          </p:cNvSpPr>
          <p:nvPr/>
        </p:nvSpPr>
        <p:spPr bwMode="auto">
          <a:xfrm>
            <a:off x="3967112" y="1851630"/>
            <a:ext cx="1350907" cy="521988"/>
          </a:xfrm>
          <a:custGeom>
            <a:avLst/>
            <a:gdLst>
              <a:gd name="T0" fmla="*/ 28 w 2852"/>
              <a:gd name="T1" fmla="*/ 0 h 1101"/>
              <a:gd name="T2" fmla="*/ 85 w 2852"/>
              <a:gd name="T3" fmla="*/ 28 h 1101"/>
              <a:gd name="T4" fmla="*/ 169 w 2852"/>
              <a:gd name="T5" fmla="*/ 56 h 1101"/>
              <a:gd name="T6" fmla="*/ 226 w 2852"/>
              <a:gd name="T7" fmla="*/ 113 h 1101"/>
              <a:gd name="T8" fmla="*/ 311 w 2852"/>
              <a:gd name="T9" fmla="*/ 141 h 1101"/>
              <a:gd name="T10" fmla="*/ 367 w 2852"/>
              <a:gd name="T11" fmla="*/ 169 h 1101"/>
              <a:gd name="T12" fmla="*/ 452 w 2852"/>
              <a:gd name="T13" fmla="*/ 197 h 1101"/>
              <a:gd name="T14" fmla="*/ 508 w 2852"/>
              <a:gd name="T15" fmla="*/ 225 h 1101"/>
              <a:gd name="T16" fmla="*/ 593 w 2852"/>
              <a:gd name="T17" fmla="*/ 254 h 1101"/>
              <a:gd name="T18" fmla="*/ 677 w 2852"/>
              <a:gd name="T19" fmla="*/ 282 h 1101"/>
              <a:gd name="T20" fmla="*/ 734 w 2852"/>
              <a:gd name="T21" fmla="*/ 310 h 1101"/>
              <a:gd name="T22" fmla="*/ 847 w 2852"/>
              <a:gd name="T23" fmla="*/ 338 h 1101"/>
              <a:gd name="T24" fmla="*/ 960 w 2852"/>
              <a:gd name="T25" fmla="*/ 367 h 1101"/>
              <a:gd name="T26" fmla="*/ 1044 w 2852"/>
              <a:gd name="T27" fmla="*/ 395 h 1101"/>
              <a:gd name="T28" fmla="*/ 1129 w 2852"/>
              <a:gd name="T29" fmla="*/ 423 h 1101"/>
              <a:gd name="T30" fmla="*/ 1214 w 2852"/>
              <a:gd name="T31" fmla="*/ 451 h 1101"/>
              <a:gd name="T32" fmla="*/ 1355 w 2852"/>
              <a:gd name="T33" fmla="*/ 479 h 1101"/>
              <a:gd name="T34" fmla="*/ 1411 w 2852"/>
              <a:gd name="T35" fmla="*/ 508 h 1101"/>
              <a:gd name="T36" fmla="*/ 1468 w 2852"/>
              <a:gd name="T37" fmla="*/ 536 h 1101"/>
              <a:gd name="T38" fmla="*/ 1524 w 2852"/>
              <a:gd name="T39" fmla="*/ 564 h 1101"/>
              <a:gd name="T40" fmla="*/ 1637 w 2852"/>
              <a:gd name="T41" fmla="*/ 592 h 1101"/>
              <a:gd name="T42" fmla="*/ 1722 w 2852"/>
              <a:gd name="T43" fmla="*/ 621 h 1101"/>
              <a:gd name="T44" fmla="*/ 1835 w 2852"/>
              <a:gd name="T45" fmla="*/ 649 h 1101"/>
              <a:gd name="T46" fmla="*/ 1891 w 2852"/>
              <a:gd name="T47" fmla="*/ 649 h 1101"/>
              <a:gd name="T48" fmla="*/ 1976 w 2852"/>
              <a:gd name="T49" fmla="*/ 677 h 1101"/>
              <a:gd name="T50" fmla="*/ 2032 w 2852"/>
              <a:gd name="T51" fmla="*/ 705 h 1101"/>
              <a:gd name="T52" fmla="*/ 2089 w 2852"/>
              <a:gd name="T53" fmla="*/ 762 h 1101"/>
              <a:gd name="T54" fmla="*/ 2145 w 2852"/>
              <a:gd name="T55" fmla="*/ 790 h 1101"/>
              <a:gd name="T56" fmla="*/ 2201 w 2852"/>
              <a:gd name="T57" fmla="*/ 818 h 1101"/>
              <a:gd name="T58" fmla="*/ 2258 w 2852"/>
              <a:gd name="T59" fmla="*/ 846 h 1101"/>
              <a:gd name="T60" fmla="*/ 2314 w 2852"/>
              <a:gd name="T61" fmla="*/ 903 h 1101"/>
              <a:gd name="T62" fmla="*/ 2399 w 2852"/>
              <a:gd name="T63" fmla="*/ 931 h 1101"/>
              <a:gd name="T64" fmla="*/ 2455 w 2852"/>
              <a:gd name="T65" fmla="*/ 959 h 1101"/>
              <a:gd name="T66" fmla="*/ 2540 w 2852"/>
              <a:gd name="T67" fmla="*/ 987 h 1101"/>
              <a:gd name="T68" fmla="*/ 2597 w 2852"/>
              <a:gd name="T69" fmla="*/ 1016 h 1101"/>
              <a:gd name="T70" fmla="*/ 2709 w 2852"/>
              <a:gd name="T71" fmla="*/ 1044 h 1101"/>
              <a:gd name="T72" fmla="*/ 2766 w 2852"/>
              <a:gd name="T73" fmla="*/ 1072 h 1101"/>
              <a:gd name="T74" fmla="*/ 2822 w 2852"/>
              <a:gd name="T75" fmla="*/ 110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52" h="1101">
                <a:moveTo>
                  <a:pt x="0" y="0"/>
                </a:moveTo>
                <a:lnTo>
                  <a:pt x="28" y="0"/>
                </a:lnTo>
                <a:lnTo>
                  <a:pt x="57" y="28"/>
                </a:lnTo>
                <a:lnTo>
                  <a:pt x="85" y="28"/>
                </a:lnTo>
                <a:lnTo>
                  <a:pt x="113" y="56"/>
                </a:lnTo>
                <a:lnTo>
                  <a:pt x="169" y="56"/>
                </a:lnTo>
                <a:lnTo>
                  <a:pt x="198" y="84"/>
                </a:lnTo>
                <a:lnTo>
                  <a:pt x="226" y="113"/>
                </a:lnTo>
                <a:lnTo>
                  <a:pt x="282" y="113"/>
                </a:lnTo>
                <a:lnTo>
                  <a:pt x="311" y="141"/>
                </a:lnTo>
                <a:lnTo>
                  <a:pt x="339" y="141"/>
                </a:lnTo>
                <a:lnTo>
                  <a:pt x="367" y="169"/>
                </a:lnTo>
                <a:lnTo>
                  <a:pt x="423" y="169"/>
                </a:lnTo>
                <a:lnTo>
                  <a:pt x="452" y="197"/>
                </a:lnTo>
                <a:lnTo>
                  <a:pt x="480" y="197"/>
                </a:lnTo>
                <a:lnTo>
                  <a:pt x="508" y="225"/>
                </a:lnTo>
                <a:lnTo>
                  <a:pt x="536" y="254"/>
                </a:lnTo>
                <a:lnTo>
                  <a:pt x="593" y="254"/>
                </a:lnTo>
                <a:lnTo>
                  <a:pt x="621" y="282"/>
                </a:lnTo>
                <a:lnTo>
                  <a:pt x="677" y="282"/>
                </a:lnTo>
                <a:lnTo>
                  <a:pt x="706" y="310"/>
                </a:lnTo>
                <a:lnTo>
                  <a:pt x="734" y="310"/>
                </a:lnTo>
                <a:lnTo>
                  <a:pt x="762" y="338"/>
                </a:lnTo>
                <a:lnTo>
                  <a:pt x="847" y="338"/>
                </a:lnTo>
                <a:lnTo>
                  <a:pt x="875" y="367"/>
                </a:lnTo>
                <a:lnTo>
                  <a:pt x="960" y="367"/>
                </a:lnTo>
                <a:lnTo>
                  <a:pt x="1016" y="395"/>
                </a:lnTo>
                <a:lnTo>
                  <a:pt x="1044" y="395"/>
                </a:lnTo>
                <a:lnTo>
                  <a:pt x="1073" y="423"/>
                </a:lnTo>
                <a:lnTo>
                  <a:pt x="1129" y="423"/>
                </a:lnTo>
                <a:lnTo>
                  <a:pt x="1157" y="451"/>
                </a:lnTo>
                <a:lnTo>
                  <a:pt x="1214" y="451"/>
                </a:lnTo>
                <a:lnTo>
                  <a:pt x="1242" y="479"/>
                </a:lnTo>
                <a:lnTo>
                  <a:pt x="1355" y="479"/>
                </a:lnTo>
                <a:lnTo>
                  <a:pt x="1383" y="508"/>
                </a:lnTo>
                <a:lnTo>
                  <a:pt x="1411" y="508"/>
                </a:lnTo>
                <a:lnTo>
                  <a:pt x="1496" y="536"/>
                </a:lnTo>
                <a:lnTo>
                  <a:pt x="1468" y="536"/>
                </a:lnTo>
                <a:lnTo>
                  <a:pt x="1496" y="536"/>
                </a:lnTo>
                <a:lnTo>
                  <a:pt x="1524" y="564"/>
                </a:lnTo>
                <a:lnTo>
                  <a:pt x="1609" y="564"/>
                </a:lnTo>
                <a:lnTo>
                  <a:pt x="1637" y="592"/>
                </a:lnTo>
                <a:lnTo>
                  <a:pt x="1693" y="592"/>
                </a:lnTo>
                <a:lnTo>
                  <a:pt x="1722" y="621"/>
                </a:lnTo>
                <a:lnTo>
                  <a:pt x="1750" y="621"/>
                </a:lnTo>
                <a:lnTo>
                  <a:pt x="1835" y="649"/>
                </a:lnTo>
                <a:lnTo>
                  <a:pt x="1806" y="649"/>
                </a:lnTo>
                <a:lnTo>
                  <a:pt x="1891" y="649"/>
                </a:lnTo>
                <a:lnTo>
                  <a:pt x="1919" y="677"/>
                </a:lnTo>
                <a:lnTo>
                  <a:pt x="1976" y="677"/>
                </a:lnTo>
                <a:lnTo>
                  <a:pt x="2004" y="705"/>
                </a:lnTo>
                <a:lnTo>
                  <a:pt x="2032" y="705"/>
                </a:lnTo>
                <a:lnTo>
                  <a:pt x="2060" y="733"/>
                </a:lnTo>
                <a:lnTo>
                  <a:pt x="2089" y="762"/>
                </a:lnTo>
                <a:lnTo>
                  <a:pt x="2117" y="762"/>
                </a:lnTo>
                <a:lnTo>
                  <a:pt x="2145" y="790"/>
                </a:lnTo>
                <a:lnTo>
                  <a:pt x="2173" y="790"/>
                </a:lnTo>
                <a:lnTo>
                  <a:pt x="2201" y="818"/>
                </a:lnTo>
                <a:lnTo>
                  <a:pt x="2230" y="846"/>
                </a:lnTo>
                <a:lnTo>
                  <a:pt x="2258" y="846"/>
                </a:lnTo>
                <a:lnTo>
                  <a:pt x="2286" y="875"/>
                </a:lnTo>
                <a:lnTo>
                  <a:pt x="2314" y="903"/>
                </a:lnTo>
                <a:lnTo>
                  <a:pt x="2371" y="903"/>
                </a:lnTo>
                <a:lnTo>
                  <a:pt x="2399" y="931"/>
                </a:lnTo>
                <a:lnTo>
                  <a:pt x="2427" y="931"/>
                </a:lnTo>
                <a:lnTo>
                  <a:pt x="2455" y="959"/>
                </a:lnTo>
                <a:lnTo>
                  <a:pt x="2512" y="959"/>
                </a:lnTo>
                <a:lnTo>
                  <a:pt x="2540" y="987"/>
                </a:lnTo>
                <a:lnTo>
                  <a:pt x="2568" y="1016"/>
                </a:lnTo>
                <a:lnTo>
                  <a:pt x="2597" y="1016"/>
                </a:lnTo>
                <a:lnTo>
                  <a:pt x="2625" y="1044"/>
                </a:lnTo>
                <a:lnTo>
                  <a:pt x="2709" y="1044"/>
                </a:lnTo>
                <a:lnTo>
                  <a:pt x="2738" y="1072"/>
                </a:lnTo>
                <a:lnTo>
                  <a:pt x="2766" y="1072"/>
                </a:lnTo>
                <a:lnTo>
                  <a:pt x="2851" y="1100"/>
                </a:lnTo>
                <a:lnTo>
                  <a:pt x="2822" y="1100"/>
                </a:lnTo>
                <a:lnTo>
                  <a:pt x="2851" y="1100"/>
                </a:lnTo>
              </a:path>
            </a:pathLst>
          </a:custGeom>
          <a:noFill/>
          <a:ln w="3780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09" name="Freeform 106"/>
          <p:cNvSpPr>
            <a:spLocks noChangeArrowheads="1"/>
          </p:cNvSpPr>
          <p:nvPr/>
        </p:nvSpPr>
        <p:spPr bwMode="auto">
          <a:xfrm>
            <a:off x="2296749" y="1611515"/>
            <a:ext cx="1670363" cy="240115"/>
          </a:xfrm>
          <a:custGeom>
            <a:avLst/>
            <a:gdLst>
              <a:gd name="T0" fmla="*/ 0 w 3529"/>
              <a:gd name="T1" fmla="*/ 0 h 509"/>
              <a:gd name="T2" fmla="*/ 1553 w 3529"/>
              <a:gd name="T3" fmla="*/ 0 h 509"/>
              <a:gd name="T4" fmla="*/ 1581 w 3529"/>
              <a:gd name="T5" fmla="*/ 28 h 509"/>
              <a:gd name="T6" fmla="*/ 1609 w 3529"/>
              <a:gd name="T7" fmla="*/ 28 h 509"/>
              <a:gd name="T8" fmla="*/ 1637 w 3529"/>
              <a:gd name="T9" fmla="*/ 56 h 509"/>
              <a:gd name="T10" fmla="*/ 1694 w 3529"/>
              <a:gd name="T11" fmla="*/ 56 h 509"/>
              <a:gd name="T12" fmla="*/ 1722 w 3529"/>
              <a:gd name="T13" fmla="*/ 84 h 509"/>
              <a:gd name="T14" fmla="*/ 1750 w 3529"/>
              <a:gd name="T15" fmla="*/ 84 h 509"/>
              <a:gd name="T16" fmla="*/ 1778 w 3529"/>
              <a:gd name="T17" fmla="*/ 113 h 509"/>
              <a:gd name="T18" fmla="*/ 1891 w 3529"/>
              <a:gd name="T19" fmla="*/ 113 h 509"/>
              <a:gd name="T20" fmla="*/ 1919 w 3529"/>
              <a:gd name="T21" fmla="*/ 141 h 509"/>
              <a:gd name="T22" fmla="*/ 2061 w 3529"/>
              <a:gd name="T23" fmla="*/ 141 h 509"/>
              <a:gd name="T24" fmla="*/ 2089 w 3529"/>
              <a:gd name="T25" fmla="*/ 169 h 509"/>
              <a:gd name="T26" fmla="*/ 2173 w 3529"/>
              <a:gd name="T27" fmla="*/ 169 h 509"/>
              <a:gd name="T28" fmla="*/ 2202 w 3529"/>
              <a:gd name="T29" fmla="*/ 197 h 509"/>
              <a:gd name="T30" fmla="*/ 2230 w 3529"/>
              <a:gd name="T31" fmla="*/ 197 h 509"/>
              <a:gd name="T32" fmla="*/ 2258 w 3529"/>
              <a:gd name="T33" fmla="*/ 225 h 509"/>
              <a:gd name="T34" fmla="*/ 2399 w 3529"/>
              <a:gd name="T35" fmla="*/ 225 h 509"/>
              <a:gd name="T36" fmla="*/ 2427 w 3529"/>
              <a:gd name="T37" fmla="*/ 254 h 509"/>
              <a:gd name="T38" fmla="*/ 2484 w 3529"/>
              <a:gd name="T39" fmla="*/ 254 h 509"/>
              <a:gd name="T40" fmla="*/ 2512 w 3529"/>
              <a:gd name="T41" fmla="*/ 282 h 509"/>
              <a:gd name="T42" fmla="*/ 2710 w 3529"/>
              <a:gd name="T43" fmla="*/ 282 h 509"/>
              <a:gd name="T44" fmla="*/ 2738 w 3529"/>
              <a:gd name="T45" fmla="*/ 310 h 509"/>
              <a:gd name="T46" fmla="*/ 2851 w 3529"/>
              <a:gd name="T47" fmla="*/ 310 h 509"/>
              <a:gd name="T48" fmla="*/ 2879 w 3529"/>
              <a:gd name="T49" fmla="*/ 338 h 509"/>
              <a:gd name="T50" fmla="*/ 2935 w 3529"/>
              <a:gd name="T51" fmla="*/ 338 h 509"/>
              <a:gd name="T52" fmla="*/ 2964 w 3529"/>
              <a:gd name="T53" fmla="*/ 367 h 509"/>
              <a:gd name="T54" fmla="*/ 3077 w 3529"/>
              <a:gd name="T55" fmla="*/ 367 h 509"/>
              <a:gd name="T56" fmla="*/ 3133 w 3529"/>
              <a:gd name="T57" fmla="*/ 395 h 509"/>
              <a:gd name="T58" fmla="*/ 3218 w 3529"/>
              <a:gd name="T59" fmla="*/ 395 h 509"/>
              <a:gd name="T60" fmla="*/ 3246 w 3529"/>
              <a:gd name="T61" fmla="*/ 423 h 509"/>
              <a:gd name="T62" fmla="*/ 3274 w 3529"/>
              <a:gd name="T63" fmla="*/ 423 h 509"/>
              <a:gd name="T64" fmla="*/ 3331 w 3529"/>
              <a:gd name="T65" fmla="*/ 451 h 509"/>
              <a:gd name="T66" fmla="*/ 3387 w 3529"/>
              <a:gd name="T67" fmla="*/ 451 h 509"/>
              <a:gd name="T68" fmla="*/ 3415 w 3529"/>
              <a:gd name="T69" fmla="*/ 479 h 509"/>
              <a:gd name="T70" fmla="*/ 3472 w 3529"/>
              <a:gd name="T71" fmla="*/ 479 h 509"/>
              <a:gd name="T72" fmla="*/ 3500 w 3529"/>
              <a:gd name="T73" fmla="*/ 508 h 509"/>
              <a:gd name="T74" fmla="*/ 3528 w 3529"/>
              <a:gd name="T75"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29" h="509">
                <a:moveTo>
                  <a:pt x="0" y="0"/>
                </a:moveTo>
                <a:lnTo>
                  <a:pt x="1553" y="0"/>
                </a:lnTo>
                <a:lnTo>
                  <a:pt x="1581" y="28"/>
                </a:lnTo>
                <a:lnTo>
                  <a:pt x="1609" y="28"/>
                </a:lnTo>
                <a:lnTo>
                  <a:pt x="1637" y="56"/>
                </a:lnTo>
                <a:lnTo>
                  <a:pt x="1694" y="56"/>
                </a:lnTo>
                <a:lnTo>
                  <a:pt x="1722" y="84"/>
                </a:lnTo>
                <a:lnTo>
                  <a:pt x="1750" y="84"/>
                </a:lnTo>
                <a:lnTo>
                  <a:pt x="1778" y="113"/>
                </a:lnTo>
                <a:lnTo>
                  <a:pt x="1891" y="113"/>
                </a:lnTo>
                <a:lnTo>
                  <a:pt x="1919" y="141"/>
                </a:lnTo>
                <a:lnTo>
                  <a:pt x="2061" y="141"/>
                </a:lnTo>
                <a:lnTo>
                  <a:pt x="2089" y="169"/>
                </a:lnTo>
                <a:lnTo>
                  <a:pt x="2173" y="169"/>
                </a:lnTo>
                <a:lnTo>
                  <a:pt x="2202" y="197"/>
                </a:lnTo>
                <a:lnTo>
                  <a:pt x="2230" y="197"/>
                </a:lnTo>
                <a:lnTo>
                  <a:pt x="2258" y="225"/>
                </a:lnTo>
                <a:lnTo>
                  <a:pt x="2399" y="225"/>
                </a:lnTo>
                <a:lnTo>
                  <a:pt x="2427" y="254"/>
                </a:lnTo>
                <a:lnTo>
                  <a:pt x="2484" y="254"/>
                </a:lnTo>
                <a:lnTo>
                  <a:pt x="2512" y="282"/>
                </a:lnTo>
                <a:lnTo>
                  <a:pt x="2710" y="282"/>
                </a:lnTo>
                <a:lnTo>
                  <a:pt x="2738" y="310"/>
                </a:lnTo>
                <a:lnTo>
                  <a:pt x="2851" y="310"/>
                </a:lnTo>
                <a:lnTo>
                  <a:pt x="2879" y="338"/>
                </a:lnTo>
                <a:lnTo>
                  <a:pt x="2935" y="338"/>
                </a:lnTo>
                <a:lnTo>
                  <a:pt x="2964" y="367"/>
                </a:lnTo>
                <a:lnTo>
                  <a:pt x="3077" y="367"/>
                </a:lnTo>
                <a:lnTo>
                  <a:pt x="3133" y="395"/>
                </a:lnTo>
                <a:lnTo>
                  <a:pt x="3218" y="395"/>
                </a:lnTo>
                <a:lnTo>
                  <a:pt x="3246" y="423"/>
                </a:lnTo>
                <a:lnTo>
                  <a:pt x="3274" y="423"/>
                </a:lnTo>
                <a:lnTo>
                  <a:pt x="3331" y="451"/>
                </a:lnTo>
                <a:lnTo>
                  <a:pt x="3387" y="451"/>
                </a:lnTo>
                <a:lnTo>
                  <a:pt x="3415" y="479"/>
                </a:lnTo>
                <a:lnTo>
                  <a:pt x="3472" y="479"/>
                </a:lnTo>
                <a:lnTo>
                  <a:pt x="3500" y="508"/>
                </a:lnTo>
                <a:lnTo>
                  <a:pt x="3528" y="508"/>
                </a:lnTo>
              </a:path>
            </a:pathLst>
          </a:custGeom>
          <a:noFill/>
          <a:ln w="3780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10" name="Line 107"/>
          <p:cNvSpPr>
            <a:spLocks noChangeShapeType="1"/>
          </p:cNvSpPr>
          <p:nvPr/>
        </p:nvSpPr>
        <p:spPr bwMode="auto">
          <a:xfrm>
            <a:off x="1868720" y="1611515"/>
            <a:ext cx="428030" cy="2089"/>
          </a:xfrm>
          <a:prstGeom prst="line">
            <a:avLst/>
          </a:prstGeom>
          <a:noFill/>
          <a:ln w="37800" cap="flat">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11" name="Text Box 108"/>
          <p:cNvSpPr txBox="1">
            <a:spLocks noChangeArrowheads="1"/>
          </p:cNvSpPr>
          <p:nvPr/>
        </p:nvSpPr>
        <p:spPr bwMode="auto">
          <a:xfrm>
            <a:off x="1680539" y="1475876"/>
            <a:ext cx="93957" cy="240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600">
                <a:solidFill>
                  <a:srgbClr val="000000"/>
                </a:solidFill>
                <a:ea typeface="Droid Sans Fallback" charset="0"/>
                <a:cs typeface="Droid Sans Fallback" charset="0"/>
              </a:rPr>
              <a:t>1</a:t>
            </a:r>
          </a:p>
        </p:txBody>
      </p:sp>
      <p:sp>
        <p:nvSpPr>
          <p:cNvPr id="113" name="Text Box 110"/>
          <p:cNvSpPr txBox="1">
            <a:spLocks noChangeArrowheads="1"/>
          </p:cNvSpPr>
          <p:nvPr/>
        </p:nvSpPr>
        <p:spPr bwMode="auto">
          <a:xfrm>
            <a:off x="3192482" y="6134022"/>
            <a:ext cx="2384443" cy="336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0584" rIns="0" bIns="0"/>
          <a:lstStyle>
            <a:lvl1pPr>
              <a:tabLst>
                <a:tab pos="457200" algn="l"/>
                <a:tab pos="914400" algn="l"/>
                <a:tab pos="1371600" algn="l"/>
              </a:tabLst>
              <a:defRPr>
                <a:solidFill>
                  <a:srgbClr val="000000"/>
                </a:solidFill>
                <a:latin typeface="Arial" charset="0"/>
                <a:ea typeface="Droid Sans Fallback" charset="0"/>
                <a:cs typeface="Droid Sans Fallback" charset="0"/>
              </a:defRPr>
            </a:lvl1pPr>
            <a:lvl2pPr>
              <a:tabLst>
                <a:tab pos="457200" algn="l"/>
                <a:tab pos="914400" algn="l"/>
                <a:tab pos="1371600" algn="l"/>
              </a:tabLst>
              <a:defRPr>
                <a:solidFill>
                  <a:srgbClr val="000000"/>
                </a:solidFill>
                <a:latin typeface="Arial" charset="0"/>
                <a:ea typeface="Droid Sans Fallback" charset="0"/>
                <a:cs typeface="Droid Sans Fallback" charset="0"/>
              </a:defRPr>
            </a:lvl2pPr>
            <a:lvl3pPr>
              <a:tabLst>
                <a:tab pos="457200" algn="l"/>
                <a:tab pos="914400" algn="l"/>
                <a:tab pos="1371600" algn="l"/>
              </a:tabLst>
              <a:defRPr>
                <a:solidFill>
                  <a:srgbClr val="000000"/>
                </a:solidFill>
                <a:latin typeface="Arial" charset="0"/>
                <a:ea typeface="Droid Sans Fallback" charset="0"/>
                <a:cs typeface="Droid Sans Fallback" charset="0"/>
              </a:defRPr>
            </a:lvl3pPr>
            <a:lvl4pPr>
              <a:tabLst>
                <a:tab pos="457200" algn="l"/>
                <a:tab pos="914400" algn="l"/>
                <a:tab pos="1371600" algn="l"/>
              </a:tabLst>
              <a:defRPr>
                <a:solidFill>
                  <a:srgbClr val="000000"/>
                </a:solidFill>
                <a:latin typeface="Arial" charset="0"/>
                <a:ea typeface="Droid Sans Fallback" charset="0"/>
                <a:cs typeface="Droid Sans Fallback" charset="0"/>
              </a:defRPr>
            </a:lvl4pPr>
            <a:lvl5pPr>
              <a:tabLst>
                <a:tab pos="457200" algn="l"/>
                <a:tab pos="914400" algn="l"/>
                <a:tab pos="13716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Lst>
              <a:defRPr>
                <a:solidFill>
                  <a:srgbClr val="000000"/>
                </a:solidFill>
                <a:latin typeface="Arial" charset="0"/>
                <a:ea typeface="Droid Sans Fallback" charset="0"/>
                <a:cs typeface="Droid Sans Fallback" charset="0"/>
              </a:defRPr>
            </a:lvl9pPr>
          </a:lstStyle>
          <a:p>
            <a:r>
              <a:rPr lang="en-US" altLang="en-US" sz="2000" b="1" dirty="0">
                <a:latin typeface="+mn-lt"/>
              </a:rPr>
              <a:t>Cumulative Coverage</a:t>
            </a:r>
          </a:p>
        </p:txBody>
      </p:sp>
      <p:sp>
        <p:nvSpPr>
          <p:cNvPr id="120" name="Freeform 117"/>
          <p:cNvSpPr>
            <a:spLocks noChangeArrowheads="1"/>
          </p:cNvSpPr>
          <p:nvPr/>
        </p:nvSpPr>
        <p:spPr bwMode="auto">
          <a:xfrm>
            <a:off x="4351296" y="5100485"/>
            <a:ext cx="2089" cy="2087"/>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21" name="Freeform 118"/>
          <p:cNvSpPr>
            <a:spLocks noChangeArrowheads="1"/>
          </p:cNvSpPr>
          <p:nvPr/>
        </p:nvSpPr>
        <p:spPr bwMode="auto">
          <a:xfrm>
            <a:off x="4351296" y="4348822"/>
            <a:ext cx="2089" cy="2087"/>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22" name="Freeform 119"/>
          <p:cNvSpPr>
            <a:spLocks noChangeArrowheads="1"/>
          </p:cNvSpPr>
          <p:nvPr/>
        </p:nvSpPr>
        <p:spPr bwMode="auto">
          <a:xfrm>
            <a:off x="2110922" y="4125411"/>
            <a:ext cx="2772802" cy="1263213"/>
          </a:xfrm>
          <a:custGeom>
            <a:avLst/>
            <a:gdLst>
              <a:gd name="T0" fmla="*/ 0 w 4393"/>
              <a:gd name="T1" fmla="*/ 2667 h 2668"/>
              <a:gd name="T2" fmla="*/ 4392 w 4393"/>
              <a:gd name="T3" fmla="*/ 2667 h 2668"/>
              <a:gd name="T4" fmla="*/ 4392 w 4393"/>
              <a:gd name="T5" fmla="*/ 0 h 2668"/>
              <a:gd name="T6" fmla="*/ 0 w 4393"/>
              <a:gd name="T7" fmla="*/ 0 h 2668"/>
              <a:gd name="T8" fmla="*/ 0 w 4393"/>
              <a:gd name="T9" fmla="*/ 2667 h 2668"/>
            </a:gdLst>
            <a:ahLst/>
            <a:cxnLst>
              <a:cxn ang="0">
                <a:pos x="T0" y="T1"/>
              </a:cxn>
              <a:cxn ang="0">
                <a:pos x="T2" y="T3"/>
              </a:cxn>
              <a:cxn ang="0">
                <a:pos x="T4" y="T5"/>
              </a:cxn>
              <a:cxn ang="0">
                <a:pos x="T6" y="T7"/>
              </a:cxn>
              <a:cxn ang="0">
                <a:pos x="T8" y="T9"/>
              </a:cxn>
            </a:cxnLst>
            <a:rect l="0" t="0" r="r" b="b"/>
            <a:pathLst>
              <a:path w="4393" h="2668">
                <a:moveTo>
                  <a:pt x="0" y="2667"/>
                </a:moveTo>
                <a:lnTo>
                  <a:pt x="4392" y="2667"/>
                </a:lnTo>
                <a:lnTo>
                  <a:pt x="4392" y="0"/>
                </a:lnTo>
                <a:lnTo>
                  <a:pt x="0" y="0"/>
                </a:lnTo>
                <a:lnTo>
                  <a:pt x="0" y="2667"/>
                </a:lnTo>
              </a:path>
            </a:pathLst>
          </a:custGeom>
          <a:solidFill>
            <a:srgbClr val="FFFFFF"/>
          </a:solidFill>
          <a:ln w="19050" cap="flat">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p>
        </p:txBody>
      </p:sp>
      <p:sp>
        <p:nvSpPr>
          <p:cNvPr id="133" name="Line 130"/>
          <p:cNvSpPr>
            <a:spLocks noChangeShapeType="1"/>
          </p:cNvSpPr>
          <p:nvPr/>
        </p:nvSpPr>
        <p:spPr bwMode="auto">
          <a:xfrm>
            <a:off x="2213231" y="4279919"/>
            <a:ext cx="521988" cy="2089"/>
          </a:xfrm>
          <a:prstGeom prst="line">
            <a:avLst/>
          </a:prstGeom>
          <a:noFill/>
          <a:ln w="37800"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34" name="Text Box 131"/>
          <p:cNvSpPr txBox="1">
            <a:spLocks noChangeArrowheads="1"/>
          </p:cNvSpPr>
          <p:nvPr/>
        </p:nvSpPr>
        <p:spPr bwMode="auto">
          <a:xfrm>
            <a:off x="2789506" y="4154721"/>
            <a:ext cx="1555526" cy="219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803" rIns="0" bIns="0"/>
          <a:lstStyle>
            <a:lvl1pPr>
              <a:tabLst>
                <a:tab pos="457200" algn="l"/>
                <a:tab pos="914400" algn="l"/>
              </a:tabLst>
              <a:defRPr>
                <a:solidFill>
                  <a:srgbClr val="000000"/>
                </a:solidFill>
                <a:latin typeface="Arial" charset="0"/>
                <a:ea typeface="Droid Sans Fallback" charset="0"/>
                <a:cs typeface="Droid Sans Fallback" charset="0"/>
              </a:defRPr>
            </a:lvl1pPr>
            <a:lvl2pPr>
              <a:tabLst>
                <a:tab pos="457200" algn="l"/>
                <a:tab pos="914400" algn="l"/>
              </a:tabLst>
              <a:defRPr>
                <a:solidFill>
                  <a:srgbClr val="000000"/>
                </a:solidFill>
                <a:latin typeface="Arial" charset="0"/>
                <a:ea typeface="Droid Sans Fallback" charset="0"/>
                <a:cs typeface="Droid Sans Fallback" charset="0"/>
              </a:defRPr>
            </a:lvl2pPr>
            <a:lvl3pPr>
              <a:tabLst>
                <a:tab pos="457200" algn="l"/>
                <a:tab pos="914400" algn="l"/>
              </a:tabLst>
              <a:defRPr>
                <a:solidFill>
                  <a:srgbClr val="000000"/>
                </a:solidFill>
                <a:latin typeface="Arial" charset="0"/>
                <a:ea typeface="Droid Sans Fallback" charset="0"/>
                <a:cs typeface="Droid Sans Fallback" charset="0"/>
              </a:defRPr>
            </a:lvl3pPr>
            <a:lvl4pPr>
              <a:tabLst>
                <a:tab pos="457200" algn="l"/>
                <a:tab pos="914400" algn="l"/>
              </a:tabLst>
              <a:defRPr>
                <a:solidFill>
                  <a:srgbClr val="000000"/>
                </a:solidFill>
                <a:latin typeface="Arial" charset="0"/>
                <a:ea typeface="Droid Sans Fallback" charset="0"/>
                <a:cs typeface="Droid Sans Fallback" charset="0"/>
              </a:defRPr>
            </a:lvl4pPr>
            <a:lvl5pPr>
              <a:tabLst>
                <a:tab pos="457200" algn="l"/>
                <a:tab pos="9144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9pPr>
          </a:lstStyle>
          <a:p>
            <a:r>
              <a:rPr lang="en-US" altLang="en-US" sz="1600" b="1">
                <a:latin typeface="+mn-lt"/>
              </a:rPr>
              <a:t>Visual Words .63 (.37)</a:t>
            </a:r>
          </a:p>
        </p:txBody>
      </p:sp>
      <p:sp>
        <p:nvSpPr>
          <p:cNvPr id="135" name="Line 132"/>
          <p:cNvSpPr>
            <a:spLocks noChangeShapeType="1"/>
          </p:cNvSpPr>
          <p:nvPr/>
        </p:nvSpPr>
        <p:spPr bwMode="auto">
          <a:xfrm>
            <a:off x="2213231" y="4528386"/>
            <a:ext cx="521988" cy="2087"/>
          </a:xfrm>
          <a:prstGeom prst="line">
            <a:avLst/>
          </a:prstGeom>
          <a:noFill/>
          <a:ln w="37800" cap="flat">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36" name="Text Box 133"/>
          <p:cNvSpPr txBox="1">
            <a:spLocks noChangeArrowheads="1"/>
          </p:cNvSpPr>
          <p:nvPr/>
        </p:nvSpPr>
        <p:spPr bwMode="auto">
          <a:xfrm>
            <a:off x="2789506" y="4405275"/>
            <a:ext cx="1486623" cy="219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803" rIns="0" bIns="0"/>
          <a:lstStyle>
            <a:lvl1pPr>
              <a:tabLst>
                <a:tab pos="457200" algn="l"/>
                <a:tab pos="914400" algn="l"/>
              </a:tabLst>
              <a:defRPr>
                <a:solidFill>
                  <a:srgbClr val="000000"/>
                </a:solidFill>
                <a:latin typeface="Arial" charset="0"/>
                <a:ea typeface="Droid Sans Fallback" charset="0"/>
                <a:cs typeface="Droid Sans Fallback" charset="0"/>
              </a:defRPr>
            </a:lvl1pPr>
            <a:lvl2pPr>
              <a:tabLst>
                <a:tab pos="457200" algn="l"/>
                <a:tab pos="914400" algn="l"/>
              </a:tabLst>
              <a:defRPr>
                <a:solidFill>
                  <a:srgbClr val="000000"/>
                </a:solidFill>
                <a:latin typeface="Arial" charset="0"/>
                <a:ea typeface="Droid Sans Fallback" charset="0"/>
                <a:cs typeface="Droid Sans Fallback" charset="0"/>
              </a:defRPr>
            </a:lvl2pPr>
            <a:lvl3pPr>
              <a:tabLst>
                <a:tab pos="457200" algn="l"/>
                <a:tab pos="914400" algn="l"/>
              </a:tabLst>
              <a:defRPr>
                <a:solidFill>
                  <a:srgbClr val="000000"/>
                </a:solidFill>
                <a:latin typeface="Arial" charset="0"/>
                <a:ea typeface="Droid Sans Fallback" charset="0"/>
                <a:cs typeface="Droid Sans Fallback" charset="0"/>
              </a:defRPr>
            </a:lvl3pPr>
            <a:lvl4pPr>
              <a:tabLst>
                <a:tab pos="457200" algn="l"/>
                <a:tab pos="914400" algn="l"/>
              </a:tabLst>
              <a:defRPr>
                <a:solidFill>
                  <a:srgbClr val="000000"/>
                </a:solidFill>
                <a:latin typeface="Arial" charset="0"/>
                <a:ea typeface="Droid Sans Fallback" charset="0"/>
                <a:cs typeface="Droid Sans Fallback" charset="0"/>
              </a:defRPr>
            </a:lvl4pPr>
            <a:lvl5pPr>
              <a:tabLst>
                <a:tab pos="457200" algn="l"/>
                <a:tab pos="9144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9pPr>
          </a:lstStyle>
          <a:p>
            <a:r>
              <a:rPr lang="en-US" altLang="en-US" sz="1600" b="1">
                <a:latin typeface="+mn-lt"/>
              </a:rPr>
              <a:t>Russel et al. .66 (.38)</a:t>
            </a:r>
          </a:p>
        </p:txBody>
      </p:sp>
      <p:sp>
        <p:nvSpPr>
          <p:cNvPr id="137" name="Line 134"/>
          <p:cNvSpPr>
            <a:spLocks noChangeShapeType="1"/>
          </p:cNvSpPr>
          <p:nvPr/>
        </p:nvSpPr>
        <p:spPr bwMode="auto">
          <a:xfrm>
            <a:off x="2213231" y="4776852"/>
            <a:ext cx="521988" cy="2089"/>
          </a:xfrm>
          <a:prstGeom prst="line">
            <a:avLst/>
          </a:prstGeom>
          <a:noFill/>
          <a:ln w="37800" cap="flat">
            <a:solidFill>
              <a:srgbClr val="00FFFF"/>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38" name="Text Box 135"/>
          <p:cNvSpPr txBox="1">
            <a:spLocks noChangeArrowheads="1"/>
          </p:cNvSpPr>
          <p:nvPr/>
        </p:nvSpPr>
        <p:spPr bwMode="auto">
          <a:xfrm>
            <a:off x="2789506" y="4653741"/>
            <a:ext cx="1576406" cy="219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803" rIns="0" bIns="0"/>
          <a:lstStyle>
            <a:lvl1pPr>
              <a:tabLst>
                <a:tab pos="457200" algn="l"/>
                <a:tab pos="914400" algn="l"/>
              </a:tabLst>
              <a:defRPr>
                <a:solidFill>
                  <a:srgbClr val="000000"/>
                </a:solidFill>
                <a:latin typeface="Arial" charset="0"/>
                <a:ea typeface="Droid Sans Fallback" charset="0"/>
                <a:cs typeface="Droid Sans Fallback" charset="0"/>
              </a:defRPr>
            </a:lvl1pPr>
            <a:lvl2pPr>
              <a:tabLst>
                <a:tab pos="457200" algn="l"/>
                <a:tab pos="914400" algn="l"/>
              </a:tabLst>
              <a:defRPr>
                <a:solidFill>
                  <a:srgbClr val="000000"/>
                </a:solidFill>
                <a:latin typeface="Arial" charset="0"/>
                <a:ea typeface="Droid Sans Fallback" charset="0"/>
                <a:cs typeface="Droid Sans Fallback" charset="0"/>
              </a:defRPr>
            </a:lvl2pPr>
            <a:lvl3pPr>
              <a:tabLst>
                <a:tab pos="457200" algn="l"/>
                <a:tab pos="914400" algn="l"/>
              </a:tabLst>
              <a:defRPr>
                <a:solidFill>
                  <a:srgbClr val="000000"/>
                </a:solidFill>
                <a:latin typeface="Arial" charset="0"/>
                <a:ea typeface="Droid Sans Fallback" charset="0"/>
                <a:cs typeface="Droid Sans Fallback" charset="0"/>
              </a:defRPr>
            </a:lvl3pPr>
            <a:lvl4pPr>
              <a:tabLst>
                <a:tab pos="457200" algn="l"/>
                <a:tab pos="914400" algn="l"/>
              </a:tabLst>
              <a:defRPr>
                <a:solidFill>
                  <a:srgbClr val="000000"/>
                </a:solidFill>
                <a:latin typeface="Arial" charset="0"/>
                <a:ea typeface="Droid Sans Fallback" charset="0"/>
                <a:cs typeface="Droid Sans Fallback" charset="0"/>
              </a:defRPr>
            </a:lvl4pPr>
            <a:lvl5pPr>
              <a:tabLst>
                <a:tab pos="457200" algn="l"/>
                <a:tab pos="9144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9pPr>
          </a:lstStyle>
          <a:p>
            <a:r>
              <a:rPr lang="en-US" altLang="en-US" sz="1600" b="1">
                <a:latin typeface="+mn-lt"/>
              </a:rPr>
              <a:t>HOG Kmeans .70 (.40)</a:t>
            </a:r>
          </a:p>
        </p:txBody>
      </p:sp>
      <p:sp>
        <p:nvSpPr>
          <p:cNvPr id="139" name="Line 136"/>
          <p:cNvSpPr>
            <a:spLocks noChangeShapeType="1"/>
          </p:cNvSpPr>
          <p:nvPr/>
        </p:nvSpPr>
        <p:spPr bwMode="auto">
          <a:xfrm>
            <a:off x="2213231" y="5202795"/>
            <a:ext cx="521988" cy="2089"/>
          </a:xfrm>
          <a:prstGeom prst="line">
            <a:avLst/>
          </a:prstGeom>
          <a:noFill/>
          <a:ln w="37800" cap="flat">
            <a:solidFill>
              <a:srgbClr val="00FF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40" name="Text Box 137"/>
          <p:cNvSpPr txBox="1">
            <a:spLocks noChangeArrowheads="1"/>
          </p:cNvSpPr>
          <p:nvPr/>
        </p:nvSpPr>
        <p:spPr bwMode="auto">
          <a:xfrm>
            <a:off x="2789506" y="5079684"/>
            <a:ext cx="1618165" cy="219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803" rIns="0" bIns="0"/>
          <a:lstStyle>
            <a:lvl1pPr>
              <a:tabLst>
                <a:tab pos="457200" algn="l"/>
                <a:tab pos="914400" algn="l"/>
              </a:tabLst>
              <a:defRPr>
                <a:solidFill>
                  <a:srgbClr val="000000"/>
                </a:solidFill>
                <a:latin typeface="Arial" charset="0"/>
                <a:ea typeface="Droid Sans Fallback" charset="0"/>
                <a:cs typeface="Droid Sans Fallback" charset="0"/>
              </a:defRPr>
            </a:lvl1pPr>
            <a:lvl2pPr>
              <a:tabLst>
                <a:tab pos="457200" algn="l"/>
                <a:tab pos="914400" algn="l"/>
              </a:tabLst>
              <a:defRPr>
                <a:solidFill>
                  <a:srgbClr val="000000"/>
                </a:solidFill>
                <a:latin typeface="Arial" charset="0"/>
                <a:ea typeface="Droid Sans Fallback" charset="0"/>
                <a:cs typeface="Droid Sans Fallback" charset="0"/>
              </a:defRPr>
            </a:lvl2pPr>
            <a:lvl3pPr>
              <a:tabLst>
                <a:tab pos="457200" algn="l"/>
                <a:tab pos="914400" algn="l"/>
              </a:tabLst>
              <a:defRPr>
                <a:solidFill>
                  <a:srgbClr val="000000"/>
                </a:solidFill>
                <a:latin typeface="Arial" charset="0"/>
                <a:ea typeface="Droid Sans Fallback" charset="0"/>
                <a:cs typeface="Droid Sans Fallback" charset="0"/>
              </a:defRPr>
            </a:lvl3pPr>
            <a:lvl4pPr>
              <a:tabLst>
                <a:tab pos="457200" algn="l"/>
                <a:tab pos="914400" algn="l"/>
              </a:tabLst>
              <a:defRPr>
                <a:solidFill>
                  <a:srgbClr val="000000"/>
                </a:solidFill>
                <a:latin typeface="Arial" charset="0"/>
                <a:ea typeface="Droid Sans Fallback" charset="0"/>
                <a:cs typeface="Droid Sans Fallback" charset="0"/>
              </a:defRPr>
            </a:lvl4pPr>
            <a:lvl5pPr>
              <a:tabLst>
                <a:tab pos="457200" algn="l"/>
                <a:tab pos="9144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9pPr>
          </a:lstStyle>
          <a:p>
            <a:r>
              <a:rPr lang="en-US" altLang="en-US" sz="1600" b="1" dirty="0">
                <a:latin typeface="+mn-lt"/>
              </a:rPr>
              <a:t>Our Approach .83 (.48)</a:t>
            </a:r>
          </a:p>
        </p:txBody>
      </p:sp>
      <p:sp>
        <p:nvSpPr>
          <p:cNvPr id="141" name="Line 138"/>
          <p:cNvSpPr>
            <a:spLocks noChangeShapeType="1"/>
          </p:cNvSpPr>
          <p:nvPr/>
        </p:nvSpPr>
        <p:spPr bwMode="auto">
          <a:xfrm>
            <a:off x="2213231" y="4983560"/>
            <a:ext cx="521988" cy="2087"/>
          </a:xfrm>
          <a:prstGeom prst="line">
            <a:avLst/>
          </a:prstGeom>
          <a:noFill/>
          <a:ln w="37800" cap="flat">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p>
        </p:txBody>
      </p:sp>
      <p:sp>
        <p:nvSpPr>
          <p:cNvPr id="142" name="Text Box 139"/>
          <p:cNvSpPr txBox="1">
            <a:spLocks noChangeArrowheads="1"/>
          </p:cNvSpPr>
          <p:nvPr/>
        </p:nvSpPr>
        <p:spPr bwMode="auto">
          <a:xfrm>
            <a:off x="2789506" y="4860449"/>
            <a:ext cx="1409369" cy="219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803" rIns="0" bIns="0"/>
          <a:lstStyle>
            <a:lvl1pPr>
              <a:tabLst>
                <a:tab pos="457200" algn="l"/>
                <a:tab pos="914400" algn="l"/>
              </a:tabLst>
              <a:defRPr>
                <a:solidFill>
                  <a:srgbClr val="000000"/>
                </a:solidFill>
                <a:latin typeface="Arial" charset="0"/>
                <a:ea typeface="Droid Sans Fallback" charset="0"/>
                <a:cs typeface="Droid Sans Fallback" charset="0"/>
              </a:defRPr>
            </a:lvl1pPr>
            <a:lvl2pPr>
              <a:tabLst>
                <a:tab pos="457200" algn="l"/>
                <a:tab pos="914400" algn="l"/>
              </a:tabLst>
              <a:defRPr>
                <a:solidFill>
                  <a:srgbClr val="000000"/>
                </a:solidFill>
                <a:latin typeface="Arial" charset="0"/>
                <a:ea typeface="Droid Sans Fallback" charset="0"/>
                <a:cs typeface="Droid Sans Fallback" charset="0"/>
              </a:defRPr>
            </a:lvl2pPr>
            <a:lvl3pPr>
              <a:tabLst>
                <a:tab pos="457200" algn="l"/>
                <a:tab pos="914400" algn="l"/>
              </a:tabLst>
              <a:defRPr>
                <a:solidFill>
                  <a:srgbClr val="000000"/>
                </a:solidFill>
                <a:latin typeface="Arial" charset="0"/>
                <a:ea typeface="Droid Sans Fallback" charset="0"/>
                <a:cs typeface="Droid Sans Fallback" charset="0"/>
              </a:defRPr>
            </a:lvl3pPr>
            <a:lvl4pPr>
              <a:tabLst>
                <a:tab pos="457200" algn="l"/>
                <a:tab pos="914400" algn="l"/>
              </a:tabLst>
              <a:defRPr>
                <a:solidFill>
                  <a:srgbClr val="000000"/>
                </a:solidFill>
                <a:latin typeface="Arial" charset="0"/>
                <a:ea typeface="Droid Sans Fallback" charset="0"/>
                <a:cs typeface="Droid Sans Fallback" charset="0"/>
              </a:defRPr>
            </a:lvl4pPr>
            <a:lvl5pPr>
              <a:tabLst>
                <a:tab pos="457200" algn="l"/>
                <a:tab pos="9144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9pPr>
          </a:lstStyle>
          <a:p>
            <a:r>
              <a:rPr lang="en-US" altLang="en-US" sz="1600" b="1" dirty="0">
                <a:latin typeface="+mn-lt"/>
              </a:rPr>
              <a:t>Singh et al. .83 (.47)</a:t>
            </a:r>
          </a:p>
        </p:txBody>
      </p:sp>
      <p:sp>
        <p:nvSpPr>
          <p:cNvPr id="144" name="Text Box 110"/>
          <p:cNvSpPr txBox="1">
            <a:spLocks noChangeArrowheads="1"/>
          </p:cNvSpPr>
          <p:nvPr/>
        </p:nvSpPr>
        <p:spPr bwMode="auto">
          <a:xfrm rot="16200000">
            <a:off x="-1108" y="3562706"/>
            <a:ext cx="2384443" cy="336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0584" rIns="0" bIns="0"/>
          <a:lstStyle>
            <a:lvl1pPr>
              <a:tabLst>
                <a:tab pos="457200" algn="l"/>
                <a:tab pos="914400" algn="l"/>
                <a:tab pos="1371600" algn="l"/>
              </a:tabLst>
              <a:defRPr>
                <a:solidFill>
                  <a:srgbClr val="000000"/>
                </a:solidFill>
                <a:latin typeface="Arial" charset="0"/>
                <a:ea typeface="Droid Sans Fallback" charset="0"/>
                <a:cs typeface="Droid Sans Fallback" charset="0"/>
              </a:defRPr>
            </a:lvl1pPr>
            <a:lvl2pPr>
              <a:tabLst>
                <a:tab pos="457200" algn="l"/>
                <a:tab pos="914400" algn="l"/>
                <a:tab pos="1371600" algn="l"/>
              </a:tabLst>
              <a:defRPr>
                <a:solidFill>
                  <a:srgbClr val="000000"/>
                </a:solidFill>
                <a:latin typeface="Arial" charset="0"/>
                <a:ea typeface="Droid Sans Fallback" charset="0"/>
                <a:cs typeface="Droid Sans Fallback" charset="0"/>
              </a:defRPr>
            </a:lvl2pPr>
            <a:lvl3pPr>
              <a:tabLst>
                <a:tab pos="457200" algn="l"/>
                <a:tab pos="914400" algn="l"/>
                <a:tab pos="1371600" algn="l"/>
              </a:tabLst>
              <a:defRPr>
                <a:solidFill>
                  <a:srgbClr val="000000"/>
                </a:solidFill>
                <a:latin typeface="Arial" charset="0"/>
                <a:ea typeface="Droid Sans Fallback" charset="0"/>
                <a:cs typeface="Droid Sans Fallback" charset="0"/>
              </a:defRPr>
            </a:lvl3pPr>
            <a:lvl4pPr>
              <a:tabLst>
                <a:tab pos="457200" algn="l"/>
                <a:tab pos="914400" algn="l"/>
                <a:tab pos="1371600" algn="l"/>
              </a:tabLst>
              <a:defRPr>
                <a:solidFill>
                  <a:srgbClr val="000000"/>
                </a:solidFill>
                <a:latin typeface="Arial" charset="0"/>
                <a:ea typeface="Droid Sans Fallback" charset="0"/>
                <a:cs typeface="Droid Sans Fallback" charset="0"/>
              </a:defRPr>
            </a:lvl4pPr>
            <a:lvl5pPr>
              <a:tabLst>
                <a:tab pos="457200" algn="l"/>
                <a:tab pos="914400" algn="l"/>
                <a:tab pos="13716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Lst>
              <a:defRPr>
                <a:solidFill>
                  <a:srgbClr val="000000"/>
                </a:solidFill>
                <a:latin typeface="Arial" charset="0"/>
                <a:ea typeface="Droid Sans Fallback" charset="0"/>
                <a:cs typeface="Droid Sans Fallback" charset="0"/>
              </a:defRPr>
            </a:lvl9pPr>
          </a:lstStyle>
          <a:p>
            <a:pPr algn="ctr"/>
            <a:r>
              <a:rPr lang="en-US" altLang="en-US" sz="2000" b="1" dirty="0" smtClean="0">
                <a:latin typeface="+mn-lt"/>
              </a:rPr>
              <a:t>Purity</a:t>
            </a:r>
            <a:endParaRPr lang="en-US" altLang="en-US" sz="2000" b="1" dirty="0">
              <a:latin typeface="+mn-lt"/>
            </a:endParaRPr>
          </a:p>
        </p:txBody>
      </p:sp>
    </p:spTree>
    <p:extLst>
      <p:ext uri="{BB962C8B-B14F-4D97-AF65-F5344CB8AC3E}">
        <p14:creationId xmlns:p14="http://schemas.microsoft.com/office/powerpoint/2010/main" val="11165178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Pascal 2011, unsupervised</a:t>
            </a:r>
            <a:endParaRPr lang="en-US" dirty="0"/>
          </a:p>
        </p:txBody>
      </p:sp>
      <p:pic>
        <p:nvPicPr>
          <p:cNvPr id="4" name="Picture 2" descr="http://ladoga.graphics.cs.cmu.edu/cdoersch/hn25/france_run/ebs1/ac_unsup_full2_out/ds/warpveriftwo/patchimg%5b%5d/11178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6809" y="1926398"/>
            <a:ext cx="1008998" cy="10089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ladoga.graphics.cs.cmu.edu/cdoersch/hn25/france_run/ebs1/ac_unsup_full2_out/ds/warpveriftwo/patchimg%5b%5d/11178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6870" y="1926398"/>
            <a:ext cx="1008998" cy="10089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ladoga.graphics.cs.cmu.edu/cdoersch/hn25/france_run/ebs1/ac_unsup_full2_out/ds/warpveriftwo/patchimg%5b%5d/11178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6931" y="1926398"/>
            <a:ext cx="1008998" cy="10089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http://ladoga.graphics.cs.cmu.edu/cdoersch/hn25/france_run/ebs1/ac_unsup_full2_out/ds/warpveriftwo/patchimg%5b%5d/11178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6993" y="1926398"/>
            <a:ext cx="1008998" cy="10089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http://ladoga.graphics.cs.cmu.edu/cdoersch/hn25/france_run/ebs1/ac_unsup_full2_out/ds/warpveriftwo/patchimg%5b%5d/111783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7054" y="1926398"/>
            <a:ext cx="1008998" cy="10089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ladoga.graphics.cs.cmu.edu/cdoersch/hn25/france_run/ebs1/ac_unsup_full2_out/ds/warpveriftwo/patchimg%5b%5d/11178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7118" y="1926398"/>
            <a:ext cx="1008998" cy="100899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4331" y="2071373"/>
            <a:ext cx="418705" cy="646331"/>
          </a:xfrm>
          <a:prstGeom prst="rect">
            <a:avLst/>
          </a:prstGeom>
          <a:noFill/>
        </p:spPr>
        <p:txBody>
          <a:bodyPr wrap="none" rtlCol="0">
            <a:spAutoFit/>
          </a:bodyPr>
          <a:lstStyle/>
          <a:p>
            <a:r>
              <a:rPr lang="en-US" sz="3600" dirty="0" smtClean="0"/>
              <a:t>1</a:t>
            </a:r>
            <a:endParaRPr lang="en-US" sz="3600" dirty="0"/>
          </a:p>
        </p:txBody>
      </p:sp>
      <p:grpSp>
        <p:nvGrpSpPr>
          <p:cNvPr id="11" name="Group 10"/>
          <p:cNvGrpSpPr/>
          <p:nvPr/>
        </p:nvGrpSpPr>
        <p:grpSpPr>
          <a:xfrm>
            <a:off x="911754" y="1939487"/>
            <a:ext cx="1537282" cy="477521"/>
            <a:chOff x="3219452" y="909800"/>
            <a:chExt cx="559308" cy="173736"/>
          </a:xfrm>
        </p:grpSpPr>
        <p:pic>
          <p:nvPicPr>
            <p:cNvPr id="12" name="Picture 176" descr="http://ladoga.graphics.cs.cmu.edu/cdoersch/hn25/france_run/ebs1/ac_unsup_full2_out/ds/warpnoverif/patchimg%5b%5d/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19452" y="909800"/>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78" descr="http://ladoga.graphics.cs.cmu.edu/cdoersch/hn25/france_run/ebs1/ac_unsup_full2_out/ds/warpnoverif/patchimg%5b%5d/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12238" y="909800"/>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0" descr="http://ladoga.graphics.cs.cmu.edu/cdoersch/hn25/france_run/ebs1/ac_unsup_full2_out/ds/warpnoverif/patchimg%5b%5d/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05024" y="909800"/>
              <a:ext cx="173736" cy="173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911754" y="2441096"/>
            <a:ext cx="1537282" cy="477521"/>
            <a:chOff x="3214227" y="1101824"/>
            <a:chExt cx="559308" cy="173736"/>
          </a:xfrm>
        </p:grpSpPr>
        <p:pic>
          <p:nvPicPr>
            <p:cNvPr id="16" name="Picture 182" descr="http://ladoga.graphics.cs.cmu.edu/cdoersch/hn25/france_run/ebs1/ac_unsup_full2_out/ds/warpnoverif/patchimg%5b%5d/4.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14227" y="1101824"/>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4" descr="http://ladoga.graphics.cs.cmu.edu/cdoersch/hn25/france_run/ebs1/ac_unsup_full2_out/ds/warpnoverif/patchimg%5b%5d/5.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07013" y="1101824"/>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6" descr="http://ladoga.graphics.cs.cmu.edu/cdoersch/hn25/france_run/ebs1/ac_unsup_full2_out/ds/warpnoverif/patchimg%5b%5d/6.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99799" y="1101824"/>
              <a:ext cx="173736" cy="173736"/>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descr="http://ladoga.graphics.cs.cmu.edu/cdoersch/hn25/france_run/ebs1/ac_unsup_full2_out/ds/warpveriftwo/patchimg%5b%5d/963837.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56809" y="3024498"/>
            <a:ext cx="1008998" cy="100899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descr="http://ladoga.graphics.cs.cmu.edu/cdoersch/hn25/france_run/ebs1/ac_unsup_full2_out/ds/warpveriftwo/patchimg%5b%5d/963809.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06870" y="3024498"/>
            <a:ext cx="1008998" cy="100899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2" descr="http://ladoga.graphics.cs.cmu.edu/cdoersch/hn25/france_run/ebs1/ac_unsup_full2_out/ds/warpveriftwo/patchimg%5b%5d/96391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56931" y="3024498"/>
            <a:ext cx="1008998" cy="100899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4" descr="http://ladoga.graphics.cs.cmu.edu/cdoersch/hn25/france_run/ebs1/ac_unsup_full2_out/ds/warpveriftwo/patchimg%5b%5d/963921.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06993" y="3024498"/>
            <a:ext cx="1008998" cy="100899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6" descr="http://ladoga.graphics.cs.cmu.edu/cdoersch/hn25/france_run/ebs1/ac_unsup_full2_out/ds/warpveriftwo/patchimg%5b%5d/963951.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57054" y="3024498"/>
            <a:ext cx="1008998" cy="100899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8" descr="http://ladoga.graphics.cs.cmu.edu/cdoersch/hn25/france_run/ebs1/ac_unsup_full2_out/ds/warpveriftwo/patchimg%5b%5d/963998.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007118" y="3024498"/>
            <a:ext cx="1008998" cy="100899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04331" y="3169473"/>
            <a:ext cx="418705" cy="646331"/>
          </a:xfrm>
          <a:prstGeom prst="rect">
            <a:avLst/>
          </a:prstGeom>
          <a:noFill/>
        </p:spPr>
        <p:txBody>
          <a:bodyPr wrap="none" rtlCol="0">
            <a:spAutoFit/>
          </a:bodyPr>
          <a:lstStyle/>
          <a:p>
            <a:r>
              <a:rPr lang="en-US" sz="3600" dirty="0" smtClean="0"/>
              <a:t>2</a:t>
            </a:r>
            <a:endParaRPr lang="en-US" sz="3600" dirty="0"/>
          </a:p>
        </p:txBody>
      </p:sp>
      <p:grpSp>
        <p:nvGrpSpPr>
          <p:cNvPr id="26" name="Group 25"/>
          <p:cNvGrpSpPr/>
          <p:nvPr/>
        </p:nvGrpSpPr>
        <p:grpSpPr>
          <a:xfrm>
            <a:off x="911754" y="3037587"/>
            <a:ext cx="1537282" cy="477521"/>
            <a:chOff x="3219452" y="1297150"/>
            <a:chExt cx="559308" cy="173736"/>
          </a:xfrm>
        </p:grpSpPr>
        <p:pic>
          <p:nvPicPr>
            <p:cNvPr id="27" name="Picture 188" descr="http://ladoga.graphics.cs.cmu.edu/cdoersch/hn25/france_run/ebs1/ac_unsup_full2_out/ds/warpnoverif/patchimg%5b%5d/21.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219452" y="1297150"/>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90" descr="http://ladoga.graphics.cs.cmu.edu/cdoersch/hn25/france_run/ebs1/ac_unsup_full2_out/ds/warpnoverif/patchimg%5b%5d/22.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412238" y="1297150"/>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92" descr="http://ladoga.graphics.cs.cmu.edu/cdoersch/hn25/france_run/ebs1/ac_unsup_full2_out/ds/warpnoverif/patchimg%5b%5d/23.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605024" y="1297150"/>
              <a:ext cx="173736" cy="173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911754" y="3539196"/>
            <a:ext cx="1537282" cy="477521"/>
            <a:chOff x="3214227" y="1489174"/>
            <a:chExt cx="559308" cy="173736"/>
          </a:xfrm>
        </p:grpSpPr>
        <p:pic>
          <p:nvPicPr>
            <p:cNvPr id="31" name="Picture 194" descr="http://ladoga.graphics.cs.cmu.edu/cdoersch/hn25/france_run/ebs1/ac_unsup_full2_out/ds/warpnoverif/patchimg%5b%5d/24.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214227" y="1489174"/>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96" descr="http://ladoga.graphics.cs.cmu.edu/cdoersch/hn25/france_run/ebs1/ac_unsup_full2_out/ds/warpnoverif/patchimg%5b%5d/25.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407013" y="1489174"/>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98" descr="http://ladoga.graphics.cs.cmu.edu/cdoersch/hn25/france_run/ebs1/ac_unsup_full2_out/ds/warpnoverif/patchimg%5b%5d/26.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599799" y="1489174"/>
              <a:ext cx="173736" cy="173736"/>
            </a:xfrm>
            <a:prstGeom prst="rect">
              <a:avLst/>
            </a:prstGeom>
            <a:noFill/>
            <a:extLst>
              <a:ext uri="{909E8E84-426E-40DD-AFC4-6F175D3DCCD1}">
                <a14:hiddenFill xmlns:a14="http://schemas.microsoft.com/office/drawing/2010/main">
                  <a:solidFill>
                    <a:srgbClr val="FFFFFF"/>
                  </a:solidFill>
                </a14:hiddenFill>
              </a:ext>
            </a:extLst>
          </p:spPr>
        </p:pic>
      </p:grpSp>
      <p:pic>
        <p:nvPicPr>
          <p:cNvPr id="34" name="Picture 30" descr="http://ladoga.graphics.cs.cmu.edu/cdoersch/hn25/france_run/ebs1/ac_unsup_full2_out/ds/warpveriftwo/patchimg%5b%5d/1934005.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756809" y="4122599"/>
            <a:ext cx="1008998" cy="100899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2" descr="http://ladoga.graphics.cs.cmu.edu/cdoersch/hn25/france_run/ebs1/ac_unsup_full2_out/ds/warpveriftwo/patchimg%5b%5d/1934018.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806870" y="4122599"/>
            <a:ext cx="1008998" cy="100899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4" descr="http://ladoga.graphics.cs.cmu.edu/cdoersch/hn25/france_run/ebs1/ac_unsup_full2_out/ds/warpveriftwo/patchimg%5b%5d/1934003.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856931" y="4122599"/>
            <a:ext cx="1008998" cy="100899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http://ladoga.graphics.cs.cmu.edu/cdoersch/hn25/france_run/ebs1/ac_unsup_full2_out/ds/warpveriftwo/patchimg%5b%5d/1934016.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906993" y="4122599"/>
            <a:ext cx="1008998" cy="100899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8" descr="http://ladoga.graphics.cs.cmu.edu/cdoersch/hn25/france_run/ebs1/ac_unsup_full2_out/ds/warpveriftwo/patchimg%5b%5d/1934073.jp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957054" y="4122599"/>
            <a:ext cx="1008998" cy="100899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0" descr="http://ladoga.graphics.cs.cmu.edu/cdoersch/hn25/france_run/ebs1/ac_unsup_full2_out/ds/warpveriftwo/patchimg%5b%5d/1934049.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8007118" y="4122599"/>
            <a:ext cx="1008998" cy="1008998"/>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04331" y="4267573"/>
            <a:ext cx="418705" cy="646331"/>
          </a:xfrm>
          <a:prstGeom prst="rect">
            <a:avLst/>
          </a:prstGeom>
          <a:noFill/>
        </p:spPr>
        <p:txBody>
          <a:bodyPr wrap="none" rtlCol="0">
            <a:spAutoFit/>
          </a:bodyPr>
          <a:lstStyle/>
          <a:p>
            <a:r>
              <a:rPr lang="en-US" sz="3600" dirty="0" smtClean="0"/>
              <a:t>5</a:t>
            </a:r>
            <a:endParaRPr lang="en-US" sz="3600" dirty="0"/>
          </a:p>
        </p:txBody>
      </p:sp>
      <p:grpSp>
        <p:nvGrpSpPr>
          <p:cNvPr id="41" name="Group 40"/>
          <p:cNvGrpSpPr/>
          <p:nvPr/>
        </p:nvGrpSpPr>
        <p:grpSpPr>
          <a:xfrm>
            <a:off x="911754" y="4135687"/>
            <a:ext cx="1537282" cy="477521"/>
            <a:chOff x="3219452" y="1684500"/>
            <a:chExt cx="559308" cy="173736"/>
          </a:xfrm>
        </p:grpSpPr>
        <p:pic>
          <p:nvPicPr>
            <p:cNvPr id="42" name="Picture 200" descr="http://ladoga.graphics.cs.cmu.edu/cdoersch/hn25/france_run/ebs1/ac_unsup_full2_out/ds/warpnoverif/patchimg%5b%5d/81.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219452" y="1684500"/>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02" descr="http://ladoga.graphics.cs.cmu.edu/cdoersch/hn25/france_run/ebs1/ac_unsup_full2_out/ds/warpnoverif/patchimg%5b%5d/82.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412238" y="1684500"/>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04" descr="http://ladoga.graphics.cs.cmu.edu/cdoersch/hn25/france_run/ebs1/ac_unsup_full2_out/ds/warpnoverif/patchimg%5b%5d/83.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605024" y="1684500"/>
              <a:ext cx="173736" cy="173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911754" y="4637296"/>
            <a:ext cx="1537282" cy="477521"/>
            <a:chOff x="3214227" y="1876524"/>
            <a:chExt cx="559308" cy="173736"/>
          </a:xfrm>
        </p:grpSpPr>
        <p:pic>
          <p:nvPicPr>
            <p:cNvPr id="46" name="Picture 206" descr="http://ladoga.graphics.cs.cmu.edu/cdoersch/hn25/france_run/ebs1/ac_unsup_full2_out/ds/warpnoverif/patchimg%5b%5d/84.jp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214227" y="1876524"/>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08" descr="http://ladoga.graphics.cs.cmu.edu/cdoersch/hn25/france_run/ebs1/ac_unsup_full2_out/ds/warpnoverif/patchimg%5b%5d/85.jp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407013" y="1876524"/>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10" descr="http://ladoga.graphics.cs.cmu.edu/cdoersch/hn25/france_run/ebs1/ac_unsup_full2_out/ds/warpnoverif/patchimg%5b%5d/86.jp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599799" y="1876524"/>
              <a:ext cx="173736" cy="173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2756809" y="5220699"/>
            <a:ext cx="6259307" cy="1008998"/>
            <a:chOff x="3961870" y="1310725"/>
            <a:chExt cx="2277319" cy="367103"/>
          </a:xfrm>
        </p:grpSpPr>
        <p:pic>
          <p:nvPicPr>
            <p:cNvPr id="50" name="Picture 42" descr="http://ladoga.graphics.cs.cmu.edu/cdoersch/hn25/france_run/ebs1/ac_unsup_full2_out/ds/warpveriftwo/patchimg%5b%5d/127233.jp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961870" y="1310725"/>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4" descr="http://ladoga.graphics.cs.cmu.edu/cdoersch/hn25/france_run/ebs1/ac_unsup_full2_out/ds/warpveriftwo/patchimg%5b%5d/127280.jp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343913" y="1310725"/>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6" descr="http://ladoga.graphics.cs.cmu.edu/cdoersch/hn25/france_run/ebs1/ac_unsup_full2_out/ds/warpveriftwo/patchimg%5b%5d/127272.jpg"/>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4725956" y="1310725"/>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8" descr="http://ladoga.graphics.cs.cmu.edu/cdoersch/hn25/france_run/ebs1/ac_unsup_full2_out/ds/warpveriftwo/patchimg%5b%5d/127261.jp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5107999" y="1310725"/>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0" descr="http://ladoga.graphics.cs.cmu.edu/cdoersch/hn25/france_run/ebs1/ac_unsup_full2_out/ds/warpveriftwo/patchimg%5b%5d/127213.jpg"/>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5490042" y="1310725"/>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2" descr="http://ladoga.graphics.cs.cmu.edu/cdoersch/hn25/france_run/ebs1/ac_unsup_full2_out/ds/warpveriftwo/patchimg%5b%5d/127208.jpg"/>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872086" y="1310725"/>
              <a:ext cx="367103" cy="367103"/>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TextBox 55"/>
          <p:cNvSpPr txBox="1"/>
          <p:nvPr/>
        </p:nvSpPr>
        <p:spPr>
          <a:xfrm>
            <a:off x="104331" y="5365674"/>
            <a:ext cx="418705" cy="646331"/>
          </a:xfrm>
          <a:prstGeom prst="rect">
            <a:avLst/>
          </a:prstGeom>
          <a:noFill/>
        </p:spPr>
        <p:txBody>
          <a:bodyPr wrap="none" rtlCol="0">
            <a:spAutoFit/>
          </a:bodyPr>
          <a:lstStyle/>
          <a:p>
            <a:r>
              <a:rPr lang="en-US" sz="3600" dirty="0" smtClean="0"/>
              <a:t>6</a:t>
            </a:r>
            <a:endParaRPr lang="en-US" sz="3600" dirty="0"/>
          </a:p>
        </p:txBody>
      </p:sp>
      <p:grpSp>
        <p:nvGrpSpPr>
          <p:cNvPr id="57" name="Group 56"/>
          <p:cNvGrpSpPr/>
          <p:nvPr/>
        </p:nvGrpSpPr>
        <p:grpSpPr>
          <a:xfrm>
            <a:off x="911754" y="5233787"/>
            <a:ext cx="1537282" cy="477521"/>
            <a:chOff x="3219452" y="2071850"/>
            <a:chExt cx="559308" cy="173736"/>
          </a:xfrm>
        </p:grpSpPr>
        <p:pic>
          <p:nvPicPr>
            <p:cNvPr id="58" name="Picture 212" descr="http://ladoga.graphics.cs.cmu.edu/cdoersch/hn25/france_run/ebs1/ac_unsup_full2_out/ds/warpnoverif/patchimg%5b%5d/101.jp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3219452" y="2071850"/>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14" descr="http://ladoga.graphics.cs.cmu.edu/cdoersch/hn25/france_run/ebs1/ac_unsup_full2_out/ds/warpnoverif/patchimg%5b%5d/102.jp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3412238" y="2071850"/>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16" descr="http://ladoga.graphics.cs.cmu.edu/cdoersch/hn25/france_run/ebs1/ac_unsup_full2_out/ds/warpnoverif/patchimg%5b%5d/103.jpg"/>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3605024" y="2071850"/>
              <a:ext cx="173736" cy="173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60"/>
          <p:cNvGrpSpPr/>
          <p:nvPr/>
        </p:nvGrpSpPr>
        <p:grpSpPr>
          <a:xfrm>
            <a:off x="911754" y="5735396"/>
            <a:ext cx="1537282" cy="477521"/>
            <a:chOff x="3214227" y="2263874"/>
            <a:chExt cx="559308" cy="173736"/>
          </a:xfrm>
        </p:grpSpPr>
        <p:pic>
          <p:nvPicPr>
            <p:cNvPr id="62" name="Picture 218" descr="http://ladoga.graphics.cs.cmu.edu/cdoersch/hn25/france_run/ebs1/ac_unsup_full2_out/ds/warpnoverif/patchimg%5b%5d/104.jpg"/>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3214227" y="2263874"/>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20" descr="http://ladoga.graphics.cs.cmu.edu/cdoersch/hn25/france_run/ebs1/ac_unsup_full2_out/ds/warpnoverif/patchimg%5b%5d/105.jpg"/>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3407013" y="2263874"/>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22" descr="http://ladoga.graphics.cs.cmu.edu/cdoersch/hn25/france_run/ebs1/ac_unsup_full2_out/ds/warpnoverif/patchimg%5b%5d/106.jpg"/>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3599799" y="2263874"/>
              <a:ext cx="173736" cy="17373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1" y="1377778"/>
            <a:ext cx="904415" cy="523220"/>
          </a:xfrm>
          <a:prstGeom prst="rect">
            <a:avLst/>
          </a:prstGeom>
          <a:noFill/>
        </p:spPr>
        <p:txBody>
          <a:bodyPr wrap="none" rtlCol="0">
            <a:spAutoFit/>
          </a:bodyPr>
          <a:lstStyle/>
          <a:p>
            <a:r>
              <a:rPr lang="en-US" sz="2800" dirty="0" smtClean="0"/>
              <a:t>Rank</a:t>
            </a:r>
            <a:endParaRPr lang="en-US" sz="2800" dirty="0"/>
          </a:p>
        </p:txBody>
      </p:sp>
      <p:sp>
        <p:nvSpPr>
          <p:cNvPr id="66" name="TextBox 65"/>
          <p:cNvSpPr txBox="1"/>
          <p:nvPr/>
        </p:nvSpPr>
        <p:spPr>
          <a:xfrm>
            <a:off x="911754" y="1377778"/>
            <a:ext cx="1000595" cy="523220"/>
          </a:xfrm>
          <a:prstGeom prst="rect">
            <a:avLst/>
          </a:prstGeom>
          <a:noFill/>
        </p:spPr>
        <p:txBody>
          <a:bodyPr wrap="none" rtlCol="0">
            <a:spAutoFit/>
          </a:bodyPr>
          <a:lstStyle/>
          <a:p>
            <a:r>
              <a:rPr lang="en-US" sz="2800" dirty="0" smtClean="0"/>
              <a:t>Initial</a:t>
            </a:r>
            <a:endParaRPr lang="en-US" sz="2800" dirty="0"/>
          </a:p>
        </p:txBody>
      </p:sp>
      <p:sp>
        <p:nvSpPr>
          <p:cNvPr id="67" name="TextBox 66"/>
          <p:cNvSpPr txBox="1"/>
          <p:nvPr/>
        </p:nvSpPr>
        <p:spPr>
          <a:xfrm>
            <a:off x="2756809" y="1377778"/>
            <a:ext cx="873957" cy="523220"/>
          </a:xfrm>
          <a:prstGeom prst="rect">
            <a:avLst/>
          </a:prstGeom>
          <a:noFill/>
        </p:spPr>
        <p:txBody>
          <a:bodyPr wrap="none" rtlCol="0">
            <a:spAutoFit/>
          </a:bodyPr>
          <a:lstStyle/>
          <a:p>
            <a:r>
              <a:rPr lang="en-US" sz="2800" dirty="0" smtClean="0"/>
              <a:t>Final</a:t>
            </a:r>
            <a:endParaRPr lang="en-US" sz="2800" dirty="0"/>
          </a:p>
        </p:txBody>
      </p:sp>
    </p:spTree>
    <p:extLst>
      <p:ext uri="{BB962C8B-B14F-4D97-AF65-F5344CB8AC3E}">
        <p14:creationId xmlns:p14="http://schemas.microsoft.com/office/powerpoint/2010/main" val="286763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Discovery = Patch Clustering</a:t>
            </a:r>
            <a:endParaRPr lang="en-US" dirty="0"/>
          </a:p>
        </p:txBody>
      </p:sp>
      <p:grpSp>
        <p:nvGrpSpPr>
          <p:cNvPr id="53" name="Group 52"/>
          <p:cNvGrpSpPr/>
          <p:nvPr/>
        </p:nvGrpSpPr>
        <p:grpSpPr>
          <a:xfrm>
            <a:off x="3131292" y="1933935"/>
            <a:ext cx="4150090" cy="640080"/>
            <a:chOff x="3088910" y="1933935"/>
            <a:chExt cx="4150090" cy="64008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4610" t="25937" r="29297" b="36037"/>
            <a:stretch/>
          </p:blipFill>
          <p:spPr>
            <a:xfrm>
              <a:off x="3088910" y="1933935"/>
              <a:ext cx="659477" cy="640080"/>
            </a:xfrm>
            <a:prstGeom prst="rect">
              <a:avLst/>
            </a:prstGeom>
            <a:ln w="28575">
              <a:solidFill>
                <a:srgbClr val="00FF00"/>
              </a:solidFill>
            </a:ln>
          </p:spPr>
        </p:pic>
        <p:pic>
          <p:nvPicPr>
            <p:cNvPr id="7"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6266" y="1933935"/>
              <a:ext cx="640080" cy="640080"/>
            </a:xfrm>
            <a:prstGeom prst="rect">
              <a:avLst/>
            </a:prstGeom>
            <a:noFill/>
            <a:ln w="28575" cap="flat">
              <a:solidFill>
                <a:srgbClr val="00FF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960" y="1933935"/>
              <a:ext cx="640080" cy="640080"/>
            </a:xfrm>
            <a:prstGeom prst="rect">
              <a:avLst/>
            </a:prstGeom>
            <a:noFill/>
            <a:ln w="28575" cap="flat">
              <a:solidFill>
                <a:srgbClr val="00FF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3613" y="1933935"/>
              <a:ext cx="640080" cy="640080"/>
            </a:xfrm>
            <a:prstGeom prst="rect">
              <a:avLst/>
            </a:prstGeom>
            <a:noFill/>
            <a:ln w="28575" cap="flat">
              <a:solidFill>
                <a:srgbClr val="00FF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98920" y="1933935"/>
              <a:ext cx="640080" cy="640080"/>
            </a:xfrm>
            <a:prstGeom prst="rect">
              <a:avLst/>
            </a:prstGeom>
            <a:noFill/>
            <a:ln w="28575" cap="flat">
              <a:solidFill>
                <a:srgbClr val="00FF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2" name="Picture 23"/>
          <p:cNvPicPr>
            <a:picLocks noChangeAspect="1" noChangeArrowheads="1"/>
          </p:cNvPicPr>
          <p:nvPr/>
        </p:nvPicPr>
        <p:blipFill rotWithShape="1">
          <a:blip r:embed="rId8">
            <a:extLst>
              <a:ext uri="{28A0092B-C50C-407E-A947-70E740481C1C}">
                <a14:useLocalDpi xmlns:a14="http://schemas.microsoft.com/office/drawing/2010/main" val="0"/>
              </a:ext>
            </a:extLst>
          </a:blip>
          <a:srcRect l="30984" t="18515" r="23164" b="30189"/>
          <a:stretch/>
        </p:blipFill>
        <p:spPr bwMode="auto">
          <a:xfrm>
            <a:off x="1828800" y="1933935"/>
            <a:ext cx="640080" cy="640080"/>
          </a:xfrm>
          <a:prstGeom prst="rect">
            <a:avLst/>
          </a:prstGeom>
          <a:noFill/>
          <a:ln w="28575" cap="flat">
            <a:solidFill>
              <a:srgbClr val="00FF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 name="Picture 39"/>
          <p:cNvPicPr>
            <a:picLocks/>
          </p:cNvPicPr>
          <p:nvPr/>
        </p:nvPicPr>
        <p:blipFill rotWithShape="1">
          <a:blip r:embed="rId9">
            <a:extLst>
              <a:ext uri="{28A0092B-C50C-407E-A947-70E740481C1C}">
                <a14:useLocalDpi xmlns:a14="http://schemas.microsoft.com/office/drawing/2010/main" val="0"/>
              </a:ext>
            </a:extLst>
          </a:blip>
          <a:srcRect l="18190" r="3616" b="26288"/>
          <a:stretch/>
        </p:blipFill>
        <p:spPr>
          <a:xfrm flipH="1">
            <a:off x="7430702" y="3168139"/>
            <a:ext cx="996696" cy="996696"/>
          </a:xfrm>
          <a:prstGeom prst="rect">
            <a:avLst/>
          </a:prstGeom>
          <a:ln w="28575">
            <a:solidFill>
              <a:srgbClr val="FF0000"/>
            </a:solidFill>
          </a:ln>
        </p:spPr>
      </p:pic>
      <p:pic>
        <p:nvPicPr>
          <p:cNvPr id="41" name="Picture 40"/>
          <p:cNvPicPr>
            <a:picLocks/>
          </p:cNvPicPr>
          <p:nvPr/>
        </p:nvPicPr>
        <p:blipFill rotWithShape="1">
          <a:blip r:embed="rId10">
            <a:extLst>
              <a:ext uri="{28A0092B-C50C-407E-A947-70E740481C1C}">
                <a14:useLocalDpi xmlns:a14="http://schemas.microsoft.com/office/drawing/2010/main" val="0"/>
              </a:ext>
            </a:extLst>
          </a:blip>
          <a:srcRect l="18265" r="3543" b="25501"/>
          <a:stretch/>
        </p:blipFill>
        <p:spPr>
          <a:xfrm flipH="1">
            <a:off x="3131292" y="3168139"/>
            <a:ext cx="996696" cy="996696"/>
          </a:xfrm>
          <a:prstGeom prst="rect">
            <a:avLst/>
          </a:prstGeom>
          <a:ln w="28575">
            <a:solidFill>
              <a:srgbClr val="FF0000"/>
            </a:solidFill>
          </a:ln>
        </p:spPr>
      </p:pic>
      <p:pic>
        <p:nvPicPr>
          <p:cNvPr id="42" name="Picture 41"/>
          <p:cNvPicPr>
            <a:picLocks/>
          </p:cNvPicPr>
          <p:nvPr/>
        </p:nvPicPr>
        <p:blipFill rotWithShape="1">
          <a:blip r:embed="rId11">
            <a:extLst>
              <a:ext uri="{28A0092B-C50C-407E-A947-70E740481C1C}">
                <a14:useLocalDpi xmlns:a14="http://schemas.microsoft.com/office/drawing/2010/main" val="0"/>
              </a:ext>
            </a:extLst>
          </a:blip>
          <a:srcRect l="18265" r="3543" b="26288"/>
          <a:stretch/>
        </p:blipFill>
        <p:spPr>
          <a:xfrm flipH="1">
            <a:off x="4206144" y="3168139"/>
            <a:ext cx="996696" cy="996696"/>
          </a:xfrm>
          <a:prstGeom prst="rect">
            <a:avLst/>
          </a:prstGeom>
          <a:ln w="28575">
            <a:solidFill>
              <a:srgbClr val="FF0000"/>
            </a:solidFill>
          </a:ln>
        </p:spPr>
      </p:pic>
      <p:pic>
        <p:nvPicPr>
          <p:cNvPr id="43" name="Picture 42"/>
          <p:cNvPicPr>
            <a:picLocks/>
          </p:cNvPicPr>
          <p:nvPr/>
        </p:nvPicPr>
        <p:blipFill rotWithShape="1">
          <a:blip r:embed="rId12">
            <a:extLst>
              <a:ext uri="{28A0092B-C50C-407E-A947-70E740481C1C}">
                <a14:useLocalDpi xmlns:a14="http://schemas.microsoft.com/office/drawing/2010/main" val="0"/>
              </a:ext>
            </a:extLst>
          </a:blip>
          <a:srcRect l="18265" r="3543" b="27708"/>
          <a:stretch/>
        </p:blipFill>
        <p:spPr>
          <a:xfrm flipH="1">
            <a:off x="5280996" y="3168139"/>
            <a:ext cx="996696" cy="996696"/>
          </a:xfrm>
          <a:prstGeom prst="rect">
            <a:avLst/>
          </a:prstGeom>
          <a:ln w="28575">
            <a:solidFill>
              <a:srgbClr val="FF0000"/>
            </a:solidFill>
          </a:ln>
        </p:spPr>
      </p:pic>
      <p:pic>
        <p:nvPicPr>
          <p:cNvPr id="44" name="Picture 43"/>
          <p:cNvPicPr>
            <a:picLocks/>
          </p:cNvPicPr>
          <p:nvPr/>
        </p:nvPicPr>
        <p:blipFill rotWithShape="1">
          <a:blip r:embed="rId13">
            <a:extLst>
              <a:ext uri="{28A0092B-C50C-407E-A947-70E740481C1C}">
                <a14:useLocalDpi xmlns:a14="http://schemas.microsoft.com/office/drawing/2010/main" val="0"/>
              </a:ext>
            </a:extLst>
          </a:blip>
          <a:srcRect l="18312" r="3611" b="26915"/>
          <a:stretch/>
        </p:blipFill>
        <p:spPr>
          <a:xfrm flipH="1">
            <a:off x="6355848" y="3168139"/>
            <a:ext cx="996696" cy="996696"/>
          </a:xfrm>
          <a:prstGeom prst="rect">
            <a:avLst/>
          </a:prstGeom>
          <a:ln w="28575">
            <a:solidFill>
              <a:srgbClr val="FF0000"/>
            </a:solidFill>
          </a:ln>
        </p:spPr>
      </p:pic>
      <p:grpSp>
        <p:nvGrpSpPr>
          <p:cNvPr id="52" name="Group 51"/>
          <p:cNvGrpSpPr/>
          <p:nvPr/>
        </p:nvGrpSpPr>
        <p:grpSpPr>
          <a:xfrm>
            <a:off x="1467168" y="3168138"/>
            <a:ext cx="1001712" cy="996696"/>
            <a:chOff x="1137296" y="3168139"/>
            <a:chExt cx="1001712" cy="949325"/>
          </a:xfrm>
        </p:grpSpPr>
        <p:pic>
          <p:nvPicPr>
            <p:cNvPr id="50"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9598" y="3168139"/>
              <a:ext cx="971550" cy="919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 name="Freeform 24"/>
            <p:cNvSpPr>
              <a:spLocks noChangeArrowheads="1"/>
            </p:cNvSpPr>
            <p:nvPr/>
          </p:nvSpPr>
          <p:spPr bwMode="auto">
            <a:xfrm>
              <a:off x="1137296" y="3168139"/>
              <a:ext cx="1001712" cy="949325"/>
            </a:xfrm>
            <a:custGeom>
              <a:avLst/>
              <a:gdLst>
                <a:gd name="T0" fmla="*/ 0 w 2781"/>
                <a:gd name="T1" fmla="*/ 2636 h 2637"/>
                <a:gd name="T2" fmla="*/ 2780 w 2781"/>
                <a:gd name="T3" fmla="*/ 2636 h 2637"/>
                <a:gd name="T4" fmla="*/ 2780 w 2781"/>
                <a:gd name="T5" fmla="*/ 0 h 2637"/>
                <a:gd name="T6" fmla="*/ 0 w 2781"/>
                <a:gd name="T7" fmla="*/ 0 h 2637"/>
                <a:gd name="T8" fmla="*/ 0 w 2781"/>
                <a:gd name="T9" fmla="*/ 2636 h 2637"/>
              </a:gdLst>
              <a:ahLst/>
              <a:cxnLst>
                <a:cxn ang="0">
                  <a:pos x="T0" y="T1"/>
                </a:cxn>
                <a:cxn ang="0">
                  <a:pos x="T2" y="T3"/>
                </a:cxn>
                <a:cxn ang="0">
                  <a:pos x="T4" y="T5"/>
                </a:cxn>
                <a:cxn ang="0">
                  <a:pos x="T6" y="T7"/>
                </a:cxn>
                <a:cxn ang="0">
                  <a:pos x="T8" y="T9"/>
                </a:cxn>
              </a:cxnLst>
              <a:rect l="0" t="0" r="r" b="b"/>
              <a:pathLst>
                <a:path w="2781" h="2637">
                  <a:moveTo>
                    <a:pt x="0" y="2636"/>
                  </a:moveTo>
                  <a:lnTo>
                    <a:pt x="2780" y="2636"/>
                  </a:lnTo>
                  <a:lnTo>
                    <a:pt x="2780" y="0"/>
                  </a:lnTo>
                  <a:lnTo>
                    <a:pt x="0" y="0"/>
                  </a:lnTo>
                  <a:lnTo>
                    <a:pt x="0" y="2636"/>
                  </a:lnTo>
                </a:path>
              </a:pathLst>
            </a:custGeom>
            <a:noFill/>
            <a:ln w="284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68295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par>
                                <p:cTn id="19" presetID="10"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Pascal 2011, unsupervised</a:t>
            </a:r>
            <a:endParaRPr lang="en-US" dirty="0"/>
          </a:p>
        </p:txBody>
      </p:sp>
      <p:grpSp>
        <p:nvGrpSpPr>
          <p:cNvPr id="66" name="Group 65"/>
          <p:cNvGrpSpPr/>
          <p:nvPr/>
        </p:nvGrpSpPr>
        <p:grpSpPr>
          <a:xfrm>
            <a:off x="2894162" y="1926398"/>
            <a:ext cx="6125569" cy="987439"/>
            <a:chOff x="3961870" y="1782467"/>
            <a:chExt cx="2277319" cy="367103"/>
          </a:xfrm>
        </p:grpSpPr>
        <p:pic>
          <p:nvPicPr>
            <p:cNvPr id="67" name="Picture 54" descr="http://ladoga.graphics.cs.cmu.edu/cdoersch/hn25/france_run/ebs1/ac_unsup_full2_out/ds/warpveriftwo/patchimg%5b%5d/19224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1870" y="1782467"/>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56" descr="http://ladoga.graphics.cs.cmu.edu/cdoersch/hn25/france_run/ebs1/ac_unsup_full2_out/ds/warpveriftwo/patchimg%5b%5d/19224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913" y="1782467"/>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58" descr="http://ladoga.graphics.cs.cmu.edu/cdoersch/hn25/france_run/ebs1/ac_unsup_full2_out/ds/warpveriftwo/patchimg%5b%5d/19224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5956" y="1782467"/>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0" descr="http://ladoga.graphics.cs.cmu.edu/cdoersch/hn25/france_run/ebs1/ac_unsup_full2_out/ds/warpveriftwo/patchimg%5b%5d/19224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7999" y="1782467"/>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2" descr="http://ladoga.graphics.cs.cmu.edu/cdoersch/hn25/france_run/ebs1/ac_unsup_full2_out/ds/warpveriftwo/patchimg%5b%5d/192241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0042" y="1782467"/>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4" descr="http://ladoga.graphics.cs.cmu.edu/cdoersch/hn25/france_run/ebs1/ac_unsup_full2_out/ds/warpveriftwo/patchimg%5b%5d/192241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72086" y="1782467"/>
              <a:ext cx="367103" cy="367103"/>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TextBox 72"/>
          <p:cNvSpPr txBox="1"/>
          <p:nvPr/>
        </p:nvSpPr>
        <p:spPr>
          <a:xfrm>
            <a:off x="104331" y="2068275"/>
            <a:ext cx="647807" cy="641443"/>
          </a:xfrm>
          <a:prstGeom prst="rect">
            <a:avLst/>
          </a:prstGeom>
          <a:noFill/>
        </p:spPr>
        <p:txBody>
          <a:bodyPr wrap="none" rtlCol="0">
            <a:spAutoFit/>
          </a:bodyPr>
          <a:lstStyle/>
          <a:p>
            <a:r>
              <a:rPr lang="en-US" sz="3600" dirty="0" smtClean="0"/>
              <a:t>19</a:t>
            </a:r>
            <a:endParaRPr lang="en-US" sz="3600" dirty="0"/>
          </a:p>
        </p:txBody>
      </p:sp>
      <p:grpSp>
        <p:nvGrpSpPr>
          <p:cNvPr id="74" name="Group 73"/>
          <p:cNvGrpSpPr/>
          <p:nvPr/>
        </p:nvGrpSpPr>
        <p:grpSpPr>
          <a:xfrm>
            <a:off x="1095542" y="1939207"/>
            <a:ext cx="1490414" cy="467318"/>
            <a:chOff x="3219452" y="2459200"/>
            <a:chExt cx="554095" cy="173736"/>
          </a:xfrm>
        </p:grpSpPr>
        <p:pic>
          <p:nvPicPr>
            <p:cNvPr id="75" name="Picture 224" descr="http://ladoga.graphics.cs.cmu.edu/cdoersch/hn25/france_run/ebs1/ac_unsup_full2_out/ds/warpnoverif/patchimg%5b%5d/36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19452" y="2459200"/>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26" descr="http://ladoga.graphics.cs.cmu.edu/cdoersch/hn25/france_run/ebs1/ac_unsup_full2_out/ds/warpnoverif/patchimg%5b%5d/36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13975" y="2459200"/>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28" descr="http://ladoga.graphics.cs.cmu.edu/cdoersch/hn25/france_run/ebs1/ac_unsup_full2_out/ds/warpnoverif/patchimg%5b%5d/36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08498" y="2459200"/>
              <a:ext cx="165049" cy="173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77"/>
          <p:cNvGrpSpPr/>
          <p:nvPr/>
        </p:nvGrpSpPr>
        <p:grpSpPr>
          <a:xfrm>
            <a:off x="1083854" y="2430098"/>
            <a:ext cx="1513785" cy="467318"/>
            <a:chOff x="3210751" y="2651224"/>
            <a:chExt cx="562784" cy="173736"/>
          </a:xfrm>
        </p:grpSpPr>
        <p:pic>
          <p:nvPicPr>
            <p:cNvPr id="79" name="Picture 230" descr="http://ladoga.graphics.cs.cmu.edu/cdoersch/hn25/france_run/ebs1/ac_unsup_full2_out/ds/warpnoverif/patchimg%5b%5d/364.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10751" y="2651224"/>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32" descr="http://ladoga.graphics.cs.cmu.edu/cdoersch/hn25/france_run/ebs1/ac_unsup_full2_out/ds/warpnoverif/patchimg%5b%5d/365.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05274" y="2651224"/>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34" descr="http://ladoga.graphics.cs.cmu.edu/cdoersch/hn25/france_run/ebs1/ac_unsup_full2_out/ds/warpnoverif/patchimg%5b%5d/366.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99799" y="2651224"/>
              <a:ext cx="173736" cy="173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 name="Group 81"/>
          <p:cNvGrpSpPr/>
          <p:nvPr/>
        </p:nvGrpSpPr>
        <p:grpSpPr>
          <a:xfrm>
            <a:off x="2894162" y="3001036"/>
            <a:ext cx="6125569" cy="987439"/>
            <a:chOff x="3961870" y="2322865"/>
            <a:chExt cx="2277319" cy="367103"/>
          </a:xfrm>
        </p:grpSpPr>
        <p:pic>
          <p:nvPicPr>
            <p:cNvPr id="83" name="Picture 66" descr="http://ladoga.graphics.cs.cmu.edu/cdoersch/hn25/france_run/ebs1/ac_unsup_full2_out/ds/warpveriftwo/patchimg%5b%5d/2265803.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61870" y="2322865"/>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68" descr="http://ladoga.graphics.cs.cmu.edu/cdoersch/hn25/france_run/ebs1/ac_unsup_full2_out/ds/warpveriftwo/patchimg%5b%5d/2265857.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43913" y="2322865"/>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70" descr="http://ladoga.graphics.cs.cmu.edu/cdoersch/hn25/france_run/ebs1/ac_unsup_full2_out/ds/warpveriftwo/patchimg%5b%5d/226580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25956" y="2322865"/>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72" descr="http://ladoga.graphics.cs.cmu.edu/cdoersch/hn25/france_run/ebs1/ac_unsup_full2_out/ds/warpveriftwo/patchimg%5b%5d/2265804.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07999" y="2322865"/>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74" descr="http://ladoga.graphics.cs.cmu.edu/cdoersch/hn25/france_run/ebs1/ac_unsup_full2_out/ds/warpveriftwo/patchimg%5b%5d/2265830.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490042" y="2322865"/>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76" descr="http://ladoga.graphics.cs.cmu.edu/cdoersch/hn25/france_run/ebs1/ac_unsup_full2_out/ds/warpveriftwo/patchimg%5b%5d/2265897.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872086" y="2322865"/>
              <a:ext cx="367103" cy="367103"/>
            </a:xfrm>
            <a:prstGeom prst="rect">
              <a:avLst/>
            </a:prstGeom>
            <a:noFill/>
            <a:extLst>
              <a:ext uri="{909E8E84-426E-40DD-AFC4-6F175D3DCCD1}">
                <a14:hiddenFill xmlns:a14="http://schemas.microsoft.com/office/drawing/2010/main">
                  <a:solidFill>
                    <a:srgbClr val="FFFFFF"/>
                  </a:solidFill>
                </a14:hiddenFill>
              </a:ext>
            </a:extLst>
          </p:spPr>
        </p:pic>
      </p:grpSp>
      <p:sp>
        <p:nvSpPr>
          <p:cNvPr id="89" name="TextBox 88"/>
          <p:cNvSpPr txBox="1"/>
          <p:nvPr/>
        </p:nvSpPr>
        <p:spPr>
          <a:xfrm>
            <a:off x="104331" y="3142913"/>
            <a:ext cx="647807" cy="641443"/>
          </a:xfrm>
          <a:prstGeom prst="rect">
            <a:avLst/>
          </a:prstGeom>
          <a:noFill/>
        </p:spPr>
        <p:txBody>
          <a:bodyPr wrap="none" rtlCol="0">
            <a:spAutoFit/>
          </a:bodyPr>
          <a:lstStyle/>
          <a:p>
            <a:r>
              <a:rPr lang="en-US" sz="3600" dirty="0" smtClean="0"/>
              <a:t>20</a:t>
            </a:r>
            <a:endParaRPr lang="en-US" sz="3600" dirty="0"/>
          </a:p>
        </p:txBody>
      </p:sp>
      <p:grpSp>
        <p:nvGrpSpPr>
          <p:cNvPr id="90" name="Group 89"/>
          <p:cNvGrpSpPr/>
          <p:nvPr/>
        </p:nvGrpSpPr>
        <p:grpSpPr>
          <a:xfrm>
            <a:off x="1088529" y="3013845"/>
            <a:ext cx="1504436" cy="467318"/>
            <a:chOff x="3219452" y="2846550"/>
            <a:chExt cx="559308" cy="173736"/>
          </a:xfrm>
        </p:grpSpPr>
        <p:pic>
          <p:nvPicPr>
            <p:cNvPr id="91" name="Picture 236" descr="http://ladoga.graphics.cs.cmu.edu/cdoersch/hn25/france_run/ebs1/ac_unsup_full2_out/ds/warpnoverif/patchimg%5b%5d/381.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219452" y="2846550"/>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38" descr="http://ladoga.graphics.cs.cmu.edu/cdoersch/hn25/france_run/ebs1/ac_unsup_full2_out/ds/warpnoverif/patchimg%5b%5d/382.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412238" y="2846550"/>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40" descr="http://ladoga.graphics.cs.cmu.edu/cdoersch/hn25/france_run/ebs1/ac_unsup_full2_out/ds/warpnoverif/patchimg%5b%5d/383.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605024" y="2846550"/>
              <a:ext cx="173736" cy="173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4" name="Group 93"/>
          <p:cNvGrpSpPr/>
          <p:nvPr/>
        </p:nvGrpSpPr>
        <p:grpSpPr>
          <a:xfrm>
            <a:off x="1088529" y="3504736"/>
            <a:ext cx="1504436" cy="467318"/>
            <a:chOff x="3214227" y="3038574"/>
            <a:chExt cx="559308" cy="173736"/>
          </a:xfrm>
        </p:grpSpPr>
        <p:pic>
          <p:nvPicPr>
            <p:cNvPr id="95" name="Picture 242" descr="http://ladoga.graphics.cs.cmu.edu/cdoersch/hn25/france_run/ebs1/ac_unsup_full2_out/ds/warpnoverif/patchimg%5b%5d/384.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214227" y="3038574"/>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44" descr="http://ladoga.graphics.cs.cmu.edu/cdoersch/hn25/france_run/ebs1/ac_unsup_full2_out/ds/warpnoverif/patchimg%5b%5d/385.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407013" y="3038574"/>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46" descr="http://ladoga.graphics.cs.cmu.edu/cdoersch/hn25/france_run/ebs1/ac_unsup_full2_out/ds/warpnoverif/patchimg%5b%5d/386.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599799" y="3038574"/>
              <a:ext cx="173736" cy="173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8" name="Group 97"/>
          <p:cNvGrpSpPr/>
          <p:nvPr/>
        </p:nvGrpSpPr>
        <p:grpSpPr>
          <a:xfrm>
            <a:off x="2894162" y="4075674"/>
            <a:ext cx="6125569" cy="987439"/>
            <a:chOff x="3961870" y="2836499"/>
            <a:chExt cx="2277319" cy="367103"/>
          </a:xfrm>
        </p:grpSpPr>
        <p:pic>
          <p:nvPicPr>
            <p:cNvPr id="99" name="Picture 78" descr="http://ladoga.graphics.cs.cmu.edu/cdoersch/hn25/france_run/ebs1/ac_unsup_full2_out/ds/warpveriftwo/patchimg%5b%5d/1281207.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961870" y="2836499"/>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80" descr="http://ladoga.graphics.cs.cmu.edu/cdoersch/hn25/france_run/ebs1/ac_unsup_full2_out/ds/warpveriftwo/patchimg%5b%5d/1281275.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337110" y="2836499"/>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82" descr="http://ladoga.graphics.cs.cmu.edu/cdoersch/hn25/france_run/ebs1/ac_unsup_full2_out/ds/warpveriftwo/patchimg%5b%5d/1281209.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712350" y="2836499"/>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84" descr="http://ladoga.graphics.cs.cmu.edu/cdoersch/hn25/france_run/ebs1/ac_unsup_full2_out/ds/warpveriftwo/patchimg%5b%5d/1281206.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087590" y="2836499"/>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86" descr="http://ladoga.graphics.cs.cmu.edu/cdoersch/hn25/france_run/ebs1/ac_unsup_full2_out/ds/warpveriftwo/patchimg%5b%5d/1281202.jp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462830" y="2836499"/>
              <a:ext cx="401120" cy="367103"/>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88" descr="http://ladoga.graphics.cs.cmu.edu/cdoersch/hn25/france_run/ebs1/ac_unsup_full2_out/ds/warpveriftwo/patchimg%5b%5d/1281210.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72086" y="2836499"/>
              <a:ext cx="367103" cy="367103"/>
            </a:xfrm>
            <a:prstGeom prst="rect">
              <a:avLst/>
            </a:prstGeom>
            <a:noFill/>
            <a:extLst>
              <a:ext uri="{909E8E84-426E-40DD-AFC4-6F175D3DCCD1}">
                <a14:hiddenFill xmlns:a14="http://schemas.microsoft.com/office/drawing/2010/main">
                  <a:solidFill>
                    <a:srgbClr val="FFFFFF"/>
                  </a:solidFill>
                </a14:hiddenFill>
              </a:ext>
            </a:extLst>
          </p:spPr>
        </p:pic>
      </p:grpSp>
      <p:sp>
        <p:nvSpPr>
          <p:cNvPr id="105" name="TextBox 104"/>
          <p:cNvSpPr txBox="1"/>
          <p:nvPr/>
        </p:nvSpPr>
        <p:spPr>
          <a:xfrm>
            <a:off x="104331" y="4217551"/>
            <a:ext cx="647807" cy="641443"/>
          </a:xfrm>
          <a:prstGeom prst="rect">
            <a:avLst/>
          </a:prstGeom>
          <a:noFill/>
        </p:spPr>
        <p:txBody>
          <a:bodyPr wrap="none" rtlCol="0">
            <a:spAutoFit/>
          </a:bodyPr>
          <a:lstStyle/>
          <a:p>
            <a:r>
              <a:rPr lang="en-US" sz="3600" dirty="0" smtClean="0"/>
              <a:t>31</a:t>
            </a:r>
            <a:endParaRPr lang="en-US" sz="3600" dirty="0"/>
          </a:p>
        </p:txBody>
      </p:sp>
      <p:grpSp>
        <p:nvGrpSpPr>
          <p:cNvPr id="106" name="Group 105"/>
          <p:cNvGrpSpPr/>
          <p:nvPr/>
        </p:nvGrpSpPr>
        <p:grpSpPr>
          <a:xfrm>
            <a:off x="1088529" y="4088483"/>
            <a:ext cx="1504436" cy="449796"/>
            <a:chOff x="3214227" y="3233900"/>
            <a:chExt cx="559308" cy="167222"/>
          </a:xfrm>
        </p:grpSpPr>
        <p:pic>
          <p:nvPicPr>
            <p:cNvPr id="107" name="Picture 248" descr="http://ladoga.graphics.cs.cmu.edu/cdoersch/hn25/france_run/ebs1/ac_unsup_full2_out/ds/warpnoverif/patchimg%5b%5d/601.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214227" y="3233900"/>
              <a:ext cx="173736" cy="160706"/>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50" descr="http://ladoga.graphics.cs.cmu.edu/cdoersch/hn25/france_run/ebs1/ac_unsup_full2_out/ds/warpnoverif/patchimg%5b%5d/602.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417019" y="3233901"/>
              <a:ext cx="173736" cy="167221"/>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52" descr="http://ladoga.graphics.cs.cmu.edu/cdoersch/hn25/france_run/ebs1/ac_unsup_full2_out/ds/warpnoverif/patchimg%5b%5d/603.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99799" y="3233900"/>
              <a:ext cx="173736" cy="1628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0" name="Group 109"/>
          <p:cNvGrpSpPr/>
          <p:nvPr/>
        </p:nvGrpSpPr>
        <p:grpSpPr>
          <a:xfrm>
            <a:off x="1088529" y="4579374"/>
            <a:ext cx="1504436" cy="467318"/>
            <a:chOff x="3214227" y="3425924"/>
            <a:chExt cx="559308" cy="173736"/>
          </a:xfrm>
        </p:grpSpPr>
        <p:pic>
          <p:nvPicPr>
            <p:cNvPr id="111" name="Picture 254" descr="http://ladoga.graphics.cs.cmu.edu/cdoersch/hn25/france_run/ebs1/ac_unsup_full2_out/ds/warpnoverif/patchimg%5b%5d/604.jp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214227" y="3425924"/>
              <a:ext cx="187822" cy="173736"/>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56" descr="http://ladoga.graphics.cs.cmu.edu/cdoersch/hn25/france_run/ebs1/ac_unsup_full2_out/ds/warpnoverif/patchimg%5b%5d/605.jp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416316" y="3425924"/>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58" descr="http://ladoga.graphics.cs.cmu.edu/cdoersch/hn25/france_run/ebs1/ac_unsup_full2_out/ds/warpnoverif/patchimg%5b%5d/606.jp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599799" y="3425924"/>
              <a:ext cx="173736" cy="173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4" name="Group 113"/>
          <p:cNvGrpSpPr/>
          <p:nvPr/>
        </p:nvGrpSpPr>
        <p:grpSpPr>
          <a:xfrm>
            <a:off x="2894162" y="5150312"/>
            <a:ext cx="6125569" cy="987439"/>
            <a:chOff x="3961870" y="3463689"/>
            <a:chExt cx="2277319" cy="367103"/>
          </a:xfrm>
        </p:grpSpPr>
        <p:pic>
          <p:nvPicPr>
            <p:cNvPr id="115" name="Picture 90" descr="http://ladoga.graphics.cs.cmu.edu/cdoersch/hn25/france_run/ebs1/ac_unsup_full2_out/ds/warpveriftwo/patchimg%5b%5d/122414.jp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961870" y="3463689"/>
              <a:ext cx="381530" cy="367103"/>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92" descr="http://ladoga.graphics.cs.cmu.edu/cdoersch/hn25/france_run/ebs1/ac_unsup_full2_out/ds/warpveriftwo/patchimg%5b%5d/122402.jp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347734" y="3463689"/>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94" descr="http://ladoga.graphics.cs.cmu.edu/cdoersch/hn25/france_run/ebs1/ac_unsup_full2_out/ds/warpveriftwo/patchimg%5b%5d/122411.jpg"/>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4719171" y="3463689"/>
              <a:ext cx="381530" cy="367103"/>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96" descr="http://ladoga.graphics.cs.cmu.edu/cdoersch/hn25/france_run/ebs1/ac_unsup_full2_out/ds/warpveriftwo/patchimg%5b%5d/122543.jp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5105035" y="3463689"/>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98" descr="http://ladoga.graphics.cs.cmu.edu/cdoersch/hn25/france_run/ebs1/ac_unsup_full2_out/ds/warpveriftwo/patchimg%5b%5d/122413.jpg"/>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5476472" y="3463689"/>
              <a:ext cx="386595" cy="367103"/>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00" descr="http://ladoga.graphics.cs.cmu.edu/cdoersch/hn25/france_run/ebs1/ac_unsup_full2_out/ds/warpveriftwo/patchimg%5b%5d/122405.jpg"/>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867400" y="3463689"/>
              <a:ext cx="371789" cy="367103"/>
            </a:xfrm>
            <a:prstGeom prst="rect">
              <a:avLst/>
            </a:prstGeom>
            <a:noFill/>
            <a:extLst>
              <a:ext uri="{909E8E84-426E-40DD-AFC4-6F175D3DCCD1}">
                <a14:hiddenFill xmlns:a14="http://schemas.microsoft.com/office/drawing/2010/main">
                  <a:solidFill>
                    <a:srgbClr val="FFFFFF"/>
                  </a:solidFill>
                </a14:hiddenFill>
              </a:ext>
            </a:extLst>
          </p:spPr>
        </p:pic>
      </p:grpSp>
      <p:sp>
        <p:nvSpPr>
          <p:cNvPr id="121" name="TextBox 120"/>
          <p:cNvSpPr txBox="1"/>
          <p:nvPr/>
        </p:nvSpPr>
        <p:spPr>
          <a:xfrm>
            <a:off x="104331" y="5292189"/>
            <a:ext cx="647807" cy="641443"/>
          </a:xfrm>
          <a:prstGeom prst="rect">
            <a:avLst/>
          </a:prstGeom>
          <a:noFill/>
        </p:spPr>
        <p:txBody>
          <a:bodyPr wrap="none" rtlCol="0">
            <a:spAutoFit/>
          </a:bodyPr>
          <a:lstStyle/>
          <a:p>
            <a:r>
              <a:rPr lang="en-US" sz="3600" dirty="0" smtClean="0"/>
              <a:t>47</a:t>
            </a:r>
            <a:endParaRPr lang="en-US" sz="3600" dirty="0"/>
          </a:p>
        </p:txBody>
      </p:sp>
      <p:grpSp>
        <p:nvGrpSpPr>
          <p:cNvPr id="122" name="Group 121"/>
          <p:cNvGrpSpPr/>
          <p:nvPr/>
        </p:nvGrpSpPr>
        <p:grpSpPr>
          <a:xfrm>
            <a:off x="1089713" y="5163120"/>
            <a:ext cx="1502068" cy="467318"/>
            <a:chOff x="3219452" y="3621250"/>
            <a:chExt cx="558428" cy="173736"/>
          </a:xfrm>
        </p:grpSpPr>
        <p:pic>
          <p:nvPicPr>
            <p:cNvPr id="123" name="Picture 260" descr="http://ladoga.graphics.cs.cmu.edu/cdoersch/hn25/france_run/ebs1/ac_unsup_full2_out/ds/warpnoverif/patchimg%5b%5d/921.jp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3219452" y="3621250"/>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62" descr="http://ladoga.graphics.cs.cmu.edu/cdoersch/hn25/france_run/ebs1/ac_unsup_full2_out/ds/warpnoverif/patchimg%5b%5d/922.jp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3411798" y="3621250"/>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64" descr="http://ladoga.graphics.cs.cmu.edu/cdoersch/hn25/france_run/ebs1/ac_unsup_full2_out/ds/warpnoverif/patchimg%5b%5d/923.jpg"/>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3604144" y="3621250"/>
              <a:ext cx="173736" cy="173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6" name="Group 125"/>
          <p:cNvGrpSpPr/>
          <p:nvPr/>
        </p:nvGrpSpPr>
        <p:grpSpPr>
          <a:xfrm>
            <a:off x="1086754" y="5654012"/>
            <a:ext cx="1507986" cy="467318"/>
            <a:chOff x="3212907" y="3813274"/>
            <a:chExt cx="560628" cy="173736"/>
          </a:xfrm>
        </p:grpSpPr>
        <p:pic>
          <p:nvPicPr>
            <p:cNvPr id="127" name="Picture 266" descr="http://ladoga.graphics.cs.cmu.edu/cdoersch/hn25/france_run/ebs1/ac_unsup_full2_out/ds/warpnoverif/patchimg%5b%5d/924.jpg"/>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3212907" y="3813274"/>
              <a:ext cx="175935" cy="173736"/>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68" descr="http://ladoga.graphics.cs.cmu.edu/cdoersch/hn25/france_run/ebs1/ac_unsup_full2_out/ds/warpnoverif/patchimg%5b%5d/925.jpg"/>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3407452" y="3813274"/>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70" descr="http://ladoga.graphics.cs.cmu.edu/cdoersch/hn25/france_run/ebs1/ac_unsup_full2_out/ds/warpnoverif/patchimg%5b%5d/926.jpg"/>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3599799" y="3813274"/>
              <a:ext cx="173736" cy="173736"/>
            </a:xfrm>
            <a:prstGeom prst="rect">
              <a:avLst/>
            </a:prstGeom>
            <a:noFill/>
            <a:extLst>
              <a:ext uri="{909E8E84-426E-40DD-AFC4-6F175D3DCCD1}">
                <a14:hiddenFill xmlns:a14="http://schemas.microsoft.com/office/drawing/2010/main">
                  <a:solidFill>
                    <a:srgbClr val="FFFFFF"/>
                  </a:solidFill>
                </a14:hiddenFill>
              </a:ext>
            </a:extLst>
          </p:spPr>
        </p:pic>
      </p:grpSp>
      <p:sp>
        <p:nvSpPr>
          <p:cNvPr id="130" name="TextBox 129"/>
          <p:cNvSpPr txBox="1"/>
          <p:nvPr/>
        </p:nvSpPr>
        <p:spPr>
          <a:xfrm>
            <a:off x="-1" y="1377778"/>
            <a:ext cx="904415" cy="523220"/>
          </a:xfrm>
          <a:prstGeom prst="rect">
            <a:avLst/>
          </a:prstGeom>
          <a:noFill/>
        </p:spPr>
        <p:txBody>
          <a:bodyPr wrap="none" rtlCol="0">
            <a:spAutoFit/>
          </a:bodyPr>
          <a:lstStyle/>
          <a:p>
            <a:r>
              <a:rPr lang="en-US" sz="2800" dirty="0" smtClean="0"/>
              <a:t>Rank</a:t>
            </a:r>
            <a:endParaRPr lang="en-US" sz="2800" dirty="0"/>
          </a:p>
        </p:txBody>
      </p:sp>
      <p:sp>
        <p:nvSpPr>
          <p:cNvPr id="131" name="TextBox 130"/>
          <p:cNvSpPr txBox="1"/>
          <p:nvPr/>
        </p:nvSpPr>
        <p:spPr>
          <a:xfrm>
            <a:off x="1114954" y="1377778"/>
            <a:ext cx="1000595" cy="523220"/>
          </a:xfrm>
          <a:prstGeom prst="rect">
            <a:avLst/>
          </a:prstGeom>
          <a:noFill/>
        </p:spPr>
        <p:txBody>
          <a:bodyPr wrap="none" rtlCol="0">
            <a:spAutoFit/>
          </a:bodyPr>
          <a:lstStyle/>
          <a:p>
            <a:r>
              <a:rPr lang="en-US" sz="2800" dirty="0" smtClean="0"/>
              <a:t>Initial</a:t>
            </a:r>
            <a:endParaRPr lang="en-US" sz="2800" dirty="0"/>
          </a:p>
        </p:txBody>
      </p:sp>
      <p:sp>
        <p:nvSpPr>
          <p:cNvPr id="132" name="TextBox 131"/>
          <p:cNvSpPr txBox="1"/>
          <p:nvPr/>
        </p:nvSpPr>
        <p:spPr>
          <a:xfrm>
            <a:off x="2960009" y="1377778"/>
            <a:ext cx="873957" cy="523220"/>
          </a:xfrm>
          <a:prstGeom prst="rect">
            <a:avLst/>
          </a:prstGeom>
          <a:noFill/>
        </p:spPr>
        <p:txBody>
          <a:bodyPr wrap="none" rtlCol="0">
            <a:spAutoFit/>
          </a:bodyPr>
          <a:lstStyle/>
          <a:p>
            <a:r>
              <a:rPr lang="en-US" sz="2800" dirty="0" smtClean="0"/>
              <a:t>Final</a:t>
            </a:r>
            <a:endParaRPr lang="en-US" sz="2800" dirty="0"/>
          </a:p>
        </p:txBody>
      </p:sp>
    </p:spTree>
    <p:extLst>
      <p:ext uri="{BB962C8B-B14F-4D97-AF65-F5344CB8AC3E}">
        <p14:creationId xmlns:p14="http://schemas.microsoft.com/office/powerpoint/2010/main" val="9295671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Pascal 2011, unsupervised</a:t>
            </a:r>
            <a:endParaRPr lang="en-US" dirty="0"/>
          </a:p>
        </p:txBody>
      </p:sp>
      <p:sp>
        <p:nvSpPr>
          <p:cNvPr id="15" name="TextBox 14"/>
          <p:cNvSpPr txBox="1"/>
          <p:nvPr/>
        </p:nvSpPr>
        <p:spPr>
          <a:xfrm>
            <a:off x="104331" y="2065253"/>
            <a:ext cx="876635" cy="638937"/>
          </a:xfrm>
          <a:prstGeom prst="rect">
            <a:avLst/>
          </a:prstGeom>
          <a:noFill/>
        </p:spPr>
        <p:txBody>
          <a:bodyPr wrap="none" rtlCol="0">
            <a:spAutoFit/>
          </a:bodyPr>
          <a:lstStyle/>
          <a:p>
            <a:r>
              <a:rPr lang="en-US" sz="3600" dirty="0" smtClean="0"/>
              <a:t>153</a:t>
            </a:r>
            <a:endParaRPr lang="en-US" sz="3600" dirty="0"/>
          </a:p>
        </p:txBody>
      </p:sp>
      <p:sp>
        <p:nvSpPr>
          <p:cNvPr id="31" name="TextBox 30"/>
          <p:cNvSpPr txBox="1"/>
          <p:nvPr/>
        </p:nvSpPr>
        <p:spPr>
          <a:xfrm>
            <a:off x="104331" y="3117001"/>
            <a:ext cx="876635" cy="638937"/>
          </a:xfrm>
          <a:prstGeom prst="rect">
            <a:avLst/>
          </a:prstGeom>
          <a:noFill/>
        </p:spPr>
        <p:txBody>
          <a:bodyPr wrap="none" rtlCol="0">
            <a:spAutoFit/>
          </a:bodyPr>
          <a:lstStyle/>
          <a:p>
            <a:r>
              <a:rPr lang="en-US" sz="3600" dirty="0" smtClean="0"/>
              <a:t>200</a:t>
            </a:r>
            <a:endParaRPr lang="en-US" sz="3600" dirty="0"/>
          </a:p>
        </p:txBody>
      </p:sp>
      <p:sp>
        <p:nvSpPr>
          <p:cNvPr id="47" name="TextBox 46"/>
          <p:cNvSpPr txBox="1"/>
          <p:nvPr/>
        </p:nvSpPr>
        <p:spPr>
          <a:xfrm>
            <a:off x="104331" y="4168749"/>
            <a:ext cx="876635" cy="638937"/>
          </a:xfrm>
          <a:prstGeom prst="rect">
            <a:avLst/>
          </a:prstGeom>
          <a:noFill/>
        </p:spPr>
        <p:txBody>
          <a:bodyPr wrap="none" rtlCol="0">
            <a:spAutoFit/>
          </a:bodyPr>
          <a:lstStyle/>
          <a:p>
            <a:r>
              <a:rPr lang="en-US" sz="3600" dirty="0" smtClean="0"/>
              <a:t>220</a:t>
            </a:r>
            <a:endParaRPr lang="en-US" sz="3600" dirty="0"/>
          </a:p>
        </p:txBody>
      </p:sp>
      <p:sp>
        <p:nvSpPr>
          <p:cNvPr id="63" name="TextBox 62"/>
          <p:cNvSpPr txBox="1"/>
          <p:nvPr/>
        </p:nvSpPr>
        <p:spPr>
          <a:xfrm>
            <a:off x="104331" y="5220497"/>
            <a:ext cx="876635" cy="638937"/>
          </a:xfrm>
          <a:prstGeom prst="rect">
            <a:avLst/>
          </a:prstGeom>
          <a:noFill/>
        </p:spPr>
        <p:txBody>
          <a:bodyPr wrap="none" rtlCol="0">
            <a:spAutoFit/>
          </a:bodyPr>
          <a:lstStyle/>
          <a:p>
            <a:r>
              <a:rPr lang="en-US" sz="3600" dirty="0" smtClean="0"/>
              <a:t>231</a:t>
            </a:r>
            <a:endParaRPr lang="en-US" sz="3600" dirty="0"/>
          </a:p>
        </p:txBody>
      </p:sp>
      <p:grpSp>
        <p:nvGrpSpPr>
          <p:cNvPr id="136" name="Group 135"/>
          <p:cNvGrpSpPr/>
          <p:nvPr/>
        </p:nvGrpSpPr>
        <p:grpSpPr>
          <a:xfrm>
            <a:off x="1246343" y="1926398"/>
            <a:ext cx="7773388" cy="4121651"/>
            <a:chOff x="1246343" y="1926398"/>
            <a:chExt cx="7773388" cy="4121651"/>
          </a:xfrm>
        </p:grpSpPr>
        <p:grpSp>
          <p:nvGrpSpPr>
            <p:cNvPr id="8" name="Group 7"/>
            <p:cNvGrpSpPr/>
            <p:nvPr/>
          </p:nvGrpSpPr>
          <p:grpSpPr>
            <a:xfrm>
              <a:off x="3024638" y="1926398"/>
              <a:ext cx="5995093" cy="966407"/>
              <a:chOff x="3961870" y="4522164"/>
              <a:chExt cx="2277319" cy="367103"/>
            </a:xfrm>
          </p:grpSpPr>
          <p:pic>
            <p:nvPicPr>
              <p:cNvPr id="9" name="Picture 126" descr="http://ladoga.graphics.cs.cmu.edu/cdoersch/hn25/france_run/ebs1/ac_unsup_full2_out/ds/warpveriftwo/patchimg%5b%5d/16470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1870" y="4522164"/>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8" descr="http://ladoga.graphics.cs.cmu.edu/cdoersch/hn25/france_run/ebs1/ac_unsup_full2_out/ds/warpveriftwo/patchimg%5b%5d/16470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913" y="4522164"/>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0" descr="http://ladoga.graphics.cs.cmu.edu/cdoersch/hn25/france_run/ebs1/ac_unsup_full2_out/ds/warpveriftwo/patchimg%5b%5d/1647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5956" y="4522164"/>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2" descr="http://ladoga.graphics.cs.cmu.edu/cdoersch/hn25/france_run/ebs1/ac_unsup_full2_out/ds/warpveriftwo/patchimg%5b%5d/16470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7999" y="4522164"/>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4" descr="http://ladoga.graphics.cs.cmu.edu/cdoersch/hn25/france_run/ebs1/ac_unsup_full2_out/ds/warpveriftwo/patchimg%5b%5d/164714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0042" y="4522164"/>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6" descr="http://ladoga.graphics.cs.cmu.edu/cdoersch/hn25/france_run/ebs1/ac_unsup_full2_out/ds/warpveriftwo/patchimg%5b%5d/164701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72086" y="4522164"/>
                <a:ext cx="367103" cy="3671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1257465" y="1938934"/>
              <a:ext cx="1472391" cy="457364"/>
              <a:chOff x="3219452" y="4395950"/>
              <a:chExt cx="559308" cy="173736"/>
            </a:xfrm>
          </p:grpSpPr>
          <p:pic>
            <p:nvPicPr>
              <p:cNvPr id="17" name="Picture 284" descr="http://ladoga.graphics.cs.cmu.edu/cdoersch/hn25/france_run/ebs1/ac_unsup_full2_out/ds/warpnoverif/patchimg%5b%5d/304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19452" y="4395950"/>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86" descr="http://ladoga.graphics.cs.cmu.edu/cdoersch/hn25/france_run/ebs1/ac_unsup_full2_out/ds/warpnoverif/patchimg%5b%5d/304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12238" y="4395950"/>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88" descr="http://ladoga.graphics.cs.cmu.edu/cdoersch/hn25/france_run/ebs1/ac_unsup_full2_out/ds/warpnoverif/patchimg%5b%5d/304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05024" y="4395950"/>
                <a:ext cx="173736" cy="173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1257465" y="2419369"/>
              <a:ext cx="1472391" cy="457364"/>
              <a:chOff x="3214227" y="4587974"/>
              <a:chExt cx="559308" cy="173736"/>
            </a:xfrm>
          </p:grpSpPr>
          <p:pic>
            <p:nvPicPr>
              <p:cNvPr id="21" name="Picture 290" descr="http://ladoga.graphics.cs.cmu.edu/cdoersch/hn25/france_run/ebs1/ac_unsup_full2_out/ds/warpnoverif/patchimg%5b%5d/3044.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14227" y="4587974"/>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4" descr="http://ladoga.graphics.cs.cmu.edu/cdoersch/hn25/france_run/ebs1/ac_unsup_full2_out/ds/warpnoverif/patchimg%5b%5d/3045.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07013" y="4587974"/>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96" descr="http://ladoga.graphics.cs.cmu.edu/cdoersch/hn25/france_run/ebs1/ac_unsup_full2_out/ds/warpnoverif/patchimg%5b%5d/3046.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99799" y="4587974"/>
                <a:ext cx="173736" cy="173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3024638" y="2978146"/>
              <a:ext cx="5995093" cy="966407"/>
              <a:chOff x="3961870" y="5090215"/>
              <a:chExt cx="2277319" cy="367103"/>
            </a:xfrm>
          </p:grpSpPr>
          <p:pic>
            <p:nvPicPr>
              <p:cNvPr id="25" name="Picture 138" descr="http://ladoga.graphics.cs.cmu.edu/cdoersch/hn25/france_run/ebs1/ac_unsup_full2_out/ds/warpveriftwo/patchimg%5b%5d/1093808.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61870" y="5090215"/>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0" descr="http://ladoga.graphics.cs.cmu.edu/cdoersch/hn25/france_run/ebs1/ac_unsup_full2_out/ds/warpveriftwo/patchimg%5b%5d/109380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43913" y="5090215"/>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2" descr="http://ladoga.graphics.cs.cmu.edu/cdoersch/hn25/france_run/ebs1/ac_unsup_full2_out/ds/warpveriftwo/patchimg%5b%5d/1093870.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25956" y="5090215"/>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4" descr="http://ladoga.graphics.cs.cmu.edu/cdoersch/hn25/france_run/ebs1/ac_unsup_full2_out/ds/warpveriftwo/patchimg%5b%5d/1093806.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07999" y="5090215"/>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6" descr="http://ladoga.graphics.cs.cmu.edu/cdoersch/hn25/france_run/ebs1/ac_unsup_full2_out/ds/warpveriftwo/patchimg%5b%5d/1093931.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490042" y="5090215"/>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8" descr="http://ladoga.graphics.cs.cmu.edu/cdoersch/hn25/france_run/ebs1/ac_unsup_full2_out/ds/warpveriftwo/patchimg%5b%5d/1093813.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872086" y="5090215"/>
                <a:ext cx="367103" cy="3671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1264881" y="2990682"/>
              <a:ext cx="1457559" cy="457364"/>
              <a:chOff x="3219452" y="4783300"/>
              <a:chExt cx="553674" cy="173736"/>
            </a:xfrm>
          </p:grpSpPr>
          <p:pic>
            <p:nvPicPr>
              <p:cNvPr id="33" name="Picture 298" descr="http://ladoga.graphics.cs.cmu.edu/cdoersch/hn25/france_run/ebs1/ac_unsup_full2_out/ds/warpnoverif/patchimg%5b%5d/3981.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219452" y="4783300"/>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00" descr="http://ladoga.graphics.cs.cmu.edu/cdoersch/hn25/france_run/ebs1/ac_unsup_full2_out/ds/warpnoverif/patchimg%5b%5d/3982.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409421" y="4783300"/>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02" descr="http://ladoga.graphics.cs.cmu.edu/cdoersch/hn25/france_run/ebs1/ac_unsup_full2_out/ds/warpnoverif/patchimg%5b%5d/3983.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599390" y="4783300"/>
                <a:ext cx="173736" cy="173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1246343" y="3471117"/>
              <a:ext cx="1494638" cy="457364"/>
              <a:chOff x="3205776" y="4975324"/>
              <a:chExt cx="567759" cy="173736"/>
            </a:xfrm>
          </p:grpSpPr>
          <p:pic>
            <p:nvPicPr>
              <p:cNvPr id="37" name="Picture 304" descr="http://ladoga.graphics.cs.cmu.edu/cdoersch/hn25/france_run/ebs1/ac_unsup_full2_out/ds/warpnoverif/patchimg%5b%5d/3984.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205776" y="4975324"/>
                <a:ext cx="187822" cy="17373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06" descr="http://ladoga.graphics.cs.cmu.edu/cdoersch/hn25/france_run/ebs1/ac_unsup_full2_out/ds/warpnoverif/patchimg%5b%5d/3985.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409831" y="4975324"/>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10" descr="http://ladoga.graphics.cs.cmu.edu/cdoersch/hn25/france_run/ebs1/ac_unsup_full2_out/ds/warpnoverif/patchimg%5b%5d/3986.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599799" y="4975324"/>
                <a:ext cx="173736" cy="173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3024638" y="4029894"/>
              <a:ext cx="5995093" cy="966407"/>
              <a:chOff x="3961870" y="5598257"/>
              <a:chExt cx="2277319" cy="367103"/>
            </a:xfrm>
          </p:grpSpPr>
          <p:pic>
            <p:nvPicPr>
              <p:cNvPr id="41" name="Picture 150" descr="http://ladoga.graphics.cs.cmu.edu/cdoersch/hn25/france_run/ebs1/ac_unsup_full2_out/ds/warpveriftwo/patchimg%5b%5d/2129391.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961870" y="5598257"/>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52" descr="http://ladoga.graphics.cs.cmu.edu/cdoersch/hn25/france_run/ebs1/ac_unsup_full2_out/ds/warpveriftwo/patchimg%5b%5d/2129211.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343913" y="5598257"/>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54" descr="http://ladoga.graphics.cs.cmu.edu/cdoersch/hn25/france_run/ebs1/ac_unsup_full2_out/ds/warpveriftwo/patchimg%5b%5d/2129207.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725956" y="5598257"/>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56" descr="http://ladoga.graphics.cs.cmu.edu/cdoersch/hn25/france_run/ebs1/ac_unsup_full2_out/ds/warpveriftwo/patchimg%5b%5d/2129246.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107999" y="5598257"/>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60" descr="http://ladoga.graphics.cs.cmu.edu/cdoersch/hn25/france_run/ebs1/ac_unsup_full2_out/ds/warpveriftwo/patchimg%5b%5d/2129219.jp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490042" y="5598257"/>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62" descr="http://ladoga.graphics.cs.cmu.edu/cdoersch/hn25/france_run/ebs1/ac_unsup_full2_out/ds/warpveriftwo/patchimg%5b%5d/2129392.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72086" y="5598257"/>
                <a:ext cx="367103" cy="3671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p:cNvGrpSpPr/>
            <p:nvPr/>
          </p:nvGrpSpPr>
          <p:grpSpPr>
            <a:xfrm>
              <a:off x="1257465" y="4042430"/>
              <a:ext cx="1472391" cy="457364"/>
              <a:chOff x="3219452" y="5170650"/>
              <a:chExt cx="559308" cy="173736"/>
            </a:xfrm>
          </p:grpSpPr>
          <p:pic>
            <p:nvPicPr>
              <p:cNvPr id="49" name="Picture 312" descr="http://ladoga.graphics.cs.cmu.edu/cdoersch/hn25/france_run/ebs1/ac_unsup_full2_out/ds/warpnoverif/patchimg%5b%5d/4381.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219452" y="5170650"/>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14" descr="http://ladoga.graphics.cs.cmu.edu/cdoersch/hn25/france_run/ebs1/ac_unsup_full2_out/ds/warpnoverif/patchimg%5b%5d/4382.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412238" y="5170650"/>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16" descr="http://ladoga.graphics.cs.cmu.edu/cdoersch/hn25/france_run/ebs1/ac_unsup_full2_out/ds/warpnoverif/patchimg%5b%5d/4383.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605024" y="5170650"/>
                <a:ext cx="173736" cy="173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Group 51"/>
            <p:cNvGrpSpPr/>
            <p:nvPr/>
          </p:nvGrpSpPr>
          <p:grpSpPr>
            <a:xfrm>
              <a:off x="1257465" y="4522865"/>
              <a:ext cx="1472391" cy="457364"/>
              <a:chOff x="3214227" y="5362674"/>
              <a:chExt cx="559308" cy="173736"/>
            </a:xfrm>
          </p:grpSpPr>
          <p:pic>
            <p:nvPicPr>
              <p:cNvPr id="53" name="Picture 318" descr="http://ladoga.graphics.cs.cmu.edu/cdoersch/hn25/france_run/ebs1/ac_unsup_full2_out/ds/warpnoverif/patchimg%5b%5d/4384.jp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214227" y="5362674"/>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20" descr="http://ladoga.graphics.cs.cmu.edu/cdoersch/hn25/france_run/ebs1/ac_unsup_full2_out/ds/warpnoverif/patchimg%5b%5d/4385.jp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407013" y="5362674"/>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22" descr="http://ladoga.graphics.cs.cmu.edu/cdoersch/hn25/france_run/ebs1/ac_unsup_full2_out/ds/warpnoverif/patchimg%5b%5d/4386.jp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599799" y="5362674"/>
                <a:ext cx="173736" cy="173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p:cNvGrpSpPr/>
            <p:nvPr/>
          </p:nvGrpSpPr>
          <p:grpSpPr>
            <a:xfrm>
              <a:off x="3024638" y="5081642"/>
              <a:ext cx="5995093" cy="966407"/>
              <a:chOff x="3961870" y="6068104"/>
              <a:chExt cx="2277319" cy="367103"/>
            </a:xfrm>
          </p:grpSpPr>
          <p:pic>
            <p:nvPicPr>
              <p:cNvPr id="57" name="Picture 164" descr="http://ladoga.graphics.cs.cmu.edu/cdoersch/hn25/france_run/ebs1/ac_unsup_full2_out/ds/warpveriftwo/patchimg%5b%5d/806612.jp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961870" y="6068104"/>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66" descr="http://ladoga.graphics.cs.cmu.edu/cdoersch/hn25/france_run/ebs1/ac_unsup_full2_out/ds/warpveriftwo/patchimg%5b%5d/806610.jp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343913" y="6068104"/>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8" descr="http://ladoga.graphics.cs.cmu.edu/cdoersch/hn25/france_run/ebs1/ac_unsup_full2_out/ds/warpveriftwo/patchimg%5b%5d/806605.jpg"/>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4725956" y="6068104"/>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70" descr="http://ladoga.graphics.cs.cmu.edu/cdoersch/hn25/france_run/ebs1/ac_unsup_full2_out/ds/warpveriftwo/patchimg%5b%5d/806607.jp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5107999" y="6068104"/>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72" descr="http://ladoga.graphics.cs.cmu.edu/cdoersch/hn25/france_run/ebs1/ac_unsup_full2_out/ds/warpveriftwo/patchimg%5b%5d/806636.jpg"/>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5490042" y="6068104"/>
                <a:ext cx="367103" cy="36710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74" descr="http://ladoga.graphics.cs.cmu.edu/cdoersch/hn25/france_run/ebs1/ac_unsup_full2_out/ds/warpveriftwo/patchimg%5b%5d/806672.jpg"/>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872086" y="6068104"/>
                <a:ext cx="367103" cy="3671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oup 63"/>
            <p:cNvGrpSpPr/>
            <p:nvPr/>
          </p:nvGrpSpPr>
          <p:grpSpPr>
            <a:xfrm>
              <a:off x="1257465" y="5094178"/>
              <a:ext cx="1472391" cy="457364"/>
              <a:chOff x="3219452" y="5558000"/>
              <a:chExt cx="559308" cy="173736"/>
            </a:xfrm>
          </p:grpSpPr>
          <p:pic>
            <p:nvPicPr>
              <p:cNvPr id="65" name="Picture 324" descr="http://ladoga.graphics.cs.cmu.edu/cdoersch/hn25/france_run/ebs1/ac_unsup_full2_out/ds/warpnoverif/patchimg%5b%5d/4601.jp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3219452" y="5558000"/>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26" descr="http://ladoga.graphics.cs.cmu.edu/cdoersch/hn25/france_run/ebs1/ac_unsup_full2_out/ds/warpnoverif/patchimg%5b%5d/4602.jp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3412238" y="5558000"/>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328" descr="http://ladoga.graphics.cs.cmu.edu/cdoersch/hn25/france_run/ebs1/ac_unsup_full2_out/ds/warpnoverif/patchimg%5b%5d/4603.jpg"/>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3605024" y="5558000"/>
                <a:ext cx="173736" cy="173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 name="Group 67"/>
            <p:cNvGrpSpPr/>
            <p:nvPr/>
          </p:nvGrpSpPr>
          <p:grpSpPr>
            <a:xfrm>
              <a:off x="1257465" y="5574614"/>
              <a:ext cx="1472391" cy="457364"/>
              <a:chOff x="3214227" y="5750024"/>
              <a:chExt cx="559308" cy="173736"/>
            </a:xfrm>
          </p:grpSpPr>
          <p:pic>
            <p:nvPicPr>
              <p:cNvPr id="69" name="Picture 330" descr="http://ladoga.graphics.cs.cmu.edu/cdoersch/hn25/france_run/ebs1/ac_unsup_full2_out/ds/warpnoverif/patchimg%5b%5d/4604.jpg"/>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3214227" y="5750024"/>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332" descr="http://ladoga.graphics.cs.cmu.edu/cdoersch/hn25/france_run/ebs1/ac_unsup_full2_out/ds/warpnoverif/patchimg%5b%5d/4605.jpg"/>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3407013" y="5750024"/>
                <a:ext cx="173736" cy="17373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34" descr="http://ladoga.graphics.cs.cmu.edu/cdoersch/hn25/france_run/ebs1/ac_unsup_full2_out/ds/warpnoverif/patchimg%5b%5d/4606.jpg"/>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3599799" y="5750024"/>
                <a:ext cx="173736" cy="17373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2" name="TextBox 71"/>
          <p:cNvSpPr txBox="1"/>
          <p:nvPr/>
        </p:nvSpPr>
        <p:spPr>
          <a:xfrm>
            <a:off x="-1" y="1377778"/>
            <a:ext cx="904415" cy="523220"/>
          </a:xfrm>
          <a:prstGeom prst="rect">
            <a:avLst/>
          </a:prstGeom>
          <a:noFill/>
        </p:spPr>
        <p:txBody>
          <a:bodyPr wrap="none" rtlCol="0">
            <a:spAutoFit/>
          </a:bodyPr>
          <a:lstStyle/>
          <a:p>
            <a:r>
              <a:rPr lang="en-US" sz="2800" dirty="0" smtClean="0"/>
              <a:t>Rank</a:t>
            </a:r>
            <a:endParaRPr lang="en-US" sz="2800" dirty="0"/>
          </a:p>
        </p:txBody>
      </p:sp>
      <p:sp>
        <p:nvSpPr>
          <p:cNvPr id="73" name="TextBox 72"/>
          <p:cNvSpPr txBox="1"/>
          <p:nvPr/>
        </p:nvSpPr>
        <p:spPr>
          <a:xfrm>
            <a:off x="1203854" y="1377778"/>
            <a:ext cx="1000595" cy="523220"/>
          </a:xfrm>
          <a:prstGeom prst="rect">
            <a:avLst/>
          </a:prstGeom>
          <a:noFill/>
        </p:spPr>
        <p:txBody>
          <a:bodyPr wrap="none" rtlCol="0">
            <a:spAutoFit/>
          </a:bodyPr>
          <a:lstStyle/>
          <a:p>
            <a:r>
              <a:rPr lang="en-US" sz="2800" dirty="0" smtClean="0"/>
              <a:t>Initial</a:t>
            </a:r>
            <a:endParaRPr lang="en-US" sz="2800" dirty="0"/>
          </a:p>
        </p:txBody>
      </p:sp>
      <p:sp>
        <p:nvSpPr>
          <p:cNvPr id="74" name="TextBox 73"/>
          <p:cNvSpPr txBox="1"/>
          <p:nvPr/>
        </p:nvSpPr>
        <p:spPr>
          <a:xfrm>
            <a:off x="3048909" y="1377778"/>
            <a:ext cx="873957" cy="523220"/>
          </a:xfrm>
          <a:prstGeom prst="rect">
            <a:avLst/>
          </a:prstGeom>
          <a:noFill/>
        </p:spPr>
        <p:txBody>
          <a:bodyPr wrap="none" rtlCol="0">
            <a:spAutoFit/>
          </a:bodyPr>
          <a:lstStyle/>
          <a:p>
            <a:r>
              <a:rPr lang="en-US" sz="2800" dirty="0" smtClean="0"/>
              <a:t>Final</a:t>
            </a:r>
            <a:endParaRPr lang="en-US" sz="2800" dirty="0"/>
          </a:p>
        </p:txBody>
      </p:sp>
    </p:spTree>
    <p:extLst>
      <p:ext uri="{BB962C8B-B14F-4D97-AF65-F5344CB8AC3E}">
        <p14:creationId xmlns:p14="http://schemas.microsoft.com/office/powerpoint/2010/main" val="3118347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a:t>
            </a:r>
            <a:endParaRPr lang="en-US" dirty="0"/>
          </a:p>
        </p:txBody>
      </p:sp>
      <p:grpSp>
        <p:nvGrpSpPr>
          <p:cNvPr id="21" name="Group 20"/>
          <p:cNvGrpSpPr/>
          <p:nvPr/>
        </p:nvGrpSpPr>
        <p:grpSpPr>
          <a:xfrm>
            <a:off x="1406112" y="1587499"/>
            <a:ext cx="6331777" cy="5050773"/>
            <a:chOff x="2568687" y="1600200"/>
            <a:chExt cx="3740808" cy="2983992"/>
          </a:xfrm>
        </p:grpSpPr>
        <p:grpSp>
          <p:nvGrpSpPr>
            <p:cNvPr id="4" name="Group 3"/>
            <p:cNvGrpSpPr/>
            <p:nvPr/>
          </p:nvGrpSpPr>
          <p:grpSpPr>
            <a:xfrm>
              <a:off x="2568687" y="1600200"/>
              <a:ext cx="3740808" cy="854074"/>
              <a:chOff x="2112283" y="201613"/>
              <a:chExt cx="2002517" cy="457200"/>
            </a:xfrm>
          </p:grpSpPr>
          <p:pic>
            <p:nvPicPr>
              <p:cNvPr id="5" name="Picture 2" descr="http://ladoga.graphics.cs.cmu.edu/cdoersch/hn25/france_run/ebs1/ac_unsup_full2_out/ds/warpveriftwo/patchimg%5b%5d/8108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2283" y="20161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ladoga.graphics.cs.cmu.edu/cdoersch/hn25/france_run/ebs1/ac_unsup_full2_out/ds/warpveriftwo/patchimg%5b%5d/8108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389" y="20161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ladoga.graphics.cs.cmu.edu/cdoersch/hn25/france_run/ebs1/ac_unsup_full2_out/ds/warpveriftwo/patchimg%5b%5d/8108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20161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ladoga.graphics.cs.cmu.edu/cdoersch/hn25/france_run/ebs1/ac_unsup_full2_out/ds/warpveriftwo/patchimg%5b%5d/8108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2495" y="201613"/>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2568687" y="2743200"/>
              <a:ext cx="3740808" cy="854074"/>
              <a:chOff x="2112283" y="963613"/>
              <a:chExt cx="2002517" cy="457200"/>
            </a:xfrm>
          </p:grpSpPr>
          <p:pic>
            <p:nvPicPr>
              <p:cNvPr id="10" name="Picture 10" descr="http://ladoga.graphics.cs.cmu.edu/cdoersch/hn25/france_run/ebs1/ac_unsup_full2_out/ds/warpveriftwo/patchimg%5b%5d/93881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2283" y="96361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ladoga.graphics.cs.cmu.edu/cdoersch/hn25/france_run/ebs1/ac_unsup_full2_out/ds/warpveriftwo/patchimg%5b%5d/93881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27389" y="96361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http://ladoga.graphics.cs.cmu.edu/cdoersch/hn25/france_run/ebs1/ac_unsup_full2_out/ds/warpveriftwo/patchimg%5b%5d/93881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42495" y="96361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http://ladoga.graphics.cs.cmu.edu/cdoersch/hn25/france_run/ebs1/ac_unsup_full2_out/ds/warpveriftwo/patchimg%5b%5d/93881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57600" y="963613"/>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2568687" y="3733800"/>
              <a:ext cx="3740808" cy="850392"/>
              <a:chOff x="8348705" y="1130808"/>
              <a:chExt cx="3740808" cy="850392"/>
            </a:xfrm>
          </p:grpSpPr>
          <p:pic>
            <p:nvPicPr>
              <p:cNvPr id="17" name="Picture 52" descr="http://ladoga.graphics.cs.cmu.edu/cdoersch/hn25/france_run/ebs1/ac_unsup_full2_out/ds/warpveriftwo/patchimg%5b%5d/8341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48705" y="1130808"/>
                <a:ext cx="850390" cy="8503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4" descr="http://ladoga.graphics.cs.cmu.edu/cdoersch/hn25/france_run/ebs1/ac_unsup_full2_out/ds/warpveriftwo/patchimg%5b%5d/8341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12177" y="1130808"/>
                <a:ext cx="850390" cy="8503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6" descr="http://ladoga.graphics.cs.cmu.edu/cdoersch/hn25/france_run/ebs1/ac_unsup_full2_out/ds/warpveriftwo/patchimg%5b%5d/83406.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275649" y="1130808"/>
                <a:ext cx="850392" cy="8503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8" descr="http://ladoga.graphics.cs.cmu.edu/cdoersch/hn25/france_run/ebs1/ac_unsup_full2_out/ds/warpveriftwo/patchimg%5b%5d/83435.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239123" y="1130808"/>
                <a:ext cx="850390" cy="850392"/>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7819997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Unsupervised </a:t>
            </a:r>
            <a:r>
              <a:rPr lang="en-US" dirty="0" err="1" smtClean="0"/>
              <a:t>keypoint</a:t>
            </a:r>
            <a:r>
              <a:rPr lang="en-US" dirty="0" smtClean="0"/>
              <a:t> transfer</a:t>
            </a:r>
            <a:endParaRPr lang="en-US" dirty="0"/>
          </a:p>
        </p:txBody>
      </p:sp>
      <p:grpSp>
        <p:nvGrpSpPr>
          <p:cNvPr id="4" name="Group 3"/>
          <p:cNvGrpSpPr/>
          <p:nvPr/>
        </p:nvGrpSpPr>
        <p:grpSpPr>
          <a:xfrm>
            <a:off x="904976" y="1554119"/>
            <a:ext cx="7246655" cy="4975893"/>
            <a:chOff x="727012" y="1254930"/>
            <a:chExt cx="6443806" cy="4424619"/>
          </a:xfrm>
        </p:grpSpPr>
        <p:pic>
          <p:nvPicPr>
            <p:cNvPr id="5" name="Picture 4"/>
            <p:cNvPicPr/>
            <p:nvPr/>
          </p:nvPicPr>
          <p:blipFill>
            <a:blip r:embed="rId2"/>
            <a:stretch>
              <a:fillRect/>
            </a:stretch>
          </p:blipFill>
          <p:spPr>
            <a:xfrm>
              <a:off x="1359757" y="1464840"/>
              <a:ext cx="5262840" cy="3952080"/>
            </a:xfrm>
            <a:prstGeom prst="rect">
              <a:avLst/>
            </a:prstGeom>
            <a:ln>
              <a:noFill/>
            </a:ln>
          </p:spPr>
        </p:pic>
        <p:sp>
          <p:nvSpPr>
            <p:cNvPr id="6" name="Line 3"/>
            <p:cNvSpPr/>
            <p:nvPr/>
          </p:nvSpPr>
          <p:spPr>
            <a:xfrm>
              <a:off x="4021957" y="4126680"/>
              <a:ext cx="40680" cy="41040"/>
            </a:xfrm>
            <a:prstGeom prst="line">
              <a:avLst/>
            </a:prstGeom>
            <a:ln w="6120">
              <a:solidFill>
                <a:srgbClr val="FF0000"/>
              </a:solidFill>
              <a:round/>
            </a:ln>
          </p:spPr>
        </p:sp>
        <p:sp>
          <p:nvSpPr>
            <p:cNvPr id="7" name="Line 4"/>
            <p:cNvSpPr/>
            <p:nvPr/>
          </p:nvSpPr>
          <p:spPr>
            <a:xfrm flipH="1">
              <a:off x="4021957" y="4126680"/>
              <a:ext cx="40680" cy="41040"/>
            </a:xfrm>
            <a:prstGeom prst="line">
              <a:avLst/>
            </a:prstGeom>
            <a:ln w="6120">
              <a:solidFill>
                <a:srgbClr val="FF0000"/>
              </a:solidFill>
              <a:round/>
            </a:ln>
          </p:spPr>
        </p:sp>
        <p:sp>
          <p:nvSpPr>
            <p:cNvPr id="8" name="Line 5"/>
            <p:cNvSpPr/>
            <p:nvPr/>
          </p:nvSpPr>
          <p:spPr>
            <a:xfrm>
              <a:off x="3960757" y="4126680"/>
              <a:ext cx="41040" cy="41040"/>
            </a:xfrm>
            <a:prstGeom prst="line">
              <a:avLst/>
            </a:prstGeom>
            <a:ln w="6120">
              <a:solidFill>
                <a:srgbClr val="FF0000"/>
              </a:solidFill>
              <a:round/>
            </a:ln>
          </p:spPr>
        </p:sp>
        <p:sp>
          <p:nvSpPr>
            <p:cNvPr id="9" name="Line 6"/>
            <p:cNvSpPr/>
            <p:nvPr/>
          </p:nvSpPr>
          <p:spPr>
            <a:xfrm flipH="1">
              <a:off x="3960757" y="4126680"/>
              <a:ext cx="41040" cy="41040"/>
            </a:xfrm>
            <a:prstGeom prst="line">
              <a:avLst/>
            </a:prstGeom>
            <a:ln w="6120">
              <a:solidFill>
                <a:srgbClr val="FF0000"/>
              </a:solidFill>
              <a:round/>
            </a:ln>
          </p:spPr>
        </p:sp>
        <p:sp>
          <p:nvSpPr>
            <p:cNvPr id="10" name="Line 7"/>
            <p:cNvSpPr/>
            <p:nvPr/>
          </p:nvSpPr>
          <p:spPr>
            <a:xfrm>
              <a:off x="5799637" y="3903120"/>
              <a:ext cx="41040" cy="41040"/>
            </a:xfrm>
            <a:prstGeom prst="line">
              <a:avLst/>
            </a:prstGeom>
            <a:ln w="6120">
              <a:solidFill>
                <a:srgbClr val="FF0000"/>
              </a:solidFill>
              <a:round/>
            </a:ln>
          </p:spPr>
        </p:sp>
        <p:sp>
          <p:nvSpPr>
            <p:cNvPr id="11" name="Line 8"/>
            <p:cNvSpPr/>
            <p:nvPr/>
          </p:nvSpPr>
          <p:spPr>
            <a:xfrm flipH="1">
              <a:off x="5799637" y="3903120"/>
              <a:ext cx="41040" cy="41040"/>
            </a:xfrm>
            <a:prstGeom prst="line">
              <a:avLst/>
            </a:prstGeom>
            <a:ln w="6120">
              <a:solidFill>
                <a:srgbClr val="FF0000"/>
              </a:solidFill>
              <a:round/>
            </a:ln>
          </p:spPr>
        </p:sp>
        <p:sp>
          <p:nvSpPr>
            <p:cNvPr id="12" name="Line 9"/>
            <p:cNvSpPr/>
            <p:nvPr/>
          </p:nvSpPr>
          <p:spPr>
            <a:xfrm>
              <a:off x="3310597" y="3791520"/>
              <a:ext cx="41040" cy="41040"/>
            </a:xfrm>
            <a:prstGeom prst="line">
              <a:avLst/>
            </a:prstGeom>
            <a:ln w="6120">
              <a:solidFill>
                <a:srgbClr val="FF0000"/>
              </a:solidFill>
              <a:round/>
            </a:ln>
          </p:spPr>
        </p:sp>
        <p:sp>
          <p:nvSpPr>
            <p:cNvPr id="13" name="Line 10"/>
            <p:cNvSpPr/>
            <p:nvPr/>
          </p:nvSpPr>
          <p:spPr>
            <a:xfrm flipH="1">
              <a:off x="3310597" y="3791520"/>
              <a:ext cx="41040" cy="41040"/>
            </a:xfrm>
            <a:prstGeom prst="line">
              <a:avLst/>
            </a:prstGeom>
            <a:ln w="6120">
              <a:solidFill>
                <a:srgbClr val="FF0000"/>
              </a:solidFill>
              <a:round/>
            </a:ln>
          </p:spPr>
        </p:sp>
        <p:sp>
          <p:nvSpPr>
            <p:cNvPr id="14" name="Line 11"/>
            <p:cNvSpPr/>
            <p:nvPr/>
          </p:nvSpPr>
          <p:spPr>
            <a:xfrm>
              <a:off x="5789557" y="3953880"/>
              <a:ext cx="41040" cy="41040"/>
            </a:xfrm>
            <a:prstGeom prst="line">
              <a:avLst/>
            </a:prstGeom>
            <a:ln w="6120">
              <a:solidFill>
                <a:srgbClr val="FF0000"/>
              </a:solidFill>
              <a:round/>
            </a:ln>
          </p:spPr>
        </p:sp>
        <p:sp>
          <p:nvSpPr>
            <p:cNvPr id="15" name="Line 12"/>
            <p:cNvSpPr/>
            <p:nvPr/>
          </p:nvSpPr>
          <p:spPr>
            <a:xfrm flipH="1">
              <a:off x="5789557" y="3953880"/>
              <a:ext cx="41040" cy="41040"/>
            </a:xfrm>
            <a:prstGeom prst="line">
              <a:avLst/>
            </a:prstGeom>
            <a:ln w="6120">
              <a:solidFill>
                <a:srgbClr val="FF0000"/>
              </a:solidFill>
              <a:round/>
            </a:ln>
          </p:spPr>
        </p:sp>
        <p:sp>
          <p:nvSpPr>
            <p:cNvPr id="16" name="Line 13"/>
            <p:cNvSpPr/>
            <p:nvPr/>
          </p:nvSpPr>
          <p:spPr>
            <a:xfrm>
              <a:off x="4672117" y="3222360"/>
              <a:ext cx="41040" cy="41040"/>
            </a:xfrm>
            <a:prstGeom prst="line">
              <a:avLst/>
            </a:prstGeom>
            <a:ln w="6120">
              <a:solidFill>
                <a:srgbClr val="FF0000"/>
              </a:solidFill>
              <a:round/>
            </a:ln>
          </p:spPr>
        </p:sp>
        <p:sp>
          <p:nvSpPr>
            <p:cNvPr id="17" name="Line 14"/>
            <p:cNvSpPr/>
            <p:nvPr/>
          </p:nvSpPr>
          <p:spPr>
            <a:xfrm flipH="1">
              <a:off x="4672117" y="3222360"/>
              <a:ext cx="41040" cy="41040"/>
            </a:xfrm>
            <a:prstGeom prst="line">
              <a:avLst/>
            </a:prstGeom>
            <a:ln w="6120">
              <a:solidFill>
                <a:srgbClr val="FF0000"/>
              </a:solidFill>
              <a:round/>
            </a:ln>
          </p:spPr>
        </p:sp>
        <p:sp>
          <p:nvSpPr>
            <p:cNvPr id="18" name="Line 15"/>
            <p:cNvSpPr/>
            <p:nvPr/>
          </p:nvSpPr>
          <p:spPr>
            <a:xfrm>
              <a:off x="3209077" y="3202200"/>
              <a:ext cx="41040" cy="41040"/>
            </a:xfrm>
            <a:prstGeom prst="line">
              <a:avLst/>
            </a:prstGeom>
            <a:ln w="6120">
              <a:solidFill>
                <a:srgbClr val="FF0000"/>
              </a:solidFill>
              <a:round/>
            </a:ln>
          </p:spPr>
        </p:sp>
        <p:sp>
          <p:nvSpPr>
            <p:cNvPr id="19" name="Line 16"/>
            <p:cNvSpPr/>
            <p:nvPr/>
          </p:nvSpPr>
          <p:spPr>
            <a:xfrm flipH="1">
              <a:off x="3209077" y="3202200"/>
              <a:ext cx="41040" cy="41040"/>
            </a:xfrm>
            <a:prstGeom prst="line">
              <a:avLst/>
            </a:prstGeom>
            <a:ln w="6120">
              <a:solidFill>
                <a:srgbClr val="FF0000"/>
              </a:solidFill>
              <a:round/>
            </a:ln>
          </p:spPr>
        </p:sp>
        <p:sp>
          <p:nvSpPr>
            <p:cNvPr id="20" name="Line 17"/>
            <p:cNvSpPr/>
            <p:nvPr/>
          </p:nvSpPr>
          <p:spPr>
            <a:xfrm>
              <a:off x="4672117" y="2795760"/>
              <a:ext cx="41040" cy="41040"/>
            </a:xfrm>
            <a:prstGeom prst="line">
              <a:avLst/>
            </a:prstGeom>
            <a:ln w="6120">
              <a:solidFill>
                <a:srgbClr val="FF0000"/>
              </a:solidFill>
              <a:round/>
            </a:ln>
          </p:spPr>
        </p:sp>
        <p:sp>
          <p:nvSpPr>
            <p:cNvPr id="21" name="Line 18"/>
            <p:cNvSpPr/>
            <p:nvPr/>
          </p:nvSpPr>
          <p:spPr>
            <a:xfrm flipH="1">
              <a:off x="4672117" y="2795760"/>
              <a:ext cx="41040" cy="41040"/>
            </a:xfrm>
            <a:prstGeom prst="line">
              <a:avLst/>
            </a:prstGeom>
            <a:ln w="6120">
              <a:solidFill>
                <a:srgbClr val="FF0000"/>
              </a:solidFill>
              <a:round/>
            </a:ln>
          </p:spPr>
        </p:sp>
        <p:sp>
          <p:nvSpPr>
            <p:cNvPr id="22" name="Line 19"/>
            <p:cNvSpPr/>
            <p:nvPr/>
          </p:nvSpPr>
          <p:spPr>
            <a:xfrm>
              <a:off x="4021957" y="2755080"/>
              <a:ext cx="40680" cy="41040"/>
            </a:xfrm>
            <a:prstGeom prst="line">
              <a:avLst/>
            </a:prstGeom>
            <a:ln w="6120">
              <a:solidFill>
                <a:srgbClr val="FF0000"/>
              </a:solidFill>
              <a:round/>
            </a:ln>
          </p:spPr>
        </p:sp>
        <p:sp>
          <p:nvSpPr>
            <p:cNvPr id="23" name="Line 20"/>
            <p:cNvSpPr/>
            <p:nvPr/>
          </p:nvSpPr>
          <p:spPr>
            <a:xfrm flipH="1">
              <a:off x="4021957" y="2755080"/>
              <a:ext cx="40680" cy="41040"/>
            </a:xfrm>
            <a:prstGeom prst="line">
              <a:avLst/>
            </a:prstGeom>
            <a:ln w="6120">
              <a:solidFill>
                <a:srgbClr val="FF0000"/>
              </a:solidFill>
              <a:round/>
            </a:ln>
          </p:spPr>
        </p:sp>
        <p:sp>
          <p:nvSpPr>
            <p:cNvPr id="24" name="Line 21"/>
            <p:cNvSpPr/>
            <p:nvPr/>
          </p:nvSpPr>
          <p:spPr>
            <a:xfrm>
              <a:off x="5484997" y="2816280"/>
              <a:ext cx="40680" cy="40680"/>
            </a:xfrm>
            <a:prstGeom prst="line">
              <a:avLst/>
            </a:prstGeom>
            <a:ln w="6120">
              <a:solidFill>
                <a:srgbClr val="FF0000"/>
              </a:solidFill>
              <a:round/>
            </a:ln>
          </p:spPr>
        </p:sp>
        <p:sp>
          <p:nvSpPr>
            <p:cNvPr id="25" name="Line 22"/>
            <p:cNvSpPr/>
            <p:nvPr/>
          </p:nvSpPr>
          <p:spPr>
            <a:xfrm flipH="1">
              <a:off x="5484997" y="2816280"/>
              <a:ext cx="40680" cy="40680"/>
            </a:xfrm>
            <a:prstGeom prst="line">
              <a:avLst/>
            </a:prstGeom>
            <a:ln w="6120">
              <a:solidFill>
                <a:srgbClr val="FF0000"/>
              </a:solidFill>
              <a:round/>
            </a:ln>
          </p:spPr>
        </p:sp>
        <p:sp>
          <p:nvSpPr>
            <p:cNvPr id="26" name="Line 23"/>
            <p:cNvSpPr/>
            <p:nvPr/>
          </p:nvSpPr>
          <p:spPr>
            <a:xfrm>
              <a:off x="4793797" y="2643480"/>
              <a:ext cx="41040" cy="41040"/>
            </a:xfrm>
            <a:prstGeom prst="line">
              <a:avLst/>
            </a:prstGeom>
            <a:ln w="6120">
              <a:solidFill>
                <a:srgbClr val="FF0000"/>
              </a:solidFill>
              <a:round/>
            </a:ln>
          </p:spPr>
        </p:sp>
        <p:sp>
          <p:nvSpPr>
            <p:cNvPr id="27" name="Line 24"/>
            <p:cNvSpPr/>
            <p:nvPr/>
          </p:nvSpPr>
          <p:spPr>
            <a:xfrm flipH="1">
              <a:off x="4793797" y="2643480"/>
              <a:ext cx="41040" cy="41040"/>
            </a:xfrm>
            <a:prstGeom prst="line">
              <a:avLst/>
            </a:prstGeom>
            <a:ln w="6120">
              <a:solidFill>
                <a:srgbClr val="FF0000"/>
              </a:solidFill>
              <a:round/>
            </a:ln>
          </p:spPr>
        </p:sp>
        <p:sp>
          <p:nvSpPr>
            <p:cNvPr id="28" name="Line 25"/>
            <p:cNvSpPr/>
            <p:nvPr/>
          </p:nvSpPr>
          <p:spPr>
            <a:xfrm>
              <a:off x="5870917" y="3466440"/>
              <a:ext cx="41040" cy="41040"/>
            </a:xfrm>
            <a:prstGeom prst="line">
              <a:avLst/>
            </a:prstGeom>
            <a:ln w="6120">
              <a:solidFill>
                <a:srgbClr val="FF0000"/>
              </a:solidFill>
              <a:round/>
            </a:ln>
          </p:spPr>
        </p:sp>
        <p:sp>
          <p:nvSpPr>
            <p:cNvPr id="29" name="Line 26"/>
            <p:cNvSpPr/>
            <p:nvPr/>
          </p:nvSpPr>
          <p:spPr>
            <a:xfrm flipH="1">
              <a:off x="5870917" y="3466440"/>
              <a:ext cx="41040" cy="41040"/>
            </a:xfrm>
            <a:prstGeom prst="line">
              <a:avLst/>
            </a:prstGeom>
            <a:ln w="6120">
              <a:solidFill>
                <a:srgbClr val="FF0000"/>
              </a:solidFill>
              <a:round/>
            </a:ln>
          </p:spPr>
        </p:sp>
        <p:sp>
          <p:nvSpPr>
            <p:cNvPr id="30" name="Line 27"/>
            <p:cNvSpPr/>
            <p:nvPr/>
          </p:nvSpPr>
          <p:spPr>
            <a:xfrm>
              <a:off x="5799637" y="3893040"/>
              <a:ext cx="41040" cy="41040"/>
            </a:xfrm>
            <a:prstGeom prst="line">
              <a:avLst/>
            </a:prstGeom>
            <a:ln w="6120">
              <a:solidFill>
                <a:srgbClr val="FF0000"/>
              </a:solidFill>
              <a:round/>
            </a:ln>
          </p:spPr>
        </p:sp>
        <p:sp>
          <p:nvSpPr>
            <p:cNvPr id="31" name="Line 28"/>
            <p:cNvSpPr/>
            <p:nvPr/>
          </p:nvSpPr>
          <p:spPr>
            <a:xfrm flipH="1">
              <a:off x="5799637" y="3893040"/>
              <a:ext cx="41040" cy="41040"/>
            </a:xfrm>
            <a:prstGeom prst="line">
              <a:avLst/>
            </a:prstGeom>
            <a:ln w="6120">
              <a:solidFill>
                <a:srgbClr val="FF0000"/>
              </a:solidFill>
              <a:round/>
            </a:ln>
          </p:spPr>
        </p:sp>
        <p:pic>
          <p:nvPicPr>
            <p:cNvPr id="32" name="Picture 31"/>
            <p:cNvPicPr/>
            <p:nvPr/>
          </p:nvPicPr>
          <p:blipFill>
            <a:blip r:embed="rId3"/>
            <a:stretch>
              <a:fillRect/>
            </a:stretch>
          </p:blipFill>
          <p:spPr>
            <a:xfrm>
              <a:off x="2440359" y="4740960"/>
              <a:ext cx="690480" cy="686520"/>
            </a:xfrm>
            <a:prstGeom prst="rect">
              <a:avLst/>
            </a:prstGeom>
            <a:ln w="19050">
              <a:solidFill>
                <a:schemeClr val="bg1">
                  <a:lumMod val="65000"/>
                </a:schemeClr>
              </a:solidFill>
            </a:ln>
          </p:spPr>
        </p:pic>
        <p:pic>
          <p:nvPicPr>
            <p:cNvPr id="33" name="Picture 32"/>
            <p:cNvPicPr/>
            <p:nvPr/>
          </p:nvPicPr>
          <p:blipFill>
            <a:blip r:embed="rId4"/>
            <a:stretch>
              <a:fillRect/>
            </a:stretch>
          </p:blipFill>
          <p:spPr>
            <a:xfrm>
              <a:off x="1131517" y="4526610"/>
              <a:ext cx="690840" cy="686160"/>
            </a:xfrm>
            <a:prstGeom prst="rect">
              <a:avLst/>
            </a:prstGeom>
            <a:ln w="19050">
              <a:solidFill>
                <a:schemeClr val="bg1">
                  <a:lumMod val="65000"/>
                </a:schemeClr>
              </a:solidFill>
            </a:ln>
          </p:spPr>
        </p:pic>
        <p:pic>
          <p:nvPicPr>
            <p:cNvPr id="34" name="Picture 33"/>
            <p:cNvPicPr/>
            <p:nvPr/>
          </p:nvPicPr>
          <p:blipFill>
            <a:blip r:embed="rId5"/>
            <a:stretch>
              <a:fillRect/>
            </a:stretch>
          </p:blipFill>
          <p:spPr>
            <a:xfrm>
              <a:off x="6127428" y="4710326"/>
              <a:ext cx="690480" cy="686160"/>
            </a:xfrm>
            <a:prstGeom prst="rect">
              <a:avLst/>
            </a:prstGeom>
            <a:ln w="19050">
              <a:solidFill>
                <a:schemeClr val="bg1">
                  <a:lumMod val="65000"/>
                </a:schemeClr>
              </a:solidFill>
            </a:ln>
          </p:spPr>
        </p:pic>
        <p:pic>
          <p:nvPicPr>
            <p:cNvPr id="35" name="Picture 34"/>
            <p:cNvPicPr/>
            <p:nvPr/>
          </p:nvPicPr>
          <p:blipFill>
            <a:blip r:embed="rId6"/>
            <a:stretch>
              <a:fillRect/>
            </a:stretch>
          </p:blipFill>
          <p:spPr>
            <a:xfrm>
              <a:off x="795997" y="2944080"/>
              <a:ext cx="690480" cy="686160"/>
            </a:xfrm>
            <a:prstGeom prst="rect">
              <a:avLst/>
            </a:prstGeom>
            <a:ln w="19050">
              <a:solidFill>
                <a:schemeClr val="bg1">
                  <a:lumMod val="65000"/>
                </a:schemeClr>
              </a:solidFill>
            </a:ln>
          </p:spPr>
        </p:pic>
        <p:pic>
          <p:nvPicPr>
            <p:cNvPr id="36" name="Picture 35"/>
            <p:cNvPicPr/>
            <p:nvPr/>
          </p:nvPicPr>
          <p:blipFill>
            <a:blip r:embed="rId7"/>
            <a:stretch>
              <a:fillRect/>
            </a:stretch>
          </p:blipFill>
          <p:spPr>
            <a:xfrm>
              <a:off x="4888000" y="4720311"/>
              <a:ext cx="690480" cy="686520"/>
            </a:xfrm>
            <a:prstGeom prst="rect">
              <a:avLst/>
            </a:prstGeom>
            <a:ln w="19050">
              <a:solidFill>
                <a:schemeClr val="bg1">
                  <a:lumMod val="65000"/>
                </a:schemeClr>
              </a:solidFill>
            </a:ln>
          </p:spPr>
        </p:pic>
        <p:pic>
          <p:nvPicPr>
            <p:cNvPr id="37" name="Picture 36"/>
            <p:cNvPicPr/>
            <p:nvPr/>
          </p:nvPicPr>
          <p:blipFill>
            <a:blip r:embed="rId8"/>
            <a:stretch>
              <a:fillRect/>
            </a:stretch>
          </p:blipFill>
          <p:spPr>
            <a:xfrm>
              <a:off x="3788507" y="4740960"/>
              <a:ext cx="690480" cy="686520"/>
            </a:xfrm>
            <a:prstGeom prst="rect">
              <a:avLst/>
            </a:prstGeom>
            <a:ln w="19050">
              <a:solidFill>
                <a:schemeClr val="bg1">
                  <a:lumMod val="65000"/>
                </a:schemeClr>
              </a:solidFill>
            </a:ln>
          </p:spPr>
        </p:pic>
        <p:pic>
          <p:nvPicPr>
            <p:cNvPr id="38" name="Picture 37"/>
            <p:cNvPicPr/>
            <p:nvPr/>
          </p:nvPicPr>
          <p:blipFill>
            <a:blip r:embed="rId9"/>
            <a:stretch>
              <a:fillRect/>
            </a:stretch>
          </p:blipFill>
          <p:spPr>
            <a:xfrm>
              <a:off x="1233287" y="1406403"/>
              <a:ext cx="690480" cy="686160"/>
            </a:xfrm>
            <a:prstGeom prst="rect">
              <a:avLst/>
            </a:prstGeom>
            <a:ln w="19050">
              <a:solidFill>
                <a:schemeClr val="bg1">
                  <a:lumMod val="65000"/>
                </a:schemeClr>
              </a:solidFill>
            </a:ln>
          </p:spPr>
        </p:pic>
        <p:pic>
          <p:nvPicPr>
            <p:cNvPr id="39" name="Picture 38"/>
            <p:cNvPicPr/>
            <p:nvPr/>
          </p:nvPicPr>
          <p:blipFill>
            <a:blip r:embed="rId10"/>
            <a:stretch>
              <a:fillRect/>
            </a:stretch>
          </p:blipFill>
          <p:spPr>
            <a:xfrm>
              <a:off x="4046437" y="1278264"/>
              <a:ext cx="690480" cy="686160"/>
            </a:xfrm>
            <a:prstGeom prst="rect">
              <a:avLst/>
            </a:prstGeom>
            <a:ln w="19050">
              <a:solidFill>
                <a:schemeClr val="bg1">
                  <a:lumMod val="65000"/>
                </a:schemeClr>
              </a:solidFill>
            </a:ln>
          </p:spPr>
        </p:pic>
        <p:pic>
          <p:nvPicPr>
            <p:cNvPr id="40" name="Picture 39"/>
            <p:cNvPicPr/>
            <p:nvPr/>
          </p:nvPicPr>
          <p:blipFill>
            <a:blip r:embed="rId11"/>
            <a:stretch>
              <a:fillRect/>
            </a:stretch>
          </p:blipFill>
          <p:spPr>
            <a:xfrm>
              <a:off x="2725538" y="1254930"/>
              <a:ext cx="690480" cy="686520"/>
            </a:xfrm>
            <a:prstGeom prst="rect">
              <a:avLst/>
            </a:prstGeom>
            <a:ln w="19050">
              <a:solidFill>
                <a:schemeClr val="bg1">
                  <a:lumMod val="65000"/>
                </a:schemeClr>
              </a:solidFill>
            </a:ln>
          </p:spPr>
        </p:pic>
        <p:pic>
          <p:nvPicPr>
            <p:cNvPr id="41" name="Picture 40"/>
            <p:cNvPicPr/>
            <p:nvPr/>
          </p:nvPicPr>
          <p:blipFill>
            <a:blip r:embed="rId12"/>
            <a:stretch>
              <a:fillRect/>
            </a:stretch>
          </p:blipFill>
          <p:spPr>
            <a:xfrm>
              <a:off x="6078637" y="1318679"/>
              <a:ext cx="690480" cy="686520"/>
            </a:xfrm>
            <a:prstGeom prst="rect">
              <a:avLst/>
            </a:prstGeom>
            <a:ln w="19050">
              <a:solidFill>
                <a:schemeClr val="bg1">
                  <a:lumMod val="65000"/>
                </a:schemeClr>
              </a:solidFill>
            </a:ln>
          </p:spPr>
        </p:pic>
        <p:pic>
          <p:nvPicPr>
            <p:cNvPr id="42" name="Picture 41"/>
            <p:cNvPicPr/>
            <p:nvPr/>
          </p:nvPicPr>
          <p:blipFill>
            <a:blip r:embed="rId13"/>
            <a:stretch>
              <a:fillRect/>
            </a:stretch>
          </p:blipFill>
          <p:spPr>
            <a:xfrm>
              <a:off x="5039820" y="1254930"/>
              <a:ext cx="690480" cy="686160"/>
            </a:xfrm>
            <a:prstGeom prst="rect">
              <a:avLst/>
            </a:prstGeom>
            <a:ln w="19050">
              <a:solidFill>
                <a:schemeClr val="bg1">
                  <a:lumMod val="65000"/>
                </a:schemeClr>
              </a:solidFill>
            </a:ln>
          </p:spPr>
        </p:pic>
        <p:pic>
          <p:nvPicPr>
            <p:cNvPr id="43" name="Picture 42"/>
            <p:cNvPicPr/>
            <p:nvPr/>
          </p:nvPicPr>
          <p:blipFill>
            <a:blip r:embed="rId14"/>
            <a:stretch>
              <a:fillRect/>
            </a:stretch>
          </p:blipFill>
          <p:spPr>
            <a:xfrm>
              <a:off x="6326050" y="2381760"/>
              <a:ext cx="690480" cy="686160"/>
            </a:xfrm>
            <a:prstGeom prst="rect">
              <a:avLst/>
            </a:prstGeom>
            <a:ln w="19050">
              <a:solidFill>
                <a:schemeClr val="bg1">
                  <a:lumMod val="65000"/>
                </a:schemeClr>
              </a:solidFill>
            </a:ln>
          </p:spPr>
        </p:pic>
        <p:pic>
          <p:nvPicPr>
            <p:cNvPr id="44" name="Picture 43"/>
            <p:cNvPicPr/>
            <p:nvPr/>
          </p:nvPicPr>
          <p:blipFill>
            <a:blip r:embed="rId15"/>
            <a:stretch>
              <a:fillRect/>
            </a:stretch>
          </p:blipFill>
          <p:spPr>
            <a:xfrm>
              <a:off x="6397957" y="3600900"/>
              <a:ext cx="690480" cy="686520"/>
            </a:xfrm>
            <a:prstGeom prst="rect">
              <a:avLst/>
            </a:prstGeom>
            <a:ln w="19050">
              <a:solidFill>
                <a:schemeClr val="bg1">
                  <a:lumMod val="65000"/>
                </a:schemeClr>
              </a:solidFill>
            </a:ln>
          </p:spPr>
        </p:pic>
        <p:sp>
          <p:nvSpPr>
            <p:cNvPr id="45" name="Line 39"/>
            <p:cNvSpPr/>
            <p:nvPr/>
          </p:nvSpPr>
          <p:spPr>
            <a:xfrm flipV="1">
              <a:off x="1485899" y="4149719"/>
              <a:ext cx="2496817" cy="717555"/>
            </a:xfrm>
            <a:prstGeom prst="line">
              <a:avLst/>
            </a:prstGeom>
            <a:ln w="18360">
              <a:solidFill>
                <a:srgbClr val="FF0000"/>
              </a:solidFill>
              <a:round/>
            </a:ln>
          </p:spPr>
        </p:sp>
        <p:sp>
          <p:nvSpPr>
            <p:cNvPr id="46" name="Line 40"/>
            <p:cNvSpPr/>
            <p:nvPr/>
          </p:nvSpPr>
          <p:spPr>
            <a:xfrm flipV="1">
              <a:off x="2800349" y="4150080"/>
              <a:ext cx="1246087" cy="926745"/>
            </a:xfrm>
            <a:prstGeom prst="line">
              <a:avLst/>
            </a:prstGeom>
            <a:ln w="18360">
              <a:solidFill>
                <a:srgbClr val="FF0000"/>
              </a:solidFill>
              <a:round/>
            </a:ln>
          </p:spPr>
        </p:sp>
        <p:sp>
          <p:nvSpPr>
            <p:cNvPr id="47" name="Line 41"/>
            <p:cNvSpPr/>
            <p:nvPr/>
          </p:nvSpPr>
          <p:spPr>
            <a:xfrm>
              <a:off x="1131517" y="3260160"/>
              <a:ext cx="2204640" cy="553680"/>
            </a:xfrm>
            <a:prstGeom prst="line">
              <a:avLst/>
            </a:prstGeom>
            <a:ln w="18360">
              <a:solidFill>
                <a:srgbClr val="FF0000"/>
              </a:solidFill>
              <a:round/>
            </a:ln>
          </p:spPr>
        </p:sp>
        <p:sp>
          <p:nvSpPr>
            <p:cNvPr id="48" name="TextBox 47"/>
            <p:cNvSpPr txBox="1"/>
            <p:nvPr/>
          </p:nvSpPr>
          <p:spPr>
            <a:xfrm>
              <a:off x="2277266" y="5413842"/>
              <a:ext cx="921099" cy="246311"/>
            </a:xfrm>
            <a:prstGeom prst="rect">
              <a:avLst/>
            </a:prstGeom>
            <a:solidFill>
              <a:schemeClr val="bg1"/>
            </a:solidFill>
            <a:ln>
              <a:solidFill>
                <a:schemeClr val="tx2">
                  <a:lumMod val="60000"/>
                  <a:lumOff val="40000"/>
                </a:schemeClr>
              </a:solidFill>
            </a:ln>
          </p:spPr>
          <p:txBody>
            <a:bodyPr wrap="none" rtlCol="0">
              <a:spAutoFit/>
            </a:bodyPr>
            <a:lstStyle/>
            <a:p>
              <a:r>
                <a:rPr lang="en-US" sz="1200" dirty="0" smtClean="0"/>
                <a:t>L </a:t>
              </a:r>
              <a:r>
                <a:rPr lang="en-US" sz="1200" dirty="0" smtClean="0"/>
                <a:t>F Wheel </a:t>
              </a:r>
              <a:r>
                <a:rPr lang="en-US" sz="1200" dirty="0" err="1" smtClean="0"/>
                <a:t>Ctr</a:t>
              </a:r>
              <a:endParaRPr lang="en-US" sz="1200" dirty="0"/>
            </a:p>
          </p:txBody>
        </p:sp>
        <p:sp>
          <p:nvSpPr>
            <p:cNvPr id="49" name="TextBox 48"/>
            <p:cNvSpPr txBox="1"/>
            <p:nvPr/>
          </p:nvSpPr>
          <p:spPr>
            <a:xfrm>
              <a:off x="987504" y="5210969"/>
              <a:ext cx="932502" cy="246311"/>
            </a:xfrm>
            <a:prstGeom prst="rect">
              <a:avLst/>
            </a:prstGeom>
            <a:solidFill>
              <a:schemeClr val="bg1"/>
            </a:solidFill>
            <a:ln>
              <a:solidFill>
                <a:schemeClr val="tx2">
                  <a:lumMod val="60000"/>
                  <a:lumOff val="40000"/>
                </a:schemeClr>
              </a:solidFill>
            </a:ln>
          </p:spPr>
          <p:txBody>
            <a:bodyPr wrap="none" rtlCol="0">
              <a:spAutoFit/>
            </a:bodyPr>
            <a:lstStyle/>
            <a:p>
              <a:r>
                <a:rPr lang="en-US" sz="1200" dirty="0" smtClean="0"/>
                <a:t>R </a:t>
              </a:r>
              <a:r>
                <a:rPr lang="en-US" sz="1200" dirty="0" smtClean="0"/>
                <a:t>F </a:t>
              </a:r>
              <a:r>
                <a:rPr lang="en-US" sz="1200" dirty="0" smtClean="0"/>
                <a:t>Wheel </a:t>
              </a:r>
              <a:r>
                <a:rPr lang="en-US" sz="1200" dirty="0" err="1" smtClean="0"/>
                <a:t>Ctr</a:t>
              </a:r>
              <a:endParaRPr lang="en-US" sz="1200" dirty="0"/>
            </a:p>
          </p:txBody>
        </p:sp>
        <p:sp>
          <p:nvSpPr>
            <p:cNvPr id="50" name="TextBox 49"/>
            <p:cNvSpPr txBox="1"/>
            <p:nvPr/>
          </p:nvSpPr>
          <p:spPr>
            <a:xfrm>
              <a:off x="727012" y="3636796"/>
              <a:ext cx="785856" cy="246311"/>
            </a:xfrm>
            <a:prstGeom prst="rect">
              <a:avLst/>
            </a:prstGeom>
            <a:solidFill>
              <a:schemeClr val="bg1"/>
            </a:solidFill>
            <a:ln>
              <a:solidFill>
                <a:schemeClr val="tx2">
                  <a:lumMod val="60000"/>
                  <a:lumOff val="40000"/>
                </a:schemeClr>
              </a:solidFill>
            </a:ln>
          </p:spPr>
          <p:txBody>
            <a:bodyPr wrap="none" rtlCol="0">
              <a:spAutoFit/>
            </a:bodyPr>
            <a:lstStyle/>
            <a:p>
              <a:r>
                <a:rPr lang="en-US" sz="1200" dirty="0" smtClean="0"/>
                <a:t>L Headlight</a:t>
              </a:r>
              <a:endParaRPr lang="en-US" sz="1200" dirty="0"/>
            </a:p>
          </p:txBody>
        </p:sp>
        <p:sp>
          <p:nvSpPr>
            <p:cNvPr id="51" name="TextBox 50"/>
            <p:cNvSpPr txBox="1"/>
            <p:nvPr/>
          </p:nvSpPr>
          <p:spPr>
            <a:xfrm>
              <a:off x="3820199" y="5433328"/>
              <a:ext cx="627095" cy="246221"/>
            </a:xfrm>
            <a:prstGeom prst="rect">
              <a:avLst/>
            </a:prstGeom>
            <a:solidFill>
              <a:schemeClr val="bg1"/>
            </a:solidFill>
            <a:ln>
              <a:solidFill>
                <a:schemeClr val="tx2">
                  <a:lumMod val="60000"/>
                  <a:lumOff val="40000"/>
                </a:schemeClr>
              </a:solidFill>
            </a:ln>
          </p:spPr>
          <p:txBody>
            <a:bodyPr wrap="none" rtlCol="0">
              <a:spAutoFit/>
            </a:bodyPr>
            <a:lstStyle/>
            <a:p>
              <a:r>
                <a:rPr lang="en-US" sz="1200" dirty="0" smtClean="0"/>
                <a:t>L Mirror</a:t>
              </a:r>
              <a:endParaRPr lang="en-US" sz="1200" dirty="0"/>
            </a:p>
          </p:txBody>
        </p:sp>
        <p:sp>
          <p:nvSpPr>
            <p:cNvPr id="52" name="TextBox 51"/>
            <p:cNvSpPr txBox="1"/>
            <p:nvPr/>
          </p:nvSpPr>
          <p:spPr>
            <a:xfrm>
              <a:off x="4676036" y="5408298"/>
              <a:ext cx="1060960" cy="246311"/>
            </a:xfrm>
            <a:prstGeom prst="rect">
              <a:avLst/>
            </a:prstGeom>
            <a:solidFill>
              <a:schemeClr val="bg1"/>
            </a:solidFill>
            <a:ln>
              <a:solidFill>
                <a:schemeClr val="tx2">
                  <a:lumMod val="60000"/>
                  <a:lumOff val="40000"/>
                </a:schemeClr>
              </a:solidFill>
            </a:ln>
          </p:spPr>
          <p:txBody>
            <a:bodyPr wrap="none" rtlCol="0">
              <a:spAutoFit/>
            </a:bodyPr>
            <a:lstStyle/>
            <a:p>
              <a:r>
                <a:rPr lang="en-US" sz="1200" dirty="0" smtClean="0"/>
                <a:t>R Headlight [sic]</a:t>
              </a:r>
              <a:endParaRPr lang="en-US" sz="1200" dirty="0"/>
            </a:p>
          </p:txBody>
        </p:sp>
        <p:sp>
          <p:nvSpPr>
            <p:cNvPr id="53" name="TextBox 52"/>
            <p:cNvSpPr txBox="1"/>
            <p:nvPr/>
          </p:nvSpPr>
          <p:spPr>
            <a:xfrm>
              <a:off x="1253758" y="2098912"/>
              <a:ext cx="649537" cy="246221"/>
            </a:xfrm>
            <a:prstGeom prst="rect">
              <a:avLst/>
            </a:prstGeom>
            <a:solidFill>
              <a:schemeClr val="bg1"/>
            </a:solidFill>
            <a:ln>
              <a:solidFill>
                <a:schemeClr val="tx2">
                  <a:lumMod val="60000"/>
                  <a:lumOff val="40000"/>
                </a:schemeClr>
              </a:solidFill>
            </a:ln>
          </p:spPr>
          <p:txBody>
            <a:bodyPr wrap="none" rtlCol="0">
              <a:spAutoFit/>
            </a:bodyPr>
            <a:lstStyle/>
            <a:p>
              <a:r>
                <a:rPr lang="en-US" sz="1200" dirty="0" smtClean="0"/>
                <a:t>R Mirror</a:t>
              </a:r>
              <a:endParaRPr lang="en-US" sz="1200" dirty="0"/>
            </a:p>
          </p:txBody>
        </p:sp>
        <p:sp>
          <p:nvSpPr>
            <p:cNvPr id="54" name="TextBox 53"/>
            <p:cNvSpPr txBox="1"/>
            <p:nvPr/>
          </p:nvSpPr>
          <p:spPr>
            <a:xfrm>
              <a:off x="2725538" y="1950854"/>
              <a:ext cx="621820" cy="246311"/>
            </a:xfrm>
            <a:prstGeom prst="rect">
              <a:avLst/>
            </a:prstGeom>
            <a:solidFill>
              <a:schemeClr val="bg1"/>
            </a:solidFill>
            <a:ln>
              <a:solidFill>
                <a:schemeClr val="tx2">
                  <a:lumMod val="60000"/>
                  <a:lumOff val="40000"/>
                </a:schemeClr>
              </a:solidFill>
            </a:ln>
          </p:spPr>
          <p:txBody>
            <a:bodyPr wrap="none" rtlCol="0">
              <a:spAutoFit/>
            </a:bodyPr>
            <a:lstStyle/>
            <a:p>
              <a:r>
                <a:rPr lang="en-US" sz="1200" dirty="0" smtClean="0"/>
                <a:t>R F Roof</a:t>
              </a:r>
              <a:endParaRPr lang="en-US" sz="1200" dirty="0"/>
            </a:p>
          </p:txBody>
        </p:sp>
        <p:sp>
          <p:nvSpPr>
            <p:cNvPr id="55" name="TextBox 54"/>
            <p:cNvSpPr txBox="1"/>
            <p:nvPr/>
          </p:nvSpPr>
          <p:spPr>
            <a:xfrm>
              <a:off x="6064326" y="2005199"/>
              <a:ext cx="616118" cy="246311"/>
            </a:xfrm>
            <a:prstGeom prst="rect">
              <a:avLst/>
            </a:prstGeom>
            <a:solidFill>
              <a:schemeClr val="bg1"/>
            </a:solidFill>
            <a:ln>
              <a:solidFill>
                <a:schemeClr val="tx2">
                  <a:lumMod val="60000"/>
                  <a:lumOff val="40000"/>
                </a:schemeClr>
              </a:solidFill>
            </a:ln>
          </p:spPr>
          <p:txBody>
            <a:bodyPr wrap="none" rtlCol="0">
              <a:spAutoFit/>
            </a:bodyPr>
            <a:lstStyle/>
            <a:p>
              <a:r>
                <a:rPr lang="en-US" sz="1200" dirty="0" smtClean="0"/>
                <a:t>L B Roof</a:t>
              </a:r>
              <a:endParaRPr lang="en-US" sz="1200" dirty="0"/>
            </a:p>
          </p:txBody>
        </p:sp>
        <p:sp>
          <p:nvSpPr>
            <p:cNvPr id="56" name="TextBox 55"/>
            <p:cNvSpPr txBox="1"/>
            <p:nvPr/>
          </p:nvSpPr>
          <p:spPr>
            <a:xfrm>
              <a:off x="6306387" y="3071809"/>
              <a:ext cx="679635" cy="246311"/>
            </a:xfrm>
            <a:prstGeom prst="rect">
              <a:avLst/>
            </a:prstGeom>
            <a:solidFill>
              <a:schemeClr val="bg1"/>
            </a:solidFill>
            <a:ln>
              <a:solidFill>
                <a:schemeClr val="tx2">
                  <a:lumMod val="60000"/>
                  <a:lumOff val="40000"/>
                </a:schemeClr>
              </a:solidFill>
            </a:ln>
          </p:spPr>
          <p:txBody>
            <a:bodyPr wrap="none" rtlCol="0">
              <a:spAutoFit/>
            </a:bodyPr>
            <a:lstStyle/>
            <a:p>
              <a:r>
                <a:rPr lang="en-US" sz="1200" dirty="0" smtClean="0"/>
                <a:t>L Taillight</a:t>
              </a:r>
              <a:endParaRPr lang="en-US" sz="1200" dirty="0"/>
            </a:p>
          </p:txBody>
        </p:sp>
        <p:sp>
          <p:nvSpPr>
            <p:cNvPr id="57" name="TextBox 56"/>
            <p:cNvSpPr txBox="1"/>
            <p:nvPr/>
          </p:nvSpPr>
          <p:spPr>
            <a:xfrm>
              <a:off x="5967561" y="5402836"/>
              <a:ext cx="932502" cy="246311"/>
            </a:xfrm>
            <a:prstGeom prst="rect">
              <a:avLst/>
            </a:prstGeom>
            <a:solidFill>
              <a:schemeClr val="bg1"/>
            </a:solidFill>
            <a:ln>
              <a:solidFill>
                <a:schemeClr val="tx2">
                  <a:lumMod val="60000"/>
                  <a:lumOff val="40000"/>
                </a:schemeClr>
              </a:solidFill>
            </a:ln>
          </p:spPr>
          <p:txBody>
            <a:bodyPr wrap="none" rtlCol="0">
              <a:spAutoFit/>
            </a:bodyPr>
            <a:lstStyle/>
            <a:p>
              <a:r>
                <a:rPr lang="en-US" sz="1200" dirty="0" smtClean="0"/>
                <a:t>L </a:t>
              </a:r>
              <a:r>
                <a:rPr lang="en-US" sz="1200" dirty="0" smtClean="0"/>
                <a:t>B Wheel </a:t>
              </a:r>
              <a:r>
                <a:rPr lang="en-US" sz="1200" dirty="0" err="1" smtClean="0"/>
                <a:t>Ctr</a:t>
              </a:r>
              <a:endParaRPr lang="en-US" sz="1200" dirty="0"/>
            </a:p>
          </p:txBody>
        </p:sp>
        <p:sp>
          <p:nvSpPr>
            <p:cNvPr id="58" name="TextBox 57"/>
            <p:cNvSpPr txBox="1"/>
            <p:nvPr/>
          </p:nvSpPr>
          <p:spPr>
            <a:xfrm>
              <a:off x="6238316" y="4295072"/>
              <a:ext cx="932502" cy="246311"/>
            </a:xfrm>
            <a:prstGeom prst="rect">
              <a:avLst/>
            </a:prstGeom>
            <a:solidFill>
              <a:schemeClr val="bg1"/>
            </a:solidFill>
            <a:ln>
              <a:solidFill>
                <a:schemeClr val="tx2">
                  <a:lumMod val="60000"/>
                  <a:lumOff val="40000"/>
                </a:schemeClr>
              </a:solidFill>
            </a:ln>
          </p:spPr>
          <p:txBody>
            <a:bodyPr wrap="none" rtlCol="0">
              <a:spAutoFit/>
            </a:bodyPr>
            <a:lstStyle/>
            <a:p>
              <a:r>
                <a:rPr lang="en-US" sz="1200" dirty="0" smtClean="0"/>
                <a:t>R </a:t>
              </a:r>
              <a:r>
                <a:rPr lang="en-US" sz="1200" dirty="0" smtClean="0"/>
                <a:t>B Wheel </a:t>
              </a:r>
              <a:r>
                <a:rPr lang="en-US" sz="1200" dirty="0" err="1" smtClean="0"/>
                <a:t>Ctr</a:t>
              </a:r>
              <a:endParaRPr lang="en-US" sz="1200" dirty="0"/>
            </a:p>
          </p:txBody>
        </p:sp>
        <p:sp>
          <p:nvSpPr>
            <p:cNvPr id="59" name="Line 41"/>
            <p:cNvSpPr/>
            <p:nvPr/>
          </p:nvSpPr>
          <p:spPr>
            <a:xfrm>
              <a:off x="3076575" y="1571625"/>
              <a:ext cx="971550" cy="1200150"/>
            </a:xfrm>
            <a:prstGeom prst="line">
              <a:avLst/>
            </a:prstGeom>
            <a:ln w="18360">
              <a:solidFill>
                <a:srgbClr val="FF0000"/>
              </a:solidFill>
              <a:round/>
            </a:ln>
          </p:spPr>
        </p:sp>
        <p:sp>
          <p:nvSpPr>
            <p:cNvPr id="60" name="Line 41"/>
            <p:cNvSpPr/>
            <p:nvPr/>
          </p:nvSpPr>
          <p:spPr>
            <a:xfrm>
              <a:off x="1578526" y="1743797"/>
              <a:ext cx="1659974" cy="1485177"/>
            </a:xfrm>
            <a:prstGeom prst="line">
              <a:avLst/>
            </a:prstGeom>
            <a:ln w="18360">
              <a:solidFill>
                <a:srgbClr val="FF0000"/>
              </a:solidFill>
              <a:round/>
            </a:ln>
          </p:spPr>
        </p:sp>
        <p:sp>
          <p:nvSpPr>
            <p:cNvPr id="61" name="Line 41"/>
            <p:cNvSpPr/>
            <p:nvPr/>
          </p:nvSpPr>
          <p:spPr>
            <a:xfrm flipH="1" flipV="1">
              <a:off x="5819775" y="3924300"/>
              <a:ext cx="921967" cy="2610"/>
            </a:xfrm>
            <a:prstGeom prst="line">
              <a:avLst/>
            </a:prstGeom>
            <a:ln w="18360">
              <a:solidFill>
                <a:srgbClr val="FF0000"/>
              </a:solidFill>
              <a:round/>
            </a:ln>
          </p:spPr>
        </p:sp>
        <p:sp>
          <p:nvSpPr>
            <p:cNvPr id="62" name="Line 41"/>
            <p:cNvSpPr/>
            <p:nvPr/>
          </p:nvSpPr>
          <p:spPr>
            <a:xfrm flipH="1" flipV="1">
              <a:off x="5829300" y="3933825"/>
              <a:ext cx="636217" cy="1126560"/>
            </a:xfrm>
            <a:prstGeom prst="line">
              <a:avLst/>
            </a:prstGeom>
            <a:ln w="18360">
              <a:solidFill>
                <a:srgbClr val="FF0000"/>
              </a:solidFill>
              <a:round/>
            </a:ln>
          </p:spPr>
        </p:sp>
        <p:sp>
          <p:nvSpPr>
            <p:cNvPr id="63" name="Line 41"/>
            <p:cNvSpPr/>
            <p:nvPr/>
          </p:nvSpPr>
          <p:spPr>
            <a:xfrm flipV="1">
              <a:off x="5248275" y="3981450"/>
              <a:ext cx="571500" cy="1095375"/>
            </a:xfrm>
            <a:prstGeom prst="line">
              <a:avLst/>
            </a:prstGeom>
            <a:ln w="18360">
              <a:solidFill>
                <a:srgbClr val="FF0000"/>
              </a:solidFill>
              <a:round/>
            </a:ln>
          </p:spPr>
        </p:sp>
        <p:sp>
          <p:nvSpPr>
            <p:cNvPr id="64" name="Line 41"/>
            <p:cNvSpPr/>
            <p:nvPr/>
          </p:nvSpPr>
          <p:spPr>
            <a:xfrm flipV="1">
              <a:off x="4181475" y="3248025"/>
              <a:ext cx="514350" cy="1828800"/>
            </a:xfrm>
            <a:prstGeom prst="line">
              <a:avLst/>
            </a:prstGeom>
            <a:ln w="18360">
              <a:solidFill>
                <a:srgbClr val="FF0000"/>
              </a:solidFill>
              <a:round/>
            </a:ln>
          </p:spPr>
        </p:sp>
        <p:sp>
          <p:nvSpPr>
            <p:cNvPr id="65" name="Line 41"/>
            <p:cNvSpPr/>
            <p:nvPr/>
          </p:nvSpPr>
          <p:spPr>
            <a:xfrm flipH="1">
              <a:off x="5505450" y="1656712"/>
              <a:ext cx="917122" cy="1181737"/>
            </a:xfrm>
            <a:prstGeom prst="line">
              <a:avLst/>
            </a:prstGeom>
            <a:ln w="18360">
              <a:solidFill>
                <a:srgbClr val="FF0000"/>
              </a:solidFill>
              <a:round/>
            </a:ln>
          </p:spPr>
        </p:sp>
        <p:sp>
          <p:nvSpPr>
            <p:cNvPr id="66" name="TextBox 65"/>
            <p:cNvSpPr txBox="1"/>
            <p:nvPr/>
          </p:nvSpPr>
          <p:spPr>
            <a:xfrm>
              <a:off x="4054886" y="1965353"/>
              <a:ext cx="604715" cy="246311"/>
            </a:xfrm>
            <a:prstGeom prst="rect">
              <a:avLst/>
            </a:prstGeom>
            <a:solidFill>
              <a:schemeClr val="bg1"/>
            </a:solidFill>
            <a:ln>
              <a:solidFill>
                <a:schemeClr val="tx2">
                  <a:lumMod val="60000"/>
                  <a:lumOff val="40000"/>
                </a:schemeClr>
              </a:solidFill>
            </a:ln>
          </p:spPr>
          <p:txBody>
            <a:bodyPr wrap="none" rtlCol="0">
              <a:spAutoFit/>
            </a:bodyPr>
            <a:lstStyle/>
            <a:p>
              <a:r>
                <a:rPr lang="en-US" sz="1200" dirty="0" smtClean="0"/>
                <a:t>L F Roof</a:t>
              </a:r>
              <a:endParaRPr lang="en-US" sz="1200" dirty="0"/>
            </a:p>
          </p:txBody>
        </p:sp>
        <p:sp>
          <p:nvSpPr>
            <p:cNvPr id="67" name="TextBox 66"/>
            <p:cNvSpPr txBox="1"/>
            <p:nvPr/>
          </p:nvSpPr>
          <p:spPr>
            <a:xfrm>
              <a:off x="5029768" y="1952083"/>
              <a:ext cx="633223" cy="246311"/>
            </a:xfrm>
            <a:prstGeom prst="rect">
              <a:avLst/>
            </a:prstGeom>
            <a:solidFill>
              <a:schemeClr val="bg1"/>
            </a:solidFill>
            <a:ln>
              <a:solidFill>
                <a:schemeClr val="tx2">
                  <a:lumMod val="60000"/>
                  <a:lumOff val="40000"/>
                </a:schemeClr>
              </a:solidFill>
            </a:ln>
          </p:spPr>
          <p:txBody>
            <a:bodyPr wrap="none" rtlCol="0">
              <a:spAutoFit/>
            </a:bodyPr>
            <a:lstStyle/>
            <a:p>
              <a:r>
                <a:rPr lang="en-US" sz="1200" dirty="0" smtClean="0"/>
                <a:t>R B Roof</a:t>
              </a:r>
              <a:endParaRPr lang="en-US" sz="1200" dirty="0"/>
            </a:p>
          </p:txBody>
        </p:sp>
        <p:sp>
          <p:nvSpPr>
            <p:cNvPr id="68" name="Line 41"/>
            <p:cNvSpPr/>
            <p:nvPr/>
          </p:nvSpPr>
          <p:spPr>
            <a:xfrm flipH="1">
              <a:off x="4819649" y="1600200"/>
              <a:ext cx="571500" cy="1066800"/>
            </a:xfrm>
            <a:prstGeom prst="line">
              <a:avLst/>
            </a:prstGeom>
            <a:ln w="18360">
              <a:solidFill>
                <a:srgbClr val="FF0000"/>
              </a:solidFill>
              <a:round/>
            </a:ln>
          </p:spPr>
        </p:sp>
        <p:sp>
          <p:nvSpPr>
            <p:cNvPr id="69" name="Line 41"/>
            <p:cNvSpPr/>
            <p:nvPr/>
          </p:nvSpPr>
          <p:spPr>
            <a:xfrm>
              <a:off x="4400549" y="1619250"/>
              <a:ext cx="295275" cy="1209674"/>
            </a:xfrm>
            <a:prstGeom prst="line">
              <a:avLst/>
            </a:prstGeom>
            <a:ln w="18360">
              <a:solidFill>
                <a:srgbClr val="FF0000"/>
              </a:solidFill>
              <a:round/>
            </a:ln>
          </p:spPr>
        </p:sp>
        <p:sp>
          <p:nvSpPr>
            <p:cNvPr id="70" name="Line 41"/>
            <p:cNvSpPr/>
            <p:nvPr/>
          </p:nvSpPr>
          <p:spPr>
            <a:xfrm flipV="1">
              <a:off x="5886449" y="2733674"/>
              <a:ext cx="790575" cy="752475"/>
            </a:xfrm>
            <a:prstGeom prst="line">
              <a:avLst/>
            </a:prstGeom>
            <a:ln w="18360">
              <a:solidFill>
                <a:srgbClr val="FF0000"/>
              </a:solidFill>
              <a:round/>
            </a:ln>
          </p:spPr>
        </p:sp>
      </p:grpSp>
    </p:spTree>
    <p:extLst>
      <p:ext uri="{BB962C8B-B14F-4D97-AF65-F5344CB8AC3E}">
        <p14:creationId xmlns:p14="http://schemas.microsoft.com/office/powerpoint/2010/main" val="40457325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Keypoint</a:t>
            </a:r>
            <a:r>
              <a:rPr lang="en-US" dirty="0" smtClean="0"/>
              <a:t> Precision-Recall</a:t>
            </a:r>
            <a:endParaRPr lang="en-US" dirty="0"/>
          </a:p>
        </p:txBody>
      </p:sp>
      <p:grpSp>
        <p:nvGrpSpPr>
          <p:cNvPr id="134" name="Group 133"/>
          <p:cNvGrpSpPr/>
          <p:nvPr/>
        </p:nvGrpSpPr>
        <p:grpSpPr>
          <a:xfrm>
            <a:off x="1509673" y="1514955"/>
            <a:ext cx="5747070" cy="4859098"/>
            <a:chOff x="22722314" y="17809809"/>
            <a:chExt cx="3684272" cy="3115020"/>
          </a:xfrm>
        </p:grpSpPr>
        <p:sp>
          <p:nvSpPr>
            <p:cNvPr id="4" name="Text Box 2"/>
            <p:cNvSpPr txBox="1">
              <a:spLocks noChangeArrowheads="1"/>
            </p:cNvSpPr>
            <p:nvPr/>
          </p:nvSpPr>
          <p:spPr bwMode="auto">
            <a:xfrm>
              <a:off x="24506859" y="20715482"/>
              <a:ext cx="524018" cy="209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0584" rIns="0" bIns="0"/>
            <a:lstStyle>
              <a:lvl1pPr>
                <a:tabLst>
                  <a:tab pos="457200" algn="l"/>
                </a:tabLst>
                <a:defRPr>
                  <a:solidFill>
                    <a:srgbClr val="000000"/>
                  </a:solidFill>
                  <a:latin typeface="Arial" charset="0"/>
                  <a:ea typeface="Droid Sans Fallback" charset="0"/>
                  <a:cs typeface="Droid Sans Fallback" charset="0"/>
                </a:defRPr>
              </a:lvl1pPr>
              <a:lvl2pPr>
                <a:tabLst>
                  <a:tab pos="457200" algn="l"/>
                </a:tabLst>
                <a:defRPr>
                  <a:solidFill>
                    <a:srgbClr val="000000"/>
                  </a:solidFill>
                  <a:latin typeface="Arial" charset="0"/>
                  <a:ea typeface="Droid Sans Fallback" charset="0"/>
                  <a:cs typeface="Droid Sans Fallback" charset="0"/>
                </a:defRPr>
              </a:lvl2pPr>
              <a:lvl3pPr>
                <a:tabLst>
                  <a:tab pos="457200" algn="l"/>
                </a:tabLst>
                <a:defRPr>
                  <a:solidFill>
                    <a:srgbClr val="000000"/>
                  </a:solidFill>
                  <a:latin typeface="Arial" charset="0"/>
                  <a:ea typeface="Droid Sans Fallback" charset="0"/>
                  <a:cs typeface="Droid Sans Fallback" charset="0"/>
                </a:defRPr>
              </a:lvl3pPr>
              <a:lvl4pPr>
                <a:tabLst>
                  <a:tab pos="457200" algn="l"/>
                </a:tabLst>
                <a:defRPr>
                  <a:solidFill>
                    <a:srgbClr val="000000"/>
                  </a:solidFill>
                  <a:latin typeface="Arial" charset="0"/>
                  <a:ea typeface="Droid Sans Fallback" charset="0"/>
                  <a:cs typeface="Droid Sans Fallback" charset="0"/>
                </a:defRPr>
              </a:lvl4pPr>
              <a:lvl5pPr>
                <a:tabLst>
                  <a:tab pos="4572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Lst>
                <a:defRPr>
                  <a:solidFill>
                    <a:srgbClr val="000000"/>
                  </a:solidFill>
                  <a:latin typeface="Arial" charset="0"/>
                  <a:ea typeface="Droid Sans Fallback" charset="0"/>
                  <a:cs typeface="Droid Sans Fallback" charset="0"/>
                </a:defRPr>
              </a:lvl9pPr>
            </a:lstStyle>
            <a:p>
              <a:pPr algn="ctr"/>
              <a:r>
                <a:rPr lang="en-US" altLang="en-US" sz="2000" b="1"/>
                <a:t>Recall</a:t>
              </a:r>
            </a:p>
          </p:txBody>
        </p:sp>
        <p:sp>
          <p:nvSpPr>
            <p:cNvPr id="5" name="Text Box 3"/>
            <p:cNvSpPr txBox="1">
              <a:spLocks noChangeArrowheads="1"/>
            </p:cNvSpPr>
            <p:nvPr/>
          </p:nvSpPr>
          <p:spPr bwMode="auto">
            <a:xfrm rot="16200000">
              <a:off x="22122880" y="18774618"/>
              <a:ext cx="1408216" cy="209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0584" rIns="0" bIns="0"/>
            <a:lstStyle>
              <a:lvl1pPr>
                <a:tabLst>
                  <a:tab pos="457200" algn="l"/>
                  <a:tab pos="914400" algn="l"/>
                  <a:tab pos="1371600" algn="l"/>
                </a:tabLst>
                <a:defRPr>
                  <a:solidFill>
                    <a:srgbClr val="000000"/>
                  </a:solidFill>
                  <a:latin typeface="Arial" charset="0"/>
                  <a:ea typeface="Droid Sans Fallback" charset="0"/>
                  <a:cs typeface="Droid Sans Fallback" charset="0"/>
                </a:defRPr>
              </a:lvl1pPr>
              <a:lvl2pPr>
                <a:tabLst>
                  <a:tab pos="457200" algn="l"/>
                  <a:tab pos="914400" algn="l"/>
                  <a:tab pos="1371600" algn="l"/>
                </a:tabLst>
                <a:defRPr>
                  <a:solidFill>
                    <a:srgbClr val="000000"/>
                  </a:solidFill>
                  <a:latin typeface="Arial" charset="0"/>
                  <a:ea typeface="Droid Sans Fallback" charset="0"/>
                  <a:cs typeface="Droid Sans Fallback" charset="0"/>
                </a:defRPr>
              </a:lvl2pPr>
              <a:lvl3pPr>
                <a:tabLst>
                  <a:tab pos="457200" algn="l"/>
                  <a:tab pos="914400" algn="l"/>
                  <a:tab pos="1371600" algn="l"/>
                </a:tabLst>
                <a:defRPr>
                  <a:solidFill>
                    <a:srgbClr val="000000"/>
                  </a:solidFill>
                  <a:latin typeface="Arial" charset="0"/>
                  <a:ea typeface="Droid Sans Fallback" charset="0"/>
                  <a:cs typeface="Droid Sans Fallback" charset="0"/>
                </a:defRPr>
              </a:lvl3pPr>
              <a:lvl4pPr>
                <a:tabLst>
                  <a:tab pos="457200" algn="l"/>
                  <a:tab pos="914400" algn="l"/>
                  <a:tab pos="1371600" algn="l"/>
                </a:tabLst>
                <a:defRPr>
                  <a:solidFill>
                    <a:srgbClr val="000000"/>
                  </a:solidFill>
                  <a:latin typeface="Arial" charset="0"/>
                  <a:ea typeface="Droid Sans Fallback" charset="0"/>
                  <a:cs typeface="Droid Sans Fallback" charset="0"/>
                </a:defRPr>
              </a:lvl4pPr>
              <a:lvl5pPr>
                <a:tabLst>
                  <a:tab pos="457200" algn="l"/>
                  <a:tab pos="914400" algn="l"/>
                  <a:tab pos="13716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Lst>
                <a:defRPr>
                  <a:solidFill>
                    <a:srgbClr val="000000"/>
                  </a:solidFill>
                  <a:latin typeface="Arial" charset="0"/>
                  <a:ea typeface="Droid Sans Fallback" charset="0"/>
                  <a:cs typeface="Droid Sans Fallback" charset="0"/>
                </a:defRPr>
              </a:lvl9pPr>
            </a:lstStyle>
            <a:p>
              <a:r>
                <a:rPr lang="en-US" altLang="en-US" sz="2000" b="1" dirty="0"/>
                <a:t>Precision</a:t>
              </a:r>
            </a:p>
          </p:txBody>
        </p:sp>
        <p:sp>
          <p:nvSpPr>
            <p:cNvPr id="6" name="Freeform 4"/>
            <p:cNvSpPr>
              <a:spLocks noChangeArrowheads="1"/>
            </p:cNvSpPr>
            <p:nvPr/>
          </p:nvSpPr>
          <p:spPr bwMode="auto">
            <a:xfrm>
              <a:off x="23158456" y="17895148"/>
              <a:ext cx="3193518" cy="2643494"/>
            </a:xfrm>
            <a:custGeom>
              <a:avLst/>
              <a:gdLst>
                <a:gd name="T0" fmla="*/ 0 w 10830"/>
                <a:gd name="T1" fmla="*/ 8966 h 8967"/>
                <a:gd name="T2" fmla="*/ 0 w 10830"/>
                <a:gd name="T3" fmla="*/ 0 h 8967"/>
                <a:gd name="T4" fmla="*/ 10829 w 10830"/>
                <a:gd name="T5" fmla="*/ 0 h 8967"/>
                <a:gd name="T6" fmla="*/ 10829 w 10830"/>
                <a:gd name="T7" fmla="*/ 8966 h 8967"/>
                <a:gd name="T8" fmla="*/ 0 w 10830"/>
                <a:gd name="T9" fmla="*/ 8966 h 8967"/>
              </a:gdLst>
              <a:ahLst/>
              <a:cxnLst>
                <a:cxn ang="0">
                  <a:pos x="T0" y="T1"/>
                </a:cxn>
                <a:cxn ang="0">
                  <a:pos x="T2" y="T3"/>
                </a:cxn>
                <a:cxn ang="0">
                  <a:pos x="T4" y="T5"/>
                </a:cxn>
                <a:cxn ang="0">
                  <a:pos x="T6" y="T7"/>
                </a:cxn>
                <a:cxn ang="0">
                  <a:pos x="T8" y="T9"/>
                </a:cxn>
              </a:cxnLst>
              <a:rect l="0" t="0" r="r" b="b"/>
              <a:pathLst>
                <a:path w="10830" h="8967">
                  <a:moveTo>
                    <a:pt x="0" y="8966"/>
                  </a:moveTo>
                  <a:lnTo>
                    <a:pt x="0" y="0"/>
                  </a:lnTo>
                  <a:lnTo>
                    <a:pt x="10829" y="0"/>
                  </a:lnTo>
                  <a:lnTo>
                    <a:pt x="10829" y="8966"/>
                  </a:lnTo>
                  <a:lnTo>
                    <a:pt x="0" y="8966"/>
                  </a:lnTo>
                </a:path>
              </a:pathLst>
            </a:custGeom>
            <a:noFill/>
            <a:ln w="612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a:p>
          </p:txBody>
        </p:sp>
        <p:sp>
          <p:nvSpPr>
            <p:cNvPr id="7" name="Line 5"/>
            <p:cNvSpPr>
              <a:spLocks noChangeShapeType="1"/>
            </p:cNvSpPr>
            <p:nvPr/>
          </p:nvSpPr>
          <p:spPr bwMode="auto">
            <a:xfrm flipV="1">
              <a:off x="23158456" y="17893848"/>
              <a:ext cx="1300" cy="2646095"/>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8" name="Freeform 6"/>
            <p:cNvSpPr>
              <a:spLocks noChangeArrowheads="1"/>
            </p:cNvSpPr>
            <p:nvPr/>
          </p:nvSpPr>
          <p:spPr bwMode="auto">
            <a:xfrm>
              <a:off x="23158456" y="17895148"/>
              <a:ext cx="1300" cy="1300"/>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9" name="Line 7"/>
            <p:cNvSpPr>
              <a:spLocks noChangeShapeType="1"/>
            </p:cNvSpPr>
            <p:nvPr/>
          </p:nvSpPr>
          <p:spPr bwMode="auto">
            <a:xfrm flipV="1">
              <a:off x="23688975" y="17893848"/>
              <a:ext cx="1300" cy="2646095"/>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0" name="Freeform 8"/>
            <p:cNvSpPr>
              <a:spLocks noChangeArrowheads="1"/>
            </p:cNvSpPr>
            <p:nvPr/>
          </p:nvSpPr>
          <p:spPr bwMode="auto">
            <a:xfrm>
              <a:off x="23688975" y="17895148"/>
              <a:ext cx="1300" cy="1300"/>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1" name="Line 9"/>
            <p:cNvSpPr>
              <a:spLocks noChangeShapeType="1"/>
            </p:cNvSpPr>
            <p:nvPr/>
          </p:nvSpPr>
          <p:spPr bwMode="auto">
            <a:xfrm flipV="1">
              <a:off x="24218194" y="17893848"/>
              <a:ext cx="1301" cy="2646095"/>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2" name="Freeform 10"/>
            <p:cNvSpPr>
              <a:spLocks noChangeArrowheads="1"/>
            </p:cNvSpPr>
            <p:nvPr/>
          </p:nvSpPr>
          <p:spPr bwMode="auto">
            <a:xfrm>
              <a:off x="24218194" y="17895148"/>
              <a:ext cx="1301" cy="1300"/>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3" name="Line 11"/>
            <p:cNvSpPr>
              <a:spLocks noChangeShapeType="1"/>
            </p:cNvSpPr>
            <p:nvPr/>
          </p:nvSpPr>
          <p:spPr bwMode="auto">
            <a:xfrm flipV="1">
              <a:off x="24755215" y="17893848"/>
              <a:ext cx="1300" cy="2646095"/>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4" name="Freeform 12"/>
            <p:cNvSpPr>
              <a:spLocks noChangeArrowheads="1"/>
            </p:cNvSpPr>
            <p:nvPr/>
          </p:nvSpPr>
          <p:spPr bwMode="auto">
            <a:xfrm>
              <a:off x="24755215" y="17895148"/>
              <a:ext cx="1300" cy="1300"/>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5" name="Line 13"/>
            <p:cNvSpPr>
              <a:spLocks noChangeShapeType="1"/>
            </p:cNvSpPr>
            <p:nvPr/>
          </p:nvSpPr>
          <p:spPr bwMode="auto">
            <a:xfrm flipV="1">
              <a:off x="25284433" y="17893848"/>
              <a:ext cx="1301" cy="2646095"/>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6" name="Freeform 14"/>
            <p:cNvSpPr>
              <a:spLocks noChangeArrowheads="1"/>
            </p:cNvSpPr>
            <p:nvPr/>
          </p:nvSpPr>
          <p:spPr bwMode="auto">
            <a:xfrm>
              <a:off x="25284433" y="17895148"/>
              <a:ext cx="1301" cy="1300"/>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7" name="Line 15"/>
            <p:cNvSpPr>
              <a:spLocks noChangeShapeType="1"/>
            </p:cNvSpPr>
            <p:nvPr/>
          </p:nvSpPr>
          <p:spPr bwMode="auto">
            <a:xfrm flipV="1">
              <a:off x="25814953" y="17893848"/>
              <a:ext cx="1301" cy="2646095"/>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8" name="Freeform 16"/>
            <p:cNvSpPr>
              <a:spLocks noChangeArrowheads="1"/>
            </p:cNvSpPr>
            <p:nvPr/>
          </p:nvSpPr>
          <p:spPr bwMode="auto">
            <a:xfrm>
              <a:off x="25814953" y="17895148"/>
              <a:ext cx="1301" cy="1300"/>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9" name="Line 17"/>
            <p:cNvSpPr>
              <a:spLocks noChangeShapeType="1"/>
            </p:cNvSpPr>
            <p:nvPr/>
          </p:nvSpPr>
          <p:spPr bwMode="auto">
            <a:xfrm>
              <a:off x="23158456" y="20538642"/>
              <a:ext cx="3193518" cy="1301"/>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20" name="Freeform 18"/>
            <p:cNvSpPr>
              <a:spLocks noChangeArrowheads="1"/>
            </p:cNvSpPr>
            <p:nvPr/>
          </p:nvSpPr>
          <p:spPr bwMode="auto">
            <a:xfrm>
              <a:off x="26351974" y="20538642"/>
              <a:ext cx="1300" cy="1301"/>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21" name="Line 19"/>
            <p:cNvSpPr>
              <a:spLocks noChangeShapeType="1"/>
            </p:cNvSpPr>
            <p:nvPr/>
          </p:nvSpPr>
          <p:spPr bwMode="auto">
            <a:xfrm>
              <a:off x="23158456" y="20269482"/>
              <a:ext cx="3193518" cy="1300"/>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22" name="Freeform 20"/>
            <p:cNvSpPr>
              <a:spLocks noChangeArrowheads="1"/>
            </p:cNvSpPr>
            <p:nvPr/>
          </p:nvSpPr>
          <p:spPr bwMode="auto">
            <a:xfrm>
              <a:off x="26351974" y="20269482"/>
              <a:ext cx="1300" cy="1300"/>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23" name="Line 21"/>
            <p:cNvSpPr>
              <a:spLocks noChangeShapeType="1"/>
            </p:cNvSpPr>
            <p:nvPr/>
          </p:nvSpPr>
          <p:spPr bwMode="auto">
            <a:xfrm>
              <a:off x="23158456" y="20008123"/>
              <a:ext cx="3193518" cy="1301"/>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24" name="Freeform 22"/>
            <p:cNvSpPr>
              <a:spLocks noChangeArrowheads="1"/>
            </p:cNvSpPr>
            <p:nvPr/>
          </p:nvSpPr>
          <p:spPr bwMode="auto">
            <a:xfrm>
              <a:off x="26351974" y="20008123"/>
              <a:ext cx="1300" cy="1301"/>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25" name="Line 23"/>
            <p:cNvSpPr>
              <a:spLocks noChangeShapeType="1"/>
            </p:cNvSpPr>
            <p:nvPr/>
          </p:nvSpPr>
          <p:spPr bwMode="auto">
            <a:xfrm>
              <a:off x="23158456" y="19745464"/>
              <a:ext cx="3193518" cy="1301"/>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26" name="Freeform 24"/>
            <p:cNvSpPr>
              <a:spLocks noChangeArrowheads="1"/>
            </p:cNvSpPr>
            <p:nvPr/>
          </p:nvSpPr>
          <p:spPr bwMode="auto">
            <a:xfrm>
              <a:off x="26351974" y="19745464"/>
              <a:ext cx="1300" cy="1301"/>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27" name="Line 25"/>
            <p:cNvSpPr>
              <a:spLocks noChangeShapeType="1"/>
            </p:cNvSpPr>
            <p:nvPr/>
          </p:nvSpPr>
          <p:spPr bwMode="auto">
            <a:xfrm>
              <a:off x="23158456" y="19475003"/>
              <a:ext cx="3193518" cy="1301"/>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28" name="Freeform 26"/>
            <p:cNvSpPr>
              <a:spLocks noChangeArrowheads="1"/>
            </p:cNvSpPr>
            <p:nvPr/>
          </p:nvSpPr>
          <p:spPr bwMode="auto">
            <a:xfrm>
              <a:off x="26351974" y="19475003"/>
              <a:ext cx="1300" cy="1301"/>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29" name="Line 27"/>
            <p:cNvSpPr>
              <a:spLocks noChangeShapeType="1"/>
            </p:cNvSpPr>
            <p:nvPr/>
          </p:nvSpPr>
          <p:spPr bwMode="auto">
            <a:xfrm>
              <a:off x="23158456" y="19213645"/>
              <a:ext cx="3193518" cy="1300"/>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30" name="Freeform 28"/>
            <p:cNvSpPr>
              <a:spLocks noChangeArrowheads="1"/>
            </p:cNvSpPr>
            <p:nvPr/>
          </p:nvSpPr>
          <p:spPr bwMode="auto">
            <a:xfrm>
              <a:off x="26351974" y="19213645"/>
              <a:ext cx="1300" cy="1300"/>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31" name="Line 29"/>
            <p:cNvSpPr>
              <a:spLocks noChangeShapeType="1"/>
            </p:cNvSpPr>
            <p:nvPr/>
          </p:nvSpPr>
          <p:spPr bwMode="auto">
            <a:xfrm>
              <a:off x="23158456" y="18950985"/>
              <a:ext cx="3193518" cy="1300"/>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32" name="Freeform 30"/>
            <p:cNvSpPr>
              <a:spLocks noChangeArrowheads="1"/>
            </p:cNvSpPr>
            <p:nvPr/>
          </p:nvSpPr>
          <p:spPr bwMode="auto">
            <a:xfrm>
              <a:off x="26351974" y="18950985"/>
              <a:ext cx="1300" cy="1300"/>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33" name="Line 31"/>
            <p:cNvSpPr>
              <a:spLocks noChangeShapeType="1"/>
            </p:cNvSpPr>
            <p:nvPr/>
          </p:nvSpPr>
          <p:spPr bwMode="auto">
            <a:xfrm>
              <a:off x="23158456" y="18681825"/>
              <a:ext cx="3193518" cy="1301"/>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34" name="Freeform 32"/>
            <p:cNvSpPr>
              <a:spLocks noChangeArrowheads="1"/>
            </p:cNvSpPr>
            <p:nvPr/>
          </p:nvSpPr>
          <p:spPr bwMode="auto">
            <a:xfrm>
              <a:off x="26351974" y="18681825"/>
              <a:ext cx="1300" cy="1301"/>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35" name="Line 33"/>
            <p:cNvSpPr>
              <a:spLocks noChangeShapeType="1"/>
            </p:cNvSpPr>
            <p:nvPr/>
          </p:nvSpPr>
          <p:spPr bwMode="auto">
            <a:xfrm>
              <a:off x="23158456" y="18419166"/>
              <a:ext cx="3193518" cy="1301"/>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36" name="Freeform 34"/>
            <p:cNvSpPr>
              <a:spLocks noChangeArrowheads="1"/>
            </p:cNvSpPr>
            <p:nvPr/>
          </p:nvSpPr>
          <p:spPr bwMode="auto">
            <a:xfrm>
              <a:off x="26351974" y="18419166"/>
              <a:ext cx="1300" cy="1301"/>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37" name="Line 35"/>
            <p:cNvSpPr>
              <a:spLocks noChangeShapeType="1"/>
            </p:cNvSpPr>
            <p:nvPr/>
          </p:nvSpPr>
          <p:spPr bwMode="auto">
            <a:xfrm>
              <a:off x="23158456" y="18157807"/>
              <a:ext cx="3193518" cy="1300"/>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38" name="Freeform 36"/>
            <p:cNvSpPr>
              <a:spLocks noChangeArrowheads="1"/>
            </p:cNvSpPr>
            <p:nvPr/>
          </p:nvSpPr>
          <p:spPr bwMode="auto">
            <a:xfrm>
              <a:off x="26351974" y="18157807"/>
              <a:ext cx="1300" cy="1300"/>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39" name="Line 37"/>
            <p:cNvSpPr>
              <a:spLocks noChangeShapeType="1"/>
            </p:cNvSpPr>
            <p:nvPr/>
          </p:nvSpPr>
          <p:spPr bwMode="auto">
            <a:xfrm>
              <a:off x="23158456" y="17895148"/>
              <a:ext cx="3193518" cy="1300"/>
            </a:xfrm>
            <a:prstGeom prst="line">
              <a:avLst/>
            </a:prstGeom>
            <a:noFill/>
            <a:ln w="3960" cap="flat">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0" name="Freeform 38"/>
            <p:cNvSpPr>
              <a:spLocks noChangeArrowheads="1"/>
            </p:cNvSpPr>
            <p:nvPr/>
          </p:nvSpPr>
          <p:spPr bwMode="auto">
            <a:xfrm>
              <a:off x="26351974" y="17895148"/>
              <a:ext cx="1300" cy="1300"/>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1" name="Line 39"/>
            <p:cNvSpPr>
              <a:spLocks noChangeShapeType="1"/>
            </p:cNvSpPr>
            <p:nvPr/>
          </p:nvSpPr>
          <p:spPr bwMode="auto">
            <a:xfrm>
              <a:off x="23158456" y="20538642"/>
              <a:ext cx="3193518" cy="1301"/>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2" name="Line 40"/>
            <p:cNvSpPr>
              <a:spLocks noChangeShapeType="1"/>
            </p:cNvSpPr>
            <p:nvPr/>
          </p:nvSpPr>
          <p:spPr bwMode="auto">
            <a:xfrm>
              <a:off x="23158456" y="17895148"/>
              <a:ext cx="3193518" cy="1300"/>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3" name="Line 41"/>
            <p:cNvSpPr>
              <a:spLocks noChangeShapeType="1"/>
            </p:cNvSpPr>
            <p:nvPr/>
          </p:nvSpPr>
          <p:spPr bwMode="auto">
            <a:xfrm flipV="1">
              <a:off x="23158456" y="17893848"/>
              <a:ext cx="1300" cy="2646095"/>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4" name="Line 42"/>
            <p:cNvSpPr>
              <a:spLocks noChangeShapeType="1"/>
            </p:cNvSpPr>
            <p:nvPr/>
          </p:nvSpPr>
          <p:spPr bwMode="auto">
            <a:xfrm flipV="1">
              <a:off x="26351974" y="17893848"/>
              <a:ext cx="1300" cy="2646095"/>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5" name="Line 43"/>
            <p:cNvSpPr>
              <a:spLocks noChangeShapeType="1"/>
            </p:cNvSpPr>
            <p:nvPr/>
          </p:nvSpPr>
          <p:spPr bwMode="auto">
            <a:xfrm>
              <a:off x="23158456" y="20538642"/>
              <a:ext cx="3193518" cy="1301"/>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6" name="Line 44"/>
            <p:cNvSpPr>
              <a:spLocks noChangeShapeType="1"/>
            </p:cNvSpPr>
            <p:nvPr/>
          </p:nvSpPr>
          <p:spPr bwMode="auto">
            <a:xfrm flipV="1">
              <a:off x="23158456" y="17893848"/>
              <a:ext cx="1300" cy="2646095"/>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7" name="Line 45"/>
            <p:cNvSpPr>
              <a:spLocks noChangeShapeType="1"/>
            </p:cNvSpPr>
            <p:nvPr/>
          </p:nvSpPr>
          <p:spPr bwMode="auto">
            <a:xfrm flipV="1">
              <a:off x="23158456" y="20498333"/>
              <a:ext cx="1300" cy="41609"/>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8" name="Line 46"/>
            <p:cNvSpPr>
              <a:spLocks noChangeShapeType="1"/>
            </p:cNvSpPr>
            <p:nvPr/>
          </p:nvSpPr>
          <p:spPr bwMode="auto">
            <a:xfrm>
              <a:off x="23158456" y="17895148"/>
              <a:ext cx="1300" cy="31207"/>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49" name="Line 47"/>
            <p:cNvSpPr>
              <a:spLocks noChangeShapeType="1"/>
            </p:cNvSpPr>
            <p:nvPr/>
          </p:nvSpPr>
          <p:spPr bwMode="auto">
            <a:xfrm flipV="1">
              <a:off x="23688975" y="20498333"/>
              <a:ext cx="1300" cy="41609"/>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50" name="Line 48"/>
            <p:cNvSpPr>
              <a:spLocks noChangeShapeType="1"/>
            </p:cNvSpPr>
            <p:nvPr/>
          </p:nvSpPr>
          <p:spPr bwMode="auto">
            <a:xfrm>
              <a:off x="23688975" y="17895148"/>
              <a:ext cx="1300" cy="31207"/>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51" name="Text Box 49"/>
            <p:cNvSpPr txBox="1">
              <a:spLocks noChangeArrowheads="1"/>
            </p:cNvSpPr>
            <p:nvPr/>
          </p:nvSpPr>
          <p:spPr bwMode="auto">
            <a:xfrm>
              <a:off x="23136351" y="20577651"/>
              <a:ext cx="58514" cy="149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200">
                  <a:solidFill>
                    <a:srgbClr val="000000"/>
                  </a:solidFill>
                  <a:ea typeface="Droid Sans Fallback" charset="0"/>
                  <a:cs typeface="Droid Sans Fallback" charset="0"/>
                </a:rPr>
                <a:t>0</a:t>
              </a:r>
            </a:p>
          </p:txBody>
        </p:sp>
        <p:sp>
          <p:nvSpPr>
            <p:cNvPr id="52" name="Line 50"/>
            <p:cNvSpPr>
              <a:spLocks noChangeShapeType="1"/>
            </p:cNvSpPr>
            <p:nvPr/>
          </p:nvSpPr>
          <p:spPr bwMode="auto">
            <a:xfrm flipV="1">
              <a:off x="24218194" y="20498333"/>
              <a:ext cx="1301" cy="41609"/>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53" name="Line 51"/>
            <p:cNvSpPr>
              <a:spLocks noChangeShapeType="1"/>
            </p:cNvSpPr>
            <p:nvPr/>
          </p:nvSpPr>
          <p:spPr bwMode="auto">
            <a:xfrm>
              <a:off x="24218194" y="17895148"/>
              <a:ext cx="1301" cy="31207"/>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54" name="Text Box 52"/>
            <p:cNvSpPr txBox="1">
              <a:spLocks noChangeArrowheads="1"/>
            </p:cNvSpPr>
            <p:nvPr/>
          </p:nvSpPr>
          <p:spPr bwMode="auto">
            <a:xfrm>
              <a:off x="23578450" y="20577651"/>
              <a:ext cx="258759" cy="149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200">
                  <a:solidFill>
                    <a:srgbClr val="000000"/>
                  </a:solidFill>
                  <a:ea typeface="Droid Sans Fallback" charset="0"/>
                  <a:cs typeface="Droid Sans Fallback" charset="0"/>
                </a:rPr>
                <a:t>0.025</a:t>
              </a:r>
            </a:p>
          </p:txBody>
        </p:sp>
        <p:sp>
          <p:nvSpPr>
            <p:cNvPr id="55" name="Line 53"/>
            <p:cNvSpPr>
              <a:spLocks noChangeShapeType="1"/>
            </p:cNvSpPr>
            <p:nvPr/>
          </p:nvSpPr>
          <p:spPr bwMode="auto">
            <a:xfrm flipV="1">
              <a:off x="24755215" y="20498333"/>
              <a:ext cx="1300" cy="41609"/>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56" name="Line 54"/>
            <p:cNvSpPr>
              <a:spLocks noChangeShapeType="1"/>
            </p:cNvSpPr>
            <p:nvPr/>
          </p:nvSpPr>
          <p:spPr bwMode="auto">
            <a:xfrm>
              <a:off x="24755215" y="17895148"/>
              <a:ext cx="1300" cy="31207"/>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57" name="Text Box 55"/>
            <p:cNvSpPr txBox="1">
              <a:spLocks noChangeArrowheads="1"/>
            </p:cNvSpPr>
            <p:nvPr/>
          </p:nvSpPr>
          <p:spPr bwMode="auto">
            <a:xfrm>
              <a:off x="24129774" y="20577651"/>
              <a:ext cx="201546" cy="149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200">
                  <a:solidFill>
                    <a:srgbClr val="000000"/>
                  </a:solidFill>
                  <a:ea typeface="Droid Sans Fallback" charset="0"/>
                  <a:cs typeface="Droid Sans Fallback" charset="0"/>
                </a:rPr>
                <a:t>0.05</a:t>
              </a:r>
            </a:p>
          </p:txBody>
        </p:sp>
        <p:sp>
          <p:nvSpPr>
            <p:cNvPr id="58" name="Line 56"/>
            <p:cNvSpPr>
              <a:spLocks noChangeShapeType="1"/>
            </p:cNvSpPr>
            <p:nvPr/>
          </p:nvSpPr>
          <p:spPr bwMode="auto">
            <a:xfrm flipV="1">
              <a:off x="25284433" y="20498333"/>
              <a:ext cx="1301" cy="41609"/>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59" name="Line 57"/>
            <p:cNvSpPr>
              <a:spLocks noChangeShapeType="1"/>
            </p:cNvSpPr>
            <p:nvPr/>
          </p:nvSpPr>
          <p:spPr bwMode="auto">
            <a:xfrm>
              <a:off x="25284433" y="17895148"/>
              <a:ext cx="1301" cy="31207"/>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60" name="Text Box 58"/>
            <p:cNvSpPr txBox="1">
              <a:spLocks noChangeArrowheads="1"/>
            </p:cNvSpPr>
            <p:nvPr/>
          </p:nvSpPr>
          <p:spPr bwMode="auto">
            <a:xfrm>
              <a:off x="24644690" y="20577651"/>
              <a:ext cx="258759" cy="149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200">
                  <a:solidFill>
                    <a:srgbClr val="000000"/>
                  </a:solidFill>
                  <a:ea typeface="Droid Sans Fallback" charset="0"/>
                  <a:cs typeface="Droid Sans Fallback" charset="0"/>
                </a:rPr>
                <a:t>0.075</a:t>
              </a:r>
            </a:p>
          </p:txBody>
        </p:sp>
        <p:sp>
          <p:nvSpPr>
            <p:cNvPr id="61" name="Line 59"/>
            <p:cNvSpPr>
              <a:spLocks noChangeShapeType="1"/>
            </p:cNvSpPr>
            <p:nvPr/>
          </p:nvSpPr>
          <p:spPr bwMode="auto">
            <a:xfrm flipV="1">
              <a:off x="25814953" y="20498333"/>
              <a:ext cx="1301" cy="41609"/>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62" name="Line 60"/>
            <p:cNvSpPr>
              <a:spLocks noChangeShapeType="1"/>
            </p:cNvSpPr>
            <p:nvPr/>
          </p:nvSpPr>
          <p:spPr bwMode="auto">
            <a:xfrm>
              <a:off x="25814953" y="17895148"/>
              <a:ext cx="1301" cy="31207"/>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63" name="Text Box 61"/>
            <p:cNvSpPr txBox="1">
              <a:spLocks noChangeArrowheads="1"/>
            </p:cNvSpPr>
            <p:nvPr/>
          </p:nvSpPr>
          <p:spPr bwMode="auto">
            <a:xfrm>
              <a:off x="25225921" y="20577651"/>
              <a:ext cx="144332" cy="149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200">
                  <a:solidFill>
                    <a:srgbClr val="000000"/>
                  </a:solidFill>
                  <a:ea typeface="Droid Sans Fallback" charset="0"/>
                  <a:cs typeface="Droid Sans Fallback" charset="0"/>
                </a:rPr>
                <a:t>0.1</a:t>
              </a:r>
            </a:p>
          </p:txBody>
        </p:sp>
        <p:sp>
          <p:nvSpPr>
            <p:cNvPr id="64" name="Line 62"/>
            <p:cNvSpPr>
              <a:spLocks noChangeShapeType="1"/>
            </p:cNvSpPr>
            <p:nvPr/>
          </p:nvSpPr>
          <p:spPr bwMode="auto">
            <a:xfrm>
              <a:off x="23158456" y="20538642"/>
              <a:ext cx="29906" cy="1301"/>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65" name="Line 63"/>
            <p:cNvSpPr>
              <a:spLocks noChangeShapeType="1"/>
            </p:cNvSpPr>
            <p:nvPr/>
          </p:nvSpPr>
          <p:spPr bwMode="auto">
            <a:xfrm flipH="1">
              <a:off x="26314265" y="20538642"/>
              <a:ext cx="39009" cy="1301"/>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66" name="Text Box 64"/>
            <p:cNvSpPr txBox="1">
              <a:spLocks noChangeArrowheads="1"/>
            </p:cNvSpPr>
            <p:nvPr/>
          </p:nvSpPr>
          <p:spPr bwMode="auto">
            <a:xfrm>
              <a:off x="25704428" y="20577651"/>
              <a:ext cx="258758" cy="149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200">
                  <a:solidFill>
                    <a:srgbClr val="000000"/>
                  </a:solidFill>
                  <a:ea typeface="Droid Sans Fallback" charset="0"/>
                  <a:cs typeface="Droid Sans Fallback" charset="0"/>
                </a:rPr>
                <a:t>0.125</a:t>
              </a:r>
            </a:p>
          </p:txBody>
        </p:sp>
        <p:sp>
          <p:nvSpPr>
            <p:cNvPr id="67" name="Line 65"/>
            <p:cNvSpPr>
              <a:spLocks noChangeShapeType="1"/>
            </p:cNvSpPr>
            <p:nvPr/>
          </p:nvSpPr>
          <p:spPr bwMode="auto">
            <a:xfrm>
              <a:off x="23158456" y="20269482"/>
              <a:ext cx="29906" cy="1300"/>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68" name="Line 66"/>
            <p:cNvSpPr>
              <a:spLocks noChangeShapeType="1"/>
            </p:cNvSpPr>
            <p:nvPr/>
          </p:nvSpPr>
          <p:spPr bwMode="auto">
            <a:xfrm flipH="1">
              <a:off x="26314265" y="20269482"/>
              <a:ext cx="39009" cy="1300"/>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69" name="Text Box 67"/>
            <p:cNvSpPr txBox="1">
              <a:spLocks noChangeArrowheads="1"/>
            </p:cNvSpPr>
            <p:nvPr/>
          </p:nvSpPr>
          <p:spPr bwMode="auto">
            <a:xfrm>
              <a:off x="23057062" y="20453304"/>
              <a:ext cx="58513" cy="149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200" dirty="0">
                  <a:solidFill>
                    <a:srgbClr val="000000"/>
                  </a:solidFill>
                  <a:ea typeface="Droid Sans Fallback" charset="0"/>
                  <a:cs typeface="Droid Sans Fallback" charset="0"/>
                </a:rPr>
                <a:t>0</a:t>
              </a:r>
            </a:p>
          </p:txBody>
        </p:sp>
        <p:sp>
          <p:nvSpPr>
            <p:cNvPr id="70" name="Line 68"/>
            <p:cNvSpPr>
              <a:spLocks noChangeShapeType="1"/>
            </p:cNvSpPr>
            <p:nvPr/>
          </p:nvSpPr>
          <p:spPr bwMode="auto">
            <a:xfrm>
              <a:off x="23158456" y="20008123"/>
              <a:ext cx="29906" cy="1301"/>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71" name="Line 69"/>
            <p:cNvSpPr>
              <a:spLocks noChangeShapeType="1"/>
            </p:cNvSpPr>
            <p:nvPr/>
          </p:nvSpPr>
          <p:spPr bwMode="auto">
            <a:xfrm flipH="1">
              <a:off x="26314265" y="20008123"/>
              <a:ext cx="39009" cy="1301"/>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72" name="Text Box 70"/>
            <p:cNvSpPr txBox="1">
              <a:spLocks noChangeArrowheads="1"/>
            </p:cNvSpPr>
            <p:nvPr/>
          </p:nvSpPr>
          <p:spPr bwMode="auto">
            <a:xfrm>
              <a:off x="22976444" y="20182843"/>
              <a:ext cx="144332" cy="149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200">
                  <a:solidFill>
                    <a:srgbClr val="000000"/>
                  </a:solidFill>
                  <a:ea typeface="Droid Sans Fallback" charset="0"/>
                  <a:cs typeface="Droid Sans Fallback" charset="0"/>
                </a:rPr>
                <a:t>0.1</a:t>
              </a:r>
            </a:p>
          </p:txBody>
        </p:sp>
        <p:sp>
          <p:nvSpPr>
            <p:cNvPr id="73" name="Line 71"/>
            <p:cNvSpPr>
              <a:spLocks noChangeShapeType="1"/>
            </p:cNvSpPr>
            <p:nvPr/>
          </p:nvSpPr>
          <p:spPr bwMode="auto">
            <a:xfrm>
              <a:off x="23158456" y="19745464"/>
              <a:ext cx="29906" cy="1301"/>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74" name="Line 72"/>
            <p:cNvSpPr>
              <a:spLocks noChangeShapeType="1"/>
            </p:cNvSpPr>
            <p:nvPr/>
          </p:nvSpPr>
          <p:spPr bwMode="auto">
            <a:xfrm flipH="1">
              <a:off x="26314265" y="19745464"/>
              <a:ext cx="39009" cy="1301"/>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75" name="Text Box 73"/>
            <p:cNvSpPr txBox="1">
              <a:spLocks noChangeArrowheads="1"/>
            </p:cNvSpPr>
            <p:nvPr/>
          </p:nvSpPr>
          <p:spPr bwMode="auto">
            <a:xfrm>
              <a:off x="22976444" y="19921484"/>
              <a:ext cx="144332" cy="149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200">
                  <a:solidFill>
                    <a:srgbClr val="000000"/>
                  </a:solidFill>
                  <a:ea typeface="Droid Sans Fallback" charset="0"/>
                  <a:cs typeface="Droid Sans Fallback" charset="0"/>
                </a:rPr>
                <a:t>0.2</a:t>
              </a:r>
            </a:p>
          </p:txBody>
        </p:sp>
        <p:sp>
          <p:nvSpPr>
            <p:cNvPr id="76" name="Line 74"/>
            <p:cNvSpPr>
              <a:spLocks noChangeShapeType="1"/>
            </p:cNvSpPr>
            <p:nvPr/>
          </p:nvSpPr>
          <p:spPr bwMode="auto">
            <a:xfrm>
              <a:off x="23158456" y="19475003"/>
              <a:ext cx="29906" cy="1301"/>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77" name="Line 75"/>
            <p:cNvSpPr>
              <a:spLocks noChangeShapeType="1"/>
            </p:cNvSpPr>
            <p:nvPr/>
          </p:nvSpPr>
          <p:spPr bwMode="auto">
            <a:xfrm flipH="1">
              <a:off x="26314265" y="19475003"/>
              <a:ext cx="39009" cy="1301"/>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78" name="Text Box 76"/>
            <p:cNvSpPr txBox="1">
              <a:spLocks noChangeArrowheads="1"/>
            </p:cNvSpPr>
            <p:nvPr/>
          </p:nvSpPr>
          <p:spPr bwMode="auto">
            <a:xfrm>
              <a:off x="22976444" y="19658825"/>
              <a:ext cx="144332" cy="149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200">
                  <a:solidFill>
                    <a:srgbClr val="000000"/>
                  </a:solidFill>
                  <a:ea typeface="Droid Sans Fallback" charset="0"/>
                  <a:cs typeface="Droid Sans Fallback" charset="0"/>
                </a:rPr>
                <a:t>0.3</a:t>
              </a:r>
            </a:p>
          </p:txBody>
        </p:sp>
        <p:sp>
          <p:nvSpPr>
            <p:cNvPr id="79" name="Line 77"/>
            <p:cNvSpPr>
              <a:spLocks noChangeShapeType="1"/>
            </p:cNvSpPr>
            <p:nvPr/>
          </p:nvSpPr>
          <p:spPr bwMode="auto">
            <a:xfrm>
              <a:off x="23158456" y="19213645"/>
              <a:ext cx="29906" cy="1300"/>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80" name="Line 78"/>
            <p:cNvSpPr>
              <a:spLocks noChangeShapeType="1"/>
            </p:cNvSpPr>
            <p:nvPr/>
          </p:nvSpPr>
          <p:spPr bwMode="auto">
            <a:xfrm flipH="1">
              <a:off x="26314265" y="19213645"/>
              <a:ext cx="39009" cy="1300"/>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81" name="Text Box 79"/>
            <p:cNvSpPr txBox="1">
              <a:spLocks noChangeArrowheads="1"/>
            </p:cNvSpPr>
            <p:nvPr/>
          </p:nvSpPr>
          <p:spPr bwMode="auto">
            <a:xfrm>
              <a:off x="22976444" y="19389665"/>
              <a:ext cx="144332" cy="149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200">
                  <a:solidFill>
                    <a:srgbClr val="000000"/>
                  </a:solidFill>
                  <a:ea typeface="Droid Sans Fallback" charset="0"/>
                  <a:cs typeface="Droid Sans Fallback" charset="0"/>
                </a:rPr>
                <a:t>0.4</a:t>
              </a:r>
            </a:p>
          </p:txBody>
        </p:sp>
        <p:sp>
          <p:nvSpPr>
            <p:cNvPr id="82" name="Line 80"/>
            <p:cNvSpPr>
              <a:spLocks noChangeShapeType="1"/>
            </p:cNvSpPr>
            <p:nvPr/>
          </p:nvSpPr>
          <p:spPr bwMode="auto">
            <a:xfrm>
              <a:off x="23158456" y="18950985"/>
              <a:ext cx="29906" cy="1300"/>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83" name="Line 81"/>
            <p:cNvSpPr>
              <a:spLocks noChangeShapeType="1"/>
            </p:cNvSpPr>
            <p:nvPr/>
          </p:nvSpPr>
          <p:spPr bwMode="auto">
            <a:xfrm flipH="1">
              <a:off x="26314265" y="18950985"/>
              <a:ext cx="39009" cy="1300"/>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84" name="Text Box 82"/>
            <p:cNvSpPr txBox="1">
              <a:spLocks noChangeArrowheads="1"/>
            </p:cNvSpPr>
            <p:nvPr/>
          </p:nvSpPr>
          <p:spPr bwMode="auto">
            <a:xfrm>
              <a:off x="22976444" y="19127006"/>
              <a:ext cx="144332" cy="149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200" dirty="0">
                  <a:solidFill>
                    <a:srgbClr val="000000"/>
                  </a:solidFill>
                  <a:ea typeface="Droid Sans Fallback" charset="0"/>
                  <a:cs typeface="Droid Sans Fallback" charset="0"/>
                </a:rPr>
                <a:t>0.5</a:t>
              </a:r>
            </a:p>
          </p:txBody>
        </p:sp>
        <p:sp>
          <p:nvSpPr>
            <p:cNvPr id="85" name="Line 83"/>
            <p:cNvSpPr>
              <a:spLocks noChangeShapeType="1"/>
            </p:cNvSpPr>
            <p:nvPr/>
          </p:nvSpPr>
          <p:spPr bwMode="auto">
            <a:xfrm>
              <a:off x="23158456" y="18681825"/>
              <a:ext cx="29906" cy="1301"/>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86" name="Line 84"/>
            <p:cNvSpPr>
              <a:spLocks noChangeShapeType="1"/>
            </p:cNvSpPr>
            <p:nvPr/>
          </p:nvSpPr>
          <p:spPr bwMode="auto">
            <a:xfrm flipH="1">
              <a:off x="26314265" y="18681825"/>
              <a:ext cx="39009" cy="1301"/>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87" name="Text Box 85"/>
            <p:cNvSpPr txBox="1">
              <a:spLocks noChangeArrowheads="1"/>
            </p:cNvSpPr>
            <p:nvPr/>
          </p:nvSpPr>
          <p:spPr bwMode="auto">
            <a:xfrm>
              <a:off x="22976444" y="18865647"/>
              <a:ext cx="144332" cy="149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200">
                  <a:solidFill>
                    <a:srgbClr val="000000"/>
                  </a:solidFill>
                  <a:ea typeface="Droid Sans Fallback" charset="0"/>
                  <a:cs typeface="Droid Sans Fallback" charset="0"/>
                </a:rPr>
                <a:t>0.6</a:t>
              </a:r>
            </a:p>
          </p:txBody>
        </p:sp>
        <p:sp>
          <p:nvSpPr>
            <p:cNvPr id="88" name="Line 86"/>
            <p:cNvSpPr>
              <a:spLocks noChangeShapeType="1"/>
            </p:cNvSpPr>
            <p:nvPr/>
          </p:nvSpPr>
          <p:spPr bwMode="auto">
            <a:xfrm>
              <a:off x="23158456" y="18419166"/>
              <a:ext cx="29906" cy="1301"/>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89" name="Line 87"/>
            <p:cNvSpPr>
              <a:spLocks noChangeShapeType="1"/>
            </p:cNvSpPr>
            <p:nvPr/>
          </p:nvSpPr>
          <p:spPr bwMode="auto">
            <a:xfrm flipH="1">
              <a:off x="26314265" y="18419166"/>
              <a:ext cx="39009" cy="1301"/>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90" name="Text Box 88"/>
            <p:cNvSpPr txBox="1">
              <a:spLocks noChangeArrowheads="1"/>
            </p:cNvSpPr>
            <p:nvPr/>
          </p:nvSpPr>
          <p:spPr bwMode="auto">
            <a:xfrm>
              <a:off x="22976444" y="18595186"/>
              <a:ext cx="144332" cy="149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200">
                  <a:solidFill>
                    <a:srgbClr val="000000"/>
                  </a:solidFill>
                  <a:ea typeface="Droid Sans Fallback" charset="0"/>
                  <a:cs typeface="Droid Sans Fallback" charset="0"/>
                </a:rPr>
                <a:t>0.7</a:t>
              </a:r>
            </a:p>
          </p:txBody>
        </p:sp>
        <p:sp>
          <p:nvSpPr>
            <p:cNvPr id="91" name="Line 89"/>
            <p:cNvSpPr>
              <a:spLocks noChangeShapeType="1"/>
            </p:cNvSpPr>
            <p:nvPr/>
          </p:nvSpPr>
          <p:spPr bwMode="auto">
            <a:xfrm>
              <a:off x="23158456" y="18157807"/>
              <a:ext cx="29906" cy="1300"/>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92" name="Line 90"/>
            <p:cNvSpPr>
              <a:spLocks noChangeShapeType="1"/>
            </p:cNvSpPr>
            <p:nvPr/>
          </p:nvSpPr>
          <p:spPr bwMode="auto">
            <a:xfrm flipH="1">
              <a:off x="26314265" y="18157807"/>
              <a:ext cx="39009" cy="1300"/>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93" name="Text Box 91"/>
            <p:cNvSpPr txBox="1">
              <a:spLocks noChangeArrowheads="1"/>
            </p:cNvSpPr>
            <p:nvPr/>
          </p:nvSpPr>
          <p:spPr bwMode="auto">
            <a:xfrm>
              <a:off x="22976444" y="18333828"/>
              <a:ext cx="144332" cy="149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200">
                  <a:solidFill>
                    <a:srgbClr val="000000"/>
                  </a:solidFill>
                  <a:ea typeface="Droid Sans Fallback" charset="0"/>
                  <a:cs typeface="Droid Sans Fallback" charset="0"/>
                </a:rPr>
                <a:t>0.8</a:t>
              </a:r>
            </a:p>
          </p:txBody>
        </p:sp>
        <p:sp>
          <p:nvSpPr>
            <p:cNvPr id="94" name="Line 92"/>
            <p:cNvSpPr>
              <a:spLocks noChangeShapeType="1"/>
            </p:cNvSpPr>
            <p:nvPr/>
          </p:nvSpPr>
          <p:spPr bwMode="auto">
            <a:xfrm>
              <a:off x="23158456" y="17895148"/>
              <a:ext cx="29906" cy="1300"/>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95" name="Line 93"/>
            <p:cNvSpPr>
              <a:spLocks noChangeShapeType="1"/>
            </p:cNvSpPr>
            <p:nvPr/>
          </p:nvSpPr>
          <p:spPr bwMode="auto">
            <a:xfrm flipH="1">
              <a:off x="26314265" y="17895148"/>
              <a:ext cx="39009" cy="1300"/>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96" name="Text Box 94"/>
            <p:cNvSpPr txBox="1">
              <a:spLocks noChangeArrowheads="1"/>
            </p:cNvSpPr>
            <p:nvPr/>
          </p:nvSpPr>
          <p:spPr bwMode="auto">
            <a:xfrm>
              <a:off x="22976444" y="18071169"/>
              <a:ext cx="144332" cy="149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200">
                  <a:solidFill>
                    <a:srgbClr val="000000"/>
                  </a:solidFill>
                  <a:ea typeface="Droid Sans Fallback" charset="0"/>
                  <a:cs typeface="Droid Sans Fallback" charset="0"/>
                </a:rPr>
                <a:t>0.9</a:t>
              </a:r>
            </a:p>
          </p:txBody>
        </p:sp>
        <p:sp>
          <p:nvSpPr>
            <p:cNvPr id="97" name="Line 95"/>
            <p:cNvSpPr>
              <a:spLocks noChangeShapeType="1"/>
            </p:cNvSpPr>
            <p:nvPr/>
          </p:nvSpPr>
          <p:spPr bwMode="auto">
            <a:xfrm>
              <a:off x="23158456" y="20538642"/>
              <a:ext cx="3193518" cy="1301"/>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98" name="Line 96"/>
            <p:cNvSpPr>
              <a:spLocks noChangeShapeType="1"/>
            </p:cNvSpPr>
            <p:nvPr/>
          </p:nvSpPr>
          <p:spPr bwMode="auto">
            <a:xfrm>
              <a:off x="23158456" y="17895148"/>
              <a:ext cx="3193518" cy="1300"/>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99" name="Line 97"/>
            <p:cNvSpPr>
              <a:spLocks noChangeShapeType="1"/>
            </p:cNvSpPr>
            <p:nvPr/>
          </p:nvSpPr>
          <p:spPr bwMode="auto">
            <a:xfrm flipV="1">
              <a:off x="23158456" y="17893848"/>
              <a:ext cx="1300" cy="2646095"/>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00" name="Line 98"/>
            <p:cNvSpPr>
              <a:spLocks noChangeShapeType="1"/>
            </p:cNvSpPr>
            <p:nvPr/>
          </p:nvSpPr>
          <p:spPr bwMode="auto">
            <a:xfrm flipV="1">
              <a:off x="26351974" y="17893848"/>
              <a:ext cx="1300" cy="2646095"/>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01" name="Freeform 99"/>
            <p:cNvSpPr>
              <a:spLocks noChangeArrowheads="1"/>
            </p:cNvSpPr>
            <p:nvPr/>
          </p:nvSpPr>
          <p:spPr bwMode="auto">
            <a:xfrm>
              <a:off x="25078987" y="19668747"/>
              <a:ext cx="559126" cy="308169"/>
            </a:xfrm>
            <a:custGeom>
              <a:avLst/>
              <a:gdLst>
                <a:gd name="T0" fmla="*/ 50 w 1897"/>
                <a:gd name="T1" fmla="*/ 0 h 1047"/>
                <a:gd name="T2" fmla="*/ 75 w 1897"/>
                <a:gd name="T3" fmla="*/ 0 h 1047"/>
                <a:gd name="T4" fmla="*/ 125 w 1897"/>
                <a:gd name="T5" fmla="*/ 0 h 1047"/>
                <a:gd name="T6" fmla="*/ 150 w 1897"/>
                <a:gd name="T7" fmla="*/ 0 h 1047"/>
                <a:gd name="T8" fmla="*/ 200 w 1897"/>
                <a:gd name="T9" fmla="*/ 26 h 1047"/>
                <a:gd name="T10" fmla="*/ 200 w 1897"/>
                <a:gd name="T11" fmla="*/ 26 h 1047"/>
                <a:gd name="T12" fmla="*/ 275 w 1897"/>
                <a:gd name="T13" fmla="*/ 53 h 1047"/>
                <a:gd name="T14" fmla="*/ 324 w 1897"/>
                <a:gd name="T15" fmla="*/ 53 h 1047"/>
                <a:gd name="T16" fmla="*/ 349 w 1897"/>
                <a:gd name="T17" fmla="*/ 53 h 1047"/>
                <a:gd name="T18" fmla="*/ 400 w 1897"/>
                <a:gd name="T19" fmla="*/ 79 h 1047"/>
                <a:gd name="T20" fmla="*/ 424 w 1897"/>
                <a:gd name="T21" fmla="*/ 79 h 1047"/>
                <a:gd name="T22" fmla="*/ 449 w 1897"/>
                <a:gd name="T23" fmla="*/ 79 h 1047"/>
                <a:gd name="T24" fmla="*/ 474 w 1897"/>
                <a:gd name="T25" fmla="*/ 79 h 1047"/>
                <a:gd name="T26" fmla="*/ 524 w 1897"/>
                <a:gd name="T27" fmla="*/ 79 h 1047"/>
                <a:gd name="T28" fmla="*/ 599 w 1897"/>
                <a:gd name="T29" fmla="*/ 79 h 1047"/>
                <a:gd name="T30" fmla="*/ 674 w 1897"/>
                <a:gd name="T31" fmla="*/ 131 h 1047"/>
                <a:gd name="T32" fmla="*/ 824 w 1897"/>
                <a:gd name="T33" fmla="*/ 131 h 1047"/>
                <a:gd name="T34" fmla="*/ 849 w 1897"/>
                <a:gd name="T35" fmla="*/ 209 h 1047"/>
                <a:gd name="T36" fmla="*/ 898 w 1897"/>
                <a:gd name="T37" fmla="*/ 235 h 1047"/>
                <a:gd name="T38" fmla="*/ 923 w 1897"/>
                <a:gd name="T39" fmla="*/ 235 h 1047"/>
                <a:gd name="T40" fmla="*/ 1048 w 1897"/>
                <a:gd name="T41" fmla="*/ 261 h 1047"/>
                <a:gd name="T42" fmla="*/ 1123 w 1897"/>
                <a:gd name="T43" fmla="*/ 288 h 1047"/>
                <a:gd name="T44" fmla="*/ 1147 w 1897"/>
                <a:gd name="T45" fmla="*/ 340 h 1047"/>
                <a:gd name="T46" fmla="*/ 1223 w 1897"/>
                <a:gd name="T47" fmla="*/ 366 h 1047"/>
                <a:gd name="T48" fmla="*/ 1273 w 1897"/>
                <a:gd name="T49" fmla="*/ 419 h 1047"/>
                <a:gd name="T50" fmla="*/ 1323 w 1897"/>
                <a:gd name="T51" fmla="*/ 445 h 1047"/>
                <a:gd name="T52" fmla="*/ 1422 w 1897"/>
                <a:gd name="T53" fmla="*/ 471 h 1047"/>
                <a:gd name="T54" fmla="*/ 1522 w 1897"/>
                <a:gd name="T55" fmla="*/ 445 h 1047"/>
                <a:gd name="T56" fmla="*/ 1522 w 1897"/>
                <a:gd name="T57" fmla="*/ 445 h 1047"/>
                <a:gd name="T58" fmla="*/ 1572 w 1897"/>
                <a:gd name="T59" fmla="*/ 445 h 1047"/>
                <a:gd name="T60" fmla="*/ 1597 w 1897"/>
                <a:gd name="T61" fmla="*/ 523 h 1047"/>
                <a:gd name="T62" fmla="*/ 1647 w 1897"/>
                <a:gd name="T63" fmla="*/ 549 h 1047"/>
                <a:gd name="T64" fmla="*/ 1696 w 1897"/>
                <a:gd name="T65" fmla="*/ 627 h 1047"/>
                <a:gd name="T66" fmla="*/ 1722 w 1897"/>
                <a:gd name="T67" fmla="*/ 706 h 1047"/>
                <a:gd name="T68" fmla="*/ 1772 w 1897"/>
                <a:gd name="T69" fmla="*/ 732 h 1047"/>
                <a:gd name="T70" fmla="*/ 1772 w 1897"/>
                <a:gd name="T71" fmla="*/ 732 h 1047"/>
                <a:gd name="T72" fmla="*/ 1796 w 1897"/>
                <a:gd name="T73" fmla="*/ 810 h 1047"/>
                <a:gd name="T74" fmla="*/ 1872 w 1897"/>
                <a:gd name="T75" fmla="*/ 862 h 1047"/>
                <a:gd name="T76" fmla="*/ 1896 w 1897"/>
                <a:gd name="T77" fmla="*/ 1046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7" h="1047">
                  <a:moveTo>
                    <a:pt x="0" y="0"/>
                  </a:moveTo>
                  <a:lnTo>
                    <a:pt x="50" y="0"/>
                  </a:lnTo>
                  <a:lnTo>
                    <a:pt x="25" y="0"/>
                  </a:lnTo>
                  <a:lnTo>
                    <a:pt x="75" y="0"/>
                  </a:lnTo>
                  <a:lnTo>
                    <a:pt x="100" y="26"/>
                  </a:lnTo>
                  <a:lnTo>
                    <a:pt x="125" y="0"/>
                  </a:lnTo>
                  <a:lnTo>
                    <a:pt x="125" y="26"/>
                  </a:lnTo>
                  <a:lnTo>
                    <a:pt x="150" y="0"/>
                  </a:lnTo>
                  <a:lnTo>
                    <a:pt x="175" y="0"/>
                  </a:lnTo>
                  <a:lnTo>
                    <a:pt x="200" y="26"/>
                  </a:lnTo>
                  <a:lnTo>
                    <a:pt x="200" y="0"/>
                  </a:lnTo>
                  <a:lnTo>
                    <a:pt x="200" y="26"/>
                  </a:lnTo>
                  <a:lnTo>
                    <a:pt x="249" y="26"/>
                  </a:lnTo>
                  <a:lnTo>
                    <a:pt x="275" y="53"/>
                  </a:lnTo>
                  <a:lnTo>
                    <a:pt x="300" y="26"/>
                  </a:lnTo>
                  <a:lnTo>
                    <a:pt x="324" y="53"/>
                  </a:lnTo>
                  <a:lnTo>
                    <a:pt x="349" y="79"/>
                  </a:lnTo>
                  <a:lnTo>
                    <a:pt x="349" y="53"/>
                  </a:lnTo>
                  <a:lnTo>
                    <a:pt x="349" y="79"/>
                  </a:lnTo>
                  <a:lnTo>
                    <a:pt x="400" y="79"/>
                  </a:lnTo>
                  <a:lnTo>
                    <a:pt x="375" y="79"/>
                  </a:lnTo>
                  <a:lnTo>
                    <a:pt x="424" y="79"/>
                  </a:lnTo>
                  <a:lnTo>
                    <a:pt x="449" y="53"/>
                  </a:lnTo>
                  <a:lnTo>
                    <a:pt x="449" y="79"/>
                  </a:lnTo>
                  <a:lnTo>
                    <a:pt x="474" y="53"/>
                  </a:lnTo>
                  <a:lnTo>
                    <a:pt x="474" y="79"/>
                  </a:lnTo>
                  <a:lnTo>
                    <a:pt x="499" y="53"/>
                  </a:lnTo>
                  <a:lnTo>
                    <a:pt x="524" y="79"/>
                  </a:lnTo>
                  <a:lnTo>
                    <a:pt x="624" y="79"/>
                  </a:lnTo>
                  <a:lnTo>
                    <a:pt x="599" y="79"/>
                  </a:lnTo>
                  <a:lnTo>
                    <a:pt x="624" y="79"/>
                  </a:lnTo>
                  <a:lnTo>
                    <a:pt x="674" y="131"/>
                  </a:lnTo>
                  <a:lnTo>
                    <a:pt x="649" y="131"/>
                  </a:lnTo>
                  <a:lnTo>
                    <a:pt x="824" y="131"/>
                  </a:lnTo>
                  <a:lnTo>
                    <a:pt x="849" y="157"/>
                  </a:lnTo>
                  <a:lnTo>
                    <a:pt x="849" y="209"/>
                  </a:lnTo>
                  <a:lnTo>
                    <a:pt x="873" y="209"/>
                  </a:lnTo>
                  <a:lnTo>
                    <a:pt x="898" y="235"/>
                  </a:lnTo>
                  <a:lnTo>
                    <a:pt x="949" y="235"/>
                  </a:lnTo>
                  <a:lnTo>
                    <a:pt x="923" y="235"/>
                  </a:lnTo>
                  <a:lnTo>
                    <a:pt x="1023" y="235"/>
                  </a:lnTo>
                  <a:lnTo>
                    <a:pt x="1048" y="261"/>
                  </a:lnTo>
                  <a:lnTo>
                    <a:pt x="1048" y="288"/>
                  </a:lnTo>
                  <a:lnTo>
                    <a:pt x="1123" y="288"/>
                  </a:lnTo>
                  <a:lnTo>
                    <a:pt x="1173" y="340"/>
                  </a:lnTo>
                  <a:lnTo>
                    <a:pt x="1147" y="340"/>
                  </a:lnTo>
                  <a:lnTo>
                    <a:pt x="1198" y="340"/>
                  </a:lnTo>
                  <a:lnTo>
                    <a:pt x="1223" y="366"/>
                  </a:lnTo>
                  <a:lnTo>
                    <a:pt x="1247" y="392"/>
                  </a:lnTo>
                  <a:lnTo>
                    <a:pt x="1273" y="419"/>
                  </a:lnTo>
                  <a:lnTo>
                    <a:pt x="1298" y="419"/>
                  </a:lnTo>
                  <a:lnTo>
                    <a:pt x="1323" y="445"/>
                  </a:lnTo>
                  <a:lnTo>
                    <a:pt x="1398" y="445"/>
                  </a:lnTo>
                  <a:lnTo>
                    <a:pt x="1422" y="471"/>
                  </a:lnTo>
                  <a:lnTo>
                    <a:pt x="1447" y="445"/>
                  </a:lnTo>
                  <a:lnTo>
                    <a:pt x="1522" y="445"/>
                  </a:lnTo>
                  <a:lnTo>
                    <a:pt x="1498" y="445"/>
                  </a:lnTo>
                  <a:lnTo>
                    <a:pt x="1522" y="445"/>
                  </a:lnTo>
                  <a:lnTo>
                    <a:pt x="1547" y="471"/>
                  </a:lnTo>
                  <a:lnTo>
                    <a:pt x="1572" y="445"/>
                  </a:lnTo>
                  <a:lnTo>
                    <a:pt x="1572" y="496"/>
                  </a:lnTo>
                  <a:lnTo>
                    <a:pt x="1597" y="523"/>
                  </a:lnTo>
                  <a:lnTo>
                    <a:pt x="1622" y="549"/>
                  </a:lnTo>
                  <a:lnTo>
                    <a:pt x="1647" y="549"/>
                  </a:lnTo>
                  <a:lnTo>
                    <a:pt x="1696" y="601"/>
                  </a:lnTo>
                  <a:lnTo>
                    <a:pt x="1696" y="627"/>
                  </a:lnTo>
                  <a:lnTo>
                    <a:pt x="1722" y="654"/>
                  </a:lnTo>
                  <a:lnTo>
                    <a:pt x="1722" y="706"/>
                  </a:lnTo>
                  <a:lnTo>
                    <a:pt x="1747" y="706"/>
                  </a:lnTo>
                  <a:lnTo>
                    <a:pt x="1772" y="732"/>
                  </a:lnTo>
                  <a:lnTo>
                    <a:pt x="1772" y="706"/>
                  </a:lnTo>
                  <a:lnTo>
                    <a:pt x="1772" y="732"/>
                  </a:lnTo>
                  <a:lnTo>
                    <a:pt x="1796" y="759"/>
                  </a:lnTo>
                  <a:lnTo>
                    <a:pt x="1796" y="810"/>
                  </a:lnTo>
                  <a:lnTo>
                    <a:pt x="1821" y="810"/>
                  </a:lnTo>
                  <a:lnTo>
                    <a:pt x="1872" y="862"/>
                  </a:lnTo>
                  <a:lnTo>
                    <a:pt x="1872" y="1020"/>
                  </a:lnTo>
                  <a:lnTo>
                    <a:pt x="1896" y="1046"/>
                  </a:lnTo>
                </a:path>
              </a:pathLst>
            </a:custGeom>
            <a:noFill/>
            <a:ln w="2736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02" name="Freeform 100"/>
            <p:cNvSpPr>
              <a:spLocks noChangeArrowheads="1"/>
            </p:cNvSpPr>
            <p:nvPr/>
          </p:nvSpPr>
          <p:spPr bwMode="auto">
            <a:xfrm>
              <a:off x="24527663" y="19582927"/>
              <a:ext cx="552625" cy="84519"/>
            </a:xfrm>
            <a:custGeom>
              <a:avLst/>
              <a:gdLst>
                <a:gd name="T0" fmla="*/ 25 w 1872"/>
                <a:gd name="T1" fmla="*/ 0 h 288"/>
                <a:gd name="T2" fmla="*/ 74 w 1872"/>
                <a:gd name="T3" fmla="*/ 0 h 288"/>
                <a:gd name="T4" fmla="*/ 125 w 1872"/>
                <a:gd name="T5" fmla="*/ 0 h 288"/>
                <a:gd name="T6" fmla="*/ 149 w 1872"/>
                <a:gd name="T7" fmla="*/ 26 h 288"/>
                <a:gd name="T8" fmla="*/ 174 w 1872"/>
                <a:gd name="T9" fmla="*/ 26 h 288"/>
                <a:gd name="T10" fmla="*/ 199 w 1872"/>
                <a:gd name="T11" fmla="*/ 26 h 288"/>
                <a:gd name="T12" fmla="*/ 299 w 1872"/>
                <a:gd name="T13" fmla="*/ 78 h 288"/>
                <a:gd name="T14" fmla="*/ 324 w 1872"/>
                <a:gd name="T15" fmla="*/ 78 h 288"/>
                <a:gd name="T16" fmla="*/ 474 w 1872"/>
                <a:gd name="T17" fmla="*/ 105 h 288"/>
                <a:gd name="T18" fmla="*/ 499 w 1872"/>
                <a:gd name="T19" fmla="*/ 105 h 288"/>
                <a:gd name="T20" fmla="*/ 574 w 1872"/>
                <a:gd name="T21" fmla="*/ 131 h 288"/>
                <a:gd name="T22" fmla="*/ 648 w 1872"/>
                <a:gd name="T23" fmla="*/ 131 h 288"/>
                <a:gd name="T24" fmla="*/ 648 w 1872"/>
                <a:gd name="T25" fmla="*/ 105 h 288"/>
                <a:gd name="T26" fmla="*/ 698 w 1872"/>
                <a:gd name="T27" fmla="*/ 131 h 288"/>
                <a:gd name="T28" fmla="*/ 748 w 1872"/>
                <a:gd name="T29" fmla="*/ 105 h 288"/>
                <a:gd name="T30" fmla="*/ 748 w 1872"/>
                <a:gd name="T31" fmla="*/ 105 h 288"/>
                <a:gd name="T32" fmla="*/ 823 w 1872"/>
                <a:gd name="T33" fmla="*/ 78 h 288"/>
                <a:gd name="T34" fmla="*/ 873 w 1872"/>
                <a:gd name="T35" fmla="*/ 131 h 288"/>
                <a:gd name="T36" fmla="*/ 898 w 1872"/>
                <a:gd name="T37" fmla="*/ 131 h 288"/>
                <a:gd name="T38" fmla="*/ 923 w 1872"/>
                <a:gd name="T39" fmla="*/ 131 h 288"/>
                <a:gd name="T40" fmla="*/ 948 w 1872"/>
                <a:gd name="T41" fmla="*/ 131 h 288"/>
                <a:gd name="T42" fmla="*/ 997 w 1872"/>
                <a:gd name="T43" fmla="*/ 157 h 288"/>
                <a:gd name="T44" fmla="*/ 1048 w 1872"/>
                <a:gd name="T45" fmla="*/ 182 h 288"/>
                <a:gd name="T46" fmla="*/ 1048 w 1872"/>
                <a:gd name="T47" fmla="*/ 182 h 288"/>
                <a:gd name="T48" fmla="*/ 1097 w 1872"/>
                <a:gd name="T49" fmla="*/ 182 h 288"/>
                <a:gd name="T50" fmla="*/ 1123 w 1872"/>
                <a:gd name="T51" fmla="*/ 208 h 288"/>
                <a:gd name="T52" fmla="*/ 1172 w 1872"/>
                <a:gd name="T53" fmla="*/ 208 h 288"/>
                <a:gd name="T54" fmla="*/ 1222 w 1872"/>
                <a:gd name="T55" fmla="*/ 235 h 288"/>
                <a:gd name="T56" fmla="*/ 1222 w 1872"/>
                <a:gd name="T57" fmla="*/ 235 h 288"/>
                <a:gd name="T58" fmla="*/ 1247 w 1872"/>
                <a:gd name="T59" fmla="*/ 235 h 288"/>
                <a:gd name="T60" fmla="*/ 1297 w 1872"/>
                <a:gd name="T61" fmla="*/ 235 h 288"/>
                <a:gd name="T62" fmla="*/ 1347 w 1872"/>
                <a:gd name="T63" fmla="*/ 261 h 288"/>
                <a:gd name="T64" fmla="*/ 1446 w 1872"/>
                <a:gd name="T65" fmla="*/ 287 h 288"/>
                <a:gd name="T66" fmla="*/ 1472 w 1872"/>
                <a:gd name="T67" fmla="*/ 287 h 288"/>
                <a:gd name="T68" fmla="*/ 1597 w 1872"/>
                <a:gd name="T69" fmla="*/ 261 h 288"/>
                <a:gd name="T70" fmla="*/ 1621 w 1872"/>
                <a:gd name="T71" fmla="*/ 261 h 288"/>
                <a:gd name="T72" fmla="*/ 1871 w 1872"/>
                <a:gd name="T73" fmla="*/ 28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2" h="288">
                  <a:moveTo>
                    <a:pt x="0" y="0"/>
                  </a:moveTo>
                  <a:lnTo>
                    <a:pt x="25" y="0"/>
                  </a:lnTo>
                  <a:lnTo>
                    <a:pt x="50" y="26"/>
                  </a:lnTo>
                  <a:lnTo>
                    <a:pt x="74" y="0"/>
                  </a:lnTo>
                  <a:lnTo>
                    <a:pt x="99" y="26"/>
                  </a:lnTo>
                  <a:lnTo>
                    <a:pt x="125" y="0"/>
                  </a:lnTo>
                  <a:lnTo>
                    <a:pt x="125" y="52"/>
                  </a:lnTo>
                  <a:lnTo>
                    <a:pt x="149" y="26"/>
                  </a:lnTo>
                  <a:lnTo>
                    <a:pt x="174" y="52"/>
                  </a:lnTo>
                  <a:lnTo>
                    <a:pt x="174" y="26"/>
                  </a:lnTo>
                  <a:lnTo>
                    <a:pt x="174" y="52"/>
                  </a:lnTo>
                  <a:lnTo>
                    <a:pt x="199" y="26"/>
                  </a:lnTo>
                  <a:lnTo>
                    <a:pt x="249" y="26"/>
                  </a:lnTo>
                  <a:lnTo>
                    <a:pt x="299" y="78"/>
                  </a:lnTo>
                  <a:lnTo>
                    <a:pt x="274" y="78"/>
                  </a:lnTo>
                  <a:lnTo>
                    <a:pt x="324" y="78"/>
                  </a:lnTo>
                  <a:lnTo>
                    <a:pt x="349" y="105"/>
                  </a:lnTo>
                  <a:lnTo>
                    <a:pt x="474" y="105"/>
                  </a:lnTo>
                  <a:lnTo>
                    <a:pt x="499" y="131"/>
                  </a:lnTo>
                  <a:lnTo>
                    <a:pt x="499" y="105"/>
                  </a:lnTo>
                  <a:lnTo>
                    <a:pt x="499" y="131"/>
                  </a:lnTo>
                  <a:lnTo>
                    <a:pt x="574" y="131"/>
                  </a:lnTo>
                  <a:lnTo>
                    <a:pt x="548" y="131"/>
                  </a:lnTo>
                  <a:lnTo>
                    <a:pt x="648" y="131"/>
                  </a:lnTo>
                  <a:lnTo>
                    <a:pt x="623" y="131"/>
                  </a:lnTo>
                  <a:lnTo>
                    <a:pt x="648" y="105"/>
                  </a:lnTo>
                  <a:lnTo>
                    <a:pt x="674" y="105"/>
                  </a:lnTo>
                  <a:lnTo>
                    <a:pt x="698" y="131"/>
                  </a:lnTo>
                  <a:lnTo>
                    <a:pt x="723" y="131"/>
                  </a:lnTo>
                  <a:lnTo>
                    <a:pt x="748" y="105"/>
                  </a:lnTo>
                  <a:lnTo>
                    <a:pt x="748" y="131"/>
                  </a:lnTo>
                  <a:lnTo>
                    <a:pt x="748" y="105"/>
                  </a:lnTo>
                  <a:lnTo>
                    <a:pt x="798" y="105"/>
                  </a:lnTo>
                  <a:lnTo>
                    <a:pt x="823" y="78"/>
                  </a:lnTo>
                  <a:lnTo>
                    <a:pt x="823" y="131"/>
                  </a:lnTo>
                  <a:lnTo>
                    <a:pt x="873" y="131"/>
                  </a:lnTo>
                  <a:lnTo>
                    <a:pt x="898" y="105"/>
                  </a:lnTo>
                  <a:lnTo>
                    <a:pt x="898" y="131"/>
                  </a:lnTo>
                  <a:lnTo>
                    <a:pt x="923" y="105"/>
                  </a:lnTo>
                  <a:lnTo>
                    <a:pt x="923" y="131"/>
                  </a:lnTo>
                  <a:lnTo>
                    <a:pt x="948" y="105"/>
                  </a:lnTo>
                  <a:lnTo>
                    <a:pt x="948" y="131"/>
                  </a:lnTo>
                  <a:lnTo>
                    <a:pt x="948" y="105"/>
                  </a:lnTo>
                  <a:lnTo>
                    <a:pt x="997" y="157"/>
                  </a:lnTo>
                  <a:lnTo>
                    <a:pt x="997" y="182"/>
                  </a:lnTo>
                  <a:lnTo>
                    <a:pt x="1048" y="182"/>
                  </a:lnTo>
                  <a:lnTo>
                    <a:pt x="1023" y="182"/>
                  </a:lnTo>
                  <a:lnTo>
                    <a:pt x="1048" y="182"/>
                  </a:lnTo>
                  <a:lnTo>
                    <a:pt x="1072" y="208"/>
                  </a:lnTo>
                  <a:lnTo>
                    <a:pt x="1097" y="182"/>
                  </a:lnTo>
                  <a:lnTo>
                    <a:pt x="1097" y="208"/>
                  </a:lnTo>
                  <a:lnTo>
                    <a:pt x="1123" y="208"/>
                  </a:lnTo>
                  <a:lnTo>
                    <a:pt x="1147" y="235"/>
                  </a:lnTo>
                  <a:lnTo>
                    <a:pt x="1172" y="208"/>
                  </a:lnTo>
                  <a:lnTo>
                    <a:pt x="1197" y="208"/>
                  </a:lnTo>
                  <a:lnTo>
                    <a:pt x="1222" y="235"/>
                  </a:lnTo>
                  <a:lnTo>
                    <a:pt x="1222" y="208"/>
                  </a:lnTo>
                  <a:lnTo>
                    <a:pt x="1222" y="235"/>
                  </a:lnTo>
                  <a:lnTo>
                    <a:pt x="1247" y="208"/>
                  </a:lnTo>
                  <a:lnTo>
                    <a:pt x="1247" y="235"/>
                  </a:lnTo>
                  <a:lnTo>
                    <a:pt x="1272" y="208"/>
                  </a:lnTo>
                  <a:lnTo>
                    <a:pt x="1297" y="235"/>
                  </a:lnTo>
                  <a:lnTo>
                    <a:pt x="1322" y="235"/>
                  </a:lnTo>
                  <a:lnTo>
                    <a:pt x="1347" y="261"/>
                  </a:lnTo>
                  <a:lnTo>
                    <a:pt x="1372" y="287"/>
                  </a:lnTo>
                  <a:lnTo>
                    <a:pt x="1446" y="287"/>
                  </a:lnTo>
                  <a:lnTo>
                    <a:pt x="1472" y="261"/>
                  </a:lnTo>
                  <a:lnTo>
                    <a:pt x="1472" y="287"/>
                  </a:lnTo>
                  <a:lnTo>
                    <a:pt x="1497" y="261"/>
                  </a:lnTo>
                  <a:lnTo>
                    <a:pt x="1597" y="261"/>
                  </a:lnTo>
                  <a:lnTo>
                    <a:pt x="1621" y="287"/>
                  </a:lnTo>
                  <a:lnTo>
                    <a:pt x="1621" y="261"/>
                  </a:lnTo>
                  <a:lnTo>
                    <a:pt x="1621" y="287"/>
                  </a:lnTo>
                  <a:lnTo>
                    <a:pt x="1871" y="287"/>
                  </a:lnTo>
                </a:path>
              </a:pathLst>
            </a:custGeom>
            <a:noFill/>
            <a:ln w="2736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03" name="Freeform 101"/>
            <p:cNvSpPr>
              <a:spLocks noChangeArrowheads="1"/>
            </p:cNvSpPr>
            <p:nvPr/>
          </p:nvSpPr>
          <p:spPr bwMode="auto">
            <a:xfrm>
              <a:off x="24012748" y="19482805"/>
              <a:ext cx="514916" cy="100123"/>
            </a:xfrm>
            <a:custGeom>
              <a:avLst/>
              <a:gdLst>
                <a:gd name="T0" fmla="*/ 0 w 1748"/>
                <a:gd name="T1" fmla="*/ 78 h 341"/>
                <a:gd name="T2" fmla="*/ 25 w 1748"/>
                <a:gd name="T3" fmla="*/ 78 h 341"/>
                <a:gd name="T4" fmla="*/ 25 w 1748"/>
                <a:gd name="T5" fmla="*/ 78 h 341"/>
                <a:gd name="T6" fmla="*/ 100 w 1748"/>
                <a:gd name="T7" fmla="*/ 52 h 341"/>
                <a:gd name="T8" fmla="*/ 125 w 1748"/>
                <a:gd name="T9" fmla="*/ 52 h 341"/>
                <a:gd name="T10" fmla="*/ 149 w 1748"/>
                <a:gd name="T11" fmla="*/ 78 h 341"/>
                <a:gd name="T12" fmla="*/ 175 w 1748"/>
                <a:gd name="T13" fmla="*/ 52 h 341"/>
                <a:gd name="T14" fmla="*/ 200 w 1748"/>
                <a:gd name="T15" fmla="*/ 52 h 341"/>
                <a:gd name="T16" fmla="*/ 274 w 1748"/>
                <a:gd name="T17" fmla="*/ 26 h 341"/>
                <a:gd name="T18" fmla="*/ 300 w 1748"/>
                <a:gd name="T19" fmla="*/ 26 h 341"/>
                <a:gd name="T20" fmla="*/ 324 w 1748"/>
                <a:gd name="T21" fmla="*/ 26 h 341"/>
                <a:gd name="T22" fmla="*/ 349 w 1748"/>
                <a:gd name="T23" fmla="*/ 52 h 341"/>
                <a:gd name="T24" fmla="*/ 374 w 1748"/>
                <a:gd name="T25" fmla="*/ 52 h 341"/>
                <a:gd name="T26" fmla="*/ 449 w 1748"/>
                <a:gd name="T27" fmla="*/ 105 h 341"/>
                <a:gd name="T28" fmla="*/ 474 w 1748"/>
                <a:gd name="T29" fmla="*/ 105 h 341"/>
                <a:gd name="T30" fmla="*/ 499 w 1748"/>
                <a:gd name="T31" fmla="*/ 157 h 341"/>
                <a:gd name="T32" fmla="*/ 549 w 1748"/>
                <a:gd name="T33" fmla="*/ 131 h 341"/>
                <a:gd name="T34" fmla="*/ 598 w 1748"/>
                <a:gd name="T35" fmla="*/ 157 h 341"/>
                <a:gd name="T36" fmla="*/ 598 w 1748"/>
                <a:gd name="T37" fmla="*/ 157 h 341"/>
                <a:gd name="T38" fmla="*/ 649 w 1748"/>
                <a:gd name="T39" fmla="*/ 182 h 341"/>
                <a:gd name="T40" fmla="*/ 674 w 1748"/>
                <a:gd name="T41" fmla="*/ 209 h 341"/>
                <a:gd name="T42" fmla="*/ 698 w 1748"/>
                <a:gd name="T43" fmla="*/ 209 h 341"/>
                <a:gd name="T44" fmla="*/ 723 w 1748"/>
                <a:gd name="T45" fmla="*/ 235 h 341"/>
                <a:gd name="T46" fmla="*/ 774 w 1748"/>
                <a:gd name="T47" fmla="*/ 209 h 341"/>
                <a:gd name="T48" fmla="*/ 898 w 1748"/>
                <a:gd name="T49" fmla="*/ 182 h 341"/>
                <a:gd name="T50" fmla="*/ 923 w 1748"/>
                <a:gd name="T51" fmla="*/ 182 h 341"/>
                <a:gd name="T52" fmla="*/ 973 w 1748"/>
                <a:gd name="T53" fmla="*/ 182 h 341"/>
                <a:gd name="T54" fmla="*/ 998 w 1748"/>
                <a:gd name="T55" fmla="*/ 182 h 341"/>
                <a:gd name="T56" fmla="*/ 1048 w 1748"/>
                <a:gd name="T57" fmla="*/ 157 h 341"/>
                <a:gd name="T58" fmla="*/ 1172 w 1748"/>
                <a:gd name="T59" fmla="*/ 209 h 341"/>
                <a:gd name="T60" fmla="*/ 1247 w 1748"/>
                <a:gd name="T61" fmla="*/ 235 h 341"/>
                <a:gd name="T62" fmla="*/ 1298 w 1748"/>
                <a:gd name="T63" fmla="*/ 209 h 341"/>
                <a:gd name="T64" fmla="*/ 1347 w 1748"/>
                <a:gd name="T65" fmla="*/ 235 h 341"/>
                <a:gd name="T66" fmla="*/ 1447 w 1748"/>
                <a:gd name="T67" fmla="*/ 209 h 341"/>
                <a:gd name="T68" fmla="*/ 1522 w 1748"/>
                <a:gd name="T69" fmla="*/ 235 h 341"/>
                <a:gd name="T70" fmla="*/ 1547 w 1748"/>
                <a:gd name="T71" fmla="*/ 287 h 341"/>
                <a:gd name="T72" fmla="*/ 1572 w 1748"/>
                <a:gd name="T73" fmla="*/ 287 h 341"/>
                <a:gd name="T74" fmla="*/ 1621 w 1748"/>
                <a:gd name="T75" fmla="*/ 261 h 341"/>
                <a:gd name="T76" fmla="*/ 1647 w 1748"/>
                <a:gd name="T77" fmla="*/ 313 h 341"/>
                <a:gd name="T78" fmla="*/ 1696 w 1748"/>
                <a:gd name="T79" fmla="*/ 340 h 341"/>
                <a:gd name="T80" fmla="*/ 1696 w 1748"/>
                <a:gd name="T81" fmla="*/ 340 h 341"/>
                <a:gd name="T82" fmla="*/ 1721 w 1748"/>
                <a:gd name="T83" fmla="*/ 340 h 341"/>
                <a:gd name="T84" fmla="*/ 1747 w 1748"/>
                <a:gd name="T85"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48" h="341">
                  <a:moveTo>
                    <a:pt x="0" y="0"/>
                  </a:moveTo>
                  <a:lnTo>
                    <a:pt x="0" y="78"/>
                  </a:lnTo>
                  <a:lnTo>
                    <a:pt x="25" y="52"/>
                  </a:lnTo>
                  <a:lnTo>
                    <a:pt x="25" y="78"/>
                  </a:lnTo>
                  <a:lnTo>
                    <a:pt x="25" y="52"/>
                  </a:lnTo>
                  <a:lnTo>
                    <a:pt x="25" y="78"/>
                  </a:lnTo>
                  <a:lnTo>
                    <a:pt x="50" y="52"/>
                  </a:lnTo>
                  <a:lnTo>
                    <a:pt x="100" y="52"/>
                  </a:lnTo>
                  <a:lnTo>
                    <a:pt x="125" y="26"/>
                  </a:lnTo>
                  <a:lnTo>
                    <a:pt x="125" y="52"/>
                  </a:lnTo>
                  <a:lnTo>
                    <a:pt x="149" y="26"/>
                  </a:lnTo>
                  <a:lnTo>
                    <a:pt x="149" y="78"/>
                  </a:lnTo>
                  <a:lnTo>
                    <a:pt x="149" y="52"/>
                  </a:lnTo>
                  <a:lnTo>
                    <a:pt x="175" y="52"/>
                  </a:lnTo>
                  <a:lnTo>
                    <a:pt x="200" y="26"/>
                  </a:lnTo>
                  <a:lnTo>
                    <a:pt x="200" y="52"/>
                  </a:lnTo>
                  <a:lnTo>
                    <a:pt x="249" y="52"/>
                  </a:lnTo>
                  <a:lnTo>
                    <a:pt x="274" y="26"/>
                  </a:lnTo>
                  <a:lnTo>
                    <a:pt x="274" y="52"/>
                  </a:lnTo>
                  <a:lnTo>
                    <a:pt x="300" y="26"/>
                  </a:lnTo>
                  <a:lnTo>
                    <a:pt x="300" y="52"/>
                  </a:lnTo>
                  <a:lnTo>
                    <a:pt x="324" y="26"/>
                  </a:lnTo>
                  <a:lnTo>
                    <a:pt x="324" y="78"/>
                  </a:lnTo>
                  <a:lnTo>
                    <a:pt x="349" y="52"/>
                  </a:lnTo>
                  <a:lnTo>
                    <a:pt x="349" y="78"/>
                  </a:lnTo>
                  <a:lnTo>
                    <a:pt x="374" y="52"/>
                  </a:lnTo>
                  <a:lnTo>
                    <a:pt x="400" y="52"/>
                  </a:lnTo>
                  <a:lnTo>
                    <a:pt x="449" y="105"/>
                  </a:lnTo>
                  <a:lnTo>
                    <a:pt x="424" y="105"/>
                  </a:lnTo>
                  <a:lnTo>
                    <a:pt x="474" y="105"/>
                  </a:lnTo>
                  <a:lnTo>
                    <a:pt x="524" y="157"/>
                  </a:lnTo>
                  <a:lnTo>
                    <a:pt x="499" y="157"/>
                  </a:lnTo>
                  <a:lnTo>
                    <a:pt x="524" y="157"/>
                  </a:lnTo>
                  <a:lnTo>
                    <a:pt x="549" y="131"/>
                  </a:lnTo>
                  <a:lnTo>
                    <a:pt x="549" y="157"/>
                  </a:lnTo>
                  <a:lnTo>
                    <a:pt x="598" y="157"/>
                  </a:lnTo>
                  <a:lnTo>
                    <a:pt x="598" y="182"/>
                  </a:lnTo>
                  <a:lnTo>
                    <a:pt x="598" y="157"/>
                  </a:lnTo>
                  <a:lnTo>
                    <a:pt x="624" y="182"/>
                  </a:lnTo>
                  <a:lnTo>
                    <a:pt x="649" y="182"/>
                  </a:lnTo>
                  <a:lnTo>
                    <a:pt x="674" y="157"/>
                  </a:lnTo>
                  <a:lnTo>
                    <a:pt x="674" y="209"/>
                  </a:lnTo>
                  <a:lnTo>
                    <a:pt x="698" y="182"/>
                  </a:lnTo>
                  <a:lnTo>
                    <a:pt x="698" y="209"/>
                  </a:lnTo>
                  <a:lnTo>
                    <a:pt x="723" y="182"/>
                  </a:lnTo>
                  <a:lnTo>
                    <a:pt x="723" y="235"/>
                  </a:lnTo>
                  <a:lnTo>
                    <a:pt x="723" y="209"/>
                  </a:lnTo>
                  <a:lnTo>
                    <a:pt x="774" y="209"/>
                  </a:lnTo>
                  <a:lnTo>
                    <a:pt x="798" y="182"/>
                  </a:lnTo>
                  <a:lnTo>
                    <a:pt x="898" y="182"/>
                  </a:lnTo>
                  <a:lnTo>
                    <a:pt x="873" y="182"/>
                  </a:lnTo>
                  <a:lnTo>
                    <a:pt x="923" y="182"/>
                  </a:lnTo>
                  <a:lnTo>
                    <a:pt x="948" y="157"/>
                  </a:lnTo>
                  <a:lnTo>
                    <a:pt x="973" y="182"/>
                  </a:lnTo>
                  <a:lnTo>
                    <a:pt x="1023" y="182"/>
                  </a:lnTo>
                  <a:lnTo>
                    <a:pt x="998" y="182"/>
                  </a:lnTo>
                  <a:lnTo>
                    <a:pt x="1023" y="182"/>
                  </a:lnTo>
                  <a:lnTo>
                    <a:pt x="1048" y="157"/>
                  </a:lnTo>
                  <a:lnTo>
                    <a:pt x="1123" y="157"/>
                  </a:lnTo>
                  <a:lnTo>
                    <a:pt x="1172" y="209"/>
                  </a:lnTo>
                  <a:lnTo>
                    <a:pt x="1172" y="235"/>
                  </a:lnTo>
                  <a:lnTo>
                    <a:pt x="1247" y="235"/>
                  </a:lnTo>
                  <a:lnTo>
                    <a:pt x="1272" y="209"/>
                  </a:lnTo>
                  <a:lnTo>
                    <a:pt x="1298" y="209"/>
                  </a:lnTo>
                  <a:lnTo>
                    <a:pt x="1323" y="235"/>
                  </a:lnTo>
                  <a:lnTo>
                    <a:pt x="1347" y="235"/>
                  </a:lnTo>
                  <a:lnTo>
                    <a:pt x="1372" y="209"/>
                  </a:lnTo>
                  <a:lnTo>
                    <a:pt x="1447" y="209"/>
                  </a:lnTo>
                  <a:lnTo>
                    <a:pt x="1472" y="235"/>
                  </a:lnTo>
                  <a:lnTo>
                    <a:pt x="1522" y="235"/>
                  </a:lnTo>
                  <a:lnTo>
                    <a:pt x="1522" y="261"/>
                  </a:lnTo>
                  <a:lnTo>
                    <a:pt x="1547" y="287"/>
                  </a:lnTo>
                  <a:lnTo>
                    <a:pt x="1572" y="261"/>
                  </a:lnTo>
                  <a:lnTo>
                    <a:pt x="1572" y="287"/>
                  </a:lnTo>
                  <a:lnTo>
                    <a:pt x="1597" y="261"/>
                  </a:lnTo>
                  <a:lnTo>
                    <a:pt x="1621" y="261"/>
                  </a:lnTo>
                  <a:lnTo>
                    <a:pt x="1647" y="287"/>
                  </a:lnTo>
                  <a:lnTo>
                    <a:pt x="1647" y="313"/>
                  </a:lnTo>
                  <a:lnTo>
                    <a:pt x="1647" y="287"/>
                  </a:lnTo>
                  <a:lnTo>
                    <a:pt x="1696" y="340"/>
                  </a:lnTo>
                  <a:lnTo>
                    <a:pt x="1672" y="340"/>
                  </a:lnTo>
                  <a:lnTo>
                    <a:pt x="1696" y="340"/>
                  </a:lnTo>
                  <a:lnTo>
                    <a:pt x="1721" y="313"/>
                  </a:lnTo>
                  <a:lnTo>
                    <a:pt x="1721" y="340"/>
                  </a:lnTo>
                  <a:lnTo>
                    <a:pt x="1721" y="313"/>
                  </a:lnTo>
                  <a:lnTo>
                    <a:pt x="1747" y="340"/>
                  </a:lnTo>
                </a:path>
              </a:pathLst>
            </a:custGeom>
            <a:noFill/>
            <a:ln w="2736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04" name="Freeform 102"/>
            <p:cNvSpPr>
              <a:spLocks noChangeArrowheads="1"/>
            </p:cNvSpPr>
            <p:nvPr/>
          </p:nvSpPr>
          <p:spPr bwMode="auto">
            <a:xfrm>
              <a:off x="23608357" y="19321568"/>
              <a:ext cx="404390" cy="178140"/>
            </a:xfrm>
            <a:custGeom>
              <a:avLst/>
              <a:gdLst>
                <a:gd name="T0" fmla="*/ 25 w 1373"/>
                <a:gd name="T1" fmla="*/ 53 h 602"/>
                <a:gd name="T2" fmla="*/ 25 w 1373"/>
                <a:gd name="T3" fmla="*/ 53 h 602"/>
                <a:gd name="T4" fmla="*/ 74 w 1373"/>
                <a:gd name="T5" fmla="*/ 0 h 602"/>
                <a:gd name="T6" fmla="*/ 100 w 1373"/>
                <a:gd name="T7" fmla="*/ 105 h 602"/>
                <a:gd name="T8" fmla="*/ 149 w 1373"/>
                <a:gd name="T9" fmla="*/ 53 h 602"/>
                <a:gd name="T10" fmla="*/ 149 w 1373"/>
                <a:gd name="T11" fmla="*/ 79 h 602"/>
                <a:gd name="T12" fmla="*/ 174 w 1373"/>
                <a:gd name="T13" fmla="*/ 105 h 602"/>
                <a:gd name="T14" fmla="*/ 200 w 1373"/>
                <a:gd name="T15" fmla="*/ 157 h 602"/>
                <a:gd name="T16" fmla="*/ 225 w 1373"/>
                <a:gd name="T17" fmla="*/ 105 h 602"/>
                <a:gd name="T18" fmla="*/ 249 w 1373"/>
                <a:gd name="T19" fmla="*/ 105 h 602"/>
                <a:gd name="T20" fmla="*/ 274 w 1373"/>
                <a:gd name="T21" fmla="*/ 105 h 602"/>
                <a:gd name="T22" fmla="*/ 299 w 1373"/>
                <a:gd name="T23" fmla="*/ 157 h 602"/>
                <a:gd name="T24" fmla="*/ 324 w 1373"/>
                <a:gd name="T25" fmla="*/ 157 h 602"/>
                <a:gd name="T26" fmla="*/ 349 w 1373"/>
                <a:gd name="T27" fmla="*/ 157 h 602"/>
                <a:gd name="T28" fmla="*/ 349 w 1373"/>
                <a:gd name="T29" fmla="*/ 157 h 602"/>
                <a:gd name="T30" fmla="*/ 374 w 1373"/>
                <a:gd name="T31" fmla="*/ 183 h 602"/>
                <a:gd name="T32" fmla="*/ 399 w 1373"/>
                <a:gd name="T33" fmla="*/ 131 h 602"/>
                <a:gd name="T34" fmla="*/ 449 w 1373"/>
                <a:gd name="T35" fmla="*/ 131 h 602"/>
                <a:gd name="T36" fmla="*/ 474 w 1373"/>
                <a:gd name="T37" fmla="*/ 209 h 602"/>
                <a:gd name="T38" fmla="*/ 523 w 1373"/>
                <a:gd name="T39" fmla="*/ 183 h 602"/>
                <a:gd name="T40" fmla="*/ 549 w 1373"/>
                <a:gd name="T41" fmla="*/ 314 h 602"/>
                <a:gd name="T42" fmla="*/ 574 w 1373"/>
                <a:gd name="T43" fmla="*/ 314 h 602"/>
                <a:gd name="T44" fmla="*/ 598 w 1373"/>
                <a:gd name="T45" fmla="*/ 314 h 602"/>
                <a:gd name="T46" fmla="*/ 623 w 1373"/>
                <a:gd name="T47" fmla="*/ 314 h 602"/>
                <a:gd name="T48" fmla="*/ 649 w 1373"/>
                <a:gd name="T49" fmla="*/ 340 h 602"/>
                <a:gd name="T50" fmla="*/ 674 w 1373"/>
                <a:gd name="T51" fmla="*/ 366 h 602"/>
                <a:gd name="T52" fmla="*/ 698 w 1373"/>
                <a:gd name="T53" fmla="*/ 340 h 602"/>
                <a:gd name="T54" fmla="*/ 723 w 1373"/>
                <a:gd name="T55" fmla="*/ 340 h 602"/>
                <a:gd name="T56" fmla="*/ 748 w 1373"/>
                <a:gd name="T57" fmla="*/ 366 h 602"/>
                <a:gd name="T58" fmla="*/ 774 w 1373"/>
                <a:gd name="T59" fmla="*/ 419 h 602"/>
                <a:gd name="T60" fmla="*/ 798 w 1373"/>
                <a:gd name="T61" fmla="*/ 419 h 602"/>
                <a:gd name="T62" fmla="*/ 848 w 1373"/>
                <a:gd name="T63" fmla="*/ 392 h 602"/>
                <a:gd name="T64" fmla="*/ 873 w 1373"/>
                <a:gd name="T65" fmla="*/ 392 h 602"/>
                <a:gd name="T66" fmla="*/ 898 w 1373"/>
                <a:gd name="T67" fmla="*/ 445 h 602"/>
                <a:gd name="T68" fmla="*/ 923 w 1373"/>
                <a:gd name="T69" fmla="*/ 549 h 602"/>
                <a:gd name="T70" fmla="*/ 972 w 1373"/>
                <a:gd name="T71" fmla="*/ 523 h 602"/>
                <a:gd name="T72" fmla="*/ 998 w 1373"/>
                <a:gd name="T73" fmla="*/ 523 h 602"/>
                <a:gd name="T74" fmla="*/ 1023 w 1373"/>
                <a:gd name="T75" fmla="*/ 575 h 602"/>
                <a:gd name="T76" fmla="*/ 1123 w 1373"/>
                <a:gd name="T77" fmla="*/ 549 h 602"/>
                <a:gd name="T78" fmla="*/ 1123 w 1373"/>
                <a:gd name="T79" fmla="*/ 549 h 602"/>
                <a:gd name="T80" fmla="*/ 1172 w 1373"/>
                <a:gd name="T81" fmla="*/ 575 h 602"/>
                <a:gd name="T82" fmla="*/ 1197 w 1373"/>
                <a:gd name="T83" fmla="*/ 575 h 602"/>
                <a:gd name="T84" fmla="*/ 1272 w 1373"/>
                <a:gd name="T85" fmla="*/ 601 h 602"/>
                <a:gd name="T86" fmla="*/ 1272 w 1373"/>
                <a:gd name="T87" fmla="*/ 575 h 602"/>
                <a:gd name="T88" fmla="*/ 1372 w 1373"/>
                <a:gd name="T89" fmla="*/ 54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73" h="602">
                  <a:moveTo>
                    <a:pt x="0" y="79"/>
                  </a:moveTo>
                  <a:lnTo>
                    <a:pt x="25" y="53"/>
                  </a:lnTo>
                  <a:lnTo>
                    <a:pt x="25" y="26"/>
                  </a:lnTo>
                  <a:lnTo>
                    <a:pt x="25" y="53"/>
                  </a:lnTo>
                  <a:lnTo>
                    <a:pt x="50" y="26"/>
                  </a:lnTo>
                  <a:lnTo>
                    <a:pt x="74" y="0"/>
                  </a:lnTo>
                  <a:lnTo>
                    <a:pt x="74" y="131"/>
                  </a:lnTo>
                  <a:lnTo>
                    <a:pt x="100" y="105"/>
                  </a:lnTo>
                  <a:lnTo>
                    <a:pt x="125" y="79"/>
                  </a:lnTo>
                  <a:lnTo>
                    <a:pt x="149" y="53"/>
                  </a:lnTo>
                  <a:lnTo>
                    <a:pt x="149" y="26"/>
                  </a:lnTo>
                  <a:lnTo>
                    <a:pt x="149" y="79"/>
                  </a:lnTo>
                  <a:lnTo>
                    <a:pt x="174" y="53"/>
                  </a:lnTo>
                  <a:lnTo>
                    <a:pt x="174" y="105"/>
                  </a:lnTo>
                  <a:lnTo>
                    <a:pt x="200" y="79"/>
                  </a:lnTo>
                  <a:lnTo>
                    <a:pt x="200" y="157"/>
                  </a:lnTo>
                  <a:lnTo>
                    <a:pt x="225" y="131"/>
                  </a:lnTo>
                  <a:lnTo>
                    <a:pt x="225" y="105"/>
                  </a:lnTo>
                  <a:lnTo>
                    <a:pt x="225" y="131"/>
                  </a:lnTo>
                  <a:lnTo>
                    <a:pt x="249" y="105"/>
                  </a:lnTo>
                  <a:lnTo>
                    <a:pt x="274" y="79"/>
                  </a:lnTo>
                  <a:lnTo>
                    <a:pt x="274" y="105"/>
                  </a:lnTo>
                  <a:lnTo>
                    <a:pt x="299" y="79"/>
                  </a:lnTo>
                  <a:lnTo>
                    <a:pt x="299" y="157"/>
                  </a:lnTo>
                  <a:lnTo>
                    <a:pt x="324" y="131"/>
                  </a:lnTo>
                  <a:lnTo>
                    <a:pt x="324" y="157"/>
                  </a:lnTo>
                  <a:lnTo>
                    <a:pt x="324" y="131"/>
                  </a:lnTo>
                  <a:lnTo>
                    <a:pt x="349" y="157"/>
                  </a:lnTo>
                  <a:lnTo>
                    <a:pt x="349" y="131"/>
                  </a:lnTo>
                  <a:lnTo>
                    <a:pt x="349" y="157"/>
                  </a:lnTo>
                  <a:lnTo>
                    <a:pt x="374" y="131"/>
                  </a:lnTo>
                  <a:lnTo>
                    <a:pt x="374" y="183"/>
                  </a:lnTo>
                  <a:lnTo>
                    <a:pt x="424" y="131"/>
                  </a:lnTo>
                  <a:lnTo>
                    <a:pt x="399" y="131"/>
                  </a:lnTo>
                  <a:lnTo>
                    <a:pt x="424" y="157"/>
                  </a:lnTo>
                  <a:lnTo>
                    <a:pt x="449" y="131"/>
                  </a:lnTo>
                  <a:lnTo>
                    <a:pt x="449" y="235"/>
                  </a:lnTo>
                  <a:lnTo>
                    <a:pt x="474" y="209"/>
                  </a:lnTo>
                  <a:lnTo>
                    <a:pt x="499" y="209"/>
                  </a:lnTo>
                  <a:lnTo>
                    <a:pt x="523" y="183"/>
                  </a:lnTo>
                  <a:lnTo>
                    <a:pt x="523" y="340"/>
                  </a:lnTo>
                  <a:lnTo>
                    <a:pt x="549" y="314"/>
                  </a:lnTo>
                  <a:lnTo>
                    <a:pt x="549" y="340"/>
                  </a:lnTo>
                  <a:lnTo>
                    <a:pt x="574" y="314"/>
                  </a:lnTo>
                  <a:lnTo>
                    <a:pt x="598" y="288"/>
                  </a:lnTo>
                  <a:lnTo>
                    <a:pt x="598" y="314"/>
                  </a:lnTo>
                  <a:lnTo>
                    <a:pt x="623" y="288"/>
                  </a:lnTo>
                  <a:lnTo>
                    <a:pt x="623" y="314"/>
                  </a:lnTo>
                  <a:lnTo>
                    <a:pt x="649" y="288"/>
                  </a:lnTo>
                  <a:lnTo>
                    <a:pt x="649" y="340"/>
                  </a:lnTo>
                  <a:lnTo>
                    <a:pt x="674" y="314"/>
                  </a:lnTo>
                  <a:lnTo>
                    <a:pt x="674" y="366"/>
                  </a:lnTo>
                  <a:lnTo>
                    <a:pt x="674" y="340"/>
                  </a:lnTo>
                  <a:lnTo>
                    <a:pt x="698" y="340"/>
                  </a:lnTo>
                  <a:lnTo>
                    <a:pt x="723" y="314"/>
                  </a:lnTo>
                  <a:lnTo>
                    <a:pt x="723" y="340"/>
                  </a:lnTo>
                  <a:lnTo>
                    <a:pt x="748" y="314"/>
                  </a:lnTo>
                  <a:lnTo>
                    <a:pt x="748" y="366"/>
                  </a:lnTo>
                  <a:lnTo>
                    <a:pt x="774" y="340"/>
                  </a:lnTo>
                  <a:lnTo>
                    <a:pt x="774" y="419"/>
                  </a:lnTo>
                  <a:lnTo>
                    <a:pt x="823" y="419"/>
                  </a:lnTo>
                  <a:lnTo>
                    <a:pt x="798" y="419"/>
                  </a:lnTo>
                  <a:lnTo>
                    <a:pt x="823" y="419"/>
                  </a:lnTo>
                  <a:lnTo>
                    <a:pt x="848" y="392"/>
                  </a:lnTo>
                  <a:lnTo>
                    <a:pt x="848" y="419"/>
                  </a:lnTo>
                  <a:lnTo>
                    <a:pt x="873" y="392"/>
                  </a:lnTo>
                  <a:lnTo>
                    <a:pt x="873" y="471"/>
                  </a:lnTo>
                  <a:lnTo>
                    <a:pt x="898" y="445"/>
                  </a:lnTo>
                  <a:lnTo>
                    <a:pt x="898" y="523"/>
                  </a:lnTo>
                  <a:lnTo>
                    <a:pt x="923" y="549"/>
                  </a:lnTo>
                  <a:lnTo>
                    <a:pt x="948" y="549"/>
                  </a:lnTo>
                  <a:lnTo>
                    <a:pt x="972" y="523"/>
                  </a:lnTo>
                  <a:lnTo>
                    <a:pt x="972" y="549"/>
                  </a:lnTo>
                  <a:lnTo>
                    <a:pt x="998" y="523"/>
                  </a:lnTo>
                  <a:lnTo>
                    <a:pt x="998" y="601"/>
                  </a:lnTo>
                  <a:lnTo>
                    <a:pt x="1023" y="575"/>
                  </a:lnTo>
                  <a:lnTo>
                    <a:pt x="1048" y="549"/>
                  </a:lnTo>
                  <a:lnTo>
                    <a:pt x="1123" y="549"/>
                  </a:lnTo>
                  <a:lnTo>
                    <a:pt x="1098" y="549"/>
                  </a:lnTo>
                  <a:lnTo>
                    <a:pt x="1123" y="549"/>
                  </a:lnTo>
                  <a:lnTo>
                    <a:pt x="1147" y="575"/>
                  </a:lnTo>
                  <a:lnTo>
                    <a:pt x="1172" y="575"/>
                  </a:lnTo>
                  <a:lnTo>
                    <a:pt x="1197" y="601"/>
                  </a:lnTo>
                  <a:lnTo>
                    <a:pt x="1197" y="575"/>
                  </a:lnTo>
                  <a:lnTo>
                    <a:pt x="1197" y="601"/>
                  </a:lnTo>
                  <a:lnTo>
                    <a:pt x="1272" y="601"/>
                  </a:lnTo>
                  <a:lnTo>
                    <a:pt x="1247" y="601"/>
                  </a:lnTo>
                  <a:lnTo>
                    <a:pt x="1272" y="575"/>
                  </a:lnTo>
                  <a:lnTo>
                    <a:pt x="1347" y="575"/>
                  </a:lnTo>
                  <a:lnTo>
                    <a:pt x="1372" y="549"/>
                  </a:lnTo>
                </a:path>
              </a:pathLst>
            </a:custGeom>
            <a:noFill/>
            <a:ln w="2736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05" name="Freeform 103"/>
            <p:cNvSpPr>
              <a:spLocks noChangeArrowheads="1"/>
            </p:cNvSpPr>
            <p:nvPr/>
          </p:nvSpPr>
          <p:spPr bwMode="auto">
            <a:xfrm>
              <a:off x="23268980" y="19105720"/>
              <a:ext cx="338076" cy="239254"/>
            </a:xfrm>
            <a:custGeom>
              <a:avLst/>
              <a:gdLst>
                <a:gd name="T0" fmla="*/ 25 w 1148"/>
                <a:gd name="T1" fmla="*/ 0 h 811"/>
                <a:gd name="T2" fmla="*/ 50 w 1148"/>
                <a:gd name="T3" fmla="*/ 26 h 811"/>
                <a:gd name="T4" fmla="*/ 74 w 1148"/>
                <a:gd name="T5" fmla="*/ 52 h 811"/>
                <a:gd name="T6" fmla="*/ 99 w 1148"/>
                <a:gd name="T7" fmla="*/ 131 h 811"/>
                <a:gd name="T8" fmla="*/ 99 w 1148"/>
                <a:gd name="T9" fmla="*/ 209 h 811"/>
                <a:gd name="T10" fmla="*/ 125 w 1148"/>
                <a:gd name="T11" fmla="*/ 366 h 811"/>
                <a:gd name="T12" fmla="*/ 174 w 1148"/>
                <a:gd name="T13" fmla="*/ 235 h 811"/>
                <a:gd name="T14" fmla="*/ 199 w 1148"/>
                <a:gd name="T15" fmla="*/ 314 h 811"/>
                <a:gd name="T16" fmla="*/ 225 w 1148"/>
                <a:gd name="T17" fmla="*/ 182 h 811"/>
                <a:gd name="T18" fmla="*/ 249 w 1148"/>
                <a:gd name="T19" fmla="*/ 314 h 811"/>
                <a:gd name="T20" fmla="*/ 274 w 1148"/>
                <a:gd name="T21" fmla="*/ 209 h 811"/>
                <a:gd name="T22" fmla="*/ 299 w 1148"/>
                <a:gd name="T23" fmla="*/ 314 h 811"/>
                <a:gd name="T24" fmla="*/ 324 w 1148"/>
                <a:gd name="T25" fmla="*/ 209 h 811"/>
                <a:gd name="T26" fmla="*/ 349 w 1148"/>
                <a:gd name="T27" fmla="*/ 261 h 811"/>
                <a:gd name="T28" fmla="*/ 374 w 1148"/>
                <a:gd name="T29" fmla="*/ 314 h 811"/>
                <a:gd name="T30" fmla="*/ 374 w 1148"/>
                <a:gd name="T31" fmla="*/ 496 h 811"/>
                <a:gd name="T32" fmla="*/ 423 w 1148"/>
                <a:gd name="T33" fmla="*/ 418 h 811"/>
                <a:gd name="T34" fmla="*/ 449 w 1148"/>
                <a:gd name="T35" fmla="*/ 522 h 811"/>
                <a:gd name="T36" fmla="*/ 449 w 1148"/>
                <a:gd name="T37" fmla="*/ 522 h 811"/>
                <a:gd name="T38" fmla="*/ 474 w 1148"/>
                <a:gd name="T39" fmla="*/ 549 h 811"/>
                <a:gd name="T40" fmla="*/ 499 w 1148"/>
                <a:gd name="T41" fmla="*/ 601 h 811"/>
                <a:gd name="T42" fmla="*/ 523 w 1148"/>
                <a:gd name="T43" fmla="*/ 522 h 811"/>
                <a:gd name="T44" fmla="*/ 548 w 1148"/>
                <a:gd name="T45" fmla="*/ 522 h 811"/>
                <a:gd name="T46" fmla="*/ 574 w 1148"/>
                <a:gd name="T47" fmla="*/ 445 h 811"/>
                <a:gd name="T48" fmla="*/ 598 w 1148"/>
                <a:gd name="T49" fmla="*/ 366 h 811"/>
                <a:gd name="T50" fmla="*/ 623 w 1148"/>
                <a:gd name="T51" fmla="*/ 366 h 811"/>
                <a:gd name="T52" fmla="*/ 648 w 1148"/>
                <a:gd name="T53" fmla="*/ 496 h 811"/>
                <a:gd name="T54" fmla="*/ 674 w 1148"/>
                <a:gd name="T55" fmla="*/ 549 h 811"/>
                <a:gd name="T56" fmla="*/ 698 w 1148"/>
                <a:gd name="T57" fmla="*/ 549 h 811"/>
                <a:gd name="T58" fmla="*/ 698 w 1148"/>
                <a:gd name="T59" fmla="*/ 549 h 811"/>
                <a:gd name="T60" fmla="*/ 723 w 1148"/>
                <a:gd name="T61" fmla="*/ 627 h 811"/>
                <a:gd name="T62" fmla="*/ 748 w 1148"/>
                <a:gd name="T63" fmla="*/ 575 h 811"/>
                <a:gd name="T64" fmla="*/ 773 w 1148"/>
                <a:gd name="T65" fmla="*/ 575 h 811"/>
                <a:gd name="T66" fmla="*/ 798 w 1148"/>
                <a:gd name="T67" fmla="*/ 732 h 811"/>
                <a:gd name="T68" fmla="*/ 823 w 1148"/>
                <a:gd name="T69" fmla="*/ 680 h 811"/>
                <a:gd name="T70" fmla="*/ 848 w 1148"/>
                <a:gd name="T71" fmla="*/ 680 h 811"/>
                <a:gd name="T72" fmla="*/ 873 w 1148"/>
                <a:gd name="T73" fmla="*/ 706 h 811"/>
                <a:gd name="T74" fmla="*/ 898 w 1148"/>
                <a:gd name="T75" fmla="*/ 653 h 811"/>
                <a:gd name="T76" fmla="*/ 923 w 1148"/>
                <a:gd name="T77" fmla="*/ 706 h 811"/>
                <a:gd name="T78" fmla="*/ 948 w 1148"/>
                <a:gd name="T79" fmla="*/ 758 h 811"/>
                <a:gd name="T80" fmla="*/ 972 w 1148"/>
                <a:gd name="T81" fmla="*/ 758 h 811"/>
                <a:gd name="T82" fmla="*/ 997 w 1148"/>
                <a:gd name="T83" fmla="*/ 706 h 811"/>
                <a:gd name="T84" fmla="*/ 1023 w 1148"/>
                <a:gd name="T85" fmla="*/ 758 h 811"/>
                <a:gd name="T86" fmla="*/ 1023 w 1148"/>
                <a:gd name="T87" fmla="*/ 758 h 811"/>
                <a:gd name="T88" fmla="*/ 1072 w 1148"/>
                <a:gd name="T89" fmla="*/ 706 h 811"/>
                <a:gd name="T90" fmla="*/ 1097 w 1148"/>
                <a:gd name="T91" fmla="*/ 785 h 811"/>
                <a:gd name="T92" fmla="*/ 1097 w 1148"/>
                <a:gd name="T93" fmla="*/ 810 h 811"/>
                <a:gd name="T94" fmla="*/ 1147 w 1148"/>
                <a:gd name="T95" fmla="*/ 78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8" h="811">
                  <a:moveTo>
                    <a:pt x="0" y="79"/>
                  </a:moveTo>
                  <a:lnTo>
                    <a:pt x="25" y="0"/>
                  </a:lnTo>
                  <a:lnTo>
                    <a:pt x="25" y="105"/>
                  </a:lnTo>
                  <a:lnTo>
                    <a:pt x="50" y="26"/>
                  </a:lnTo>
                  <a:lnTo>
                    <a:pt x="50" y="131"/>
                  </a:lnTo>
                  <a:lnTo>
                    <a:pt x="74" y="52"/>
                  </a:lnTo>
                  <a:lnTo>
                    <a:pt x="74" y="209"/>
                  </a:lnTo>
                  <a:lnTo>
                    <a:pt x="99" y="131"/>
                  </a:lnTo>
                  <a:lnTo>
                    <a:pt x="99" y="287"/>
                  </a:lnTo>
                  <a:lnTo>
                    <a:pt x="99" y="209"/>
                  </a:lnTo>
                  <a:lnTo>
                    <a:pt x="125" y="157"/>
                  </a:lnTo>
                  <a:lnTo>
                    <a:pt x="125" y="366"/>
                  </a:lnTo>
                  <a:lnTo>
                    <a:pt x="149" y="314"/>
                  </a:lnTo>
                  <a:lnTo>
                    <a:pt x="174" y="235"/>
                  </a:lnTo>
                  <a:lnTo>
                    <a:pt x="174" y="366"/>
                  </a:lnTo>
                  <a:lnTo>
                    <a:pt x="199" y="314"/>
                  </a:lnTo>
                  <a:lnTo>
                    <a:pt x="225" y="235"/>
                  </a:lnTo>
                  <a:lnTo>
                    <a:pt x="225" y="182"/>
                  </a:lnTo>
                  <a:lnTo>
                    <a:pt x="225" y="366"/>
                  </a:lnTo>
                  <a:lnTo>
                    <a:pt x="249" y="314"/>
                  </a:lnTo>
                  <a:lnTo>
                    <a:pt x="249" y="261"/>
                  </a:lnTo>
                  <a:lnTo>
                    <a:pt x="274" y="209"/>
                  </a:lnTo>
                  <a:lnTo>
                    <a:pt x="274" y="366"/>
                  </a:lnTo>
                  <a:lnTo>
                    <a:pt x="299" y="314"/>
                  </a:lnTo>
                  <a:lnTo>
                    <a:pt x="299" y="261"/>
                  </a:lnTo>
                  <a:lnTo>
                    <a:pt x="324" y="209"/>
                  </a:lnTo>
                  <a:lnTo>
                    <a:pt x="324" y="314"/>
                  </a:lnTo>
                  <a:lnTo>
                    <a:pt x="349" y="261"/>
                  </a:lnTo>
                  <a:lnTo>
                    <a:pt x="349" y="366"/>
                  </a:lnTo>
                  <a:lnTo>
                    <a:pt x="374" y="314"/>
                  </a:lnTo>
                  <a:lnTo>
                    <a:pt x="374" y="287"/>
                  </a:lnTo>
                  <a:lnTo>
                    <a:pt x="374" y="496"/>
                  </a:lnTo>
                  <a:lnTo>
                    <a:pt x="399" y="445"/>
                  </a:lnTo>
                  <a:lnTo>
                    <a:pt x="423" y="418"/>
                  </a:lnTo>
                  <a:lnTo>
                    <a:pt x="423" y="575"/>
                  </a:lnTo>
                  <a:lnTo>
                    <a:pt x="449" y="522"/>
                  </a:lnTo>
                  <a:lnTo>
                    <a:pt x="449" y="575"/>
                  </a:lnTo>
                  <a:lnTo>
                    <a:pt x="449" y="522"/>
                  </a:lnTo>
                  <a:lnTo>
                    <a:pt x="474" y="471"/>
                  </a:lnTo>
                  <a:lnTo>
                    <a:pt x="474" y="549"/>
                  </a:lnTo>
                  <a:lnTo>
                    <a:pt x="499" y="522"/>
                  </a:lnTo>
                  <a:lnTo>
                    <a:pt x="499" y="601"/>
                  </a:lnTo>
                  <a:lnTo>
                    <a:pt x="499" y="549"/>
                  </a:lnTo>
                  <a:lnTo>
                    <a:pt x="523" y="522"/>
                  </a:lnTo>
                  <a:lnTo>
                    <a:pt x="548" y="471"/>
                  </a:lnTo>
                  <a:lnTo>
                    <a:pt x="548" y="522"/>
                  </a:lnTo>
                  <a:lnTo>
                    <a:pt x="548" y="471"/>
                  </a:lnTo>
                  <a:lnTo>
                    <a:pt x="574" y="445"/>
                  </a:lnTo>
                  <a:lnTo>
                    <a:pt x="574" y="392"/>
                  </a:lnTo>
                  <a:lnTo>
                    <a:pt x="598" y="366"/>
                  </a:lnTo>
                  <a:lnTo>
                    <a:pt x="623" y="340"/>
                  </a:lnTo>
                  <a:lnTo>
                    <a:pt x="623" y="366"/>
                  </a:lnTo>
                  <a:lnTo>
                    <a:pt x="648" y="340"/>
                  </a:lnTo>
                  <a:lnTo>
                    <a:pt x="648" y="496"/>
                  </a:lnTo>
                  <a:lnTo>
                    <a:pt x="674" y="471"/>
                  </a:lnTo>
                  <a:lnTo>
                    <a:pt x="674" y="549"/>
                  </a:lnTo>
                  <a:lnTo>
                    <a:pt x="698" y="522"/>
                  </a:lnTo>
                  <a:lnTo>
                    <a:pt x="698" y="549"/>
                  </a:lnTo>
                  <a:lnTo>
                    <a:pt x="698" y="522"/>
                  </a:lnTo>
                  <a:lnTo>
                    <a:pt x="698" y="549"/>
                  </a:lnTo>
                  <a:lnTo>
                    <a:pt x="723" y="522"/>
                  </a:lnTo>
                  <a:lnTo>
                    <a:pt x="723" y="627"/>
                  </a:lnTo>
                  <a:lnTo>
                    <a:pt x="748" y="601"/>
                  </a:lnTo>
                  <a:lnTo>
                    <a:pt x="748" y="575"/>
                  </a:lnTo>
                  <a:lnTo>
                    <a:pt x="748" y="601"/>
                  </a:lnTo>
                  <a:lnTo>
                    <a:pt x="773" y="575"/>
                  </a:lnTo>
                  <a:lnTo>
                    <a:pt x="773" y="758"/>
                  </a:lnTo>
                  <a:lnTo>
                    <a:pt x="798" y="732"/>
                  </a:lnTo>
                  <a:lnTo>
                    <a:pt x="823" y="706"/>
                  </a:lnTo>
                  <a:lnTo>
                    <a:pt x="823" y="680"/>
                  </a:lnTo>
                  <a:lnTo>
                    <a:pt x="823" y="706"/>
                  </a:lnTo>
                  <a:lnTo>
                    <a:pt x="848" y="680"/>
                  </a:lnTo>
                  <a:lnTo>
                    <a:pt x="873" y="653"/>
                  </a:lnTo>
                  <a:lnTo>
                    <a:pt x="873" y="706"/>
                  </a:lnTo>
                  <a:lnTo>
                    <a:pt x="898" y="680"/>
                  </a:lnTo>
                  <a:lnTo>
                    <a:pt x="898" y="653"/>
                  </a:lnTo>
                  <a:lnTo>
                    <a:pt x="923" y="627"/>
                  </a:lnTo>
                  <a:lnTo>
                    <a:pt x="923" y="706"/>
                  </a:lnTo>
                  <a:lnTo>
                    <a:pt x="948" y="680"/>
                  </a:lnTo>
                  <a:lnTo>
                    <a:pt x="948" y="758"/>
                  </a:lnTo>
                  <a:lnTo>
                    <a:pt x="972" y="732"/>
                  </a:lnTo>
                  <a:lnTo>
                    <a:pt x="972" y="758"/>
                  </a:lnTo>
                  <a:lnTo>
                    <a:pt x="972" y="732"/>
                  </a:lnTo>
                  <a:lnTo>
                    <a:pt x="997" y="706"/>
                  </a:lnTo>
                  <a:lnTo>
                    <a:pt x="997" y="785"/>
                  </a:lnTo>
                  <a:lnTo>
                    <a:pt x="1023" y="758"/>
                  </a:lnTo>
                  <a:lnTo>
                    <a:pt x="1023" y="732"/>
                  </a:lnTo>
                  <a:lnTo>
                    <a:pt x="1023" y="758"/>
                  </a:lnTo>
                  <a:lnTo>
                    <a:pt x="1048" y="732"/>
                  </a:lnTo>
                  <a:lnTo>
                    <a:pt x="1072" y="706"/>
                  </a:lnTo>
                  <a:lnTo>
                    <a:pt x="1072" y="810"/>
                  </a:lnTo>
                  <a:lnTo>
                    <a:pt x="1097" y="785"/>
                  </a:lnTo>
                  <a:lnTo>
                    <a:pt x="1097" y="758"/>
                  </a:lnTo>
                  <a:lnTo>
                    <a:pt x="1097" y="810"/>
                  </a:lnTo>
                  <a:lnTo>
                    <a:pt x="1123" y="810"/>
                  </a:lnTo>
                  <a:lnTo>
                    <a:pt x="1147" y="785"/>
                  </a:lnTo>
                  <a:lnTo>
                    <a:pt x="1147" y="810"/>
                  </a:lnTo>
                </a:path>
              </a:pathLst>
            </a:custGeom>
            <a:noFill/>
            <a:ln w="2736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06" name="Freeform 104"/>
            <p:cNvSpPr>
              <a:spLocks noChangeArrowheads="1"/>
            </p:cNvSpPr>
            <p:nvPr/>
          </p:nvSpPr>
          <p:spPr bwMode="auto">
            <a:xfrm>
              <a:off x="23158456" y="17895148"/>
              <a:ext cx="110524" cy="1510939"/>
            </a:xfrm>
            <a:custGeom>
              <a:avLst/>
              <a:gdLst>
                <a:gd name="T0" fmla="*/ 0 w 376"/>
                <a:gd name="T1" fmla="*/ 0 h 5125"/>
                <a:gd name="T2" fmla="*/ 0 w 376"/>
                <a:gd name="T3" fmla="*/ 4470 h 5125"/>
                <a:gd name="T4" fmla="*/ 25 w 376"/>
                <a:gd name="T5" fmla="*/ 2980 h 5125"/>
                <a:gd name="T6" fmla="*/ 25 w 376"/>
                <a:gd name="T7" fmla="*/ 2222 h 5125"/>
                <a:gd name="T8" fmla="*/ 25 w 376"/>
                <a:gd name="T9" fmla="*/ 5124 h 5125"/>
                <a:gd name="T10" fmla="*/ 50 w 376"/>
                <a:gd name="T11" fmla="*/ 4470 h 5125"/>
                <a:gd name="T12" fmla="*/ 50 w 376"/>
                <a:gd name="T13" fmla="*/ 4967 h 5125"/>
                <a:gd name="T14" fmla="*/ 75 w 376"/>
                <a:gd name="T15" fmla="*/ 4470 h 5125"/>
                <a:gd name="T16" fmla="*/ 75 w 376"/>
                <a:gd name="T17" fmla="*/ 4052 h 5125"/>
                <a:gd name="T18" fmla="*/ 100 w 376"/>
                <a:gd name="T19" fmla="*/ 3713 h 5125"/>
                <a:gd name="T20" fmla="*/ 100 w 376"/>
                <a:gd name="T21" fmla="*/ 3424 h 5125"/>
                <a:gd name="T22" fmla="*/ 100 w 376"/>
                <a:gd name="T23" fmla="*/ 4183 h 5125"/>
                <a:gd name="T24" fmla="*/ 125 w 376"/>
                <a:gd name="T25" fmla="*/ 3921 h 5125"/>
                <a:gd name="T26" fmla="*/ 125 w 376"/>
                <a:gd name="T27" fmla="*/ 4705 h 5125"/>
                <a:gd name="T28" fmla="*/ 150 w 376"/>
                <a:gd name="T29" fmla="*/ 4470 h 5125"/>
                <a:gd name="T30" fmla="*/ 150 w 376"/>
                <a:gd name="T31" fmla="*/ 4680 h 5125"/>
                <a:gd name="T32" fmla="*/ 150 w 376"/>
                <a:gd name="T33" fmla="*/ 4470 h 5125"/>
                <a:gd name="T34" fmla="*/ 175 w 376"/>
                <a:gd name="T35" fmla="*/ 4287 h 5125"/>
                <a:gd name="T36" fmla="*/ 175 w 376"/>
                <a:gd name="T37" fmla="*/ 4470 h 5125"/>
                <a:gd name="T38" fmla="*/ 200 w 376"/>
                <a:gd name="T39" fmla="*/ 4287 h 5125"/>
                <a:gd name="T40" fmla="*/ 200 w 376"/>
                <a:gd name="T41" fmla="*/ 4130 h 5125"/>
                <a:gd name="T42" fmla="*/ 225 w 376"/>
                <a:gd name="T43" fmla="*/ 3974 h 5125"/>
                <a:gd name="T44" fmla="*/ 225 w 376"/>
                <a:gd name="T45" fmla="*/ 4156 h 5125"/>
                <a:gd name="T46" fmla="*/ 225 w 376"/>
                <a:gd name="T47" fmla="*/ 4000 h 5125"/>
                <a:gd name="T48" fmla="*/ 249 w 376"/>
                <a:gd name="T49" fmla="*/ 3869 h 5125"/>
                <a:gd name="T50" fmla="*/ 275 w 376"/>
                <a:gd name="T51" fmla="*/ 3738 h 5125"/>
                <a:gd name="T52" fmla="*/ 275 w 376"/>
                <a:gd name="T53" fmla="*/ 4209 h 5125"/>
                <a:gd name="T54" fmla="*/ 300 w 376"/>
                <a:gd name="T55" fmla="*/ 4104 h 5125"/>
                <a:gd name="T56" fmla="*/ 300 w 376"/>
                <a:gd name="T57" fmla="*/ 4470 h 5125"/>
                <a:gd name="T58" fmla="*/ 300 w 376"/>
                <a:gd name="T59" fmla="*/ 4366 h 5125"/>
                <a:gd name="T60" fmla="*/ 324 w 376"/>
                <a:gd name="T61" fmla="*/ 4261 h 5125"/>
                <a:gd name="T62" fmla="*/ 324 w 376"/>
                <a:gd name="T63" fmla="*/ 4366 h 5125"/>
                <a:gd name="T64" fmla="*/ 349 w 376"/>
                <a:gd name="T65" fmla="*/ 4261 h 5125"/>
                <a:gd name="T66" fmla="*/ 349 w 376"/>
                <a:gd name="T67" fmla="*/ 4183 h 5125"/>
                <a:gd name="T68" fmla="*/ 375 w 376"/>
                <a:gd name="T69" fmla="*/ 4078 h 5125"/>
                <a:gd name="T70" fmla="*/ 375 w 376"/>
                <a:gd name="T71" fmla="*/ 4183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6" h="5125">
                  <a:moveTo>
                    <a:pt x="0" y="0"/>
                  </a:moveTo>
                  <a:lnTo>
                    <a:pt x="0" y="4470"/>
                  </a:lnTo>
                  <a:lnTo>
                    <a:pt x="25" y="2980"/>
                  </a:lnTo>
                  <a:lnTo>
                    <a:pt x="25" y="2222"/>
                  </a:lnTo>
                  <a:lnTo>
                    <a:pt x="25" y="5124"/>
                  </a:lnTo>
                  <a:lnTo>
                    <a:pt x="50" y="4470"/>
                  </a:lnTo>
                  <a:lnTo>
                    <a:pt x="50" y="4967"/>
                  </a:lnTo>
                  <a:lnTo>
                    <a:pt x="75" y="4470"/>
                  </a:lnTo>
                  <a:lnTo>
                    <a:pt x="75" y="4052"/>
                  </a:lnTo>
                  <a:lnTo>
                    <a:pt x="100" y="3713"/>
                  </a:lnTo>
                  <a:lnTo>
                    <a:pt x="100" y="3424"/>
                  </a:lnTo>
                  <a:lnTo>
                    <a:pt x="100" y="4183"/>
                  </a:lnTo>
                  <a:lnTo>
                    <a:pt x="125" y="3921"/>
                  </a:lnTo>
                  <a:lnTo>
                    <a:pt x="125" y="4705"/>
                  </a:lnTo>
                  <a:lnTo>
                    <a:pt x="150" y="4470"/>
                  </a:lnTo>
                  <a:lnTo>
                    <a:pt x="150" y="4680"/>
                  </a:lnTo>
                  <a:lnTo>
                    <a:pt x="150" y="4470"/>
                  </a:lnTo>
                  <a:lnTo>
                    <a:pt x="175" y="4287"/>
                  </a:lnTo>
                  <a:lnTo>
                    <a:pt x="175" y="4470"/>
                  </a:lnTo>
                  <a:lnTo>
                    <a:pt x="200" y="4287"/>
                  </a:lnTo>
                  <a:lnTo>
                    <a:pt x="200" y="4130"/>
                  </a:lnTo>
                  <a:lnTo>
                    <a:pt x="225" y="3974"/>
                  </a:lnTo>
                  <a:lnTo>
                    <a:pt x="225" y="4156"/>
                  </a:lnTo>
                  <a:lnTo>
                    <a:pt x="225" y="4000"/>
                  </a:lnTo>
                  <a:lnTo>
                    <a:pt x="249" y="3869"/>
                  </a:lnTo>
                  <a:lnTo>
                    <a:pt x="275" y="3738"/>
                  </a:lnTo>
                  <a:lnTo>
                    <a:pt x="275" y="4209"/>
                  </a:lnTo>
                  <a:lnTo>
                    <a:pt x="300" y="4104"/>
                  </a:lnTo>
                  <a:lnTo>
                    <a:pt x="300" y="4470"/>
                  </a:lnTo>
                  <a:lnTo>
                    <a:pt x="300" y="4366"/>
                  </a:lnTo>
                  <a:lnTo>
                    <a:pt x="324" y="4261"/>
                  </a:lnTo>
                  <a:lnTo>
                    <a:pt x="324" y="4366"/>
                  </a:lnTo>
                  <a:lnTo>
                    <a:pt x="349" y="4261"/>
                  </a:lnTo>
                  <a:lnTo>
                    <a:pt x="349" y="4183"/>
                  </a:lnTo>
                  <a:lnTo>
                    <a:pt x="375" y="4078"/>
                  </a:lnTo>
                  <a:lnTo>
                    <a:pt x="375" y="4183"/>
                  </a:lnTo>
                </a:path>
              </a:pathLst>
            </a:custGeom>
            <a:noFill/>
            <a:ln w="2736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07" name="Text Box 105"/>
            <p:cNvSpPr txBox="1">
              <a:spLocks noChangeArrowheads="1"/>
            </p:cNvSpPr>
            <p:nvPr/>
          </p:nvSpPr>
          <p:spPr bwMode="auto">
            <a:xfrm>
              <a:off x="23057062" y="17809809"/>
              <a:ext cx="58513" cy="149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200" dirty="0">
                  <a:solidFill>
                    <a:srgbClr val="000000"/>
                  </a:solidFill>
                  <a:ea typeface="Droid Sans Fallback" charset="0"/>
                  <a:cs typeface="Droid Sans Fallback" charset="0"/>
                </a:rPr>
                <a:t>1</a:t>
              </a:r>
            </a:p>
          </p:txBody>
        </p:sp>
        <p:sp>
          <p:nvSpPr>
            <p:cNvPr id="108" name="Text Box 106"/>
            <p:cNvSpPr txBox="1">
              <a:spLocks noChangeArrowheads="1"/>
            </p:cNvSpPr>
            <p:nvPr/>
          </p:nvSpPr>
          <p:spPr bwMode="auto">
            <a:xfrm>
              <a:off x="26205040" y="20577651"/>
              <a:ext cx="201546" cy="149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560" rIns="0" bIns="0"/>
            <a:lstStyle/>
            <a:p>
              <a:r>
                <a:rPr lang="en-US" altLang="en-US" sz="1200">
                  <a:solidFill>
                    <a:srgbClr val="000000"/>
                  </a:solidFill>
                  <a:ea typeface="Droid Sans Fallback" charset="0"/>
                  <a:cs typeface="Droid Sans Fallback" charset="0"/>
                </a:rPr>
                <a:t>0.15</a:t>
              </a:r>
            </a:p>
          </p:txBody>
        </p:sp>
        <p:sp>
          <p:nvSpPr>
            <p:cNvPr id="109" name="Line 107"/>
            <p:cNvSpPr>
              <a:spLocks noChangeShapeType="1"/>
            </p:cNvSpPr>
            <p:nvPr/>
          </p:nvSpPr>
          <p:spPr bwMode="auto">
            <a:xfrm>
              <a:off x="23157155" y="20538642"/>
              <a:ext cx="3187017" cy="1301"/>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10" name="Line 108"/>
            <p:cNvSpPr>
              <a:spLocks noChangeShapeType="1"/>
            </p:cNvSpPr>
            <p:nvPr/>
          </p:nvSpPr>
          <p:spPr bwMode="auto">
            <a:xfrm>
              <a:off x="23157155" y="17896448"/>
              <a:ext cx="3187017" cy="1301"/>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11" name="Freeform 109"/>
            <p:cNvSpPr>
              <a:spLocks noChangeArrowheads="1"/>
            </p:cNvSpPr>
            <p:nvPr/>
          </p:nvSpPr>
          <p:spPr bwMode="auto">
            <a:xfrm>
              <a:off x="25631612" y="20261680"/>
              <a:ext cx="720362" cy="31207"/>
            </a:xfrm>
            <a:custGeom>
              <a:avLst/>
              <a:gdLst>
                <a:gd name="T0" fmla="*/ 0 w 2442"/>
                <a:gd name="T1" fmla="*/ 0 h 106"/>
                <a:gd name="T2" fmla="*/ 448 w 2442"/>
                <a:gd name="T3" fmla="*/ 0 h 106"/>
                <a:gd name="T4" fmla="*/ 473 w 2442"/>
                <a:gd name="T5" fmla="*/ 26 h 106"/>
                <a:gd name="T6" fmla="*/ 822 w 2442"/>
                <a:gd name="T7" fmla="*/ 26 h 106"/>
                <a:gd name="T8" fmla="*/ 847 w 2442"/>
                <a:gd name="T9" fmla="*/ 53 h 106"/>
                <a:gd name="T10" fmla="*/ 1071 w 2442"/>
                <a:gd name="T11" fmla="*/ 53 h 106"/>
                <a:gd name="T12" fmla="*/ 1096 w 2442"/>
                <a:gd name="T13" fmla="*/ 79 h 106"/>
                <a:gd name="T14" fmla="*/ 1171 w 2442"/>
                <a:gd name="T15" fmla="*/ 79 h 106"/>
                <a:gd name="T16" fmla="*/ 1146 w 2442"/>
                <a:gd name="T17" fmla="*/ 79 h 106"/>
                <a:gd name="T18" fmla="*/ 1619 w 2442"/>
                <a:gd name="T19" fmla="*/ 79 h 106"/>
                <a:gd name="T20" fmla="*/ 1644 w 2442"/>
                <a:gd name="T21" fmla="*/ 105 h 106"/>
                <a:gd name="T22" fmla="*/ 2441 w 2442"/>
                <a:gd name="T23"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2" h="106">
                  <a:moveTo>
                    <a:pt x="0" y="0"/>
                  </a:moveTo>
                  <a:lnTo>
                    <a:pt x="448" y="0"/>
                  </a:lnTo>
                  <a:lnTo>
                    <a:pt x="473" y="26"/>
                  </a:lnTo>
                  <a:lnTo>
                    <a:pt x="822" y="26"/>
                  </a:lnTo>
                  <a:lnTo>
                    <a:pt x="847" y="53"/>
                  </a:lnTo>
                  <a:lnTo>
                    <a:pt x="1071" y="53"/>
                  </a:lnTo>
                  <a:lnTo>
                    <a:pt x="1096" y="79"/>
                  </a:lnTo>
                  <a:lnTo>
                    <a:pt x="1171" y="79"/>
                  </a:lnTo>
                  <a:lnTo>
                    <a:pt x="1146" y="79"/>
                  </a:lnTo>
                  <a:lnTo>
                    <a:pt x="1619" y="79"/>
                  </a:lnTo>
                  <a:lnTo>
                    <a:pt x="1644" y="105"/>
                  </a:lnTo>
                  <a:lnTo>
                    <a:pt x="2441" y="105"/>
                  </a:lnTo>
                </a:path>
              </a:pathLst>
            </a:custGeom>
            <a:noFill/>
            <a:ln w="27360" cap="flat">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12" name="Freeform 110"/>
            <p:cNvSpPr>
              <a:spLocks noChangeArrowheads="1"/>
            </p:cNvSpPr>
            <p:nvPr/>
          </p:nvSpPr>
          <p:spPr bwMode="auto">
            <a:xfrm>
              <a:off x="24985366" y="20200566"/>
              <a:ext cx="646246" cy="62414"/>
            </a:xfrm>
            <a:custGeom>
              <a:avLst/>
              <a:gdLst>
                <a:gd name="T0" fmla="*/ 0 w 2192"/>
                <a:gd name="T1" fmla="*/ 0 h 210"/>
                <a:gd name="T2" fmla="*/ 74 w 2192"/>
                <a:gd name="T3" fmla="*/ 0 h 210"/>
                <a:gd name="T4" fmla="*/ 99 w 2192"/>
                <a:gd name="T5" fmla="*/ 27 h 210"/>
                <a:gd name="T6" fmla="*/ 149 w 2192"/>
                <a:gd name="T7" fmla="*/ 27 h 210"/>
                <a:gd name="T8" fmla="*/ 124 w 2192"/>
                <a:gd name="T9" fmla="*/ 27 h 210"/>
                <a:gd name="T10" fmla="*/ 249 w 2192"/>
                <a:gd name="T11" fmla="*/ 27 h 210"/>
                <a:gd name="T12" fmla="*/ 274 w 2192"/>
                <a:gd name="T13" fmla="*/ 53 h 210"/>
                <a:gd name="T14" fmla="*/ 298 w 2192"/>
                <a:gd name="T15" fmla="*/ 27 h 210"/>
                <a:gd name="T16" fmla="*/ 349 w 2192"/>
                <a:gd name="T17" fmla="*/ 27 h 210"/>
                <a:gd name="T18" fmla="*/ 373 w 2192"/>
                <a:gd name="T19" fmla="*/ 53 h 210"/>
                <a:gd name="T20" fmla="*/ 398 w 2192"/>
                <a:gd name="T21" fmla="*/ 27 h 210"/>
                <a:gd name="T22" fmla="*/ 448 w 2192"/>
                <a:gd name="T23" fmla="*/ 27 h 210"/>
                <a:gd name="T24" fmla="*/ 423 w 2192"/>
                <a:gd name="T25" fmla="*/ 27 h 210"/>
                <a:gd name="T26" fmla="*/ 473 w 2192"/>
                <a:gd name="T27" fmla="*/ 27 h 210"/>
                <a:gd name="T28" fmla="*/ 498 w 2192"/>
                <a:gd name="T29" fmla="*/ 53 h 210"/>
                <a:gd name="T30" fmla="*/ 597 w 2192"/>
                <a:gd name="T31" fmla="*/ 53 h 210"/>
                <a:gd name="T32" fmla="*/ 622 w 2192"/>
                <a:gd name="T33" fmla="*/ 79 h 210"/>
                <a:gd name="T34" fmla="*/ 822 w 2192"/>
                <a:gd name="T35" fmla="*/ 79 h 210"/>
                <a:gd name="T36" fmla="*/ 846 w 2192"/>
                <a:gd name="T37" fmla="*/ 105 h 210"/>
                <a:gd name="T38" fmla="*/ 921 w 2192"/>
                <a:gd name="T39" fmla="*/ 105 h 210"/>
                <a:gd name="T40" fmla="*/ 897 w 2192"/>
                <a:gd name="T41" fmla="*/ 105 h 210"/>
                <a:gd name="T42" fmla="*/ 1170 w 2192"/>
                <a:gd name="T43" fmla="*/ 105 h 210"/>
                <a:gd name="T44" fmla="*/ 1146 w 2192"/>
                <a:gd name="T45" fmla="*/ 105 h 210"/>
                <a:gd name="T46" fmla="*/ 1370 w 2192"/>
                <a:gd name="T47" fmla="*/ 105 h 210"/>
                <a:gd name="T48" fmla="*/ 1345 w 2192"/>
                <a:gd name="T49" fmla="*/ 105 h 210"/>
                <a:gd name="T50" fmla="*/ 1370 w 2192"/>
                <a:gd name="T51" fmla="*/ 131 h 210"/>
                <a:gd name="T52" fmla="*/ 1469 w 2192"/>
                <a:gd name="T53" fmla="*/ 131 h 210"/>
                <a:gd name="T54" fmla="*/ 1494 w 2192"/>
                <a:gd name="T55" fmla="*/ 157 h 210"/>
                <a:gd name="T56" fmla="*/ 1544 w 2192"/>
                <a:gd name="T57" fmla="*/ 157 h 210"/>
                <a:gd name="T58" fmla="*/ 1519 w 2192"/>
                <a:gd name="T59" fmla="*/ 157 h 210"/>
                <a:gd name="T60" fmla="*/ 1544 w 2192"/>
                <a:gd name="T61" fmla="*/ 131 h 210"/>
                <a:gd name="T62" fmla="*/ 1569 w 2192"/>
                <a:gd name="T63" fmla="*/ 157 h 210"/>
                <a:gd name="T64" fmla="*/ 1643 w 2192"/>
                <a:gd name="T65" fmla="*/ 157 h 210"/>
                <a:gd name="T66" fmla="*/ 1668 w 2192"/>
                <a:gd name="T67" fmla="*/ 183 h 210"/>
                <a:gd name="T68" fmla="*/ 1843 w 2192"/>
                <a:gd name="T69" fmla="*/ 183 h 210"/>
                <a:gd name="T70" fmla="*/ 1818 w 2192"/>
                <a:gd name="T71" fmla="*/ 183 h 210"/>
                <a:gd name="T72" fmla="*/ 1843 w 2192"/>
                <a:gd name="T73" fmla="*/ 183 h 210"/>
                <a:gd name="T74" fmla="*/ 1867 w 2192"/>
                <a:gd name="T75" fmla="*/ 157 h 210"/>
                <a:gd name="T76" fmla="*/ 1867 w 2192"/>
                <a:gd name="T77" fmla="*/ 183 h 210"/>
                <a:gd name="T78" fmla="*/ 2092 w 2192"/>
                <a:gd name="T79" fmla="*/ 183 h 210"/>
                <a:gd name="T80" fmla="*/ 2116 w 2192"/>
                <a:gd name="T81" fmla="*/ 209 h 210"/>
                <a:gd name="T82" fmla="*/ 2142 w 2192"/>
                <a:gd name="T83" fmla="*/ 183 h 210"/>
                <a:gd name="T84" fmla="*/ 2142 w 2192"/>
                <a:gd name="T85" fmla="*/ 209 h 210"/>
                <a:gd name="T86" fmla="*/ 2142 w 2192"/>
                <a:gd name="T87" fmla="*/ 183 h 210"/>
                <a:gd name="T88" fmla="*/ 2167 w 2192"/>
                <a:gd name="T89" fmla="*/ 209 h 210"/>
                <a:gd name="T90" fmla="*/ 2191 w 2192"/>
                <a:gd name="T91" fmla="*/ 20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92" h="210">
                  <a:moveTo>
                    <a:pt x="0" y="0"/>
                  </a:moveTo>
                  <a:lnTo>
                    <a:pt x="74" y="0"/>
                  </a:lnTo>
                  <a:lnTo>
                    <a:pt x="99" y="27"/>
                  </a:lnTo>
                  <a:lnTo>
                    <a:pt x="149" y="27"/>
                  </a:lnTo>
                  <a:lnTo>
                    <a:pt x="124" y="27"/>
                  </a:lnTo>
                  <a:lnTo>
                    <a:pt x="249" y="27"/>
                  </a:lnTo>
                  <a:lnTo>
                    <a:pt x="274" y="53"/>
                  </a:lnTo>
                  <a:lnTo>
                    <a:pt x="298" y="27"/>
                  </a:lnTo>
                  <a:lnTo>
                    <a:pt x="349" y="27"/>
                  </a:lnTo>
                  <a:lnTo>
                    <a:pt x="373" y="53"/>
                  </a:lnTo>
                  <a:lnTo>
                    <a:pt x="398" y="27"/>
                  </a:lnTo>
                  <a:lnTo>
                    <a:pt x="448" y="27"/>
                  </a:lnTo>
                  <a:lnTo>
                    <a:pt x="423" y="27"/>
                  </a:lnTo>
                  <a:lnTo>
                    <a:pt x="473" y="27"/>
                  </a:lnTo>
                  <a:lnTo>
                    <a:pt x="498" y="53"/>
                  </a:lnTo>
                  <a:lnTo>
                    <a:pt x="597" y="53"/>
                  </a:lnTo>
                  <a:lnTo>
                    <a:pt x="622" y="79"/>
                  </a:lnTo>
                  <a:lnTo>
                    <a:pt x="822" y="79"/>
                  </a:lnTo>
                  <a:lnTo>
                    <a:pt x="846" y="105"/>
                  </a:lnTo>
                  <a:lnTo>
                    <a:pt x="921" y="105"/>
                  </a:lnTo>
                  <a:lnTo>
                    <a:pt x="897" y="105"/>
                  </a:lnTo>
                  <a:lnTo>
                    <a:pt x="1170" y="105"/>
                  </a:lnTo>
                  <a:lnTo>
                    <a:pt x="1146" y="105"/>
                  </a:lnTo>
                  <a:lnTo>
                    <a:pt x="1370" y="105"/>
                  </a:lnTo>
                  <a:lnTo>
                    <a:pt x="1345" y="105"/>
                  </a:lnTo>
                  <a:lnTo>
                    <a:pt x="1370" y="131"/>
                  </a:lnTo>
                  <a:lnTo>
                    <a:pt x="1469" y="131"/>
                  </a:lnTo>
                  <a:lnTo>
                    <a:pt x="1494" y="157"/>
                  </a:lnTo>
                  <a:lnTo>
                    <a:pt x="1544" y="157"/>
                  </a:lnTo>
                  <a:lnTo>
                    <a:pt x="1519" y="157"/>
                  </a:lnTo>
                  <a:lnTo>
                    <a:pt x="1544" y="131"/>
                  </a:lnTo>
                  <a:lnTo>
                    <a:pt x="1569" y="157"/>
                  </a:lnTo>
                  <a:lnTo>
                    <a:pt x="1643" y="157"/>
                  </a:lnTo>
                  <a:lnTo>
                    <a:pt x="1668" y="183"/>
                  </a:lnTo>
                  <a:lnTo>
                    <a:pt x="1843" y="183"/>
                  </a:lnTo>
                  <a:lnTo>
                    <a:pt x="1818" y="183"/>
                  </a:lnTo>
                  <a:lnTo>
                    <a:pt x="1843" y="183"/>
                  </a:lnTo>
                  <a:lnTo>
                    <a:pt x="1867" y="157"/>
                  </a:lnTo>
                  <a:lnTo>
                    <a:pt x="1867" y="183"/>
                  </a:lnTo>
                  <a:lnTo>
                    <a:pt x="2092" y="183"/>
                  </a:lnTo>
                  <a:lnTo>
                    <a:pt x="2116" y="209"/>
                  </a:lnTo>
                  <a:lnTo>
                    <a:pt x="2142" y="183"/>
                  </a:lnTo>
                  <a:lnTo>
                    <a:pt x="2142" y="209"/>
                  </a:lnTo>
                  <a:lnTo>
                    <a:pt x="2142" y="183"/>
                  </a:lnTo>
                  <a:lnTo>
                    <a:pt x="2167" y="209"/>
                  </a:lnTo>
                  <a:lnTo>
                    <a:pt x="2191" y="209"/>
                  </a:lnTo>
                </a:path>
              </a:pathLst>
            </a:custGeom>
            <a:noFill/>
            <a:ln w="27360" cap="flat">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13" name="Freeform 111"/>
            <p:cNvSpPr>
              <a:spLocks noChangeArrowheads="1"/>
            </p:cNvSpPr>
            <p:nvPr/>
          </p:nvSpPr>
          <p:spPr bwMode="auto">
            <a:xfrm>
              <a:off x="24405436" y="20161557"/>
              <a:ext cx="581231" cy="39009"/>
            </a:xfrm>
            <a:custGeom>
              <a:avLst/>
              <a:gdLst>
                <a:gd name="T0" fmla="*/ 0 w 1969"/>
                <a:gd name="T1" fmla="*/ 0 h 132"/>
                <a:gd name="T2" fmla="*/ 124 w 1969"/>
                <a:gd name="T3" fmla="*/ 0 h 132"/>
                <a:gd name="T4" fmla="*/ 149 w 1969"/>
                <a:gd name="T5" fmla="*/ 27 h 132"/>
                <a:gd name="T6" fmla="*/ 199 w 1969"/>
                <a:gd name="T7" fmla="*/ 27 h 132"/>
                <a:gd name="T8" fmla="*/ 175 w 1969"/>
                <a:gd name="T9" fmla="*/ 27 h 132"/>
                <a:gd name="T10" fmla="*/ 224 w 1969"/>
                <a:gd name="T11" fmla="*/ 27 h 132"/>
                <a:gd name="T12" fmla="*/ 249 w 1969"/>
                <a:gd name="T13" fmla="*/ 0 h 132"/>
                <a:gd name="T14" fmla="*/ 249 w 1969"/>
                <a:gd name="T15" fmla="*/ 27 h 132"/>
                <a:gd name="T16" fmla="*/ 299 w 1969"/>
                <a:gd name="T17" fmla="*/ 27 h 132"/>
                <a:gd name="T18" fmla="*/ 299 w 1969"/>
                <a:gd name="T19" fmla="*/ 0 h 132"/>
                <a:gd name="T20" fmla="*/ 299 w 1969"/>
                <a:gd name="T21" fmla="*/ 27 h 132"/>
                <a:gd name="T22" fmla="*/ 399 w 1969"/>
                <a:gd name="T23" fmla="*/ 27 h 132"/>
                <a:gd name="T24" fmla="*/ 424 w 1969"/>
                <a:gd name="T25" fmla="*/ 53 h 132"/>
                <a:gd name="T26" fmla="*/ 424 w 1969"/>
                <a:gd name="T27" fmla="*/ 27 h 132"/>
                <a:gd name="T28" fmla="*/ 424 w 1969"/>
                <a:gd name="T29" fmla="*/ 53 h 132"/>
                <a:gd name="T30" fmla="*/ 448 w 1969"/>
                <a:gd name="T31" fmla="*/ 27 h 132"/>
                <a:gd name="T32" fmla="*/ 448 w 1969"/>
                <a:gd name="T33" fmla="*/ 53 h 132"/>
                <a:gd name="T34" fmla="*/ 448 w 1969"/>
                <a:gd name="T35" fmla="*/ 27 h 132"/>
                <a:gd name="T36" fmla="*/ 573 w 1969"/>
                <a:gd name="T37" fmla="*/ 27 h 132"/>
                <a:gd name="T38" fmla="*/ 597 w 1969"/>
                <a:gd name="T39" fmla="*/ 53 h 132"/>
                <a:gd name="T40" fmla="*/ 648 w 1969"/>
                <a:gd name="T41" fmla="*/ 53 h 132"/>
                <a:gd name="T42" fmla="*/ 623 w 1969"/>
                <a:gd name="T43" fmla="*/ 53 h 132"/>
                <a:gd name="T44" fmla="*/ 772 w 1969"/>
                <a:gd name="T45" fmla="*/ 53 h 132"/>
                <a:gd name="T46" fmla="*/ 797 w 1969"/>
                <a:gd name="T47" fmla="*/ 79 h 132"/>
                <a:gd name="T48" fmla="*/ 921 w 1969"/>
                <a:gd name="T49" fmla="*/ 79 h 132"/>
                <a:gd name="T50" fmla="*/ 946 w 1969"/>
                <a:gd name="T51" fmla="*/ 53 h 132"/>
                <a:gd name="T52" fmla="*/ 946 w 1969"/>
                <a:gd name="T53" fmla="*/ 79 h 132"/>
                <a:gd name="T54" fmla="*/ 946 w 1969"/>
                <a:gd name="T55" fmla="*/ 53 h 132"/>
                <a:gd name="T56" fmla="*/ 972 w 1969"/>
                <a:gd name="T57" fmla="*/ 79 h 132"/>
                <a:gd name="T58" fmla="*/ 996 w 1969"/>
                <a:gd name="T59" fmla="*/ 79 h 132"/>
                <a:gd name="T60" fmla="*/ 1021 w 1969"/>
                <a:gd name="T61" fmla="*/ 105 h 132"/>
                <a:gd name="T62" fmla="*/ 1046 w 1969"/>
                <a:gd name="T63" fmla="*/ 79 h 132"/>
                <a:gd name="T64" fmla="*/ 1046 w 1969"/>
                <a:gd name="T65" fmla="*/ 105 h 132"/>
                <a:gd name="T66" fmla="*/ 1046 w 1969"/>
                <a:gd name="T67" fmla="*/ 79 h 132"/>
                <a:gd name="T68" fmla="*/ 1071 w 1969"/>
                <a:gd name="T69" fmla="*/ 79 h 132"/>
                <a:gd name="T70" fmla="*/ 1096 w 1969"/>
                <a:gd name="T71" fmla="*/ 105 h 132"/>
                <a:gd name="T72" fmla="*/ 1121 w 1969"/>
                <a:gd name="T73" fmla="*/ 79 h 132"/>
                <a:gd name="T74" fmla="*/ 1121 w 1969"/>
                <a:gd name="T75" fmla="*/ 105 h 132"/>
                <a:gd name="T76" fmla="*/ 1146 w 1969"/>
                <a:gd name="T77" fmla="*/ 79 h 132"/>
                <a:gd name="T78" fmla="*/ 1146 w 1969"/>
                <a:gd name="T79" fmla="*/ 105 h 132"/>
                <a:gd name="T80" fmla="*/ 1394 w 1969"/>
                <a:gd name="T81" fmla="*/ 105 h 132"/>
                <a:gd name="T82" fmla="*/ 1420 w 1969"/>
                <a:gd name="T83" fmla="*/ 131 h 132"/>
                <a:gd name="T84" fmla="*/ 1420 w 1969"/>
                <a:gd name="T85" fmla="*/ 105 h 132"/>
                <a:gd name="T86" fmla="*/ 1420 w 1969"/>
                <a:gd name="T87" fmla="*/ 131 h 132"/>
                <a:gd name="T88" fmla="*/ 1445 w 1969"/>
                <a:gd name="T89" fmla="*/ 105 h 132"/>
                <a:gd name="T90" fmla="*/ 1445 w 1969"/>
                <a:gd name="T91" fmla="*/ 131 h 132"/>
                <a:gd name="T92" fmla="*/ 1469 w 1969"/>
                <a:gd name="T93" fmla="*/ 105 h 132"/>
                <a:gd name="T94" fmla="*/ 1469 w 1969"/>
                <a:gd name="T95" fmla="*/ 131 h 132"/>
                <a:gd name="T96" fmla="*/ 1469 w 1969"/>
                <a:gd name="T97" fmla="*/ 105 h 132"/>
                <a:gd name="T98" fmla="*/ 1520 w 1969"/>
                <a:gd name="T99" fmla="*/ 105 h 132"/>
                <a:gd name="T100" fmla="*/ 1544 w 1969"/>
                <a:gd name="T101" fmla="*/ 131 h 132"/>
                <a:gd name="T102" fmla="*/ 1968 w 1969"/>
                <a:gd name="T103" fmla="*/ 13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69" h="132">
                  <a:moveTo>
                    <a:pt x="0" y="0"/>
                  </a:moveTo>
                  <a:lnTo>
                    <a:pt x="124" y="0"/>
                  </a:lnTo>
                  <a:lnTo>
                    <a:pt x="149" y="27"/>
                  </a:lnTo>
                  <a:lnTo>
                    <a:pt x="199" y="27"/>
                  </a:lnTo>
                  <a:lnTo>
                    <a:pt x="175" y="27"/>
                  </a:lnTo>
                  <a:lnTo>
                    <a:pt x="224" y="27"/>
                  </a:lnTo>
                  <a:lnTo>
                    <a:pt x="249" y="0"/>
                  </a:lnTo>
                  <a:lnTo>
                    <a:pt x="249" y="27"/>
                  </a:lnTo>
                  <a:lnTo>
                    <a:pt x="299" y="27"/>
                  </a:lnTo>
                  <a:lnTo>
                    <a:pt x="299" y="0"/>
                  </a:lnTo>
                  <a:lnTo>
                    <a:pt x="299" y="27"/>
                  </a:lnTo>
                  <a:lnTo>
                    <a:pt x="399" y="27"/>
                  </a:lnTo>
                  <a:lnTo>
                    <a:pt x="424" y="53"/>
                  </a:lnTo>
                  <a:lnTo>
                    <a:pt x="424" y="27"/>
                  </a:lnTo>
                  <a:lnTo>
                    <a:pt x="424" y="53"/>
                  </a:lnTo>
                  <a:lnTo>
                    <a:pt x="448" y="27"/>
                  </a:lnTo>
                  <a:lnTo>
                    <a:pt x="448" y="53"/>
                  </a:lnTo>
                  <a:lnTo>
                    <a:pt x="448" y="27"/>
                  </a:lnTo>
                  <a:lnTo>
                    <a:pt x="573" y="27"/>
                  </a:lnTo>
                  <a:lnTo>
                    <a:pt x="597" y="53"/>
                  </a:lnTo>
                  <a:lnTo>
                    <a:pt x="648" y="53"/>
                  </a:lnTo>
                  <a:lnTo>
                    <a:pt x="623" y="53"/>
                  </a:lnTo>
                  <a:lnTo>
                    <a:pt x="772" y="53"/>
                  </a:lnTo>
                  <a:lnTo>
                    <a:pt x="797" y="79"/>
                  </a:lnTo>
                  <a:lnTo>
                    <a:pt x="921" y="79"/>
                  </a:lnTo>
                  <a:lnTo>
                    <a:pt x="946" y="53"/>
                  </a:lnTo>
                  <a:lnTo>
                    <a:pt x="946" y="79"/>
                  </a:lnTo>
                  <a:lnTo>
                    <a:pt x="946" y="53"/>
                  </a:lnTo>
                  <a:lnTo>
                    <a:pt x="972" y="79"/>
                  </a:lnTo>
                  <a:lnTo>
                    <a:pt x="996" y="79"/>
                  </a:lnTo>
                  <a:lnTo>
                    <a:pt x="1021" y="105"/>
                  </a:lnTo>
                  <a:lnTo>
                    <a:pt x="1046" y="79"/>
                  </a:lnTo>
                  <a:lnTo>
                    <a:pt x="1046" y="105"/>
                  </a:lnTo>
                  <a:lnTo>
                    <a:pt x="1046" y="79"/>
                  </a:lnTo>
                  <a:lnTo>
                    <a:pt x="1071" y="79"/>
                  </a:lnTo>
                  <a:lnTo>
                    <a:pt x="1096" y="105"/>
                  </a:lnTo>
                  <a:lnTo>
                    <a:pt x="1121" y="79"/>
                  </a:lnTo>
                  <a:lnTo>
                    <a:pt x="1121" y="105"/>
                  </a:lnTo>
                  <a:lnTo>
                    <a:pt x="1146" y="79"/>
                  </a:lnTo>
                  <a:lnTo>
                    <a:pt x="1146" y="105"/>
                  </a:lnTo>
                  <a:lnTo>
                    <a:pt x="1394" y="105"/>
                  </a:lnTo>
                  <a:lnTo>
                    <a:pt x="1420" y="131"/>
                  </a:lnTo>
                  <a:lnTo>
                    <a:pt x="1420" y="105"/>
                  </a:lnTo>
                  <a:lnTo>
                    <a:pt x="1420" y="131"/>
                  </a:lnTo>
                  <a:lnTo>
                    <a:pt x="1445" y="105"/>
                  </a:lnTo>
                  <a:lnTo>
                    <a:pt x="1445" y="131"/>
                  </a:lnTo>
                  <a:lnTo>
                    <a:pt x="1469" y="105"/>
                  </a:lnTo>
                  <a:lnTo>
                    <a:pt x="1469" y="131"/>
                  </a:lnTo>
                  <a:lnTo>
                    <a:pt x="1469" y="105"/>
                  </a:lnTo>
                  <a:lnTo>
                    <a:pt x="1520" y="105"/>
                  </a:lnTo>
                  <a:lnTo>
                    <a:pt x="1544" y="131"/>
                  </a:lnTo>
                  <a:lnTo>
                    <a:pt x="1968" y="131"/>
                  </a:lnTo>
                </a:path>
              </a:pathLst>
            </a:custGeom>
            <a:noFill/>
            <a:ln w="27360" cap="flat">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14" name="Freeform 112"/>
            <p:cNvSpPr>
              <a:spLocks noChangeArrowheads="1"/>
            </p:cNvSpPr>
            <p:nvPr/>
          </p:nvSpPr>
          <p:spPr bwMode="auto">
            <a:xfrm>
              <a:off x="23847611" y="20122548"/>
              <a:ext cx="559126" cy="39009"/>
            </a:xfrm>
            <a:custGeom>
              <a:avLst/>
              <a:gdLst>
                <a:gd name="T0" fmla="*/ 25 w 1894"/>
                <a:gd name="T1" fmla="*/ 0 h 132"/>
                <a:gd name="T2" fmla="*/ 149 w 1894"/>
                <a:gd name="T3" fmla="*/ 26 h 132"/>
                <a:gd name="T4" fmla="*/ 199 w 1894"/>
                <a:gd name="T5" fmla="*/ 26 h 132"/>
                <a:gd name="T6" fmla="*/ 224 w 1894"/>
                <a:gd name="T7" fmla="*/ 26 h 132"/>
                <a:gd name="T8" fmla="*/ 224 w 1894"/>
                <a:gd name="T9" fmla="*/ 26 h 132"/>
                <a:gd name="T10" fmla="*/ 349 w 1894"/>
                <a:gd name="T11" fmla="*/ 26 h 132"/>
                <a:gd name="T12" fmla="*/ 424 w 1894"/>
                <a:gd name="T13" fmla="*/ 26 h 132"/>
                <a:gd name="T14" fmla="*/ 473 w 1894"/>
                <a:gd name="T15" fmla="*/ 53 h 132"/>
                <a:gd name="T16" fmla="*/ 499 w 1894"/>
                <a:gd name="T17" fmla="*/ 53 h 132"/>
                <a:gd name="T18" fmla="*/ 523 w 1894"/>
                <a:gd name="T19" fmla="*/ 79 h 132"/>
                <a:gd name="T20" fmla="*/ 573 w 1894"/>
                <a:gd name="T21" fmla="*/ 79 h 132"/>
                <a:gd name="T22" fmla="*/ 697 w 1894"/>
                <a:gd name="T23" fmla="*/ 79 h 132"/>
                <a:gd name="T24" fmla="*/ 748 w 1894"/>
                <a:gd name="T25" fmla="*/ 79 h 132"/>
                <a:gd name="T26" fmla="*/ 797 w 1894"/>
                <a:gd name="T27" fmla="*/ 53 h 132"/>
                <a:gd name="T28" fmla="*/ 847 w 1894"/>
                <a:gd name="T29" fmla="*/ 53 h 132"/>
                <a:gd name="T30" fmla="*/ 872 w 1894"/>
                <a:gd name="T31" fmla="*/ 53 h 132"/>
                <a:gd name="T32" fmla="*/ 897 w 1894"/>
                <a:gd name="T33" fmla="*/ 53 h 132"/>
                <a:gd name="T34" fmla="*/ 996 w 1894"/>
                <a:gd name="T35" fmla="*/ 79 h 132"/>
                <a:gd name="T36" fmla="*/ 1071 w 1894"/>
                <a:gd name="T37" fmla="*/ 79 h 132"/>
                <a:gd name="T38" fmla="*/ 1071 w 1894"/>
                <a:gd name="T39" fmla="*/ 79 h 132"/>
                <a:gd name="T40" fmla="*/ 1096 w 1894"/>
                <a:gd name="T41" fmla="*/ 131 h 132"/>
                <a:gd name="T42" fmla="*/ 1171 w 1894"/>
                <a:gd name="T43" fmla="*/ 105 h 132"/>
                <a:gd name="T44" fmla="*/ 1345 w 1894"/>
                <a:gd name="T45" fmla="*/ 105 h 132"/>
                <a:gd name="T46" fmla="*/ 1370 w 1894"/>
                <a:gd name="T47" fmla="*/ 105 h 132"/>
                <a:gd name="T48" fmla="*/ 1420 w 1894"/>
                <a:gd name="T49" fmla="*/ 105 h 132"/>
                <a:gd name="T50" fmla="*/ 1420 w 1894"/>
                <a:gd name="T51" fmla="*/ 105 h 132"/>
                <a:gd name="T52" fmla="*/ 1445 w 1894"/>
                <a:gd name="T53" fmla="*/ 105 h 132"/>
                <a:gd name="T54" fmla="*/ 1494 w 1894"/>
                <a:gd name="T55" fmla="*/ 105 h 132"/>
                <a:gd name="T56" fmla="*/ 1619 w 1894"/>
                <a:gd name="T57" fmla="*/ 79 h 132"/>
                <a:gd name="T58" fmla="*/ 1694 w 1894"/>
                <a:gd name="T59" fmla="*/ 105 h 132"/>
                <a:gd name="T60" fmla="*/ 1769 w 1894"/>
                <a:gd name="T61" fmla="*/ 131 h 132"/>
                <a:gd name="T62" fmla="*/ 1844 w 1894"/>
                <a:gd name="T63" fmla="*/ 131 h 132"/>
                <a:gd name="T64" fmla="*/ 1893 w 1894"/>
                <a:gd name="T65" fmla="*/ 13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4" h="132">
                  <a:moveTo>
                    <a:pt x="0" y="0"/>
                  </a:moveTo>
                  <a:lnTo>
                    <a:pt x="25" y="0"/>
                  </a:lnTo>
                  <a:lnTo>
                    <a:pt x="50" y="26"/>
                  </a:lnTo>
                  <a:lnTo>
                    <a:pt x="149" y="26"/>
                  </a:lnTo>
                  <a:lnTo>
                    <a:pt x="175" y="53"/>
                  </a:lnTo>
                  <a:lnTo>
                    <a:pt x="199" y="26"/>
                  </a:lnTo>
                  <a:lnTo>
                    <a:pt x="199" y="53"/>
                  </a:lnTo>
                  <a:lnTo>
                    <a:pt x="224" y="26"/>
                  </a:lnTo>
                  <a:lnTo>
                    <a:pt x="224" y="53"/>
                  </a:lnTo>
                  <a:lnTo>
                    <a:pt x="224" y="26"/>
                  </a:lnTo>
                  <a:lnTo>
                    <a:pt x="373" y="26"/>
                  </a:lnTo>
                  <a:lnTo>
                    <a:pt x="349" y="26"/>
                  </a:lnTo>
                  <a:lnTo>
                    <a:pt x="448" y="26"/>
                  </a:lnTo>
                  <a:lnTo>
                    <a:pt x="424" y="26"/>
                  </a:lnTo>
                  <a:lnTo>
                    <a:pt x="448" y="26"/>
                  </a:lnTo>
                  <a:lnTo>
                    <a:pt x="473" y="53"/>
                  </a:lnTo>
                  <a:lnTo>
                    <a:pt x="499" y="26"/>
                  </a:lnTo>
                  <a:lnTo>
                    <a:pt x="499" y="53"/>
                  </a:lnTo>
                  <a:lnTo>
                    <a:pt x="523" y="26"/>
                  </a:lnTo>
                  <a:lnTo>
                    <a:pt x="523" y="79"/>
                  </a:lnTo>
                  <a:lnTo>
                    <a:pt x="548" y="105"/>
                  </a:lnTo>
                  <a:lnTo>
                    <a:pt x="573" y="79"/>
                  </a:lnTo>
                  <a:lnTo>
                    <a:pt x="723" y="79"/>
                  </a:lnTo>
                  <a:lnTo>
                    <a:pt x="697" y="79"/>
                  </a:lnTo>
                  <a:lnTo>
                    <a:pt x="772" y="79"/>
                  </a:lnTo>
                  <a:lnTo>
                    <a:pt x="748" y="79"/>
                  </a:lnTo>
                  <a:lnTo>
                    <a:pt x="772" y="79"/>
                  </a:lnTo>
                  <a:lnTo>
                    <a:pt x="797" y="53"/>
                  </a:lnTo>
                  <a:lnTo>
                    <a:pt x="822" y="79"/>
                  </a:lnTo>
                  <a:lnTo>
                    <a:pt x="847" y="53"/>
                  </a:lnTo>
                  <a:lnTo>
                    <a:pt x="847" y="79"/>
                  </a:lnTo>
                  <a:lnTo>
                    <a:pt x="872" y="53"/>
                  </a:lnTo>
                  <a:lnTo>
                    <a:pt x="872" y="79"/>
                  </a:lnTo>
                  <a:lnTo>
                    <a:pt x="897" y="53"/>
                  </a:lnTo>
                  <a:lnTo>
                    <a:pt x="921" y="79"/>
                  </a:lnTo>
                  <a:lnTo>
                    <a:pt x="996" y="79"/>
                  </a:lnTo>
                  <a:lnTo>
                    <a:pt x="972" y="79"/>
                  </a:lnTo>
                  <a:lnTo>
                    <a:pt x="1071" y="79"/>
                  </a:lnTo>
                  <a:lnTo>
                    <a:pt x="1046" y="79"/>
                  </a:lnTo>
                  <a:lnTo>
                    <a:pt x="1071" y="79"/>
                  </a:lnTo>
                  <a:lnTo>
                    <a:pt x="1096" y="105"/>
                  </a:lnTo>
                  <a:lnTo>
                    <a:pt x="1096" y="131"/>
                  </a:lnTo>
                  <a:lnTo>
                    <a:pt x="1121" y="105"/>
                  </a:lnTo>
                  <a:lnTo>
                    <a:pt x="1171" y="105"/>
                  </a:lnTo>
                  <a:lnTo>
                    <a:pt x="1146" y="105"/>
                  </a:lnTo>
                  <a:lnTo>
                    <a:pt x="1345" y="105"/>
                  </a:lnTo>
                  <a:lnTo>
                    <a:pt x="1320" y="105"/>
                  </a:lnTo>
                  <a:lnTo>
                    <a:pt x="1370" y="105"/>
                  </a:lnTo>
                  <a:lnTo>
                    <a:pt x="1395" y="79"/>
                  </a:lnTo>
                  <a:lnTo>
                    <a:pt x="1420" y="105"/>
                  </a:lnTo>
                  <a:lnTo>
                    <a:pt x="1420" y="79"/>
                  </a:lnTo>
                  <a:lnTo>
                    <a:pt x="1420" y="105"/>
                  </a:lnTo>
                  <a:lnTo>
                    <a:pt x="1469" y="105"/>
                  </a:lnTo>
                  <a:lnTo>
                    <a:pt x="1445" y="105"/>
                  </a:lnTo>
                  <a:lnTo>
                    <a:pt x="1520" y="105"/>
                  </a:lnTo>
                  <a:lnTo>
                    <a:pt x="1494" y="105"/>
                  </a:lnTo>
                  <a:lnTo>
                    <a:pt x="1594" y="105"/>
                  </a:lnTo>
                  <a:lnTo>
                    <a:pt x="1619" y="79"/>
                  </a:lnTo>
                  <a:lnTo>
                    <a:pt x="1644" y="105"/>
                  </a:lnTo>
                  <a:lnTo>
                    <a:pt x="1694" y="105"/>
                  </a:lnTo>
                  <a:lnTo>
                    <a:pt x="1718" y="131"/>
                  </a:lnTo>
                  <a:lnTo>
                    <a:pt x="1769" y="131"/>
                  </a:lnTo>
                  <a:lnTo>
                    <a:pt x="1744" y="131"/>
                  </a:lnTo>
                  <a:lnTo>
                    <a:pt x="1844" y="131"/>
                  </a:lnTo>
                  <a:lnTo>
                    <a:pt x="1818" y="131"/>
                  </a:lnTo>
                  <a:lnTo>
                    <a:pt x="1893" y="131"/>
                  </a:lnTo>
                </a:path>
              </a:pathLst>
            </a:custGeom>
            <a:noFill/>
            <a:ln w="27360" cap="flat">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15" name="Freeform 113"/>
            <p:cNvSpPr>
              <a:spLocks noChangeArrowheads="1"/>
            </p:cNvSpPr>
            <p:nvPr/>
          </p:nvSpPr>
          <p:spPr bwMode="auto">
            <a:xfrm>
              <a:off x="23392509" y="20084840"/>
              <a:ext cx="455102" cy="62414"/>
            </a:xfrm>
            <a:custGeom>
              <a:avLst/>
              <a:gdLst>
                <a:gd name="T0" fmla="*/ 0 w 1545"/>
                <a:gd name="T1" fmla="*/ 156 h 210"/>
                <a:gd name="T2" fmla="*/ 26 w 1545"/>
                <a:gd name="T3" fmla="*/ 156 h 210"/>
                <a:gd name="T4" fmla="*/ 50 w 1545"/>
                <a:gd name="T5" fmla="*/ 183 h 210"/>
                <a:gd name="T6" fmla="*/ 75 w 1545"/>
                <a:gd name="T7" fmla="*/ 183 h 210"/>
                <a:gd name="T8" fmla="*/ 100 w 1545"/>
                <a:gd name="T9" fmla="*/ 183 h 210"/>
                <a:gd name="T10" fmla="*/ 124 w 1545"/>
                <a:gd name="T11" fmla="*/ 183 h 210"/>
                <a:gd name="T12" fmla="*/ 124 w 1545"/>
                <a:gd name="T13" fmla="*/ 209 h 210"/>
                <a:gd name="T14" fmla="*/ 150 w 1545"/>
                <a:gd name="T15" fmla="*/ 209 h 210"/>
                <a:gd name="T16" fmla="*/ 175 w 1545"/>
                <a:gd name="T17" fmla="*/ 183 h 210"/>
                <a:gd name="T18" fmla="*/ 199 w 1545"/>
                <a:gd name="T19" fmla="*/ 183 h 210"/>
                <a:gd name="T20" fmla="*/ 224 w 1545"/>
                <a:gd name="T21" fmla="*/ 131 h 210"/>
                <a:gd name="T22" fmla="*/ 250 w 1545"/>
                <a:gd name="T23" fmla="*/ 131 h 210"/>
                <a:gd name="T24" fmla="*/ 299 w 1545"/>
                <a:gd name="T25" fmla="*/ 79 h 210"/>
                <a:gd name="T26" fmla="*/ 324 w 1545"/>
                <a:gd name="T27" fmla="*/ 79 h 210"/>
                <a:gd name="T28" fmla="*/ 324 w 1545"/>
                <a:gd name="T29" fmla="*/ 105 h 210"/>
                <a:gd name="T30" fmla="*/ 349 w 1545"/>
                <a:gd name="T31" fmla="*/ 105 h 210"/>
                <a:gd name="T32" fmla="*/ 399 w 1545"/>
                <a:gd name="T33" fmla="*/ 79 h 210"/>
                <a:gd name="T34" fmla="*/ 399 w 1545"/>
                <a:gd name="T35" fmla="*/ 131 h 210"/>
                <a:gd name="T36" fmla="*/ 448 w 1545"/>
                <a:gd name="T37" fmla="*/ 105 h 210"/>
                <a:gd name="T38" fmla="*/ 474 w 1545"/>
                <a:gd name="T39" fmla="*/ 105 h 210"/>
                <a:gd name="T40" fmla="*/ 523 w 1545"/>
                <a:gd name="T41" fmla="*/ 53 h 210"/>
                <a:gd name="T42" fmla="*/ 548 w 1545"/>
                <a:gd name="T43" fmla="*/ 53 h 210"/>
                <a:gd name="T44" fmla="*/ 573 w 1545"/>
                <a:gd name="T45" fmla="*/ 53 h 210"/>
                <a:gd name="T46" fmla="*/ 598 w 1545"/>
                <a:gd name="T47" fmla="*/ 105 h 210"/>
                <a:gd name="T48" fmla="*/ 623 w 1545"/>
                <a:gd name="T49" fmla="*/ 105 h 210"/>
                <a:gd name="T50" fmla="*/ 672 w 1545"/>
                <a:gd name="T51" fmla="*/ 79 h 210"/>
                <a:gd name="T52" fmla="*/ 723 w 1545"/>
                <a:gd name="T53" fmla="*/ 53 h 210"/>
                <a:gd name="T54" fmla="*/ 748 w 1545"/>
                <a:gd name="T55" fmla="*/ 53 h 210"/>
                <a:gd name="T56" fmla="*/ 772 w 1545"/>
                <a:gd name="T57" fmla="*/ 53 h 210"/>
                <a:gd name="T58" fmla="*/ 797 w 1545"/>
                <a:gd name="T59" fmla="*/ 53 h 210"/>
                <a:gd name="T60" fmla="*/ 823 w 1545"/>
                <a:gd name="T61" fmla="*/ 53 h 210"/>
                <a:gd name="T62" fmla="*/ 872 w 1545"/>
                <a:gd name="T63" fmla="*/ 53 h 210"/>
                <a:gd name="T64" fmla="*/ 897 w 1545"/>
                <a:gd name="T65" fmla="*/ 53 h 210"/>
                <a:gd name="T66" fmla="*/ 947 w 1545"/>
                <a:gd name="T67" fmla="*/ 0 h 210"/>
                <a:gd name="T68" fmla="*/ 972 w 1545"/>
                <a:gd name="T69" fmla="*/ 53 h 210"/>
                <a:gd name="T70" fmla="*/ 1047 w 1545"/>
                <a:gd name="T71" fmla="*/ 79 h 210"/>
                <a:gd name="T72" fmla="*/ 1071 w 1545"/>
                <a:gd name="T73" fmla="*/ 79 h 210"/>
                <a:gd name="T74" fmla="*/ 1071 w 1545"/>
                <a:gd name="T75" fmla="*/ 79 h 210"/>
                <a:gd name="T76" fmla="*/ 1171 w 1545"/>
                <a:gd name="T77" fmla="*/ 79 h 210"/>
                <a:gd name="T78" fmla="*/ 1221 w 1545"/>
                <a:gd name="T79" fmla="*/ 105 h 210"/>
                <a:gd name="T80" fmla="*/ 1245 w 1545"/>
                <a:gd name="T81" fmla="*/ 105 h 210"/>
                <a:gd name="T82" fmla="*/ 1320 w 1545"/>
                <a:gd name="T83" fmla="*/ 131 h 210"/>
                <a:gd name="T84" fmla="*/ 1395 w 1545"/>
                <a:gd name="T85" fmla="*/ 105 h 210"/>
                <a:gd name="T86" fmla="*/ 1395 w 1545"/>
                <a:gd name="T87" fmla="*/ 105 h 210"/>
                <a:gd name="T88" fmla="*/ 1445 w 1545"/>
                <a:gd name="T89" fmla="*/ 131 h 210"/>
                <a:gd name="T90" fmla="*/ 1495 w 1545"/>
                <a:gd name="T91" fmla="*/ 156 h 210"/>
                <a:gd name="T92" fmla="*/ 1544 w 1545"/>
                <a:gd name="T93" fmla="*/ 13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45" h="210">
                  <a:moveTo>
                    <a:pt x="0" y="183"/>
                  </a:moveTo>
                  <a:lnTo>
                    <a:pt x="0" y="156"/>
                  </a:lnTo>
                  <a:lnTo>
                    <a:pt x="0" y="183"/>
                  </a:lnTo>
                  <a:lnTo>
                    <a:pt x="26" y="156"/>
                  </a:lnTo>
                  <a:lnTo>
                    <a:pt x="26" y="209"/>
                  </a:lnTo>
                  <a:lnTo>
                    <a:pt x="50" y="183"/>
                  </a:lnTo>
                  <a:lnTo>
                    <a:pt x="50" y="209"/>
                  </a:lnTo>
                  <a:lnTo>
                    <a:pt x="75" y="183"/>
                  </a:lnTo>
                  <a:lnTo>
                    <a:pt x="75" y="209"/>
                  </a:lnTo>
                  <a:lnTo>
                    <a:pt x="100" y="183"/>
                  </a:lnTo>
                  <a:lnTo>
                    <a:pt x="100" y="209"/>
                  </a:lnTo>
                  <a:lnTo>
                    <a:pt x="124" y="183"/>
                  </a:lnTo>
                  <a:lnTo>
                    <a:pt x="124" y="156"/>
                  </a:lnTo>
                  <a:lnTo>
                    <a:pt x="124" y="209"/>
                  </a:lnTo>
                  <a:lnTo>
                    <a:pt x="150" y="183"/>
                  </a:lnTo>
                  <a:lnTo>
                    <a:pt x="150" y="209"/>
                  </a:lnTo>
                  <a:lnTo>
                    <a:pt x="150" y="183"/>
                  </a:lnTo>
                  <a:lnTo>
                    <a:pt x="175" y="183"/>
                  </a:lnTo>
                  <a:lnTo>
                    <a:pt x="199" y="156"/>
                  </a:lnTo>
                  <a:lnTo>
                    <a:pt x="199" y="183"/>
                  </a:lnTo>
                  <a:lnTo>
                    <a:pt x="199" y="156"/>
                  </a:lnTo>
                  <a:lnTo>
                    <a:pt x="224" y="131"/>
                  </a:lnTo>
                  <a:lnTo>
                    <a:pt x="250" y="105"/>
                  </a:lnTo>
                  <a:lnTo>
                    <a:pt x="250" y="131"/>
                  </a:lnTo>
                  <a:lnTo>
                    <a:pt x="274" y="105"/>
                  </a:lnTo>
                  <a:lnTo>
                    <a:pt x="299" y="79"/>
                  </a:lnTo>
                  <a:lnTo>
                    <a:pt x="299" y="105"/>
                  </a:lnTo>
                  <a:lnTo>
                    <a:pt x="324" y="79"/>
                  </a:lnTo>
                  <a:lnTo>
                    <a:pt x="324" y="53"/>
                  </a:lnTo>
                  <a:lnTo>
                    <a:pt x="324" y="105"/>
                  </a:lnTo>
                  <a:lnTo>
                    <a:pt x="374" y="105"/>
                  </a:lnTo>
                  <a:lnTo>
                    <a:pt x="349" y="105"/>
                  </a:lnTo>
                  <a:lnTo>
                    <a:pt x="374" y="105"/>
                  </a:lnTo>
                  <a:lnTo>
                    <a:pt x="399" y="79"/>
                  </a:lnTo>
                  <a:lnTo>
                    <a:pt x="399" y="156"/>
                  </a:lnTo>
                  <a:lnTo>
                    <a:pt x="399" y="131"/>
                  </a:lnTo>
                  <a:lnTo>
                    <a:pt x="424" y="131"/>
                  </a:lnTo>
                  <a:lnTo>
                    <a:pt x="448" y="105"/>
                  </a:lnTo>
                  <a:lnTo>
                    <a:pt x="448" y="131"/>
                  </a:lnTo>
                  <a:lnTo>
                    <a:pt x="474" y="105"/>
                  </a:lnTo>
                  <a:lnTo>
                    <a:pt x="499" y="79"/>
                  </a:lnTo>
                  <a:lnTo>
                    <a:pt x="523" y="53"/>
                  </a:lnTo>
                  <a:lnTo>
                    <a:pt x="523" y="79"/>
                  </a:lnTo>
                  <a:lnTo>
                    <a:pt x="548" y="53"/>
                  </a:lnTo>
                  <a:lnTo>
                    <a:pt x="548" y="79"/>
                  </a:lnTo>
                  <a:lnTo>
                    <a:pt x="573" y="53"/>
                  </a:lnTo>
                  <a:lnTo>
                    <a:pt x="598" y="79"/>
                  </a:lnTo>
                  <a:lnTo>
                    <a:pt x="598" y="105"/>
                  </a:lnTo>
                  <a:lnTo>
                    <a:pt x="648" y="105"/>
                  </a:lnTo>
                  <a:lnTo>
                    <a:pt x="623" y="105"/>
                  </a:lnTo>
                  <a:lnTo>
                    <a:pt x="648" y="105"/>
                  </a:lnTo>
                  <a:lnTo>
                    <a:pt x="672" y="79"/>
                  </a:lnTo>
                  <a:lnTo>
                    <a:pt x="698" y="79"/>
                  </a:lnTo>
                  <a:lnTo>
                    <a:pt x="723" y="53"/>
                  </a:lnTo>
                  <a:lnTo>
                    <a:pt x="748" y="26"/>
                  </a:lnTo>
                  <a:lnTo>
                    <a:pt x="748" y="53"/>
                  </a:lnTo>
                  <a:lnTo>
                    <a:pt x="772" y="26"/>
                  </a:lnTo>
                  <a:lnTo>
                    <a:pt x="772" y="53"/>
                  </a:lnTo>
                  <a:lnTo>
                    <a:pt x="797" y="26"/>
                  </a:lnTo>
                  <a:lnTo>
                    <a:pt x="797" y="53"/>
                  </a:lnTo>
                  <a:lnTo>
                    <a:pt x="797" y="26"/>
                  </a:lnTo>
                  <a:lnTo>
                    <a:pt x="823" y="53"/>
                  </a:lnTo>
                  <a:lnTo>
                    <a:pt x="847" y="26"/>
                  </a:lnTo>
                  <a:lnTo>
                    <a:pt x="872" y="53"/>
                  </a:lnTo>
                  <a:lnTo>
                    <a:pt x="922" y="53"/>
                  </a:lnTo>
                  <a:lnTo>
                    <a:pt x="897" y="53"/>
                  </a:lnTo>
                  <a:lnTo>
                    <a:pt x="922" y="26"/>
                  </a:lnTo>
                  <a:lnTo>
                    <a:pt x="947" y="0"/>
                  </a:lnTo>
                  <a:lnTo>
                    <a:pt x="947" y="53"/>
                  </a:lnTo>
                  <a:lnTo>
                    <a:pt x="972" y="53"/>
                  </a:lnTo>
                  <a:lnTo>
                    <a:pt x="996" y="79"/>
                  </a:lnTo>
                  <a:lnTo>
                    <a:pt x="1047" y="79"/>
                  </a:lnTo>
                  <a:lnTo>
                    <a:pt x="1047" y="105"/>
                  </a:lnTo>
                  <a:lnTo>
                    <a:pt x="1071" y="79"/>
                  </a:lnTo>
                  <a:lnTo>
                    <a:pt x="1071" y="105"/>
                  </a:lnTo>
                  <a:lnTo>
                    <a:pt x="1071" y="79"/>
                  </a:lnTo>
                  <a:lnTo>
                    <a:pt x="1196" y="79"/>
                  </a:lnTo>
                  <a:lnTo>
                    <a:pt x="1171" y="79"/>
                  </a:lnTo>
                  <a:lnTo>
                    <a:pt x="1196" y="79"/>
                  </a:lnTo>
                  <a:lnTo>
                    <a:pt x="1221" y="105"/>
                  </a:lnTo>
                  <a:lnTo>
                    <a:pt x="1271" y="105"/>
                  </a:lnTo>
                  <a:lnTo>
                    <a:pt x="1245" y="105"/>
                  </a:lnTo>
                  <a:lnTo>
                    <a:pt x="1296" y="105"/>
                  </a:lnTo>
                  <a:lnTo>
                    <a:pt x="1320" y="131"/>
                  </a:lnTo>
                  <a:lnTo>
                    <a:pt x="1371" y="131"/>
                  </a:lnTo>
                  <a:lnTo>
                    <a:pt x="1395" y="105"/>
                  </a:lnTo>
                  <a:lnTo>
                    <a:pt x="1395" y="131"/>
                  </a:lnTo>
                  <a:lnTo>
                    <a:pt x="1395" y="105"/>
                  </a:lnTo>
                  <a:lnTo>
                    <a:pt x="1420" y="105"/>
                  </a:lnTo>
                  <a:lnTo>
                    <a:pt x="1445" y="131"/>
                  </a:lnTo>
                  <a:lnTo>
                    <a:pt x="1469" y="156"/>
                  </a:lnTo>
                  <a:lnTo>
                    <a:pt x="1495" y="156"/>
                  </a:lnTo>
                  <a:lnTo>
                    <a:pt x="1520" y="131"/>
                  </a:lnTo>
                  <a:lnTo>
                    <a:pt x="1544" y="131"/>
                  </a:lnTo>
                </a:path>
              </a:pathLst>
            </a:custGeom>
            <a:noFill/>
            <a:ln w="27360" cap="flat">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16" name="Freeform 114"/>
            <p:cNvSpPr>
              <a:spLocks noChangeArrowheads="1"/>
            </p:cNvSpPr>
            <p:nvPr/>
          </p:nvSpPr>
          <p:spPr bwMode="auto">
            <a:xfrm>
              <a:off x="23157155" y="20022426"/>
              <a:ext cx="235353" cy="516216"/>
            </a:xfrm>
            <a:custGeom>
              <a:avLst/>
              <a:gdLst>
                <a:gd name="T0" fmla="*/ 0 w 798"/>
                <a:gd name="T1" fmla="*/ 1307 h 1752"/>
                <a:gd name="T2" fmla="*/ 25 w 798"/>
                <a:gd name="T3" fmla="*/ 968 h 1752"/>
                <a:gd name="T4" fmla="*/ 50 w 798"/>
                <a:gd name="T5" fmla="*/ 1071 h 1752"/>
                <a:gd name="T6" fmla="*/ 75 w 798"/>
                <a:gd name="T7" fmla="*/ 968 h 1752"/>
                <a:gd name="T8" fmla="*/ 100 w 798"/>
                <a:gd name="T9" fmla="*/ 680 h 1752"/>
                <a:gd name="T10" fmla="*/ 100 w 798"/>
                <a:gd name="T11" fmla="*/ 628 h 1752"/>
                <a:gd name="T12" fmla="*/ 150 w 798"/>
                <a:gd name="T13" fmla="*/ 419 h 1752"/>
                <a:gd name="T14" fmla="*/ 150 w 798"/>
                <a:gd name="T15" fmla="*/ 340 h 1752"/>
                <a:gd name="T16" fmla="*/ 175 w 798"/>
                <a:gd name="T17" fmla="*/ 523 h 1752"/>
                <a:gd name="T18" fmla="*/ 199 w 798"/>
                <a:gd name="T19" fmla="*/ 366 h 1752"/>
                <a:gd name="T20" fmla="*/ 224 w 798"/>
                <a:gd name="T21" fmla="*/ 470 h 1752"/>
                <a:gd name="T22" fmla="*/ 224 w 798"/>
                <a:gd name="T23" fmla="*/ 444 h 1752"/>
                <a:gd name="T24" fmla="*/ 249 w 798"/>
                <a:gd name="T25" fmla="*/ 393 h 1752"/>
                <a:gd name="T26" fmla="*/ 274 w 798"/>
                <a:gd name="T27" fmla="*/ 262 h 1752"/>
                <a:gd name="T28" fmla="*/ 299 w 798"/>
                <a:gd name="T29" fmla="*/ 131 h 1752"/>
                <a:gd name="T30" fmla="*/ 324 w 798"/>
                <a:gd name="T31" fmla="*/ 105 h 1752"/>
                <a:gd name="T32" fmla="*/ 349 w 798"/>
                <a:gd name="T33" fmla="*/ 105 h 1752"/>
                <a:gd name="T34" fmla="*/ 374 w 798"/>
                <a:gd name="T35" fmla="*/ 0 h 1752"/>
                <a:gd name="T36" fmla="*/ 399 w 798"/>
                <a:gd name="T37" fmla="*/ 131 h 1752"/>
                <a:gd name="T38" fmla="*/ 399 w 798"/>
                <a:gd name="T39" fmla="*/ 131 h 1752"/>
                <a:gd name="T40" fmla="*/ 424 w 798"/>
                <a:gd name="T41" fmla="*/ 131 h 1752"/>
                <a:gd name="T42" fmla="*/ 448 w 798"/>
                <a:gd name="T43" fmla="*/ 53 h 1752"/>
                <a:gd name="T44" fmla="*/ 473 w 798"/>
                <a:gd name="T45" fmla="*/ 183 h 1752"/>
                <a:gd name="T46" fmla="*/ 499 w 798"/>
                <a:gd name="T47" fmla="*/ 105 h 1752"/>
                <a:gd name="T48" fmla="*/ 499 w 798"/>
                <a:gd name="T49" fmla="*/ 79 h 1752"/>
                <a:gd name="T50" fmla="*/ 523 w 798"/>
                <a:gd name="T51" fmla="*/ 157 h 1752"/>
                <a:gd name="T52" fmla="*/ 548 w 798"/>
                <a:gd name="T53" fmla="*/ 79 h 1752"/>
                <a:gd name="T54" fmla="*/ 573 w 798"/>
                <a:gd name="T55" fmla="*/ 314 h 1752"/>
                <a:gd name="T56" fmla="*/ 598 w 798"/>
                <a:gd name="T57" fmla="*/ 340 h 1752"/>
                <a:gd name="T58" fmla="*/ 623 w 798"/>
                <a:gd name="T59" fmla="*/ 288 h 1752"/>
                <a:gd name="T60" fmla="*/ 623 w 798"/>
                <a:gd name="T61" fmla="*/ 288 h 1752"/>
                <a:gd name="T62" fmla="*/ 648 w 798"/>
                <a:gd name="T63" fmla="*/ 314 h 1752"/>
                <a:gd name="T64" fmla="*/ 672 w 798"/>
                <a:gd name="T65" fmla="*/ 366 h 1752"/>
                <a:gd name="T66" fmla="*/ 697 w 798"/>
                <a:gd name="T67" fmla="*/ 366 h 1752"/>
                <a:gd name="T68" fmla="*/ 723 w 798"/>
                <a:gd name="T69" fmla="*/ 366 h 1752"/>
                <a:gd name="T70" fmla="*/ 748 w 798"/>
                <a:gd name="T71" fmla="*/ 314 h 1752"/>
                <a:gd name="T72" fmla="*/ 772 w 798"/>
                <a:gd name="T73" fmla="*/ 419 h 1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8" h="1752">
                  <a:moveTo>
                    <a:pt x="0" y="1751"/>
                  </a:moveTo>
                  <a:lnTo>
                    <a:pt x="0" y="1307"/>
                  </a:lnTo>
                  <a:lnTo>
                    <a:pt x="0" y="1333"/>
                  </a:lnTo>
                  <a:lnTo>
                    <a:pt x="25" y="968"/>
                  </a:lnTo>
                  <a:lnTo>
                    <a:pt x="25" y="1229"/>
                  </a:lnTo>
                  <a:lnTo>
                    <a:pt x="50" y="1071"/>
                  </a:lnTo>
                  <a:lnTo>
                    <a:pt x="50" y="1098"/>
                  </a:lnTo>
                  <a:lnTo>
                    <a:pt x="75" y="968"/>
                  </a:lnTo>
                  <a:lnTo>
                    <a:pt x="75" y="836"/>
                  </a:lnTo>
                  <a:lnTo>
                    <a:pt x="100" y="680"/>
                  </a:lnTo>
                  <a:lnTo>
                    <a:pt x="100" y="575"/>
                  </a:lnTo>
                  <a:lnTo>
                    <a:pt x="100" y="628"/>
                  </a:lnTo>
                  <a:lnTo>
                    <a:pt x="124" y="523"/>
                  </a:lnTo>
                  <a:lnTo>
                    <a:pt x="150" y="419"/>
                  </a:lnTo>
                  <a:lnTo>
                    <a:pt x="150" y="314"/>
                  </a:lnTo>
                  <a:lnTo>
                    <a:pt x="150" y="340"/>
                  </a:lnTo>
                  <a:lnTo>
                    <a:pt x="175" y="235"/>
                  </a:lnTo>
                  <a:lnTo>
                    <a:pt x="175" y="523"/>
                  </a:lnTo>
                  <a:lnTo>
                    <a:pt x="199" y="444"/>
                  </a:lnTo>
                  <a:lnTo>
                    <a:pt x="199" y="366"/>
                  </a:lnTo>
                  <a:lnTo>
                    <a:pt x="199" y="549"/>
                  </a:lnTo>
                  <a:lnTo>
                    <a:pt x="224" y="470"/>
                  </a:lnTo>
                  <a:lnTo>
                    <a:pt x="224" y="393"/>
                  </a:lnTo>
                  <a:lnTo>
                    <a:pt x="224" y="444"/>
                  </a:lnTo>
                  <a:lnTo>
                    <a:pt x="249" y="366"/>
                  </a:lnTo>
                  <a:lnTo>
                    <a:pt x="249" y="393"/>
                  </a:lnTo>
                  <a:lnTo>
                    <a:pt x="274" y="340"/>
                  </a:lnTo>
                  <a:lnTo>
                    <a:pt x="274" y="262"/>
                  </a:lnTo>
                  <a:lnTo>
                    <a:pt x="299" y="209"/>
                  </a:lnTo>
                  <a:lnTo>
                    <a:pt x="299" y="131"/>
                  </a:lnTo>
                  <a:lnTo>
                    <a:pt x="324" y="79"/>
                  </a:lnTo>
                  <a:lnTo>
                    <a:pt x="324" y="105"/>
                  </a:lnTo>
                  <a:lnTo>
                    <a:pt x="349" y="53"/>
                  </a:lnTo>
                  <a:lnTo>
                    <a:pt x="349" y="105"/>
                  </a:lnTo>
                  <a:lnTo>
                    <a:pt x="349" y="53"/>
                  </a:lnTo>
                  <a:lnTo>
                    <a:pt x="374" y="0"/>
                  </a:lnTo>
                  <a:lnTo>
                    <a:pt x="374" y="183"/>
                  </a:lnTo>
                  <a:lnTo>
                    <a:pt x="399" y="131"/>
                  </a:lnTo>
                  <a:lnTo>
                    <a:pt x="399" y="183"/>
                  </a:lnTo>
                  <a:lnTo>
                    <a:pt x="399" y="131"/>
                  </a:lnTo>
                  <a:lnTo>
                    <a:pt x="424" y="79"/>
                  </a:lnTo>
                  <a:lnTo>
                    <a:pt x="424" y="131"/>
                  </a:lnTo>
                  <a:lnTo>
                    <a:pt x="424" y="105"/>
                  </a:lnTo>
                  <a:lnTo>
                    <a:pt x="448" y="53"/>
                  </a:lnTo>
                  <a:lnTo>
                    <a:pt x="448" y="235"/>
                  </a:lnTo>
                  <a:lnTo>
                    <a:pt x="473" y="183"/>
                  </a:lnTo>
                  <a:lnTo>
                    <a:pt x="473" y="157"/>
                  </a:lnTo>
                  <a:lnTo>
                    <a:pt x="499" y="105"/>
                  </a:lnTo>
                  <a:lnTo>
                    <a:pt x="499" y="53"/>
                  </a:lnTo>
                  <a:lnTo>
                    <a:pt x="499" y="79"/>
                  </a:lnTo>
                  <a:lnTo>
                    <a:pt x="523" y="53"/>
                  </a:lnTo>
                  <a:lnTo>
                    <a:pt x="523" y="157"/>
                  </a:lnTo>
                  <a:lnTo>
                    <a:pt x="548" y="105"/>
                  </a:lnTo>
                  <a:lnTo>
                    <a:pt x="548" y="79"/>
                  </a:lnTo>
                  <a:lnTo>
                    <a:pt x="548" y="340"/>
                  </a:lnTo>
                  <a:lnTo>
                    <a:pt x="573" y="314"/>
                  </a:lnTo>
                  <a:lnTo>
                    <a:pt x="598" y="288"/>
                  </a:lnTo>
                  <a:lnTo>
                    <a:pt x="598" y="340"/>
                  </a:lnTo>
                  <a:lnTo>
                    <a:pt x="598" y="314"/>
                  </a:lnTo>
                  <a:lnTo>
                    <a:pt x="623" y="288"/>
                  </a:lnTo>
                  <a:lnTo>
                    <a:pt x="623" y="262"/>
                  </a:lnTo>
                  <a:lnTo>
                    <a:pt x="623" y="288"/>
                  </a:lnTo>
                  <a:lnTo>
                    <a:pt x="648" y="262"/>
                  </a:lnTo>
                  <a:lnTo>
                    <a:pt x="648" y="314"/>
                  </a:lnTo>
                  <a:lnTo>
                    <a:pt x="672" y="288"/>
                  </a:lnTo>
                  <a:lnTo>
                    <a:pt x="672" y="366"/>
                  </a:lnTo>
                  <a:lnTo>
                    <a:pt x="697" y="340"/>
                  </a:lnTo>
                  <a:lnTo>
                    <a:pt x="697" y="366"/>
                  </a:lnTo>
                  <a:lnTo>
                    <a:pt x="723" y="340"/>
                  </a:lnTo>
                  <a:lnTo>
                    <a:pt x="723" y="366"/>
                  </a:lnTo>
                  <a:lnTo>
                    <a:pt x="723" y="340"/>
                  </a:lnTo>
                  <a:lnTo>
                    <a:pt x="748" y="314"/>
                  </a:lnTo>
                  <a:lnTo>
                    <a:pt x="748" y="444"/>
                  </a:lnTo>
                  <a:lnTo>
                    <a:pt x="772" y="419"/>
                  </a:lnTo>
                  <a:lnTo>
                    <a:pt x="797" y="393"/>
                  </a:lnTo>
                </a:path>
              </a:pathLst>
            </a:custGeom>
            <a:noFill/>
            <a:ln w="27360" cap="flat">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17" name="Freeform 115"/>
            <p:cNvSpPr>
              <a:spLocks noChangeArrowheads="1"/>
            </p:cNvSpPr>
            <p:nvPr/>
          </p:nvSpPr>
          <p:spPr bwMode="auto">
            <a:xfrm>
              <a:off x="26007396" y="18761143"/>
              <a:ext cx="1301" cy="1300"/>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18" name="Freeform 116"/>
            <p:cNvSpPr>
              <a:spLocks noChangeArrowheads="1"/>
            </p:cNvSpPr>
            <p:nvPr/>
          </p:nvSpPr>
          <p:spPr bwMode="auto">
            <a:xfrm>
              <a:off x="26302563" y="18204618"/>
              <a:ext cx="1300" cy="1300"/>
            </a:xfrm>
            <a:custGeom>
              <a:avLst/>
              <a:gdLst>
                <a:gd name="T0" fmla="*/ 0 w 1"/>
                <a:gd name="T1" fmla="*/ 0 h 1"/>
              </a:gdLst>
              <a:ahLst/>
              <a:cxnLst>
                <a:cxn ang="0">
                  <a:pos x="T0" y="T1"/>
                </a:cxn>
              </a:cxnLst>
              <a:rect l="0" t="0" r="r" b="b"/>
              <a:pathLst>
                <a:path w="1" h="1">
                  <a:moveTo>
                    <a:pt x="0" y="0"/>
                  </a:moveTo>
                </a:path>
              </a:pathLst>
            </a:custGeom>
            <a:noFill/>
            <a:ln w="396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19" name="Freeform 117"/>
            <p:cNvSpPr>
              <a:spLocks noChangeArrowheads="1"/>
            </p:cNvSpPr>
            <p:nvPr/>
          </p:nvSpPr>
          <p:spPr bwMode="auto">
            <a:xfrm>
              <a:off x="24930403" y="18065486"/>
              <a:ext cx="1206198" cy="374484"/>
            </a:xfrm>
            <a:custGeom>
              <a:avLst/>
              <a:gdLst>
                <a:gd name="T0" fmla="*/ 0 w 3835"/>
                <a:gd name="T1" fmla="*/ 1270 h 1271"/>
                <a:gd name="T2" fmla="*/ 3834 w 3835"/>
                <a:gd name="T3" fmla="*/ 1270 h 1271"/>
                <a:gd name="T4" fmla="*/ 3834 w 3835"/>
                <a:gd name="T5" fmla="*/ 0 h 1271"/>
                <a:gd name="T6" fmla="*/ 0 w 3835"/>
                <a:gd name="T7" fmla="*/ 0 h 1271"/>
                <a:gd name="T8" fmla="*/ 0 w 3835"/>
                <a:gd name="T9" fmla="*/ 1270 h 1271"/>
              </a:gdLst>
              <a:ahLst/>
              <a:cxnLst>
                <a:cxn ang="0">
                  <a:pos x="T0" y="T1"/>
                </a:cxn>
                <a:cxn ang="0">
                  <a:pos x="T2" y="T3"/>
                </a:cxn>
                <a:cxn ang="0">
                  <a:pos x="T4" y="T5"/>
                </a:cxn>
                <a:cxn ang="0">
                  <a:pos x="T6" y="T7"/>
                </a:cxn>
                <a:cxn ang="0">
                  <a:pos x="T8" y="T9"/>
                </a:cxn>
              </a:cxnLst>
              <a:rect l="0" t="0" r="r" b="b"/>
              <a:pathLst>
                <a:path w="3835" h="1271">
                  <a:moveTo>
                    <a:pt x="0" y="1270"/>
                  </a:moveTo>
                  <a:lnTo>
                    <a:pt x="3834" y="1270"/>
                  </a:lnTo>
                  <a:lnTo>
                    <a:pt x="3834" y="0"/>
                  </a:lnTo>
                  <a:lnTo>
                    <a:pt x="0" y="0"/>
                  </a:lnTo>
                  <a:lnTo>
                    <a:pt x="0" y="1270"/>
                  </a:lnTo>
                </a:path>
              </a:pathLst>
            </a:custGeom>
            <a:solidFill>
              <a:srgbClr val="FFFFFF"/>
            </a:solidFill>
            <a:ln w="612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a:p>
          </p:txBody>
        </p:sp>
        <p:sp>
          <p:nvSpPr>
            <p:cNvPr id="120" name="Line 118"/>
            <p:cNvSpPr>
              <a:spLocks noChangeShapeType="1"/>
            </p:cNvSpPr>
            <p:nvPr/>
          </p:nvSpPr>
          <p:spPr bwMode="auto">
            <a:xfrm>
              <a:off x="24917400" y="18434769"/>
              <a:ext cx="1142957" cy="1301"/>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21" name="Line 119"/>
            <p:cNvSpPr>
              <a:spLocks noChangeShapeType="1"/>
            </p:cNvSpPr>
            <p:nvPr/>
          </p:nvSpPr>
          <p:spPr bwMode="auto">
            <a:xfrm>
              <a:off x="24930403" y="18065486"/>
              <a:ext cx="1129954" cy="1301"/>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22" name="Line 120"/>
            <p:cNvSpPr>
              <a:spLocks noChangeShapeType="1"/>
            </p:cNvSpPr>
            <p:nvPr/>
          </p:nvSpPr>
          <p:spPr bwMode="auto">
            <a:xfrm flipV="1">
              <a:off x="24930403" y="18064186"/>
              <a:ext cx="1301" cy="377085"/>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23" name="Line 121"/>
            <p:cNvSpPr>
              <a:spLocks noChangeShapeType="1"/>
            </p:cNvSpPr>
            <p:nvPr/>
          </p:nvSpPr>
          <p:spPr bwMode="auto">
            <a:xfrm flipV="1">
              <a:off x="26137900" y="18057684"/>
              <a:ext cx="1300" cy="377085"/>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24" name="Line 122"/>
            <p:cNvSpPr>
              <a:spLocks noChangeShapeType="1"/>
            </p:cNvSpPr>
            <p:nvPr/>
          </p:nvSpPr>
          <p:spPr bwMode="auto">
            <a:xfrm>
              <a:off x="24939506" y="18434769"/>
              <a:ext cx="1120852" cy="1301"/>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25" name="Line 123"/>
            <p:cNvSpPr>
              <a:spLocks noChangeShapeType="1"/>
            </p:cNvSpPr>
            <p:nvPr/>
          </p:nvSpPr>
          <p:spPr bwMode="auto">
            <a:xfrm flipV="1">
              <a:off x="24930403" y="18064186"/>
              <a:ext cx="1301" cy="377085"/>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26" name="Line 124"/>
            <p:cNvSpPr>
              <a:spLocks noChangeShapeType="1"/>
            </p:cNvSpPr>
            <p:nvPr/>
          </p:nvSpPr>
          <p:spPr bwMode="auto">
            <a:xfrm>
              <a:off x="24939506" y="18434769"/>
              <a:ext cx="1197094" cy="5201"/>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27" name="Line 125"/>
            <p:cNvSpPr>
              <a:spLocks noChangeShapeType="1"/>
            </p:cNvSpPr>
            <p:nvPr/>
          </p:nvSpPr>
          <p:spPr bwMode="auto">
            <a:xfrm flipV="1">
              <a:off x="24930402" y="18064187"/>
              <a:ext cx="1206197" cy="1300"/>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28" name="Line 126"/>
            <p:cNvSpPr>
              <a:spLocks noChangeShapeType="1"/>
            </p:cNvSpPr>
            <p:nvPr/>
          </p:nvSpPr>
          <p:spPr bwMode="auto">
            <a:xfrm flipV="1">
              <a:off x="24930403" y="18064186"/>
              <a:ext cx="1301" cy="377085"/>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29" name="Line 127"/>
            <p:cNvSpPr>
              <a:spLocks noChangeShapeType="1"/>
            </p:cNvSpPr>
            <p:nvPr/>
          </p:nvSpPr>
          <p:spPr bwMode="auto">
            <a:xfrm flipV="1">
              <a:off x="26136600" y="18064186"/>
              <a:ext cx="1300" cy="377085"/>
            </a:xfrm>
            <a:prstGeom prst="line">
              <a:avLst/>
            </a:prstGeom>
            <a:noFill/>
            <a:ln w="612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30" name="Line 128"/>
            <p:cNvSpPr>
              <a:spLocks noChangeShapeType="1"/>
            </p:cNvSpPr>
            <p:nvPr/>
          </p:nvSpPr>
          <p:spPr bwMode="auto">
            <a:xfrm>
              <a:off x="24994118" y="18160408"/>
              <a:ext cx="325073" cy="1300"/>
            </a:xfrm>
            <a:prstGeom prst="line">
              <a:avLst/>
            </a:prstGeom>
            <a:noFill/>
            <a:ln w="37800" cap="flat">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31" name="Text Box 129"/>
            <p:cNvSpPr txBox="1">
              <a:spLocks noChangeArrowheads="1"/>
            </p:cNvSpPr>
            <p:nvPr/>
          </p:nvSpPr>
          <p:spPr bwMode="auto">
            <a:xfrm>
              <a:off x="25351698" y="18097994"/>
              <a:ext cx="774974" cy="1365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803" rIns="0" bIns="0"/>
            <a:lstStyle>
              <a:lvl1pPr>
                <a:tabLst>
                  <a:tab pos="457200" algn="l"/>
                  <a:tab pos="914400" algn="l"/>
                </a:tabLst>
                <a:defRPr>
                  <a:solidFill>
                    <a:srgbClr val="000000"/>
                  </a:solidFill>
                  <a:latin typeface="Arial" charset="0"/>
                  <a:ea typeface="Droid Sans Fallback" charset="0"/>
                  <a:cs typeface="Droid Sans Fallback" charset="0"/>
                </a:defRPr>
              </a:lvl1pPr>
              <a:lvl2pPr>
                <a:tabLst>
                  <a:tab pos="457200" algn="l"/>
                  <a:tab pos="914400" algn="l"/>
                </a:tabLst>
                <a:defRPr>
                  <a:solidFill>
                    <a:srgbClr val="000000"/>
                  </a:solidFill>
                  <a:latin typeface="Arial" charset="0"/>
                  <a:ea typeface="Droid Sans Fallback" charset="0"/>
                  <a:cs typeface="Droid Sans Fallback" charset="0"/>
                </a:defRPr>
              </a:lvl2pPr>
              <a:lvl3pPr>
                <a:tabLst>
                  <a:tab pos="457200" algn="l"/>
                  <a:tab pos="914400" algn="l"/>
                </a:tabLst>
                <a:defRPr>
                  <a:solidFill>
                    <a:srgbClr val="000000"/>
                  </a:solidFill>
                  <a:latin typeface="Arial" charset="0"/>
                  <a:ea typeface="Droid Sans Fallback" charset="0"/>
                  <a:cs typeface="Droid Sans Fallback" charset="0"/>
                </a:defRPr>
              </a:lvl3pPr>
              <a:lvl4pPr>
                <a:tabLst>
                  <a:tab pos="457200" algn="l"/>
                  <a:tab pos="914400" algn="l"/>
                </a:tabLst>
                <a:defRPr>
                  <a:solidFill>
                    <a:srgbClr val="000000"/>
                  </a:solidFill>
                  <a:latin typeface="Arial" charset="0"/>
                  <a:ea typeface="Droid Sans Fallback" charset="0"/>
                  <a:cs typeface="Droid Sans Fallback" charset="0"/>
                </a:defRPr>
              </a:lvl4pPr>
              <a:lvl5pPr>
                <a:tabLst>
                  <a:tab pos="457200" algn="l"/>
                  <a:tab pos="9144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Lst>
                <a:defRPr>
                  <a:solidFill>
                    <a:srgbClr val="000000"/>
                  </a:solidFill>
                  <a:latin typeface="Arial" charset="0"/>
                  <a:ea typeface="Droid Sans Fallback" charset="0"/>
                  <a:cs typeface="Droid Sans Fallback" charset="0"/>
                </a:defRPr>
              </a:lvl9pPr>
            </a:lstStyle>
            <a:p>
              <a:r>
                <a:rPr lang="en-US" altLang="en-US" sz="1100" b="1"/>
                <a:t>Ours</a:t>
              </a:r>
            </a:p>
          </p:txBody>
        </p:sp>
        <p:sp>
          <p:nvSpPr>
            <p:cNvPr id="132" name="Line 130"/>
            <p:cNvSpPr>
              <a:spLocks noChangeShapeType="1"/>
            </p:cNvSpPr>
            <p:nvPr/>
          </p:nvSpPr>
          <p:spPr bwMode="auto">
            <a:xfrm>
              <a:off x="24994119" y="18316444"/>
              <a:ext cx="314371" cy="0"/>
            </a:xfrm>
            <a:prstGeom prst="line">
              <a:avLst/>
            </a:prstGeom>
            <a:noFill/>
            <a:ln w="37800" cap="flat">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a:p>
          </p:txBody>
        </p:sp>
        <p:sp>
          <p:nvSpPr>
            <p:cNvPr id="133" name="Text Box 131"/>
            <p:cNvSpPr txBox="1">
              <a:spLocks noChangeArrowheads="1"/>
            </p:cNvSpPr>
            <p:nvPr/>
          </p:nvSpPr>
          <p:spPr bwMode="auto">
            <a:xfrm>
              <a:off x="25351698" y="18246227"/>
              <a:ext cx="728164" cy="1365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803" rIns="0" bIns="0"/>
            <a:lstStyle>
              <a:lvl1pPr>
                <a:tabLst>
                  <a:tab pos="457200" algn="l"/>
                </a:tabLst>
                <a:defRPr>
                  <a:solidFill>
                    <a:srgbClr val="000000"/>
                  </a:solidFill>
                  <a:latin typeface="Arial" charset="0"/>
                  <a:ea typeface="Droid Sans Fallback" charset="0"/>
                  <a:cs typeface="Droid Sans Fallback" charset="0"/>
                </a:defRPr>
              </a:lvl1pPr>
              <a:lvl2pPr>
                <a:tabLst>
                  <a:tab pos="457200" algn="l"/>
                </a:tabLst>
                <a:defRPr>
                  <a:solidFill>
                    <a:srgbClr val="000000"/>
                  </a:solidFill>
                  <a:latin typeface="Arial" charset="0"/>
                  <a:ea typeface="Droid Sans Fallback" charset="0"/>
                  <a:cs typeface="Droid Sans Fallback" charset="0"/>
                </a:defRPr>
              </a:lvl2pPr>
              <a:lvl3pPr>
                <a:tabLst>
                  <a:tab pos="457200" algn="l"/>
                </a:tabLst>
                <a:defRPr>
                  <a:solidFill>
                    <a:srgbClr val="000000"/>
                  </a:solidFill>
                  <a:latin typeface="Arial" charset="0"/>
                  <a:ea typeface="Droid Sans Fallback" charset="0"/>
                  <a:cs typeface="Droid Sans Fallback" charset="0"/>
                </a:defRPr>
              </a:lvl3pPr>
              <a:lvl4pPr>
                <a:tabLst>
                  <a:tab pos="457200" algn="l"/>
                </a:tabLst>
                <a:defRPr>
                  <a:solidFill>
                    <a:srgbClr val="000000"/>
                  </a:solidFill>
                  <a:latin typeface="Arial" charset="0"/>
                  <a:ea typeface="Droid Sans Fallback" charset="0"/>
                  <a:cs typeface="Droid Sans Fallback" charset="0"/>
                </a:defRPr>
              </a:lvl4pPr>
              <a:lvl5pPr>
                <a:tabLst>
                  <a:tab pos="4572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Lst>
                <a:defRPr>
                  <a:solidFill>
                    <a:srgbClr val="000000"/>
                  </a:solidFill>
                  <a:latin typeface="Arial" charset="0"/>
                  <a:ea typeface="Droid Sans Fallback" charset="0"/>
                  <a:cs typeface="Droid Sans Fallback" charset="0"/>
                </a:defRPr>
              </a:lvl9pPr>
            </a:lstStyle>
            <a:p>
              <a:r>
                <a:rPr lang="en-US" altLang="en-US" sz="1100" b="1" dirty="0"/>
                <a:t>Exemplar LDA</a:t>
              </a:r>
            </a:p>
          </p:txBody>
        </p:sp>
      </p:grpSp>
    </p:spTree>
    <p:extLst>
      <p:ext uri="{BB962C8B-B14F-4D97-AF65-F5344CB8AC3E}">
        <p14:creationId xmlns:p14="http://schemas.microsoft.com/office/powerpoint/2010/main" val="2968823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Discovery = Patch Clustering</a:t>
            </a:r>
            <a:endParaRPr lang="en-US" dirty="0"/>
          </a:p>
        </p:txBody>
      </p:sp>
      <p:grpSp>
        <p:nvGrpSpPr>
          <p:cNvPr id="53" name="Group 52"/>
          <p:cNvGrpSpPr/>
          <p:nvPr/>
        </p:nvGrpSpPr>
        <p:grpSpPr>
          <a:xfrm>
            <a:off x="3131292" y="1933935"/>
            <a:ext cx="4150090" cy="640080"/>
            <a:chOff x="3088910" y="1933935"/>
            <a:chExt cx="4150090" cy="64008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4610" t="25937" r="29297" b="36037"/>
            <a:stretch/>
          </p:blipFill>
          <p:spPr>
            <a:xfrm>
              <a:off x="3088910" y="1933935"/>
              <a:ext cx="659477" cy="640080"/>
            </a:xfrm>
            <a:prstGeom prst="rect">
              <a:avLst/>
            </a:prstGeom>
            <a:ln w="28575">
              <a:solidFill>
                <a:srgbClr val="00FF00"/>
              </a:solidFill>
            </a:ln>
          </p:spPr>
        </p:pic>
        <p:pic>
          <p:nvPicPr>
            <p:cNvPr id="7"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6266" y="1933935"/>
              <a:ext cx="640080" cy="640080"/>
            </a:xfrm>
            <a:prstGeom prst="rect">
              <a:avLst/>
            </a:prstGeom>
            <a:noFill/>
            <a:ln w="28575" cap="flat">
              <a:solidFill>
                <a:srgbClr val="00FF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960" y="1933935"/>
              <a:ext cx="640080" cy="640080"/>
            </a:xfrm>
            <a:prstGeom prst="rect">
              <a:avLst/>
            </a:prstGeom>
            <a:noFill/>
            <a:ln w="28575" cap="flat">
              <a:solidFill>
                <a:srgbClr val="00FF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3613" y="1933935"/>
              <a:ext cx="640080" cy="640080"/>
            </a:xfrm>
            <a:prstGeom prst="rect">
              <a:avLst/>
            </a:prstGeom>
            <a:noFill/>
            <a:ln w="28575" cap="flat">
              <a:solidFill>
                <a:srgbClr val="00FF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98920" y="1933935"/>
              <a:ext cx="640080" cy="640080"/>
            </a:xfrm>
            <a:prstGeom prst="rect">
              <a:avLst/>
            </a:prstGeom>
            <a:noFill/>
            <a:ln w="28575" cap="flat">
              <a:solidFill>
                <a:srgbClr val="00FF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2" name="Picture 23"/>
          <p:cNvPicPr>
            <a:picLocks noChangeAspect="1" noChangeArrowheads="1"/>
          </p:cNvPicPr>
          <p:nvPr/>
        </p:nvPicPr>
        <p:blipFill rotWithShape="1">
          <a:blip r:embed="rId8">
            <a:extLst>
              <a:ext uri="{28A0092B-C50C-407E-A947-70E740481C1C}">
                <a14:useLocalDpi xmlns:a14="http://schemas.microsoft.com/office/drawing/2010/main" val="0"/>
              </a:ext>
            </a:extLst>
          </a:blip>
          <a:srcRect l="30984" t="18515" r="23164" b="30189"/>
          <a:stretch/>
        </p:blipFill>
        <p:spPr bwMode="auto">
          <a:xfrm>
            <a:off x="1828800" y="1933935"/>
            <a:ext cx="640080" cy="640080"/>
          </a:xfrm>
          <a:prstGeom prst="rect">
            <a:avLst/>
          </a:prstGeom>
          <a:noFill/>
          <a:ln w="28575" cap="flat">
            <a:solidFill>
              <a:srgbClr val="00FF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5" name="Group 54"/>
          <p:cNvGrpSpPr/>
          <p:nvPr/>
        </p:nvGrpSpPr>
        <p:grpSpPr>
          <a:xfrm>
            <a:off x="1467168" y="3168138"/>
            <a:ext cx="7323581" cy="1327150"/>
            <a:chOff x="1467168" y="4329112"/>
            <a:chExt cx="7323581" cy="1327150"/>
          </a:xfrm>
        </p:grpSpPr>
        <p:pic>
          <p:nvPicPr>
            <p:cNvPr id="4"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52485" y="4343400"/>
              <a:ext cx="1027112" cy="895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Freeform 15"/>
            <p:cNvSpPr>
              <a:spLocks noChangeArrowheads="1"/>
            </p:cNvSpPr>
            <p:nvPr/>
          </p:nvSpPr>
          <p:spPr bwMode="auto">
            <a:xfrm>
              <a:off x="7733474" y="4329112"/>
              <a:ext cx="1057275" cy="1025525"/>
            </a:xfrm>
            <a:custGeom>
              <a:avLst/>
              <a:gdLst>
                <a:gd name="T0" fmla="*/ 0 w 2935"/>
                <a:gd name="T1" fmla="*/ 2847 h 2848"/>
                <a:gd name="T2" fmla="*/ 2934 w 2935"/>
                <a:gd name="T3" fmla="*/ 2847 h 2848"/>
                <a:gd name="T4" fmla="*/ 2934 w 2935"/>
                <a:gd name="T5" fmla="*/ 0 h 2848"/>
                <a:gd name="T6" fmla="*/ 0 w 2935"/>
                <a:gd name="T7" fmla="*/ 0 h 2848"/>
                <a:gd name="T8" fmla="*/ 0 w 2935"/>
                <a:gd name="T9" fmla="*/ 2847 h 2848"/>
              </a:gdLst>
              <a:ahLst/>
              <a:cxnLst>
                <a:cxn ang="0">
                  <a:pos x="T0" y="T1"/>
                </a:cxn>
                <a:cxn ang="0">
                  <a:pos x="T2" y="T3"/>
                </a:cxn>
                <a:cxn ang="0">
                  <a:pos x="T4" y="T5"/>
                </a:cxn>
                <a:cxn ang="0">
                  <a:pos x="T6" y="T7"/>
                </a:cxn>
                <a:cxn ang="0">
                  <a:pos x="T8" y="T9"/>
                </a:cxn>
              </a:cxnLst>
              <a:rect l="0" t="0" r="r" b="b"/>
              <a:pathLst>
                <a:path w="2935" h="2848">
                  <a:moveTo>
                    <a:pt x="0" y="2847"/>
                  </a:moveTo>
                  <a:lnTo>
                    <a:pt x="2934" y="2847"/>
                  </a:lnTo>
                  <a:lnTo>
                    <a:pt x="2934" y="0"/>
                  </a:lnTo>
                  <a:lnTo>
                    <a:pt x="0" y="0"/>
                  </a:lnTo>
                  <a:lnTo>
                    <a:pt x="0" y="2847"/>
                  </a:lnTo>
                </a:path>
              </a:pathLst>
            </a:custGeom>
            <a:noFill/>
            <a:ln w="284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5"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2781" y="4329112"/>
              <a:ext cx="1024128" cy="9955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6" name="Group 15"/>
            <p:cNvGrpSpPr/>
            <p:nvPr/>
          </p:nvGrpSpPr>
          <p:grpSpPr>
            <a:xfrm>
              <a:off x="4197993" y="4329112"/>
              <a:ext cx="1024128" cy="1024128"/>
              <a:chOff x="4302924" y="1233172"/>
              <a:chExt cx="1027113" cy="1025525"/>
            </a:xfrm>
          </p:grpSpPr>
          <p:pic>
            <p:nvPicPr>
              <p:cNvPr id="1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02924" y="1244323"/>
                <a:ext cx="1027113" cy="995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 name="Freeform 3"/>
              <p:cNvSpPr>
                <a:spLocks noChangeArrowheads="1"/>
              </p:cNvSpPr>
              <p:nvPr/>
            </p:nvSpPr>
            <p:spPr bwMode="auto">
              <a:xfrm>
                <a:off x="4302924" y="1233172"/>
                <a:ext cx="1015962" cy="1025525"/>
              </a:xfrm>
              <a:custGeom>
                <a:avLst/>
                <a:gdLst>
                  <a:gd name="T0" fmla="*/ 0 w 2935"/>
                  <a:gd name="T1" fmla="*/ 2847 h 2848"/>
                  <a:gd name="T2" fmla="*/ 2934 w 2935"/>
                  <a:gd name="T3" fmla="*/ 2847 h 2848"/>
                  <a:gd name="T4" fmla="*/ 2934 w 2935"/>
                  <a:gd name="T5" fmla="*/ 0 h 2848"/>
                  <a:gd name="T6" fmla="*/ 0 w 2935"/>
                  <a:gd name="T7" fmla="*/ 0 h 2848"/>
                  <a:gd name="T8" fmla="*/ 0 w 2935"/>
                  <a:gd name="T9" fmla="*/ 2847 h 2848"/>
                </a:gdLst>
                <a:ahLst/>
                <a:cxnLst>
                  <a:cxn ang="0">
                    <a:pos x="T0" y="T1"/>
                  </a:cxn>
                  <a:cxn ang="0">
                    <a:pos x="T2" y="T3"/>
                  </a:cxn>
                  <a:cxn ang="0">
                    <a:pos x="T4" y="T5"/>
                  </a:cxn>
                  <a:cxn ang="0">
                    <a:pos x="T6" y="T7"/>
                  </a:cxn>
                  <a:cxn ang="0">
                    <a:pos x="T8" y="T9"/>
                  </a:cxn>
                </a:cxnLst>
                <a:rect l="0" t="0" r="r" b="b"/>
                <a:pathLst>
                  <a:path w="2935" h="2848">
                    <a:moveTo>
                      <a:pt x="0" y="2847"/>
                    </a:moveTo>
                    <a:lnTo>
                      <a:pt x="2934" y="2847"/>
                    </a:lnTo>
                    <a:lnTo>
                      <a:pt x="2934" y="0"/>
                    </a:lnTo>
                    <a:lnTo>
                      <a:pt x="0" y="0"/>
                    </a:lnTo>
                    <a:lnTo>
                      <a:pt x="0" y="2847"/>
                    </a:lnTo>
                  </a:path>
                </a:pathLst>
              </a:custGeom>
              <a:noFill/>
              <a:ln w="284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 name="Freeform 31"/>
              <p:cNvSpPr>
                <a:spLocks noChangeArrowheads="1"/>
              </p:cNvSpPr>
              <p:nvPr/>
            </p:nvSpPr>
            <p:spPr bwMode="auto">
              <a:xfrm>
                <a:off x="4533074" y="1471297"/>
                <a:ext cx="503237" cy="509588"/>
              </a:xfrm>
              <a:custGeom>
                <a:avLst/>
                <a:gdLst>
                  <a:gd name="T0" fmla="*/ 0 w 1397"/>
                  <a:gd name="T1" fmla="*/ 1416 h 1417"/>
                  <a:gd name="T2" fmla="*/ 1396 w 1397"/>
                  <a:gd name="T3" fmla="*/ 1416 h 1417"/>
                  <a:gd name="T4" fmla="*/ 1396 w 1397"/>
                  <a:gd name="T5" fmla="*/ 0 h 1417"/>
                  <a:gd name="T6" fmla="*/ 0 w 1397"/>
                  <a:gd name="T7" fmla="*/ 0 h 1417"/>
                  <a:gd name="T8" fmla="*/ 0 w 1397"/>
                  <a:gd name="T9" fmla="*/ 1416 h 1417"/>
                </a:gdLst>
                <a:ahLst/>
                <a:cxnLst>
                  <a:cxn ang="0">
                    <a:pos x="T0" y="T1"/>
                  </a:cxn>
                  <a:cxn ang="0">
                    <a:pos x="T2" y="T3"/>
                  </a:cxn>
                  <a:cxn ang="0">
                    <a:pos x="T4" y="T5"/>
                  </a:cxn>
                  <a:cxn ang="0">
                    <a:pos x="T6" y="T7"/>
                  </a:cxn>
                  <a:cxn ang="0">
                    <a:pos x="T8" y="T9"/>
                  </a:cxn>
                </a:cxnLst>
                <a:rect l="0" t="0" r="r" b="b"/>
                <a:pathLst>
                  <a:path w="1397" h="1417">
                    <a:moveTo>
                      <a:pt x="0" y="1416"/>
                    </a:moveTo>
                    <a:lnTo>
                      <a:pt x="1396" y="1416"/>
                    </a:lnTo>
                    <a:lnTo>
                      <a:pt x="1396" y="0"/>
                    </a:lnTo>
                    <a:lnTo>
                      <a:pt x="0" y="0"/>
                    </a:lnTo>
                    <a:lnTo>
                      <a:pt x="0" y="1416"/>
                    </a:lnTo>
                  </a:path>
                </a:pathLst>
              </a:custGeom>
              <a:noFill/>
              <a:ln w="2520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0" name="Group 19"/>
            <p:cNvGrpSpPr/>
            <p:nvPr/>
          </p:nvGrpSpPr>
          <p:grpSpPr>
            <a:xfrm>
              <a:off x="5263205" y="4329112"/>
              <a:ext cx="1024128" cy="1024128"/>
              <a:chOff x="5399848" y="1233172"/>
              <a:chExt cx="1027113" cy="1025525"/>
            </a:xfrm>
          </p:grpSpPr>
          <p:pic>
            <p:nvPicPr>
              <p:cNvPr id="21"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99848" y="1233172"/>
                <a:ext cx="1027113" cy="949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Freeform 13"/>
              <p:cNvSpPr>
                <a:spLocks noChangeArrowheads="1"/>
              </p:cNvSpPr>
              <p:nvPr/>
            </p:nvSpPr>
            <p:spPr bwMode="auto">
              <a:xfrm>
                <a:off x="5399848" y="1233172"/>
                <a:ext cx="1027113" cy="1025525"/>
              </a:xfrm>
              <a:custGeom>
                <a:avLst/>
                <a:gdLst>
                  <a:gd name="T0" fmla="*/ 0 w 2935"/>
                  <a:gd name="T1" fmla="*/ 2847 h 2848"/>
                  <a:gd name="T2" fmla="*/ 2934 w 2935"/>
                  <a:gd name="T3" fmla="*/ 2847 h 2848"/>
                  <a:gd name="T4" fmla="*/ 2934 w 2935"/>
                  <a:gd name="T5" fmla="*/ 0 h 2848"/>
                  <a:gd name="T6" fmla="*/ 0 w 2935"/>
                  <a:gd name="T7" fmla="*/ 0 h 2848"/>
                  <a:gd name="T8" fmla="*/ 0 w 2935"/>
                  <a:gd name="T9" fmla="*/ 2847 h 2848"/>
                </a:gdLst>
                <a:ahLst/>
                <a:cxnLst>
                  <a:cxn ang="0">
                    <a:pos x="T0" y="T1"/>
                  </a:cxn>
                  <a:cxn ang="0">
                    <a:pos x="T2" y="T3"/>
                  </a:cxn>
                  <a:cxn ang="0">
                    <a:pos x="T4" y="T5"/>
                  </a:cxn>
                  <a:cxn ang="0">
                    <a:pos x="T6" y="T7"/>
                  </a:cxn>
                  <a:cxn ang="0">
                    <a:pos x="T8" y="T9"/>
                  </a:cxn>
                </a:cxnLst>
                <a:rect l="0" t="0" r="r" b="b"/>
                <a:pathLst>
                  <a:path w="2935" h="2848">
                    <a:moveTo>
                      <a:pt x="0" y="2847"/>
                    </a:moveTo>
                    <a:lnTo>
                      <a:pt x="2934" y="2847"/>
                    </a:lnTo>
                    <a:lnTo>
                      <a:pt x="2934" y="0"/>
                    </a:lnTo>
                    <a:lnTo>
                      <a:pt x="0" y="0"/>
                    </a:lnTo>
                    <a:lnTo>
                      <a:pt x="0" y="2847"/>
                    </a:lnTo>
                  </a:path>
                </a:pathLst>
              </a:custGeom>
              <a:noFill/>
              <a:ln w="284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32"/>
              <p:cNvSpPr>
                <a:spLocks noChangeArrowheads="1"/>
              </p:cNvSpPr>
              <p:nvPr/>
            </p:nvSpPr>
            <p:spPr bwMode="auto">
              <a:xfrm>
                <a:off x="5642736" y="1471297"/>
                <a:ext cx="503238" cy="509588"/>
              </a:xfrm>
              <a:custGeom>
                <a:avLst/>
                <a:gdLst>
                  <a:gd name="T0" fmla="*/ 0 w 1397"/>
                  <a:gd name="T1" fmla="*/ 1416 h 1417"/>
                  <a:gd name="T2" fmla="*/ 1396 w 1397"/>
                  <a:gd name="T3" fmla="*/ 1416 h 1417"/>
                  <a:gd name="T4" fmla="*/ 1396 w 1397"/>
                  <a:gd name="T5" fmla="*/ 0 h 1417"/>
                  <a:gd name="T6" fmla="*/ 0 w 1397"/>
                  <a:gd name="T7" fmla="*/ 0 h 1417"/>
                  <a:gd name="T8" fmla="*/ 0 w 1397"/>
                  <a:gd name="T9" fmla="*/ 1416 h 1417"/>
                </a:gdLst>
                <a:ahLst/>
                <a:cxnLst>
                  <a:cxn ang="0">
                    <a:pos x="T0" y="T1"/>
                  </a:cxn>
                  <a:cxn ang="0">
                    <a:pos x="T2" y="T3"/>
                  </a:cxn>
                  <a:cxn ang="0">
                    <a:pos x="T4" y="T5"/>
                  </a:cxn>
                  <a:cxn ang="0">
                    <a:pos x="T6" y="T7"/>
                  </a:cxn>
                  <a:cxn ang="0">
                    <a:pos x="T8" y="T9"/>
                  </a:cxn>
                </a:cxnLst>
                <a:rect l="0" t="0" r="r" b="b"/>
                <a:pathLst>
                  <a:path w="1397" h="1417">
                    <a:moveTo>
                      <a:pt x="0" y="1416"/>
                    </a:moveTo>
                    <a:lnTo>
                      <a:pt x="1396" y="1416"/>
                    </a:lnTo>
                    <a:lnTo>
                      <a:pt x="1396" y="0"/>
                    </a:lnTo>
                    <a:lnTo>
                      <a:pt x="0" y="0"/>
                    </a:lnTo>
                    <a:lnTo>
                      <a:pt x="0" y="1416"/>
                    </a:lnTo>
                  </a:path>
                </a:pathLst>
              </a:custGeom>
              <a:noFill/>
              <a:ln w="2520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4" name="Group 23"/>
            <p:cNvGrpSpPr/>
            <p:nvPr/>
          </p:nvGrpSpPr>
          <p:grpSpPr>
            <a:xfrm>
              <a:off x="6328418" y="4329112"/>
              <a:ext cx="1024128" cy="1024128"/>
              <a:chOff x="6476174" y="1233172"/>
              <a:chExt cx="1057275" cy="1025525"/>
            </a:xfrm>
          </p:grpSpPr>
          <p:pic>
            <p:nvPicPr>
              <p:cNvPr id="25"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90461" y="1247460"/>
                <a:ext cx="1027113" cy="995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 name="Freeform 11"/>
              <p:cNvSpPr>
                <a:spLocks noChangeArrowheads="1"/>
              </p:cNvSpPr>
              <p:nvPr/>
            </p:nvSpPr>
            <p:spPr bwMode="auto">
              <a:xfrm>
                <a:off x="6476174" y="1233172"/>
                <a:ext cx="1057275" cy="1025525"/>
              </a:xfrm>
              <a:custGeom>
                <a:avLst/>
                <a:gdLst>
                  <a:gd name="T0" fmla="*/ 0 w 2936"/>
                  <a:gd name="T1" fmla="*/ 2847 h 2848"/>
                  <a:gd name="T2" fmla="*/ 2935 w 2936"/>
                  <a:gd name="T3" fmla="*/ 2847 h 2848"/>
                  <a:gd name="T4" fmla="*/ 2935 w 2936"/>
                  <a:gd name="T5" fmla="*/ 0 h 2848"/>
                  <a:gd name="T6" fmla="*/ 0 w 2936"/>
                  <a:gd name="T7" fmla="*/ 0 h 2848"/>
                  <a:gd name="T8" fmla="*/ 0 w 2936"/>
                  <a:gd name="T9" fmla="*/ 2847 h 2848"/>
                </a:gdLst>
                <a:ahLst/>
                <a:cxnLst>
                  <a:cxn ang="0">
                    <a:pos x="T0" y="T1"/>
                  </a:cxn>
                  <a:cxn ang="0">
                    <a:pos x="T2" y="T3"/>
                  </a:cxn>
                  <a:cxn ang="0">
                    <a:pos x="T4" y="T5"/>
                  </a:cxn>
                  <a:cxn ang="0">
                    <a:pos x="T6" y="T7"/>
                  </a:cxn>
                  <a:cxn ang="0">
                    <a:pos x="T8" y="T9"/>
                  </a:cxn>
                </a:cxnLst>
                <a:rect l="0" t="0" r="r" b="b"/>
                <a:pathLst>
                  <a:path w="2936" h="2848">
                    <a:moveTo>
                      <a:pt x="0" y="2847"/>
                    </a:moveTo>
                    <a:lnTo>
                      <a:pt x="2935" y="2847"/>
                    </a:lnTo>
                    <a:lnTo>
                      <a:pt x="2935" y="0"/>
                    </a:lnTo>
                    <a:lnTo>
                      <a:pt x="0" y="0"/>
                    </a:lnTo>
                    <a:lnTo>
                      <a:pt x="0" y="2847"/>
                    </a:lnTo>
                  </a:path>
                </a:pathLst>
              </a:custGeom>
              <a:noFill/>
              <a:ln w="284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 name="Freeform 33"/>
              <p:cNvSpPr>
                <a:spLocks noChangeArrowheads="1"/>
              </p:cNvSpPr>
              <p:nvPr/>
            </p:nvSpPr>
            <p:spPr bwMode="auto">
              <a:xfrm>
                <a:off x="6753986" y="1471297"/>
                <a:ext cx="503238" cy="509588"/>
              </a:xfrm>
              <a:custGeom>
                <a:avLst/>
                <a:gdLst>
                  <a:gd name="T0" fmla="*/ 0 w 1397"/>
                  <a:gd name="T1" fmla="*/ 1416 h 1417"/>
                  <a:gd name="T2" fmla="*/ 1396 w 1397"/>
                  <a:gd name="T3" fmla="*/ 1416 h 1417"/>
                  <a:gd name="T4" fmla="*/ 1396 w 1397"/>
                  <a:gd name="T5" fmla="*/ 0 h 1417"/>
                  <a:gd name="T6" fmla="*/ 0 w 1397"/>
                  <a:gd name="T7" fmla="*/ 0 h 1417"/>
                  <a:gd name="T8" fmla="*/ 0 w 1397"/>
                  <a:gd name="T9" fmla="*/ 1416 h 1417"/>
                </a:gdLst>
                <a:ahLst/>
                <a:cxnLst>
                  <a:cxn ang="0">
                    <a:pos x="T0" y="T1"/>
                  </a:cxn>
                  <a:cxn ang="0">
                    <a:pos x="T2" y="T3"/>
                  </a:cxn>
                  <a:cxn ang="0">
                    <a:pos x="T4" y="T5"/>
                  </a:cxn>
                  <a:cxn ang="0">
                    <a:pos x="T6" y="T7"/>
                  </a:cxn>
                  <a:cxn ang="0">
                    <a:pos x="T8" y="T9"/>
                  </a:cxn>
                </a:cxnLst>
                <a:rect l="0" t="0" r="r" b="b"/>
                <a:pathLst>
                  <a:path w="1397" h="1417">
                    <a:moveTo>
                      <a:pt x="0" y="1416"/>
                    </a:moveTo>
                    <a:lnTo>
                      <a:pt x="1396" y="1416"/>
                    </a:lnTo>
                    <a:lnTo>
                      <a:pt x="1396" y="0"/>
                    </a:lnTo>
                    <a:lnTo>
                      <a:pt x="0" y="0"/>
                    </a:lnTo>
                    <a:lnTo>
                      <a:pt x="0" y="1416"/>
                    </a:lnTo>
                  </a:path>
                </a:pathLst>
              </a:custGeom>
              <a:noFill/>
              <a:ln w="2520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8" name="Freeform 34"/>
            <p:cNvSpPr>
              <a:spLocks noChangeArrowheads="1"/>
            </p:cNvSpPr>
            <p:nvPr/>
          </p:nvSpPr>
          <p:spPr bwMode="auto">
            <a:xfrm>
              <a:off x="8009699" y="4567237"/>
              <a:ext cx="503237" cy="509588"/>
            </a:xfrm>
            <a:custGeom>
              <a:avLst/>
              <a:gdLst>
                <a:gd name="T0" fmla="*/ 0 w 1397"/>
                <a:gd name="T1" fmla="*/ 1416 h 1417"/>
                <a:gd name="T2" fmla="*/ 1396 w 1397"/>
                <a:gd name="T3" fmla="*/ 1416 h 1417"/>
                <a:gd name="T4" fmla="*/ 1396 w 1397"/>
                <a:gd name="T5" fmla="*/ 0 h 1417"/>
                <a:gd name="T6" fmla="*/ 0 w 1397"/>
                <a:gd name="T7" fmla="*/ 0 h 1417"/>
                <a:gd name="T8" fmla="*/ 0 w 1397"/>
                <a:gd name="T9" fmla="*/ 1416 h 1417"/>
              </a:gdLst>
              <a:ahLst/>
              <a:cxnLst>
                <a:cxn ang="0">
                  <a:pos x="T0" y="T1"/>
                </a:cxn>
                <a:cxn ang="0">
                  <a:pos x="T2" y="T3"/>
                </a:cxn>
                <a:cxn ang="0">
                  <a:pos x="T4" y="T5"/>
                </a:cxn>
                <a:cxn ang="0">
                  <a:pos x="T6" y="T7"/>
                </a:cxn>
                <a:cxn ang="0">
                  <a:pos x="T8" y="T9"/>
                </a:cxn>
              </a:cxnLst>
              <a:rect l="0" t="0" r="r" b="b"/>
              <a:pathLst>
                <a:path w="1397" h="1417">
                  <a:moveTo>
                    <a:pt x="0" y="1416"/>
                  </a:moveTo>
                  <a:lnTo>
                    <a:pt x="1396" y="1416"/>
                  </a:lnTo>
                  <a:lnTo>
                    <a:pt x="1396" y="0"/>
                  </a:lnTo>
                  <a:lnTo>
                    <a:pt x="0" y="0"/>
                  </a:lnTo>
                  <a:lnTo>
                    <a:pt x="0" y="1416"/>
                  </a:lnTo>
                </a:path>
              </a:pathLst>
            </a:custGeom>
            <a:noFill/>
            <a:ln w="2520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29" name="Picture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93774" y="4835525"/>
              <a:ext cx="717550" cy="820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 name="Picture 35"/>
            <p:cNvPicPr>
              <a:picLocks noChangeAspect="1"/>
            </p:cNvPicPr>
            <p:nvPr/>
          </p:nvPicPr>
          <p:blipFill rotWithShape="1">
            <a:blip r:embed="rId14" cstate="print">
              <a:extLst>
                <a:ext uri="{28A0092B-C50C-407E-A947-70E740481C1C}">
                  <a14:useLocalDpi xmlns:a14="http://schemas.microsoft.com/office/drawing/2010/main" val="0"/>
                </a:ext>
              </a:extLst>
            </a:blip>
            <a:srcRect l="29529" t="9543" r="15968" b="10037"/>
            <a:stretch/>
          </p:blipFill>
          <p:spPr>
            <a:xfrm>
              <a:off x="3131293" y="4346751"/>
              <a:ext cx="1014689" cy="997140"/>
            </a:xfrm>
            <a:prstGeom prst="rect">
              <a:avLst/>
            </a:prstGeom>
          </p:spPr>
        </p:pic>
        <p:sp>
          <p:nvSpPr>
            <p:cNvPr id="37" name="Freeform 29"/>
            <p:cNvSpPr>
              <a:spLocks noChangeArrowheads="1"/>
            </p:cNvSpPr>
            <p:nvPr/>
          </p:nvSpPr>
          <p:spPr bwMode="auto">
            <a:xfrm>
              <a:off x="3132781" y="4329112"/>
              <a:ext cx="1019569" cy="1024128"/>
            </a:xfrm>
            <a:custGeom>
              <a:avLst/>
              <a:gdLst>
                <a:gd name="T0" fmla="*/ 0 w 3007"/>
                <a:gd name="T1" fmla="*/ 2849 h 2850"/>
                <a:gd name="T2" fmla="*/ 3006 w 3007"/>
                <a:gd name="T3" fmla="*/ 2849 h 2850"/>
                <a:gd name="T4" fmla="*/ 3006 w 3007"/>
                <a:gd name="T5" fmla="*/ 0 h 2850"/>
                <a:gd name="T6" fmla="*/ 0 w 3007"/>
                <a:gd name="T7" fmla="*/ 0 h 2850"/>
                <a:gd name="T8" fmla="*/ 0 w 3007"/>
                <a:gd name="T9" fmla="*/ 2849 h 2850"/>
              </a:gdLst>
              <a:ahLst/>
              <a:cxnLst>
                <a:cxn ang="0">
                  <a:pos x="T0" y="T1"/>
                </a:cxn>
                <a:cxn ang="0">
                  <a:pos x="T2" y="T3"/>
                </a:cxn>
                <a:cxn ang="0">
                  <a:pos x="T4" y="T5"/>
                </a:cxn>
                <a:cxn ang="0">
                  <a:pos x="T6" y="T7"/>
                </a:cxn>
                <a:cxn ang="0">
                  <a:pos x="T8" y="T9"/>
                </a:cxn>
              </a:cxnLst>
              <a:rect l="0" t="0" r="r" b="b"/>
              <a:pathLst>
                <a:path w="3007" h="2850">
                  <a:moveTo>
                    <a:pt x="0" y="2849"/>
                  </a:moveTo>
                  <a:lnTo>
                    <a:pt x="3006" y="2849"/>
                  </a:lnTo>
                  <a:lnTo>
                    <a:pt x="3006" y="0"/>
                  </a:lnTo>
                  <a:lnTo>
                    <a:pt x="0" y="0"/>
                  </a:lnTo>
                  <a:lnTo>
                    <a:pt x="0" y="2849"/>
                  </a:lnTo>
                </a:path>
              </a:pathLst>
            </a:custGeom>
            <a:noFill/>
            <a:ln w="284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 name="Freeform 30"/>
            <p:cNvSpPr>
              <a:spLocks noChangeArrowheads="1"/>
            </p:cNvSpPr>
            <p:nvPr/>
          </p:nvSpPr>
          <p:spPr bwMode="auto">
            <a:xfrm>
              <a:off x="3386185" y="4566913"/>
              <a:ext cx="489667" cy="508894"/>
            </a:xfrm>
            <a:custGeom>
              <a:avLst/>
              <a:gdLst>
                <a:gd name="T0" fmla="*/ 0 w 1396"/>
                <a:gd name="T1" fmla="*/ 1416 h 1417"/>
                <a:gd name="T2" fmla="*/ 1395 w 1396"/>
                <a:gd name="T3" fmla="*/ 1416 h 1417"/>
                <a:gd name="T4" fmla="*/ 1395 w 1396"/>
                <a:gd name="T5" fmla="*/ 0 h 1417"/>
                <a:gd name="T6" fmla="*/ 0 w 1396"/>
                <a:gd name="T7" fmla="*/ 0 h 1417"/>
                <a:gd name="T8" fmla="*/ 0 w 1396"/>
                <a:gd name="T9" fmla="*/ 1416 h 1417"/>
              </a:gdLst>
              <a:ahLst/>
              <a:cxnLst>
                <a:cxn ang="0">
                  <a:pos x="T0" y="T1"/>
                </a:cxn>
                <a:cxn ang="0">
                  <a:pos x="T2" y="T3"/>
                </a:cxn>
                <a:cxn ang="0">
                  <a:pos x="T4" y="T5"/>
                </a:cxn>
                <a:cxn ang="0">
                  <a:pos x="T6" y="T7"/>
                </a:cxn>
                <a:cxn ang="0">
                  <a:pos x="T8" y="T9"/>
                </a:cxn>
              </a:cxnLst>
              <a:rect l="0" t="0" r="r" b="b"/>
              <a:pathLst>
                <a:path w="1396" h="1417">
                  <a:moveTo>
                    <a:pt x="0" y="1416"/>
                  </a:moveTo>
                  <a:lnTo>
                    <a:pt x="1395" y="1416"/>
                  </a:lnTo>
                  <a:lnTo>
                    <a:pt x="1395" y="0"/>
                  </a:lnTo>
                  <a:lnTo>
                    <a:pt x="0" y="0"/>
                  </a:lnTo>
                  <a:lnTo>
                    <a:pt x="0" y="1416"/>
                  </a:lnTo>
                </a:path>
              </a:pathLst>
            </a:custGeom>
            <a:noFill/>
            <a:ln w="2520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54" name="Group 53"/>
            <p:cNvGrpSpPr/>
            <p:nvPr/>
          </p:nvGrpSpPr>
          <p:grpSpPr>
            <a:xfrm>
              <a:off x="1467168" y="4346751"/>
              <a:ext cx="1001712" cy="949325"/>
              <a:chOff x="701640" y="5562600"/>
              <a:chExt cx="1001712" cy="949325"/>
            </a:xfrm>
          </p:grpSpPr>
          <p:pic>
            <p:nvPicPr>
              <p:cNvPr id="45"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42" y="5573751"/>
                <a:ext cx="971550" cy="919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 name="Freeform 24"/>
              <p:cNvSpPr>
                <a:spLocks noChangeArrowheads="1"/>
              </p:cNvSpPr>
              <p:nvPr/>
            </p:nvSpPr>
            <p:spPr bwMode="auto">
              <a:xfrm>
                <a:off x="701640" y="5562600"/>
                <a:ext cx="1001712" cy="949325"/>
              </a:xfrm>
              <a:custGeom>
                <a:avLst/>
                <a:gdLst>
                  <a:gd name="T0" fmla="*/ 0 w 2781"/>
                  <a:gd name="T1" fmla="*/ 2636 h 2637"/>
                  <a:gd name="T2" fmla="*/ 2780 w 2781"/>
                  <a:gd name="T3" fmla="*/ 2636 h 2637"/>
                  <a:gd name="T4" fmla="*/ 2780 w 2781"/>
                  <a:gd name="T5" fmla="*/ 0 h 2637"/>
                  <a:gd name="T6" fmla="*/ 0 w 2781"/>
                  <a:gd name="T7" fmla="*/ 0 h 2637"/>
                  <a:gd name="T8" fmla="*/ 0 w 2781"/>
                  <a:gd name="T9" fmla="*/ 2636 h 2637"/>
                </a:gdLst>
                <a:ahLst/>
                <a:cxnLst>
                  <a:cxn ang="0">
                    <a:pos x="T0" y="T1"/>
                  </a:cxn>
                  <a:cxn ang="0">
                    <a:pos x="T2" y="T3"/>
                  </a:cxn>
                  <a:cxn ang="0">
                    <a:pos x="T4" y="T5"/>
                  </a:cxn>
                  <a:cxn ang="0">
                    <a:pos x="T6" y="T7"/>
                  </a:cxn>
                  <a:cxn ang="0">
                    <a:pos x="T8" y="T9"/>
                  </a:cxn>
                </a:cxnLst>
                <a:rect l="0" t="0" r="r" b="b"/>
                <a:pathLst>
                  <a:path w="2781" h="2637">
                    <a:moveTo>
                      <a:pt x="0" y="2636"/>
                    </a:moveTo>
                    <a:lnTo>
                      <a:pt x="2780" y="2636"/>
                    </a:lnTo>
                    <a:lnTo>
                      <a:pt x="2780" y="0"/>
                    </a:lnTo>
                    <a:lnTo>
                      <a:pt x="0" y="0"/>
                    </a:lnTo>
                    <a:lnTo>
                      <a:pt x="0" y="2636"/>
                    </a:lnTo>
                  </a:path>
                </a:pathLst>
              </a:custGeom>
              <a:noFill/>
              <a:ln w="284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7" name="Freeform 25"/>
              <p:cNvSpPr>
                <a:spLocks noChangeArrowheads="1"/>
              </p:cNvSpPr>
              <p:nvPr/>
            </p:nvSpPr>
            <p:spPr bwMode="auto">
              <a:xfrm>
                <a:off x="974690" y="5783263"/>
                <a:ext cx="465137" cy="471487"/>
              </a:xfrm>
              <a:custGeom>
                <a:avLst/>
                <a:gdLst>
                  <a:gd name="T0" fmla="*/ 0 w 1290"/>
                  <a:gd name="T1" fmla="*/ 1307 h 1308"/>
                  <a:gd name="T2" fmla="*/ 1289 w 1290"/>
                  <a:gd name="T3" fmla="*/ 1307 h 1308"/>
                  <a:gd name="T4" fmla="*/ 1289 w 1290"/>
                  <a:gd name="T5" fmla="*/ 0 h 1308"/>
                  <a:gd name="T6" fmla="*/ 0 w 1290"/>
                  <a:gd name="T7" fmla="*/ 0 h 1308"/>
                  <a:gd name="T8" fmla="*/ 0 w 1290"/>
                  <a:gd name="T9" fmla="*/ 1307 h 1308"/>
                </a:gdLst>
                <a:ahLst/>
                <a:cxnLst>
                  <a:cxn ang="0">
                    <a:pos x="T0" y="T1"/>
                  </a:cxn>
                  <a:cxn ang="0">
                    <a:pos x="T2" y="T3"/>
                  </a:cxn>
                  <a:cxn ang="0">
                    <a:pos x="T4" y="T5"/>
                  </a:cxn>
                  <a:cxn ang="0">
                    <a:pos x="T6" y="T7"/>
                  </a:cxn>
                  <a:cxn ang="0">
                    <a:pos x="T8" y="T9"/>
                  </a:cxn>
                </a:cxnLst>
                <a:rect l="0" t="0" r="r" b="b"/>
                <a:pathLst>
                  <a:path w="1290" h="1308">
                    <a:moveTo>
                      <a:pt x="0" y="1307"/>
                    </a:moveTo>
                    <a:lnTo>
                      <a:pt x="1289" y="1307"/>
                    </a:lnTo>
                    <a:lnTo>
                      <a:pt x="1289" y="0"/>
                    </a:lnTo>
                    <a:lnTo>
                      <a:pt x="0" y="0"/>
                    </a:lnTo>
                    <a:lnTo>
                      <a:pt x="0" y="1307"/>
                    </a:lnTo>
                  </a:path>
                </a:pathLst>
              </a:custGeom>
              <a:noFill/>
              <a:ln w="2520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nvGrpSpPr>
          <p:cNvPr id="3" name="Group 2"/>
          <p:cNvGrpSpPr/>
          <p:nvPr/>
        </p:nvGrpSpPr>
        <p:grpSpPr>
          <a:xfrm>
            <a:off x="1467168" y="3168138"/>
            <a:ext cx="6960230" cy="996697"/>
            <a:chOff x="1467168" y="3168138"/>
            <a:chExt cx="6960230" cy="996697"/>
          </a:xfrm>
        </p:grpSpPr>
        <p:pic>
          <p:nvPicPr>
            <p:cNvPr id="40" name="Picture 39"/>
            <p:cNvPicPr>
              <a:picLocks/>
            </p:cNvPicPr>
            <p:nvPr/>
          </p:nvPicPr>
          <p:blipFill rotWithShape="1">
            <a:blip r:embed="rId15">
              <a:extLst>
                <a:ext uri="{28A0092B-C50C-407E-A947-70E740481C1C}">
                  <a14:useLocalDpi xmlns:a14="http://schemas.microsoft.com/office/drawing/2010/main" val="0"/>
                </a:ext>
              </a:extLst>
            </a:blip>
            <a:srcRect l="18190" r="3616" b="26288"/>
            <a:stretch/>
          </p:blipFill>
          <p:spPr>
            <a:xfrm flipH="1">
              <a:off x="7430702" y="3168139"/>
              <a:ext cx="996696" cy="996696"/>
            </a:xfrm>
            <a:prstGeom prst="rect">
              <a:avLst/>
            </a:prstGeom>
            <a:ln w="28575">
              <a:solidFill>
                <a:srgbClr val="FF0000"/>
              </a:solidFill>
            </a:ln>
          </p:spPr>
        </p:pic>
        <p:pic>
          <p:nvPicPr>
            <p:cNvPr id="41" name="Picture 40"/>
            <p:cNvPicPr>
              <a:picLocks/>
            </p:cNvPicPr>
            <p:nvPr/>
          </p:nvPicPr>
          <p:blipFill rotWithShape="1">
            <a:blip r:embed="rId16">
              <a:extLst>
                <a:ext uri="{28A0092B-C50C-407E-A947-70E740481C1C}">
                  <a14:useLocalDpi xmlns:a14="http://schemas.microsoft.com/office/drawing/2010/main" val="0"/>
                </a:ext>
              </a:extLst>
            </a:blip>
            <a:srcRect l="18265" r="3543" b="25501"/>
            <a:stretch/>
          </p:blipFill>
          <p:spPr>
            <a:xfrm flipH="1">
              <a:off x="3131292" y="3168139"/>
              <a:ext cx="996696" cy="996696"/>
            </a:xfrm>
            <a:prstGeom prst="rect">
              <a:avLst/>
            </a:prstGeom>
            <a:ln w="28575">
              <a:solidFill>
                <a:srgbClr val="FF0000"/>
              </a:solidFill>
            </a:ln>
          </p:spPr>
        </p:pic>
        <p:pic>
          <p:nvPicPr>
            <p:cNvPr id="42" name="Picture 41"/>
            <p:cNvPicPr>
              <a:picLocks/>
            </p:cNvPicPr>
            <p:nvPr/>
          </p:nvPicPr>
          <p:blipFill rotWithShape="1">
            <a:blip r:embed="rId17">
              <a:extLst>
                <a:ext uri="{28A0092B-C50C-407E-A947-70E740481C1C}">
                  <a14:useLocalDpi xmlns:a14="http://schemas.microsoft.com/office/drawing/2010/main" val="0"/>
                </a:ext>
              </a:extLst>
            </a:blip>
            <a:srcRect l="18265" r="3543" b="26288"/>
            <a:stretch/>
          </p:blipFill>
          <p:spPr>
            <a:xfrm flipH="1">
              <a:off x="4206144" y="3168139"/>
              <a:ext cx="996696" cy="996696"/>
            </a:xfrm>
            <a:prstGeom prst="rect">
              <a:avLst/>
            </a:prstGeom>
            <a:ln w="28575">
              <a:solidFill>
                <a:srgbClr val="FF0000"/>
              </a:solidFill>
            </a:ln>
          </p:spPr>
        </p:pic>
        <p:pic>
          <p:nvPicPr>
            <p:cNvPr id="43" name="Picture 42"/>
            <p:cNvPicPr>
              <a:picLocks/>
            </p:cNvPicPr>
            <p:nvPr/>
          </p:nvPicPr>
          <p:blipFill rotWithShape="1">
            <a:blip r:embed="rId18">
              <a:extLst>
                <a:ext uri="{28A0092B-C50C-407E-A947-70E740481C1C}">
                  <a14:useLocalDpi xmlns:a14="http://schemas.microsoft.com/office/drawing/2010/main" val="0"/>
                </a:ext>
              </a:extLst>
            </a:blip>
            <a:srcRect l="18265" r="3543" b="27708"/>
            <a:stretch/>
          </p:blipFill>
          <p:spPr>
            <a:xfrm flipH="1">
              <a:off x="5280996" y="3168139"/>
              <a:ext cx="996696" cy="996696"/>
            </a:xfrm>
            <a:prstGeom prst="rect">
              <a:avLst/>
            </a:prstGeom>
            <a:ln w="28575">
              <a:solidFill>
                <a:srgbClr val="FF0000"/>
              </a:solidFill>
            </a:ln>
          </p:spPr>
        </p:pic>
        <p:pic>
          <p:nvPicPr>
            <p:cNvPr id="44" name="Picture 43"/>
            <p:cNvPicPr>
              <a:picLocks/>
            </p:cNvPicPr>
            <p:nvPr/>
          </p:nvPicPr>
          <p:blipFill rotWithShape="1">
            <a:blip r:embed="rId19">
              <a:extLst>
                <a:ext uri="{28A0092B-C50C-407E-A947-70E740481C1C}">
                  <a14:useLocalDpi xmlns:a14="http://schemas.microsoft.com/office/drawing/2010/main" val="0"/>
                </a:ext>
              </a:extLst>
            </a:blip>
            <a:srcRect l="18312" r="3611" b="26915"/>
            <a:stretch/>
          </p:blipFill>
          <p:spPr>
            <a:xfrm flipH="1">
              <a:off x="6355848" y="3168139"/>
              <a:ext cx="996696" cy="996696"/>
            </a:xfrm>
            <a:prstGeom prst="rect">
              <a:avLst/>
            </a:prstGeom>
            <a:ln w="28575">
              <a:solidFill>
                <a:srgbClr val="FF0000"/>
              </a:solidFill>
            </a:ln>
          </p:spPr>
        </p:pic>
        <p:grpSp>
          <p:nvGrpSpPr>
            <p:cNvPr id="52" name="Group 51"/>
            <p:cNvGrpSpPr/>
            <p:nvPr/>
          </p:nvGrpSpPr>
          <p:grpSpPr>
            <a:xfrm>
              <a:off x="1467168" y="3168138"/>
              <a:ext cx="1001712" cy="996696"/>
              <a:chOff x="1137296" y="3168139"/>
              <a:chExt cx="1001712" cy="949325"/>
            </a:xfrm>
          </p:grpSpPr>
          <p:pic>
            <p:nvPicPr>
              <p:cNvPr id="50"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9598" y="3168139"/>
                <a:ext cx="971550" cy="919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 name="Freeform 24"/>
              <p:cNvSpPr>
                <a:spLocks noChangeArrowheads="1"/>
              </p:cNvSpPr>
              <p:nvPr/>
            </p:nvSpPr>
            <p:spPr bwMode="auto">
              <a:xfrm>
                <a:off x="1137296" y="3168139"/>
                <a:ext cx="1001712" cy="949325"/>
              </a:xfrm>
              <a:custGeom>
                <a:avLst/>
                <a:gdLst>
                  <a:gd name="T0" fmla="*/ 0 w 2781"/>
                  <a:gd name="T1" fmla="*/ 2636 h 2637"/>
                  <a:gd name="T2" fmla="*/ 2780 w 2781"/>
                  <a:gd name="T3" fmla="*/ 2636 h 2637"/>
                  <a:gd name="T4" fmla="*/ 2780 w 2781"/>
                  <a:gd name="T5" fmla="*/ 0 h 2637"/>
                  <a:gd name="T6" fmla="*/ 0 w 2781"/>
                  <a:gd name="T7" fmla="*/ 0 h 2637"/>
                  <a:gd name="T8" fmla="*/ 0 w 2781"/>
                  <a:gd name="T9" fmla="*/ 2636 h 2637"/>
                </a:gdLst>
                <a:ahLst/>
                <a:cxnLst>
                  <a:cxn ang="0">
                    <a:pos x="T0" y="T1"/>
                  </a:cxn>
                  <a:cxn ang="0">
                    <a:pos x="T2" y="T3"/>
                  </a:cxn>
                  <a:cxn ang="0">
                    <a:pos x="T4" y="T5"/>
                  </a:cxn>
                  <a:cxn ang="0">
                    <a:pos x="T6" y="T7"/>
                  </a:cxn>
                  <a:cxn ang="0">
                    <a:pos x="T8" y="T9"/>
                  </a:cxn>
                </a:cxnLst>
                <a:rect l="0" t="0" r="r" b="b"/>
                <a:pathLst>
                  <a:path w="2781" h="2637">
                    <a:moveTo>
                      <a:pt x="0" y="2636"/>
                    </a:moveTo>
                    <a:lnTo>
                      <a:pt x="2780" y="2636"/>
                    </a:lnTo>
                    <a:lnTo>
                      <a:pt x="2780" y="0"/>
                    </a:lnTo>
                    <a:lnTo>
                      <a:pt x="0" y="0"/>
                    </a:lnTo>
                    <a:lnTo>
                      <a:pt x="0" y="2636"/>
                    </a:lnTo>
                  </a:path>
                </a:pathLst>
              </a:custGeom>
              <a:noFill/>
              <a:ln w="284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nvGrpSpPr>
          <p:cNvPr id="39" name="Group 38"/>
          <p:cNvGrpSpPr/>
          <p:nvPr/>
        </p:nvGrpSpPr>
        <p:grpSpPr>
          <a:xfrm>
            <a:off x="3461031" y="2574015"/>
            <a:ext cx="4548668" cy="832425"/>
            <a:chOff x="3461031" y="2574015"/>
            <a:chExt cx="4548668" cy="832425"/>
          </a:xfrm>
        </p:grpSpPr>
        <p:cxnSp>
          <p:nvCxnSpPr>
            <p:cNvPr id="13" name="Straight Arrow Connector 12"/>
            <p:cNvCxnSpPr>
              <a:stCxn id="6" idx="2"/>
            </p:cNvCxnSpPr>
            <p:nvPr/>
          </p:nvCxnSpPr>
          <p:spPr>
            <a:xfrm>
              <a:off x="3461031" y="2574015"/>
              <a:ext cx="168609" cy="832425"/>
            </a:xfrm>
            <a:prstGeom prst="straightConnector1">
              <a:avLst/>
            </a:prstGeom>
            <a:ln w="28575">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8" idx="2"/>
            </p:cNvCxnSpPr>
            <p:nvPr/>
          </p:nvCxnSpPr>
          <p:spPr>
            <a:xfrm>
              <a:off x="4343382" y="2574015"/>
              <a:ext cx="334979" cy="832425"/>
            </a:xfrm>
            <a:prstGeom prst="straightConnector1">
              <a:avLst/>
            </a:prstGeom>
            <a:ln w="28575">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6854196" y="2574015"/>
              <a:ext cx="107146" cy="831924"/>
            </a:xfrm>
            <a:prstGeom prst="straightConnector1">
              <a:avLst/>
            </a:prstGeom>
            <a:ln w="28575">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28" idx="3"/>
            </p:cNvCxnSpPr>
            <p:nvPr/>
          </p:nvCxnSpPr>
          <p:spPr>
            <a:xfrm>
              <a:off x="6063107" y="2574015"/>
              <a:ext cx="1946592" cy="832248"/>
            </a:xfrm>
            <a:prstGeom prst="straightConnector1">
              <a:avLst/>
            </a:prstGeom>
            <a:ln w="28575">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213037" y="2574015"/>
              <a:ext cx="543237" cy="832425"/>
            </a:xfrm>
            <a:prstGeom prst="straightConnector1">
              <a:avLst/>
            </a:prstGeom>
            <a:ln w="28575">
              <a:solidFill>
                <a:srgbClr val="00FF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340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22222E-6 -1.14504E-6 L -2.22222E-6 0.23178 " pathEditMode="relative" rAng="0" ptsTypes="AA">
                                      <p:cBhvr>
                                        <p:cTn id="6" dur="500" fill="hold"/>
                                        <p:tgtEl>
                                          <p:spTgt spid="3"/>
                                        </p:tgtEl>
                                        <p:attrNameLst>
                                          <p:attrName>ppt_x</p:attrName>
                                          <p:attrName>ppt_y</p:attrName>
                                        </p:attrNameLst>
                                      </p:cBhvr>
                                      <p:rCtr x="0" y="11589"/>
                                    </p:animMotion>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Discovery = Patch Clustering</a:t>
            </a:r>
            <a:endParaRPr lang="en-US" dirty="0"/>
          </a:p>
        </p:txBody>
      </p:sp>
      <p:grpSp>
        <p:nvGrpSpPr>
          <p:cNvPr id="53" name="Group 52"/>
          <p:cNvGrpSpPr/>
          <p:nvPr/>
        </p:nvGrpSpPr>
        <p:grpSpPr>
          <a:xfrm>
            <a:off x="3131292" y="1933935"/>
            <a:ext cx="4150090" cy="640080"/>
            <a:chOff x="3088910" y="1933935"/>
            <a:chExt cx="4150090" cy="64008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4610" t="25937" r="29297" b="36037"/>
            <a:stretch/>
          </p:blipFill>
          <p:spPr>
            <a:xfrm>
              <a:off x="3088910" y="1933935"/>
              <a:ext cx="659477" cy="640080"/>
            </a:xfrm>
            <a:prstGeom prst="rect">
              <a:avLst/>
            </a:prstGeom>
            <a:ln w="28575">
              <a:solidFill>
                <a:srgbClr val="00FF00"/>
              </a:solidFill>
            </a:ln>
          </p:spPr>
        </p:pic>
        <p:pic>
          <p:nvPicPr>
            <p:cNvPr id="7"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6266" y="1933935"/>
              <a:ext cx="640080" cy="640080"/>
            </a:xfrm>
            <a:prstGeom prst="rect">
              <a:avLst/>
            </a:prstGeom>
            <a:noFill/>
            <a:ln w="28575" cap="flat">
              <a:solidFill>
                <a:srgbClr val="00FF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960" y="1933935"/>
              <a:ext cx="640080" cy="640080"/>
            </a:xfrm>
            <a:prstGeom prst="rect">
              <a:avLst/>
            </a:prstGeom>
            <a:noFill/>
            <a:ln w="28575" cap="flat">
              <a:solidFill>
                <a:srgbClr val="00FF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3613" y="1933935"/>
              <a:ext cx="640080" cy="640080"/>
            </a:xfrm>
            <a:prstGeom prst="rect">
              <a:avLst/>
            </a:prstGeom>
            <a:noFill/>
            <a:ln w="28575" cap="flat">
              <a:solidFill>
                <a:srgbClr val="00FF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98920" y="1933935"/>
              <a:ext cx="640080" cy="640080"/>
            </a:xfrm>
            <a:prstGeom prst="rect">
              <a:avLst/>
            </a:prstGeom>
            <a:noFill/>
            <a:ln w="28575" cap="flat">
              <a:solidFill>
                <a:srgbClr val="00FF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2" name="Picture 23"/>
          <p:cNvPicPr>
            <a:picLocks noChangeAspect="1" noChangeArrowheads="1"/>
          </p:cNvPicPr>
          <p:nvPr/>
        </p:nvPicPr>
        <p:blipFill rotWithShape="1">
          <a:blip r:embed="rId8">
            <a:extLst>
              <a:ext uri="{28A0092B-C50C-407E-A947-70E740481C1C}">
                <a14:useLocalDpi xmlns:a14="http://schemas.microsoft.com/office/drawing/2010/main" val="0"/>
              </a:ext>
            </a:extLst>
          </a:blip>
          <a:srcRect l="30984" t="18515" r="23164" b="30189"/>
          <a:stretch/>
        </p:blipFill>
        <p:spPr bwMode="auto">
          <a:xfrm>
            <a:off x="1828800" y="1933935"/>
            <a:ext cx="640080" cy="640080"/>
          </a:xfrm>
          <a:prstGeom prst="rect">
            <a:avLst/>
          </a:prstGeom>
          <a:noFill/>
          <a:ln w="28575" cap="flat">
            <a:solidFill>
              <a:srgbClr val="00FF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52485" y="3182426"/>
            <a:ext cx="1027112" cy="895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Freeform 15"/>
          <p:cNvSpPr>
            <a:spLocks noChangeArrowheads="1"/>
          </p:cNvSpPr>
          <p:nvPr/>
        </p:nvSpPr>
        <p:spPr bwMode="auto">
          <a:xfrm>
            <a:off x="7733474" y="3168138"/>
            <a:ext cx="1057275" cy="1025525"/>
          </a:xfrm>
          <a:custGeom>
            <a:avLst/>
            <a:gdLst>
              <a:gd name="T0" fmla="*/ 0 w 2935"/>
              <a:gd name="T1" fmla="*/ 2847 h 2848"/>
              <a:gd name="T2" fmla="*/ 2934 w 2935"/>
              <a:gd name="T3" fmla="*/ 2847 h 2848"/>
              <a:gd name="T4" fmla="*/ 2934 w 2935"/>
              <a:gd name="T5" fmla="*/ 0 h 2848"/>
              <a:gd name="T6" fmla="*/ 0 w 2935"/>
              <a:gd name="T7" fmla="*/ 0 h 2848"/>
              <a:gd name="T8" fmla="*/ 0 w 2935"/>
              <a:gd name="T9" fmla="*/ 2847 h 2848"/>
            </a:gdLst>
            <a:ahLst/>
            <a:cxnLst>
              <a:cxn ang="0">
                <a:pos x="T0" y="T1"/>
              </a:cxn>
              <a:cxn ang="0">
                <a:pos x="T2" y="T3"/>
              </a:cxn>
              <a:cxn ang="0">
                <a:pos x="T4" y="T5"/>
              </a:cxn>
              <a:cxn ang="0">
                <a:pos x="T6" y="T7"/>
              </a:cxn>
              <a:cxn ang="0">
                <a:pos x="T8" y="T9"/>
              </a:cxn>
            </a:cxnLst>
            <a:rect l="0" t="0" r="r" b="b"/>
            <a:pathLst>
              <a:path w="2935" h="2848">
                <a:moveTo>
                  <a:pt x="0" y="2847"/>
                </a:moveTo>
                <a:lnTo>
                  <a:pt x="2934" y="2847"/>
                </a:lnTo>
                <a:lnTo>
                  <a:pt x="2934" y="0"/>
                </a:lnTo>
                <a:lnTo>
                  <a:pt x="0" y="0"/>
                </a:lnTo>
                <a:lnTo>
                  <a:pt x="0" y="2847"/>
                </a:lnTo>
              </a:path>
            </a:pathLst>
          </a:custGeom>
          <a:noFill/>
          <a:ln w="284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6" name="Group 15"/>
          <p:cNvGrpSpPr/>
          <p:nvPr/>
        </p:nvGrpSpPr>
        <p:grpSpPr>
          <a:xfrm>
            <a:off x="4197993" y="3168138"/>
            <a:ext cx="1024128" cy="1024128"/>
            <a:chOff x="4302924" y="1233172"/>
            <a:chExt cx="1027113" cy="1025525"/>
          </a:xfrm>
        </p:grpSpPr>
        <p:pic>
          <p:nvPicPr>
            <p:cNvPr id="1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02924" y="1244323"/>
              <a:ext cx="1027113" cy="995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 name="Freeform 3"/>
            <p:cNvSpPr>
              <a:spLocks noChangeArrowheads="1"/>
            </p:cNvSpPr>
            <p:nvPr/>
          </p:nvSpPr>
          <p:spPr bwMode="auto">
            <a:xfrm>
              <a:off x="4302924" y="1233172"/>
              <a:ext cx="1015962" cy="1025525"/>
            </a:xfrm>
            <a:custGeom>
              <a:avLst/>
              <a:gdLst>
                <a:gd name="T0" fmla="*/ 0 w 2935"/>
                <a:gd name="T1" fmla="*/ 2847 h 2848"/>
                <a:gd name="T2" fmla="*/ 2934 w 2935"/>
                <a:gd name="T3" fmla="*/ 2847 h 2848"/>
                <a:gd name="T4" fmla="*/ 2934 w 2935"/>
                <a:gd name="T5" fmla="*/ 0 h 2848"/>
                <a:gd name="T6" fmla="*/ 0 w 2935"/>
                <a:gd name="T7" fmla="*/ 0 h 2848"/>
                <a:gd name="T8" fmla="*/ 0 w 2935"/>
                <a:gd name="T9" fmla="*/ 2847 h 2848"/>
              </a:gdLst>
              <a:ahLst/>
              <a:cxnLst>
                <a:cxn ang="0">
                  <a:pos x="T0" y="T1"/>
                </a:cxn>
                <a:cxn ang="0">
                  <a:pos x="T2" y="T3"/>
                </a:cxn>
                <a:cxn ang="0">
                  <a:pos x="T4" y="T5"/>
                </a:cxn>
                <a:cxn ang="0">
                  <a:pos x="T6" y="T7"/>
                </a:cxn>
                <a:cxn ang="0">
                  <a:pos x="T8" y="T9"/>
                </a:cxn>
              </a:cxnLst>
              <a:rect l="0" t="0" r="r" b="b"/>
              <a:pathLst>
                <a:path w="2935" h="2848">
                  <a:moveTo>
                    <a:pt x="0" y="2847"/>
                  </a:moveTo>
                  <a:lnTo>
                    <a:pt x="2934" y="2847"/>
                  </a:lnTo>
                  <a:lnTo>
                    <a:pt x="2934" y="0"/>
                  </a:lnTo>
                  <a:lnTo>
                    <a:pt x="0" y="0"/>
                  </a:lnTo>
                  <a:lnTo>
                    <a:pt x="0" y="2847"/>
                  </a:lnTo>
                </a:path>
              </a:pathLst>
            </a:custGeom>
            <a:noFill/>
            <a:ln w="284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 name="Freeform 31"/>
            <p:cNvSpPr>
              <a:spLocks noChangeArrowheads="1"/>
            </p:cNvSpPr>
            <p:nvPr/>
          </p:nvSpPr>
          <p:spPr bwMode="auto">
            <a:xfrm>
              <a:off x="4533074" y="1471297"/>
              <a:ext cx="503237" cy="509588"/>
            </a:xfrm>
            <a:custGeom>
              <a:avLst/>
              <a:gdLst>
                <a:gd name="T0" fmla="*/ 0 w 1397"/>
                <a:gd name="T1" fmla="*/ 1416 h 1417"/>
                <a:gd name="T2" fmla="*/ 1396 w 1397"/>
                <a:gd name="T3" fmla="*/ 1416 h 1417"/>
                <a:gd name="T4" fmla="*/ 1396 w 1397"/>
                <a:gd name="T5" fmla="*/ 0 h 1417"/>
                <a:gd name="T6" fmla="*/ 0 w 1397"/>
                <a:gd name="T7" fmla="*/ 0 h 1417"/>
                <a:gd name="T8" fmla="*/ 0 w 1397"/>
                <a:gd name="T9" fmla="*/ 1416 h 1417"/>
              </a:gdLst>
              <a:ahLst/>
              <a:cxnLst>
                <a:cxn ang="0">
                  <a:pos x="T0" y="T1"/>
                </a:cxn>
                <a:cxn ang="0">
                  <a:pos x="T2" y="T3"/>
                </a:cxn>
                <a:cxn ang="0">
                  <a:pos x="T4" y="T5"/>
                </a:cxn>
                <a:cxn ang="0">
                  <a:pos x="T6" y="T7"/>
                </a:cxn>
                <a:cxn ang="0">
                  <a:pos x="T8" y="T9"/>
                </a:cxn>
              </a:cxnLst>
              <a:rect l="0" t="0" r="r" b="b"/>
              <a:pathLst>
                <a:path w="1397" h="1417">
                  <a:moveTo>
                    <a:pt x="0" y="1416"/>
                  </a:moveTo>
                  <a:lnTo>
                    <a:pt x="1396" y="1416"/>
                  </a:lnTo>
                  <a:lnTo>
                    <a:pt x="1396" y="0"/>
                  </a:lnTo>
                  <a:lnTo>
                    <a:pt x="0" y="0"/>
                  </a:lnTo>
                  <a:lnTo>
                    <a:pt x="0" y="1416"/>
                  </a:lnTo>
                </a:path>
              </a:pathLst>
            </a:custGeom>
            <a:noFill/>
            <a:ln w="2520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0" name="Group 19"/>
          <p:cNvGrpSpPr/>
          <p:nvPr/>
        </p:nvGrpSpPr>
        <p:grpSpPr>
          <a:xfrm>
            <a:off x="5263205" y="3168138"/>
            <a:ext cx="1024128" cy="1024128"/>
            <a:chOff x="5399848" y="1233172"/>
            <a:chExt cx="1027113" cy="1025525"/>
          </a:xfrm>
        </p:grpSpPr>
        <p:pic>
          <p:nvPicPr>
            <p:cNvPr id="21"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99848" y="1233172"/>
              <a:ext cx="1027113" cy="949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Freeform 13"/>
            <p:cNvSpPr>
              <a:spLocks noChangeArrowheads="1"/>
            </p:cNvSpPr>
            <p:nvPr/>
          </p:nvSpPr>
          <p:spPr bwMode="auto">
            <a:xfrm>
              <a:off x="5399848" y="1233172"/>
              <a:ext cx="1027113" cy="1025525"/>
            </a:xfrm>
            <a:custGeom>
              <a:avLst/>
              <a:gdLst>
                <a:gd name="T0" fmla="*/ 0 w 2935"/>
                <a:gd name="T1" fmla="*/ 2847 h 2848"/>
                <a:gd name="T2" fmla="*/ 2934 w 2935"/>
                <a:gd name="T3" fmla="*/ 2847 h 2848"/>
                <a:gd name="T4" fmla="*/ 2934 w 2935"/>
                <a:gd name="T5" fmla="*/ 0 h 2848"/>
                <a:gd name="T6" fmla="*/ 0 w 2935"/>
                <a:gd name="T7" fmla="*/ 0 h 2848"/>
                <a:gd name="T8" fmla="*/ 0 w 2935"/>
                <a:gd name="T9" fmla="*/ 2847 h 2848"/>
              </a:gdLst>
              <a:ahLst/>
              <a:cxnLst>
                <a:cxn ang="0">
                  <a:pos x="T0" y="T1"/>
                </a:cxn>
                <a:cxn ang="0">
                  <a:pos x="T2" y="T3"/>
                </a:cxn>
                <a:cxn ang="0">
                  <a:pos x="T4" y="T5"/>
                </a:cxn>
                <a:cxn ang="0">
                  <a:pos x="T6" y="T7"/>
                </a:cxn>
                <a:cxn ang="0">
                  <a:pos x="T8" y="T9"/>
                </a:cxn>
              </a:cxnLst>
              <a:rect l="0" t="0" r="r" b="b"/>
              <a:pathLst>
                <a:path w="2935" h="2848">
                  <a:moveTo>
                    <a:pt x="0" y="2847"/>
                  </a:moveTo>
                  <a:lnTo>
                    <a:pt x="2934" y="2847"/>
                  </a:lnTo>
                  <a:lnTo>
                    <a:pt x="2934" y="0"/>
                  </a:lnTo>
                  <a:lnTo>
                    <a:pt x="0" y="0"/>
                  </a:lnTo>
                  <a:lnTo>
                    <a:pt x="0" y="2847"/>
                  </a:lnTo>
                </a:path>
              </a:pathLst>
            </a:custGeom>
            <a:noFill/>
            <a:ln w="284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32"/>
            <p:cNvSpPr>
              <a:spLocks noChangeArrowheads="1"/>
            </p:cNvSpPr>
            <p:nvPr/>
          </p:nvSpPr>
          <p:spPr bwMode="auto">
            <a:xfrm>
              <a:off x="5642736" y="1471297"/>
              <a:ext cx="503238" cy="509588"/>
            </a:xfrm>
            <a:custGeom>
              <a:avLst/>
              <a:gdLst>
                <a:gd name="T0" fmla="*/ 0 w 1397"/>
                <a:gd name="T1" fmla="*/ 1416 h 1417"/>
                <a:gd name="T2" fmla="*/ 1396 w 1397"/>
                <a:gd name="T3" fmla="*/ 1416 h 1417"/>
                <a:gd name="T4" fmla="*/ 1396 w 1397"/>
                <a:gd name="T5" fmla="*/ 0 h 1417"/>
                <a:gd name="T6" fmla="*/ 0 w 1397"/>
                <a:gd name="T7" fmla="*/ 0 h 1417"/>
                <a:gd name="T8" fmla="*/ 0 w 1397"/>
                <a:gd name="T9" fmla="*/ 1416 h 1417"/>
              </a:gdLst>
              <a:ahLst/>
              <a:cxnLst>
                <a:cxn ang="0">
                  <a:pos x="T0" y="T1"/>
                </a:cxn>
                <a:cxn ang="0">
                  <a:pos x="T2" y="T3"/>
                </a:cxn>
                <a:cxn ang="0">
                  <a:pos x="T4" y="T5"/>
                </a:cxn>
                <a:cxn ang="0">
                  <a:pos x="T6" y="T7"/>
                </a:cxn>
                <a:cxn ang="0">
                  <a:pos x="T8" y="T9"/>
                </a:cxn>
              </a:cxnLst>
              <a:rect l="0" t="0" r="r" b="b"/>
              <a:pathLst>
                <a:path w="1397" h="1417">
                  <a:moveTo>
                    <a:pt x="0" y="1416"/>
                  </a:moveTo>
                  <a:lnTo>
                    <a:pt x="1396" y="1416"/>
                  </a:lnTo>
                  <a:lnTo>
                    <a:pt x="1396" y="0"/>
                  </a:lnTo>
                  <a:lnTo>
                    <a:pt x="0" y="0"/>
                  </a:lnTo>
                  <a:lnTo>
                    <a:pt x="0" y="1416"/>
                  </a:lnTo>
                </a:path>
              </a:pathLst>
            </a:custGeom>
            <a:noFill/>
            <a:ln w="2520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4" name="Group 23"/>
          <p:cNvGrpSpPr/>
          <p:nvPr/>
        </p:nvGrpSpPr>
        <p:grpSpPr>
          <a:xfrm>
            <a:off x="6328418" y="3168138"/>
            <a:ext cx="1024128" cy="1024128"/>
            <a:chOff x="6476174" y="1233172"/>
            <a:chExt cx="1057275" cy="1025525"/>
          </a:xfrm>
        </p:grpSpPr>
        <p:pic>
          <p:nvPicPr>
            <p:cNvPr id="25"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90461" y="1247460"/>
              <a:ext cx="1027113" cy="995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 name="Freeform 11"/>
            <p:cNvSpPr>
              <a:spLocks noChangeArrowheads="1"/>
            </p:cNvSpPr>
            <p:nvPr/>
          </p:nvSpPr>
          <p:spPr bwMode="auto">
            <a:xfrm>
              <a:off x="6476174" y="1233172"/>
              <a:ext cx="1057275" cy="1025525"/>
            </a:xfrm>
            <a:custGeom>
              <a:avLst/>
              <a:gdLst>
                <a:gd name="T0" fmla="*/ 0 w 2936"/>
                <a:gd name="T1" fmla="*/ 2847 h 2848"/>
                <a:gd name="T2" fmla="*/ 2935 w 2936"/>
                <a:gd name="T3" fmla="*/ 2847 h 2848"/>
                <a:gd name="T4" fmla="*/ 2935 w 2936"/>
                <a:gd name="T5" fmla="*/ 0 h 2848"/>
                <a:gd name="T6" fmla="*/ 0 w 2936"/>
                <a:gd name="T7" fmla="*/ 0 h 2848"/>
                <a:gd name="T8" fmla="*/ 0 w 2936"/>
                <a:gd name="T9" fmla="*/ 2847 h 2848"/>
              </a:gdLst>
              <a:ahLst/>
              <a:cxnLst>
                <a:cxn ang="0">
                  <a:pos x="T0" y="T1"/>
                </a:cxn>
                <a:cxn ang="0">
                  <a:pos x="T2" y="T3"/>
                </a:cxn>
                <a:cxn ang="0">
                  <a:pos x="T4" y="T5"/>
                </a:cxn>
                <a:cxn ang="0">
                  <a:pos x="T6" y="T7"/>
                </a:cxn>
                <a:cxn ang="0">
                  <a:pos x="T8" y="T9"/>
                </a:cxn>
              </a:cxnLst>
              <a:rect l="0" t="0" r="r" b="b"/>
              <a:pathLst>
                <a:path w="2936" h="2848">
                  <a:moveTo>
                    <a:pt x="0" y="2847"/>
                  </a:moveTo>
                  <a:lnTo>
                    <a:pt x="2935" y="2847"/>
                  </a:lnTo>
                  <a:lnTo>
                    <a:pt x="2935" y="0"/>
                  </a:lnTo>
                  <a:lnTo>
                    <a:pt x="0" y="0"/>
                  </a:lnTo>
                  <a:lnTo>
                    <a:pt x="0" y="2847"/>
                  </a:lnTo>
                </a:path>
              </a:pathLst>
            </a:custGeom>
            <a:noFill/>
            <a:ln w="284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 name="Freeform 33"/>
            <p:cNvSpPr>
              <a:spLocks noChangeArrowheads="1"/>
            </p:cNvSpPr>
            <p:nvPr/>
          </p:nvSpPr>
          <p:spPr bwMode="auto">
            <a:xfrm>
              <a:off x="6753986" y="1471297"/>
              <a:ext cx="503238" cy="509588"/>
            </a:xfrm>
            <a:custGeom>
              <a:avLst/>
              <a:gdLst>
                <a:gd name="T0" fmla="*/ 0 w 1397"/>
                <a:gd name="T1" fmla="*/ 1416 h 1417"/>
                <a:gd name="T2" fmla="*/ 1396 w 1397"/>
                <a:gd name="T3" fmla="*/ 1416 h 1417"/>
                <a:gd name="T4" fmla="*/ 1396 w 1397"/>
                <a:gd name="T5" fmla="*/ 0 h 1417"/>
                <a:gd name="T6" fmla="*/ 0 w 1397"/>
                <a:gd name="T7" fmla="*/ 0 h 1417"/>
                <a:gd name="T8" fmla="*/ 0 w 1397"/>
                <a:gd name="T9" fmla="*/ 1416 h 1417"/>
              </a:gdLst>
              <a:ahLst/>
              <a:cxnLst>
                <a:cxn ang="0">
                  <a:pos x="T0" y="T1"/>
                </a:cxn>
                <a:cxn ang="0">
                  <a:pos x="T2" y="T3"/>
                </a:cxn>
                <a:cxn ang="0">
                  <a:pos x="T4" y="T5"/>
                </a:cxn>
                <a:cxn ang="0">
                  <a:pos x="T6" y="T7"/>
                </a:cxn>
                <a:cxn ang="0">
                  <a:pos x="T8" y="T9"/>
                </a:cxn>
              </a:cxnLst>
              <a:rect l="0" t="0" r="r" b="b"/>
              <a:pathLst>
                <a:path w="1397" h="1417">
                  <a:moveTo>
                    <a:pt x="0" y="1416"/>
                  </a:moveTo>
                  <a:lnTo>
                    <a:pt x="1396" y="1416"/>
                  </a:lnTo>
                  <a:lnTo>
                    <a:pt x="1396" y="0"/>
                  </a:lnTo>
                  <a:lnTo>
                    <a:pt x="0" y="0"/>
                  </a:lnTo>
                  <a:lnTo>
                    <a:pt x="0" y="1416"/>
                  </a:lnTo>
                </a:path>
              </a:pathLst>
            </a:custGeom>
            <a:noFill/>
            <a:ln w="2520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8" name="Freeform 34"/>
          <p:cNvSpPr>
            <a:spLocks noChangeArrowheads="1"/>
          </p:cNvSpPr>
          <p:nvPr/>
        </p:nvSpPr>
        <p:spPr bwMode="auto">
          <a:xfrm>
            <a:off x="8009699" y="3406263"/>
            <a:ext cx="503237" cy="509588"/>
          </a:xfrm>
          <a:custGeom>
            <a:avLst/>
            <a:gdLst>
              <a:gd name="T0" fmla="*/ 0 w 1397"/>
              <a:gd name="T1" fmla="*/ 1416 h 1417"/>
              <a:gd name="T2" fmla="*/ 1396 w 1397"/>
              <a:gd name="T3" fmla="*/ 1416 h 1417"/>
              <a:gd name="T4" fmla="*/ 1396 w 1397"/>
              <a:gd name="T5" fmla="*/ 0 h 1417"/>
              <a:gd name="T6" fmla="*/ 0 w 1397"/>
              <a:gd name="T7" fmla="*/ 0 h 1417"/>
              <a:gd name="T8" fmla="*/ 0 w 1397"/>
              <a:gd name="T9" fmla="*/ 1416 h 1417"/>
            </a:gdLst>
            <a:ahLst/>
            <a:cxnLst>
              <a:cxn ang="0">
                <a:pos x="T0" y="T1"/>
              </a:cxn>
              <a:cxn ang="0">
                <a:pos x="T2" y="T3"/>
              </a:cxn>
              <a:cxn ang="0">
                <a:pos x="T4" y="T5"/>
              </a:cxn>
              <a:cxn ang="0">
                <a:pos x="T6" y="T7"/>
              </a:cxn>
              <a:cxn ang="0">
                <a:pos x="T8" y="T9"/>
              </a:cxn>
            </a:cxnLst>
            <a:rect l="0" t="0" r="r" b="b"/>
            <a:pathLst>
              <a:path w="1397" h="1417">
                <a:moveTo>
                  <a:pt x="0" y="1416"/>
                </a:moveTo>
                <a:lnTo>
                  <a:pt x="1396" y="1416"/>
                </a:lnTo>
                <a:lnTo>
                  <a:pt x="1396" y="0"/>
                </a:lnTo>
                <a:lnTo>
                  <a:pt x="0" y="0"/>
                </a:lnTo>
                <a:lnTo>
                  <a:pt x="0" y="1416"/>
                </a:lnTo>
              </a:path>
            </a:pathLst>
          </a:custGeom>
          <a:noFill/>
          <a:ln w="2520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29" name="Picture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93774" y="3674551"/>
            <a:ext cx="717550" cy="820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 name="Picture 35"/>
          <p:cNvPicPr>
            <a:picLocks noChangeAspect="1"/>
          </p:cNvPicPr>
          <p:nvPr/>
        </p:nvPicPr>
        <p:blipFill rotWithShape="1">
          <a:blip r:embed="rId14" cstate="print">
            <a:extLst>
              <a:ext uri="{28A0092B-C50C-407E-A947-70E740481C1C}">
                <a14:useLocalDpi xmlns:a14="http://schemas.microsoft.com/office/drawing/2010/main" val="0"/>
              </a:ext>
            </a:extLst>
          </a:blip>
          <a:srcRect l="29529" t="9543" r="15968" b="10037"/>
          <a:stretch/>
        </p:blipFill>
        <p:spPr>
          <a:xfrm>
            <a:off x="3131293" y="3185777"/>
            <a:ext cx="1014689" cy="997140"/>
          </a:xfrm>
          <a:prstGeom prst="rect">
            <a:avLst/>
          </a:prstGeom>
        </p:spPr>
      </p:pic>
      <p:grpSp>
        <p:nvGrpSpPr>
          <p:cNvPr id="54" name="Group 53"/>
          <p:cNvGrpSpPr/>
          <p:nvPr/>
        </p:nvGrpSpPr>
        <p:grpSpPr>
          <a:xfrm>
            <a:off x="1467168" y="3185777"/>
            <a:ext cx="1001712" cy="949325"/>
            <a:chOff x="701640" y="5562600"/>
            <a:chExt cx="1001712" cy="949325"/>
          </a:xfrm>
        </p:grpSpPr>
        <p:pic>
          <p:nvPicPr>
            <p:cNvPr id="45"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42" y="5573751"/>
              <a:ext cx="971550" cy="919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 name="Freeform 24"/>
            <p:cNvSpPr>
              <a:spLocks noChangeArrowheads="1"/>
            </p:cNvSpPr>
            <p:nvPr/>
          </p:nvSpPr>
          <p:spPr bwMode="auto">
            <a:xfrm>
              <a:off x="701640" y="5562600"/>
              <a:ext cx="1001712" cy="949325"/>
            </a:xfrm>
            <a:custGeom>
              <a:avLst/>
              <a:gdLst>
                <a:gd name="T0" fmla="*/ 0 w 2781"/>
                <a:gd name="T1" fmla="*/ 2636 h 2637"/>
                <a:gd name="T2" fmla="*/ 2780 w 2781"/>
                <a:gd name="T3" fmla="*/ 2636 h 2637"/>
                <a:gd name="T4" fmla="*/ 2780 w 2781"/>
                <a:gd name="T5" fmla="*/ 0 h 2637"/>
                <a:gd name="T6" fmla="*/ 0 w 2781"/>
                <a:gd name="T7" fmla="*/ 0 h 2637"/>
                <a:gd name="T8" fmla="*/ 0 w 2781"/>
                <a:gd name="T9" fmla="*/ 2636 h 2637"/>
              </a:gdLst>
              <a:ahLst/>
              <a:cxnLst>
                <a:cxn ang="0">
                  <a:pos x="T0" y="T1"/>
                </a:cxn>
                <a:cxn ang="0">
                  <a:pos x="T2" y="T3"/>
                </a:cxn>
                <a:cxn ang="0">
                  <a:pos x="T4" y="T5"/>
                </a:cxn>
                <a:cxn ang="0">
                  <a:pos x="T6" y="T7"/>
                </a:cxn>
                <a:cxn ang="0">
                  <a:pos x="T8" y="T9"/>
                </a:cxn>
              </a:cxnLst>
              <a:rect l="0" t="0" r="r" b="b"/>
              <a:pathLst>
                <a:path w="2781" h="2637">
                  <a:moveTo>
                    <a:pt x="0" y="2636"/>
                  </a:moveTo>
                  <a:lnTo>
                    <a:pt x="2780" y="2636"/>
                  </a:lnTo>
                  <a:lnTo>
                    <a:pt x="2780" y="0"/>
                  </a:lnTo>
                  <a:lnTo>
                    <a:pt x="0" y="0"/>
                  </a:lnTo>
                  <a:lnTo>
                    <a:pt x="0" y="2636"/>
                  </a:lnTo>
                </a:path>
              </a:pathLst>
            </a:custGeom>
            <a:noFill/>
            <a:ln w="284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7" name="Freeform 25"/>
            <p:cNvSpPr>
              <a:spLocks noChangeArrowheads="1"/>
            </p:cNvSpPr>
            <p:nvPr/>
          </p:nvSpPr>
          <p:spPr bwMode="auto">
            <a:xfrm>
              <a:off x="974690" y="5783263"/>
              <a:ext cx="465137" cy="471487"/>
            </a:xfrm>
            <a:custGeom>
              <a:avLst/>
              <a:gdLst>
                <a:gd name="T0" fmla="*/ 0 w 1290"/>
                <a:gd name="T1" fmla="*/ 1307 h 1308"/>
                <a:gd name="T2" fmla="*/ 1289 w 1290"/>
                <a:gd name="T3" fmla="*/ 1307 h 1308"/>
                <a:gd name="T4" fmla="*/ 1289 w 1290"/>
                <a:gd name="T5" fmla="*/ 0 h 1308"/>
                <a:gd name="T6" fmla="*/ 0 w 1290"/>
                <a:gd name="T7" fmla="*/ 0 h 1308"/>
                <a:gd name="T8" fmla="*/ 0 w 1290"/>
                <a:gd name="T9" fmla="*/ 1307 h 1308"/>
              </a:gdLst>
              <a:ahLst/>
              <a:cxnLst>
                <a:cxn ang="0">
                  <a:pos x="T0" y="T1"/>
                </a:cxn>
                <a:cxn ang="0">
                  <a:pos x="T2" y="T3"/>
                </a:cxn>
                <a:cxn ang="0">
                  <a:pos x="T4" y="T5"/>
                </a:cxn>
                <a:cxn ang="0">
                  <a:pos x="T6" y="T7"/>
                </a:cxn>
                <a:cxn ang="0">
                  <a:pos x="T8" y="T9"/>
                </a:cxn>
              </a:cxnLst>
              <a:rect l="0" t="0" r="r" b="b"/>
              <a:pathLst>
                <a:path w="1290" h="1308">
                  <a:moveTo>
                    <a:pt x="0" y="1307"/>
                  </a:moveTo>
                  <a:lnTo>
                    <a:pt x="1289" y="1307"/>
                  </a:lnTo>
                  <a:lnTo>
                    <a:pt x="1289" y="0"/>
                  </a:lnTo>
                  <a:lnTo>
                    <a:pt x="0" y="0"/>
                  </a:lnTo>
                  <a:lnTo>
                    <a:pt x="0" y="1307"/>
                  </a:lnTo>
                </a:path>
              </a:pathLst>
            </a:custGeom>
            <a:noFill/>
            <a:ln w="2520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pic>
        <p:nvPicPr>
          <p:cNvPr id="58" name="Picture 57"/>
          <p:cNvPicPr>
            <a:picLocks noChangeAspect="1"/>
          </p:cNvPicPr>
          <p:nvPr/>
        </p:nvPicPr>
        <p:blipFill rotWithShape="1">
          <a:blip r:embed="rId15" cstate="print">
            <a:extLst>
              <a:ext uri="{28A0092B-C50C-407E-A947-70E740481C1C}">
                <a14:useLocalDpi xmlns:a14="http://schemas.microsoft.com/office/drawing/2010/main" val="0"/>
              </a:ext>
            </a:extLst>
          </a:blip>
          <a:srcRect l="43220" t="27340" r="30478" b="31658"/>
          <a:stretch/>
        </p:blipFill>
        <p:spPr>
          <a:xfrm>
            <a:off x="3386185" y="3406439"/>
            <a:ext cx="489667" cy="508393"/>
          </a:xfrm>
          <a:prstGeom prst="rect">
            <a:avLst/>
          </a:prstGeom>
        </p:spPr>
      </p:pic>
      <p:sp>
        <p:nvSpPr>
          <p:cNvPr id="38" name="Freeform 30"/>
          <p:cNvSpPr>
            <a:spLocks noChangeArrowheads="1"/>
          </p:cNvSpPr>
          <p:nvPr/>
        </p:nvSpPr>
        <p:spPr bwMode="auto">
          <a:xfrm>
            <a:off x="3386185" y="3405939"/>
            <a:ext cx="489667" cy="508894"/>
          </a:xfrm>
          <a:custGeom>
            <a:avLst/>
            <a:gdLst>
              <a:gd name="T0" fmla="*/ 0 w 1396"/>
              <a:gd name="T1" fmla="*/ 1416 h 1417"/>
              <a:gd name="T2" fmla="*/ 1395 w 1396"/>
              <a:gd name="T3" fmla="*/ 1416 h 1417"/>
              <a:gd name="T4" fmla="*/ 1395 w 1396"/>
              <a:gd name="T5" fmla="*/ 0 h 1417"/>
              <a:gd name="T6" fmla="*/ 0 w 1396"/>
              <a:gd name="T7" fmla="*/ 0 h 1417"/>
              <a:gd name="T8" fmla="*/ 0 w 1396"/>
              <a:gd name="T9" fmla="*/ 1416 h 1417"/>
            </a:gdLst>
            <a:ahLst/>
            <a:cxnLst>
              <a:cxn ang="0">
                <a:pos x="T0" y="T1"/>
              </a:cxn>
              <a:cxn ang="0">
                <a:pos x="T2" y="T3"/>
              </a:cxn>
              <a:cxn ang="0">
                <a:pos x="T4" y="T5"/>
              </a:cxn>
              <a:cxn ang="0">
                <a:pos x="T6" y="T7"/>
              </a:cxn>
              <a:cxn ang="0">
                <a:pos x="T8" y="T9"/>
              </a:cxn>
            </a:cxnLst>
            <a:rect l="0" t="0" r="r" b="b"/>
            <a:pathLst>
              <a:path w="1396" h="1417">
                <a:moveTo>
                  <a:pt x="0" y="1416"/>
                </a:moveTo>
                <a:lnTo>
                  <a:pt x="1395" y="1416"/>
                </a:lnTo>
                <a:lnTo>
                  <a:pt x="1395" y="0"/>
                </a:lnTo>
                <a:lnTo>
                  <a:pt x="0" y="0"/>
                </a:lnTo>
                <a:lnTo>
                  <a:pt x="0" y="1416"/>
                </a:lnTo>
              </a:path>
            </a:pathLst>
          </a:custGeom>
          <a:noFill/>
          <a:ln w="2520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 name="Freeform 29"/>
          <p:cNvSpPr>
            <a:spLocks noChangeArrowheads="1"/>
          </p:cNvSpPr>
          <p:nvPr/>
        </p:nvSpPr>
        <p:spPr bwMode="auto">
          <a:xfrm>
            <a:off x="3132781" y="3168138"/>
            <a:ext cx="1019569" cy="1024128"/>
          </a:xfrm>
          <a:custGeom>
            <a:avLst/>
            <a:gdLst>
              <a:gd name="T0" fmla="*/ 0 w 3007"/>
              <a:gd name="T1" fmla="*/ 2849 h 2850"/>
              <a:gd name="T2" fmla="*/ 3006 w 3007"/>
              <a:gd name="T3" fmla="*/ 2849 h 2850"/>
              <a:gd name="T4" fmla="*/ 3006 w 3007"/>
              <a:gd name="T5" fmla="*/ 0 h 2850"/>
              <a:gd name="T6" fmla="*/ 0 w 3007"/>
              <a:gd name="T7" fmla="*/ 0 h 2850"/>
              <a:gd name="T8" fmla="*/ 0 w 3007"/>
              <a:gd name="T9" fmla="*/ 2849 h 2850"/>
            </a:gdLst>
            <a:ahLst/>
            <a:cxnLst>
              <a:cxn ang="0">
                <a:pos x="T0" y="T1"/>
              </a:cxn>
              <a:cxn ang="0">
                <a:pos x="T2" y="T3"/>
              </a:cxn>
              <a:cxn ang="0">
                <a:pos x="T4" y="T5"/>
              </a:cxn>
              <a:cxn ang="0">
                <a:pos x="T6" y="T7"/>
              </a:cxn>
              <a:cxn ang="0">
                <a:pos x="T8" y="T9"/>
              </a:cxn>
            </a:cxnLst>
            <a:rect l="0" t="0" r="r" b="b"/>
            <a:pathLst>
              <a:path w="3007" h="2850">
                <a:moveTo>
                  <a:pt x="0" y="2849"/>
                </a:moveTo>
                <a:lnTo>
                  <a:pt x="3006" y="2849"/>
                </a:lnTo>
                <a:lnTo>
                  <a:pt x="3006" y="0"/>
                </a:lnTo>
                <a:lnTo>
                  <a:pt x="0" y="0"/>
                </a:lnTo>
                <a:lnTo>
                  <a:pt x="0" y="2849"/>
                </a:lnTo>
              </a:path>
            </a:pathLst>
          </a:custGeom>
          <a:noFill/>
          <a:ln w="284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71174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algorithms</a:t>
            </a:r>
            <a:endParaRPr lang="en-US" dirty="0"/>
          </a:p>
        </p:txBody>
      </p:sp>
      <p:sp>
        <p:nvSpPr>
          <p:cNvPr id="6" name="Oval 5"/>
          <p:cNvSpPr/>
          <p:nvPr/>
        </p:nvSpPr>
        <p:spPr>
          <a:xfrm rot="11653110">
            <a:off x="6729296" y="286468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9355076">
            <a:off x="6982051" y="235002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7919313">
            <a:off x="7190090" y="348016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7919313">
            <a:off x="6460099" y="187658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919313">
            <a:off x="6100182" y="20193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486326">
            <a:off x="6942364" y="246849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7486326">
            <a:off x="7005117" y="193411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20574444">
            <a:off x="7081674" y="20623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0574444">
            <a:off x="6112432" y="208464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7486326">
            <a:off x="7262651" y="21632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7486326">
            <a:off x="7123903" y="26259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919313">
            <a:off x="6680262" y="311667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98326" y="381416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9301966">
            <a:off x="7209843" y="186222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9301966">
            <a:off x="7151375" y="290989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9301966">
            <a:off x="7338612" y="295138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9301966">
            <a:off x="7102067" y="324575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859018">
            <a:off x="6757137" y="21755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859018">
            <a:off x="6757138" y="26960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9301966">
            <a:off x="7303343" y="36937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7433216">
            <a:off x="6564693" y="228858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7433216">
            <a:off x="6635118" y="28220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7362297">
            <a:off x="6644648" y="280857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358579">
            <a:off x="6737651" y="314150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4308241">
            <a:off x="6944832" y="29883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1653110">
            <a:off x="5991719" y="194046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9355076">
            <a:off x="7102603" y="273102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7919313">
            <a:off x="6760794" y="225758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7919313">
            <a:off x="6684244" y="275138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7486326">
            <a:off x="7062916" y="284949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7486326">
            <a:off x="7011259" y="24775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0574444">
            <a:off x="7267959" y="260574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7486326">
            <a:off x="7563346" y="25442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7486326">
            <a:off x="7539008" y="28445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9355076">
            <a:off x="6543457" y="30728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9301966">
            <a:off x="7510538" y="224322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9301966">
            <a:off x="7271927" y="329089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9301966">
            <a:off x="7639307" y="333238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9301966">
            <a:off x="7402762" y="362675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859018">
            <a:off x="6943422" y="271896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859018">
            <a:off x="7057833" y="30770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17433216">
            <a:off x="6865388" y="266958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17433216">
            <a:off x="6935813" y="32030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7956598">
            <a:off x="5449861" y="27153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7362297">
            <a:off x="6945343" y="318957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6266203">
            <a:off x="6822309" y="377337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17433216">
            <a:off x="6698741" y="33554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14308241">
            <a:off x="6207255" y="206417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17919313">
            <a:off x="6732890" y="356460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17919313">
            <a:off x="6002899" y="19610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7919313">
            <a:off x="5642982" y="210383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7486326">
            <a:off x="6547917" y="201855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rot="20574444">
            <a:off x="6624474" y="21467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7486326">
            <a:off x="6805451" y="224773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7486326">
            <a:off x="6781113" y="254797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19301966">
            <a:off x="6752643" y="194666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19301966">
            <a:off x="6694175" y="29943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19301966">
            <a:off x="6881412" y="30358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19301966">
            <a:off x="6644867" y="333019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19301966">
            <a:off x="6846143" y="37781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9355076">
            <a:off x="6645403" y="281546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7486326">
            <a:off x="6605716" y="29339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7486326">
            <a:off x="6668469" y="239955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20574444">
            <a:off x="6925169" y="25277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7486326">
            <a:off x="7106146" y="262873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7486326">
            <a:off x="8094888" y="29161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19301966">
            <a:off x="6938928" y="249008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19301966">
            <a:off x="6814727" y="33753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19301966">
            <a:off x="7182107" y="34168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9301966">
            <a:off x="6945562" y="371119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859018">
            <a:off x="6600632" y="264097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859018">
            <a:off x="6600633" y="316152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10978339">
            <a:off x="6299297" y="305303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10978339">
            <a:off x="5997257" y="30358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10978339">
            <a:off x="5767311" y="23419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17244542">
            <a:off x="6009576" y="323084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14135391">
            <a:off x="5804346" y="341649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20401594">
            <a:off x="6489550" y="31343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rot="14674994">
            <a:off x="6457963" y="26356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rot="17244542">
            <a:off x="6436973" y="247694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8680305">
            <a:off x="5777772" y="30363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5485416">
            <a:off x="5590544" y="22744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rot="13007338">
            <a:off x="5970710" y="26741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rot="11246024">
            <a:off x="5995031" y="34237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rot="11246024">
            <a:off x="6493065" y="36188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2714290">
            <a:off x="6262007" y="300447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rot="2714290">
            <a:off x="6228077" y="35247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2714290">
            <a:off x="6553818" y="249557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416256">
            <a:off x="6293936" y="310619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rot="20333415">
            <a:off x="5743184" y="288089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rot="20333415">
            <a:off x="6081890" y="30291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20333415">
            <a:off x="6340868" y="38052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10978339">
            <a:off x="6145085" y="32298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rot="17244542">
            <a:off x="6527681" y="282730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rot="20401594">
            <a:off x="6209016" y="273827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rot="17244542">
            <a:off x="6369200" y="28298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rot="14674994">
            <a:off x="6177429" y="22396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17244542">
            <a:off x="6517733" y="275674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rot="17244542">
            <a:off x="6440441" y="235028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rot="13007338">
            <a:off x="6911560" y="287866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rot="11246024">
            <a:off x="5714497" y="302768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rot="11246024">
            <a:off x="6212531" y="322273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2714290">
            <a:off x="5981472" y="260839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rot="2714290">
            <a:off x="5947542" y="312866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rot="416256">
            <a:off x="6425240" y="252043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rot="416256">
            <a:off x="5585039" y="21200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rot="20333415">
            <a:off x="6229719" y="32231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rot="10978339">
            <a:off x="6331897" y="240234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rot="10978339">
            <a:off x="6458220" y="29752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rot="10978339">
            <a:off x="6228274" y="228128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rot="8680305">
            <a:off x="5841514" y="294687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rot="17244542">
            <a:off x="6042177" y="258015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rot="14135391">
            <a:off x="6265310" y="335588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rot="8680305">
            <a:off x="5848669" y="233202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rot="8680305">
            <a:off x="6019892" y="24613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rot="8680305">
            <a:off x="6238735" y="297568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rot="5485416">
            <a:off x="6051507" y="221379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rot="12643840">
            <a:off x="5991355" y="29369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rot="10345806">
            <a:off x="5776906" y="283128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rot="10345806">
            <a:off x="6185052" y="31579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rot="18910043">
            <a:off x="5580037" y="345988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rot="13007338">
            <a:off x="6431673" y="261352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rot="11246024">
            <a:off x="6455994" y="336314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rot="8341701">
            <a:off x="5807133" y="27959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rot="14607904">
            <a:off x="5909289" y="315497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rot="12336918">
            <a:off x="6256036" y="36924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rot="416256">
            <a:off x="6326537" y="24555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rot="8680305">
            <a:off x="5930766" y="21784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rot="20333415">
            <a:off x="6204147" y="282027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rot="20333415">
            <a:off x="6542853" y="296849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rot="4188501">
            <a:off x="5782227" y="350606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rot="10978339">
            <a:off x="6177686" y="257913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rot="17244542">
            <a:off x="5914517" y="34520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rot="17244542">
            <a:off x="5457068" y="193124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rot="14135391">
            <a:off x="5984775" y="29598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rot="20401594">
            <a:off x="5656446" y="32734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rot="8680305">
            <a:off x="5958201" y="25796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rot="12643840">
            <a:off x="5324174" y="368070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rot="13007338">
            <a:off x="6342176" y="271596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rot="11246024">
            <a:off x="6175460" y="296706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rot="14607904">
            <a:off x="5628755" y="275889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rot="12336918">
            <a:off x="5797686" y="39238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rot="12336918">
            <a:off x="5975502" y="32963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rot="2714290">
            <a:off x="6442436" y="254778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rot="2714290">
            <a:off x="6408506" y="306804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rot="20333415">
            <a:off x="5923613" y="242419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rot="20333415">
            <a:off x="6262319" y="257241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11653110">
            <a:off x="3428080" y="178679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1653110">
            <a:off x="2852108" y="250677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1653110">
            <a:off x="2917849" y="16136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9355076">
            <a:off x="3350933" y="248188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9355076">
            <a:off x="3004997" y="235143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919313">
            <a:off x="3163323" y="36253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572476" y="21657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135025" y="17995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9301966">
            <a:off x="2804073" y="327407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6266203">
            <a:off x="3215080" y="346818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6266203">
            <a:off x="2589455" y="34814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277063" y="260102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6" name="Oval 45"/>
          <p:cNvSpPr/>
          <p:nvPr/>
        </p:nvSpPr>
        <p:spPr>
          <a:xfrm rot="6266203">
            <a:off x="3373216" y="345743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266203">
            <a:off x="3228674" y="35381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28999">
            <a:off x="3185864" y="293431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358579">
            <a:off x="3885542" y="188397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20660545">
            <a:off x="4317377" y="187947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9355076">
            <a:off x="3361621" y="23026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3157052">
            <a:off x="3030779" y="19338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1653110">
            <a:off x="3152803" y="288777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1653110">
            <a:off x="3218544" y="19946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9355076">
            <a:off x="3427752" y="266806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9355076">
            <a:off x="3305692" y="273243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752746" y="237778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435720" y="21805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2028999">
            <a:off x="3486559" y="331531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3157052">
            <a:off x="3331474" y="23148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1653110">
            <a:off x="2970880" y="18712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11653110">
            <a:off x="4097584" y="16904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1653110">
            <a:off x="2394908" y="25912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1653110">
            <a:off x="2581074" y="18669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9355076">
            <a:off x="3516076" y="156696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9355076">
            <a:off x="2893733" y="256631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9355076">
            <a:off x="2547797" y="243587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17919313">
            <a:off x="4048550" y="194248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2798250" y="205291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19301966">
            <a:off x="3165826" y="242419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6266203">
            <a:off x="3569760" y="25292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3157052">
            <a:off x="3341779" y="24080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9423255">
            <a:off x="3080733" y="36250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6266203">
            <a:off x="2916016" y="35418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6266203">
            <a:off x="2771474" y="36225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2028999">
            <a:off x="2728664" y="30187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267685">
            <a:off x="3052102" y="314137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1358579">
            <a:off x="3428342" y="196841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1358579">
            <a:off x="4105939" y="196730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20660545">
            <a:off x="3860177" y="196391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3335951">
            <a:off x="3321612" y="322158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9355076">
            <a:off x="2904421" y="238706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14308241">
            <a:off x="4313120" y="18142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3157052">
            <a:off x="2694004" y="218726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11653110">
            <a:off x="3271575" y="22522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11653110">
            <a:off x="4398279" y="20714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rot="11653110">
            <a:off x="2695603" y="29722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11653110">
            <a:off x="2881769" y="22479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9355076">
            <a:off x="3816771" y="194796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9355076">
            <a:off x="3194428" y="294731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9355076">
            <a:off x="2848492" y="281687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2295546" y="246222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978520" y="22649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2028999">
            <a:off x="3029359" y="33997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267685">
            <a:off x="3352797" y="352237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9355076">
            <a:off x="3205116" y="276806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7346028">
            <a:off x="2345869" y="274181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7346028">
            <a:off x="2236040" y="21314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5477278">
            <a:off x="2451725" y="20070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7346028">
            <a:off x="3581593" y="247694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15910265">
            <a:off x="2603648" y="313325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15910265">
            <a:off x="2472429" y="314589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7297652">
            <a:off x="3778720" y="305924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10978339">
            <a:off x="4306689" y="21861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rot="8680305">
            <a:off x="4244310" y="305408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8680305">
            <a:off x="3687693" y="31152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rot="8680305">
            <a:off x="4251466" y="243923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8680305">
            <a:off x="4422689" y="25685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rot="12643840">
            <a:off x="4394151" y="304416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rot="10345806">
            <a:off x="4179702" y="293849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rot="10345806">
            <a:off x="4159485" y="26750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rot="18910043">
            <a:off x="3354628" y="290034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rot="8341701">
            <a:off x="2149439" y="329728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rot="14607904">
            <a:off x="4752316" y="269815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rot="18934937">
            <a:off x="3766270" y="33318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8680305">
            <a:off x="3091781" y="21568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rot="17244542">
            <a:off x="2807766" y="255877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rot="6811555">
            <a:off x="3604815" y="361042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8680305">
            <a:off x="3921694" y="23537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4188501">
            <a:off x="3556819" y="294652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8464665">
            <a:off x="3670508" y="343752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rot="8680305">
            <a:off x="3963776" y="26580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rot="17244542">
            <a:off x="3689109" y="28925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rot="17244542">
            <a:off x="4164439" y="229127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rot="14135391">
            <a:off x="4387572" y="30670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rot="20401594">
            <a:off x="4059243" y="338061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rot="8680305">
            <a:off x="4142155" y="21724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rot="8680305">
            <a:off x="4360998" y="26868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rot="12643840">
            <a:off x="4113617" y="264808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rot="10345806">
            <a:off x="3899168" y="254241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rot="10345806">
            <a:off x="3878951" y="22789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rot="18910043">
            <a:off x="3006979" y="25431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4661014">
            <a:off x="3918355" y="337255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rot="8341701">
            <a:off x="3929395" y="250706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14607904">
            <a:off x="4031551" y="28661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rot="6740636">
            <a:off x="3633771" y="359113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12336918">
            <a:off x="3456866" y="31250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rot="20333415">
            <a:off x="4326409" y="25314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rot="7297652">
            <a:off x="4239684" y="299862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rot="10978339">
            <a:off x="3761394" y="22939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rot="10978339">
            <a:off x="3909312" y="270079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rot="8680305">
            <a:off x="4148656" y="30546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rot="18934937">
            <a:off x="1768507" y="263079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rot="17244542">
            <a:off x="4344990" y="34058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rot="6811555">
            <a:off x="3437573" y="288305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rot="8680305">
            <a:off x="3733851" y="252515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rot="7297652">
            <a:off x="4474917" y="285658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rot="18464665">
            <a:off x="4131471" y="33769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rot="20333415">
            <a:off x="3925667" y="344397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rot="10978339">
            <a:off x="3628777" y="23047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rot="8680305">
            <a:off x="3012047" y="270662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rot="8680305">
            <a:off x="3868122" y="265855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rot="6811555">
            <a:off x="3540589" y="32936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rot="10345806">
            <a:off x="4360131" y="24817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rot="10345806">
            <a:off x="3145720" y="230709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rot="18910043">
            <a:off x="4163262" y="31103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rot="4661014">
            <a:off x="3457886" y="303344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rot="8341701">
            <a:off x="4819145" y="224322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rot="18934937">
            <a:off x="3946699" y="287511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rot="6740636">
            <a:off x="3327110" y="375264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rot="6740636">
            <a:off x="3530374" y="330655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rot="17244542">
            <a:off x="3683515" y="27299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rot="6811555">
            <a:off x="3089924" y="252588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rot="3157052">
            <a:off x="2874274" y="239933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513068" y="510055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9301966">
            <a:off x="2310604" y="57630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6266203">
            <a:off x="1640466" y="509796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6266203">
            <a:off x="1768508" y="471607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7433216">
            <a:off x="2327282" y="55255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7433216">
            <a:off x="2271269" y="48761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655131">
            <a:off x="2817665" y="526176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8927735">
            <a:off x="3245487" y="54827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6266203">
            <a:off x="2458439" y="457727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1037917">
            <a:off x="2464797" y="44065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6461085">
            <a:off x="3869041" y="527725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363498">
            <a:off x="2924903" y="53732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363498">
            <a:off x="2738232" y="534881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548997" y="60617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363498">
            <a:off x="3248711" y="590488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7919313">
            <a:off x="2595519" y="464354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813763" y="548155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228915" y="504686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497395" y="49444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9301966">
            <a:off x="2236269" y="429230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6266203">
            <a:off x="2021651" y="449967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6266203">
            <a:off x="1941161" y="50657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6266203">
            <a:off x="2069203" y="509707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7433216">
            <a:off x="2571964" y="52571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8927735">
            <a:off x="3546182" y="58637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6266203">
            <a:off x="3056724" y="52126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16107077">
            <a:off x="3850190" y="547407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13335951">
            <a:off x="2939070" y="52000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363498">
            <a:off x="3225598" y="57542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7919313">
            <a:off x="2813257" y="42715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2055868" y="518499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309029" y="520140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9301966">
            <a:off x="1509465" y="61559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19301966">
            <a:off x="2641601" y="495933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6266203">
            <a:off x="1327346" y="47691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6266203">
            <a:off x="3317464" y="611909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6266203">
            <a:off x="2649773" y="545241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7433216">
            <a:off x="1870082" y="560997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7433216">
            <a:off x="1814069" y="496054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3696655">
            <a:off x="2269636" y="47585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2655131">
            <a:off x="3199515" y="53189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363498">
            <a:off x="3009064" y="55470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8927735">
            <a:off x="2140009" y="63128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6266203">
            <a:off x="2298829" y="49160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6266203">
            <a:off x="2001239" y="466171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3335951">
            <a:off x="2446206" y="438014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3335951">
            <a:off x="2181175" y="490349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1037917">
            <a:off x="2007597" y="44910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16461085">
            <a:off x="3411841" y="53616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363498">
            <a:off x="2467703" y="545773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363498">
            <a:off x="3192838" y="576072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363498">
            <a:off x="2449768" y="594181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17919313">
            <a:off x="2138319" y="472798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2356563" y="556599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1640466" y="53827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3653273" y="558240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4188517" y="62508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19301966">
            <a:off x="1779069" y="437674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6266203">
            <a:off x="2190076" y="457086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6266203">
            <a:off x="1564451" y="49973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9423255">
            <a:off x="2512929" y="46432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19301966">
            <a:off x="3651751" y="532682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6266203">
            <a:off x="2348212" y="45601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17433216">
            <a:off x="2695799" y="586028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17433216">
            <a:off x="2114764" y="534154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3696655">
            <a:off x="2570331" y="51395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2655131">
            <a:off x="3500210" y="56999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363498">
            <a:off x="2950593" y="569626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8927735">
            <a:off x="3088982" y="594819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19301966">
            <a:off x="2916963" y="59081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7433216">
            <a:off x="2952490" y="56033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rot="6266203">
            <a:off x="2599524" y="52970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6266203">
            <a:off x="2203670" y="464081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6266203">
            <a:off x="2301934" y="504271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9301966">
            <a:off x="3474055" y="520659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16107077">
            <a:off x="3455317" y="545540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13335951">
            <a:off x="2481870" y="528449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11037917">
            <a:off x="2308292" y="48720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11037917">
            <a:off x="3168124" y="52282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16461085">
            <a:off x="3756085" y="57426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363498">
            <a:off x="2564115" y="48310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19301966">
            <a:off x="3577726" y="54844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363498">
            <a:off x="2981502" y="61559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20333415">
            <a:off x="3435582" y="509929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7297652">
            <a:off x="2719473" y="485162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4188501">
            <a:off x="3597059" y="463927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18464665">
            <a:off x="4226408" y="492820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rot="20333415">
            <a:off x="2876738" y="45379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rot="10978339">
            <a:off x="3631014" y="50098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rot="17244542">
            <a:off x="3957883" y="421258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20401594">
            <a:off x="3471278" y="441392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rot="4661014">
            <a:off x="3330390" y="440587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rot="6740636">
            <a:off x="3045806" y="46244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rot="14906466">
            <a:off x="4083366" y="463927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rot="12336918">
            <a:off x="3914609" y="478504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rot="12336918">
            <a:off x="2801044" y="514637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rot="18603121">
            <a:off x="3961797" y="54913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20333415">
            <a:off x="3155048" y="470321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7297652">
            <a:off x="2689856" y="520298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9952783">
            <a:off x="2694874" y="475496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7297652">
            <a:off x="3150517" y="50521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10978339">
            <a:off x="3350480" y="461372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rot="14135391">
            <a:off x="2986875" y="516927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rot="14906466">
            <a:off x="2607444" y="404247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rot="12336918">
            <a:off x="2644784" y="50985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rot="12336918">
            <a:off x="2263906" y="52970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12336918">
            <a:off x="3094493" y="50244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rot="10038884">
            <a:off x="3339748" y="504053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18603121">
            <a:off x="3410293" y="470787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rot="20333415">
            <a:off x="2581683" y="478030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rot="20333415">
            <a:off x="3896546" y="503867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rot="7297652">
            <a:off x="3180436" y="47950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rot="18464665">
            <a:off x="3543506" y="441022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rot="18464665">
            <a:off x="2627460" y="466405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rot="9952783">
            <a:off x="3436371" y="50904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rot="20333415">
            <a:off x="3337702" y="447728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rot="11837357">
            <a:off x="2797247" y="496622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rot="11837357">
            <a:off x="2824238" y="444637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rot="20401594">
            <a:off x="2942951" y="50628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rot="6811555">
            <a:off x="2995294" y="48673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rot="6811555">
            <a:off x="2952624" y="432694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rot="4661014">
            <a:off x="3381975" y="49052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rot="6740636">
            <a:off x="3506770" y="45638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rot="6740636">
            <a:off x="2928197" y="494716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rot="14906466">
            <a:off x="3654528" y="48707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rot="20333415">
            <a:off x="3620022" y="46272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rot="7297652">
            <a:off x="2797849" y="48840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rot="7297652">
            <a:off x="2879790" y="478404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rot="7297652">
            <a:off x="3164687" y="476014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rot="9952783">
            <a:off x="3395810" y="42375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rot="7297652">
            <a:off x="3611481" y="49915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rot="10978339">
            <a:off x="3811444" y="45491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rot="6811555">
            <a:off x="2714760" y="44672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rot="14906466">
            <a:off x="3373994" y="44747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rot="12336918">
            <a:off x="3555456" y="496378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rot="10038884">
            <a:off x="1877458" y="52665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p:nvPr/>
        </p:nvSpPr>
        <p:spPr>
          <a:xfrm rot="18603121">
            <a:off x="2609272" y="56150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rot="3686580">
            <a:off x="3340615" y="51059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rot="16200000">
            <a:off x="2467703" y="517555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rot="866203">
            <a:off x="3035368" y="539024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752930" y="527564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766706" y="49333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333325" y="574173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9301966">
            <a:off x="6262515" y="52875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6266203">
            <a:off x="7166838" y="491576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6266203">
            <a:off x="7048048" y="492902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266203">
            <a:off x="7205963" y="517940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6266203">
            <a:off x="7330600" y="465538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8927735">
            <a:off x="7092908" y="476272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6107077">
            <a:off x="6333489" y="526811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7919313">
            <a:off x="7490352" y="441264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7919313">
            <a:off x="6553217" y="446634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067401" y="52432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898588" y="49158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9301966">
            <a:off x="6641218" y="440569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6266203">
            <a:off x="7467533" y="51276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6266203">
            <a:off x="7348743" y="514086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9301966">
            <a:off x="6113257" y="511004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9301966">
            <a:off x="7603605" y="46262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6266203">
            <a:off x="7506658" y="546242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6266203">
            <a:off x="7631295" y="503638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8927735">
            <a:off x="7213460" y="49745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19301966">
            <a:off x="6039232" y="526762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9301966">
            <a:off x="6447020" y="517835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6266203">
            <a:off x="6709638" y="48310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6266203">
            <a:off x="6590848" y="48443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6266203">
            <a:off x="7041698" y="423768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6266203">
            <a:off x="6873400" y="490898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8927735">
            <a:off x="6635708" y="46780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17919313">
            <a:off x="7033152" y="449708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6610201" y="522966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6266203">
            <a:off x="7010333" y="531002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6266203">
            <a:off x="6891543" y="52253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19301966">
            <a:off x="7146405" y="48798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6266203">
            <a:off x="7174095" y="52188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8927735">
            <a:off x="6756260" y="505900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19301966">
            <a:off x="5989820" y="52627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14135391">
            <a:off x="6165321" y="488757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rot="1031449">
            <a:off x="6227349" y="504686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rot="20333415">
            <a:off x="6320466" y="453517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rot="4188501">
            <a:off x="5724264" y="51158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rot="10978339">
            <a:off x="6096284" y="481684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rot="17244542">
            <a:off x="6863850" y="53958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rot="12336918">
            <a:off x="6379878" y="459209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rot="18603121">
            <a:off x="6178041" y="49296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rot="14135391">
            <a:off x="6345750" y="443088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rot="12336918">
            <a:off x="5944416" y="457278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rot="16200000">
            <a:off x="7154132" y="544672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rot="13901966">
            <a:off x="6911779" y="58752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rot="13901966">
            <a:off x="6619747" y="581088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rot="15227869">
            <a:off x="7063690" y="54651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rot="12929835">
            <a:off x="6908445" y="58947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rot="21494072">
            <a:off x="6847989" y="55225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rot="21494072">
            <a:off x="6544814" y="54668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rot="11061085">
            <a:off x="6536919" y="585213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rot="19896655">
            <a:off x="7045142" y="557295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rot="16200000">
            <a:off x="7220771" y="554968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p:nvSpPr>
        <p:spPr>
          <a:xfrm rot="13901966">
            <a:off x="7223464" y="557450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p:nvPr/>
        </p:nvSpPr>
        <p:spPr>
          <a:xfrm rot="13901966">
            <a:off x="6879436" y="582257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rot="13901966">
            <a:off x="6931432" y="551019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rot="12929835">
            <a:off x="7220130" y="559406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rot="11061085">
            <a:off x="6896246" y="587935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rot="11061085">
            <a:off x="6917919" y="555143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rot="16200000">
            <a:off x="6807873" y="585742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rot="16200000">
            <a:off x="7238571" y="590392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rot="16200000">
            <a:off x="6158215" y="572605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rot="15227869">
            <a:off x="7148129" y="59223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rot="21494072">
            <a:off x="7249634" y="58383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rot="21494072">
            <a:off x="6932428" y="59797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p:cNvSpPr/>
          <p:nvPr/>
        </p:nvSpPr>
        <p:spPr>
          <a:xfrm rot="21494072">
            <a:off x="6629253" y="59240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rot="11061085">
            <a:off x="6972937" y="58324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rot="16200000">
            <a:off x="7119558" y="55567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rot="16200000">
            <a:off x="6073126" y="600575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rot="13901966">
            <a:off x="7015871" y="596739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rot="16200000">
            <a:off x="6539215" y="54253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p:nvSpPr>
        <p:spPr>
          <a:xfrm rot="21494072">
            <a:off x="7750210" y="60749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rot="21494072">
            <a:off x="7010253" y="562340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rot="11061085">
            <a:off x="7002358" y="600863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rot="11061085">
            <a:off x="7201537" y="573149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7" name="Group 506"/>
          <p:cNvGrpSpPr/>
          <p:nvPr/>
        </p:nvGrpSpPr>
        <p:grpSpPr>
          <a:xfrm>
            <a:off x="838200" y="1333655"/>
            <a:ext cx="7569754" cy="5385845"/>
            <a:chOff x="838200" y="1333655"/>
            <a:chExt cx="7569754" cy="5385845"/>
          </a:xfrm>
        </p:grpSpPr>
        <p:sp>
          <p:nvSpPr>
            <p:cNvPr id="506" name="Oval 505"/>
            <p:cNvSpPr/>
            <p:nvPr/>
          </p:nvSpPr>
          <p:spPr>
            <a:xfrm>
              <a:off x="4902754" y="1523127"/>
              <a:ext cx="3505200" cy="26707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5308424" y="3964829"/>
              <a:ext cx="2997376" cy="26707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a:off x="838200" y="3859809"/>
              <a:ext cx="4074265" cy="28596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1524463" y="1333655"/>
              <a:ext cx="3505200" cy="26707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900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7"/>
                                        </p:tgtEl>
                                        <p:attrNameLst>
                                          <p:attrName>style.visibility</p:attrName>
                                        </p:attrNameLst>
                                      </p:cBhvr>
                                      <p:to>
                                        <p:strVal val="visible"/>
                                      </p:to>
                                    </p:set>
                                    <p:animEffect transition="in" filter="fade">
                                      <p:cBhvr>
                                        <p:cTn id="7" dur="500"/>
                                        <p:tgtEl>
                                          <p:spTgt spid="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algorithms</a:t>
            </a:r>
            <a:endParaRPr lang="en-US" dirty="0"/>
          </a:p>
        </p:txBody>
      </p:sp>
      <p:sp>
        <p:nvSpPr>
          <p:cNvPr id="6" name="Oval 5"/>
          <p:cNvSpPr/>
          <p:nvPr/>
        </p:nvSpPr>
        <p:spPr>
          <a:xfrm rot="17433216">
            <a:off x="2889198" y="54593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7919313">
            <a:off x="6841555" y="308577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6266203">
            <a:off x="3889417" y="590948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301966">
            <a:off x="6573808" y="32442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301966">
            <a:off x="6673227" y="31772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240790" y="595882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694033" y="334800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301966">
            <a:off x="2653035" y="258853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6266203">
            <a:off x="4538176" y="580103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6266203">
            <a:off x="6706104" y="420911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6266203">
            <a:off x="6604840" y="44575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6266203">
            <a:off x="2033462" y="339330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107077">
            <a:off x="6429629" y="425047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028999">
            <a:off x="3062389" y="199667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786494" y="579120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1653110">
            <a:off x="3029328" y="195013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355076">
            <a:off x="3182217" y="179479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919313">
            <a:off x="6649357" y="344871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9301966">
            <a:off x="6737358" y="33880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6266203">
            <a:off x="2011285" y="374294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363498">
            <a:off x="4384746" y="587721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7919313">
            <a:off x="2035845" y="302421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9301966">
            <a:off x="2243888" y="45247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6266203">
            <a:off x="2087602" y="286708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6266203">
            <a:off x="6805778" y="38134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6266203">
            <a:off x="6686988" y="382666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7433216">
            <a:off x="2222779" y="324951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8927735">
            <a:off x="3169433" y="54261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8927735">
            <a:off x="6731848" y="366036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6266203">
            <a:off x="2175255" y="37998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028999">
            <a:off x="2577626" y="233322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1653110">
            <a:off x="2544565" y="228668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9355076">
            <a:off x="3070953" y="200968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9355076">
            <a:off x="2697454" y="213133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9301966">
            <a:off x="2117048" y="407767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9301966">
            <a:off x="6529434" y="285408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6266203">
            <a:off x="3373977" y="559938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859018">
            <a:off x="6696340" y="269537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9301966">
            <a:off x="3371067" y="588566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363498">
            <a:off x="4328873" y="609245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9355076">
            <a:off x="3081641" y="18304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7244542">
            <a:off x="4321498" y="174971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4674994">
            <a:off x="4959041" y="161003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8680305">
            <a:off x="3840301" y="15417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20401594">
            <a:off x="4737657" y="14605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8680305">
            <a:off x="4237523" y="174917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2643840">
            <a:off x="3990142" y="171044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0978339">
            <a:off x="3785837" y="158459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8680305">
            <a:off x="3744647" y="154235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4135391">
            <a:off x="4513416" y="16820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4607904">
            <a:off x="4206416" y="15394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714290">
            <a:off x="4937147" y="179027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7244542">
            <a:off x="3560040" y="179227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3901966">
            <a:off x="4831646" y="597498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6200000">
            <a:off x="4904160" y="594176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9301966">
            <a:off x="6444627" y="48814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6266203">
            <a:off x="2143432" y="424642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6266203">
            <a:off x="2316085" y="459606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7919313">
            <a:off x="2302858" y="28396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9301966">
            <a:off x="2765943" y="51356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6266203">
            <a:off x="2354615" y="268252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7433216">
            <a:off x="2565366" y="514032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6266203">
            <a:off x="2368209" y="275247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9301966">
            <a:off x="2244303" y="286940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8040260">
            <a:off x="5021528" y="458845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8040260">
            <a:off x="4810841" y="47545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7881134">
            <a:off x="4760650" y="46465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9693370">
            <a:off x="5347394" y="40576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8040260">
            <a:off x="5303485" y="44520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8040260">
            <a:off x="5193623" y="440494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0701792">
            <a:off x="5314700" y="428244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7425291">
            <a:off x="5423118" y="38075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8807944">
            <a:off x="5212408" y="322339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8807944">
            <a:off x="5301213" y="314288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21105978">
            <a:off x="5538561" y="40882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8807944">
            <a:off x="5587175" y="412166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8807944">
            <a:off x="5465999" y="362294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364996">
            <a:off x="5447380" y="34419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3424548">
            <a:off x="4265680" y="488243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6754031">
            <a:off x="4657509" y="485553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322582">
            <a:off x="3853175" y="458577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3424548">
            <a:off x="4189025" y="495175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6754031">
            <a:off x="4431965" y="49392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322582">
            <a:off x="3762241" y="48068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1368338">
            <a:off x="5887509" y="558475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3097821">
            <a:off x="5994633" y="536634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8266372">
            <a:off x="5427822" y="58012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2066372">
            <a:off x="4665821" y="605454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3097821">
            <a:off x="6017990" y="546702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8266372">
            <a:off x="5576867" y="598807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21368338">
            <a:off x="5087802" y="59505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8173449">
            <a:off x="5433219" y="59559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3097821">
            <a:off x="5194926" y="57321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21368338">
            <a:off x="5111159" y="605121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3097821">
            <a:off x="5218283" y="583281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rot="1193911">
            <a:off x="5113060" y="1913504"/>
            <a:ext cx="1700951" cy="556855"/>
            <a:chOff x="5218239" y="1710442"/>
            <a:chExt cx="1700951" cy="556855"/>
          </a:xfrm>
        </p:grpSpPr>
        <p:sp>
          <p:nvSpPr>
            <p:cNvPr id="104" name="Oval 103"/>
            <p:cNvSpPr/>
            <p:nvPr/>
          </p:nvSpPr>
          <p:spPr>
            <a:xfrm rot="17244542">
              <a:off x="5979697" y="174971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14674994">
              <a:off x="6828884" y="199674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8680305">
              <a:off x="5498500" y="17203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20401594">
              <a:off x="6607500" y="184722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8680305">
              <a:off x="5895722" y="174917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12643840">
              <a:off x="5648341" y="171044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10978339">
              <a:off x="5444036" y="176316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8680305">
              <a:off x="5402846" y="172091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4135391">
              <a:off x="6383259" y="206875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4607904">
              <a:off x="6027239" y="186784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2714290">
              <a:off x="6806990" y="217699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7244542">
              <a:off x="5218239" y="179227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Oval 118"/>
          <p:cNvSpPr/>
          <p:nvPr/>
        </p:nvSpPr>
        <p:spPr>
          <a:xfrm rot="21368338">
            <a:off x="6009337" y="516455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3097821">
            <a:off x="6116461" y="494615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18266372">
            <a:off x="5549650" y="526780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3097821">
            <a:off x="6139818" y="504683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18266372">
            <a:off x="5698695" y="545467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8173449">
            <a:off x="5555047" y="54225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3581400" y="592010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6266203">
            <a:off x="3878786" y="57623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363498">
            <a:off x="3725356" y="583849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363498">
            <a:off x="3669483" y="569433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2066372">
            <a:off x="4006431" y="611362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20030849">
            <a:off x="4108032" y="27048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20030849">
            <a:off x="4362608" y="26200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8271723">
            <a:off x="4373150" y="273874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0083959">
            <a:off x="3621334" y="309353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20030849">
            <a:off x="3796510" y="273746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20030849">
            <a:off x="3883866" y="28190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092381">
            <a:off x="3728395" y="28931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7815880">
            <a:off x="3254624" y="322706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9198533">
            <a:off x="3286216" y="395051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9198533">
            <a:off x="3175354" y="399610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1496567">
            <a:off x="3451901" y="29998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9198533">
            <a:off x="3417522" y="295192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rot="9198533">
            <a:off x="3151617" y="338617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2355585">
            <a:off x="3139398" y="366513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p:cNvGrpSpPr/>
          <p:nvPr/>
        </p:nvGrpSpPr>
        <p:grpSpPr>
          <a:xfrm rot="15939114">
            <a:off x="4606611" y="2472182"/>
            <a:ext cx="649960" cy="745263"/>
            <a:chOff x="3521601" y="3904873"/>
            <a:chExt cx="649960" cy="745263"/>
          </a:xfrm>
        </p:grpSpPr>
        <p:sp>
          <p:nvSpPr>
            <p:cNvPr id="147" name="Oval 146"/>
            <p:cNvSpPr/>
            <p:nvPr/>
          </p:nvSpPr>
          <p:spPr>
            <a:xfrm rot="21076023">
              <a:off x="3961243" y="413158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2805506">
              <a:off x="4049432" y="390487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17974057">
              <a:off x="3521601" y="438629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21076023">
              <a:off x="3993066" y="422991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2805506">
              <a:off x="4081255" y="4003203"/>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7974057">
              <a:off x="3685978" y="455983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Oval 152"/>
          <p:cNvSpPr/>
          <p:nvPr/>
        </p:nvSpPr>
        <p:spPr>
          <a:xfrm rot="9198533">
            <a:off x="3555333" y="44350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9198533">
            <a:off x="3444471" y="448065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12355585">
            <a:off x="3378499" y="41616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224913" y="382648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4238689" y="3484225"/>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6266203">
            <a:off x="4429432" y="36336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4539384" y="379404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4370571" y="346664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9301966">
            <a:off x="3919003" y="372918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6266203">
            <a:off x="4048432" y="35574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6266203">
            <a:off x="4345383" y="345982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4082184" y="378050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6266203">
            <a:off x="4482316" y="3860857"/>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6266203">
            <a:off x="4363526" y="377613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8927735">
            <a:off x="4228243" y="3609839"/>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17244542">
            <a:off x="4335833" y="39466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15227869">
            <a:off x="4535673" y="401596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21494072">
            <a:off x="4319972" y="407335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21494072">
            <a:off x="4016797" y="4017730"/>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3901966">
            <a:off x="4403415" y="4061024"/>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11061085">
            <a:off x="4389902" y="4102271"/>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6200000">
            <a:off x="4011198" y="397619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9301966">
            <a:off x="2570865" y="4857706"/>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19301966">
            <a:off x="2444025" y="4410678"/>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6266203">
            <a:off x="2470409" y="457942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6266203">
            <a:off x="2643062" y="4929062"/>
            <a:ext cx="90306" cy="903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93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algorithms?</a:t>
            </a:r>
            <a:endParaRPr lang="en-US" dirty="0"/>
          </a:p>
        </p:txBody>
      </p:sp>
      <p:grpSp>
        <p:nvGrpSpPr>
          <p:cNvPr id="9" name="Group 8"/>
          <p:cNvGrpSpPr/>
          <p:nvPr/>
        </p:nvGrpSpPr>
        <p:grpSpPr>
          <a:xfrm>
            <a:off x="5029200" y="7086600"/>
            <a:ext cx="5219700" cy="5219700"/>
            <a:chOff x="1600200" y="1181100"/>
            <a:chExt cx="5943600" cy="5943600"/>
          </a:xfrm>
        </p:grpSpPr>
        <p:sp>
          <p:nvSpPr>
            <p:cNvPr id="6" name="Oval 5"/>
            <p:cNvSpPr/>
            <p:nvPr/>
          </p:nvSpPr>
          <p:spPr>
            <a:xfrm>
              <a:off x="1600200" y="2514600"/>
              <a:ext cx="5943600" cy="3276600"/>
            </a:xfrm>
            <a:prstGeom prst="ellipse">
              <a:avLst/>
            </a:prstGeom>
            <a:noFill/>
            <a:ln w="76200"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5400000">
              <a:off x="1600200" y="2514600"/>
              <a:ext cx="5943600" cy="3276600"/>
            </a:xfrm>
            <a:prstGeom prst="ellipse">
              <a:avLst/>
            </a:prstGeom>
            <a:noFill/>
            <a:ln w="76200"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2177796" y="1545997"/>
            <a:ext cx="4788408" cy="4788408"/>
            <a:chOff x="2264728" y="1009822"/>
            <a:chExt cx="4788408" cy="4788408"/>
          </a:xfrm>
        </p:grpSpPr>
        <p:grpSp>
          <p:nvGrpSpPr>
            <p:cNvPr id="10" name="Group 9"/>
            <p:cNvGrpSpPr/>
            <p:nvPr/>
          </p:nvGrpSpPr>
          <p:grpSpPr>
            <a:xfrm>
              <a:off x="3167950" y="1009822"/>
              <a:ext cx="2981963" cy="4788408"/>
              <a:chOff x="3015550" y="1009822"/>
              <a:chExt cx="2981963" cy="4788408"/>
            </a:xfrm>
          </p:grpSpPr>
          <p:sp>
            <p:nvSpPr>
              <p:cNvPr id="60" name="Oval 59"/>
              <p:cNvSpPr/>
              <p:nvPr/>
            </p:nvSpPr>
            <p:spPr>
              <a:xfrm rot="20700000">
                <a:off x="4850272" y="56517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1" name="Oval 60"/>
              <p:cNvSpPr/>
              <p:nvPr/>
            </p:nvSpPr>
            <p:spPr>
              <a:xfrm rot="20700000">
                <a:off x="4095050" y="108832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2" name="Oval 61"/>
              <p:cNvSpPr/>
              <p:nvPr/>
            </p:nvSpPr>
            <p:spPr>
              <a:xfrm rot="15300000">
                <a:off x="5885081" y="277043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3" name="Oval 62"/>
              <p:cNvSpPr/>
              <p:nvPr/>
            </p:nvSpPr>
            <p:spPr>
              <a:xfrm rot="15300000">
                <a:off x="3066552" y="399319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4" name="Oval 63"/>
              <p:cNvSpPr/>
              <p:nvPr/>
            </p:nvSpPr>
            <p:spPr>
              <a:xfrm rot="18000000">
                <a:off x="5733857" y="45687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5" name="Oval 64"/>
              <p:cNvSpPr/>
              <p:nvPr/>
            </p:nvSpPr>
            <p:spPr>
              <a:xfrm rot="18000000">
                <a:off x="3206832" y="22065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6" name="Oval 65"/>
              <p:cNvSpPr/>
              <p:nvPr/>
            </p:nvSpPr>
            <p:spPr>
              <a:xfrm rot="12600000">
                <a:off x="5185159" y="13334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7" name="Oval 66"/>
              <p:cNvSpPr/>
              <p:nvPr/>
            </p:nvSpPr>
            <p:spPr>
              <a:xfrm rot="12600000">
                <a:off x="3726182" y="542488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8" name="Oval 67"/>
              <p:cNvSpPr/>
              <p:nvPr/>
            </p:nvSpPr>
            <p:spPr>
              <a:xfrm>
                <a:off x="4474528" y="573422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69" name="Oval 68"/>
              <p:cNvSpPr/>
              <p:nvPr/>
            </p:nvSpPr>
            <p:spPr>
              <a:xfrm>
                <a:off x="4474528" y="100982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0" name="Oval 69"/>
              <p:cNvSpPr/>
              <p:nvPr/>
            </p:nvSpPr>
            <p:spPr>
              <a:xfrm rot="16200000">
                <a:off x="5933505" y="338421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1" name="Oval 70"/>
              <p:cNvSpPr/>
              <p:nvPr/>
            </p:nvSpPr>
            <p:spPr>
              <a:xfrm rot="16200000">
                <a:off x="3015550" y="338421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2" name="Oval 71"/>
              <p:cNvSpPr/>
              <p:nvPr/>
            </p:nvSpPr>
            <p:spPr>
              <a:xfrm rot="18900000">
                <a:off x="5499389" y="503814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3" name="Oval 72"/>
              <p:cNvSpPr/>
              <p:nvPr/>
            </p:nvSpPr>
            <p:spPr>
              <a:xfrm rot="18900000">
                <a:off x="3436082" y="169748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4" name="Oval 73"/>
              <p:cNvSpPr/>
              <p:nvPr/>
            </p:nvSpPr>
            <p:spPr>
              <a:xfrm rot="13500000">
                <a:off x="5508010" y="170611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5" name="Oval 74"/>
              <p:cNvSpPr/>
              <p:nvPr/>
            </p:nvSpPr>
            <p:spPr>
              <a:xfrm rot="13500000">
                <a:off x="3444703" y="504676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6" name="Oval 75"/>
              <p:cNvSpPr/>
              <p:nvPr/>
            </p:nvSpPr>
            <p:spPr>
              <a:xfrm rot="19800000">
                <a:off x="5199833" y="541432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7" name="Oval 76"/>
              <p:cNvSpPr/>
              <p:nvPr/>
            </p:nvSpPr>
            <p:spPr>
              <a:xfrm rot="19800000">
                <a:off x="3740856" y="132287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8" name="Oval 77"/>
              <p:cNvSpPr/>
              <p:nvPr/>
            </p:nvSpPr>
            <p:spPr>
              <a:xfrm rot="14400000">
                <a:off x="5739952" y="21980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79" name="Oval 78"/>
              <p:cNvSpPr/>
              <p:nvPr/>
            </p:nvSpPr>
            <p:spPr>
              <a:xfrm rot="14400000">
                <a:off x="3212929" y="45602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0" name="Oval 79"/>
              <p:cNvSpPr/>
              <p:nvPr/>
            </p:nvSpPr>
            <p:spPr>
              <a:xfrm rot="17100000">
                <a:off x="5881925" y="399758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1" name="Oval 80"/>
              <p:cNvSpPr/>
              <p:nvPr/>
            </p:nvSpPr>
            <p:spPr>
              <a:xfrm rot="17100000">
                <a:off x="3063396" y="277481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2" name="Oval 81"/>
              <p:cNvSpPr/>
              <p:nvPr/>
            </p:nvSpPr>
            <p:spPr>
              <a:xfrm rot="11700000">
                <a:off x="4833906" y="110010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3" name="Oval 82"/>
              <p:cNvSpPr/>
              <p:nvPr/>
            </p:nvSpPr>
            <p:spPr>
              <a:xfrm rot="11700000">
                <a:off x="4078684" y="566352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4" name="Oval 83"/>
              <p:cNvSpPr/>
              <p:nvPr/>
            </p:nvSpPr>
            <p:spPr>
              <a:xfrm rot="20252659">
                <a:off x="5028841" y="55523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5" name="Oval 84"/>
              <p:cNvSpPr/>
              <p:nvPr/>
            </p:nvSpPr>
            <p:spPr>
              <a:xfrm rot="20252659">
                <a:off x="3914274" y="11861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6" name="Oval 85"/>
              <p:cNvSpPr/>
              <p:nvPr/>
            </p:nvSpPr>
            <p:spPr>
              <a:xfrm rot="14852659">
                <a:off x="5824565" y="247823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7" name="Oval 86"/>
              <p:cNvSpPr/>
              <p:nvPr/>
            </p:nvSpPr>
            <p:spPr>
              <a:xfrm rot="14852659">
                <a:off x="3127862" y="428280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8" name="Oval 87"/>
              <p:cNvSpPr/>
              <p:nvPr/>
            </p:nvSpPr>
            <p:spPr>
              <a:xfrm rot="17552659">
                <a:off x="5819030" y="429265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89" name="Oval 88"/>
              <p:cNvSpPr/>
              <p:nvPr/>
            </p:nvSpPr>
            <p:spPr>
              <a:xfrm rot="17552659">
                <a:off x="3124055" y="248133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0" name="Oval 89"/>
              <p:cNvSpPr/>
              <p:nvPr/>
            </p:nvSpPr>
            <p:spPr>
              <a:xfrm rot="12152659">
                <a:off x="5015261" y="119881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1" name="Oval 90"/>
              <p:cNvSpPr/>
              <p:nvPr/>
            </p:nvSpPr>
            <p:spPr>
              <a:xfrm rot="12152659">
                <a:off x="3896524" y="5562189"/>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2" name="Oval 91"/>
              <p:cNvSpPr/>
              <p:nvPr/>
            </p:nvSpPr>
            <p:spPr>
              <a:xfrm rot="21152659">
                <a:off x="4662980" y="571320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3" name="Oval 92"/>
              <p:cNvSpPr/>
              <p:nvPr/>
            </p:nvSpPr>
            <p:spPr>
              <a:xfrm rot="21152659">
                <a:off x="4284349" y="10287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4" name="Oval 93"/>
              <p:cNvSpPr/>
              <p:nvPr/>
            </p:nvSpPr>
            <p:spPr>
              <a:xfrm rot="15752659">
                <a:off x="5921889" y="30765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5" name="Oval 94"/>
              <p:cNvSpPr/>
              <p:nvPr/>
            </p:nvSpPr>
            <p:spPr>
              <a:xfrm rot="15752659">
                <a:off x="3028604" y="368958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6" name="Oval 95"/>
              <p:cNvSpPr/>
              <p:nvPr/>
            </p:nvSpPr>
            <p:spPr>
              <a:xfrm rot="18452659">
                <a:off x="5625855" y="482758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7" name="Oval 96"/>
              <p:cNvSpPr/>
              <p:nvPr/>
            </p:nvSpPr>
            <p:spPr>
              <a:xfrm rot="18452659">
                <a:off x="3312260" y="194864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8" name="Oval 97"/>
              <p:cNvSpPr/>
              <p:nvPr/>
            </p:nvSpPr>
            <p:spPr>
              <a:xfrm rot="13052659">
                <a:off x="5344688" y="150484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99" name="Oval 98"/>
              <p:cNvSpPr/>
              <p:nvPr/>
            </p:nvSpPr>
            <p:spPr>
              <a:xfrm rot="13052659">
                <a:off x="3566559" y="52507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0" name="Oval 99"/>
              <p:cNvSpPr/>
              <p:nvPr/>
            </p:nvSpPr>
            <p:spPr>
              <a:xfrm rot="19352659">
                <a:off x="5356347" y="524329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1" name="Oval 100"/>
              <p:cNvSpPr/>
              <p:nvPr/>
            </p:nvSpPr>
            <p:spPr>
              <a:xfrm rot="19352659">
                <a:off x="3581800" y="149295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2" name="Oval 101"/>
              <p:cNvSpPr/>
              <p:nvPr/>
            </p:nvSpPr>
            <p:spPr>
              <a:xfrm rot="13952659">
                <a:off x="5634659" y="194123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3" name="Oval 102"/>
              <p:cNvSpPr/>
              <p:nvPr/>
            </p:nvSpPr>
            <p:spPr>
              <a:xfrm rot="13952659">
                <a:off x="3318316" y="481437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4" name="Oval 103"/>
              <p:cNvSpPr/>
              <p:nvPr/>
            </p:nvSpPr>
            <p:spPr>
              <a:xfrm rot="16652659">
                <a:off x="5920003" y="369541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5" name="Oval 104"/>
              <p:cNvSpPr/>
              <p:nvPr/>
            </p:nvSpPr>
            <p:spPr>
              <a:xfrm rot="16652659">
                <a:off x="3027306" y="30751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6" name="Oval 105"/>
              <p:cNvSpPr/>
              <p:nvPr/>
            </p:nvSpPr>
            <p:spPr>
              <a:xfrm rot="11252659">
                <a:off x="4648409" y="104129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07" name="Oval 106"/>
              <p:cNvSpPr/>
              <p:nvPr/>
            </p:nvSpPr>
            <p:spPr>
              <a:xfrm rot="11252659">
                <a:off x="4265302" y="572480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grpSp>
        <p:grpSp>
          <p:nvGrpSpPr>
            <p:cNvPr id="11" name="Group 10"/>
            <p:cNvGrpSpPr/>
            <p:nvPr/>
          </p:nvGrpSpPr>
          <p:grpSpPr>
            <a:xfrm rot="16200000">
              <a:off x="3167950" y="1009822"/>
              <a:ext cx="2981963" cy="4788408"/>
              <a:chOff x="3015550" y="1009822"/>
              <a:chExt cx="2981963" cy="4788408"/>
            </a:xfrm>
          </p:grpSpPr>
          <p:sp>
            <p:nvSpPr>
              <p:cNvPr id="12" name="Oval 11"/>
              <p:cNvSpPr/>
              <p:nvPr/>
            </p:nvSpPr>
            <p:spPr>
              <a:xfrm rot="20700000">
                <a:off x="4850272" y="56517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3" name="Oval 12"/>
              <p:cNvSpPr/>
              <p:nvPr/>
            </p:nvSpPr>
            <p:spPr>
              <a:xfrm rot="20700000">
                <a:off x="4095050" y="108832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4" name="Oval 13"/>
              <p:cNvSpPr/>
              <p:nvPr/>
            </p:nvSpPr>
            <p:spPr>
              <a:xfrm rot="15300000">
                <a:off x="5885081" y="277043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5" name="Oval 14"/>
              <p:cNvSpPr/>
              <p:nvPr/>
            </p:nvSpPr>
            <p:spPr>
              <a:xfrm rot="15300000">
                <a:off x="3066552" y="399319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6" name="Oval 15"/>
              <p:cNvSpPr/>
              <p:nvPr/>
            </p:nvSpPr>
            <p:spPr>
              <a:xfrm rot="18000000">
                <a:off x="5733857" y="45687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7" name="Oval 16"/>
              <p:cNvSpPr/>
              <p:nvPr/>
            </p:nvSpPr>
            <p:spPr>
              <a:xfrm rot="18000000">
                <a:off x="3206832" y="22065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8" name="Oval 17"/>
              <p:cNvSpPr/>
              <p:nvPr/>
            </p:nvSpPr>
            <p:spPr>
              <a:xfrm rot="12600000">
                <a:off x="5185159" y="13334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9" name="Oval 18"/>
              <p:cNvSpPr/>
              <p:nvPr/>
            </p:nvSpPr>
            <p:spPr>
              <a:xfrm rot="12600000">
                <a:off x="3726182" y="542488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0" name="Oval 19"/>
              <p:cNvSpPr/>
              <p:nvPr/>
            </p:nvSpPr>
            <p:spPr>
              <a:xfrm>
                <a:off x="4474528" y="573422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1" name="Oval 20"/>
              <p:cNvSpPr/>
              <p:nvPr/>
            </p:nvSpPr>
            <p:spPr>
              <a:xfrm>
                <a:off x="4474528" y="100982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2" name="Oval 21"/>
              <p:cNvSpPr/>
              <p:nvPr/>
            </p:nvSpPr>
            <p:spPr>
              <a:xfrm rot="16200000">
                <a:off x="5933505" y="338421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3" name="Oval 22"/>
              <p:cNvSpPr/>
              <p:nvPr/>
            </p:nvSpPr>
            <p:spPr>
              <a:xfrm rot="16200000">
                <a:off x="3015550" y="338421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4" name="Oval 23"/>
              <p:cNvSpPr/>
              <p:nvPr/>
            </p:nvSpPr>
            <p:spPr>
              <a:xfrm rot="18900000">
                <a:off x="5499389" y="503814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5" name="Oval 24"/>
              <p:cNvSpPr/>
              <p:nvPr/>
            </p:nvSpPr>
            <p:spPr>
              <a:xfrm rot="18900000">
                <a:off x="3436082" y="169748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6" name="Oval 25"/>
              <p:cNvSpPr/>
              <p:nvPr/>
            </p:nvSpPr>
            <p:spPr>
              <a:xfrm rot="13500000">
                <a:off x="5508010" y="170611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7" name="Oval 26"/>
              <p:cNvSpPr/>
              <p:nvPr/>
            </p:nvSpPr>
            <p:spPr>
              <a:xfrm rot="13500000">
                <a:off x="3444703" y="504676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8" name="Oval 27"/>
              <p:cNvSpPr/>
              <p:nvPr/>
            </p:nvSpPr>
            <p:spPr>
              <a:xfrm rot="19800000">
                <a:off x="5199833" y="541432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29" name="Oval 28"/>
              <p:cNvSpPr/>
              <p:nvPr/>
            </p:nvSpPr>
            <p:spPr>
              <a:xfrm rot="19800000">
                <a:off x="3740856" y="132287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0" name="Oval 29"/>
              <p:cNvSpPr/>
              <p:nvPr/>
            </p:nvSpPr>
            <p:spPr>
              <a:xfrm rot="14400000">
                <a:off x="5739952" y="21980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1" name="Oval 30"/>
              <p:cNvSpPr/>
              <p:nvPr/>
            </p:nvSpPr>
            <p:spPr>
              <a:xfrm rot="14400000">
                <a:off x="3212929" y="45602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2" name="Oval 31"/>
              <p:cNvSpPr/>
              <p:nvPr/>
            </p:nvSpPr>
            <p:spPr>
              <a:xfrm rot="17100000">
                <a:off x="5881925" y="399758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3" name="Oval 32"/>
              <p:cNvSpPr/>
              <p:nvPr/>
            </p:nvSpPr>
            <p:spPr>
              <a:xfrm rot="17100000">
                <a:off x="3063396" y="277481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4" name="Oval 33"/>
              <p:cNvSpPr/>
              <p:nvPr/>
            </p:nvSpPr>
            <p:spPr>
              <a:xfrm rot="11700000">
                <a:off x="4833906" y="110010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5" name="Oval 34"/>
              <p:cNvSpPr/>
              <p:nvPr/>
            </p:nvSpPr>
            <p:spPr>
              <a:xfrm rot="11700000">
                <a:off x="4078684" y="566352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6" name="Oval 35"/>
              <p:cNvSpPr/>
              <p:nvPr/>
            </p:nvSpPr>
            <p:spPr>
              <a:xfrm rot="20252659">
                <a:off x="5028841" y="55523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7" name="Oval 36"/>
              <p:cNvSpPr/>
              <p:nvPr/>
            </p:nvSpPr>
            <p:spPr>
              <a:xfrm rot="20252659">
                <a:off x="3914274" y="118616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8" name="Oval 37"/>
              <p:cNvSpPr/>
              <p:nvPr/>
            </p:nvSpPr>
            <p:spPr>
              <a:xfrm rot="14852659">
                <a:off x="5824565" y="247823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39" name="Oval 38"/>
              <p:cNvSpPr/>
              <p:nvPr/>
            </p:nvSpPr>
            <p:spPr>
              <a:xfrm rot="14852659">
                <a:off x="3127862" y="4282802"/>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0" name="Oval 39"/>
              <p:cNvSpPr/>
              <p:nvPr/>
            </p:nvSpPr>
            <p:spPr>
              <a:xfrm rot="17552659">
                <a:off x="5819030" y="429265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1" name="Oval 40"/>
              <p:cNvSpPr/>
              <p:nvPr/>
            </p:nvSpPr>
            <p:spPr>
              <a:xfrm rot="17552659">
                <a:off x="3124055" y="248133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2" name="Oval 41"/>
              <p:cNvSpPr/>
              <p:nvPr/>
            </p:nvSpPr>
            <p:spPr>
              <a:xfrm rot="12152659">
                <a:off x="5015261" y="119881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3" name="Oval 42"/>
              <p:cNvSpPr/>
              <p:nvPr/>
            </p:nvSpPr>
            <p:spPr>
              <a:xfrm rot="12152659">
                <a:off x="3896524" y="5562189"/>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4" name="Oval 43"/>
              <p:cNvSpPr/>
              <p:nvPr/>
            </p:nvSpPr>
            <p:spPr>
              <a:xfrm rot="21152659">
                <a:off x="4662980" y="5713204"/>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5" name="Oval 44"/>
              <p:cNvSpPr/>
              <p:nvPr/>
            </p:nvSpPr>
            <p:spPr>
              <a:xfrm rot="21152659">
                <a:off x="4284349" y="10287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6" name="Oval 45"/>
              <p:cNvSpPr/>
              <p:nvPr/>
            </p:nvSpPr>
            <p:spPr>
              <a:xfrm rot="15752659">
                <a:off x="5921889" y="307654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7" name="Oval 46"/>
              <p:cNvSpPr/>
              <p:nvPr/>
            </p:nvSpPr>
            <p:spPr>
              <a:xfrm rot="15752659">
                <a:off x="3028604" y="368958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8" name="Oval 47"/>
              <p:cNvSpPr/>
              <p:nvPr/>
            </p:nvSpPr>
            <p:spPr>
              <a:xfrm rot="18452659">
                <a:off x="5625855" y="482758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49" name="Oval 48"/>
              <p:cNvSpPr/>
              <p:nvPr/>
            </p:nvSpPr>
            <p:spPr>
              <a:xfrm rot="18452659">
                <a:off x="3312260" y="194864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0" name="Oval 49"/>
              <p:cNvSpPr/>
              <p:nvPr/>
            </p:nvSpPr>
            <p:spPr>
              <a:xfrm rot="13052659">
                <a:off x="5344688" y="150484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1" name="Oval 50"/>
              <p:cNvSpPr/>
              <p:nvPr/>
            </p:nvSpPr>
            <p:spPr>
              <a:xfrm rot="13052659">
                <a:off x="3566559" y="5250735"/>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2" name="Oval 51"/>
              <p:cNvSpPr/>
              <p:nvPr/>
            </p:nvSpPr>
            <p:spPr>
              <a:xfrm rot="19352659">
                <a:off x="5356347" y="524329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3" name="Oval 52"/>
              <p:cNvSpPr/>
              <p:nvPr/>
            </p:nvSpPr>
            <p:spPr>
              <a:xfrm rot="19352659">
                <a:off x="3581800" y="1492956"/>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4" name="Oval 53"/>
              <p:cNvSpPr/>
              <p:nvPr/>
            </p:nvSpPr>
            <p:spPr>
              <a:xfrm rot="13952659">
                <a:off x="5634659" y="1941238"/>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5" name="Oval 54"/>
              <p:cNvSpPr/>
              <p:nvPr/>
            </p:nvSpPr>
            <p:spPr>
              <a:xfrm rot="13952659">
                <a:off x="3318316" y="4814370"/>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6" name="Oval 55"/>
              <p:cNvSpPr/>
              <p:nvPr/>
            </p:nvSpPr>
            <p:spPr>
              <a:xfrm rot="16652659">
                <a:off x="5920003" y="369541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7" name="Oval 56"/>
              <p:cNvSpPr/>
              <p:nvPr/>
            </p:nvSpPr>
            <p:spPr>
              <a:xfrm rot="16652659">
                <a:off x="3027306" y="3075133"/>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8" name="Oval 57"/>
              <p:cNvSpPr/>
              <p:nvPr/>
            </p:nvSpPr>
            <p:spPr>
              <a:xfrm rot="11252659">
                <a:off x="4648409" y="1041297"/>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59" name="Oval 58"/>
              <p:cNvSpPr/>
              <p:nvPr/>
            </p:nvSpPr>
            <p:spPr>
              <a:xfrm rot="11252659">
                <a:off x="4265302" y="5724801"/>
                <a:ext cx="64008" cy="6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grpSp>
      </p:grpSp>
    </p:spTree>
    <p:extLst>
      <p:ext uri="{BB962C8B-B14F-4D97-AF65-F5344CB8AC3E}">
        <p14:creationId xmlns:p14="http://schemas.microsoft.com/office/powerpoint/2010/main" val="2674848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33199</TotalTime>
  <Words>2756</Words>
  <Application>Microsoft Office PowerPoint</Application>
  <PresentationFormat>On-screen Show (4:3)</PresentationFormat>
  <Paragraphs>360</Paragraphs>
  <Slides>44</Slides>
  <Notes>28</Notes>
  <HiddenSlides>2</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Context as Supervisory Signal: Discovering Objects with Predictable Context</vt:lpstr>
      <vt:lpstr>Unsupervised Object Discovery</vt:lpstr>
      <vt:lpstr>How hard is unsupervised object discovery?</vt:lpstr>
      <vt:lpstr>Object Discovery = Patch Clustering</vt:lpstr>
      <vt:lpstr>Object Discovery = Patch Clustering</vt:lpstr>
      <vt:lpstr>Object Discovery = Patch Clustering</vt:lpstr>
      <vt:lpstr>Clustering algorithms</vt:lpstr>
      <vt:lpstr>Clustering algorithms</vt:lpstr>
      <vt:lpstr>Clustering algorithms?</vt:lpstr>
      <vt:lpstr>Clustering as Prediction</vt:lpstr>
      <vt:lpstr>Clustering as Prediction</vt:lpstr>
      <vt:lpstr>What cue is used for clustering here?</vt:lpstr>
      <vt:lpstr>More rigorously</vt:lpstr>
      <vt:lpstr>Previous whispers of this idea</vt:lpstr>
      <vt:lpstr>Clustering as Prediction</vt:lpstr>
      <vt:lpstr>When is a prediction “good enough”?</vt:lpstr>
      <vt:lpstr>It’s even worse during prediction</vt:lpstr>
      <vt:lpstr>Our task is more like this:</vt:lpstr>
      <vt:lpstr>Contribution #2 (of 3): Cluster Membership as Hypothesis Testing</vt:lpstr>
      <vt:lpstr>What are the hypotheses?</vt:lpstr>
      <vt:lpstr>Our Hypotheses</vt:lpstr>
      <vt:lpstr>Real predictions aren’t so easy!</vt:lpstr>
      <vt:lpstr>What to do?</vt:lpstr>
      <vt:lpstr>Generative Image Models</vt:lpstr>
      <vt:lpstr>Generative Image Models</vt:lpstr>
      <vt:lpstr>Inference in Generative Models</vt:lpstr>
      <vt:lpstr>Contribution #3: Likelihood Factorization</vt:lpstr>
      <vt:lpstr>Our Hypotheses</vt:lpstr>
      <vt:lpstr>Surprisingly many good properties</vt:lpstr>
      <vt:lpstr>Why did nobody think of this?</vt:lpstr>
      <vt:lpstr>Discriminative won over generative</vt:lpstr>
      <vt:lpstr>Recap of Contributions</vt:lpstr>
      <vt:lpstr>Stuff Model</vt:lpstr>
      <vt:lpstr>Faster Stuff Model</vt:lpstr>
      <vt:lpstr>Faster Stuff Model</vt:lpstr>
      <vt:lpstr>Thing Model</vt:lpstr>
      <vt:lpstr>Finite and Occluded ‘Things’</vt:lpstr>
      <vt:lpstr>Clusters discovered on 6 Pascal Categories</vt:lpstr>
      <vt:lpstr>Results: Pascal 2011, unsupervised</vt:lpstr>
      <vt:lpstr>Results: Pascal 2011, unsupervised</vt:lpstr>
      <vt:lpstr>Results: Pascal 2011, unsupervised</vt:lpstr>
      <vt:lpstr>Errors</vt:lpstr>
      <vt:lpstr>Unsupervised keypoint transfer</vt:lpstr>
      <vt:lpstr>Keypoint Precision-Recall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as Supervisory Signal: Discovering Objects with Predictable Context</dc:title>
  <dc:creator>cdoersch</dc:creator>
  <cp:lastModifiedBy>cdoersch</cp:lastModifiedBy>
  <cp:revision>116</cp:revision>
  <dcterms:created xsi:type="dcterms:W3CDTF">2014-08-06T16:06:25Z</dcterms:created>
  <dcterms:modified xsi:type="dcterms:W3CDTF">2014-10-27T15:47:50Z</dcterms:modified>
</cp:coreProperties>
</file>