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63"/>
  </p:notesMasterIdLst>
  <p:handoutMasterIdLst>
    <p:handoutMasterId r:id="rId64"/>
  </p:handoutMasterIdLst>
  <p:sldIdLst>
    <p:sldId id="256" r:id="rId2"/>
    <p:sldId id="284" r:id="rId3"/>
    <p:sldId id="267" r:id="rId4"/>
    <p:sldId id="268" r:id="rId5"/>
    <p:sldId id="285" r:id="rId6"/>
    <p:sldId id="287" r:id="rId7"/>
    <p:sldId id="288" r:id="rId8"/>
    <p:sldId id="289" r:id="rId9"/>
    <p:sldId id="293" r:id="rId10"/>
    <p:sldId id="272" r:id="rId11"/>
    <p:sldId id="381" r:id="rId12"/>
    <p:sldId id="278" r:id="rId13"/>
    <p:sldId id="328" r:id="rId14"/>
    <p:sldId id="306" r:id="rId15"/>
    <p:sldId id="305" r:id="rId16"/>
    <p:sldId id="380" r:id="rId17"/>
    <p:sldId id="372" r:id="rId18"/>
    <p:sldId id="373" r:id="rId19"/>
    <p:sldId id="374" r:id="rId20"/>
    <p:sldId id="292" r:id="rId21"/>
    <p:sldId id="295" r:id="rId22"/>
    <p:sldId id="296" r:id="rId23"/>
    <p:sldId id="300" r:id="rId24"/>
    <p:sldId id="307" r:id="rId25"/>
    <p:sldId id="308" r:id="rId26"/>
    <p:sldId id="370" r:id="rId27"/>
    <p:sldId id="363" r:id="rId28"/>
    <p:sldId id="302" r:id="rId29"/>
    <p:sldId id="353" r:id="rId30"/>
    <p:sldId id="354" r:id="rId31"/>
    <p:sldId id="352" r:id="rId32"/>
    <p:sldId id="355" r:id="rId33"/>
    <p:sldId id="356" r:id="rId34"/>
    <p:sldId id="322" r:id="rId35"/>
    <p:sldId id="379" r:id="rId36"/>
    <p:sldId id="376" r:id="rId37"/>
    <p:sldId id="321" r:id="rId38"/>
    <p:sldId id="323" r:id="rId39"/>
    <p:sldId id="320" r:id="rId40"/>
    <p:sldId id="332" r:id="rId41"/>
    <p:sldId id="325" r:id="rId42"/>
    <p:sldId id="327" r:id="rId43"/>
    <p:sldId id="384" r:id="rId44"/>
    <p:sldId id="339" r:id="rId45"/>
    <p:sldId id="341" r:id="rId46"/>
    <p:sldId id="342" r:id="rId47"/>
    <p:sldId id="343" r:id="rId48"/>
    <p:sldId id="344" r:id="rId49"/>
    <p:sldId id="340" r:id="rId50"/>
    <p:sldId id="385" r:id="rId51"/>
    <p:sldId id="386" r:id="rId52"/>
    <p:sldId id="260" r:id="rId53"/>
    <p:sldId id="330" r:id="rId54"/>
    <p:sldId id="331" r:id="rId55"/>
    <p:sldId id="350" r:id="rId56"/>
    <p:sldId id="351" r:id="rId57"/>
    <p:sldId id="382" r:id="rId58"/>
    <p:sldId id="336" r:id="rId59"/>
    <p:sldId id="383" r:id="rId60"/>
    <p:sldId id="357" r:id="rId61"/>
    <p:sldId id="367" r:id="rId62"/>
  </p:sldIdLst>
  <p:sldSz cx="9144000" cy="6858000" type="screen4x3"/>
  <p:notesSz cx="6858000" cy="9144000"/>
  <p:embeddedFontLst>
    <p:embeddedFont>
      <p:font typeface="Calibri" pitchFamily="34" charset="0"/>
      <p:regular r:id="rId65"/>
      <p:bold r:id="rId66"/>
      <p:italic r:id="rId67"/>
      <p:boldItalic r:id="rId68"/>
    </p:embeddedFont>
    <p:embeddedFont>
      <p:font typeface="Cambria Math" pitchFamily="18" charset="0"/>
      <p:regular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101CC5D-D820-4F9C-8A51-A90C6E422CF7}">
          <p14:sldIdLst>
            <p14:sldId id="256"/>
          </p14:sldIdLst>
        </p14:section>
        <p14:section name="Introduction" id="{2E0431F2-380C-4B08-8745-60E786BCBDCE}">
          <p14:sldIdLst>
            <p14:sldId id="284"/>
            <p14:sldId id="267"/>
            <p14:sldId id="268"/>
          </p14:sldIdLst>
        </p14:section>
        <p14:section name="SSL background" id="{9EFFDD05-E10E-9140-93AB-53585A27D00E}">
          <p14:sldIdLst>
            <p14:sldId id="285"/>
            <p14:sldId id="287"/>
            <p14:sldId id="288"/>
          </p14:sldIdLst>
        </p14:section>
        <p14:section name="Our approach - Motivation" id="{6C01822A-0EE4-A244-8E37-9949AB1611CE}">
          <p14:sldIdLst>
            <p14:sldId id="289"/>
            <p14:sldId id="293"/>
            <p14:sldId id="272"/>
            <p14:sldId id="381"/>
            <p14:sldId id="278"/>
            <p14:sldId id="328"/>
            <p14:sldId id="306"/>
            <p14:sldId id="305"/>
            <p14:sldId id="380"/>
            <p14:sldId id="372"/>
            <p14:sldId id="373"/>
            <p14:sldId id="374"/>
            <p14:sldId id="292"/>
            <p14:sldId id="295"/>
          </p14:sldIdLst>
        </p14:section>
        <p14:section name="Our Approach Details" id="{198CEB75-3242-45B9-8DE5-229A26D09B49}">
          <p14:sldIdLst>
            <p14:sldId id="296"/>
            <p14:sldId id="300"/>
            <p14:sldId id="307"/>
            <p14:sldId id="308"/>
          </p14:sldIdLst>
        </p14:section>
        <p14:section name="Experiments" id="{36BB9794-10B8-4127-9904-B5E63D3F2F8D}">
          <p14:sldIdLst>
            <p14:sldId id="370"/>
            <p14:sldId id="363"/>
            <p14:sldId id="302"/>
            <p14:sldId id="353"/>
            <p14:sldId id="354"/>
            <p14:sldId id="352"/>
            <p14:sldId id="355"/>
            <p14:sldId id="356"/>
            <p14:sldId id="322"/>
            <p14:sldId id="379"/>
            <p14:sldId id="376"/>
            <p14:sldId id="321"/>
            <p14:sldId id="323"/>
            <p14:sldId id="320"/>
          </p14:sldIdLst>
        </p14:section>
        <p14:section name="Conclusion" id="{DD7F4C1F-CE18-4D43-8E5B-D45959AB58F6}">
          <p14:sldIdLst>
            <p14:sldId id="332"/>
            <p14:sldId id="325"/>
          </p14:sldIdLst>
        </p14:section>
        <p14:section name="backup" id="{C839A10A-3618-4C95-8A3D-DCDFA9E10432}">
          <p14:sldIdLst>
            <p14:sldId id="327"/>
            <p14:sldId id="384"/>
            <p14:sldId id="339"/>
            <p14:sldId id="341"/>
            <p14:sldId id="342"/>
            <p14:sldId id="343"/>
            <p14:sldId id="344"/>
            <p14:sldId id="340"/>
            <p14:sldId id="385"/>
            <p14:sldId id="386"/>
            <p14:sldId id="260"/>
            <p14:sldId id="330"/>
            <p14:sldId id="331"/>
            <p14:sldId id="350"/>
            <p14:sldId id="351"/>
            <p14:sldId id="382"/>
            <p14:sldId id="336"/>
            <p14:sldId id="383"/>
            <p14:sldId id="357"/>
            <p14:sldId id="36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0A1828"/>
    <a:srgbClr val="FFE7E7"/>
    <a:srgbClr val="00FF00"/>
    <a:srgbClr val="DCDCDC"/>
    <a:srgbClr val="FFCCCC"/>
    <a:srgbClr val="C20000"/>
    <a:srgbClr val="EBEDFF"/>
    <a:srgbClr val="0C1B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38" autoAdjust="0"/>
    <p:restoredTop sz="74763" autoAdjust="0"/>
  </p:normalViewPr>
  <p:slideViewPr>
    <p:cSldViewPr>
      <p:cViewPr varScale="1">
        <p:scale>
          <a:sx n="84" d="100"/>
          <a:sy n="84" d="100"/>
        </p:scale>
        <p:origin x="-2310" y="-78"/>
      </p:cViewPr>
      <p:guideLst>
        <p:guide orient="horz" pos="2160"/>
        <p:guide pos="2880"/>
      </p:guideLst>
    </p:cSldViewPr>
  </p:slideViewPr>
  <p:outlineViewPr>
    <p:cViewPr>
      <p:scale>
        <a:sx n="33" d="100"/>
        <a:sy n="33" d="100"/>
      </p:scale>
      <p:origin x="0" y="8976"/>
    </p:cViewPr>
  </p:outlineViewPr>
  <p:notesTextViewPr>
    <p:cViewPr>
      <p:scale>
        <a:sx n="100" d="100"/>
        <a:sy n="100" d="100"/>
      </p:scale>
      <p:origin x="0" y="0"/>
    </p:cViewPr>
  </p:notesTextViewPr>
  <p:sorterViewPr>
    <p:cViewPr>
      <p:scale>
        <a:sx n="66" d="100"/>
        <a:sy n="66" d="100"/>
      </p:scale>
      <p:origin x="0" y="2080"/>
    </p:cViewPr>
  </p:sorterViewPr>
  <p:notesViewPr>
    <p:cSldViewPr>
      <p:cViewPr varScale="1">
        <p:scale>
          <a:sx n="89" d="100"/>
          <a:sy n="89" d="100"/>
        </p:scale>
        <p:origin x="-3846"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8CEA412-0561-4C0C-9B5B-DA176159EC19}" type="datetimeFigureOut">
              <a:rPr lang="en-US" smtClean="0"/>
              <a:t>2/6/2013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69F47E8-CF4B-4E8E-8ABA-CA5F747DDFBA}" type="slidenum">
              <a:rPr lang="en-US" smtClean="0"/>
              <a:t>‹#›</a:t>
            </a:fld>
            <a:endParaRPr lang="en-US"/>
          </a:p>
        </p:txBody>
      </p:sp>
    </p:spTree>
    <p:extLst>
      <p:ext uri="{BB962C8B-B14F-4D97-AF65-F5344CB8AC3E}">
        <p14:creationId xmlns:p14="http://schemas.microsoft.com/office/powerpoint/2010/main" val="42028949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9C5C8E-7467-47B5-84ED-ADC018238252}" type="datetimeFigureOut">
              <a:rPr lang="en-US" smtClean="0"/>
              <a:t>2/6/2013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CC1FF9-5146-4944-BF74-E1C584CD1FB9}" type="slidenum">
              <a:rPr lang="en-US" smtClean="0"/>
              <a:t>‹#›</a:t>
            </a:fld>
            <a:endParaRPr lang="en-US" dirty="0"/>
          </a:p>
        </p:txBody>
      </p:sp>
    </p:spTree>
    <p:extLst>
      <p:ext uri="{BB962C8B-B14F-4D97-AF65-F5344CB8AC3E}">
        <p14:creationId xmlns:p14="http://schemas.microsoft.com/office/powerpoint/2010/main" val="2643189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t>1</a:t>
            </a:fld>
            <a:endParaRPr lang="en-US" dirty="0"/>
          </a:p>
        </p:txBody>
      </p:sp>
    </p:spTree>
    <p:extLst>
      <p:ext uri="{BB962C8B-B14F-4D97-AF65-F5344CB8AC3E}">
        <p14:creationId xmlns:p14="http://schemas.microsoft.com/office/powerpoint/2010/main" val="4089544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most common way of sharing </a:t>
            </a:r>
            <a:r>
              <a:rPr lang="en-US" b="1" dirty="0" smtClean="0"/>
              <a:t>commonalities</a:t>
            </a:r>
            <a:r>
              <a:rPr lang="en-US" b="1" baseline="0" dirty="0" smtClean="0"/>
              <a:t> </a:t>
            </a:r>
            <a:r>
              <a:rPr lang="en-US" dirty="0" smtClean="0"/>
              <a:t>between classes using</a:t>
            </a:r>
            <a:r>
              <a:rPr lang="en-US" baseline="0" dirty="0" smtClean="0"/>
              <a:t> </a:t>
            </a:r>
            <a:r>
              <a:rPr lang="en-US" b="1" baseline="0" dirty="0" smtClean="0"/>
              <a:t>attributes</a:t>
            </a:r>
            <a:r>
              <a:rPr lang="en-US" baseline="0" dirty="0" smtClean="0"/>
              <a:t>..</a:t>
            </a:r>
          </a:p>
          <a:p>
            <a:endParaRPr lang="en-US" baseline="0" dirty="0" smtClean="0"/>
          </a:p>
          <a:p>
            <a:r>
              <a:rPr lang="en-US" baseline="0" dirty="0" smtClean="0"/>
              <a:t>For example, between Conference room and banquet hall, they both share the property that they are man-made and indoors, and have tables and chairs. </a:t>
            </a:r>
          </a:p>
          <a:p>
            <a:r>
              <a:rPr lang="en-US" baseline="0" dirty="0" smtClean="0"/>
              <a:t>While Amphiteatres and auditoriums have large seating spaces. </a:t>
            </a:r>
          </a:p>
          <a:p>
            <a:endParaRPr lang="en-US" baseline="0" dirty="0" smtClean="0"/>
          </a:p>
          <a:p>
            <a:r>
              <a:rPr lang="en-US" baseline="0" dirty="0" smtClean="0"/>
              <a:t>Now images from …</a:t>
            </a:r>
          </a:p>
        </p:txBody>
      </p:sp>
      <p:sp>
        <p:nvSpPr>
          <p:cNvPr id="4" name="Slide Number Placeholder 3"/>
          <p:cNvSpPr>
            <a:spLocks noGrp="1"/>
          </p:cNvSpPr>
          <p:nvPr>
            <p:ph type="sldNum" sz="quarter" idx="10"/>
          </p:nvPr>
        </p:nvSpPr>
        <p:spPr/>
        <p:txBody>
          <a:bodyPr/>
          <a:lstStyle/>
          <a:p>
            <a:fld id="{08CC1FF9-5146-4944-BF74-E1C584CD1FB9}" type="slidenum">
              <a:rPr lang="en-US" smtClean="0"/>
              <a:t>10</a:t>
            </a:fld>
            <a:endParaRPr lang="en-US" dirty="0"/>
          </a:p>
        </p:txBody>
      </p:sp>
    </p:spTree>
    <p:extLst>
      <p:ext uri="{BB962C8B-B14F-4D97-AF65-F5344CB8AC3E}">
        <p14:creationId xmlns:p14="http://schemas.microsoft.com/office/powerpoint/2010/main" val="343886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Images from Conference room, BH and Audi are all indoors and can be used to train “Indoor” attribute classifier.</a:t>
            </a:r>
          </a:p>
          <a:p>
            <a:r>
              <a:rPr lang="en-US" baseline="0" dirty="0" smtClean="0"/>
              <a:t>Similarly, we can use combination of different classes to train these attributes.</a:t>
            </a:r>
          </a:p>
          <a:p>
            <a:endParaRPr lang="en-US" baseline="0" dirty="0" smtClean="0"/>
          </a:p>
          <a:p>
            <a:r>
              <a:rPr lang="en-US" baseline="0" dirty="0" smtClean="0"/>
              <a:t>Which will help us select better images</a:t>
            </a:r>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t>11</a:t>
            </a:fld>
            <a:endParaRPr lang="en-US" dirty="0"/>
          </a:p>
        </p:txBody>
      </p:sp>
    </p:spTree>
    <p:extLst>
      <p:ext uri="{BB962C8B-B14F-4D97-AF65-F5344CB8AC3E}">
        <p14:creationId xmlns:p14="http://schemas.microsoft.com/office/powerpoint/2010/main" val="4129981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example, for these candidate</a:t>
            </a:r>
            <a:r>
              <a:rPr lang="en-US" baseline="0" dirty="0" smtClean="0"/>
              <a:t> images for </a:t>
            </a:r>
            <a:r>
              <a:rPr lang="en-US" dirty="0" smtClean="0"/>
              <a:t>Auditorium,</a:t>
            </a:r>
            <a:r>
              <a:rPr lang="en-US" baseline="0" dirty="0" smtClean="0"/>
              <a:t> </a:t>
            </a:r>
          </a:p>
          <a:p>
            <a:r>
              <a:rPr lang="en-US" baseline="0" dirty="0" smtClean="0"/>
              <a:t>We can check for the constraint that they should be indoors and have seat rows and prune out the incorrect </a:t>
            </a:r>
            <a:r>
              <a:rPr lang="en-US" baseline="0" dirty="0" err="1" smtClean="0"/>
              <a:t>egs</a:t>
            </a:r>
            <a:r>
              <a:rPr lang="en-US" baseline="0" dirty="0" smtClean="0"/>
              <a:t>.</a:t>
            </a:r>
          </a:p>
          <a:p>
            <a:endParaRPr lang="en-US" baseline="0" dirty="0" smtClean="0"/>
          </a:p>
          <a:p>
            <a:r>
              <a:rPr lang="en-US" baseline="0" dirty="0" smtClean="0"/>
              <a:t>PAUSE </a:t>
            </a:r>
          </a:p>
          <a:p>
            <a:r>
              <a:rPr lang="en-US" baseline="0" dirty="0" smtClean="0"/>
              <a:t>Now, whenever we think about sharing, the first thing that comes to our mind is the similarity between classes, as I just discussed. </a:t>
            </a:r>
          </a:p>
          <a:p>
            <a:endParaRPr lang="en-US" baseline="0" dirty="0" smtClean="0"/>
          </a:p>
          <a:p>
            <a:r>
              <a:rPr lang="en-US" baseline="0" dirty="0" smtClean="0"/>
              <a:t>PAUSE</a:t>
            </a:r>
          </a:p>
          <a:p>
            <a:r>
              <a:rPr lang="en-US" baseline="0" dirty="0" smtClean="0"/>
              <a:t>One of our key contribution in this work is that </a:t>
            </a:r>
          </a:p>
          <a:p>
            <a:r>
              <a:rPr lang="en-US" baseline="0" dirty="0" smtClean="0"/>
              <a:t>We extend the notion of sharing across categories </a:t>
            </a:r>
          </a:p>
          <a:p>
            <a:r>
              <a:rPr lang="en-US" baseline="0" dirty="0" smtClean="0"/>
              <a:t>and show that we can </a:t>
            </a:r>
            <a:r>
              <a:rPr lang="en-US" b="1" baseline="0" dirty="0" smtClean="0"/>
              <a:t>in fact </a:t>
            </a:r>
            <a:r>
              <a:rPr lang="en-US" baseline="0" dirty="0" smtClean="0"/>
              <a:t>use </a:t>
            </a:r>
            <a:r>
              <a:rPr lang="en-US" b="1" dirty="0" smtClean="0"/>
              <a:t>dissimilarities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To share data and enforce constraints</a:t>
            </a:r>
          </a:p>
          <a:p>
            <a:endParaRPr lang="en-US" dirty="0"/>
          </a:p>
        </p:txBody>
      </p:sp>
      <p:sp>
        <p:nvSpPr>
          <p:cNvPr id="4" name="Slide Number Placeholder 3"/>
          <p:cNvSpPr>
            <a:spLocks noGrp="1"/>
          </p:cNvSpPr>
          <p:nvPr>
            <p:ph type="sldNum" sz="quarter" idx="10"/>
          </p:nvPr>
        </p:nvSpPr>
        <p:spPr/>
        <p:txBody>
          <a:bodyPr/>
          <a:lstStyle/>
          <a:p>
            <a:fld id="{C8A763F8-568B-4813-B230-353D972916EC}"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One of our key contribution is that We extend the notion of sharing across categories and show that we can </a:t>
            </a:r>
            <a:r>
              <a:rPr lang="en-US" b="1" baseline="0" dirty="0" smtClean="0"/>
              <a:t>in fact </a:t>
            </a:r>
            <a:r>
              <a:rPr lang="en-US" baseline="0" dirty="0" smtClean="0"/>
              <a:t>use </a:t>
            </a:r>
            <a:r>
              <a:rPr lang="en-US" b="1" dirty="0" smtClean="0"/>
              <a:t>dissimilarities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To share data and enforce constraints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What do I mean by these dissimilarities?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an example, we know that AMs usually have larger circular structures as compared to auditoriums.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can use this notion of </a:t>
            </a:r>
            <a:r>
              <a:rPr lang="en-US" b="1" baseline="0" dirty="0" smtClean="0"/>
              <a:t>what makes AM different from Audi </a:t>
            </a:r>
            <a:r>
              <a:rPr lang="en-US" baseline="0" dirty="0" smtClean="0"/>
              <a:t>to select better images for AM..</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given …</a:t>
            </a:r>
          </a:p>
        </p:txBody>
      </p:sp>
      <p:sp>
        <p:nvSpPr>
          <p:cNvPr id="4" name="Slide Number Placeholder 3"/>
          <p:cNvSpPr>
            <a:spLocks noGrp="1"/>
          </p:cNvSpPr>
          <p:nvPr>
            <p:ph type="sldNum" sz="quarter" idx="10"/>
          </p:nvPr>
        </p:nvSpPr>
        <p:spPr/>
        <p:txBody>
          <a:bodyPr/>
          <a:lstStyle/>
          <a:p>
            <a:fld id="{08CC1FF9-5146-4944-BF74-E1C584CD1FB9}" type="slidenum">
              <a:rPr lang="en-US" smtClean="0"/>
              <a:t>13</a:t>
            </a:fld>
            <a:endParaRPr lang="en-US" dirty="0"/>
          </a:p>
        </p:txBody>
      </p:sp>
    </p:spTree>
    <p:extLst>
      <p:ext uri="{BB962C8B-B14F-4D97-AF65-F5344CB8AC3E}">
        <p14:creationId xmlns:p14="http://schemas.microsoft.com/office/powerpoint/2010/main" val="2564569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given candidate images for AM, we can compare them with the Audi images, and select ones that satisfy this relationship.</a:t>
            </a:r>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t>14</a:t>
            </a:fld>
            <a:endParaRPr lang="en-US" dirty="0"/>
          </a:p>
        </p:txBody>
      </p:sp>
    </p:spTree>
    <p:extLst>
      <p:ext uri="{BB962C8B-B14F-4D97-AF65-F5344CB8AC3E}">
        <p14:creationId xmlns:p14="http://schemas.microsoft.com/office/powerpoint/2010/main" val="1145596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example, these three images have more circular structure as compared to auditorium images; but this image doesn’t, and hence can be pruned out.</a:t>
            </a:r>
          </a:p>
          <a:p>
            <a:r>
              <a:rPr lang="en-US" baseline="0" dirty="0" smtClean="0"/>
              <a:t>So you can see how this sharing is working. The Audi images in this case are helping us to find out right images for AM.</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a:t>
            </a:r>
            <a:r>
              <a:rPr lang="en-US" baseline="0" dirty="0" smtClean="0"/>
              <a:t> how do we formalize this notion of dissimilarity.</a:t>
            </a:r>
          </a:p>
          <a:p>
            <a:endParaRPr lang="en-US" baseline="0" dirty="0" smtClean="0"/>
          </a:p>
        </p:txBody>
      </p:sp>
      <p:sp>
        <p:nvSpPr>
          <p:cNvPr id="4" name="Slide Number Placeholder 3"/>
          <p:cNvSpPr>
            <a:spLocks noGrp="1"/>
          </p:cNvSpPr>
          <p:nvPr>
            <p:ph type="sldNum" sz="quarter" idx="10"/>
          </p:nvPr>
        </p:nvSpPr>
        <p:spPr/>
        <p:txBody>
          <a:bodyPr/>
          <a:lstStyle/>
          <a:p>
            <a:fld id="{08CC1FF9-5146-4944-BF74-E1C584CD1FB9}" type="slidenum">
              <a:rPr lang="en-US" smtClean="0"/>
              <a:t>15</a:t>
            </a:fld>
            <a:endParaRPr lang="en-US" dirty="0"/>
          </a:p>
        </p:txBody>
      </p:sp>
    </p:spTree>
    <p:extLst>
      <p:ext uri="{BB962C8B-B14F-4D97-AF65-F5344CB8AC3E}">
        <p14:creationId xmlns:p14="http://schemas.microsoft.com/office/powerpoint/2010/main" val="1145596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a:t>
            </a:r>
            <a:r>
              <a:rPr lang="en-US" baseline="0" dirty="0" smtClean="0"/>
              <a:t> how do we formalize this notion of dissimilarity.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this work, we use CA classifiers, which given 2 images can predict whether this relationship is satisfied or not.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way this works is..</a:t>
            </a:r>
          </a:p>
        </p:txBody>
      </p:sp>
      <p:sp>
        <p:nvSpPr>
          <p:cNvPr id="4" name="Slide Number Placeholder 3"/>
          <p:cNvSpPr>
            <a:spLocks noGrp="1"/>
          </p:cNvSpPr>
          <p:nvPr>
            <p:ph type="sldNum" sz="quarter" idx="10"/>
          </p:nvPr>
        </p:nvSpPr>
        <p:spPr/>
        <p:txBody>
          <a:bodyPr/>
          <a:lstStyle/>
          <a:p>
            <a:fld id="{08CC1FF9-5146-4944-BF74-E1C584CD1FB9}" type="slidenum">
              <a:rPr lang="en-US" smtClean="0"/>
              <a:t>16</a:t>
            </a:fld>
            <a:endParaRPr lang="en-US" dirty="0"/>
          </a:p>
        </p:txBody>
      </p:sp>
    </p:spTree>
    <p:extLst>
      <p:ext uri="{BB962C8B-B14F-4D97-AF65-F5344CB8AC3E}">
        <p14:creationId xmlns:p14="http://schemas.microsoft.com/office/powerpoint/2010/main" val="2564569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way this works is that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extract </a:t>
            </a:r>
            <a:r>
              <a:rPr lang="en-US" dirty="0" smtClean="0"/>
              <a:t>features like GIST, RGB,</a:t>
            </a:r>
            <a:r>
              <a:rPr lang="en-US" baseline="0" dirty="0" smtClean="0"/>
              <a:t> line and LAB histograms.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take</a:t>
            </a:r>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t>17</a:t>
            </a:fld>
            <a:endParaRPr lang="en-US" dirty="0"/>
          </a:p>
        </p:txBody>
      </p:sp>
    </p:spTree>
    <p:extLst>
      <p:ext uri="{BB962C8B-B14F-4D97-AF65-F5344CB8AC3E}">
        <p14:creationId xmlns:p14="http://schemas.microsoft.com/office/powerpoint/2010/main" val="2564569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take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differential features, and use a boosted decision tree classifier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check whether this pairwise relationship of “having larger circular structures” is satisfied or not.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these CA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t>18</a:t>
            </a:fld>
            <a:endParaRPr lang="en-US" dirty="0"/>
          </a:p>
        </p:txBody>
      </p:sp>
    </p:spTree>
    <p:extLst>
      <p:ext uri="{BB962C8B-B14F-4D97-AF65-F5344CB8AC3E}">
        <p14:creationId xmlns:p14="http://schemas.microsoft.com/office/powerpoint/2010/main" val="2564569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these CA</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Given </a:t>
            </a:r>
            <a:r>
              <a:rPr lang="en-US" b="1" baseline="0" dirty="0" smtClean="0"/>
              <a:t>SEMANTIC  </a:t>
            </a:r>
            <a:r>
              <a:rPr lang="en-US" baseline="0" dirty="0" smtClean="0"/>
              <a:t>classes, we manually provide these pairwise relationship. For example: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AM “is more open” than both Barn and conference room</a:t>
            </a:r>
            <a:r>
              <a:rPr lang="en-US" baseline="0" dirty="0"/>
              <a:t> </a:t>
            </a:r>
            <a:r>
              <a:rPr lang="en-US" baseline="0" dirty="0" smtClean="0"/>
              <a:t>and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Both church and barn have taller structures than cemetery.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Since we have seed images for each class, we can easily get pair of images from different classes for training a CA classifier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Now that I have introduced how we can share data using similarities and dissimilarities, let me discuss how we can use these …</a:t>
            </a:r>
          </a:p>
        </p:txBody>
      </p:sp>
      <p:sp>
        <p:nvSpPr>
          <p:cNvPr id="4" name="Slide Number Placeholder 3"/>
          <p:cNvSpPr>
            <a:spLocks noGrp="1"/>
          </p:cNvSpPr>
          <p:nvPr>
            <p:ph type="sldNum" sz="quarter" idx="10"/>
          </p:nvPr>
        </p:nvSpPr>
        <p:spPr/>
        <p:txBody>
          <a:bodyPr/>
          <a:lstStyle/>
          <a:p>
            <a:fld id="{08CC1FF9-5146-4944-BF74-E1C584CD1FB9}" type="slidenum">
              <a:rPr lang="en-US" smtClean="0"/>
              <a:t>19</a:t>
            </a:fld>
            <a:endParaRPr lang="en-US" dirty="0"/>
          </a:p>
        </p:txBody>
      </p:sp>
    </p:spTree>
    <p:extLst>
      <p:ext uri="{BB962C8B-B14F-4D97-AF65-F5344CB8AC3E}">
        <p14:creationId xmlns:p14="http://schemas.microsoft.com/office/powerpoint/2010/main" val="2564569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One of the biggest “buzz” words now a days in CV is “Big Data”. Now lots of data has definitely helped us over the past decade,</a:t>
            </a:r>
          </a:p>
          <a:p>
            <a:r>
              <a:rPr lang="en-US" baseline="0" dirty="0" smtClean="0"/>
              <a:t>but it is still unclear how we should exploit such a large amounts of data.</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is an entire spectrum of approaches to use this data; based on the amount of supervision they require.</a:t>
            </a:r>
            <a:endParaRPr lang="en-US" dirty="0" smtClean="0"/>
          </a:p>
          <a:p>
            <a:r>
              <a:rPr lang="en-US" dirty="0" smtClean="0"/>
              <a:t>On one</a:t>
            </a:r>
            <a:r>
              <a:rPr lang="en-US" baseline="0" dirty="0" smtClean="0"/>
              <a:t> end of the spectrum are supervised approaches, which use t</a:t>
            </a:r>
            <a:r>
              <a:rPr lang="en-US" dirty="0" smtClean="0"/>
              <a:t>ools like Label Me and Amazon MT, to</a:t>
            </a:r>
            <a:r>
              <a:rPr lang="en-US" baseline="0" dirty="0" smtClean="0"/>
              <a:t> acquire</a:t>
            </a:r>
            <a:r>
              <a:rPr lang="en-US" dirty="0" smtClean="0"/>
              <a:t> labeling.</a:t>
            </a:r>
          </a:p>
          <a:p>
            <a:endParaRPr lang="en-US" baseline="0" dirty="0" smtClean="0"/>
          </a:p>
          <a:p>
            <a:r>
              <a:rPr lang="en-US" baseline="0" dirty="0" smtClean="0"/>
              <a:t>But it is not clear whether such approaches can scale up to the increasing amount of data that we have.</a:t>
            </a:r>
          </a:p>
          <a:p>
            <a:endParaRPr lang="en-US" baseline="0" dirty="0" smtClean="0"/>
          </a:p>
          <a:p>
            <a:r>
              <a:rPr lang="en-US" baseline="0" dirty="0" smtClean="0"/>
              <a:t>On the..</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8CC1FF9-5146-4944-BF74-E1C584CD1FB9}" type="slidenum">
              <a:rPr lang="en-US" smtClean="0"/>
              <a:t>2</a:t>
            </a:fld>
            <a:endParaRPr lang="en-US" dirty="0"/>
          </a:p>
        </p:txBody>
      </p:sp>
    </p:spTree>
    <p:extLst>
      <p:ext uri="{BB962C8B-B14F-4D97-AF65-F5344CB8AC3E}">
        <p14:creationId xmlns:p14="http://schemas.microsoft.com/office/powerpoint/2010/main" val="1470548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can use </a:t>
            </a:r>
            <a:r>
              <a:rPr lang="en-US" b="1" baseline="0" dirty="0" smtClean="0"/>
              <a:t>these </a:t>
            </a:r>
            <a:r>
              <a:rPr lang="en-US" baseline="0" dirty="0" smtClean="0"/>
              <a:t>attributes and …</a:t>
            </a:r>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t>20</a:t>
            </a:fld>
            <a:endParaRPr lang="en-US" dirty="0"/>
          </a:p>
        </p:txBody>
      </p:sp>
    </p:spTree>
    <p:extLst>
      <p:ext uri="{BB962C8B-B14F-4D97-AF65-F5344CB8AC3E}">
        <p14:creationId xmlns:p14="http://schemas.microsoft.com/office/powerpoint/2010/main" val="2958566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use </a:t>
            </a:r>
            <a:r>
              <a:rPr lang="en-US" baseline="0" dirty="0" smtClean="0"/>
              <a:t>attributes and comparative attributes to enforce additional constraints on the bootstrapping framework; using a CRF framework…</a:t>
            </a:r>
          </a:p>
        </p:txBody>
      </p:sp>
      <p:sp>
        <p:nvSpPr>
          <p:cNvPr id="4" name="Slide Number Placeholder 3"/>
          <p:cNvSpPr>
            <a:spLocks noGrp="1"/>
          </p:cNvSpPr>
          <p:nvPr>
            <p:ph type="sldNum" sz="quarter" idx="10"/>
          </p:nvPr>
        </p:nvSpPr>
        <p:spPr/>
        <p:txBody>
          <a:bodyPr/>
          <a:lstStyle/>
          <a:p>
            <a:fld id="{08CC1FF9-5146-4944-BF74-E1C584CD1FB9}" type="slidenum">
              <a:rPr lang="en-US" smtClean="0"/>
              <a:t>21</a:t>
            </a:fld>
            <a:endParaRPr lang="en-US" dirty="0"/>
          </a:p>
        </p:txBody>
      </p:sp>
    </p:spTree>
    <p:extLst>
      <p:ext uri="{BB962C8B-B14F-4D97-AF65-F5344CB8AC3E}">
        <p14:creationId xmlns:p14="http://schemas.microsoft.com/office/powerpoint/2010/main" val="2647069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smtClean="0"/>
              <a:t>- Given large unlabeled dataset, we represent it’s images as nodes in a giant graph. </a:t>
            </a:r>
          </a:p>
          <a:p>
            <a:pPr marL="0" indent="0">
              <a:buFontTx/>
              <a:buNone/>
            </a:pPr>
            <a:r>
              <a:rPr lang="en-US" dirty="0" smtClean="0"/>
              <a:t>- Given a few labeled seed examples per category</a:t>
            </a:r>
            <a:endParaRPr lang="en-US" baseline="0" dirty="0" smtClean="0"/>
          </a:p>
          <a:p>
            <a:pPr marL="0" indent="0">
              <a:buNone/>
            </a:pPr>
            <a:r>
              <a:rPr lang="en-US" baseline="0" dirty="0" smtClean="0"/>
              <a:t>- We train the scene classifiers and attribute classifiers on these and apply them on the unlabeled dataset. These scores represent the unary potentials for nodes in the graph.</a:t>
            </a:r>
          </a:p>
          <a:p>
            <a:pPr marL="0" indent="0">
              <a:buNone/>
            </a:pPr>
            <a:r>
              <a:rPr lang="en-US" baseline="0" dirty="0" smtClean="0"/>
              <a:t>- We also take pairwise differential features of images and train comparative attribute classifiers on those. These pairwise classifier scores represent edge potentials in the graph.</a:t>
            </a:r>
          </a:p>
          <a:p>
            <a:pPr marL="0" indent="0">
              <a:buNone/>
            </a:pPr>
            <a:r>
              <a:rPr lang="en-US" baseline="0" dirty="0" smtClean="0"/>
              <a:t>- After pruning, we run an approximate inference on this giant graph and select the most confident images to be promoted to the labeled set.</a:t>
            </a:r>
          </a:p>
          <a:p>
            <a:pPr marL="0" indent="0">
              <a:buNone/>
            </a:pPr>
            <a:r>
              <a:rPr lang="en-US" baseline="0" dirty="0" smtClean="0"/>
              <a:t>- And we repeat this procedure with the new labeled set</a:t>
            </a:r>
          </a:p>
          <a:p>
            <a:endParaRPr lang="en-US" dirty="0" smtClean="0"/>
          </a:p>
          <a:p>
            <a:r>
              <a:rPr lang="en-US" dirty="0" smtClean="0"/>
              <a:t>Let us</a:t>
            </a:r>
            <a:r>
              <a:rPr lang="en-US" baseline="0" dirty="0" smtClean="0"/>
              <a:t> look at what kind of images are selected by just this framework…..</a:t>
            </a:r>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t>22</a:t>
            </a:fld>
            <a:endParaRPr lang="en-US" dirty="0"/>
          </a:p>
        </p:txBody>
      </p:sp>
    </p:spTree>
    <p:extLst>
      <p:ext uri="{BB962C8B-B14F-4D97-AF65-F5344CB8AC3E}">
        <p14:creationId xmlns:p14="http://schemas.microsoft.com/office/powerpoint/2010/main" val="1631242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a:t>
            </a:r>
            <a:r>
              <a:rPr lang="en-US" baseline="0" dirty="0" smtClean="0"/>
              <a:t> these 2 seed examples for conference room, these are the images added for iteration 1 and 40. </a:t>
            </a:r>
          </a:p>
          <a:p>
            <a:r>
              <a:rPr lang="en-US" baseline="0" dirty="0" smtClean="0"/>
              <a:t>The classifier trained just on very few images is very weak. So it tends to make mistake in the initial iteration, for example, this bedroom image in the first row. But even as the classifier gets better with iteration, it keeps making similar mistakes. The primary reason is that it has no way to forget about or correct the mistakes it made in initial iterations. To deal with this, we add another step called “Introspection”, where we our use our classifiers at a later stage, which is a </a:t>
            </a:r>
            <a:r>
              <a:rPr lang="en-US" b="1" baseline="0" dirty="0" smtClean="0"/>
              <a:t>much</a:t>
            </a:r>
            <a:r>
              <a:rPr lang="en-US" b="0" baseline="0" dirty="0" smtClean="0"/>
              <a:t> better, to </a:t>
            </a:r>
            <a:r>
              <a:rPr lang="en-US" baseline="0" dirty="0" smtClean="0"/>
              <a:t>clean up the old labels</a:t>
            </a:r>
          </a:p>
          <a:p>
            <a:endParaRPr lang="en-US" baseline="0" dirty="0" smtClean="0"/>
          </a:p>
          <a:p>
            <a:endParaRPr lang="en-US" baseline="0" dirty="0" smtClean="0"/>
          </a:p>
          <a:p>
            <a:r>
              <a:rPr lang="en-US" baseline="0" dirty="0" smtClean="0"/>
              <a:t>Now let us see how each constraint help us improve image selection…</a:t>
            </a:r>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t>23</a:t>
            </a:fld>
            <a:endParaRPr lang="en-US" dirty="0"/>
          </a:p>
        </p:txBody>
      </p:sp>
    </p:spTree>
    <p:extLst>
      <p:ext uri="{BB962C8B-B14F-4D97-AF65-F5344CB8AC3E}">
        <p14:creationId xmlns:p14="http://schemas.microsoft.com/office/powerpoint/2010/main" val="2785386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these 2 seed images</a:t>
            </a:r>
            <a:r>
              <a:rPr lang="en-US" baseline="0" dirty="0" smtClean="0"/>
              <a:t> of Am, these are the initial images selected by bootstrapping. We can see that these 3 images are wrong. We can use amphitheater attributes like </a:t>
            </a:r>
            <a:r>
              <a:rPr lang="en-US" dirty="0" smtClean="0"/>
              <a:t>“has seat</a:t>
            </a:r>
            <a:r>
              <a:rPr lang="en-US" baseline="0" dirty="0" smtClean="0"/>
              <a:t> rows” and “has </a:t>
            </a:r>
            <a:r>
              <a:rPr lang="en-US" dirty="0" smtClean="0"/>
              <a:t>no water” and </a:t>
            </a:r>
            <a:r>
              <a:rPr lang="en-US" baseline="0" dirty="0" smtClean="0"/>
              <a:t>to eliminate them and come up with this improved set. Still the third image is incorrect. Now we know that that AM images have “larger circular structures” as compared to images from auditorium, barn, cemetery and so on. So these </a:t>
            </a:r>
            <a:r>
              <a:rPr lang="en-US" b="1" baseline="0" dirty="0" smtClean="0"/>
              <a:t>Comparative Attributes </a:t>
            </a:r>
            <a:r>
              <a:rPr lang="en-US" baseline="0" dirty="0" smtClean="0"/>
              <a:t>along with images from these classes can help us remove this incorrect image.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Let us see how this constrained BS framework</a:t>
            </a:r>
            <a:endParaRPr lang="en-US"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t>24</a:t>
            </a:fld>
            <a:endParaRPr lang="en-US" dirty="0"/>
          </a:p>
        </p:txBody>
      </p:sp>
    </p:spTree>
    <p:extLst>
      <p:ext uri="{BB962C8B-B14F-4D97-AF65-F5344CB8AC3E}">
        <p14:creationId xmlns:p14="http://schemas.microsoft.com/office/powerpoint/2010/main" val="2537052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another example</a:t>
            </a:r>
            <a:r>
              <a:rPr lang="en-US" baseline="0" dirty="0" smtClean="0"/>
              <a:t>, for these 2 seed images for bridge, bootstrapping selects these images, 3 of which are incorrect. Using attributes like bridge images should be outdoors and have water, we can improve this set, but still the first image is wrong. We know that bridges “have long horizontal structures” as compared to barn, church, bedroom and others. These comparative attributes along with images from these classes can help us remove this incorrect image.</a:t>
            </a:r>
          </a:p>
          <a:p>
            <a:endParaRPr lang="en-US" baseline="0" dirty="0" smtClean="0"/>
          </a:p>
          <a:p>
            <a:r>
              <a:rPr lang="en-US" baseline="0" dirty="0" smtClean="0"/>
              <a:t>Let us see how this constrained BS framework</a:t>
            </a:r>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t>25</a:t>
            </a:fld>
            <a:endParaRPr lang="en-US" dirty="0"/>
          </a:p>
        </p:txBody>
      </p:sp>
    </p:spTree>
    <p:extLst>
      <p:ext uri="{BB962C8B-B14F-4D97-AF65-F5344CB8AC3E}">
        <p14:creationId xmlns:p14="http://schemas.microsoft.com/office/powerpoint/2010/main" val="3237887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Let us see how this constrained BS framework performs quantitatively. We first …</a:t>
            </a:r>
            <a:endParaRPr lang="en-US" dirty="0" smtClean="0"/>
          </a:p>
          <a:p>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t>26</a:t>
            </a:fld>
            <a:endParaRPr lang="en-US" dirty="0"/>
          </a:p>
        </p:txBody>
      </p:sp>
    </p:spTree>
    <p:extLst>
      <p:ext uri="{BB962C8B-B14F-4D97-AF65-F5344CB8AC3E}">
        <p14:creationId xmlns:p14="http://schemas.microsoft.com/office/powerpoint/2010/main" val="1569547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first start with</a:t>
            </a:r>
            <a:r>
              <a:rPr lang="en-US" baseline="0" dirty="0" smtClean="0"/>
              <a:t> a set of control experiments to study how each constraint contributes to the framework. </a:t>
            </a:r>
          </a:p>
          <a:p>
            <a:endParaRPr lang="en-US" baseline="0" dirty="0" smtClean="0"/>
          </a:p>
          <a:p>
            <a:r>
              <a:rPr lang="en-US" baseline="0" dirty="0" smtClean="0"/>
              <a:t>We start with 15 scene classes from the SUN Dataset, with 2 seed images per category. </a:t>
            </a:r>
          </a:p>
          <a:p>
            <a:r>
              <a:rPr lang="en-US" baseline="0" dirty="0" smtClean="0"/>
              <a:t>Attribute and Comparative attribute relationships are manually defined. We use pre-trained classifiers for these, which are trained on separate 25 images each.</a:t>
            </a:r>
          </a:p>
          <a:p>
            <a:endParaRPr lang="en-US" baseline="0" dirty="0" smtClean="0"/>
          </a:p>
          <a:p>
            <a:r>
              <a:rPr lang="en-US" baseline="0" dirty="0" smtClean="0"/>
              <a:t>The unlabeled set included 18000 images from SUN dataset, with 9500 distractors.</a:t>
            </a:r>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t>27</a:t>
            </a:fld>
            <a:endParaRPr lang="en-US" dirty="0"/>
          </a:p>
        </p:txBody>
      </p:sp>
    </p:spTree>
    <p:extLst>
      <p:ext uri="{BB962C8B-B14F-4D97-AF65-F5344CB8AC3E}">
        <p14:creationId xmlns:p14="http://schemas.microsoft.com/office/powerpoint/2010/main" val="1499742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MAP performance of baseline bootstrapping approach over iterations.</a:t>
            </a:r>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t>28</a:t>
            </a:fld>
            <a:endParaRPr lang="en-US" dirty="0"/>
          </a:p>
        </p:txBody>
      </p:sp>
    </p:spTree>
    <p:extLst>
      <p:ext uri="{BB962C8B-B14F-4D97-AF65-F5344CB8AC3E}">
        <p14:creationId xmlns:p14="http://schemas.microsoft.com/office/powerpoint/2010/main" val="35021111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using coupling of</a:t>
            </a:r>
            <a:r>
              <a:rPr lang="en-US" baseline="0" dirty="0" smtClean="0"/>
              <a:t> classifiers and </a:t>
            </a:r>
            <a:r>
              <a:rPr lang="en-US" dirty="0" smtClean="0"/>
              <a:t>19 binary attribute constraints,</a:t>
            </a:r>
            <a:r>
              <a:rPr lang="en-US" baseline="0" dirty="0" smtClean="0"/>
              <a:t> this is the boost that we get.</a:t>
            </a:r>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t>29</a:t>
            </a:fld>
            <a:endParaRPr lang="en-US" dirty="0"/>
          </a:p>
        </p:txBody>
      </p:sp>
    </p:spTree>
    <p:extLst>
      <p:ext uri="{BB962C8B-B14F-4D97-AF65-F5344CB8AC3E}">
        <p14:creationId xmlns:p14="http://schemas.microsoft.com/office/powerpoint/2010/main" val="3502111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 the other end of the spectrum, are completely unsupervised approaches, which use clustering techniques to discover categories.</a:t>
            </a:r>
          </a:p>
          <a:p>
            <a:r>
              <a:rPr lang="en-US" baseline="0" dirty="0" smtClean="0"/>
              <a:t>However, Unsupervised clustering is an extremely diff problem and is still an active area of research.</a:t>
            </a:r>
          </a:p>
        </p:txBody>
      </p:sp>
      <p:sp>
        <p:nvSpPr>
          <p:cNvPr id="4" name="Slide Number Placeholder 3"/>
          <p:cNvSpPr>
            <a:spLocks noGrp="1"/>
          </p:cNvSpPr>
          <p:nvPr>
            <p:ph type="sldNum" sz="quarter" idx="10"/>
          </p:nvPr>
        </p:nvSpPr>
        <p:spPr/>
        <p:txBody>
          <a:bodyPr/>
          <a:lstStyle/>
          <a:p>
            <a:fld id="{08CC1FF9-5146-4944-BF74-E1C584CD1FB9}" type="slidenum">
              <a:rPr lang="en-US" smtClean="0"/>
              <a:t>3</a:t>
            </a:fld>
            <a:endParaRPr lang="en-US" dirty="0"/>
          </a:p>
        </p:txBody>
      </p:sp>
    </p:spTree>
    <p:extLst>
      <p:ext uri="{BB962C8B-B14F-4D97-AF65-F5344CB8AC3E}">
        <p14:creationId xmlns:p14="http://schemas.microsoft.com/office/powerpoint/2010/main" val="16095440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adding Comparative </a:t>
            </a:r>
            <a:r>
              <a:rPr lang="en-US" dirty="0" err="1" smtClean="0"/>
              <a:t>Att</a:t>
            </a:r>
            <a:r>
              <a:rPr lang="en-US" dirty="0" smtClean="0"/>
              <a:t>, this is the performance. </a:t>
            </a:r>
          </a:p>
        </p:txBody>
      </p:sp>
      <p:sp>
        <p:nvSpPr>
          <p:cNvPr id="4" name="Slide Number Placeholder 3"/>
          <p:cNvSpPr>
            <a:spLocks noGrp="1"/>
          </p:cNvSpPr>
          <p:nvPr>
            <p:ph type="sldNum" sz="quarter" idx="10"/>
          </p:nvPr>
        </p:nvSpPr>
        <p:spPr/>
        <p:txBody>
          <a:bodyPr/>
          <a:lstStyle/>
          <a:p>
            <a:fld id="{08CC1FF9-5146-4944-BF74-E1C584CD1FB9}" type="slidenum">
              <a:rPr lang="en-US" smtClean="0"/>
              <a:t>30</a:t>
            </a:fld>
            <a:endParaRPr lang="en-US" dirty="0"/>
          </a:p>
        </p:txBody>
      </p:sp>
    </p:spTree>
    <p:extLst>
      <p:ext uri="{BB962C8B-B14F-4D97-AF65-F5344CB8AC3E}">
        <p14:creationId xmlns:p14="http://schemas.microsoft.com/office/powerpoint/2010/main" val="35021111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is the</a:t>
            </a:r>
            <a:r>
              <a:rPr lang="en-US" baseline="0" dirty="0" smtClean="0"/>
              <a:t> final improvement after using introspection for periodic cleaning of the labeled set. </a:t>
            </a:r>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t>31</a:t>
            </a:fld>
            <a:endParaRPr lang="en-US" dirty="0"/>
          </a:p>
        </p:txBody>
      </p:sp>
    </p:spTree>
    <p:extLst>
      <p:ext uri="{BB962C8B-B14F-4D97-AF65-F5344CB8AC3E}">
        <p14:creationId xmlns:p14="http://schemas.microsoft.com/office/powerpoint/2010/main" val="2700804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top line in black represents the upper bound of our algorithm, </a:t>
            </a:r>
            <a:r>
              <a:rPr lang="en-US" baseline="0" dirty="0" err="1" smtClean="0"/>
              <a:t>ie</a:t>
            </a:r>
            <a:r>
              <a:rPr lang="en-US" baseline="0" dirty="0" smtClean="0"/>
              <a:t>, if all the unlabeled dataset was labeled and used for training of classifiers, this would be the performance.</a:t>
            </a:r>
          </a:p>
          <a:p>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t>32</a:t>
            </a:fld>
            <a:endParaRPr lang="en-US" dirty="0"/>
          </a:p>
        </p:txBody>
      </p:sp>
    </p:spTree>
    <p:extLst>
      <p:ext uri="{BB962C8B-B14F-4D97-AF65-F5344CB8AC3E}">
        <p14:creationId xmlns:p14="http://schemas.microsoft.com/office/powerpoint/2010/main" val="2171502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compare against graph </a:t>
            </a:r>
            <a:r>
              <a:rPr lang="en-US" baseline="0" dirty="0" err="1" smtClean="0"/>
              <a:t>laplacian</a:t>
            </a:r>
            <a:r>
              <a:rPr lang="en-US" baseline="0" dirty="0" smtClean="0"/>
              <a:t> approach using “Eigen Functions” from Fergus et al., which is shown in solid red.</a:t>
            </a:r>
          </a:p>
          <a:p>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t>33</a:t>
            </a:fld>
            <a:endParaRPr lang="en-US" dirty="0"/>
          </a:p>
        </p:txBody>
      </p:sp>
    </p:spTree>
    <p:extLst>
      <p:ext uri="{BB962C8B-B14F-4D97-AF65-F5344CB8AC3E}">
        <p14:creationId xmlns:p14="http://schemas.microsoft.com/office/powerpoint/2010/main" val="16292610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Qualitatively,</a:t>
            </a:r>
            <a:r>
              <a:rPr lang="en-US" baseline="0" dirty="0" smtClean="0"/>
              <a:t> for </a:t>
            </a:r>
            <a:r>
              <a:rPr lang="en-US" dirty="0" smtClean="0"/>
              <a:t>these 2 seed images for BH, these are the images selected</a:t>
            </a:r>
            <a:r>
              <a:rPr lang="en-US" baseline="0" dirty="0" smtClean="0"/>
              <a:t> at </a:t>
            </a:r>
            <a:r>
              <a:rPr lang="en-US" baseline="0" smtClean="0"/>
              <a:t>various iterations.</a:t>
            </a:r>
            <a:endParaRPr lang="en-US" baseline="0" dirty="0" smtClean="0"/>
          </a:p>
          <a:p>
            <a:r>
              <a:rPr lang="en-US" baseline="0" dirty="0" smtClean="0"/>
              <a:t>An interesting thing to notice is that t</a:t>
            </a:r>
            <a:r>
              <a:rPr lang="en-US" dirty="0" smtClean="0"/>
              <a:t>he seed examples only include close-view of tables </a:t>
            </a:r>
          </a:p>
          <a:p>
            <a:r>
              <a:rPr lang="en-US" dirty="0" smtClean="0"/>
              <a:t>but as iterations proceed we are able to incorporate a larger</a:t>
            </a:r>
            <a:r>
              <a:rPr lang="en-US" baseline="0" dirty="0" smtClean="0"/>
              <a:t> diversity of images </a:t>
            </a:r>
          </a:p>
          <a:p>
            <a:r>
              <a:rPr lang="en-US" dirty="0" smtClean="0"/>
              <a:t>representing banquet hall; thus increasing the recall…</a:t>
            </a:r>
          </a:p>
          <a:p>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t>34</a:t>
            </a:fld>
            <a:endParaRPr lang="en-US" dirty="0"/>
          </a:p>
        </p:txBody>
      </p:sp>
    </p:spTree>
    <p:extLst>
      <p:ext uri="{BB962C8B-B14F-4D97-AF65-F5344CB8AC3E}">
        <p14:creationId xmlns:p14="http://schemas.microsoft.com/office/powerpoint/2010/main" val="23751587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we use the exact same setup of 15 scene classes and 2 seed images..</a:t>
            </a:r>
            <a:endParaRPr lang="en-US" dirty="0" smtClean="0"/>
          </a:p>
          <a:p>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t>35</a:t>
            </a:fld>
            <a:endParaRPr lang="en-US" dirty="0"/>
          </a:p>
        </p:txBody>
      </p:sp>
    </p:spTree>
    <p:extLst>
      <p:ext uri="{BB962C8B-B14F-4D97-AF65-F5344CB8AC3E}">
        <p14:creationId xmlns:p14="http://schemas.microsoft.com/office/powerpoint/2010/main" val="14997426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now we train the attribute and CA classifiers</a:t>
            </a:r>
            <a:r>
              <a:rPr lang="en-US" baseline="0" dirty="0" smtClean="0"/>
              <a:t> on the same seed images for categories and we retrain them at each iteration..</a:t>
            </a:r>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t>36</a:t>
            </a:fld>
            <a:endParaRPr lang="en-US" dirty="0"/>
          </a:p>
        </p:txBody>
      </p:sp>
    </p:spTree>
    <p:extLst>
      <p:ext uri="{BB962C8B-B14F-4D97-AF65-F5344CB8AC3E}">
        <p14:creationId xmlns:p14="http://schemas.microsoft.com/office/powerpoint/2010/main" val="14997426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these seed images,</a:t>
            </a:r>
            <a:r>
              <a:rPr lang="en-US" baseline="0" dirty="0" smtClean="0"/>
              <a:t> these are the images selection by bootstrapping; which end up including mostly incorrect images.</a:t>
            </a:r>
          </a:p>
          <a:p>
            <a:r>
              <a:rPr lang="en-US" baseline="0" dirty="0" smtClean="0"/>
              <a:t>In contrast, our approach includes better instances across iterations..</a:t>
            </a:r>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t>37</a:t>
            </a:fld>
            <a:endParaRPr lang="en-US" dirty="0"/>
          </a:p>
        </p:txBody>
      </p:sp>
    </p:spTree>
    <p:extLst>
      <p:ext uri="{BB962C8B-B14F-4D97-AF65-F5344CB8AC3E}">
        <p14:creationId xmlns:p14="http://schemas.microsoft.com/office/powerpoint/2010/main" val="3610359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a:t>
            </a:r>
            <a:r>
              <a:rPr lang="en-US" baseline="0" dirty="0" smtClean="0"/>
              <a:t> </a:t>
            </a:r>
            <a:r>
              <a:rPr lang="en-US" dirty="0" smtClean="0"/>
              <a:t>Quantitatively on the test set</a:t>
            </a:r>
            <a:r>
              <a:rPr lang="en-US" baseline="0" dirty="0" smtClean="0"/>
              <a:t>, we perform better than the baselines</a:t>
            </a:r>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t>38</a:t>
            </a:fld>
            <a:endParaRPr lang="en-US" dirty="0"/>
          </a:p>
        </p:txBody>
      </p:sp>
    </p:spTree>
    <p:extLst>
      <p:ext uri="{BB962C8B-B14F-4D97-AF65-F5344CB8AC3E}">
        <p14:creationId xmlns:p14="http://schemas.microsoft.com/office/powerpoint/2010/main" val="20767917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final experiment,</a:t>
            </a:r>
            <a:r>
              <a:rPr lang="en-US" baseline="0" dirty="0" smtClean="0"/>
              <a:t> we want to see if our approach scales well.</a:t>
            </a:r>
            <a:br>
              <a:rPr lang="en-US" baseline="0" dirty="0" smtClean="0"/>
            </a:br>
            <a:r>
              <a:rPr lang="en-US" baseline="0" dirty="0" smtClean="0"/>
              <a:t>So we use an unlabeled dataset of 1Million images and 25 images per category as seed.</a:t>
            </a:r>
          </a:p>
          <a:p>
            <a:endParaRPr lang="en-US" baseline="0" dirty="0" smtClean="0"/>
          </a:p>
          <a:p>
            <a:r>
              <a:rPr lang="en-US" baseline="0" dirty="0" smtClean="0"/>
              <a:t>In this large scale setting, we improve the scene classifiers for 12 out of 15 classes</a:t>
            </a:r>
          </a:p>
        </p:txBody>
      </p:sp>
      <p:sp>
        <p:nvSpPr>
          <p:cNvPr id="4" name="Slide Number Placeholder 3"/>
          <p:cNvSpPr>
            <a:spLocks noGrp="1"/>
          </p:cNvSpPr>
          <p:nvPr>
            <p:ph type="sldNum" sz="quarter" idx="10"/>
          </p:nvPr>
        </p:nvSpPr>
        <p:spPr/>
        <p:txBody>
          <a:bodyPr/>
          <a:lstStyle/>
          <a:p>
            <a:fld id="{08CC1FF9-5146-4944-BF74-E1C584CD1FB9}" type="slidenum">
              <a:rPr lang="en-US" smtClean="0"/>
              <a:t>39</a:t>
            </a:fld>
            <a:endParaRPr lang="en-US" dirty="0"/>
          </a:p>
        </p:txBody>
      </p:sp>
    </p:spTree>
    <p:extLst>
      <p:ext uri="{BB962C8B-B14F-4D97-AF65-F5344CB8AC3E}">
        <p14:creationId xmlns:p14="http://schemas.microsoft.com/office/powerpoint/2010/main" val="4114348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this work, we explore the intermediate range of this spectrum: the domain of Semi-supervised approaches.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Semi-supervised techniques use large amounts of unlabeled data with only a small amount of labeled data to learn reliable models. The most</a:t>
            </a:r>
          </a:p>
        </p:txBody>
      </p:sp>
      <p:sp>
        <p:nvSpPr>
          <p:cNvPr id="4" name="Slide Number Placeholder 3"/>
          <p:cNvSpPr>
            <a:spLocks noGrp="1"/>
          </p:cNvSpPr>
          <p:nvPr>
            <p:ph type="sldNum" sz="quarter" idx="10"/>
          </p:nvPr>
        </p:nvSpPr>
        <p:spPr/>
        <p:txBody>
          <a:bodyPr/>
          <a:lstStyle/>
          <a:p>
            <a:fld id="{08CC1FF9-5146-4944-BF74-E1C584CD1FB9}" type="slidenum">
              <a:rPr lang="en-US" smtClean="0"/>
              <a:t>4</a:t>
            </a:fld>
            <a:endParaRPr lang="en-US" dirty="0"/>
          </a:p>
        </p:txBody>
      </p:sp>
    </p:spTree>
    <p:extLst>
      <p:ext uri="{BB962C8B-B14F-4D97-AF65-F5344CB8AC3E}">
        <p14:creationId xmlns:p14="http://schemas.microsoft.com/office/powerpoint/2010/main" val="16095440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conclusion, </a:t>
            </a:r>
            <a:r>
              <a:rPr lang="en-US" baseline="0" dirty="0" smtClean="0"/>
              <a:t>we demonstrated that how we can go beyond the standard notions sharing using commonalities and actually share information between categories based on their dissimilarities, i.e., by exploiting the notion of what makes A different than B.</a:t>
            </a:r>
          </a:p>
          <a:p>
            <a:r>
              <a:rPr lang="en-US" baseline="0" dirty="0" smtClean="0"/>
              <a:t>We also showed a constrain bootstrapping framework can help us avoid semantic drift.</a:t>
            </a:r>
          </a:p>
        </p:txBody>
      </p:sp>
      <p:sp>
        <p:nvSpPr>
          <p:cNvPr id="4" name="Slide Number Placeholder 3"/>
          <p:cNvSpPr>
            <a:spLocks noGrp="1"/>
          </p:cNvSpPr>
          <p:nvPr>
            <p:ph type="sldNum" sz="quarter" idx="10"/>
          </p:nvPr>
        </p:nvSpPr>
        <p:spPr/>
        <p:txBody>
          <a:bodyPr/>
          <a:lstStyle/>
          <a:p>
            <a:fld id="{08CC1FF9-5146-4944-BF74-E1C584CD1FB9}" type="slidenum">
              <a:rPr lang="en-US" smtClean="0"/>
              <a:t>40</a:t>
            </a:fld>
            <a:endParaRPr lang="en-US" dirty="0"/>
          </a:p>
        </p:txBody>
      </p:sp>
    </p:spTree>
    <p:extLst>
      <p:ext uri="{BB962C8B-B14F-4D97-AF65-F5344CB8AC3E}">
        <p14:creationId xmlns:p14="http://schemas.microsoft.com/office/powerpoint/2010/main" val="41478754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Specifically, we showed how we can use different kinds of sharing to enforce rich constraints in a SSL framework.</a:t>
            </a:r>
            <a:endParaRPr lang="en-US" dirty="0" smtClean="0"/>
          </a:p>
          <a:p>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t>41</a:t>
            </a:fld>
            <a:endParaRPr lang="en-US" dirty="0"/>
          </a:p>
        </p:txBody>
      </p:sp>
    </p:spTree>
    <p:extLst>
      <p:ext uri="{BB962C8B-B14F-4D97-AF65-F5344CB8AC3E}">
        <p14:creationId xmlns:p14="http://schemas.microsoft.com/office/powerpoint/2010/main" val="22896700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t>42</a:t>
            </a:fld>
            <a:endParaRPr lang="en-US" dirty="0"/>
          </a:p>
        </p:txBody>
      </p:sp>
    </p:spTree>
    <p:extLst>
      <p:ext uri="{BB962C8B-B14F-4D97-AF65-F5344CB8AC3E}">
        <p14:creationId xmlns:p14="http://schemas.microsoft.com/office/powerpoint/2010/main" val="25742691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CC1FF9-5146-4944-BF74-E1C584CD1FB9}" type="slidenum">
              <a:rPr lang="en-US" smtClean="0"/>
              <a:t>43</a:t>
            </a:fld>
            <a:endParaRPr lang="en-US" dirty="0"/>
          </a:p>
        </p:txBody>
      </p:sp>
    </p:spTree>
    <p:extLst>
      <p:ext uri="{BB962C8B-B14F-4D97-AF65-F5344CB8AC3E}">
        <p14:creationId xmlns:p14="http://schemas.microsoft.com/office/powerpoint/2010/main" val="1021783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CC1FF9-5146-4944-BF74-E1C584CD1FB9}" type="slidenum">
              <a:rPr lang="en-US" smtClean="0"/>
              <a:t>44</a:t>
            </a:fld>
            <a:endParaRPr lang="en-US" dirty="0"/>
          </a:p>
        </p:txBody>
      </p:sp>
    </p:spTree>
    <p:extLst>
      <p:ext uri="{BB962C8B-B14F-4D97-AF65-F5344CB8AC3E}">
        <p14:creationId xmlns:p14="http://schemas.microsoft.com/office/powerpoint/2010/main" val="41190767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CC1FF9-5146-4944-BF74-E1C584CD1FB9}" type="slidenum">
              <a:rPr lang="en-US" smtClean="0"/>
              <a:t>45</a:t>
            </a:fld>
            <a:endParaRPr lang="en-US" dirty="0"/>
          </a:p>
        </p:txBody>
      </p:sp>
    </p:spTree>
    <p:extLst>
      <p:ext uri="{BB962C8B-B14F-4D97-AF65-F5344CB8AC3E}">
        <p14:creationId xmlns:p14="http://schemas.microsoft.com/office/powerpoint/2010/main" val="30810165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CC1FF9-5146-4944-BF74-E1C584CD1FB9}" type="slidenum">
              <a:rPr lang="en-US" smtClean="0"/>
              <a:t>46</a:t>
            </a:fld>
            <a:endParaRPr lang="en-US" dirty="0"/>
          </a:p>
        </p:txBody>
      </p:sp>
    </p:spTree>
    <p:extLst>
      <p:ext uri="{BB962C8B-B14F-4D97-AF65-F5344CB8AC3E}">
        <p14:creationId xmlns:p14="http://schemas.microsoft.com/office/powerpoint/2010/main" val="25321457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CC1FF9-5146-4944-BF74-E1C584CD1FB9}" type="slidenum">
              <a:rPr lang="en-US" smtClean="0"/>
              <a:t>47</a:t>
            </a:fld>
            <a:endParaRPr lang="en-US" dirty="0"/>
          </a:p>
        </p:txBody>
      </p:sp>
    </p:spTree>
    <p:extLst>
      <p:ext uri="{BB962C8B-B14F-4D97-AF65-F5344CB8AC3E}">
        <p14:creationId xmlns:p14="http://schemas.microsoft.com/office/powerpoint/2010/main" val="6866712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CC1FF9-5146-4944-BF74-E1C584CD1FB9}" type="slidenum">
              <a:rPr lang="en-US" smtClean="0"/>
              <a:t>48</a:t>
            </a:fld>
            <a:endParaRPr lang="en-US" dirty="0"/>
          </a:p>
        </p:txBody>
      </p:sp>
    </p:spTree>
    <p:extLst>
      <p:ext uri="{BB962C8B-B14F-4D97-AF65-F5344CB8AC3E}">
        <p14:creationId xmlns:p14="http://schemas.microsoft.com/office/powerpoint/2010/main" val="16459315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CC1FF9-5146-4944-BF74-E1C584CD1FB9}" type="slidenum">
              <a:rPr lang="en-US" smtClean="0"/>
              <a:t>49</a:t>
            </a:fld>
            <a:endParaRPr lang="en-US" dirty="0"/>
          </a:p>
        </p:txBody>
      </p:sp>
    </p:spTree>
    <p:extLst>
      <p:ext uri="{BB962C8B-B14F-4D97-AF65-F5344CB8AC3E}">
        <p14:creationId xmlns:p14="http://schemas.microsoft.com/office/powerpoint/2010/main" val="2645853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baseline="0" dirty="0" smtClean="0"/>
              <a:t>The most</a:t>
            </a:r>
          </a:p>
          <a:p>
            <a:pPr marL="0" indent="0">
              <a:buFont typeface="Arial" pitchFamily="34" charset="0"/>
              <a:buNone/>
            </a:pPr>
            <a:r>
              <a:rPr lang="en-US" baseline="0" dirty="0" smtClean="0"/>
              <a:t>simple way to do this is “bootstrapping” or self-training method. </a:t>
            </a:r>
          </a:p>
          <a:p>
            <a:pPr marL="0" indent="0">
              <a:buFont typeface="Arial" pitchFamily="34" charset="0"/>
              <a:buNone/>
            </a:pPr>
            <a:endParaRPr lang="en-US" baseline="0" dirty="0" smtClean="0"/>
          </a:p>
          <a:p>
            <a:pPr marL="0" indent="0">
              <a:buFont typeface="Arial" pitchFamily="34" charset="0"/>
              <a:buNone/>
            </a:pPr>
            <a:r>
              <a:rPr lang="en-US" baseline="0" dirty="0" smtClean="0"/>
              <a:t>In bootstrapping, we start with a small # of labeled images, for example these 2 seed images for amphitheater, train initial classifiers like SVM or boosted DT </a:t>
            </a:r>
            <a:r>
              <a:rPr lang="en-US" b="1" baseline="0" dirty="0" smtClean="0"/>
              <a:t>and</a:t>
            </a:r>
            <a:r>
              <a:rPr lang="en-US" baseline="0" dirty="0" smtClean="0"/>
              <a:t> use them to classify images in a large unlabeled set. The classifier picks the top scoring images and adds them to the labeled set.</a:t>
            </a:r>
          </a:p>
          <a:p>
            <a:pPr marL="0" indent="0">
              <a:buFont typeface="Arial" pitchFamily="34" charset="0"/>
              <a:buNone/>
            </a:pPr>
            <a:r>
              <a:rPr lang="en-US" baseline="0" dirty="0" smtClean="0"/>
              <a:t>We then retrain the classifier using these 6 images, again apply the new classifier on the unlabeled data. And we KEEP DOING THIS ITERATIVELY.</a:t>
            </a:r>
          </a:p>
          <a:p>
            <a:pPr marL="0" indent="0">
              <a:buFont typeface="Arial" pitchFamily="34" charset="0"/>
              <a:buNone/>
            </a:pPr>
            <a:endParaRPr lang="en-US" baseline="0" dirty="0" smtClean="0"/>
          </a:p>
          <a:p>
            <a:pPr marL="0" indent="0">
              <a:buFont typeface="Arial" pitchFamily="34" charset="0"/>
              <a:buNone/>
            </a:pPr>
            <a:r>
              <a:rPr lang="en-US" baseline="0" dirty="0" smtClean="0"/>
              <a:t>Now if you notice, the classifier made a mistake by selecting this auditorium image.</a:t>
            </a:r>
          </a:p>
        </p:txBody>
      </p:sp>
      <p:sp>
        <p:nvSpPr>
          <p:cNvPr id="4" name="Slide Number Placeholder 3"/>
          <p:cNvSpPr>
            <a:spLocks noGrp="1"/>
          </p:cNvSpPr>
          <p:nvPr>
            <p:ph type="sldNum" sz="quarter" idx="10"/>
          </p:nvPr>
        </p:nvSpPr>
        <p:spPr/>
        <p:txBody>
          <a:bodyPr/>
          <a:lstStyle/>
          <a:p>
            <a:fld id="{08CC1FF9-5146-4944-BF74-E1C584CD1FB9}" type="slidenum">
              <a:rPr lang="en-US" smtClean="0"/>
              <a:t>5</a:t>
            </a:fld>
            <a:endParaRPr lang="en-US" dirty="0"/>
          </a:p>
        </p:txBody>
      </p:sp>
    </p:spTree>
    <p:extLst>
      <p:ext uri="{BB962C8B-B14F-4D97-AF65-F5344CB8AC3E}">
        <p14:creationId xmlns:p14="http://schemas.microsoft.com/office/powerpoint/2010/main" val="16095440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What makes it even more difficult is the Heavy-Tailed distribution of objects.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 lot of classes occur so sparsely that we will need to label millions of images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Before we can get enough samples to build reliable models for such classes </a:t>
            </a:r>
          </a:p>
        </p:txBody>
      </p:sp>
      <p:sp>
        <p:nvSpPr>
          <p:cNvPr id="4" name="Slide Number Placeholder 3"/>
          <p:cNvSpPr>
            <a:spLocks noGrp="1"/>
          </p:cNvSpPr>
          <p:nvPr>
            <p:ph type="sldNum" sz="quarter" idx="10"/>
          </p:nvPr>
        </p:nvSpPr>
        <p:spPr/>
        <p:txBody>
          <a:bodyPr/>
          <a:lstStyle/>
          <a:p>
            <a:fld id="{08CC1FF9-5146-4944-BF74-E1C584CD1FB9}" type="slidenum">
              <a:rPr lang="en-US" smtClean="0"/>
              <a:t>50</a:t>
            </a:fld>
            <a:endParaRPr lang="en-US" dirty="0"/>
          </a:p>
        </p:txBody>
      </p:sp>
    </p:spTree>
    <p:extLst>
      <p:ext uri="{BB962C8B-B14F-4D97-AF65-F5344CB8AC3E}">
        <p14:creationId xmlns:p14="http://schemas.microsoft.com/office/powerpoint/2010/main" val="16095440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Often, intra-class variations are more than inter-class variations,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a:t>
            </a:r>
            <a:r>
              <a:rPr lang="en-US" baseline="0" dirty="0" err="1" smtClean="0"/>
              <a:t>eg</a:t>
            </a:r>
            <a:r>
              <a:rPr lang="en-US" baseline="0" dirty="0" smtClean="0"/>
              <a:t>, the center image of train looks more similar to the bus on the right, than the train on left.</a:t>
            </a:r>
          </a:p>
          <a:p>
            <a:r>
              <a:rPr lang="en-US" baseline="0" dirty="0" smtClean="0"/>
              <a:t>This impedes the label propagation in these graph techniques.</a:t>
            </a:r>
          </a:p>
          <a:p>
            <a:endParaRPr lang="en-US" baseline="0" dirty="0" smtClean="0"/>
          </a:p>
          <a:p>
            <a:r>
              <a:rPr lang="en-US" baseline="0" dirty="0" smtClean="0"/>
              <a:t>So in this work, we take an alternative approach.</a:t>
            </a:r>
          </a:p>
          <a:p>
            <a:r>
              <a:rPr lang="en-US" baseline="0" dirty="0" smtClean="0"/>
              <a:t>Instead of learning a similarity metric, we impose constraints using relationships between semantic classes.</a:t>
            </a:r>
          </a:p>
          <a:p>
            <a:r>
              <a:rPr lang="en-US" dirty="0" smtClean="0"/>
              <a:t>So what we </a:t>
            </a:r>
            <a:endParaRPr lang="en-US" baseline="0" dirty="0" smtClean="0"/>
          </a:p>
        </p:txBody>
      </p:sp>
      <p:sp>
        <p:nvSpPr>
          <p:cNvPr id="4" name="Slide Number Placeholder 3"/>
          <p:cNvSpPr>
            <a:spLocks noGrp="1"/>
          </p:cNvSpPr>
          <p:nvPr>
            <p:ph type="sldNum" sz="quarter" idx="10"/>
          </p:nvPr>
        </p:nvSpPr>
        <p:spPr/>
        <p:txBody>
          <a:bodyPr/>
          <a:lstStyle/>
          <a:p>
            <a:fld id="{08CC1FF9-5146-4944-BF74-E1C584CD1FB9}" type="slidenum">
              <a:rPr lang="en-US" smtClean="0"/>
              <a:t>51</a:t>
            </a:fld>
            <a:endParaRPr lang="en-US" dirty="0"/>
          </a:p>
        </p:txBody>
      </p:sp>
    </p:spTree>
    <p:extLst>
      <p:ext uri="{BB962C8B-B14F-4D97-AF65-F5344CB8AC3E}">
        <p14:creationId xmlns:p14="http://schemas.microsoft.com/office/powerpoint/2010/main" val="16095440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smtClean="0"/>
          </a:p>
          <a:p>
            <a:pPr marL="0" indent="0">
              <a:buFontTx/>
              <a:buNone/>
            </a:pPr>
            <a:r>
              <a:rPr lang="en-US" baseline="0" dirty="0" smtClean="0"/>
              <a:t>In general multi-class classification setting, classification in one class implies negative classification for other classes. </a:t>
            </a:r>
          </a:p>
          <a:p>
            <a:pPr marL="0" indent="0">
              <a:buFontTx/>
              <a:buNone/>
            </a:pPr>
            <a:r>
              <a:rPr lang="en-US" baseline="0" dirty="0" smtClean="0"/>
              <a:t>That is, we can use the information that an image is classified as “restaurant” by using it as a negative image for other classes. </a:t>
            </a:r>
          </a:p>
          <a:p>
            <a:pPr marL="0" indent="0">
              <a:buFontTx/>
              <a:buNone/>
            </a:pPr>
            <a:r>
              <a:rPr lang="en-US" baseline="0" dirty="0" smtClean="0"/>
              <a:t>This is one of the most straight forward way to sharing information between classes.</a:t>
            </a:r>
          </a:p>
          <a:p>
            <a:pPr marL="0" indent="0">
              <a:buFontTx/>
              <a:buNone/>
            </a:pPr>
            <a:endParaRPr lang="en-US" baseline="0" dirty="0" smtClean="0"/>
          </a:p>
          <a:p>
            <a:pPr marL="0" indent="0">
              <a:buFontTx/>
              <a:buNone/>
            </a:pPr>
            <a:r>
              <a:rPr lang="en-US" baseline="0" dirty="0" smtClean="0"/>
              <a:t>However, we claim that, this formulation is too rigid for a learning algorithm, especially because classifiers trained on very few data points are not reliable enough. For example, consider these images from “banquet hall” and “restaurant” which are very similar and are likely to be confused by a weak classifier. Adding misclassified restaurant image in the negative set of banquet hall will baffle the classifier, and it will start over-fitting to noise.</a:t>
            </a:r>
          </a:p>
          <a:p>
            <a:pPr marL="0" indent="0">
              <a:buFontTx/>
              <a:buNone/>
            </a:pPr>
            <a:endParaRPr lang="en-US" baseline="0" dirty="0" smtClean="0"/>
          </a:p>
          <a:p>
            <a:pPr marL="0" indent="0">
              <a:buFontTx/>
              <a:buNone/>
            </a:pPr>
            <a:r>
              <a:rPr lang="en-US" baseline="0" dirty="0" smtClean="0"/>
              <a:t>Therefore, for initial iterations, we relax this Mutual exclusion constraint for similar classes. i.e., images from similar classes do not get added to the negative class of each other.</a:t>
            </a:r>
          </a:p>
        </p:txBody>
      </p:sp>
      <p:sp>
        <p:nvSpPr>
          <p:cNvPr id="4" name="Slide Number Placeholder 3"/>
          <p:cNvSpPr>
            <a:spLocks noGrp="1"/>
          </p:cNvSpPr>
          <p:nvPr>
            <p:ph type="sldNum" sz="quarter" idx="10"/>
          </p:nvPr>
        </p:nvSpPr>
        <p:spPr/>
        <p:txBody>
          <a:bodyPr/>
          <a:lstStyle/>
          <a:p>
            <a:fld id="{08CC1FF9-5146-4944-BF74-E1C584CD1FB9}" type="slidenum">
              <a:rPr lang="en-US" smtClean="0"/>
              <a:t>52</a:t>
            </a:fld>
            <a:endParaRPr lang="en-US" dirty="0"/>
          </a:p>
        </p:txBody>
      </p:sp>
    </p:spTree>
    <p:extLst>
      <p:ext uri="{BB962C8B-B14F-4D97-AF65-F5344CB8AC3E}">
        <p14:creationId xmlns:p14="http://schemas.microsoft.com/office/powerpoint/2010/main" val="19152513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CC1FF9-5146-4944-BF74-E1C584CD1FB9}" type="slidenum">
              <a:rPr lang="en-US" smtClean="0"/>
              <a:t>53</a:t>
            </a:fld>
            <a:endParaRPr lang="en-US" dirty="0"/>
          </a:p>
        </p:txBody>
      </p:sp>
    </p:spTree>
    <p:extLst>
      <p:ext uri="{BB962C8B-B14F-4D97-AF65-F5344CB8AC3E}">
        <p14:creationId xmlns:p14="http://schemas.microsoft.com/office/powerpoint/2010/main" val="17516279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CC1FF9-5146-4944-BF74-E1C584CD1FB9}" type="slidenum">
              <a:rPr lang="en-US" smtClean="0"/>
              <a:t>54</a:t>
            </a:fld>
            <a:endParaRPr lang="en-US" dirty="0"/>
          </a:p>
        </p:txBody>
      </p:sp>
    </p:spTree>
    <p:extLst>
      <p:ext uri="{BB962C8B-B14F-4D97-AF65-F5344CB8AC3E}">
        <p14:creationId xmlns:p14="http://schemas.microsoft.com/office/powerpoint/2010/main" val="24055660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task of scene classification, this is the comparison</a:t>
            </a:r>
            <a:r>
              <a:rPr lang="en-US" baseline="0" dirty="0" smtClean="0"/>
              <a:t> with the baselines. </a:t>
            </a:r>
          </a:p>
          <a:p>
            <a:pPr marL="228600" indent="-228600">
              <a:buAutoNum type="arabicPeriod"/>
            </a:pPr>
            <a:r>
              <a:rPr lang="en-US" baseline="0" dirty="0" smtClean="0"/>
              <a:t>The top line in black represents the upper bound of our algorithm, </a:t>
            </a:r>
            <a:r>
              <a:rPr lang="en-US" baseline="0" dirty="0" err="1" smtClean="0"/>
              <a:t>ie</a:t>
            </a:r>
            <a:r>
              <a:rPr lang="en-US" baseline="0" dirty="0" smtClean="0"/>
              <a:t>, if all the unlabeled dataset was labeled and used for training of classifiers, this would be the performance.</a:t>
            </a:r>
          </a:p>
          <a:p>
            <a:pPr marL="228600" indent="-228600">
              <a:buAutoNum type="arabicPeriod"/>
            </a:pPr>
            <a:r>
              <a:rPr lang="en-US" baseline="0" dirty="0" smtClean="0"/>
              <a:t>We also compare against multi-class bootstrapping or self-learning, shown in magenta, where instances from one class are added to negative set of other classes.</a:t>
            </a:r>
          </a:p>
          <a:p>
            <a:pPr marL="228600" indent="-228600">
              <a:buAutoNum type="arabicPeriod"/>
            </a:pPr>
            <a:r>
              <a:rPr lang="en-US" baseline="0" dirty="0" smtClean="0"/>
              <a:t>We compare against graph </a:t>
            </a:r>
            <a:r>
              <a:rPr lang="en-US" baseline="0" dirty="0" err="1" smtClean="0"/>
              <a:t>laplacian</a:t>
            </a:r>
            <a:r>
              <a:rPr lang="en-US" baseline="0" dirty="0" smtClean="0"/>
              <a:t> approach using “Eigen Functions” from Fergus et al., which is shown in solid red.</a:t>
            </a:r>
          </a:p>
          <a:p>
            <a:pPr marL="228600" indent="-228600">
              <a:buAutoNum type="arabicPeriod"/>
            </a:pPr>
            <a:r>
              <a:rPr lang="en-US" baseline="0" dirty="0" smtClean="0"/>
              <a:t>One other thing to notice is that the attribute classifiers were pre-trained. So it is interesting to see if the boost is because of more data these classifiers have seen or is coupling actually helping.</a:t>
            </a:r>
          </a:p>
          <a:p>
            <a:pPr marL="228600" indent="-228600">
              <a:buAutoNum type="arabicPeriod"/>
            </a:pPr>
            <a:r>
              <a:rPr lang="en-US" baseline="0" dirty="0" smtClean="0"/>
              <a:t>As can by this gap, the coupling definitely helps to improve the scene classifiers, and give a big boost over just using pre-trained classifiers.</a:t>
            </a:r>
          </a:p>
          <a:p>
            <a:pPr marL="228600" indent="-228600">
              <a:buAutoNum type="arabicPeriod"/>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t>55</a:t>
            </a:fld>
            <a:endParaRPr lang="en-US" dirty="0"/>
          </a:p>
        </p:txBody>
      </p:sp>
    </p:spTree>
    <p:extLst>
      <p:ext uri="{BB962C8B-B14F-4D97-AF65-F5344CB8AC3E}">
        <p14:creationId xmlns:p14="http://schemas.microsoft.com/office/powerpoint/2010/main" val="12145920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compare the purity of the sets labeled by different approaches.</a:t>
            </a:r>
            <a:endParaRPr lang="en-US" baseline="0" dirty="0" smtClean="0"/>
          </a:p>
          <a:p>
            <a:r>
              <a:rPr lang="en-US" baseline="0" dirty="0" smtClean="0"/>
              <a:t>Even after 100 iterations, our labeled set has 60% correct labels.</a:t>
            </a:r>
          </a:p>
          <a:p>
            <a:r>
              <a:rPr lang="en-US" baseline="0" dirty="0" err="1" smtClean="0"/>
              <a:t>Lets</a:t>
            </a:r>
            <a:r>
              <a:rPr lang="en-US" baseline="0" dirty="0" smtClean="0"/>
              <a:t> see what kind of images are selected by the framework.</a:t>
            </a:r>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t>56</a:t>
            </a:fld>
            <a:endParaRPr lang="en-US" dirty="0"/>
          </a:p>
        </p:txBody>
      </p:sp>
    </p:spTree>
    <p:extLst>
      <p:ext uri="{BB962C8B-B14F-4D97-AF65-F5344CB8AC3E}">
        <p14:creationId xmlns:p14="http://schemas.microsoft.com/office/powerpoint/2010/main" val="13533728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CC1FF9-5146-4944-BF74-E1C584CD1FB9}" type="slidenum">
              <a:rPr lang="en-US" smtClean="0"/>
              <a:t>57</a:t>
            </a:fld>
            <a:endParaRPr lang="en-US" dirty="0"/>
          </a:p>
        </p:txBody>
      </p:sp>
    </p:spTree>
    <p:extLst>
      <p:ext uri="{BB962C8B-B14F-4D97-AF65-F5344CB8AC3E}">
        <p14:creationId xmlns:p14="http://schemas.microsoft.com/office/powerpoint/2010/main" val="21650639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seed examples for banquet hall only include close-view of tables but as iterations proceed</a:t>
            </a:r>
          </a:p>
          <a:p>
            <a:r>
              <a:rPr lang="en-US" dirty="0" smtClean="0"/>
              <a:t>we incorporate a larger</a:t>
            </a:r>
            <a:r>
              <a:rPr lang="en-US" baseline="0" dirty="0" smtClean="0"/>
              <a:t> diversity of images </a:t>
            </a:r>
            <a:r>
              <a:rPr lang="en-US" dirty="0" smtClean="0"/>
              <a:t>representing banquet hall; thus increasing the recall…</a:t>
            </a:r>
          </a:p>
          <a:p>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t>58</a:t>
            </a:fld>
            <a:endParaRPr lang="en-US" dirty="0"/>
          </a:p>
        </p:txBody>
      </p:sp>
    </p:spTree>
    <p:extLst>
      <p:ext uri="{BB962C8B-B14F-4D97-AF65-F5344CB8AC3E}">
        <p14:creationId xmlns:p14="http://schemas.microsoft.com/office/powerpoint/2010/main" val="23751587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CC1FF9-5146-4944-BF74-E1C584CD1FB9}" type="slidenum">
              <a:rPr lang="en-US" smtClean="0"/>
              <a:t>59</a:t>
            </a:fld>
            <a:endParaRPr lang="en-US" dirty="0"/>
          </a:p>
        </p:txBody>
      </p:sp>
    </p:spTree>
    <p:extLst>
      <p:ext uri="{BB962C8B-B14F-4D97-AF65-F5344CB8AC3E}">
        <p14:creationId xmlns:p14="http://schemas.microsoft.com/office/powerpoint/2010/main" val="2561192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baseline="0" dirty="0" smtClean="0"/>
              <a:t>The classifier made a mistake by selecting this auditorium image.</a:t>
            </a:r>
          </a:p>
          <a:p>
            <a:pPr marL="0" indent="0">
              <a:buFont typeface="Arial" pitchFamily="34" charset="0"/>
              <a:buNone/>
            </a:pPr>
            <a:endParaRPr lang="en-US" baseline="0" dirty="0" smtClean="0"/>
          </a:p>
          <a:p>
            <a:pPr marL="0" indent="0">
              <a:buFont typeface="Arial" pitchFamily="34" charset="0"/>
              <a:buNone/>
            </a:pPr>
            <a:r>
              <a:rPr lang="en-US" baseline="0" dirty="0" smtClean="0"/>
              <a:t>Often the classifier ACCUMULATES these errors with iterations, and by the time we reach later iterations</a:t>
            </a:r>
          </a:p>
          <a:p>
            <a:pPr marL="0" indent="0">
              <a:buFont typeface="Arial" pitchFamily="34" charset="0"/>
              <a:buNone/>
            </a:pPr>
            <a:r>
              <a:rPr lang="en-US" baseline="0" dirty="0" smtClean="0"/>
              <a:t>For </a:t>
            </a:r>
            <a:r>
              <a:rPr lang="en-US" baseline="0" dirty="0" err="1" smtClean="0"/>
              <a:t>eg</a:t>
            </a:r>
            <a:r>
              <a:rPr lang="en-US" baseline="0" dirty="0" smtClean="0"/>
              <a:t>., 25</a:t>
            </a:r>
            <a:r>
              <a:rPr lang="en-US" baseline="30000" dirty="0" smtClean="0"/>
              <a:t>th</a:t>
            </a:r>
            <a:r>
              <a:rPr lang="en-US" baseline="0" dirty="0" smtClean="0"/>
              <a:t> iteration in this case, we have auditorium + </a:t>
            </a:r>
            <a:r>
              <a:rPr lang="en-US" baseline="0" dirty="0" err="1" smtClean="0"/>
              <a:t>amphiteatre</a:t>
            </a:r>
            <a:r>
              <a:rPr lang="en-US" baseline="0" dirty="0" smtClean="0"/>
              <a:t> classifier.</a:t>
            </a:r>
          </a:p>
          <a:p>
            <a:pPr marL="0" indent="0">
              <a:buFont typeface="Arial" pitchFamily="34" charset="0"/>
              <a:buNone/>
            </a:pPr>
            <a:r>
              <a:rPr lang="en-US" baseline="0" dirty="0" smtClean="0"/>
              <a:t>This is the well-known problem of semantic drift, where the classifier which started with concept of </a:t>
            </a:r>
            <a:r>
              <a:rPr lang="en-US" baseline="0" dirty="0" err="1" smtClean="0"/>
              <a:t>amphitheatre</a:t>
            </a:r>
            <a:r>
              <a:rPr lang="en-US" baseline="0" dirty="0" smtClean="0"/>
              <a:t>, eventually drifted to the concept of </a:t>
            </a:r>
            <a:r>
              <a:rPr lang="en-US" baseline="0" dirty="0" err="1" smtClean="0"/>
              <a:t>audi</a:t>
            </a:r>
            <a:r>
              <a:rPr lang="en-US" baseline="0" dirty="0" smtClean="0"/>
              <a:t> plus AM.</a:t>
            </a:r>
          </a:p>
          <a:p>
            <a:pPr marL="0" indent="0">
              <a:buFont typeface="Arial" pitchFamily="34" charset="0"/>
              <a:buNone/>
            </a:pPr>
            <a:endParaRPr lang="en-US" baseline="0" dirty="0" smtClean="0"/>
          </a:p>
          <a:p>
            <a:pPr marL="0" indent="0">
              <a:buFont typeface="Arial" pitchFamily="34" charset="0"/>
              <a:buNone/>
            </a:pPr>
            <a:r>
              <a:rPr lang="en-US" b="1" baseline="0" dirty="0" smtClean="0"/>
              <a:t>Clearly</a:t>
            </a:r>
            <a:r>
              <a:rPr lang="en-US" baseline="0" dirty="0" smtClean="0"/>
              <a:t> we need some more constraints on BS framework to select the right images.</a:t>
            </a:r>
          </a:p>
          <a:p>
            <a:pPr marL="0" indent="0">
              <a:buFont typeface="Arial" pitchFamily="34" charset="0"/>
              <a:buNone/>
            </a:pPr>
            <a:endParaRPr lang="en-US" baseline="0" dirty="0" smtClean="0"/>
          </a:p>
          <a:p>
            <a:pPr marL="0" indent="0">
              <a:buFont typeface="Arial" pitchFamily="34" charset="0"/>
              <a:buNone/>
            </a:pPr>
            <a:r>
              <a:rPr lang="en-US" b="1" baseline="0" dirty="0" smtClean="0"/>
              <a:t>But the big </a:t>
            </a:r>
            <a:r>
              <a:rPr lang="en-US" baseline="0" dirty="0" smtClean="0"/>
              <a:t>question is how do we get these constraints. Most common way of adding constraints is by using similarity between images.</a:t>
            </a:r>
          </a:p>
        </p:txBody>
      </p:sp>
      <p:sp>
        <p:nvSpPr>
          <p:cNvPr id="4" name="Slide Number Placeholder 3"/>
          <p:cNvSpPr>
            <a:spLocks noGrp="1"/>
          </p:cNvSpPr>
          <p:nvPr>
            <p:ph type="sldNum" sz="quarter" idx="10"/>
          </p:nvPr>
        </p:nvSpPr>
        <p:spPr/>
        <p:txBody>
          <a:bodyPr/>
          <a:lstStyle/>
          <a:p>
            <a:fld id="{08CC1FF9-5146-4944-BF74-E1C584CD1FB9}" type="slidenum">
              <a:rPr lang="en-US" smtClean="0"/>
              <a:t>6</a:t>
            </a:fld>
            <a:endParaRPr lang="en-US" dirty="0"/>
          </a:p>
        </p:txBody>
      </p:sp>
    </p:spTree>
    <p:extLst>
      <p:ext uri="{BB962C8B-B14F-4D97-AF65-F5344CB8AC3E}">
        <p14:creationId xmlns:p14="http://schemas.microsoft.com/office/powerpoint/2010/main" val="16095440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in case of purity, the our approach better labels images</a:t>
            </a:r>
            <a:r>
              <a:rPr lang="en-US" baseline="0" dirty="0" smtClean="0"/>
              <a:t> ACROSS ITERATIONS.</a:t>
            </a:r>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t>60</a:t>
            </a:fld>
            <a:endParaRPr lang="en-US" dirty="0"/>
          </a:p>
        </p:txBody>
      </p:sp>
    </p:spTree>
    <p:extLst>
      <p:ext uri="{BB962C8B-B14F-4D97-AF65-F5344CB8AC3E}">
        <p14:creationId xmlns:p14="http://schemas.microsoft.com/office/powerpoint/2010/main" val="11558779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scene classification, we can see that after 100 iterations, performance</a:t>
            </a:r>
            <a:r>
              <a:rPr lang="en-US" baseline="0" dirty="0" smtClean="0"/>
              <a:t> of the baselines degrades. Our approach not only improves scene classifiers for 12 out of 15 categories, it increases the mean performance by more than 3%.</a:t>
            </a:r>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t>61</a:t>
            </a:fld>
            <a:endParaRPr lang="en-US" dirty="0"/>
          </a:p>
        </p:txBody>
      </p:sp>
    </p:spTree>
    <p:extLst>
      <p:ext uri="{BB962C8B-B14F-4D97-AF65-F5344CB8AC3E}">
        <p14:creationId xmlns:p14="http://schemas.microsoft.com/office/powerpoint/2010/main" val="3110377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One option is to create graph between images based on the similarity, </a:t>
            </a:r>
          </a:p>
          <a:p>
            <a:r>
              <a:rPr lang="en-US" baseline="0" dirty="0" smtClean="0"/>
              <a:t>and do label propagation, where we ensure that similar nodes receive same labels.</a:t>
            </a:r>
          </a:p>
          <a:p>
            <a:r>
              <a:rPr lang="en-US" b="1" dirty="0" smtClean="0"/>
              <a:t>However, in the visual world, it is very difficult to learn a good similarity metric</a:t>
            </a:r>
            <a:r>
              <a:rPr lang="en-US" b="1" baseline="0" dirty="0" smtClean="0"/>
              <a:t>.</a:t>
            </a:r>
          </a:p>
          <a:p>
            <a:endParaRPr lang="en-US" b="1" baseline="0" dirty="0" smtClean="0"/>
          </a:p>
          <a:p>
            <a:r>
              <a:rPr lang="en-US" baseline="0" dirty="0" smtClean="0"/>
              <a:t>So in this work, we take an alternative approach.</a:t>
            </a:r>
          </a:p>
          <a:p>
            <a:r>
              <a:rPr lang="en-US" baseline="0" dirty="0" smtClean="0"/>
              <a:t>Instead of learning a similarity metric, we impose constraints using relationships between semantic classes.</a:t>
            </a:r>
          </a:p>
          <a:p>
            <a:r>
              <a:rPr lang="en-US" dirty="0" smtClean="0"/>
              <a:t>So what we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8CC1FF9-5146-4944-BF74-E1C584CD1FB9}" type="slidenum">
              <a:rPr lang="en-US" smtClean="0"/>
              <a:t>7</a:t>
            </a:fld>
            <a:endParaRPr lang="en-US" dirty="0"/>
          </a:p>
        </p:txBody>
      </p:sp>
    </p:spTree>
    <p:extLst>
      <p:ext uri="{BB962C8B-B14F-4D97-AF65-F5344CB8AC3E}">
        <p14:creationId xmlns:p14="http://schemas.microsoft.com/office/powerpoint/2010/main" val="1609544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we do is that</a:t>
            </a:r>
            <a:r>
              <a:rPr lang="en-US" baseline="0" dirty="0" smtClean="0"/>
              <a:t> we combine or couple learning of multi-classifiers,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example, when we are labeling AM image, not only these seed images for AM but also Audi images are going to be useful. </a:t>
            </a:r>
          </a:p>
        </p:txBody>
      </p:sp>
      <p:sp>
        <p:nvSpPr>
          <p:cNvPr id="4" name="Slide Number Placeholder 3"/>
          <p:cNvSpPr>
            <a:spLocks noGrp="1"/>
          </p:cNvSpPr>
          <p:nvPr>
            <p:ph type="sldNum" sz="quarter" idx="10"/>
          </p:nvPr>
        </p:nvSpPr>
        <p:spPr/>
        <p:txBody>
          <a:bodyPr/>
          <a:lstStyle/>
          <a:p>
            <a:fld id="{08CC1FF9-5146-4944-BF74-E1C584CD1FB9}" type="slidenum">
              <a:rPr lang="en-US" smtClean="0"/>
              <a:t>8</a:t>
            </a:fld>
            <a:endParaRPr lang="en-US" dirty="0"/>
          </a:p>
        </p:txBody>
      </p:sp>
    </p:spTree>
    <p:extLst>
      <p:ext uri="{BB962C8B-B14F-4D97-AF65-F5344CB8AC3E}">
        <p14:creationId xmlns:p14="http://schemas.microsoft.com/office/powerpoint/2010/main" val="1609544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we do is that</a:t>
            </a:r>
            <a:r>
              <a:rPr lang="en-US" baseline="0" dirty="0" smtClean="0"/>
              <a:t> we combine or couple learning of multi-classifiers,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example, when we are labeling AM image, not only these seed images for AM but also Audi images are going to be useful.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relationships that we have between these semantic classes help us share information which in turn helps us enforce rich constraints on the bootstrapping framework.</a:t>
            </a:r>
          </a:p>
          <a:p>
            <a:endParaRPr lang="en-US" baseline="0" dirty="0" smtClean="0"/>
          </a:p>
          <a:p>
            <a:r>
              <a:rPr lang="en-US" baseline="0" dirty="0" smtClean="0"/>
              <a:t>So how do we share information? </a:t>
            </a:r>
            <a:r>
              <a:rPr lang="en-US" dirty="0" smtClean="0"/>
              <a:t>The most common way of sharing </a:t>
            </a:r>
            <a:r>
              <a:rPr lang="en-US" b="1" dirty="0" smtClean="0"/>
              <a:t>commonalities</a:t>
            </a:r>
            <a:r>
              <a:rPr lang="en-US" baseline="0" dirty="0" smtClean="0"/>
              <a:t> between classes is by using attributes</a:t>
            </a:r>
            <a:endParaRPr lang="en-US" dirty="0" smtClean="0"/>
          </a:p>
        </p:txBody>
      </p:sp>
      <p:sp>
        <p:nvSpPr>
          <p:cNvPr id="4" name="Slide Number Placeholder 3"/>
          <p:cNvSpPr>
            <a:spLocks noGrp="1"/>
          </p:cNvSpPr>
          <p:nvPr>
            <p:ph type="sldNum" sz="quarter" idx="10"/>
          </p:nvPr>
        </p:nvSpPr>
        <p:spPr/>
        <p:txBody>
          <a:bodyPr/>
          <a:lstStyle/>
          <a:p>
            <a:fld id="{08CC1FF9-5146-4944-BF74-E1C584CD1FB9}" type="slidenum">
              <a:rPr lang="en-US" smtClean="0"/>
              <a:t>9</a:t>
            </a:fld>
            <a:endParaRPr lang="en-US" dirty="0"/>
          </a:p>
        </p:txBody>
      </p:sp>
    </p:spTree>
    <p:extLst>
      <p:ext uri="{BB962C8B-B14F-4D97-AF65-F5344CB8AC3E}">
        <p14:creationId xmlns:p14="http://schemas.microsoft.com/office/powerpoint/2010/main" val="1609544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0685640F-F442-41BC-A4D4-AC338F572387}" type="slidenum">
              <a:rPr lang="en-US" smtClean="0"/>
              <a:t>‹#›</a:t>
            </a:fld>
            <a:endParaRPr lang="en-US" dirty="0"/>
          </a:p>
        </p:txBody>
      </p:sp>
    </p:spTree>
    <p:extLst>
      <p:ext uri="{BB962C8B-B14F-4D97-AF65-F5344CB8AC3E}">
        <p14:creationId xmlns:p14="http://schemas.microsoft.com/office/powerpoint/2010/main" val="370542516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0685640F-F442-41BC-A4D4-AC338F572387}" type="slidenum">
              <a:rPr lang="en-US" smtClean="0"/>
              <a:t>‹#›</a:t>
            </a:fld>
            <a:endParaRPr lang="en-US" dirty="0"/>
          </a:p>
        </p:txBody>
      </p:sp>
    </p:spTree>
    <p:extLst>
      <p:ext uri="{BB962C8B-B14F-4D97-AF65-F5344CB8AC3E}">
        <p14:creationId xmlns:p14="http://schemas.microsoft.com/office/powerpoint/2010/main" val="400940035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0685640F-F442-41BC-A4D4-AC338F572387}" type="slidenum">
              <a:rPr lang="en-US" smtClean="0"/>
              <a:t>‹#›</a:t>
            </a:fld>
            <a:endParaRPr lang="en-US" dirty="0"/>
          </a:p>
        </p:txBody>
      </p:sp>
    </p:spTree>
    <p:extLst>
      <p:ext uri="{BB962C8B-B14F-4D97-AF65-F5344CB8AC3E}">
        <p14:creationId xmlns:p14="http://schemas.microsoft.com/office/powerpoint/2010/main" val="141618438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0685640F-F442-41BC-A4D4-AC338F572387}" type="slidenum">
              <a:rPr lang="en-US" smtClean="0"/>
              <a:t>‹#›</a:t>
            </a:fld>
            <a:endParaRPr lang="en-US" dirty="0"/>
          </a:p>
        </p:txBody>
      </p:sp>
    </p:spTree>
    <p:extLst>
      <p:ext uri="{BB962C8B-B14F-4D97-AF65-F5344CB8AC3E}">
        <p14:creationId xmlns:p14="http://schemas.microsoft.com/office/powerpoint/2010/main" val="81188418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0685640F-F442-41BC-A4D4-AC338F572387}" type="slidenum">
              <a:rPr lang="en-US" smtClean="0"/>
              <a:t>‹#›</a:t>
            </a:fld>
            <a:endParaRPr lang="en-US" dirty="0"/>
          </a:p>
        </p:txBody>
      </p:sp>
    </p:spTree>
    <p:extLst>
      <p:ext uri="{BB962C8B-B14F-4D97-AF65-F5344CB8AC3E}">
        <p14:creationId xmlns:p14="http://schemas.microsoft.com/office/powerpoint/2010/main" val="181738712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0685640F-F442-41BC-A4D4-AC338F572387}" type="slidenum">
              <a:rPr lang="en-US" smtClean="0"/>
              <a:t>‹#›</a:t>
            </a:fld>
            <a:endParaRPr lang="en-US" dirty="0"/>
          </a:p>
        </p:txBody>
      </p:sp>
    </p:spTree>
    <p:extLst>
      <p:ext uri="{BB962C8B-B14F-4D97-AF65-F5344CB8AC3E}">
        <p14:creationId xmlns:p14="http://schemas.microsoft.com/office/powerpoint/2010/main" val="253540021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0685640F-F442-41BC-A4D4-AC338F572387}" type="slidenum">
              <a:rPr lang="en-US" smtClean="0"/>
              <a:t>‹#›</a:t>
            </a:fld>
            <a:endParaRPr lang="en-US" dirty="0"/>
          </a:p>
        </p:txBody>
      </p:sp>
    </p:spTree>
    <p:extLst>
      <p:ext uri="{BB962C8B-B14F-4D97-AF65-F5344CB8AC3E}">
        <p14:creationId xmlns:p14="http://schemas.microsoft.com/office/powerpoint/2010/main" val="347189382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0685640F-F442-41BC-A4D4-AC338F572387}" type="slidenum">
              <a:rPr lang="en-US" smtClean="0"/>
              <a:t>‹#›</a:t>
            </a:fld>
            <a:endParaRPr lang="en-US" dirty="0"/>
          </a:p>
        </p:txBody>
      </p:sp>
    </p:spTree>
    <p:extLst>
      <p:ext uri="{BB962C8B-B14F-4D97-AF65-F5344CB8AC3E}">
        <p14:creationId xmlns:p14="http://schemas.microsoft.com/office/powerpoint/2010/main" val="353198762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685640F-F442-41BC-A4D4-AC338F572387}" type="slidenum">
              <a:rPr lang="en-US" smtClean="0"/>
              <a:t>‹#›</a:t>
            </a:fld>
            <a:endParaRPr lang="en-US" dirty="0"/>
          </a:p>
        </p:txBody>
      </p:sp>
    </p:spTree>
    <p:extLst>
      <p:ext uri="{BB962C8B-B14F-4D97-AF65-F5344CB8AC3E}">
        <p14:creationId xmlns:p14="http://schemas.microsoft.com/office/powerpoint/2010/main" val="16696572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0685640F-F442-41BC-A4D4-AC338F572387}" type="slidenum">
              <a:rPr lang="en-US" smtClean="0"/>
              <a:t>‹#›</a:t>
            </a:fld>
            <a:endParaRPr lang="en-US" dirty="0"/>
          </a:p>
        </p:txBody>
      </p:sp>
    </p:spTree>
    <p:extLst>
      <p:ext uri="{BB962C8B-B14F-4D97-AF65-F5344CB8AC3E}">
        <p14:creationId xmlns:p14="http://schemas.microsoft.com/office/powerpoint/2010/main" val="136955481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0685640F-F442-41BC-A4D4-AC338F572387}" type="slidenum">
              <a:rPr lang="en-US" smtClean="0"/>
              <a:t>‹#›</a:t>
            </a:fld>
            <a:endParaRPr lang="en-US" dirty="0"/>
          </a:p>
        </p:txBody>
      </p:sp>
    </p:spTree>
    <p:extLst>
      <p:ext uri="{BB962C8B-B14F-4D97-AF65-F5344CB8AC3E}">
        <p14:creationId xmlns:p14="http://schemas.microsoft.com/office/powerpoint/2010/main" val="270757780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1">
                <a:lumMod val="95000"/>
              </a:schemeClr>
            </a:gs>
            <a:gs pos="14000">
              <a:schemeClr val="bg1">
                <a:lumMod val="98000"/>
              </a:schemeClr>
            </a:gs>
            <a:gs pos="0">
              <a:schemeClr val="bg1">
                <a:lumMod val="95000"/>
              </a:schemeClr>
            </a:gs>
            <a:gs pos="75000">
              <a:schemeClr val="bg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300" y="0"/>
            <a:ext cx="8915400" cy="838200"/>
          </a:xfrm>
          <a:prstGeom prst="rect">
            <a:avLst/>
          </a:prstGeom>
        </p:spPr>
        <p:txBody>
          <a:bodyPr vert="horz" lIns="91440" tIns="45720" rIns="91440" bIns="45720" rtlCol="0" anchor="ctr">
            <a:noAutofit/>
          </a:bodyPr>
          <a:lstStyle/>
          <a:p>
            <a:r>
              <a:rPr lang="en-US" smtClean="0"/>
              <a:t>Click to edit Master title style</a:t>
            </a:r>
            <a:endParaRPr lang="en-US"/>
          </a:p>
        </p:txBody>
      </p:sp>
      <p:sp>
        <p:nvSpPr>
          <p:cNvPr id="3" name="Text Placeholder 2"/>
          <p:cNvSpPr>
            <a:spLocks noGrp="1"/>
          </p:cNvSpPr>
          <p:nvPr>
            <p:ph type="body" idx="1"/>
          </p:nvPr>
        </p:nvSpPr>
        <p:spPr>
          <a:xfrm>
            <a:off x="114299" y="990600"/>
            <a:ext cx="8924925" cy="5867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a:defRPr sz="1200">
                <a:solidFill>
                  <a:schemeClr val="tx1"/>
                </a:solidFill>
              </a:defRPr>
            </a:lvl1pPr>
          </a:lstStyle>
          <a:p>
            <a:fld id="{0685640F-F442-41BC-A4D4-AC338F572387}" type="slidenum">
              <a:rPr lang="en-US" smtClean="0"/>
              <a:pPr/>
              <a:t>‹#›</a:t>
            </a:fld>
            <a:endParaRPr lang="en-US" dirty="0"/>
          </a:p>
        </p:txBody>
      </p:sp>
    </p:spTree>
    <p:extLst>
      <p:ext uri="{BB962C8B-B14F-4D97-AF65-F5344CB8AC3E}">
        <p14:creationId xmlns:p14="http://schemas.microsoft.com/office/powerpoint/2010/main" val="1279205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1" kern="1200" cap="small" baseline="0">
          <a:ln>
            <a:noFill/>
          </a:ln>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9.jpeg"/><Relationship Id="rId7"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4.jpeg"/><Relationship Id="rId7"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9.jpeg"/></Relationships>
</file>

<file path=ppt/slides/_rels/slide1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4.jpeg"/><Relationship Id="rId7"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27.jpeg"/><Relationship Id="rId4" Type="http://schemas.openxmlformats.org/officeDocument/2006/relationships/image" Target="../media/image25.jpeg"/><Relationship Id="rId9"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8.jpeg"/><Relationship Id="rId3" Type="http://schemas.openxmlformats.org/officeDocument/2006/relationships/image" Target="../media/image17.jpeg"/><Relationship Id="rId7" Type="http://schemas.openxmlformats.org/officeDocument/2006/relationships/image" Target="../media/image24.jpeg"/><Relationship Id="rId12"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5.jpeg"/><Relationship Id="rId11" Type="http://schemas.openxmlformats.org/officeDocument/2006/relationships/image" Target="../media/image36.jpeg"/><Relationship Id="rId5" Type="http://schemas.openxmlformats.org/officeDocument/2006/relationships/image" Target="../media/image34.jpeg"/><Relationship Id="rId10" Type="http://schemas.openxmlformats.org/officeDocument/2006/relationships/image" Target="../media/image27.jpeg"/><Relationship Id="rId4" Type="http://schemas.openxmlformats.org/officeDocument/2006/relationships/image" Target="../media/image18.jpeg"/><Relationship Id="rId9" Type="http://schemas.openxmlformats.org/officeDocument/2006/relationships/image" Target="../media/image26.jpeg"/><Relationship Id="rId14" Type="http://schemas.openxmlformats.org/officeDocument/2006/relationships/image" Target="../media/image39.jpeg"/></Relationships>
</file>

<file path=ppt/slides/_rels/slide21.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9.jpeg"/><Relationship Id="rId3" Type="http://schemas.openxmlformats.org/officeDocument/2006/relationships/image" Target="../media/image17.jpeg"/><Relationship Id="rId7" Type="http://schemas.openxmlformats.org/officeDocument/2006/relationships/image" Target="../media/image24.jpeg"/><Relationship Id="rId12"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5.jpeg"/><Relationship Id="rId11" Type="http://schemas.openxmlformats.org/officeDocument/2006/relationships/image" Target="../media/image36.jpeg"/><Relationship Id="rId5" Type="http://schemas.openxmlformats.org/officeDocument/2006/relationships/image" Target="../media/image34.jpeg"/><Relationship Id="rId10" Type="http://schemas.openxmlformats.org/officeDocument/2006/relationships/image" Target="../media/image26.jpeg"/><Relationship Id="rId4" Type="http://schemas.openxmlformats.org/officeDocument/2006/relationships/image" Target="../media/image18.jpeg"/><Relationship Id="rId9" Type="http://schemas.openxmlformats.org/officeDocument/2006/relationships/image" Target="../media/image27.jpeg"/><Relationship Id="rId14" Type="http://schemas.openxmlformats.org/officeDocument/2006/relationships/image" Target="../media/image38.jpeg"/></Relationships>
</file>

<file path=ppt/slides/_rels/slide22.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18" Type="http://schemas.openxmlformats.org/officeDocument/2006/relationships/image" Target="../media/image4.png"/><Relationship Id="rId26" Type="http://schemas.openxmlformats.org/officeDocument/2006/relationships/image" Target="../media/image71.emf"/><Relationship Id="rId3" Type="http://schemas.openxmlformats.org/officeDocument/2006/relationships/image" Target="../media/image55.png"/><Relationship Id="rId21" Type="http://schemas.openxmlformats.org/officeDocument/2006/relationships/image" Target="../media/image21.png"/><Relationship Id="rId7" Type="http://schemas.openxmlformats.org/officeDocument/2006/relationships/image" Target="../media/image59.jpeg"/><Relationship Id="rId12" Type="http://schemas.openxmlformats.org/officeDocument/2006/relationships/image" Target="../media/image64.jpeg"/><Relationship Id="rId17" Type="http://schemas.openxmlformats.org/officeDocument/2006/relationships/image" Target="../media/image69.png"/><Relationship Id="rId25" Type="http://schemas.openxmlformats.org/officeDocument/2006/relationships/image" Target="../media/image70.emf"/><Relationship Id="rId2" Type="http://schemas.openxmlformats.org/officeDocument/2006/relationships/notesSlide" Target="../notesSlides/notesSlide22.xml"/><Relationship Id="rId16" Type="http://schemas.openxmlformats.org/officeDocument/2006/relationships/image" Target="../media/image68.jpeg"/><Relationship Id="rId20" Type="http://schemas.openxmlformats.org/officeDocument/2006/relationships/image" Target="../media/image20.jpeg"/><Relationship Id="rId29" Type="http://schemas.openxmlformats.org/officeDocument/2006/relationships/image" Target="../media/image74.emf"/><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jpeg"/><Relationship Id="rId24" Type="http://schemas.openxmlformats.org/officeDocument/2006/relationships/image" Target="../media/image23.jpeg"/><Relationship Id="rId32" Type="http://schemas.openxmlformats.org/officeDocument/2006/relationships/image" Target="../media/image77.emf"/><Relationship Id="rId5" Type="http://schemas.openxmlformats.org/officeDocument/2006/relationships/image" Target="../media/image57.jpeg"/><Relationship Id="rId15" Type="http://schemas.openxmlformats.org/officeDocument/2006/relationships/image" Target="../media/image67.png"/><Relationship Id="rId23" Type="http://schemas.openxmlformats.org/officeDocument/2006/relationships/image" Target="../media/image22.png"/><Relationship Id="rId28" Type="http://schemas.openxmlformats.org/officeDocument/2006/relationships/image" Target="../media/image73.emf"/><Relationship Id="rId10" Type="http://schemas.openxmlformats.org/officeDocument/2006/relationships/image" Target="../media/image62.jpeg"/><Relationship Id="rId19" Type="http://schemas.openxmlformats.org/officeDocument/2006/relationships/image" Target="../media/image19.jpeg"/><Relationship Id="rId31" Type="http://schemas.openxmlformats.org/officeDocument/2006/relationships/image" Target="../media/image76.emf"/><Relationship Id="rId4" Type="http://schemas.openxmlformats.org/officeDocument/2006/relationships/image" Target="../media/image56.png"/><Relationship Id="rId9" Type="http://schemas.openxmlformats.org/officeDocument/2006/relationships/image" Target="../media/image61.jpeg"/><Relationship Id="rId14" Type="http://schemas.openxmlformats.org/officeDocument/2006/relationships/image" Target="../media/image66.jpeg"/><Relationship Id="rId22" Type="http://schemas.openxmlformats.org/officeDocument/2006/relationships/image" Target="../media/image7.jpeg"/><Relationship Id="rId27" Type="http://schemas.openxmlformats.org/officeDocument/2006/relationships/image" Target="../media/image72.emf"/><Relationship Id="rId30" Type="http://schemas.openxmlformats.org/officeDocument/2006/relationships/image" Target="../media/image75.emf"/></Relationships>
</file>

<file path=ppt/slides/_rels/slide23.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8.jpeg"/><Relationship Id="rId3" Type="http://schemas.openxmlformats.org/officeDocument/2006/relationships/image" Target="../media/image78.jpeg"/><Relationship Id="rId7" Type="http://schemas.openxmlformats.org/officeDocument/2006/relationships/image" Target="../media/image82.jpeg"/><Relationship Id="rId12" Type="http://schemas.openxmlformats.org/officeDocument/2006/relationships/image" Target="../media/image87.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1.jpeg"/><Relationship Id="rId11" Type="http://schemas.openxmlformats.org/officeDocument/2006/relationships/image" Target="../media/image86.jpe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 Id="rId14" Type="http://schemas.openxmlformats.org/officeDocument/2006/relationships/image" Target="../media/image89.jpeg"/></Relationships>
</file>

<file path=ppt/slides/_rels/slide24.xml.rels><?xml version="1.0" encoding="UTF-8" standalone="yes"?>
<Relationships xmlns="http://schemas.openxmlformats.org/package/2006/relationships"><Relationship Id="rId8" Type="http://schemas.openxmlformats.org/officeDocument/2006/relationships/image" Target="../media/image95.jpeg"/><Relationship Id="rId13" Type="http://schemas.openxmlformats.org/officeDocument/2006/relationships/image" Target="../media/image100.jpeg"/><Relationship Id="rId3" Type="http://schemas.openxmlformats.org/officeDocument/2006/relationships/image" Target="../media/image90.jpeg"/><Relationship Id="rId7" Type="http://schemas.openxmlformats.org/officeDocument/2006/relationships/image" Target="../media/image94.jpeg"/><Relationship Id="rId12" Type="http://schemas.openxmlformats.org/officeDocument/2006/relationships/image" Target="../media/image99.jpeg"/><Relationship Id="rId17" Type="http://schemas.openxmlformats.org/officeDocument/2006/relationships/image" Target="../media/image104.jpeg"/><Relationship Id="rId2" Type="http://schemas.openxmlformats.org/officeDocument/2006/relationships/notesSlide" Target="../notesSlides/notesSlide24.xml"/><Relationship Id="rId16" Type="http://schemas.openxmlformats.org/officeDocument/2006/relationships/image" Target="../media/image103.jpeg"/><Relationship Id="rId1" Type="http://schemas.openxmlformats.org/officeDocument/2006/relationships/slideLayout" Target="../slideLayouts/slideLayout7.xml"/><Relationship Id="rId6" Type="http://schemas.openxmlformats.org/officeDocument/2006/relationships/image" Target="../media/image93.jpeg"/><Relationship Id="rId11" Type="http://schemas.openxmlformats.org/officeDocument/2006/relationships/image" Target="../media/image98.jpeg"/><Relationship Id="rId5" Type="http://schemas.openxmlformats.org/officeDocument/2006/relationships/image" Target="../media/image92.jpeg"/><Relationship Id="rId15" Type="http://schemas.openxmlformats.org/officeDocument/2006/relationships/image" Target="../media/image102.jpeg"/><Relationship Id="rId10" Type="http://schemas.openxmlformats.org/officeDocument/2006/relationships/image" Target="../media/image97.jpeg"/><Relationship Id="rId4" Type="http://schemas.openxmlformats.org/officeDocument/2006/relationships/image" Target="../media/image91.jpeg"/><Relationship Id="rId9" Type="http://schemas.openxmlformats.org/officeDocument/2006/relationships/image" Target="../media/image96.jpeg"/><Relationship Id="rId14" Type="http://schemas.openxmlformats.org/officeDocument/2006/relationships/image" Target="../media/image101.jpeg"/></Relationships>
</file>

<file path=ppt/slides/_rels/slide25.xml.rels><?xml version="1.0" encoding="UTF-8" standalone="yes"?>
<Relationships xmlns="http://schemas.openxmlformats.org/package/2006/relationships"><Relationship Id="rId8" Type="http://schemas.openxmlformats.org/officeDocument/2006/relationships/image" Target="../media/image110.jpeg"/><Relationship Id="rId13" Type="http://schemas.openxmlformats.org/officeDocument/2006/relationships/image" Target="../media/image115.jpeg"/><Relationship Id="rId3" Type="http://schemas.openxmlformats.org/officeDocument/2006/relationships/image" Target="../media/image105.jpeg"/><Relationship Id="rId7" Type="http://schemas.openxmlformats.org/officeDocument/2006/relationships/image" Target="../media/image109.jpeg"/><Relationship Id="rId12" Type="http://schemas.openxmlformats.org/officeDocument/2006/relationships/image" Target="../media/image114.jpeg"/><Relationship Id="rId2" Type="http://schemas.openxmlformats.org/officeDocument/2006/relationships/notesSlide" Target="../notesSlides/notesSlide25.xml"/><Relationship Id="rId16" Type="http://schemas.openxmlformats.org/officeDocument/2006/relationships/image" Target="../media/image118.jpeg"/><Relationship Id="rId1" Type="http://schemas.openxmlformats.org/officeDocument/2006/relationships/slideLayout" Target="../slideLayouts/slideLayout7.xml"/><Relationship Id="rId6" Type="http://schemas.openxmlformats.org/officeDocument/2006/relationships/image" Target="../media/image108.jpeg"/><Relationship Id="rId11" Type="http://schemas.openxmlformats.org/officeDocument/2006/relationships/image" Target="../media/image113.jpeg"/><Relationship Id="rId5" Type="http://schemas.openxmlformats.org/officeDocument/2006/relationships/image" Target="../media/image107.jpeg"/><Relationship Id="rId15" Type="http://schemas.openxmlformats.org/officeDocument/2006/relationships/image" Target="../media/image117.jpeg"/><Relationship Id="rId10" Type="http://schemas.openxmlformats.org/officeDocument/2006/relationships/image" Target="../media/image112.jpeg"/><Relationship Id="rId4" Type="http://schemas.openxmlformats.org/officeDocument/2006/relationships/image" Target="../media/image106.jpeg"/><Relationship Id="rId9" Type="http://schemas.openxmlformats.org/officeDocument/2006/relationships/image" Target="../media/image111.jpeg"/><Relationship Id="rId14" Type="http://schemas.openxmlformats.org/officeDocument/2006/relationships/image" Target="../media/image116.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120.png"/></Relationships>
</file>

<file path=ppt/slides/_rels/slide2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120.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120.png"/></Relationships>
</file>

<file path=ppt/slides/_rels/slide3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120.png"/></Relationships>
</file>

<file path=ppt/slides/_rels/slide3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120.png"/><Relationship Id="rId4" Type="http://schemas.openxmlformats.org/officeDocument/2006/relationships/image" Target="../media/image123.png"/></Relationships>
</file>

<file path=ppt/slides/_rels/slide3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123.png"/><Relationship Id="rId5" Type="http://schemas.openxmlformats.org/officeDocument/2006/relationships/image" Target="../media/image120.png"/><Relationship Id="rId4" Type="http://schemas.openxmlformats.org/officeDocument/2006/relationships/image" Target="../media/image124.png"/></Relationships>
</file>

<file path=ppt/slides/_rels/slide34.xml.rels><?xml version="1.0" encoding="UTF-8" standalone="yes"?>
<Relationships xmlns="http://schemas.openxmlformats.org/package/2006/relationships"><Relationship Id="rId8" Type="http://schemas.openxmlformats.org/officeDocument/2006/relationships/image" Target="../media/image131.jpeg"/><Relationship Id="rId13" Type="http://schemas.openxmlformats.org/officeDocument/2006/relationships/image" Target="../media/image136.jpeg"/><Relationship Id="rId18" Type="http://schemas.openxmlformats.org/officeDocument/2006/relationships/image" Target="../media/image141.jpeg"/><Relationship Id="rId3" Type="http://schemas.openxmlformats.org/officeDocument/2006/relationships/image" Target="../media/image126.jpeg"/><Relationship Id="rId7" Type="http://schemas.openxmlformats.org/officeDocument/2006/relationships/image" Target="../media/image130.jpeg"/><Relationship Id="rId12" Type="http://schemas.openxmlformats.org/officeDocument/2006/relationships/image" Target="../media/image135.jpeg"/><Relationship Id="rId17" Type="http://schemas.openxmlformats.org/officeDocument/2006/relationships/image" Target="../media/image140.jpeg"/><Relationship Id="rId2" Type="http://schemas.openxmlformats.org/officeDocument/2006/relationships/notesSlide" Target="../notesSlides/notesSlide34.xml"/><Relationship Id="rId16" Type="http://schemas.openxmlformats.org/officeDocument/2006/relationships/image" Target="../media/image139.jpeg"/><Relationship Id="rId1" Type="http://schemas.openxmlformats.org/officeDocument/2006/relationships/slideLayout" Target="../slideLayouts/slideLayout7.xml"/><Relationship Id="rId6" Type="http://schemas.openxmlformats.org/officeDocument/2006/relationships/image" Target="../media/image129.jpeg"/><Relationship Id="rId11" Type="http://schemas.openxmlformats.org/officeDocument/2006/relationships/image" Target="../media/image134.jpeg"/><Relationship Id="rId5" Type="http://schemas.openxmlformats.org/officeDocument/2006/relationships/image" Target="../media/image128.jpeg"/><Relationship Id="rId15" Type="http://schemas.openxmlformats.org/officeDocument/2006/relationships/image" Target="../media/image138.jpeg"/><Relationship Id="rId10" Type="http://schemas.openxmlformats.org/officeDocument/2006/relationships/image" Target="../media/image133.jpeg"/><Relationship Id="rId19" Type="http://schemas.openxmlformats.org/officeDocument/2006/relationships/image" Target="../media/image142.jpeg"/><Relationship Id="rId4" Type="http://schemas.openxmlformats.org/officeDocument/2006/relationships/image" Target="../media/image127.jpeg"/><Relationship Id="rId9" Type="http://schemas.openxmlformats.org/officeDocument/2006/relationships/image" Target="../media/image132.jpeg"/><Relationship Id="rId14" Type="http://schemas.openxmlformats.org/officeDocument/2006/relationships/image" Target="../media/image137.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48.jpeg"/><Relationship Id="rId13" Type="http://schemas.openxmlformats.org/officeDocument/2006/relationships/image" Target="../media/image153.jpeg"/><Relationship Id="rId18" Type="http://schemas.openxmlformats.org/officeDocument/2006/relationships/image" Target="../media/image158.jpeg"/><Relationship Id="rId3" Type="http://schemas.openxmlformats.org/officeDocument/2006/relationships/image" Target="../media/image143.jpeg"/><Relationship Id="rId21" Type="http://schemas.openxmlformats.org/officeDocument/2006/relationships/image" Target="../media/image161.jpeg"/><Relationship Id="rId7" Type="http://schemas.openxmlformats.org/officeDocument/2006/relationships/image" Target="../media/image147.jpeg"/><Relationship Id="rId12" Type="http://schemas.openxmlformats.org/officeDocument/2006/relationships/image" Target="../media/image152.jpeg"/><Relationship Id="rId17" Type="http://schemas.openxmlformats.org/officeDocument/2006/relationships/image" Target="../media/image157.jpeg"/><Relationship Id="rId2" Type="http://schemas.openxmlformats.org/officeDocument/2006/relationships/notesSlide" Target="../notesSlides/notesSlide37.xml"/><Relationship Id="rId16" Type="http://schemas.openxmlformats.org/officeDocument/2006/relationships/image" Target="../media/image156.jpeg"/><Relationship Id="rId20" Type="http://schemas.openxmlformats.org/officeDocument/2006/relationships/image" Target="../media/image160.jpeg"/><Relationship Id="rId1" Type="http://schemas.openxmlformats.org/officeDocument/2006/relationships/slideLayout" Target="../slideLayouts/slideLayout7.xml"/><Relationship Id="rId6" Type="http://schemas.openxmlformats.org/officeDocument/2006/relationships/image" Target="../media/image146.jpeg"/><Relationship Id="rId11" Type="http://schemas.openxmlformats.org/officeDocument/2006/relationships/image" Target="../media/image151.jpeg"/><Relationship Id="rId24" Type="http://schemas.openxmlformats.org/officeDocument/2006/relationships/image" Target="../media/image164.jpeg"/><Relationship Id="rId5" Type="http://schemas.openxmlformats.org/officeDocument/2006/relationships/image" Target="../media/image145.jpeg"/><Relationship Id="rId15" Type="http://schemas.openxmlformats.org/officeDocument/2006/relationships/image" Target="../media/image155.jpeg"/><Relationship Id="rId23" Type="http://schemas.openxmlformats.org/officeDocument/2006/relationships/image" Target="../media/image163.jpeg"/><Relationship Id="rId10" Type="http://schemas.openxmlformats.org/officeDocument/2006/relationships/image" Target="../media/image150.jpeg"/><Relationship Id="rId19" Type="http://schemas.openxmlformats.org/officeDocument/2006/relationships/image" Target="../media/image159.jpeg"/><Relationship Id="rId4" Type="http://schemas.openxmlformats.org/officeDocument/2006/relationships/image" Target="../media/image144.jpeg"/><Relationship Id="rId9" Type="http://schemas.openxmlformats.org/officeDocument/2006/relationships/image" Target="../media/image149.jpeg"/><Relationship Id="rId14" Type="http://schemas.openxmlformats.org/officeDocument/2006/relationships/image" Target="../media/image154.jpeg"/><Relationship Id="rId22" Type="http://schemas.openxmlformats.org/officeDocument/2006/relationships/image" Target="../media/image162.jpeg"/></Relationships>
</file>

<file path=ppt/slides/_rels/slide3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171.jpeg"/><Relationship Id="rId3" Type="http://schemas.openxmlformats.org/officeDocument/2006/relationships/image" Target="../media/image166.jpeg"/><Relationship Id="rId7" Type="http://schemas.openxmlformats.org/officeDocument/2006/relationships/image" Target="../media/image34.jpeg"/><Relationship Id="rId12" Type="http://schemas.openxmlformats.org/officeDocument/2006/relationships/image" Target="../media/image26.jpeg"/><Relationship Id="rId2" Type="http://schemas.openxmlformats.org/officeDocument/2006/relationships/notesSlide" Target="../notesSlides/notesSlide40.xml"/><Relationship Id="rId16"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170.jpeg"/><Relationship Id="rId5" Type="http://schemas.openxmlformats.org/officeDocument/2006/relationships/image" Target="../media/image17.jpeg"/><Relationship Id="rId15" Type="http://schemas.openxmlformats.org/officeDocument/2006/relationships/image" Target="../media/image172.jpeg"/><Relationship Id="rId10" Type="http://schemas.openxmlformats.org/officeDocument/2006/relationships/image" Target="../media/image169.jpeg"/><Relationship Id="rId4" Type="http://schemas.openxmlformats.org/officeDocument/2006/relationships/image" Target="../media/image167.jpeg"/><Relationship Id="rId9" Type="http://schemas.openxmlformats.org/officeDocument/2006/relationships/image" Target="../media/image168.jpeg"/><Relationship Id="rId14" Type="http://schemas.openxmlformats.org/officeDocument/2006/relationships/image" Target="../media/image37.jpeg"/></Relationships>
</file>

<file path=ppt/slides/_rels/slide41.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18" Type="http://schemas.openxmlformats.org/officeDocument/2006/relationships/image" Target="../media/image4.png"/><Relationship Id="rId26" Type="http://schemas.openxmlformats.org/officeDocument/2006/relationships/image" Target="../media/image71.emf"/><Relationship Id="rId3" Type="http://schemas.openxmlformats.org/officeDocument/2006/relationships/image" Target="../media/image55.png"/><Relationship Id="rId21" Type="http://schemas.openxmlformats.org/officeDocument/2006/relationships/image" Target="../media/image21.png"/><Relationship Id="rId7" Type="http://schemas.openxmlformats.org/officeDocument/2006/relationships/image" Target="../media/image59.jpeg"/><Relationship Id="rId12" Type="http://schemas.openxmlformats.org/officeDocument/2006/relationships/image" Target="../media/image64.jpeg"/><Relationship Id="rId17" Type="http://schemas.openxmlformats.org/officeDocument/2006/relationships/image" Target="../media/image69.png"/><Relationship Id="rId25" Type="http://schemas.openxmlformats.org/officeDocument/2006/relationships/image" Target="../media/image70.emf"/><Relationship Id="rId2" Type="http://schemas.openxmlformats.org/officeDocument/2006/relationships/notesSlide" Target="../notesSlides/notesSlide41.xml"/><Relationship Id="rId16" Type="http://schemas.openxmlformats.org/officeDocument/2006/relationships/image" Target="../media/image68.jpeg"/><Relationship Id="rId20" Type="http://schemas.openxmlformats.org/officeDocument/2006/relationships/image" Target="../media/image20.jpeg"/><Relationship Id="rId29" Type="http://schemas.openxmlformats.org/officeDocument/2006/relationships/image" Target="../media/image74.emf"/><Relationship Id="rId1" Type="http://schemas.openxmlformats.org/officeDocument/2006/relationships/slideLayout" Target="../slideLayouts/slideLayout6.xml"/><Relationship Id="rId6" Type="http://schemas.openxmlformats.org/officeDocument/2006/relationships/image" Target="../media/image58.png"/><Relationship Id="rId11" Type="http://schemas.openxmlformats.org/officeDocument/2006/relationships/image" Target="../media/image63.jpeg"/><Relationship Id="rId24" Type="http://schemas.openxmlformats.org/officeDocument/2006/relationships/image" Target="../media/image23.jpeg"/><Relationship Id="rId32" Type="http://schemas.openxmlformats.org/officeDocument/2006/relationships/image" Target="../media/image77.emf"/><Relationship Id="rId5" Type="http://schemas.openxmlformats.org/officeDocument/2006/relationships/image" Target="../media/image57.jpeg"/><Relationship Id="rId15" Type="http://schemas.openxmlformats.org/officeDocument/2006/relationships/image" Target="../media/image67.png"/><Relationship Id="rId23" Type="http://schemas.openxmlformats.org/officeDocument/2006/relationships/image" Target="../media/image22.png"/><Relationship Id="rId28" Type="http://schemas.openxmlformats.org/officeDocument/2006/relationships/image" Target="../media/image73.emf"/><Relationship Id="rId10" Type="http://schemas.openxmlformats.org/officeDocument/2006/relationships/image" Target="../media/image62.jpeg"/><Relationship Id="rId19" Type="http://schemas.openxmlformats.org/officeDocument/2006/relationships/image" Target="../media/image19.jpeg"/><Relationship Id="rId31" Type="http://schemas.openxmlformats.org/officeDocument/2006/relationships/image" Target="../media/image76.emf"/><Relationship Id="rId4" Type="http://schemas.openxmlformats.org/officeDocument/2006/relationships/image" Target="../media/image56.png"/><Relationship Id="rId9" Type="http://schemas.openxmlformats.org/officeDocument/2006/relationships/image" Target="../media/image61.jpeg"/><Relationship Id="rId14" Type="http://schemas.openxmlformats.org/officeDocument/2006/relationships/image" Target="../media/image66.jpeg"/><Relationship Id="rId22" Type="http://schemas.openxmlformats.org/officeDocument/2006/relationships/image" Target="../media/image7.jpeg"/><Relationship Id="rId27" Type="http://schemas.openxmlformats.org/officeDocument/2006/relationships/image" Target="../media/image72.emf"/><Relationship Id="rId30" Type="http://schemas.openxmlformats.org/officeDocument/2006/relationships/image" Target="../media/image75.em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44.xml.rels><?xml version="1.0" encoding="UTF-8" standalone="yes"?>
<Relationships xmlns="http://schemas.openxmlformats.org/package/2006/relationships"><Relationship Id="rId3" Type="http://schemas.openxmlformats.org/officeDocument/2006/relationships/image" Target="../media/image180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79.emf"/><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82.emf"/><Relationship Id="rId5" Type="http://schemas.openxmlformats.org/officeDocument/2006/relationships/image" Target="../media/image181.emf"/><Relationship Id="rId4" Type="http://schemas.openxmlformats.org/officeDocument/2006/relationships/image" Target="../media/image180.emf"/></Relationships>
</file>

<file path=ppt/slides/_rels/slide47.xml.rels><?xml version="1.0" encoding="UTF-8" standalone="yes"?>
<Relationships xmlns="http://schemas.openxmlformats.org/package/2006/relationships"><Relationship Id="rId3" Type="http://schemas.openxmlformats.org/officeDocument/2006/relationships/image" Target="../media/image183.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4.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jpeg"/><Relationship Id="rId3" Type="http://schemas.openxmlformats.org/officeDocument/2006/relationships/image" Target="../media/image17.jpeg"/><Relationship Id="rId7" Type="http://schemas.openxmlformats.org/officeDocument/2006/relationships/image" Target="../media/image20.jpeg"/><Relationship Id="rId12"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23.jpeg"/><Relationship Id="rId5" Type="http://schemas.openxmlformats.org/officeDocument/2006/relationships/image" Target="../media/image4.png"/><Relationship Id="rId15" Type="http://schemas.openxmlformats.org/officeDocument/2006/relationships/image" Target="../media/image27.jpeg"/><Relationship Id="rId10" Type="http://schemas.openxmlformats.org/officeDocument/2006/relationships/image" Target="../media/image22.png"/><Relationship Id="rId4" Type="http://schemas.openxmlformats.org/officeDocument/2006/relationships/image" Target="../media/image18.jpeg"/><Relationship Id="rId9" Type="http://schemas.openxmlformats.org/officeDocument/2006/relationships/image" Target="../media/image7.jpeg"/><Relationship Id="rId14" Type="http://schemas.openxmlformats.org/officeDocument/2006/relationships/image" Target="../media/image26.jpe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186.png"/><Relationship Id="rId4" Type="http://schemas.openxmlformats.org/officeDocument/2006/relationships/image" Target="../media/image185.png"/></Relationships>
</file>

<file path=ppt/slides/_rels/slide51.xml.rels><?xml version="1.0" encoding="UTF-8" standalone="yes"?>
<Relationships xmlns="http://schemas.openxmlformats.org/package/2006/relationships"><Relationship Id="rId8" Type="http://schemas.openxmlformats.org/officeDocument/2006/relationships/image" Target="../media/image189.jpeg"/><Relationship Id="rId3" Type="http://schemas.openxmlformats.org/officeDocument/2006/relationships/image" Target="../media/image15.png"/><Relationship Id="rId7" Type="http://schemas.openxmlformats.org/officeDocument/2006/relationships/image" Target="../media/image188.jpe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87.jpeg"/><Relationship Id="rId5" Type="http://schemas.openxmlformats.org/officeDocument/2006/relationships/image" Target="../media/image33.png"/><Relationship Id="rId4" Type="http://schemas.openxmlformats.org/officeDocument/2006/relationships/image" Target="../media/image16.png"/></Relationships>
</file>

<file path=ppt/slides/_rels/slide5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131.jpeg"/><Relationship Id="rId13" Type="http://schemas.openxmlformats.org/officeDocument/2006/relationships/image" Target="../media/image136.jpeg"/><Relationship Id="rId18" Type="http://schemas.openxmlformats.org/officeDocument/2006/relationships/image" Target="../media/image200.jpeg"/><Relationship Id="rId3" Type="http://schemas.openxmlformats.org/officeDocument/2006/relationships/image" Target="../media/image126.jpeg"/><Relationship Id="rId21" Type="http://schemas.openxmlformats.org/officeDocument/2006/relationships/image" Target="../media/image139.jpeg"/><Relationship Id="rId7" Type="http://schemas.openxmlformats.org/officeDocument/2006/relationships/image" Target="../media/image130.jpeg"/><Relationship Id="rId12" Type="http://schemas.openxmlformats.org/officeDocument/2006/relationships/image" Target="../media/image135.jpeg"/><Relationship Id="rId17" Type="http://schemas.openxmlformats.org/officeDocument/2006/relationships/image" Target="../media/image199.jpeg"/><Relationship Id="rId2" Type="http://schemas.openxmlformats.org/officeDocument/2006/relationships/notesSlide" Target="../notesSlides/notesSlide58.xml"/><Relationship Id="rId16" Type="http://schemas.openxmlformats.org/officeDocument/2006/relationships/image" Target="../media/image198.jpeg"/><Relationship Id="rId20" Type="http://schemas.openxmlformats.org/officeDocument/2006/relationships/image" Target="../media/image138.jpeg"/><Relationship Id="rId1" Type="http://schemas.openxmlformats.org/officeDocument/2006/relationships/slideLayout" Target="../slideLayouts/slideLayout7.xml"/><Relationship Id="rId6" Type="http://schemas.openxmlformats.org/officeDocument/2006/relationships/image" Target="../media/image129.jpeg"/><Relationship Id="rId11" Type="http://schemas.openxmlformats.org/officeDocument/2006/relationships/image" Target="../media/image134.jpeg"/><Relationship Id="rId24" Type="http://schemas.openxmlformats.org/officeDocument/2006/relationships/image" Target="../media/image142.jpeg"/><Relationship Id="rId5" Type="http://schemas.openxmlformats.org/officeDocument/2006/relationships/image" Target="../media/image128.jpeg"/><Relationship Id="rId15" Type="http://schemas.openxmlformats.org/officeDocument/2006/relationships/image" Target="../media/image197.jpeg"/><Relationship Id="rId23" Type="http://schemas.openxmlformats.org/officeDocument/2006/relationships/image" Target="../media/image141.jpeg"/><Relationship Id="rId10" Type="http://schemas.openxmlformats.org/officeDocument/2006/relationships/image" Target="../media/image133.jpeg"/><Relationship Id="rId19" Type="http://schemas.openxmlformats.org/officeDocument/2006/relationships/image" Target="../media/image201.jpeg"/><Relationship Id="rId4" Type="http://schemas.openxmlformats.org/officeDocument/2006/relationships/image" Target="../media/image127.jpeg"/><Relationship Id="rId9" Type="http://schemas.openxmlformats.org/officeDocument/2006/relationships/image" Target="../media/image132.jpeg"/><Relationship Id="rId14" Type="http://schemas.openxmlformats.org/officeDocument/2006/relationships/image" Target="../media/image137.jpeg"/><Relationship Id="rId22" Type="http://schemas.openxmlformats.org/officeDocument/2006/relationships/image" Target="../media/image140.jpeg"/></Relationships>
</file>

<file path=ppt/slides/_rels/slide5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jpeg"/><Relationship Id="rId18" Type="http://schemas.openxmlformats.org/officeDocument/2006/relationships/image" Target="../media/image30.jpeg"/><Relationship Id="rId3" Type="http://schemas.openxmlformats.org/officeDocument/2006/relationships/image" Target="../media/image17.jpeg"/><Relationship Id="rId7" Type="http://schemas.openxmlformats.org/officeDocument/2006/relationships/image" Target="../media/image20.jpeg"/><Relationship Id="rId12" Type="http://schemas.openxmlformats.org/officeDocument/2006/relationships/image" Target="../media/image24.jpeg"/><Relationship Id="rId17" Type="http://schemas.openxmlformats.org/officeDocument/2006/relationships/image" Target="../media/image29.jpeg"/><Relationship Id="rId2" Type="http://schemas.openxmlformats.org/officeDocument/2006/relationships/notesSlide" Target="../notesSlides/notesSlide6.xml"/><Relationship Id="rId16" Type="http://schemas.openxmlformats.org/officeDocument/2006/relationships/image" Target="../media/image28.jpeg"/><Relationship Id="rId20"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23.jpeg"/><Relationship Id="rId5" Type="http://schemas.openxmlformats.org/officeDocument/2006/relationships/image" Target="../media/image4.png"/><Relationship Id="rId15" Type="http://schemas.openxmlformats.org/officeDocument/2006/relationships/image" Target="../media/image27.jpe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8.jpeg"/><Relationship Id="rId9" Type="http://schemas.openxmlformats.org/officeDocument/2006/relationships/image" Target="../media/image7.jpeg"/><Relationship Id="rId14" Type="http://schemas.openxmlformats.org/officeDocument/2006/relationships/image" Target="../media/image26.jpeg"/></Relationships>
</file>

<file path=ppt/slides/_rels/slide6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jpeg"/><Relationship Id="rId18" Type="http://schemas.openxmlformats.org/officeDocument/2006/relationships/image" Target="../media/image36.jpeg"/><Relationship Id="rId3" Type="http://schemas.openxmlformats.org/officeDocument/2006/relationships/image" Target="../media/image17.jpeg"/><Relationship Id="rId21" Type="http://schemas.openxmlformats.org/officeDocument/2006/relationships/image" Target="../media/image39.jpeg"/><Relationship Id="rId7" Type="http://schemas.openxmlformats.org/officeDocument/2006/relationships/image" Target="../media/image20.jpeg"/><Relationship Id="rId12" Type="http://schemas.openxmlformats.org/officeDocument/2006/relationships/image" Target="../media/image24.jpeg"/><Relationship Id="rId17" Type="http://schemas.openxmlformats.org/officeDocument/2006/relationships/image" Target="../media/image35.jpeg"/><Relationship Id="rId2" Type="http://schemas.openxmlformats.org/officeDocument/2006/relationships/notesSlide" Target="../notesSlides/notesSlide8.xml"/><Relationship Id="rId16" Type="http://schemas.openxmlformats.org/officeDocument/2006/relationships/image" Target="../media/image34.jpeg"/><Relationship Id="rId20"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23.jpeg"/><Relationship Id="rId5" Type="http://schemas.openxmlformats.org/officeDocument/2006/relationships/image" Target="../media/image4.png"/><Relationship Id="rId15" Type="http://schemas.openxmlformats.org/officeDocument/2006/relationships/image" Target="../media/image27.jpeg"/><Relationship Id="rId10" Type="http://schemas.openxmlformats.org/officeDocument/2006/relationships/image" Target="../media/image22.png"/><Relationship Id="rId19" Type="http://schemas.openxmlformats.org/officeDocument/2006/relationships/image" Target="../media/image37.jpeg"/><Relationship Id="rId4" Type="http://schemas.openxmlformats.org/officeDocument/2006/relationships/image" Target="../media/image18.jpeg"/><Relationship Id="rId9" Type="http://schemas.openxmlformats.org/officeDocument/2006/relationships/image" Target="../media/image7.jpeg"/><Relationship Id="rId14"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5.jpeg"/><Relationship Id="rId18" Type="http://schemas.openxmlformats.org/officeDocument/2006/relationships/image" Target="../media/image36.jpeg"/><Relationship Id="rId3" Type="http://schemas.openxmlformats.org/officeDocument/2006/relationships/image" Target="../media/image4.png"/><Relationship Id="rId21" Type="http://schemas.openxmlformats.org/officeDocument/2006/relationships/image" Target="../media/image39.jpeg"/><Relationship Id="rId7" Type="http://schemas.openxmlformats.org/officeDocument/2006/relationships/image" Target="../media/image7.jpeg"/><Relationship Id="rId12" Type="http://schemas.openxmlformats.org/officeDocument/2006/relationships/image" Target="../media/image34.jpeg"/><Relationship Id="rId17" Type="http://schemas.openxmlformats.org/officeDocument/2006/relationships/image" Target="../media/image27.jpeg"/><Relationship Id="rId2" Type="http://schemas.openxmlformats.org/officeDocument/2006/relationships/notesSlide" Target="../notesSlides/notesSlide9.xml"/><Relationship Id="rId16" Type="http://schemas.openxmlformats.org/officeDocument/2006/relationships/image" Target="../media/image26.jpeg"/><Relationship Id="rId20"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8.jpeg"/><Relationship Id="rId5" Type="http://schemas.openxmlformats.org/officeDocument/2006/relationships/image" Target="../media/image20.jpeg"/><Relationship Id="rId15" Type="http://schemas.openxmlformats.org/officeDocument/2006/relationships/image" Target="../media/image25.jpeg"/><Relationship Id="rId10" Type="http://schemas.openxmlformats.org/officeDocument/2006/relationships/image" Target="../media/image17.jpeg"/><Relationship Id="rId19" Type="http://schemas.openxmlformats.org/officeDocument/2006/relationships/image" Target="../media/image37.jpeg"/><Relationship Id="rId4" Type="http://schemas.openxmlformats.org/officeDocument/2006/relationships/image" Target="../media/image19.jpeg"/><Relationship Id="rId9" Type="http://schemas.openxmlformats.org/officeDocument/2006/relationships/image" Target="../media/image23.jpeg"/><Relationship Id="rId1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130425"/>
            <a:ext cx="9448800" cy="1470025"/>
          </a:xfrm>
        </p:spPr>
        <p:txBody>
          <a:bodyPr/>
          <a:lstStyle/>
          <a:p>
            <a:r>
              <a:rPr lang="en-US" sz="4600" dirty="0">
                <a:latin typeface="+mn-lt"/>
              </a:rPr>
              <a:t>Constrained Semi-Supervised Learning </a:t>
            </a:r>
            <a:r>
              <a:rPr lang="en-US" sz="4600" dirty="0" smtClean="0">
                <a:latin typeface="+mn-lt"/>
              </a:rPr>
              <a:t/>
            </a:r>
            <a:br>
              <a:rPr lang="en-US" sz="4600" dirty="0" smtClean="0">
                <a:latin typeface="+mn-lt"/>
              </a:rPr>
            </a:br>
            <a:r>
              <a:rPr lang="en-US" sz="4600" dirty="0" smtClean="0">
                <a:latin typeface="+mn-lt"/>
              </a:rPr>
              <a:t>using </a:t>
            </a:r>
            <a:r>
              <a:rPr lang="en-US" sz="4600" dirty="0">
                <a:latin typeface="+mn-lt"/>
              </a:rPr>
              <a:t>Attributes and Comparative Attributes</a:t>
            </a:r>
          </a:p>
        </p:txBody>
      </p:sp>
      <p:sp>
        <p:nvSpPr>
          <p:cNvPr id="3" name="Subtitle 2"/>
          <p:cNvSpPr>
            <a:spLocks noGrp="1"/>
          </p:cNvSpPr>
          <p:nvPr>
            <p:ph type="subTitle" idx="1"/>
          </p:nvPr>
        </p:nvSpPr>
        <p:spPr>
          <a:xfrm>
            <a:off x="0" y="4114800"/>
            <a:ext cx="9144000" cy="1752600"/>
          </a:xfrm>
        </p:spPr>
        <p:txBody>
          <a:bodyPr>
            <a:normAutofit/>
          </a:bodyPr>
          <a:lstStyle/>
          <a:p>
            <a:r>
              <a:rPr lang="en-US" sz="2400" dirty="0" smtClean="0">
                <a:solidFill>
                  <a:schemeClr val="tx1"/>
                </a:solidFill>
              </a:rPr>
              <a:t>Abhinav Shrivastava,  Saurabh Singh,  Abhinav Gupta</a:t>
            </a:r>
          </a:p>
          <a:p>
            <a:r>
              <a:rPr lang="en-US" sz="2400" dirty="0" smtClean="0">
                <a:solidFill>
                  <a:schemeClr val="tx1"/>
                </a:solidFill>
              </a:rPr>
              <a:t>The Robotics Institute</a:t>
            </a:r>
          </a:p>
          <a:p>
            <a:r>
              <a:rPr lang="en-US" sz="2400" dirty="0" smtClean="0">
                <a:solidFill>
                  <a:schemeClr val="tx1"/>
                </a:solidFill>
              </a:rPr>
              <a:t>Carnegie Mellon University</a:t>
            </a:r>
            <a:endParaRPr lang="en-US" sz="2400" dirty="0">
              <a:solidFill>
                <a:schemeClr val="tx1"/>
              </a:solidFill>
            </a:endParaRPr>
          </a:p>
        </p:txBody>
      </p:sp>
      <p:pic>
        <p:nvPicPr>
          <p:cNvPr id="12290" name="Picture 2" descr="http://www.ri.cmu.edu/images/logos/RI_no%20text_medi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9350" y="6172200"/>
            <a:ext cx="509338" cy="54864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www.cs.cmu.edu/~jhclark/logos/scslogo_no_outline.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8466" y="6172200"/>
            <a:ext cx="526156" cy="54864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community.topcoder.com/i/collegetour/logo_carnegiemellon.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261" r="24173" b="15423"/>
          <a:stretch/>
        </p:blipFill>
        <p:spPr bwMode="auto">
          <a:xfrm>
            <a:off x="4724400" y="6172200"/>
            <a:ext cx="548641" cy="54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4377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Straight Arrow Connector 56"/>
          <p:cNvCxnSpPr>
            <a:stCxn id="7" idx="2"/>
          </p:cNvCxnSpPr>
          <p:nvPr/>
        </p:nvCxnSpPr>
        <p:spPr>
          <a:xfrm>
            <a:off x="599535" y="4081790"/>
            <a:ext cx="5191665" cy="352425"/>
          </a:xfrm>
          <a:prstGeom prst="straightConnector1">
            <a:avLst/>
          </a:prstGeom>
          <a:ln w="28575" cmpd="sng">
            <a:solidFill>
              <a:schemeClr val="accent2">
                <a:lumMod val="20000"/>
                <a:lumOff val="8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328512" y="1262390"/>
            <a:ext cx="1691288" cy="400110"/>
          </a:xfrm>
          <a:prstGeom prst="rect">
            <a:avLst/>
          </a:prstGeom>
          <a:noFill/>
        </p:spPr>
        <p:txBody>
          <a:bodyPr wrap="none" rtlCol="0">
            <a:spAutoFit/>
          </a:bodyPr>
          <a:lstStyle/>
          <a:p>
            <a:pPr algn="ctr"/>
            <a:r>
              <a:rPr lang="en-US" sz="2000" b="1" dirty="0" smtClean="0"/>
              <a:t>Amphitheatre</a:t>
            </a:r>
            <a:endParaRPr lang="en-US" sz="2000" b="1" dirty="0"/>
          </a:p>
        </p:txBody>
      </p:sp>
      <p:sp>
        <p:nvSpPr>
          <p:cNvPr id="53" name="TextBox 52"/>
          <p:cNvSpPr txBox="1"/>
          <p:nvPr/>
        </p:nvSpPr>
        <p:spPr>
          <a:xfrm>
            <a:off x="4328512" y="1262390"/>
            <a:ext cx="1691288" cy="400110"/>
          </a:xfrm>
          <a:prstGeom prst="rect">
            <a:avLst/>
          </a:prstGeom>
          <a:solidFill>
            <a:schemeClr val="bg1"/>
          </a:solidFill>
        </p:spPr>
        <p:txBody>
          <a:bodyPr wrap="none" rtlCol="0">
            <a:spAutoFit/>
          </a:bodyPr>
          <a:lstStyle/>
          <a:p>
            <a:pPr algn="ctr"/>
            <a:r>
              <a:rPr lang="en-US" sz="2000" b="1" dirty="0" smtClean="0">
                <a:solidFill>
                  <a:schemeClr val="bg1">
                    <a:lumMod val="85000"/>
                  </a:schemeClr>
                </a:solidFill>
              </a:rPr>
              <a:t>Amphitheatre</a:t>
            </a:r>
            <a:endParaRPr lang="en-US" sz="2000" b="1" dirty="0">
              <a:solidFill>
                <a:schemeClr val="bg1">
                  <a:lumMod val="85000"/>
                </a:schemeClr>
              </a:solidFill>
            </a:endParaRPr>
          </a:p>
        </p:txBody>
      </p:sp>
      <p:sp>
        <p:nvSpPr>
          <p:cNvPr id="18" name="TextBox 17"/>
          <p:cNvSpPr txBox="1"/>
          <p:nvPr/>
        </p:nvSpPr>
        <p:spPr>
          <a:xfrm>
            <a:off x="4448998" y="5758190"/>
            <a:ext cx="1418402" cy="400110"/>
          </a:xfrm>
          <a:prstGeom prst="rect">
            <a:avLst/>
          </a:prstGeom>
          <a:noFill/>
        </p:spPr>
        <p:txBody>
          <a:bodyPr wrap="none" rtlCol="0">
            <a:spAutoFit/>
          </a:bodyPr>
          <a:lstStyle/>
          <a:p>
            <a:pPr algn="ctr"/>
            <a:r>
              <a:rPr lang="en-US" sz="2000" b="1" dirty="0" smtClean="0"/>
              <a:t>Auditorium</a:t>
            </a:r>
            <a:endParaRPr lang="en-US" sz="2000" b="1" dirty="0"/>
          </a:p>
        </p:txBody>
      </p:sp>
      <p:sp>
        <p:nvSpPr>
          <p:cNvPr id="52" name="TextBox 51"/>
          <p:cNvSpPr txBox="1"/>
          <p:nvPr/>
        </p:nvSpPr>
        <p:spPr>
          <a:xfrm>
            <a:off x="4448998" y="5758190"/>
            <a:ext cx="1418402" cy="400110"/>
          </a:xfrm>
          <a:prstGeom prst="rect">
            <a:avLst/>
          </a:prstGeom>
          <a:solidFill>
            <a:srgbClr val="FFFFFF"/>
          </a:solidFill>
        </p:spPr>
        <p:txBody>
          <a:bodyPr wrap="none" rtlCol="0">
            <a:spAutoFit/>
          </a:bodyPr>
          <a:lstStyle/>
          <a:p>
            <a:pPr algn="ctr"/>
            <a:r>
              <a:rPr lang="en-US" sz="2000" b="1" dirty="0" smtClean="0">
                <a:solidFill>
                  <a:srgbClr val="D9D9D9"/>
                </a:solidFill>
              </a:rPr>
              <a:t>Auditorium</a:t>
            </a:r>
            <a:endParaRPr lang="en-US" sz="2000" b="1" dirty="0">
              <a:solidFill>
                <a:srgbClr val="D9D9D9"/>
              </a:solidFill>
            </a:endParaRPr>
          </a:p>
        </p:txBody>
      </p:sp>
      <p:sp>
        <p:nvSpPr>
          <p:cNvPr id="14" name="TextBox 13"/>
          <p:cNvSpPr txBox="1"/>
          <p:nvPr/>
        </p:nvSpPr>
        <p:spPr>
          <a:xfrm>
            <a:off x="3352800" y="4615190"/>
            <a:ext cx="1085979" cy="707886"/>
          </a:xfrm>
          <a:prstGeom prst="rect">
            <a:avLst/>
          </a:prstGeom>
          <a:noFill/>
        </p:spPr>
        <p:txBody>
          <a:bodyPr wrap="none" rtlCol="0">
            <a:spAutoFit/>
          </a:bodyPr>
          <a:lstStyle/>
          <a:p>
            <a:pPr algn="ctr"/>
            <a:r>
              <a:rPr lang="en-US" sz="2000" b="1" dirty="0" smtClean="0"/>
              <a:t>Banquet</a:t>
            </a:r>
          </a:p>
          <a:p>
            <a:pPr algn="ctr"/>
            <a:r>
              <a:rPr lang="en-US" sz="2000" b="1" dirty="0" smtClean="0"/>
              <a:t>Hall</a:t>
            </a:r>
            <a:endParaRPr lang="en-US" sz="2000" b="1" dirty="0"/>
          </a:p>
        </p:txBody>
      </p:sp>
      <p:sp>
        <p:nvSpPr>
          <p:cNvPr id="56" name="TextBox 55"/>
          <p:cNvSpPr txBox="1"/>
          <p:nvPr/>
        </p:nvSpPr>
        <p:spPr>
          <a:xfrm>
            <a:off x="3352800" y="4615190"/>
            <a:ext cx="1085979" cy="707886"/>
          </a:xfrm>
          <a:prstGeom prst="rect">
            <a:avLst/>
          </a:prstGeom>
          <a:solidFill>
            <a:schemeClr val="bg1"/>
          </a:solidFill>
        </p:spPr>
        <p:txBody>
          <a:bodyPr wrap="none" rtlCol="0">
            <a:spAutoFit/>
          </a:bodyPr>
          <a:lstStyle/>
          <a:p>
            <a:pPr algn="ctr"/>
            <a:r>
              <a:rPr lang="en-US" sz="2000" b="1" dirty="0" smtClean="0">
                <a:solidFill>
                  <a:schemeClr val="bg1">
                    <a:lumMod val="85000"/>
                  </a:schemeClr>
                </a:solidFill>
              </a:rPr>
              <a:t>Banquet</a:t>
            </a:r>
          </a:p>
          <a:p>
            <a:pPr algn="ctr"/>
            <a:r>
              <a:rPr lang="en-US" sz="2000" b="1" dirty="0" smtClean="0">
                <a:solidFill>
                  <a:schemeClr val="bg1">
                    <a:lumMod val="85000"/>
                  </a:schemeClr>
                </a:solidFill>
              </a:rPr>
              <a:t>Hall</a:t>
            </a:r>
            <a:endParaRPr lang="en-US" sz="2000" b="1" dirty="0">
              <a:solidFill>
                <a:schemeClr val="bg1">
                  <a:lumMod val="85000"/>
                </a:schemeClr>
              </a:solidFill>
            </a:endParaRPr>
          </a:p>
        </p:txBody>
      </p:sp>
      <p:sp>
        <p:nvSpPr>
          <p:cNvPr id="13" name="TextBox 12"/>
          <p:cNvSpPr txBox="1"/>
          <p:nvPr/>
        </p:nvSpPr>
        <p:spPr>
          <a:xfrm>
            <a:off x="3200400" y="2176790"/>
            <a:ext cx="1402948" cy="707886"/>
          </a:xfrm>
          <a:prstGeom prst="rect">
            <a:avLst/>
          </a:prstGeom>
          <a:noFill/>
        </p:spPr>
        <p:txBody>
          <a:bodyPr wrap="none" rtlCol="0">
            <a:spAutoFit/>
          </a:bodyPr>
          <a:lstStyle/>
          <a:p>
            <a:pPr algn="ctr"/>
            <a:r>
              <a:rPr lang="en-US" sz="2000" b="1" dirty="0" smtClean="0"/>
              <a:t>Conference </a:t>
            </a:r>
          </a:p>
          <a:p>
            <a:pPr algn="ctr"/>
            <a:r>
              <a:rPr lang="en-US" sz="2000" b="1" dirty="0" smtClean="0"/>
              <a:t>Room</a:t>
            </a:r>
            <a:endParaRPr lang="en-US" sz="2000" b="1" dirty="0"/>
          </a:p>
        </p:txBody>
      </p:sp>
      <p:sp>
        <p:nvSpPr>
          <p:cNvPr id="55" name="TextBox 54"/>
          <p:cNvSpPr txBox="1"/>
          <p:nvPr/>
        </p:nvSpPr>
        <p:spPr>
          <a:xfrm>
            <a:off x="3175105" y="2176790"/>
            <a:ext cx="1453539" cy="707886"/>
          </a:xfrm>
          <a:prstGeom prst="rect">
            <a:avLst/>
          </a:prstGeom>
          <a:solidFill>
            <a:schemeClr val="bg1"/>
          </a:solidFill>
        </p:spPr>
        <p:txBody>
          <a:bodyPr wrap="none" rtlCol="0">
            <a:spAutoFit/>
          </a:bodyPr>
          <a:lstStyle/>
          <a:p>
            <a:pPr algn="ctr"/>
            <a:r>
              <a:rPr lang="en-US" sz="2000" b="1" dirty="0" smtClean="0">
                <a:solidFill>
                  <a:schemeClr val="bg1">
                    <a:lumMod val="85000"/>
                  </a:schemeClr>
                </a:solidFill>
              </a:rPr>
              <a:t>Conference </a:t>
            </a:r>
          </a:p>
          <a:p>
            <a:pPr algn="ctr"/>
            <a:r>
              <a:rPr lang="en-US" sz="2000" b="1" dirty="0" smtClean="0">
                <a:solidFill>
                  <a:schemeClr val="bg1">
                    <a:lumMod val="85000"/>
                  </a:schemeClr>
                </a:solidFill>
              </a:rPr>
              <a:t>Room</a:t>
            </a:r>
            <a:endParaRPr lang="en-US" sz="2000" b="1" dirty="0">
              <a:solidFill>
                <a:schemeClr val="bg1">
                  <a:lumMod val="85000"/>
                </a:schemeClr>
              </a:solidFill>
            </a:endParaRPr>
          </a:p>
        </p:txBody>
      </p:sp>
      <p:cxnSp>
        <p:nvCxnSpPr>
          <p:cNvPr id="28" name="Straight Arrow Connector 27"/>
          <p:cNvCxnSpPr>
            <a:stCxn id="7" idx="2"/>
            <a:endCxn id="3" idx="0"/>
          </p:cNvCxnSpPr>
          <p:nvPr/>
        </p:nvCxnSpPr>
        <p:spPr>
          <a:xfrm>
            <a:off x="599535" y="4081790"/>
            <a:ext cx="1153065" cy="355601"/>
          </a:xfrm>
          <a:prstGeom prst="straightConnector1">
            <a:avLst/>
          </a:prstGeom>
          <a:ln w="3810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9" idx="2"/>
            <a:endCxn id="3" idx="0"/>
          </p:cNvCxnSpPr>
          <p:nvPr/>
        </p:nvCxnSpPr>
        <p:spPr>
          <a:xfrm flipH="1">
            <a:off x="1752600" y="4081790"/>
            <a:ext cx="832507" cy="355601"/>
          </a:xfrm>
          <a:prstGeom prst="straightConnector1">
            <a:avLst/>
          </a:prstGeom>
          <a:ln w="3810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8" idx="2"/>
          </p:cNvCxnSpPr>
          <p:nvPr/>
        </p:nvCxnSpPr>
        <p:spPr>
          <a:xfrm flipH="1">
            <a:off x="3429000" y="4081790"/>
            <a:ext cx="1435135" cy="381000"/>
          </a:xfrm>
          <a:prstGeom prst="straightConnector1">
            <a:avLst/>
          </a:prstGeom>
          <a:ln w="38100" cmpd="sng">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8" idx="2"/>
          </p:cNvCxnSpPr>
          <p:nvPr/>
        </p:nvCxnSpPr>
        <p:spPr>
          <a:xfrm>
            <a:off x="4864135" y="4081790"/>
            <a:ext cx="927065" cy="355601"/>
          </a:xfrm>
          <a:prstGeom prst="straightConnector1">
            <a:avLst/>
          </a:prstGeom>
          <a:ln w="38100" cmpd="sng">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12" idx="2"/>
            <a:endCxn id="6" idx="0"/>
          </p:cNvCxnSpPr>
          <p:nvPr/>
        </p:nvCxnSpPr>
        <p:spPr>
          <a:xfrm flipH="1">
            <a:off x="7425447" y="4081790"/>
            <a:ext cx="53933" cy="358755"/>
          </a:xfrm>
          <a:prstGeom prst="straightConnector1">
            <a:avLst/>
          </a:prstGeom>
          <a:ln w="38100" cmpd="sng">
            <a:solidFill>
              <a:schemeClr val="accent4"/>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30" idx="2"/>
            <a:endCxn id="3" idx="0"/>
          </p:cNvCxnSpPr>
          <p:nvPr/>
        </p:nvCxnSpPr>
        <p:spPr>
          <a:xfrm>
            <a:off x="598235" y="4081790"/>
            <a:ext cx="1154365" cy="355601"/>
          </a:xfrm>
          <a:prstGeom prst="straightConnector1">
            <a:avLst/>
          </a:prstGeom>
          <a:ln w="41275" cmpd="sng">
            <a:solidFill>
              <a:schemeClr val="accent2">
                <a:lumMod val="20000"/>
                <a:lumOff val="8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32" idx="2"/>
            <a:endCxn id="3" idx="0"/>
          </p:cNvCxnSpPr>
          <p:nvPr/>
        </p:nvCxnSpPr>
        <p:spPr>
          <a:xfrm flipH="1">
            <a:off x="1752600" y="4081790"/>
            <a:ext cx="831207" cy="355601"/>
          </a:xfrm>
          <a:prstGeom prst="straightConnector1">
            <a:avLst/>
          </a:prstGeom>
          <a:ln w="41275" cmpd="sng">
            <a:solidFill>
              <a:schemeClr val="accent6">
                <a:lumMod val="20000"/>
                <a:lumOff val="8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8" idx="2"/>
          </p:cNvCxnSpPr>
          <p:nvPr/>
        </p:nvCxnSpPr>
        <p:spPr>
          <a:xfrm flipH="1">
            <a:off x="3429000" y="4081790"/>
            <a:ext cx="1435135" cy="378619"/>
          </a:xfrm>
          <a:prstGeom prst="straightConnector1">
            <a:avLst/>
          </a:prstGeom>
          <a:ln w="41275" cmpd="sng">
            <a:solidFill>
              <a:schemeClr val="accent1">
                <a:lumMod val="20000"/>
                <a:lumOff val="8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31" idx="2"/>
          </p:cNvCxnSpPr>
          <p:nvPr/>
        </p:nvCxnSpPr>
        <p:spPr>
          <a:xfrm>
            <a:off x="4862835" y="4081790"/>
            <a:ext cx="928365" cy="352425"/>
          </a:xfrm>
          <a:prstGeom prst="straightConnector1">
            <a:avLst/>
          </a:prstGeom>
          <a:ln w="41275" cmpd="sng">
            <a:solidFill>
              <a:schemeClr val="accent1">
                <a:lumMod val="20000"/>
                <a:lumOff val="8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12" idx="2"/>
            <a:endCxn id="6" idx="0"/>
          </p:cNvCxnSpPr>
          <p:nvPr/>
        </p:nvCxnSpPr>
        <p:spPr>
          <a:xfrm flipH="1">
            <a:off x="7425447" y="4081790"/>
            <a:ext cx="53933" cy="358755"/>
          </a:xfrm>
          <a:prstGeom prst="straightConnector1">
            <a:avLst/>
          </a:prstGeom>
          <a:ln w="41275" cmpd="sng">
            <a:solidFill>
              <a:schemeClr val="accent4">
                <a:lumMod val="20000"/>
                <a:lumOff val="8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8" idx="0"/>
          </p:cNvCxnSpPr>
          <p:nvPr/>
        </p:nvCxnSpPr>
        <p:spPr>
          <a:xfrm flipH="1" flipV="1">
            <a:off x="3276600" y="3167391"/>
            <a:ext cx="1587535" cy="421956"/>
          </a:xfrm>
          <a:prstGeom prst="straightConnector1">
            <a:avLst/>
          </a:prstGeom>
          <a:ln w="38100" cmpd="sng">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9" idx="0"/>
            <a:endCxn id="4" idx="2"/>
          </p:cNvCxnSpPr>
          <p:nvPr/>
        </p:nvCxnSpPr>
        <p:spPr>
          <a:xfrm flipH="1" flipV="1">
            <a:off x="1676400" y="3167390"/>
            <a:ext cx="908707" cy="421957"/>
          </a:xfrm>
          <a:prstGeom prst="straightConnector1">
            <a:avLst/>
          </a:prstGeom>
          <a:ln w="3810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7" idx="0"/>
            <a:endCxn id="4" idx="2"/>
          </p:cNvCxnSpPr>
          <p:nvPr/>
        </p:nvCxnSpPr>
        <p:spPr>
          <a:xfrm flipV="1">
            <a:off x="599535" y="3167390"/>
            <a:ext cx="1076865" cy="421957"/>
          </a:xfrm>
          <a:prstGeom prst="straightConnector1">
            <a:avLst/>
          </a:prstGeom>
          <a:ln w="3810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8" idx="0"/>
          </p:cNvCxnSpPr>
          <p:nvPr/>
        </p:nvCxnSpPr>
        <p:spPr>
          <a:xfrm flipV="1">
            <a:off x="4864135" y="3167391"/>
            <a:ext cx="1079465" cy="421956"/>
          </a:xfrm>
          <a:prstGeom prst="straightConnector1">
            <a:avLst/>
          </a:prstGeom>
          <a:ln w="38100" cmpd="sng">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12" idx="0"/>
            <a:endCxn id="5" idx="2"/>
          </p:cNvCxnSpPr>
          <p:nvPr/>
        </p:nvCxnSpPr>
        <p:spPr>
          <a:xfrm flipV="1">
            <a:off x="7479380" y="3167390"/>
            <a:ext cx="14880" cy="421957"/>
          </a:xfrm>
          <a:prstGeom prst="straightConnector1">
            <a:avLst/>
          </a:prstGeom>
          <a:ln w="38100" cmpd="sng">
            <a:solidFill>
              <a:schemeClr val="accent4"/>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31" idx="0"/>
          </p:cNvCxnSpPr>
          <p:nvPr/>
        </p:nvCxnSpPr>
        <p:spPr>
          <a:xfrm flipH="1" flipV="1">
            <a:off x="3278981" y="3165009"/>
            <a:ext cx="1583854" cy="424338"/>
          </a:xfrm>
          <a:prstGeom prst="straightConnector1">
            <a:avLst/>
          </a:prstGeom>
          <a:ln w="41275" cmpd="sng">
            <a:solidFill>
              <a:schemeClr val="accent1">
                <a:lumMod val="20000"/>
                <a:lumOff val="8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32" idx="0"/>
            <a:endCxn id="4" idx="2"/>
          </p:cNvCxnSpPr>
          <p:nvPr/>
        </p:nvCxnSpPr>
        <p:spPr>
          <a:xfrm flipH="1" flipV="1">
            <a:off x="1676400" y="3167390"/>
            <a:ext cx="907407" cy="421957"/>
          </a:xfrm>
          <a:prstGeom prst="straightConnector1">
            <a:avLst/>
          </a:prstGeom>
          <a:ln w="41275" cmpd="sng">
            <a:solidFill>
              <a:schemeClr val="accent6">
                <a:lumMod val="20000"/>
                <a:lumOff val="8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30" idx="0"/>
            <a:endCxn id="4" idx="2"/>
          </p:cNvCxnSpPr>
          <p:nvPr/>
        </p:nvCxnSpPr>
        <p:spPr>
          <a:xfrm flipV="1">
            <a:off x="598235" y="3167390"/>
            <a:ext cx="1078165" cy="421957"/>
          </a:xfrm>
          <a:prstGeom prst="straightConnector1">
            <a:avLst/>
          </a:prstGeom>
          <a:ln w="41275" cmpd="sng">
            <a:solidFill>
              <a:schemeClr val="accent2">
                <a:lumMod val="20000"/>
                <a:lumOff val="8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31" idx="0"/>
          </p:cNvCxnSpPr>
          <p:nvPr/>
        </p:nvCxnSpPr>
        <p:spPr>
          <a:xfrm flipV="1">
            <a:off x="4862835" y="3167390"/>
            <a:ext cx="1080765" cy="421957"/>
          </a:xfrm>
          <a:prstGeom prst="straightConnector1">
            <a:avLst/>
          </a:prstGeom>
          <a:ln w="41275" cmpd="sng">
            <a:solidFill>
              <a:schemeClr val="accent1">
                <a:lumMod val="20000"/>
                <a:lumOff val="8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33" idx="0"/>
            <a:endCxn id="5" idx="2"/>
          </p:cNvCxnSpPr>
          <p:nvPr/>
        </p:nvCxnSpPr>
        <p:spPr>
          <a:xfrm flipV="1">
            <a:off x="7478080" y="3167390"/>
            <a:ext cx="16180" cy="421957"/>
          </a:xfrm>
          <a:prstGeom prst="straightConnector1">
            <a:avLst/>
          </a:prstGeom>
          <a:ln w="41275" cmpd="sng">
            <a:solidFill>
              <a:schemeClr val="accent4">
                <a:lumMod val="20000"/>
                <a:lumOff val="8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Binary Attributes (BA)</a:t>
            </a:r>
            <a:endParaRPr lang="en-US" dirty="0"/>
          </a:p>
        </p:txBody>
      </p:sp>
      <p:pic>
        <p:nvPicPr>
          <p:cNvPr id="3" name="Picture 4" descr="http://www.polarcruises.com/photos/ships/cleliaii/sh_cle_Restraunt.png"/>
          <p:cNvPicPr>
            <a:picLocks noChangeAspect="1" noChangeArrowheads="1"/>
          </p:cNvPicPr>
          <p:nvPr/>
        </p:nvPicPr>
        <p:blipFill>
          <a:blip r:embed="rId3" cstate="screen"/>
          <a:srcRect/>
          <a:stretch>
            <a:fillRect/>
          </a:stretch>
        </p:blipFill>
        <p:spPr bwMode="auto">
          <a:xfrm>
            <a:off x="76200" y="4437391"/>
            <a:ext cx="3352799" cy="2235199"/>
          </a:xfrm>
          <a:prstGeom prst="rect">
            <a:avLst/>
          </a:prstGeom>
          <a:noFill/>
        </p:spPr>
      </p:pic>
      <p:pic>
        <p:nvPicPr>
          <p:cNvPr id="4" name="Picture 6" descr="http://www.antiquediningroomfurnitureblog.com/wp-content/uploads/2010/10/hiro-dining-room-set-inx.jpg"/>
          <p:cNvPicPr>
            <a:picLocks noChangeAspect="1" noChangeArrowheads="1"/>
          </p:cNvPicPr>
          <p:nvPr/>
        </p:nvPicPr>
        <p:blipFill>
          <a:blip r:embed="rId4" cstate="screen"/>
          <a:srcRect/>
          <a:stretch>
            <a:fillRect/>
          </a:stretch>
        </p:blipFill>
        <p:spPr bwMode="auto">
          <a:xfrm>
            <a:off x="76200" y="791092"/>
            <a:ext cx="3200400" cy="2376298"/>
          </a:xfrm>
          <a:prstGeom prst="rect">
            <a:avLst/>
          </a:prstGeom>
          <a:noFill/>
        </p:spPr>
      </p:pic>
      <p:sp>
        <p:nvSpPr>
          <p:cNvPr id="7" name="TextBox 6"/>
          <p:cNvSpPr txBox="1"/>
          <p:nvPr/>
        </p:nvSpPr>
        <p:spPr>
          <a:xfrm>
            <a:off x="56069" y="3589347"/>
            <a:ext cx="1086931" cy="492443"/>
          </a:xfrm>
          <a:prstGeom prst="rect">
            <a:avLst/>
          </a:prstGeom>
          <a:solidFill>
            <a:schemeClr val="bg1"/>
          </a:solidFill>
          <a:ln w="38100" cmpd="sng">
            <a:solidFill>
              <a:schemeClr val="accent2"/>
            </a:solidFill>
          </a:ln>
          <a:effectLst/>
        </p:spPr>
        <p:txBody>
          <a:bodyPr wrap="none" rtlCol="0">
            <a:spAutoFit/>
          </a:bodyPr>
          <a:lstStyle/>
          <a:p>
            <a:r>
              <a:rPr lang="en-US" sz="2600" dirty="0" smtClean="0">
                <a:ln>
                  <a:solidFill>
                    <a:schemeClr val="tx1"/>
                  </a:solidFill>
                </a:ln>
              </a:rPr>
              <a:t>Indoor</a:t>
            </a:r>
            <a:endParaRPr lang="en-US" sz="2600" dirty="0">
              <a:ln>
                <a:solidFill>
                  <a:schemeClr val="tx1"/>
                </a:solidFill>
              </a:ln>
            </a:endParaRPr>
          </a:p>
        </p:txBody>
      </p:sp>
      <p:sp>
        <p:nvSpPr>
          <p:cNvPr id="8" name="TextBox 7"/>
          <p:cNvSpPr txBox="1"/>
          <p:nvPr/>
        </p:nvSpPr>
        <p:spPr>
          <a:xfrm>
            <a:off x="4027213" y="3589347"/>
            <a:ext cx="1673843" cy="492443"/>
          </a:xfrm>
          <a:prstGeom prst="rect">
            <a:avLst/>
          </a:prstGeom>
          <a:solidFill>
            <a:schemeClr val="bg1"/>
          </a:solidFill>
          <a:ln w="38100">
            <a:solidFill>
              <a:schemeClr val="accent1"/>
            </a:solidFill>
          </a:ln>
          <a:effectLst/>
        </p:spPr>
        <p:txBody>
          <a:bodyPr wrap="none" rtlCol="0">
            <a:spAutoFit/>
          </a:bodyPr>
          <a:lstStyle/>
          <a:p>
            <a:r>
              <a:rPr lang="en-US" sz="2600" dirty="0" smtClean="0">
                <a:ln>
                  <a:solidFill>
                    <a:schemeClr val="tx1"/>
                  </a:solidFill>
                </a:ln>
              </a:rPr>
              <a:t>Man-made</a:t>
            </a:r>
            <a:endParaRPr lang="en-US" sz="2600" dirty="0">
              <a:ln>
                <a:solidFill>
                  <a:schemeClr val="tx1"/>
                </a:solidFill>
              </a:ln>
            </a:endParaRPr>
          </a:p>
        </p:txBody>
      </p:sp>
      <p:sp>
        <p:nvSpPr>
          <p:cNvPr id="9" name="TextBox 8"/>
          <p:cNvSpPr txBox="1"/>
          <p:nvPr/>
        </p:nvSpPr>
        <p:spPr>
          <a:xfrm>
            <a:off x="1309344" y="3589347"/>
            <a:ext cx="2551525" cy="492443"/>
          </a:xfrm>
          <a:prstGeom prst="rect">
            <a:avLst/>
          </a:prstGeom>
          <a:solidFill>
            <a:schemeClr val="bg1"/>
          </a:solidFill>
          <a:ln w="38100">
            <a:solidFill>
              <a:schemeClr val="accent6"/>
            </a:solidFill>
          </a:ln>
          <a:effectLst/>
        </p:spPr>
        <p:txBody>
          <a:bodyPr wrap="none" rtlCol="0">
            <a:spAutoFit/>
          </a:bodyPr>
          <a:lstStyle/>
          <a:p>
            <a:r>
              <a:rPr lang="en-US" sz="2600" dirty="0" smtClean="0">
                <a:ln>
                  <a:solidFill>
                    <a:schemeClr val="tx1"/>
                  </a:solidFill>
                </a:ln>
              </a:rPr>
              <a:t>Tables and Chairs</a:t>
            </a:r>
            <a:endParaRPr lang="en-US" sz="2600" dirty="0">
              <a:ln>
                <a:solidFill>
                  <a:schemeClr val="tx1"/>
                </a:solidFill>
              </a:ln>
            </a:endParaRPr>
          </a:p>
        </p:txBody>
      </p:sp>
      <p:sp>
        <p:nvSpPr>
          <p:cNvPr id="12" name="TextBox 11"/>
          <p:cNvSpPr txBox="1"/>
          <p:nvPr/>
        </p:nvSpPr>
        <p:spPr>
          <a:xfrm>
            <a:off x="5867400" y="3589347"/>
            <a:ext cx="3223959" cy="492443"/>
          </a:xfrm>
          <a:prstGeom prst="rect">
            <a:avLst/>
          </a:prstGeom>
          <a:solidFill>
            <a:schemeClr val="bg1"/>
          </a:solidFill>
          <a:ln w="41275">
            <a:solidFill>
              <a:schemeClr val="accent4"/>
            </a:solidFill>
          </a:ln>
          <a:effectLst/>
        </p:spPr>
        <p:txBody>
          <a:bodyPr wrap="none" rtlCol="0">
            <a:spAutoFit/>
          </a:bodyPr>
          <a:lstStyle/>
          <a:p>
            <a:r>
              <a:rPr lang="en-US" sz="2600" dirty="0" smtClean="0">
                <a:ln>
                  <a:solidFill>
                    <a:schemeClr val="tx1"/>
                  </a:solidFill>
                </a:ln>
              </a:rPr>
              <a:t>Large Seating Capacity</a:t>
            </a:r>
            <a:endParaRPr lang="en-US" sz="2600" dirty="0">
              <a:ln>
                <a:solidFill>
                  <a:schemeClr val="tx1"/>
                </a:solidFill>
              </a:ln>
            </a:endParaRPr>
          </a:p>
        </p:txBody>
      </p:sp>
      <p:sp>
        <p:nvSpPr>
          <p:cNvPr id="30" name="TextBox 29"/>
          <p:cNvSpPr txBox="1"/>
          <p:nvPr/>
        </p:nvSpPr>
        <p:spPr>
          <a:xfrm>
            <a:off x="54769" y="3589347"/>
            <a:ext cx="1086931" cy="492443"/>
          </a:xfrm>
          <a:prstGeom prst="rect">
            <a:avLst/>
          </a:prstGeom>
          <a:solidFill>
            <a:schemeClr val="bg1"/>
          </a:solidFill>
          <a:ln w="41275" cmpd="sng">
            <a:solidFill>
              <a:schemeClr val="accent2">
                <a:lumMod val="20000"/>
                <a:lumOff val="80000"/>
              </a:schemeClr>
            </a:solidFill>
          </a:ln>
          <a:effectLst/>
        </p:spPr>
        <p:txBody>
          <a:bodyPr wrap="none" rtlCol="0">
            <a:spAutoFit/>
          </a:bodyPr>
          <a:lstStyle/>
          <a:p>
            <a:r>
              <a:rPr lang="en-US" sz="2600" dirty="0" smtClean="0">
                <a:ln>
                  <a:solidFill>
                    <a:schemeClr val="bg1">
                      <a:lumMod val="85000"/>
                    </a:schemeClr>
                  </a:solidFill>
                </a:ln>
                <a:solidFill>
                  <a:schemeClr val="bg1">
                    <a:lumMod val="85000"/>
                  </a:schemeClr>
                </a:solidFill>
              </a:rPr>
              <a:t>Indoor</a:t>
            </a:r>
            <a:endParaRPr lang="en-US" sz="2600" dirty="0">
              <a:ln>
                <a:solidFill>
                  <a:schemeClr val="bg1">
                    <a:lumMod val="85000"/>
                  </a:schemeClr>
                </a:solidFill>
              </a:ln>
              <a:solidFill>
                <a:schemeClr val="bg1">
                  <a:lumMod val="85000"/>
                </a:schemeClr>
              </a:solidFill>
            </a:endParaRPr>
          </a:p>
        </p:txBody>
      </p:sp>
      <p:sp>
        <p:nvSpPr>
          <p:cNvPr id="31" name="TextBox 30"/>
          <p:cNvSpPr txBox="1"/>
          <p:nvPr/>
        </p:nvSpPr>
        <p:spPr>
          <a:xfrm>
            <a:off x="4025913" y="3589347"/>
            <a:ext cx="1673843" cy="492443"/>
          </a:xfrm>
          <a:prstGeom prst="rect">
            <a:avLst/>
          </a:prstGeom>
          <a:solidFill>
            <a:schemeClr val="bg1"/>
          </a:solidFill>
          <a:ln w="41275">
            <a:solidFill>
              <a:schemeClr val="accent1">
                <a:lumMod val="20000"/>
                <a:lumOff val="80000"/>
              </a:schemeClr>
            </a:solidFill>
          </a:ln>
          <a:effectLst/>
        </p:spPr>
        <p:txBody>
          <a:bodyPr wrap="none" rtlCol="0">
            <a:spAutoFit/>
          </a:bodyPr>
          <a:lstStyle/>
          <a:p>
            <a:r>
              <a:rPr lang="en-US" sz="2600" dirty="0" smtClean="0">
                <a:ln>
                  <a:solidFill>
                    <a:schemeClr val="bg1">
                      <a:lumMod val="85000"/>
                    </a:schemeClr>
                  </a:solidFill>
                </a:ln>
                <a:solidFill>
                  <a:schemeClr val="bg1">
                    <a:lumMod val="85000"/>
                  </a:schemeClr>
                </a:solidFill>
              </a:rPr>
              <a:t>Man-made</a:t>
            </a:r>
            <a:endParaRPr lang="en-US" sz="2600" dirty="0">
              <a:ln>
                <a:solidFill>
                  <a:schemeClr val="bg1">
                    <a:lumMod val="85000"/>
                  </a:schemeClr>
                </a:solidFill>
              </a:ln>
              <a:solidFill>
                <a:schemeClr val="bg1">
                  <a:lumMod val="85000"/>
                </a:schemeClr>
              </a:solidFill>
            </a:endParaRPr>
          </a:p>
        </p:txBody>
      </p:sp>
      <p:sp>
        <p:nvSpPr>
          <p:cNvPr id="32" name="TextBox 31"/>
          <p:cNvSpPr txBox="1"/>
          <p:nvPr/>
        </p:nvSpPr>
        <p:spPr>
          <a:xfrm>
            <a:off x="1308044" y="3589347"/>
            <a:ext cx="2551525" cy="492443"/>
          </a:xfrm>
          <a:prstGeom prst="rect">
            <a:avLst/>
          </a:prstGeom>
          <a:solidFill>
            <a:schemeClr val="bg1"/>
          </a:solidFill>
          <a:ln w="41275">
            <a:solidFill>
              <a:schemeClr val="accent6">
                <a:lumMod val="20000"/>
                <a:lumOff val="80000"/>
              </a:schemeClr>
            </a:solidFill>
          </a:ln>
          <a:effectLst/>
        </p:spPr>
        <p:txBody>
          <a:bodyPr wrap="none" rtlCol="0">
            <a:spAutoFit/>
          </a:bodyPr>
          <a:lstStyle/>
          <a:p>
            <a:r>
              <a:rPr lang="en-US" sz="2600" dirty="0" smtClean="0">
                <a:ln>
                  <a:solidFill>
                    <a:schemeClr val="bg1">
                      <a:lumMod val="85000"/>
                    </a:schemeClr>
                  </a:solidFill>
                </a:ln>
                <a:solidFill>
                  <a:schemeClr val="bg1">
                    <a:lumMod val="85000"/>
                  </a:schemeClr>
                </a:solidFill>
              </a:rPr>
              <a:t>Tables and Chairs</a:t>
            </a:r>
            <a:endParaRPr lang="en-US" sz="2600" dirty="0">
              <a:ln>
                <a:solidFill>
                  <a:schemeClr val="bg1">
                    <a:lumMod val="85000"/>
                  </a:schemeClr>
                </a:solidFill>
              </a:ln>
              <a:solidFill>
                <a:schemeClr val="bg1">
                  <a:lumMod val="85000"/>
                </a:schemeClr>
              </a:solidFill>
            </a:endParaRPr>
          </a:p>
        </p:txBody>
      </p:sp>
      <p:sp>
        <p:nvSpPr>
          <p:cNvPr id="33" name="TextBox 32"/>
          <p:cNvSpPr txBox="1"/>
          <p:nvPr/>
        </p:nvSpPr>
        <p:spPr>
          <a:xfrm>
            <a:off x="5866100" y="3589347"/>
            <a:ext cx="3223959" cy="492443"/>
          </a:xfrm>
          <a:prstGeom prst="rect">
            <a:avLst/>
          </a:prstGeom>
          <a:solidFill>
            <a:schemeClr val="bg1"/>
          </a:solidFill>
          <a:ln w="41275">
            <a:solidFill>
              <a:schemeClr val="accent4">
                <a:lumMod val="20000"/>
                <a:lumOff val="80000"/>
              </a:schemeClr>
            </a:solidFill>
          </a:ln>
          <a:effectLst/>
        </p:spPr>
        <p:txBody>
          <a:bodyPr wrap="none" rtlCol="0">
            <a:spAutoFit/>
          </a:bodyPr>
          <a:lstStyle/>
          <a:p>
            <a:r>
              <a:rPr lang="en-US" sz="2600" dirty="0" smtClean="0">
                <a:ln>
                  <a:solidFill>
                    <a:schemeClr val="bg1">
                      <a:lumMod val="85000"/>
                    </a:schemeClr>
                  </a:solidFill>
                </a:ln>
                <a:solidFill>
                  <a:schemeClr val="bg1">
                    <a:lumMod val="85000"/>
                  </a:schemeClr>
                </a:solidFill>
              </a:rPr>
              <a:t>Large Seating Capacity</a:t>
            </a:r>
            <a:endParaRPr lang="en-US" sz="2600" dirty="0">
              <a:ln>
                <a:solidFill>
                  <a:schemeClr val="bg1">
                    <a:lumMod val="85000"/>
                  </a:schemeClr>
                </a:solidFill>
              </a:ln>
              <a:solidFill>
                <a:schemeClr val="bg1">
                  <a:lumMod val="85000"/>
                </a:schemeClr>
              </a:solidFill>
            </a:endParaRPr>
          </a:p>
        </p:txBody>
      </p:sp>
      <p:pic>
        <p:nvPicPr>
          <p:cNvPr id="5" name="Picture 8" descr="http://patokallio.name/photo/travel/Cyprus/Paphos/Amphitheatre.JPG"/>
          <p:cNvPicPr>
            <a:picLocks noChangeAspect="1" noChangeArrowheads="1"/>
          </p:cNvPicPr>
          <p:nvPr/>
        </p:nvPicPr>
        <p:blipFill>
          <a:blip r:embed="rId5" cstate="screen"/>
          <a:srcRect/>
          <a:stretch>
            <a:fillRect/>
          </a:stretch>
        </p:blipFill>
        <p:spPr bwMode="auto">
          <a:xfrm>
            <a:off x="5919460" y="881390"/>
            <a:ext cx="3149600" cy="2286000"/>
          </a:xfrm>
          <a:prstGeom prst="rect">
            <a:avLst/>
          </a:prstGeom>
          <a:noFill/>
        </p:spPr>
      </p:pic>
      <p:pic>
        <p:nvPicPr>
          <p:cNvPr id="47" name="Picture 8" descr="http://patokallio.name/photo/travel/Cyprus/Paphos/Amphitheatre.JPG"/>
          <p:cNvPicPr>
            <a:picLocks noChangeAspect="1" noChangeArrowheads="1"/>
          </p:cNvPicPr>
          <p:nvPr/>
        </p:nvPicPr>
        <p:blipFill>
          <a:blip r:embed="rId5" cstate="screen">
            <a:lum bright="70000" contrast="-70000"/>
          </a:blip>
          <a:srcRect/>
          <a:stretch>
            <a:fillRect/>
          </a:stretch>
        </p:blipFill>
        <p:spPr bwMode="auto">
          <a:xfrm>
            <a:off x="5919460" y="881390"/>
            <a:ext cx="3149600" cy="2286000"/>
          </a:xfrm>
          <a:prstGeom prst="rect">
            <a:avLst/>
          </a:prstGeom>
          <a:noFill/>
        </p:spPr>
      </p:pic>
      <p:pic>
        <p:nvPicPr>
          <p:cNvPr id="6" name="Picture 10" descr="http://usclancaster.sc.edu/rental/Stevens/StevensStraight.jpg"/>
          <p:cNvPicPr>
            <a:picLocks noChangeAspect="1" noChangeArrowheads="1"/>
          </p:cNvPicPr>
          <p:nvPr/>
        </p:nvPicPr>
        <p:blipFill>
          <a:blip r:embed="rId6" cstate="screen"/>
          <a:srcRect/>
          <a:stretch>
            <a:fillRect/>
          </a:stretch>
        </p:blipFill>
        <p:spPr bwMode="auto">
          <a:xfrm>
            <a:off x="5791200" y="4440545"/>
            <a:ext cx="3268493" cy="2229795"/>
          </a:xfrm>
          <a:prstGeom prst="rect">
            <a:avLst/>
          </a:prstGeom>
          <a:noFill/>
        </p:spPr>
      </p:pic>
      <p:sp>
        <p:nvSpPr>
          <p:cNvPr id="15" name="Slide Number Placeholder 14"/>
          <p:cNvSpPr>
            <a:spLocks noGrp="1"/>
          </p:cNvSpPr>
          <p:nvPr>
            <p:ph type="sldNum" sz="quarter" idx="12"/>
          </p:nvPr>
        </p:nvSpPr>
        <p:spPr>
          <a:xfrm>
            <a:off x="7010400" y="6383665"/>
            <a:ext cx="2133600" cy="365125"/>
          </a:xfrm>
        </p:spPr>
        <p:txBody>
          <a:bodyPr/>
          <a:lstStyle/>
          <a:p>
            <a:fld id="{0685640F-F442-41BC-A4D4-AC338F572387}" type="slidenum">
              <a:rPr lang="en-US" smtClean="0"/>
              <a:t>10</a:t>
            </a:fld>
            <a:endParaRPr lang="en-US" dirty="0"/>
          </a:p>
        </p:txBody>
      </p:sp>
      <p:pic>
        <p:nvPicPr>
          <p:cNvPr id="44" name="Picture 10" descr="http://usclancaster.sc.edu/rental/Stevens/StevensStraight.jpg"/>
          <p:cNvPicPr>
            <a:picLocks noChangeAspect="1" noChangeArrowheads="1"/>
          </p:cNvPicPr>
          <p:nvPr/>
        </p:nvPicPr>
        <p:blipFill>
          <a:blip r:embed="rId6" cstate="screen">
            <a:lum bright="70000" contrast="-70000"/>
          </a:blip>
          <a:srcRect/>
          <a:stretch>
            <a:fillRect/>
          </a:stretch>
        </p:blipFill>
        <p:spPr bwMode="auto">
          <a:xfrm>
            <a:off x="5791200" y="4440545"/>
            <a:ext cx="3268493" cy="2229795"/>
          </a:xfrm>
          <a:prstGeom prst="rect">
            <a:avLst/>
          </a:prstGeom>
          <a:noFill/>
        </p:spPr>
      </p:pic>
      <p:pic>
        <p:nvPicPr>
          <p:cNvPr id="46" name="Picture 6" descr="http://www.antiquediningroomfurnitureblog.com/wp-content/uploads/2010/10/hiro-dining-room-set-inx.jpg"/>
          <p:cNvPicPr>
            <a:picLocks noChangeAspect="1" noChangeArrowheads="1"/>
          </p:cNvPicPr>
          <p:nvPr/>
        </p:nvPicPr>
        <p:blipFill>
          <a:blip r:embed="rId4" cstate="screen">
            <a:lum bright="70000" contrast="-70000"/>
          </a:blip>
          <a:srcRect/>
          <a:stretch>
            <a:fillRect/>
          </a:stretch>
        </p:blipFill>
        <p:spPr bwMode="auto">
          <a:xfrm>
            <a:off x="76200" y="791092"/>
            <a:ext cx="3200400" cy="2376298"/>
          </a:xfrm>
          <a:prstGeom prst="rect">
            <a:avLst/>
          </a:prstGeom>
          <a:noFill/>
        </p:spPr>
      </p:pic>
      <p:pic>
        <p:nvPicPr>
          <p:cNvPr id="54" name="Picture 4" descr="http://www.polarcruises.com/photos/ships/cleliaii/sh_cle_Restraunt.png"/>
          <p:cNvPicPr>
            <a:picLocks noChangeAspect="1" noChangeArrowheads="1"/>
          </p:cNvPicPr>
          <p:nvPr/>
        </p:nvPicPr>
        <p:blipFill>
          <a:blip r:embed="rId3" cstate="screen">
            <a:lum bright="70000" contrast="-70000"/>
          </a:blip>
          <a:srcRect/>
          <a:stretch>
            <a:fillRect/>
          </a:stretch>
        </p:blipFill>
        <p:spPr bwMode="auto">
          <a:xfrm>
            <a:off x="76200" y="4437391"/>
            <a:ext cx="3352799" cy="2235199"/>
          </a:xfrm>
          <a:prstGeom prst="rect">
            <a:avLst/>
          </a:prstGeom>
          <a:noFill/>
        </p:spPr>
      </p:pic>
      <p:sp>
        <p:nvSpPr>
          <p:cNvPr id="58" name="TextBox 57"/>
          <p:cNvSpPr txBox="1"/>
          <p:nvPr/>
        </p:nvSpPr>
        <p:spPr>
          <a:xfrm>
            <a:off x="2880144" y="6629400"/>
            <a:ext cx="3313728" cy="261610"/>
          </a:xfrm>
          <a:prstGeom prst="rect">
            <a:avLst/>
          </a:prstGeom>
          <a:noFill/>
        </p:spPr>
        <p:txBody>
          <a:bodyPr wrap="none" rtlCol="0">
            <a:spAutoFit/>
          </a:bodyPr>
          <a:lstStyle/>
          <a:p>
            <a:pPr algn="ctr"/>
            <a:r>
              <a:rPr lang="en-US" sz="1100" dirty="0" smtClean="0"/>
              <a:t>[</a:t>
            </a:r>
            <a:r>
              <a:rPr lang="en-US" sz="1100" dirty="0" err="1" smtClean="0"/>
              <a:t>Farhadi</a:t>
            </a:r>
            <a:r>
              <a:rPr lang="en-US" sz="1100" dirty="0" smtClean="0"/>
              <a:t> et al., CVPR 2009] [</a:t>
            </a:r>
            <a:r>
              <a:rPr lang="en-US" sz="1100" dirty="0" err="1" smtClean="0"/>
              <a:t>Lampert</a:t>
            </a:r>
            <a:r>
              <a:rPr lang="en-US" sz="1100" dirty="0" smtClean="0"/>
              <a:t> et al., CVPR 2009]</a:t>
            </a:r>
            <a:endParaRPr lang="en-US" sz="1100" dirty="0"/>
          </a:p>
        </p:txBody>
      </p:sp>
    </p:spTree>
    <p:extLst>
      <p:ext uri="{BB962C8B-B14F-4D97-AF65-F5344CB8AC3E}">
        <p14:creationId xmlns:p14="http://schemas.microsoft.com/office/powerpoint/2010/main" val="2443411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25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50"/>
                                        <p:tgtEl>
                                          <p:spTgt spid="30"/>
                                        </p:tgtEl>
                                      </p:cBhvr>
                                    </p:animEffect>
                                    <p:set>
                                      <p:cBhvr>
                                        <p:cTn id="12" dur="1" fill="hold">
                                          <p:stCondLst>
                                            <p:cond delay="249"/>
                                          </p:stCondLst>
                                        </p:cTn>
                                        <p:tgtEl>
                                          <p:spTgt spid="30"/>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250"/>
                                        <p:tgtEl>
                                          <p:spTgt spid="32"/>
                                        </p:tgtEl>
                                      </p:cBhvr>
                                    </p:animEffect>
                                    <p:set>
                                      <p:cBhvr>
                                        <p:cTn id="15" dur="1" fill="hold">
                                          <p:stCondLst>
                                            <p:cond delay="249"/>
                                          </p:stCondLst>
                                        </p:cTn>
                                        <p:tgtEl>
                                          <p:spTgt spid="32"/>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250"/>
                                        <p:tgtEl>
                                          <p:spTgt spid="31"/>
                                        </p:tgtEl>
                                      </p:cBhvr>
                                    </p:animEffect>
                                    <p:set>
                                      <p:cBhvr>
                                        <p:cTn id="18" dur="1" fill="hold">
                                          <p:stCondLst>
                                            <p:cond delay="249"/>
                                          </p:stCondLst>
                                        </p:cTn>
                                        <p:tgtEl>
                                          <p:spTgt spid="31"/>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250"/>
                                        <p:tgtEl>
                                          <p:spTgt spid="37"/>
                                        </p:tgtEl>
                                      </p:cBhvr>
                                    </p:animEffect>
                                    <p:set>
                                      <p:cBhvr>
                                        <p:cTn id="21" dur="1" fill="hold">
                                          <p:stCondLst>
                                            <p:cond delay="249"/>
                                          </p:stCondLst>
                                        </p:cTn>
                                        <p:tgtEl>
                                          <p:spTgt spid="37"/>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250"/>
                                        <p:tgtEl>
                                          <p:spTgt spid="35"/>
                                        </p:tgtEl>
                                      </p:cBhvr>
                                    </p:animEffect>
                                    <p:set>
                                      <p:cBhvr>
                                        <p:cTn id="24" dur="1" fill="hold">
                                          <p:stCondLst>
                                            <p:cond delay="249"/>
                                          </p:stCondLst>
                                        </p:cTn>
                                        <p:tgtEl>
                                          <p:spTgt spid="35"/>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250"/>
                                        <p:tgtEl>
                                          <p:spTgt spid="34"/>
                                        </p:tgtEl>
                                      </p:cBhvr>
                                    </p:animEffect>
                                    <p:set>
                                      <p:cBhvr>
                                        <p:cTn id="27" dur="1" fill="hold">
                                          <p:stCondLst>
                                            <p:cond delay="249"/>
                                          </p:stCondLst>
                                        </p:cTn>
                                        <p:tgtEl>
                                          <p:spTgt spid="34"/>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250"/>
                                        <p:tgtEl>
                                          <p:spTgt spid="38"/>
                                        </p:tgtEl>
                                      </p:cBhvr>
                                    </p:animEffect>
                                    <p:set>
                                      <p:cBhvr>
                                        <p:cTn id="30" dur="1" fill="hold">
                                          <p:stCondLst>
                                            <p:cond delay="249"/>
                                          </p:stCondLst>
                                        </p:cTn>
                                        <p:tgtEl>
                                          <p:spTgt spid="38"/>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250"/>
                                        <p:tgtEl>
                                          <p:spTgt spid="40"/>
                                        </p:tgtEl>
                                      </p:cBhvr>
                                    </p:animEffect>
                                    <p:set>
                                      <p:cBhvr>
                                        <p:cTn id="33" dur="1" fill="hold">
                                          <p:stCondLst>
                                            <p:cond delay="249"/>
                                          </p:stCondLst>
                                        </p:cTn>
                                        <p:tgtEl>
                                          <p:spTgt spid="40"/>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250"/>
                                        <p:tgtEl>
                                          <p:spTgt spid="41"/>
                                        </p:tgtEl>
                                      </p:cBhvr>
                                    </p:animEffect>
                                    <p:set>
                                      <p:cBhvr>
                                        <p:cTn id="36" dur="1" fill="hold">
                                          <p:stCondLst>
                                            <p:cond delay="249"/>
                                          </p:stCondLst>
                                        </p:cTn>
                                        <p:tgtEl>
                                          <p:spTgt spid="41"/>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250"/>
                                        <p:tgtEl>
                                          <p:spTgt spid="46"/>
                                        </p:tgtEl>
                                      </p:cBhvr>
                                    </p:animEffect>
                                    <p:set>
                                      <p:cBhvr>
                                        <p:cTn id="39" dur="1" fill="hold">
                                          <p:stCondLst>
                                            <p:cond delay="249"/>
                                          </p:stCondLst>
                                        </p:cTn>
                                        <p:tgtEl>
                                          <p:spTgt spid="46"/>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250"/>
                                        <p:tgtEl>
                                          <p:spTgt spid="54"/>
                                        </p:tgtEl>
                                      </p:cBhvr>
                                    </p:animEffect>
                                    <p:set>
                                      <p:cBhvr>
                                        <p:cTn id="42" dur="1" fill="hold">
                                          <p:stCondLst>
                                            <p:cond delay="249"/>
                                          </p:stCondLst>
                                        </p:cTn>
                                        <p:tgtEl>
                                          <p:spTgt spid="54"/>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250"/>
                                        <p:tgtEl>
                                          <p:spTgt spid="55"/>
                                        </p:tgtEl>
                                      </p:cBhvr>
                                    </p:animEffect>
                                    <p:set>
                                      <p:cBhvr>
                                        <p:cTn id="45" dur="1" fill="hold">
                                          <p:stCondLst>
                                            <p:cond delay="249"/>
                                          </p:stCondLst>
                                        </p:cTn>
                                        <p:tgtEl>
                                          <p:spTgt spid="55"/>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250"/>
                                        <p:tgtEl>
                                          <p:spTgt spid="56"/>
                                        </p:tgtEl>
                                      </p:cBhvr>
                                    </p:animEffect>
                                    <p:set>
                                      <p:cBhvr>
                                        <p:cTn id="48" dur="1" fill="hold">
                                          <p:stCondLst>
                                            <p:cond delay="249"/>
                                          </p:stCondLst>
                                        </p:cTn>
                                        <p:tgtEl>
                                          <p:spTgt spid="5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1"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250"/>
                                        <p:tgtEl>
                                          <p:spTgt spid="30"/>
                                        </p:tgtEl>
                                      </p:cBhvr>
                                    </p:animEffect>
                                  </p:childTnLst>
                                </p:cTn>
                              </p:par>
                              <p:par>
                                <p:cTn id="54" presetID="10" presetClass="entr" presetSubtype="0" fill="hold" grpId="1"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250"/>
                                        <p:tgtEl>
                                          <p:spTgt spid="32"/>
                                        </p:tgtEl>
                                      </p:cBhvr>
                                    </p:animEffect>
                                  </p:childTnLst>
                                </p:cTn>
                              </p:par>
                              <p:par>
                                <p:cTn id="57" presetID="10" presetClass="entr" presetSubtype="0"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250"/>
                                        <p:tgtEl>
                                          <p:spTgt spid="37"/>
                                        </p:tgtEl>
                                      </p:cBhvr>
                                    </p:animEffect>
                                  </p:childTnLst>
                                </p:cTn>
                              </p:par>
                              <p:par>
                                <p:cTn id="60" presetID="10" presetClass="entr" presetSubtype="0" fill="hold"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50"/>
                                        <p:tgtEl>
                                          <p:spTgt spid="35"/>
                                        </p:tgtEl>
                                      </p:cBhvr>
                                    </p:animEffect>
                                  </p:childTnLst>
                                </p:cTn>
                              </p:par>
                              <p:par>
                                <p:cTn id="63" presetID="10" presetClass="entr" presetSubtype="0" fill="hold"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250"/>
                                        <p:tgtEl>
                                          <p:spTgt spid="34"/>
                                        </p:tgtEl>
                                      </p:cBhvr>
                                    </p:animEffect>
                                  </p:childTnLst>
                                </p:cTn>
                              </p:par>
                              <p:par>
                                <p:cTn id="66" presetID="10" presetClass="entr" presetSubtype="0" fill="hold" nodeType="with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250"/>
                                        <p:tgtEl>
                                          <p:spTgt spid="38"/>
                                        </p:tgtEl>
                                      </p:cBhvr>
                                    </p:animEffect>
                                  </p:childTnLst>
                                </p:cTn>
                              </p:par>
                              <p:par>
                                <p:cTn id="69" presetID="10" presetClass="entr" presetSubtype="0" fill="hold"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250"/>
                                        <p:tgtEl>
                                          <p:spTgt spid="40"/>
                                        </p:tgtEl>
                                      </p:cBhvr>
                                    </p:animEffect>
                                  </p:childTnLst>
                                </p:cTn>
                              </p:par>
                              <p:par>
                                <p:cTn id="72" presetID="10" presetClass="entr" presetSubtype="0" fill="hold"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fade">
                                      <p:cBhvr>
                                        <p:cTn id="74" dur="250"/>
                                        <p:tgtEl>
                                          <p:spTgt spid="41"/>
                                        </p:tgtEl>
                                      </p:cBhvr>
                                    </p:animEffect>
                                  </p:childTnLst>
                                </p:cTn>
                              </p:par>
                              <p:par>
                                <p:cTn id="75" presetID="10" presetClass="exit" presetSubtype="0" fill="hold" nodeType="withEffect">
                                  <p:stCondLst>
                                    <p:cond delay="0"/>
                                  </p:stCondLst>
                                  <p:childTnLst>
                                    <p:animEffect transition="out" filter="fade">
                                      <p:cBhvr>
                                        <p:cTn id="76" dur="250"/>
                                        <p:tgtEl>
                                          <p:spTgt spid="48"/>
                                        </p:tgtEl>
                                      </p:cBhvr>
                                    </p:animEffect>
                                    <p:set>
                                      <p:cBhvr>
                                        <p:cTn id="77" dur="1" fill="hold">
                                          <p:stCondLst>
                                            <p:cond delay="249"/>
                                          </p:stCondLst>
                                        </p:cTn>
                                        <p:tgtEl>
                                          <p:spTgt spid="48"/>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250"/>
                                        <p:tgtEl>
                                          <p:spTgt spid="51"/>
                                        </p:tgtEl>
                                      </p:cBhvr>
                                    </p:animEffect>
                                    <p:set>
                                      <p:cBhvr>
                                        <p:cTn id="80" dur="1" fill="hold">
                                          <p:stCondLst>
                                            <p:cond delay="249"/>
                                          </p:stCondLst>
                                        </p:cTn>
                                        <p:tgtEl>
                                          <p:spTgt spid="51"/>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250"/>
                                        <p:tgtEl>
                                          <p:spTgt spid="50"/>
                                        </p:tgtEl>
                                      </p:cBhvr>
                                    </p:animEffect>
                                    <p:set>
                                      <p:cBhvr>
                                        <p:cTn id="83" dur="1" fill="hold">
                                          <p:stCondLst>
                                            <p:cond delay="249"/>
                                          </p:stCondLst>
                                        </p:cTn>
                                        <p:tgtEl>
                                          <p:spTgt spid="50"/>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250"/>
                                        <p:tgtEl>
                                          <p:spTgt spid="33"/>
                                        </p:tgtEl>
                                      </p:cBhvr>
                                    </p:animEffect>
                                    <p:set>
                                      <p:cBhvr>
                                        <p:cTn id="86" dur="1" fill="hold">
                                          <p:stCondLst>
                                            <p:cond delay="249"/>
                                          </p:stCondLst>
                                        </p:cTn>
                                        <p:tgtEl>
                                          <p:spTgt spid="33"/>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250"/>
                                        <p:tgtEl>
                                          <p:spTgt spid="49"/>
                                        </p:tgtEl>
                                      </p:cBhvr>
                                    </p:animEffect>
                                    <p:set>
                                      <p:cBhvr>
                                        <p:cTn id="89" dur="1" fill="hold">
                                          <p:stCondLst>
                                            <p:cond delay="249"/>
                                          </p:stCondLst>
                                        </p:cTn>
                                        <p:tgtEl>
                                          <p:spTgt spid="49"/>
                                        </p:tgtEl>
                                        <p:attrNameLst>
                                          <p:attrName>style.visibility</p:attrName>
                                        </p:attrNameLst>
                                      </p:cBhvr>
                                      <p:to>
                                        <p:strVal val="hidden"/>
                                      </p:to>
                                    </p:set>
                                  </p:childTnLst>
                                </p:cTn>
                              </p:par>
                              <p:par>
                                <p:cTn id="90" presetID="10" presetClass="entr" presetSubtype="0" fill="hold" nodeType="with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fade">
                                      <p:cBhvr>
                                        <p:cTn id="92" dur="250"/>
                                        <p:tgtEl>
                                          <p:spTgt spid="46"/>
                                        </p:tgtEl>
                                      </p:cBhvr>
                                    </p:animEffect>
                                  </p:childTnLst>
                                </p:cTn>
                              </p:par>
                              <p:par>
                                <p:cTn id="93" presetID="10" presetClass="entr" presetSubtype="0" fill="hold" nodeType="withEffect">
                                  <p:stCondLst>
                                    <p:cond delay="0"/>
                                  </p:stCondLst>
                                  <p:childTnLst>
                                    <p:set>
                                      <p:cBhvr>
                                        <p:cTn id="94" dur="1" fill="hold">
                                          <p:stCondLst>
                                            <p:cond delay="0"/>
                                          </p:stCondLst>
                                        </p:cTn>
                                        <p:tgtEl>
                                          <p:spTgt spid="54"/>
                                        </p:tgtEl>
                                        <p:attrNameLst>
                                          <p:attrName>style.visibility</p:attrName>
                                        </p:attrNameLst>
                                      </p:cBhvr>
                                      <p:to>
                                        <p:strVal val="visible"/>
                                      </p:to>
                                    </p:set>
                                    <p:animEffect transition="in" filter="fade">
                                      <p:cBhvr>
                                        <p:cTn id="95" dur="250"/>
                                        <p:tgtEl>
                                          <p:spTgt spid="54"/>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55"/>
                                        </p:tgtEl>
                                        <p:attrNameLst>
                                          <p:attrName>style.visibility</p:attrName>
                                        </p:attrNameLst>
                                      </p:cBhvr>
                                      <p:to>
                                        <p:strVal val="visible"/>
                                      </p:to>
                                    </p:set>
                                    <p:animEffect transition="in" filter="fade">
                                      <p:cBhvr>
                                        <p:cTn id="98" dur="250"/>
                                        <p:tgtEl>
                                          <p:spTgt spid="55"/>
                                        </p:tgtEl>
                                      </p:cBhvr>
                                    </p:animEffect>
                                  </p:childTnLst>
                                </p:cTn>
                              </p:par>
                              <p:par>
                                <p:cTn id="99" presetID="10" presetClass="entr" presetSubtype="0" fill="hold" grpId="1" nodeType="withEffect">
                                  <p:stCondLst>
                                    <p:cond delay="0"/>
                                  </p:stCondLst>
                                  <p:childTnLst>
                                    <p:set>
                                      <p:cBhvr>
                                        <p:cTn id="100" dur="1" fill="hold">
                                          <p:stCondLst>
                                            <p:cond delay="0"/>
                                          </p:stCondLst>
                                        </p:cTn>
                                        <p:tgtEl>
                                          <p:spTgt spid="56"/>
                                        </p:tgtEl>
                                        <p:attrNameLst>
                                          <p:attrName>style.visibility</p:attrName>
                                        </p:attrNameLst>
                                      </p:cBhvr>
                                      <p:to>
                                        <p:strVal val="visible"/>
                                      </p:to>
                                    </p:set>
                                    <p:animEffect transition="in" filter="fade">
                                      <p:cBhvr>
                                        <p:cTn id="101" dur="250"/>
                                        <p:tgtEl>
                                          <p:spTgt spid="56"/>
                                        </p:tgtEl>
                                      </p:cBhvr>
                                    </p:animEffect>
                                  </p:childTnLst>
                                </p:cTn>
                              </p:par>
                              <p:par>
                                <p:cTn id="102" presetID="10" presetClass="exit" presetSubtype="0" fill="hold" nodeType="withEffect">
                                  <p:stCondLst>
                                    <p:cond delay="0"/>
                                  </p:stCondLst>
                                  <p:childTnLst>
                                    <p:animEffect transition="out" filter="fade">
                                      <p:cBhvr>
                                        <p:cTn id="103" dur="250"/>
                                        <p:tgtEl>
                                          <p:spTgt spid="44"/>
                                        </p:tgtEl>
                                      </p:cBhvr>
                                    </p:animEffect>
                                    <p:set>
                                      <p:cBhvr>
                                        <p:cTn id="104" dur="1" fill="hold">
                                          <p:stCondLst>
                                            <p:cond delay="249"/>
                                          </p:stCondLst>
                                        </p:cTn>
                                        <p:tgtEl>
                                          <p:spTgt spid="44"/>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250"/>
                                        <p:tgtEl>
                                          <p:spTgt spid="53"/>
                                        </p:tgtEl>
                                      </p:cBhvr>
                                    </p:animEffect>
                                    <p:set>
                                      <p:cBhvr>
                                        <p:cTn id="107" dur="1" fill="hold">
                                          <p:stCondLst>
                                            <p:cond delay="249"/>
                                          </p:stCondLst>
                                        </p:cTn>
                                        <p:tgtEl>
                                          <p:spTgt spid="53"/>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250"/>
                                        <p:tgtEl>
                                          <p:spTgt spid="47"/>
                                        </p:tgtEl>
                                      </p:cBhvr>
                                    </p:animEffect>
                                    <p:set>
                                      <p:cBhvr>
                                        <p:cTn id="110" dur="1" fill="hold">
                                          <p:stCondLst>
                                            <p:cond delay="249"/>
                                          </p:stCondLst>
                                        </p:cTn>
                                        <p:tgtEl>
                                          <p:spTgt spid="47"/>
                                        </p:tgtEl>
                                        <p:attrNameLst>
                                          <p:attrName>style.visibility</p:attrName>
                                        </p:attrNameLst>
                                      </p:cBhvr>
                                      <p:to>
                                        <p:strVal val="hidden"/>
                                      </p:to>
                                    </p:set>
                                  </p:childTnLst>
                                </p:cTn>
                              </p:par>
                              <p:par>
                                <p:cTn id="111" presetID="10" presetClass="exit" presetSubtype="0" fill="hold" grpId="0" nodeType="withEffect">
                                  <p:stCondLst>
                                    <p:cond delay="0"/>
                                  </p:stCondLst>
                                  <p:childTnLst>
                                    <p:animEffect transition="out" filter="fade">
                                      <p:cBhvr>
                                        <p:cTn id="112" dur="250"/>
                                        <p:tgtEl>
                                          <p:spTgt spid="52"/>
                                        </p:tgtEl>
                                      </p:cBhvr>
                                    </p:animEffect>
                                    <p:set>
                                      <p:cBhvr>
                                        <p:cTn id="113" dur="1" fill="hold">
                                          <p:stCondLst>
                                            <p:cond delay="24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2" grpId="0" animBg="1"/>
      <p:bldP spid="56" grpId="0" animBg="1"/>
      <p:bldP spid="56" grpId="1" animBg="1"/>
      <p:bldP spid="55" grpId="0" animBg="1"/>
      <p:bldP spid="55" grpId="1" animBg="1"/>
      <p:bldP spid="30" grpId="0" animBg="1"/>
      <p:bldP spid="30" grpId="1" animBg="1"/>
      <p:bldP spid="31" grpId="0" animBg="1"/>
      <p:bldP spid="32" grpId="0" animBg="1"/>
      <p:bldP spid="32" grpId="1" animBg="1"/>
      <p:bldP spid="33" grpId="0" animBg="1"/>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p:cNvCxnSpPr/>
          <p:nvPr/>
        </p:nvCxnSpPr>
        <p:spPr>
          <a:xfrm>
            <a:off x="4255144" y="1150640"/>
            <a:ext cx="345930" cy="555496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Binary Attributes (BA)</a:t>
            </a:r>
            <a:endParaRPr lang="en-US" dirty="0"/>
          </a:p>
        </p:txBody>
      </p:sp>
      <p:sp>
        <p:nvSpPr>
          <p:cNvPr id="5" name="TextBox 4"/>
          <p:cNvSpPr txBox="1"/>
          <p:nvPr/>
        </p:nvSpPr>
        <p:spPr>
          <a:xfrm>
            <a:off x="1362113" y="1020501"/>
            <a:ext cx="2759602" cy="523220"/>
          </a:xfrm>
          <a:prstGeom prst="rect">
            <a:avLst/>
          </a:prstGeom>
          <a:solidFill>
            <a:schemeClr val="bg1"/>
          </a:solidFill>
          <a:ln w="38100">
            <a:solidFill>
              <a:schemeClr val="accent6"/>
            </a:solidFill>
          </a:ln>
        </p:spPr>
        <p:txBody>
          <a:bodyPr wrap="none" rtlCol="0">
            <a:spAutoFit/>
          </a:bodyPr>
          <a:lstStyle/>
          <a:p>
            <a:r>
              <a:rPr lang="en-US" sz="2800" b="1" dirty="0" smtClean="0"/>
              <a:t>Tables and Chairs</a:t>
            </a:r>
            <a:endParaRPr lang="en-US" sz="2800" b="1" dirty="0"/>
          </a:p>
        </p:txBody>
      </p:sp>
      <p:grpSp>
        <p:nvGrpSpPr>
          <p:cNvPr id="17" name="Group 16"/>
          <p:cNvGrpSpPr/>
          <p:nvPr/>
        </p:nvGrpSpPr>
        <p:grpSpPr>
          <a:xfrm>
            <a:off x="2057400" y="2373401"/>
            <a:ext cx="2197743" cy="1297334"/>
            <a:chOff x="900525" y="2512666"/>
            <a:chExt cx="1958165" cy="1297334"/>
          </a:xfrm>
        </p:grpSpPr>
        <p:pic>
          <p:nvPicPr>
            <p:cNvPr id="9" name="Picture 6" descr="http://www.antiquediningroomfurnitureblog.com/wp-content/uploads/2010/10/hiro-dining-room-set-inx.jpg"/>
            <p:cNvPicPr>
              <a:picLocks noChangeAspect="1" noChangeArrowheads="1"/>
            </p:cNvPicPr>
            <p:nvPr/>
          </p:nvPicPr>
          <p:blipFill>
            <a:blip r:embed="rId3" cstate="screen">
              <a:duotone>
                <a:schemeClr val="bg2">
                  <a:shade val="45000"/>
                  <a:satMod val="135000"/>
                </a:schemeClr>
                <a:prstClr val="white"/>
              </a:duotone>
              <a:extLst/>
            </a:blip>
            <a:srcRect/>
            <a:stretch>
              <a:fillRect/>
            </a:stretch>
          </p:blipFill>
          <p:spPr bwMode="auto">
            <a:xfrm>
              <a:off x="995949" y="2512666"/>
              <a:ext cx="1747251" cy="1297334"/>
            </a:xfrm>
            <a:prstGeom prst="rect">
              <a:avLst/>
            </a:prstGeom>
            <a:solidFill>
              <a:schemeClr val="bg1">
                <a:alpha val="27000"/>
              </a:schemeClr>
            </a:solidFill>
          </p:spPr>
        </p:pic>
        <p:sp>
          <p:nvSpPr>
            <p:cNvPr id="12" name="TextBox 11"/>
            <p:cNvSpPr txBox="1"/>
            <p:nvPr/>
          </p:nvSpPr>
          <p:spPr>
            <a:xfrm>
              <a:off x="900525" y="2636838"/>
              <a:ext cx="1958165" cy="954107"/>
            </a:xfrm>
            <a:prstGeom prst="rect">
              <a:avLst/>
            </a:prstGeom>
            <a:noFill/>
          </p:spPr>
          <p:txBody>
            <a:bodyPr wrap="none" rtlCol="0">
              <a:spAutoFit/>
            </a:bodyPr>
            <a:lstStyle/>
            <a:p>
              <a:pPr algn="ctr"/>
              <a:r>
                <a:rPr lang="en-US" sz="2800" b="1" dirty="0" smtClean="0"/>
                <a:t>Conference </a:t>
              </a:r>
            </a:p>
            <a:p>
              <a:pPr algn="ctr"/>
              <a:r>
                <a:rPr lang="en-US" sz="2800" b="1" dirty="0" smtClean="0"/>
                <a:t>Room</a:t>
              </a:r>
              <a:endParaRPr lang="en-US" sz="2800" b="1" dirty="0"/>
            </a:p>
          </p:txBody>
        </p:sp>
      </p:grpSp>
      <p:grpSp>
        <p:nvGrpSpPr>
          <p:cNvPr id="16" name="Group 15"/>
          <p:cNvGrpSpPr/>
          <p:nvPr/>
        </p:nvGrpSpPr>
        <p:grpSpPr>
          <a:xfrm>
            <a:off x="2211109" y="4538928"/>
            <a:ext cx="1900265" cy="1266843"/>
            <a:chOff x="614335" y="4549757"/>
            <a:chExt cx="1900265" cy="1266843"/>
          </a:xfrm>
        </p:grpSpPr>
        <p:pic>
          <p:nvPicPr>
            <p:cNvPr id="8" name="Picture 4" descr="http://www.polarcruises.com/photos/ships/cleliaii/sh_cle_Restraunt.png"/>
            <p:cNvPicPr>
              <a:picLocks noChangeAspect="1" noChangeArrowheads="1"/>
            </p:cNvPicPr>
            <p:nvPr/>
          </p:nvPicPr>
          <p:blipFill>
            <a:blip r:embed="rId4" cstate="screen">
              <a:duotone>
                <a:schemeClr val="bg2">
                  <a:shade val="45000"/>
                  <a:satMod val="135000"/>
                </a:schemeClr>
                <a:prstClr val="white"/>
              </a:duotone>
              <a:extLst/>
            </a:blip>
            <a:srcRect/>
            <a:stretch>
              <a:fillRect/>
            </a:stretch>
          </p:blipFill>
          <p:spPr bwMode="auto">
            <a:xfrm>
              <a:off x="614335" y="4549757"/>
              <a:ext cx="1900265" cy="1266843"/>
            </a:xfrm>
            <a:prstGeom prst="rect">
              <a:avLst/>
            </a:prstGeom>
            <a:solidFill>
              <a:schemeClr val="bg1">
                <a:alpha val="27000"/>
              </a:schemeClr>
            </a:solidFill>
          </p:spPr>
        </p:pic>
        <p:sp>
          <p:nvSpPr>
            <p:cNvPr id="13" name="TextBox 12"/>
            <p:cNvSpPr txBox="1"/>
            <p:nvPr/>
          </p:nvSpPr>
          <p:spPr>
            <a:xfrm>
              <a:off x="841769" y="4706124"/>
              <a:ext cx="1445396" cy="954107"/>
            </a:xfrm>
            <a:prstGeom prst="rect">
              <a:avLst/>
            </a:prstGeom>
            <a:noFill/>
          </p:spPr>
          <p:txBody>
            <a:bodyPr wrap="none" rtlCol="0">
              <a:spAutoFit/>
            </a:bodyPr>
            <a:lstStyle/>
            <a:p>
              <a:pPr algn="ctr"/>
              <a:r>
                <a:rPr lang="en-US" sz="2800" b="1" dirty="0" smtClean="0"/>
                <a:t>Banquet</a:t>
              </a:r>
            </a:p>
            <a:p>
              <a:pPr algn="ctr"/>
              <a:r>
                <a:rPr lang="en-US" sz="2800" b="1" dirty="0" smtClean="0"/>
                <a:t>Hall</a:t>
              </a:r>
              <a:endParaRPr lang="en-US" sz="2800" b="1" dirty="0"/>
            </a:p>
          </p:txBody>
        </p:sp>
      </p:grpSp>
      <p:grpSp>
        <p:nvGrpSpPr>
          <p:cNvPr id="19" name="Group 18"/>
          <p:cNvGrpSpPr/>
          <p:nvPr/>
        </p:nvGrpSpPr>
        <p:grpSpPr>
          <a:xfrm>
            <a:off x="5280104" y="4526681"/>
            <a:ext cx="2248510" cy="1279090"/>
            <a:chOff x="6339415" y="4876800"/>
            <a:chExt cx="1918635" cy="1279090"/>
          </a:xfrm>
        </p:grpSpPr>
        <p:pic>
          <p:nvPicPr>
            <p:cNvPr id="11" name="Picture 10" descr="http://usclancaster.sc.edu/rental/Stevens/StevensStraight.jpg"/>
            <p:cNvPicPr>
              <a:picLocks noChangeAspect="1" noChangeArrowheads="1"/>
            </p:cNvPicPr>
            <p:nvPr/>
          </p:nvPicPr>
          <p:blipFill>
            <a:blip r:embed="rId5" cstate="screen">
              <a:duotone>
                <a:schemeClr val="bg2">
                  <a:shade val="45000"/>
                  <a:satMod val="135000"/>
                </a:schemeClr>
                <a:prstClr val="white"/>
              </a:duotone>
              <a:extLst/>
            </a:blip>
            <a:srcRect/>
            <a:stretch>
              <a:fillRect/>
            </a:stretch>
          </p:blipFill>
          <p:spPr bwMode="auto">
            <a:xfrm>
              <a:off x="6339415" y="4876800"/>
              <a:ext cx="1918635" cy="1279090"/>
            </a:xfrm>
            <a:prstGeom prst="rect">
              <a:avLst/>
            </a:prstGeom>
            <a:solidFill>
              <a:schemeClr val="bg1">
                <a:alpha val="27000"/>
              </a:schemeClr>
            </a:solidFill>
          </p:spPr>
        </p:pic>
        <p:sp>
          <p:nvSpPr>
            <p:cNvPr id="14" name="TextBox 13"/>
            <p:cNvSpPr txBox="1"/>
            <p:nvPr/>
          </p:nvSpPr>
          <p:spPr>
            <a:xfrm>
              <a:off x="6339415" y="5187598"/>
              <a:ext cx="1889941" cy="523220"/>
            </a:xfrm>
            <a:prstGeom prst="rect">
              <a:avLst/>
            </a:prstGeom>
            <a:noFill/>
          </p:spPr>
          <p:txBody>
            <a:bodyPr wrap="none" rtlCol="0">
              <a:spAutoFit/>
            </a:bodyPr>
            <a:lstStyle/>
            <a:p>
              <a:pPr algn="ctr"/>
              <a:r>
                <a:rPr lang="en-US" sz="2800" b="1" dirty="0" smtClean="0"/>
                <a:t>Auditorium</a:t>
              </a:r>
              <a:endParaRPr lang="en-US" sz="2800" b="1" dirty="0"/>
            </a:p>
          </p:txBody>
        </p:sp>
      </p:grpSp>
      <p:grpSp>
        <p:nvGrpSpPr>
          <p:cNvPr id="18" name="Group 17"/>
          <p:cNvGrpSpPr/>
          <p:nvPr/>
        </p:nvGrpSpPr>
        <p:grpSpPr>
          <a:xfrm>
            <a:off x="5257800" y="2363535"/>
            <a:ext cx="2270814" cy="1370265"/>
            <a:chOff x="6231994" y="2512666"/>
            <a:chExt cx="2270814" cy="1370265"/>
          </a:xfrm>
        </p:grpSpPr>
        <p:pic>
          <p:nvPicPr>
            <p:cNvPr id="10" name="Picture 8" descr="http://patokallio.name/photo/travel/Cyprus/Paphos/Amphitheatre.JPG"/>
            <p:cNvPicPr>
              <a:picLocks noChangeAspect="1" noChangeArrowheads="1"/>
            </p:cNvPicPr>
            <p:nvPr/>
          </p:nvPicPr>
          <p:blipFill>
            <a:blip r:embed="rId6" cstate="screen">
              <a:duotone>
                <a:schemeClr val="bg2">
                  <a:shade val="45000"/>
                  <a:satMod val="135000"/>
                </a:schemeClr>
                <a:prstClr val="white"/>
              </a:duotone>
              <a:extLst/>
            </a:blip>
            <a:srcRect/>
            <a:stretch>
              <a:fillRect/>
            </a:stretch>
          </p:blipFill>
          <p:spPr bwMode="auto">
            <a:xfrm>
              <a:off x="6254298" y="2512666"/>
              <a:ext cx="2226206" cy="1370265"/>
            </a:xfrm>
            <a:prstGeom prst="rect">
              <a:avLst/>
            </a:prstGeom>
            <a:solidFill>
              <a:schemeClr val="bg1">
                <a:alpha val="27000"/>
              </a:schemeClr>
            </a:solidFill>
          </p:spPr>
        </p:pic>
        <p:sp>
          <p:nvSpPr>
            <p:cNvPr id="15" name="TextBox 14"/>
            <p:cNvSpPr txBox="1"/>
            <p:nvPr/>
          </p:nvSpPr>
          <p:spPr>
            <a:xfrm>
              <a:off x="6231994" y="2905780"/>
              <a:ext cx="2270814" cy="523220"/>
            </a:xfrm>
            <a:prstGeom prst="rect">
              <a:avLst/>
            </a:prstGeom>
            <a:noFill/>
          </p:spPr>
          <p:txBody>
            <a:bodyPr wrap="none" rtlCol="0">
              <a:spAutoFit/>
            </a:bodyPr>
            <a:lstStyle/>
            <a:p>
              <a:pPr algn="ctr"/>
              <a:r>
                <a:rPr lang="en-US" sz="2800" b="1" dirty="0" smtClean="0"/>
                <a:t>Amphitheatre</a:t>
              </a:r>
              <a:endParaRPr lang="en-US" sz="2800" b="1" dirty="0"/>
            </a:p>
          </p:txBody>
        </p:sp>
      </p:grpSp>
      <p:sp>
        <p:nvSpPr>
          <p:cNvPr id="21" name="Oval 20"/>
          <p:cNvSpPr/>
          <p:nvPr/>
        </p:nvSpPr>
        <p:spPr>
          <a:xfrm>
            <a:off x="609600" y="1524000"/>
            <a:ext cx="7959696" cy="4958068"/>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3375746" y="3985194"/>
            <a:ext cx="1178528" cy="523220"/>
          </a:xfrm>
          <a:prstGeom prst="rect">
            <a:avLst/>
          </a:prstGeom>
          <a:solidFill>
            <a:schemeClr val="bg1"/>
          </a:solidFill>
          <a:ln w="38100">
            <a:solidFill>
              <a:schemeClr val="accent2"/>
            </a:solidFill>
          </a:ln>
        </p:spPr>
        <p:txBody>
          <a:bodyPr wrap="none" rtlCol="0">
            <a:spAutoFit/>
          </a:bodyPr>
          <a:lstStyle/>
          <a:p>
            <a:r>
              <a:rPr lang="en-US" sz="2800" b="1" dirty="0" smtClean="0"/>
              <a:t>Indoor</a:t>
            </a:r>
            <a:endParaRPr lang="en-US" sz="2800" b="1" dirty="0"/>
          </a:p>
        </p:txBody>
      </p:sp>
      <p:sp>
        <p:nvSpPr>
          <p:cNvPr id="7" name="TextBox 6"/>
          <p:cNvSpPr txBox="1"/>
          <p:nvPr/>
        </p:nvSpPr>
        <p:spPr>
          <a:xfrm>
            <a:off x="5181600" y="1676430"/>
            <a:ext cx="3523529" cy="523220"/>
          </a:xfrm>
          <a:prstGeom prst="rect">
            <a:avLst/>
          </a:prstGeom>
          <a:solidFill>
            <a:schemeClr val="bg1"/>
          </a:solidFill>
          <a:ln w="38100">
            <a:solidFill>
              <a:schemeClr val="accent4"/>
            </a:solidFill>
          </a:ln>
        </p:spPr>
        <p:txBody>
          <a:bodyPr wrap="none" rtlCol="0">
            <a:spAutoFit/>
          </a:bodyPr>
          <a:lstStyle/>
          <a:p>
            <a:r>
              <a:rPr lang="en-US" sz="2800" b="1" dirty="0" smtClean="0"/>
              <a:t>Large Seating Capacity</a:t>
            </a:r>
            <a:endParaRPr lang="en-US" sz="2800" b="1" dirty="0"/>
          </a:p>
        </p:txBody>
      </p:sp>
      <p:sp>
        <p:nvSpPr>
          <p:cNvPr id="44" name="Freeform 43"/>
          <p:cNvSpPr/>
          <p:nvPr/>
        </p:nvSpPr>
        <p:spPr>
          <a:xfrm>
            <a:off x="4612909" y="974431"/>
            <a:ext cx="1940291" cy="5335725"/>
          </a:xfrm>
          <a:custGeom>
            <a:avLst/>
            <a:gdLst>
              <a:gd name="connsiteX0" fmla="*/ 919680 w 2265880"/>
              <a:gd name="connsiteY0" fmla="*/ 0 h 4920388"/>
              <a:gd name="connsiteX1" fmla="*/ 5280 w 2265880"/>
              <a:gd name="connsiteY1" fmla="*/ 2108200 h 4920388"/>
              <a:gd name="connsiteX2" fmla="*/ 627580 w 2265880"/>
              <a:gd name="connsiteY2" fmla="*/ 4686300 h 4920388"/>
              <a:gd name="connsiteX3" fmla="*/ 2265880 w 2265880"/>
              <a:gd name="connsiteY3" fmla="*/ 4800600 h 4920388"/>
              <a:gd name="connsiteX4" fmla="*/ 2265880 w 2265880"/>
              <a:gd name="connsiteY4" fmla="*/ 4800600 h 4920388"/>
              <a:gd name="connsiteX0" fmla="*/ 782613 w 2128813"/>
              <a:gd name="connsiteY0" fmla="*/ 0 h 4946981"/>
              <a:gd name="connsiteX1" fmla="*/ 7913 w 2128813"/>
              <a:gd name="connsiteY1" fmla="*/ 1739900 h 4946981"/>
              <a:gd name="connsiteX2" fmla="*/ 490513 w 2128813"/>
              <a:gd name="connsiteY2" fmla="*/ 4686300 h 4946981"/>
              <a:gd name="connsiteX3" fmla="*/ 2128813 w 2128813"/>
              <a:gd name="connsiteY3" fmla="*/ 4800600 h 4946981"/>
              <a:gd name="connsiteX4" fmla="*/ 2128813 w 2128813"/>
              <a:gd name="connsiteY4" fmla="*/ 4800600 h 4946981"/>
              <a:gd name="connsiteX0" fmla="*/ 389630 w 2129530"/>
              <a:gd name="connsiteY0" fmla="*/ 0 h 4629481"/>
              <a:gd name="connsiteX1" fmla="*/ 8630 w 2129530"/>
              <a:gd name="connsiteY1" fmla="*/ 1422400 h 4629481"/>
              <a:gd name="connsiteX2" fmla="*/ 491230 w 2129530"/>
              <a:gd name="connsiteY2" fmla="*/ 4368800 h 4629481"/>
              <a:gd name="connsiteX3" fmla="*/ 2129530 w 2129530"/>
              <a:gd name="connsiteY3" fmla="*/ 4483100 h 4629481"/>
              <a:gd name="connsiteX4" fmla="*/ 2129530 w 2129530"/>
              <a:gd name="connsiteY4" fmla="*/ 4483100 h 4629481"/>
              <a:gd name="connsiteX0" fmla="*/ 389630 w 2129530"/>
              <a:gd name="connsiteY0" fmla="*/ 0 h 4490709"/>
              <a:gd name="connsiteX1" fmla="*/ 8630 w 2129530"/>
              <a:gd name="connsiteY1" fmla="*/ 1422400 h 4490709"/>
              <a:gd name="connsiteX2" fmla="*/ 491230 w 2129530"/>
              <a:gd name="connsiteY2" fmla="*/ 4152900 h 4490709"/>
              <a:gd name="connsiteX3" fmla="*/ 2129530 w 2129530"/>
              <a:gd name="connsiteY3" fmla="*/ 4483100 h 4490709"/>
              <a:gd name="connsiteX4" fmla="*/ 2129530 w 2129530"/>
              <a:gd name="connsiteY4" fmla="*/ 4483100 h 4490709"/>
              <a:gd name="connsiteX0" fmla="*/ 389630 w 2206305"/>
              <a:gd name="connsiteY0" fmla="*/ 0 h 4622800"/>
              <a:gd name="connsiteX1" fmla="*/ 8630 w 2206305"/>
              <a:gd name="connsiteY1" fmla="*/ 1422400 h 4622800"/>
              <a:gd name="connsiteX2" fmla="*/ 491230 w 2206305"/>
              <a:gd name="connsiteY2" fmla="*/ 4152900 h 4622800"/>
              <a:gd name="connsiteX3" fmla="*/ 2129530 w 2206305"/>
              <a:gd name="connsiteY3" fmla="*/ 4483100 h 4622800"/>
              <a:gd name="connsiteX4" fmla="*/ 1913630 w 2206305"/>
              <a:gd name="connsiteY4" fmla="*/ 4622800 h 4622800"/>
              <a:gd name="connsiteX0" fmla="*/ 389630 w 1931567"/>
              <a:gd name="connsiteY0" fmla="*/ 0 h 4671242"/>
              <a:gd name="connsiteX1" fmla="*/ 8630 w 1931567"/>
              <a:gd name="connsiteY1" fmla="*/ 1422400 h 4671242"/>
              <a:gd name="connsiteX2" fmla="*/ 491230 w 1931567"/>
              <a:gd name="connsiteY2" fmla="*/ 4152900 h 4671242"/>
              <a:gd name="connsiteX3" fmla="*/ 1596130 w 1931567"/>
              <a:gd name="connsiteY3" fmla="*/ 4648200 h 4671242"/>
              <a:gd name="connsiteX4" fmla="*/ 1913630 w 1931567"/>
              <a:gd name="connsiteY4" fmla="*/ 4622800 h 4671242"/>
              <a:gd name="connsiteX0" fmla="*/ 389630 w 1937236"/>
              <a:gd name="connsiteY0" fmla="*/ 0 h 4649925"/>
              <a:gd name="connsiteX1" fmla="*/ 8630 w 1937236"/>
              <a:gd name="connsiteY1" fmla="*/ 1422400 h 4649925"/>
              <a:gd name="connsiteX2" fmla="*/ 491230 w 1937236"/>
              <a:gd name="connsiteY2" fmla="*/ 4152900 h 4649925"/>
              <a:gd name="connsiteX3" fmla="*/ 1596130 w 1937236"/>
              <a:gd name="connsiteY3" fmla="*/ 4648200 h 4649925"/>
              <a:gd name="connsiteX4" fmla="*/ 1913630 w 1937236"/>
              <a:gd name="connsiteY4" fmla="*/ 4622800 h 4649925"/>
              <a:gd name="connsiteX0" fmla="*/ 938785 w 1940291"/>
              <a:gd name="connsiteY0" fmla="*/ 0 h 5335725"/>
              <a:gd name="connsiteX1" fmla="*/ 11685 w 1940291"/>
              <a:gd name="connsiteY1" fmla="*/ 2108200 h 5335725"/>
              <a:gd name="connsiteX2" fmla="*/ 494285 w 1940291"/>
              <a:gd name="connsiteY2" fmla="*/ 4838700 h 5335725"/>
              <a:gd name="connsiteX3" fmla="*/ 1599185 w 1940291"/>
              <a:gd name="connsiteY3" fmla="*/ 5334000 h 5335725"/>
              <a:gd name="connsiteX4" fmla="*/ 1916685 w 1940291"/>
              <a:gd name="connsiteY4" fmla="*/ 5308600 h 533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0291" h="5335725">
                <a:moveTo>
                  <a:pt x="938785" y="0"/>
                </a:moveTo>
                <a:cubicBezTo>
                  <a:pt x="505926" y="663575"/>
                  <a:pt x="85768" y="1301750"/>
                  <a:pt x="11685" y="2108200"/>
                </a:cubicBezTo>
                <a:cubicBezTo>
                  <a:pt x="-62398" y="2914650"/>
                  <a:pt x="229702" y="4301067"/>
                  <a:pt x="494285" y="4838700"/>
                </a:cubicBezTo>
                <a:cubicBezTo>
                  <a:pt x="758868" y="5376333"/>
                  <a:pt x="1349819" y="5321707"/>
                  <a:pt x="1599185" y="5334000"/>
                </a:cubicBezTo>
                <a:cubicBezTo>
                  <a:pt x="1899752" y="5348817"/>
                  <a:pt x="1988652" y="5262033"/>
                  <a:pt x="1916685" y="5308600"/>
                </a:cubicBezTo>
              </a:path>
            </a:pathLst>
          </a:cu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7246087" y="3837116"/>
            <a:ext cx="1822935" cy="523220"/>
          </a:xfrm>
          <a:prstGeom prst="rect">
            <a:avLst/>
          </a:prstGeom>
          <a:solidFill>
            <a:schemeClr val="bg1"/>
          </a:solidFill>
          <a:ln w="38100">
            <a:solidFill>
              <a:schemeClr val="accent1"/>
            </a:solidFill>
          </a:ln>
        </p:spPr>
        <p:txBody>
          <a:bodyPr wrap="none" rtlCol="0">
            <a:spAutoFit/>
          </a:bodyPr>
          <a:lstStyle/>
          <a:p>
            <a:r>
              <a:rPr lang="en-US" sz="2800" b="1" dirty="0" smtClean="0"/>
              <a:t>Man-made</a:t>
            </a:r>
            <a:endParaRPr lang="en-US" sz="2800" b="1" dirty="0"/>
          </a:p>
        </p:txBody>
      </p:sp>
      <p:sp>
        <p:nvSpPr>
          <p:cNvPr id="45" name="Freeform 44"/>
          <p:cNvSpPr/>
          <p:nvPr/>
        </p:nvSpPr>
        <p:spPr>
          <a:xfrm>
            <a:off x="3810000" y="1938040"/>
            <a:ext cx="4954233" cy="3351156"/>
          </a:xfrm>
          <a:custGeom>
            <a:avLst/>
            <a:gdLst>
              <a:gd name="connsiteX0" fmla="*/ 0 w 4954233"/>
              <a:gd name="connsiteY0" fmla="*/ 0 h 3351156"/>
              <a:gd name="connsiteX1" fmla="*/ 660400 w 4954233"/>
              <a:gd name="connsiteY1" fmla="*/ 762000 h 3351156"/>
              <a:gd name="connsiteX2" fmla="*/ 787400 w 4954233"/>
              <a:gd name="connsiteY2" fmla="*/ 2527300 h 3351156"/>
              <a:gd name="connsiteX3" fmla="*/ 3327400 w 4954233"/>
              <a:gd name="connsiteY3" fmla="*/ 2006600 h 3351156"/>
              <a:gd name="connsiteX4" fmla="*/ 4724400 w 4954233"/>
              <a:gd name="connsiteY4" fmla="*/ 3187700 h 3351156"/>
              <a:gd name="connsiteX5" fmla="*/ 4940300 w 4954233"/>
              <a:gd name="connsiteY5" fmla="*/ 3340100 h 3351156"/>
              <a:gd name="connsiteX6" fmla="*/ 4914900 w 4954233"/>
              <a:gd name="connsiteY6" fmla="*/ 3327400 h 3351156"/>
              <a:gd name="connsiteX0" fmla="*/ 0 w 4954233"/>
              <a:gd name="connsiteY0" fmla="*/ 0 h 3351156"/>
              <a:gd name="connsiteX1" fmla="*/ 660400 w 4954233"/>
              <a:gd name="connsiteY1" fmla="*/ 762000 h 3351156"/>
              <a:gd name="connsiteX2" fmla="*/ 1016000 w 4954233"/>
              <a:gd name="connsiteY2" fmla="*/ 2209800 h 3351156"/>
              <a:gd name="connsiteX3" fmla="*/ 3327400 w 4954233"/>
              <a:gd name="connsiteY3" fmla="*/ 2006600 h 3351156"/>
              <a:gd name="connsiteX4" fmla="*/ 4724400 w 4954233"/>
              <a:gd name="connsiteY4" fmla="*/ 3187700 h 3351156"/>
              <a:gd name="connsiteX5" fmla="*/ 4940300 w 4954233"/>
              <a:gd name="connsiteY5" fmla="*/ 3340100 h 3351156"/>
              <a:gd name="connsiteX6" fmla="*/ 4914900 w 4954233"/>
              <a:gd name="connsiteY6" fmla="*/ 3327400 h 3351156"/>
              <a:gd name="connsiteX0" fmla="*/ 0 w 4954233"/>
              <a:gd name="connsiteY0" fmla="*/ 0 h 3351156"/>
              <a:gd name="connsiteX1" fmla="*/ 660400 w 4954233"/>
              <a:gd name="connsiteY1" fmla="*/ 762000 h 3351156"/>
              <a:gd name="connsiteX2" fmla="*/ 1016000 w 4954233"/>
              <a:gd name="connsiteY2" fmla="*/ 2209800 h 3351156"/>
              <a:gd name="connsiteX3" fmla="*/ 3327400 w 4954233"/>
              <a:gd name="connsiteY3" fmla="*/ 2006600 h 3351156"/>
              <a:gd name="connsiteX4" fmla="*/ 4724400 w 4954233"/>
              <a:gd name="connsiteY4" fmla="*/ 3187700 h 3351156"/>
              <a:gd name="connsiteX5" fmla="*/ 4940300 w 4954233"/>
              <a:gd name="connsiteY5" fmla="*/ 3340100 h 3351156"/>
              <a:gd name="connsiteX6" fmla="*/ 4914900 w 4954233"/>
              <a:gd name="connsiteY6" fmla="*/ 3327400 h 335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4233" h="3351156">
                <a:moveTo>
                  <a:pt x="0" y="0"/>
                </a:moveTo>
                <a:cubicBezTo>
                  <a:pt x="264583" y="170391"/>
                  <a:pt x="491067" y="393700"/>
                  <a:pt x="660400" y="762000"/>
                </a:cubicBezTo>
                <a:cubicBezTo>
                  <a:pt x="829733" y="1130300"/>
                  <a:pt x="685800" y="1888067"/>
                  <a:pt x="1016000" y="2209800"/>
                </a:cubicBezTo>
                <a:cubicBezTo>
                  <a:pt x="1346200" y="2531533"/>
                  <a:pt x="2709333" y="1843617"/>
                  <a:pt x="3327400" y="2006600"/>
                </a:cubicBezTo>
                <a:cubicBezTo>
                  <a:pt x="3945467" y="2169583"/>
                  <a:pt x="4455583" y="2965450"/>
                  <a:pt x="4724400" y="3187700"/>
                </a:cubicBezTo>
                <a:cubicBezTo>
                  <a:pt x="4993217" y="3409950"/>
                  <a:pt x="4908550" y="3316817"/>
                  <a:pt x="4940300" y="3340100"/>
                </a:cubicBezTo>
                <a:cubicBezTo>
                  <a:pt x="4972050" y="3363383"/>
                  <a:pt x="4943475" y="3345391"/>
                  <a:pt x="4914900" y="3327400"/>
                </a:cubicBezTo>
              </a:path>
            </a:pathLst>
          </a:cu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15005" y="6553200"/>
            <a:ext cx="2575898" cy="307777"/>
          </a:xfrm>
          <a:prstGeom prst="rect">
            <a:avLst/>
          </a:prstGeom>
          <a:noFill/>
        </p:spPr>
        <p:txBody>
          <a:bodyPr wrap="none" rtlCol="0">
            <a:spAutoFit/>
          </a:bodyPr>
          <a:lstStyle/>
          <a:p>
            <a:r>
              <a:rPr lang="en-US" sz="1400" dirty="0" smtClean="0"/>
              <a:t>[Patterson and Hays, CVPR 2012]</a:t>
            </a:r>
            <a:endParaRPr lang="en-US" sz="1400" dirty="0"/>
          </a:p>
        </p:txBody>
      </p:sp>
      <p:grpSp>
        <p:nvGrpSpPr>
          <p:cNvPr id="25" name="Group 24"/>
          <p:cNvGrpSpPr/>
          <p:nvPr/>
        </p:nvGrpSpPr>
        <p:grpSpPr>
          <a:xfrm>
            <a:off x="609600" y="974431"/>
            <a:ext cx="8459422" cy="5731169"/>
            <a:chOff x="609600" y="974431"/>
            <a:chExt cx="8459422" cy="5731169"/>
          </a:xfrm>
        </p:grpSpPr>
        <p:cxnSp>
          <p:nvCxnSpPr>
            <p:cNvPr id="26" name="Straight Connector 25"/>
            <p:cNvCxnSpPr/>
            <p:nvPr/>
          </p:nvCxnSpPr>
          <p:spPr>
            <a:xfrm>
              <a:off x="4255144" y="1150640"/>
              <a:ext cx="345930" cy="5554960"/>
            </a:xfrm>
            <a:prstGeom prst="line">
              <a:avLst/>
            </a:prstGeom>
            <a:ln w="5715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362113" y="1020501"/>
              <a:ext cx="2759602" cy="523220"/>
            </a:xfrm>
            <a:prstGeom prst="rect">
              <a:avLst/>
            </a:prstGeom>
            <a:solidFill>
              <a:schemeClr val="bg1"/>
            </a:solidFill>
            <a:ln w="38100">
              <a:solidFill>
                <a:schemeClr val="accent6"/>
              </a:solidFill>
            </a:ln>
          </p:spPr>
          <p:txBody>
            <a:bodyPr wrap="none" rtlCol="0">
              <a:spAutoFit/>
            </a:bodyPr>
            <a:lstStyle/>
            <a:p>
              <a:r>
                <a:rPr lang="en-US" sz="2800" b="1" dirty="0" smtClean="0"/>
                <a:t>Tables and Chairs</a:t>
              </a:r>
              <a:endParaRPr lang="en-US" sz="2800" b="1" dirty="0"/>
            </a:p>
          </p:txBody>
        </p:sp>
        <p:grpSp>
          <p:nvGrpSpPr>
            <p:cNvPr id="28" name="Group 27"/>
            <p:cNvGrpSpPr/>
            <p:nvPr/>
          </p:nvGrpSpPr>
          <p:grpSpPr>
            <a:xfrm>
              <a:off x="2057400" y="2373401"/>
              <a:ext cx="2197743" cy="1297334"/>
              <a:chOff x="900525" y="2512666"/>
              <a:chExt cx="1958165" cy="1297334"/>
            </a:xfrm>
          </p:grpSpPr>
          <p:pic>
            <p:nvPicPr>
              <p:cNvPr id="47" name="Picture 6" descr="http://www.antiquediningroomfurnitureblog.com/wp-content/uploads/2010/10/hiro-dining-room-set-inx.jpg"/>
              <p:cNvPicPr>
                <a:picLocks noChangeAspect="1" noChangeArrowheads="1"/>
              </p:cNvPicPr>
              <p:nvPr/>
            </p:nvPicPr>
            <p:blipFill>
              <a:blip r:embed="rId3" cstate="screen">
                <a:duotone>
                  <a:schemeClr val="bg2">
                    <a:shade val="45000"/>
                    <a:satMod val="135000"/>
                  </a:schemeClr>
                  <a:prstClr val="white"/>
                </a:duotone>
                <a:extLst/>
              </a:blip>
              <a:srcRect/>
              <a:stretch>
                <a:fillRect/>
              </a:stretch>
            </p:blipFill>
            <p:spPr bwMode="auto">
              <a:xfrm>
                <a:off x="995949" y="2512666"/>
                <a:ext cx="1747251" cy="1297334"/>
              </a:xfrm>
              <a:prstGeom prst="rect">
                <a:avLst/>
              </a:prstGeom>
              <a:solidFill>
                <a:schemeClr val="bg1">
                  <a:alpha val="27000"/>
                </a:schemeClr>
              </a:solidFill>
            </p:spPr>
          </p:pic>
          <p:sp>
            <p:nvSpPr>
              <p:cNvPr id="48" name="TextBox 47"/>
              <p:cNvSpPr txBox="1"/>
              <p:nvPr/>
            </p:nvSpPr>
            <p:spPr>
              <a:xfrm>
                <a:off x="900525" y="2636838"/>
                <a:ext cx="1958165" cy="954107"/>
              </a:xfrm>
              <a:prstGeom prst="rect">
                <a:avLst/>
              </a:prstGeom>
              <a:noFill/>
            </p:spPr>
            <p:txBody>
              <a:bodyPr wrap="none" rtlCol="0">
                <a:spAutoFit/>
              </a:bodyPr>
              <a:lstStyle/>
              <a:p>
                <a:pPr algn="ctr"/>
                <a:r>
                  <a:rPr lang="en-US" sz="2800" b="1" dirty="0" smtClean="0"/>
                  <a:t>Conference </a:t>
                </a:r>
              </a:p>
              <a:p>
                <a:pPr algn="ctr"/>
                <a:r>
                  <a:rPr lang="en-US" sz="2800" b="1" dirty="0" smtClean="0"/>
                  <a:t>Room</a:t>
                </a:r>
                <a:endParaRPr lang="en-US" sz="2800" b="1" dirty="0"/>
              </a:p>
            </p:txBody>
          </p:sp>
        </p:grpSp>
        <p:grpSp>
          <p:nvGrpSpPr>
            <p:cNvPr id="29" name="Group 28"/>
            <p:cNvGrpSpPr/>
            <p:nvPr/>
          </p:nvGrpSpPr>
          <p:grpSpPr>
            <a:xfrm>
              <a:off x="2211109" y="4538928"/>
              <a:ext cx="1900265" cy="1266843"/>
              <a:chOff x="614335" y="4549757"/>
              <a:chExt cx="1900265" cy="1266843"/>
            </a:xfrm>
          </p:grpSpPr>
          <p:pic>
            <p:nvPicPr>
              <p:cNvPr id="42" name="Picture 4" descr="http://www.polarcruises.com/photos/ships/cleliaii/sh_cle_Restraunt.png"/>
              <p:cNvPicPr>
                <a:picLocks noChangeAspect="1" noChangeArrowheads="1"/>
              </p:cNvPicPr>
              <p:nvPr/>
            </p:nvPicPr>
            <p:blipFill>
              <a:blip r:embed="rId4" cstate="screen">
                <a:duotone>
                  <a:schemeClr val="bg2">
                    <a:shade val="45000"/>
                    <a:satMod val="135000"/>
                  </a:schemeClr>
                  <a:prstClr val="white"/>
                </a:duotone>
                <a:extLst/>
              </a:blip>
              <a:srcRect/>
              <a:stretch>
                <a:fillRect/>
              </a:stretch>
            </p:blipFill>
            <p:spPr bwMode="auto">
              <a:xfrm>
                <a:off x="614335" y="4549757"/>
                <a:ext cx="1900265" cy="1266843"/>
              </a:xfrm>
              <a:prstGeom prst="rect">
                <a:avLst/>
              </a:prstGeom>
              <a:solidFill>
                <a:schemeClr val="bg1">
                  <a:alpha val="27000"/>
                </a:schemeClr>
              </a:solidFill>
            </p:spPr>
          </p:pic>
          <p:sp>
            <p:nvSpPr>
              <p:cNvPr id="46" name="TextBox 45"/>
              <p:cNvSpPr txBox="1"/>
              <p:nvPr/>
            </p:nvSpPr>
            <p:spPr>
              <a:xfrm>
                <a:off x="841769" y="4706124"/>
                <a:ext cx="1445396" cy="954107"/>
              </a:xfrm>
              <a:prstGeom prst="rect">
                <a:avLst/>
              </a:prstGeom>
              <a:noFill/>
            </p:spPr>
            <p:txBody>
              <a:bodyPr wrap="none" rtlCol="0">
                <a:spAutoFit/>
              </a:bodyPr>
              <a:lstStyle/>
              <a:p>
                <a:pPr algn="ctr"/>
                <a:r>
                  <a:rPr lang="en-US" sz="2800" b="1" dirty="0" smtClean="0"/>
                  <a:t>Banquet</a:t>
                </a:r>
              </a:p>
              <a:p>
                <a:pPr algn="ctr"/>
                <a:r>
                  <a:rPr lang="en-US" sz="2800" b="1" dirty="0" smtClean="0"/>
                  <a:t>Hall</a:t>
                </a:r>
                <a:endParaRPr lang="en-US" sz="2800" b="1" dirty="0"/>
              </a:p>
            </p:txBody>
          </p:sp>
        </p:grpSp>
        <p:grpSp>
          <p:nvGrpSpPr>
            <p:cNvPr id="30" name="Group 29"/>
            <p:cNvGrpSpPr/>
            <p:nvPr/>
          </p:nvGrpSpPr>
          <p:grpSpPr>
            <a:xfrm>
              <a:off x="5280102" y="4526681"/>
              <a:ext cx="2248510" cy="1279090"/>
              <a:chOff x="6339414" y="4876800"/>
              <a:chExt cx="1918635" cy="1279090"/>
            </a:xfrm>
          </p:grpSpPr>
          <p:pic>
            <p:nvPicPr>
              <p:cNvPr id="40" name="Picture 39" descr="http://usclancaster.sc.edu/rental/Stevens/StevensStraight.jpg"/>
              <p:cNvPicPr>
                <a:picLocks noChangeAspect="1" noChangeArrowheads="1"/>
              </p:cNvPicPr>
              <p:nvPr/>
            </p:nvPicPr>
            <p:blipFill>
              <a:blip r:embed="rId5" cstate="screen">
                <a:duotone>
                  <a:schemeClr val="bg2">
                    <a:shade val="45000"/>
                    <a:satMod val="135000"/>
                  </a:schemeClr>
                  <a:prstClr val="white"/>
                </a:duotone>
                <a:extLst/>
              </a:blip>
              <a:srcRect/>
              <a:stretch>
                <a:fillRect/>
              </a:stretch>
            </p:blipFill>
            <p:spPr bwMode="auto">
              <a:xfrm>
                <a:off x="6339414" y="4876800"/>
                <a:ext cx="1918635" cy="1279090"/>
              </a:xfrm>
              <a:prstGeom prst="rect">
                <a:avLst/>
              </a:prstGeom>
              <a:solidFill>
                <a:schemeClr val="bg1">
                  <a:alpha val="27000"/>
                </a:schemeClr>
              </a:solidFill>
            </p:spPr>
          </p:pic>
          <p:sp>
            <p:nvSpPr>
              <p:cNvPr id="41" name="TextBox 40"/>
              <p:cNvSpPr txBox="1"/>
              <p:nvPr/>
            </p:nvSpPr>
            <p:spPr>
              <a:xfrm>
                <a:off x="6339415" y="5187598"/>
                <a:ext cx="1889941" cy="523220"/>
              </a:xfrm>
              <a:prstGeom prst="rect">
                <a:avLst/>
              </a:prstGeom>
              <a:noFill/>
            </p:spPr>
            <p:txBody>
              <a:bodyPr wrap="none" rtlCol="0">
                <a:spAutoFit/>
              </a:bodyPr>
              <a:lstStyle/>
              <a:p>
                <a:pPr algn="ctr"/>
                <a:r>
                  <a:rPr lang="en-US" sz="2800" b="1" dirty="0" smtClean="0"/>
                  <a:t>Auditorium</a:t>
                </a:r>
                <a:endParaRPr lang="en-US" sz="2800" b="1" dirty="0"/>
              </a:p>
            </p:txBody>
          </p:sp>
        </p:grpSp>
        <p:grpSp>
          <p:nvGrpSpPr>
            <p:cNvPr id="31" name="Group 30"/>
            <p:cNvGrpSpPr/>
            <p:nvPr/>
          </p:nvGrpSpPr>
          <p:grpSpPr>
            <a:xfrm>
              <a:off x="5257800" y="2363535"/>
              <a:ext cx="2270814" cy="1370265"/>
              <a:chOff x="6231994" y="2512666"/>
              <a:chExt cx="2270814" cy="1370265"/>
            </a:xfrm>
          </p:grpSpPr>
          <p:pic>
            <p:nvPicPr>
              <p:cNvPr id="38" name="Picture 8" descr="http://patokallio.name/photo/travel/Cyprus/Paphos/Amphitheatre.JPG"/>
              <p:cNvPicPr>
                <a:picLocks noChangeAspect="1" noChangeArrowheads="1"/>
              </p:cNvPicPr>
              <p:nvPr/>
            </p:nvPicPr>
            <p:blipFill>
              <a:blip r:embed="rId6" cstate="screen">
                <a:duotone>
                  <a:schemeClr val="bg2">
                    <a:shade val="45000"/>
                    <a:satMod val="135000"/>
                  </a:schemeClr>
                  <a:prstClr val="white"/>
                </a:duotone>
                <a:extLst/>
              </a:blip>
              <a:srcRect/>
              <a:stretch>
                <a:fillRect/>
              </a:stretch>
            </p:blipFill>
            <p:spPr bwMode="auto">
              <a:xfrm>
                <a:off x="6254298" y="2512666"/>
                <a:ext cx="2226206" cy="1370265"/>
              </a:xfrm>
              <a:prstGeom prst="rect">
                <a:avLst/>
              </a:prstGeom>
              <a:solidFill>
                <a:schemeClr val="bg1">
                  <a:alpha val="27000"/>
                </a:schemeClr>
              </a:solidFill>
            </p:spPr>
          </p:pic>
          <p:sp>
            <p:nvSpPr>
              <p:cNvPr id="39" name="TextBox 38"/>
              <p:cNvSpPr txBox="1"/>
              <p:nvPr/>
            </p:nvSpPr>
            <p:spPr>
              <a:xfrm>
                <a:off x="6231994" y="2905780"/>
                <a:ext cx="2270814" cy="523220"/>
              </a:xfrm>
              <a:prstGeom prst="rect">
                <a:avLst/>
              </a:prstGeom>
              <a:noFill/>
            </p:spPr>
            <p:txBody>
              <a:bodyPr wrap="none" rtlCol="0">
                <a:spAutoFit/>
              </a:bodyPr>
              <a:lstStyle/>
              <a:p>
                <a:pPr algn="ctr"/>
                <a:r>
                  <a:rPr lang="en-US" sz="2800" b="1" dirty="0" smtClean="0"/>
                  <a:t>Amphitheatre</a:t>
                </a:r>
                <a:endParaRPr lang="en-US" sz="2800" b="1" dirty="0"/>
              </a:p>
            </p:txBody>
          </p:sp>
        </p:grpSp>
        <p:sp>
          <p:nvSpPr>
            <p:cNvPr id="32" name="Oval 31"/>
            <p:cNvSpPr/>
            <p:nvPr/>
          </p:nvSpPr>
          <p:spPr>
            <a:xfrm>
              <a:off x="609600" y="1524000"/>
              <a:ext cx="7959696" cy="4958068"/>
            </a:xfrm>
            <a:prstGeom prst="ellipse">
              <a:avLst/>
            </a:prstGeom>
            <a:no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3375746" y="3985194"/>
              <a:ext cx="1178528" cy="523220"/>
            </a:xfrm>
            <a:prstGeom prst="rect">
              <a:avLst/>
            </a:prstGeom>
            <a:solidFill>
              <a:schemeClr val="bg1"/>
            </a:solidFill>
            <a:ln w="38100">
              <a:solidFill>
                <a:schemeClr val="accent2"/>
              </a:solidFill>
            </a:ln>
          </p:spPr>
          <p:txBody>
            <a:bodyPr wrap="none" rtlCol="0">
              <a:spAutoFit/>
            </a:bodyPr>
            <a:lstStyle/>
            <a:p>
              <a:r>
                <a:rPr lang="en-US" sz="2800" b="1" dirty="0" smtClean="0"/>
                <a:t>Indoor</a:t>
              </a:r>
              <a:endParaRPr lang="en-US" sz="2800" b="1" dirty="0"/>
            </a:p>
          </p:txBody>
        </p:sp>
        <p:sp>
          <p:nvSpPr>
            <p:cNvPr id="34" name="TextBox 33"/>
            <p:cNvSpPr txBox="1"/>
            <p:nvPr/>
          </p:nvSpPr>
          <p:spPr>
            <a:xfrm>
              <a:off x="5181600" y="1676430"/>
              <a:ext cx="3523529" cy="523220"/>
            </a:xfrm>
            <a:prstGeom prst="rect">
              <a:avLst/>
            </a:prstGeom>
            <a:solidFill>
              <a:schemeClr val="bg1"/>
            </a:solidFill>
            <a:ln w="38100">
              <a:solidFill>
                <a:schemeClr val="accent4"/>
              </a:solidFill>
            </a:ln>
          </p:spPr>
          <p:txBody>
            <a:bodyPr wrap="none" rtlCol="0">
              <a:spAutoFit/>
            </a:bodyPr>
            <a:lstStyle/>
            <a:p>
              <a:r>
                <a:rPr lang="en-US" sz="2800" b="1" dirty="0" smtClean="0"/>
                <a:t>Large Seating Capacity</a:t>
              </a:r>
              <a:endParaRPr lang="en-US" sz="2800" b="1" dirty="0"/>
            </a:p>
          </p:txBody>
        </p:sp>
        <p:sp>
          <p:nvSpPr>
            <p:cNvPr id="35" name="Freeform 34"/>
            <p:cNvSpPr/>
            <p:nvPr/>
          </p:nvSpPr>
          <p:spPr>
            <a:xfrm>
              <a:off x="4612909" y="974431"/>
              <a:ext cx="1940291" cy="5335725"/>
            </a:xfrm>
            <a:custGeom>
              <a:avLst/>
              <a:gdLst>
                <a:gd name="connsiteX0" fmla="*/ 919680 w 2265880"/>
                <a:gd name="connsiteY0" fmla="*/ 0 h 4920388"/>
                <a:gd name="connsiteX1" fmla="*/ 5280 w 2265880"/>
                <a:gd name="connsiteY1" fmla="*/ 2108200 h 4920388"/>
                <a:gd name="connsiteX2" fmla="*/ 627580 w 2265880"/>
                <a:gd name="connsiteY2" fmla="*/ 4686300 h 4920388"/>
                <a:gd name="connsiteX3" fmla="*/ 2265880 w 2265880"/>
                <a:gd name="connsiteY3" fmla="*/ 4800600 h 4920388"/>
                <a:gd name="connsiteX4" fmla="*/ 2265880 w 2265880"/>
                <a:gd name="connsiteY4" fmla="*/ 4800600 h 4920388"/>
                <a:gd name="connsiteX0" fmla="*/ 782613 w 2128813"/>
                <a:gd name="connsiteY0" fmla="*/ 0 h 4946981"/>
                <a:gd name="connsiteX1" fmla="*/ 7913 w 2128813"/>
                <a:gd name="connsiteY1" fmla="*/ 1739900 h 4946981"/>
                <a:gd name="connsiteX2" fmla="*/ 490513 w 2128813"/>
                <a:gd name="connsiteY2" fmla="*/ 4686300 h 4946981"/>
                <a:gd name="connsiteX3" fmla="*/ 2128813 w 2128813"/>
                <a:gd name="connsiteY3" fmla="*/ 4800600 h 4946981"/>
                <a:gd name="connsiteX4" fmla="*/ 2128813 w 2128813"/>
                <a:gd name="connsiteY4" fmla="*/ 4800600 h 4946981"/>
                <a:gd name="connsiteX0" fmla="*/ 389630 w 2129530"/>
                <a:gd name="connsiteY0" fmla="*/ 0 h 4629481"/>
                <a:gd name="connsiteX1" fmla="*/ 8630 w 2129530"/>
                <a:gd name="connsiteY1" fmla="*/ 1422400 h 4629481"/>
                <a:gd name="connsiteX2" fmla="*/ 491230 w 2129530"/>
                <a:gd name="connsiteY2" fmla="*/ 4368800 h 4629481"/>
                <a:gd name="connsiteX3" fmla="*/ 2129530 w 2129530"/>
                <a:gd name="connsiteY3" fmla="*/ 4483100 h 4629481"/>
                <a:gd name="connsiteX4" fmla="*/ 2129530 w 2129530"/>
                <a:gd name="connsiteY4" fmla="*/ 4483100 h 4629481"/>
                <a:gd name="connsiteX0" fmla="*/ 389630 w 2129530"/>
                <a:gd name="connsiteY0" fmla="*/ 0 h 4490709"/>
                <a:gd name="connsiteX1" fmla="*/ 8630 w 2129530"/>
                <a:gd name="connsiteY1" fmla="*/ 1422400 h 4490709"/>
                <a:gd name="connsiteX2" fmla="*/ 491230 w 2129530"/>
                <a:gd name="connsiteY2" fmla="*/ 4152900 h 4490709"/>
                <a:gd name="connsiteX3" fmla="*/ 2129530 w 2129530"/>
                <a:gd name="connsiteY3" fmla="*/ 4483100 h 4490709"/>
                <a:gd name="connsiteX4" fmla="*/ 2129530 w 2129530"/>
                <a:gd name="connsiteY4" fmla="*/ 4483100 h 4490709"/>
                <a:gd name="connsiteX0" fmla="*/ 389630 w 2206305"/>
                <a:gd name="connsiteY0" fmla="*/ 0 h 4622800"/>
                <a:gd name="connsiteX1" fmla="*/ 8630 w 2206305"/>
                <a:gd name="connsiteY1" fmla="*/ 1422400 h 4622800"/>
                <a:gd name="connsiteX2" fmla="*/ 491230 w 2206305"/>
                <a:gd name="connsiteY2" fmla="*/ 4152900 h 4622800"/>
                <a:gd name="connsiteX3" fmla="*/ 2129530 w 2206305"/>
                <a:gd name="connsiteY3" fmla="*/ 4483100 h 4622800"/>
                <a:gd name="connsiteX4" fmla="*/ 1913630 w 2206305"/>
                <a:gd name="connsiteY4" fmla="*/ 4622800 h 4622800"/>
                <a:gd name="connsiteX0" fmla="*/ 389630 w 1931567"/>
                <a:gd name="connsiteY0" fmla="*/ 0 h 4671242"/>
                <a:gd name="connsiteX1" fmla="*/ 8630 w 1931567"/>
                <a:gd name="connsiteY1" fmla="*/ 1422400 h 4671242"/>
                <a:gd name="connsiteX2" fmla="*/ 491230 w 1931567"/>
                <a:gd name="connsiteY2" fmla="*/ 4152900 h 4671242"/>
                <a:gd name="connsiteX3" fmla="*/ 1596130 w 1931567"/>
                <a:gd name="connsiteY3" fmla="*/ 4648200 h 4671242"/>
                <a:gd name="connsiteX4" fmla="*/ 1913630 w 1931567"/>
                <a:gd name="connsiteY4" fmla="*/ 4622800 h 4671242"/>
                <a:gd name="connsiteX0" fmla="*/ 389630 w 1937236"/>
                <a:gd name="connsiteY0" fmla="*/ 0 h 4649925"/>
                <a:gd name="connsiteX1" fmla="*/ 8630 w 1937236"/>
                <a:gd name="connsiteY1" fmla="*/ 1422400 h 4649925"/>
                <a:gd name="connsiteX2" fmla="*/ 491230 w 1937236"/>
                <a:gd name="connsiteY2" fmla="*/ 4152900 h 4649925"/>
                <a:gd name="connsiteX3" fmla="*/ 1596130 w 1937236"/>
                <a:gd name="connsiteY3" fmla="*/ 4648200 h 4649925"/>
                <a:gd name="connsiteX4" fmla="*/ 1913630 w 1937236"/>
                <a:gd name="connsiteY4" fmla="*/ 4622800 h 4649925"/>
                <a:gd name="connsiteX0" fmla="*/ 938785 w 1940291"/>
                <a:gd name="connsiteY0" fmla="*/ 0 h 5335725"/>
                <a:gd name="connsiteX1" fmla="*/ 11685 w 1940291"/>
                <a:gd name="connsiteY1" fmla="*/ 2108200 h 5335725"/>
                <a:gd name="connsiteX2" fmla="*/ 494285 w 1940291"/>
                <a:gd name="connsiteY2" fmla="*/ 4838700 h 5335725"/>
                <a:gd name="connsiteX3" fmla="*/ 1599185 w 1940291"/>
                <a:gd name="connsiteY3" fmla="*/ 5334000 h 5335725"/>
                <a:gd name="connsiteX4" fmla="*/ 1916685 w 1940291"/>
                <a:gd name="connsiteY4" fmla="*/ 5308600 h 533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0291" h="5335725">
                  <a:moveTo>
                    <a:pt x="938785" y="0"/>
                  </a:moveTo>
                  <a:cubicBezTo>
                    <a:pt x="505926" y="663575"/>
                    <a:pt x="85768" y="1301750"/>
                    <a:pt x="11685" y="2108200"/>
                  </a:cubicBezTo>
                  <a:cubicBezTo>
                    <a:pt x="-62398" y="2914650"/>
                    <a:pt x="229702" y="4301067"/>
                    <a:pt x="494285" y="4838700"/>
                  </a:cubicBezTo>
                  <a:cubicBezTo>
                    <a:pt x="758868" y="5376333"/>
                    <a:pt x="1349819" y="5321707"/>
                    <a:pt x="1599185" y="5334000"/>
                  </a:cubicBezTo>
                  <a:cubicBezTo>
                    <a:pt x="1899752" y="5348817"/>
                    <a:pt x="1988652" y="5262033"/>
                    <a:pt x="1916685" y="5308600"/>
                  </a:cubicBezTo>
                </a:path>
              </a:pathLst>
            </a:custGeom>
            <a:noFill/>
            <a:ln w="571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7246087" y="3837116"/>
              <a:ext cx="1822935" cy="523220"/>
            </a:xfrm>
            <a:prstGeom prst="rect">
              <a:avLst/>
            </a:prstGeom>
            <a:solidFill>
              <a:schemeClr val="bg1"/>
            </a:solidFill>
            <a:ln w="38100">
              <a:solidFill>
                <a:schemeClr val="accent1"/>
              </a:solidFill>
            </a:ln>
          </p:spPr>
          <p:txBody>
            <a:bodyPr wrap="none" rtlCol="0">
              <a:spAutoFit/>
            </a:bodyPr>
            <a:lstStyle/>
            <a:p>
              <a:r>
                <a:rPr lang="en-US" sz="2800" b="1" dirty="0" smtClean="0"/>
                <a:t>Man-made</a:t>
              </a:r>
              <a:endParaRPr lang="en-US" sz="2800" b="1" dirty="0"/>
            </a:p>
          </p:txBody>
        </p:sp>
        <p:sp>
          <p:nvSpPr>
            <p:cNvPr id="37" name="Freeform 36"/>
            <p:cNvSpPr/>
            <p:nvPr/>
          </p:nvSpPr>
          <p:spPr>
            <a:xfrm>
              <a:off x="3810000" y="1938040"/>
              <a:ext cx="4954233" cy="3351156"/>
            </a:xfrm>
            <a:custGeom>
              <a:avLst/>
              <a:gdLst>
                <a:gd name="connsiteX0" fmla="*/ 0 w 4954233"/>
                <a:gd name="connsiteY0" fmla="*/ 0 h 3351156"/>
                <a:gd name="connsiteX1" fmla="*/ 660400 w 4954233"/>
                <a:gd name="connsiteY1" fmla="*/ 762000 h 3351156"/>
                <a:gd name="connsiteX2" fmla="*/ 787400 w 4954233"/>
                <a:gd name="connsiteY2" fmla="*/ 2527300 h 3351156"/>
                <a:gd name="connsiteX3" fmla="*/ 3327400 w 4954233"/>
                <a:gd name="connsiteY3" fmla="*/ 2006600 h 3351156"/>
                <a:gd name="connsiteX4" fmla="*/ 4724400 w 4954233"/>
                <a:gd name="connsiteY4" fmla="*/ 3187700 h 3351156"/>
                <a:gd name="connsiteX5" fmla="*/ 4940300 w 4954233"/>
                <a:gd name="connsiteY5" fmla="*/ 3340100 h 3351156"/>
                <a:gd name="connsiteX6" fmla="*/ 4914900 w 4954233"/>
                <a:gd name="connsiteY6" fmla="*/ 3327400 h 3351156"/>
                <a:gd name="connsiteX0" fmla="*/ 0 w 4954233"/>
                <a:gd name="connsiteY0" fmla="*/ 0 h 3351156"/>
                <a:gd name="connsiteX1" fmla="*/ 660400 w 4954233"/>
                <a:gd name="connsiteY1" fmla="*/ 762000 h 3351156"/>
                <a:gd name="connsiteX2" fmla="*/ 1016000 w 4954233"/>
                <a:gd name="connsiteY2" fmla="*/ 2209800 h 3351156"/>
                <a:gd name="connsiteX3" fmla="*/ 3327400 w 4954233"/>
                <a:gd name="connsiteY3" fmla="*/ 2006600 h 3351156"/>
                <a:gd name="connsiteX4" fmla="*/ 4724400 w 4954233"/>
                <a:gd name="connsiteY4" fmla="*/ 3187700 h 3351156"/>
                <a:gd name="connsiteX5" fmla="*/ 4940300 w 4954233"/>
                <a:gd name="connsiteY5" fmla="*/ 3340100 h 3351156"/>
                <a:gd name="connsiteX6" fmla="*/ 4914900 w 4954233"/>
                <a:gd name="connsiteY6" fmla="*/ 3327400 h 3351156"/>
                <a:gd name="connsiteX0" fmla="*/ 0 w 4954233"/>
                <a:gd name="connsiteY0" fmla="*/ 0 h 3351156"/>
                <a:gd name="connsiteX1" fmla="*/ 660400 w 4954233"/>
                <a:gd name="connsiteY1" fmla="*/ 762000 h 3351156"/>
                <a:gd name="connsiteX2" fmla="*/ 1016000 w 4954233"/>
                <a:gd name="connsiteY2" fmla="*/ 2209800 h 3351156"/>
                <a:gd name="connsiteX3" fmla="*/ 3327400 w 4954233"/>
                <a:gd name="connsiteY3" fmla="*/ 2006600 h 3351156"/>
                <a:gd name="connsiteX4" fmla="*/ 4724400 w 4954233"/>
                <a:gd name="connsiteY4" fmla="*/ 3187700 h 3351156"/>
                <a:gd name="connsiteX5" fmla="*/ 4940300 w 4954233"/>
                <a:gd name="connsiteY5" fmla="*/ 3340100 h 3351156"/>
                <a:gd name="connsiteX6" fmla="*/ 4914900 w 4954233"/>
                <a:gd name="connsiteY6" fmla="*/ 3327400 h 335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4233" h="3351156">
                  <a:moveTo>
                    <a:pt x="0" y="0"/>
                  </a:moveTo>
                  <a:cubicBezTo>
                    <a:pt x="264583" y="170391"/>
                    <a:pt x="491067" y="393700"/>
                    <a:pt x="660400" y="762000"/>
                  </a:cubicBezTo>
                  <a:cubicBezTo>
                    <a:pt x="829733" y="1130300"/>
                    <a:pt x="685800" y="1888067"/>
                    <a:pt x="1016000" y="2209800"/>
                  </a:cubicBezTo>
                  <a:cubicBezTo>
                    <a:pt x="1346200" y="2531533"/>
                    <a:pt x="2709333" y="1843617"/>
                    <a:pt x="3327400" y="2006600"/>
                  </a:cubicBezTo>
                  <a:cubicBezTo>
                    <a:pt x="3945467" y="2169583"/>
                    <a:pt x="4455583" y="2965450"/>
                    <a:pt x="4724400" y="3187700"/>
                  </a:cubicBezTo>
                  <a:cubicBezTo>
                    <a:pt x="4993217" y="3409950"/>
                    <a:pt x="4908550" y="3316817"/>
                    <a:pt x="4940300" y="3340100"/>
                  </a:cubicBezTo>
                  <a:cubicBezTo>
                    <a:pt x="4972050" y="3363383"/>
                    <a:pt x="4943475" y="3345391"/>
                    <a:pt x="4914900" y="3327400"/>
                  </a:cubicBezTo>
                </a:path>
              </a:pathLst>
            </a:cu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796475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750"/>
                                        <p:tgtEl>
                                          <p:spTgt spid="45"/>
                                        </p:tgtEl>
                                      </p:cBhvr>
                                    </p:animEffect>
                                  </p:childTnLst>
                                </p:cTn>
                              </p:par>
                              <p:par>
                                <p:cTn id="8" presetID="1" presetClass="entr" presetSubtype="0" fill="hold" nodeType="withEffect">
                                  <p:stCondLst>
                                    <p:cond delay="0"/>
                                  </p:stCondLst>
                                  <p:childTnLst>
                                    <p:set>
                                      <p:cBhvr>
                                        <p:cTn id="9" dur="1" fill="hold">
                                          <p:stCondLst>
                                            <p:cond delay="9"/>
                                          </p:stCondLst>
                                        </p:cTn>
                                        <p:tgtEl>
                                          <p:spTgt spid="17"/>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9"/>
                                          </p:stCondLst>
                                        </p:cTn>
                                        <p:tgtEl>
                                          <p:spTgt spid="1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9"/>
                                          </p:stCondLst>
                                        </p:cTn>
                                        <p:tgtEl>
                                          <p:spTgt spid="19"/>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750"/>
                                        <p:tgtEl>
                                          <p:spTgt spid="3"/>
                                        </p:tgtEl>
                                      </p:cBhvr>
                                    </p:animEffect>
                                  </p:childTnLst>
                                </p:cTn>
                              </p:par>
                              <p:par>
                                <p:cTn id="17" presetID="1" presetClass="entr" presetSubtype="0" fill="hold" nodeType="withEffect">
                                  <p:stCondLst>
                                    <p:cond delay="0"/>
                                  </p:stCondLst>
                                  <p:childTnLst>
                                    <p:set>
                                      <p:cBhvr>
                                        <p:cTn id="18" dur="1" fill="hold">
                                          <p:stCondLst>
                                            <p:cond delay="9"/>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75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750"/>
                                        <p:tgtEl>
                                          <p:spTgt spid="43"/>
                                        </p:tgtEl>
                                      </p:cBhvr>
                                    </p:animEffect>
                                  </p:childTnLst>
                                </p:cTn>
                              </p:par>
                              <p:par>
                                <p:cTn id="27" presetID="10" presetClass="exit" presetSubtype="0" fill="hold" grpId="1" nodeType="withEffect">
                                  <p:stCondLst>
                                    <p:cond delay="0"/>
                                  </p:stCondLst>
                                  <p:childTnLst>
                                    <p:animEffect transition="out" filter="fade">
                                      <p:cBhvr>
                                        <p:cTn id="28" dur="750"/>
                                        <p:tgtEl>
                                          <p:spTgt spid="45"/>
                                        </p:tgtEl>
                                      </p:cBhvr>
                                    </p:animEffect>
                                    <p:set>
                                      <p:cBhvr>
                                        <p:cTn id="29" dur="1" fill="hold">
                                          <p:stCondLst>
                                            <p:cond delay="749"/>
                                          </p:stCondLst>
                                        </p:cTn>
                                        <p:tgtEl>
                                          <p:spTgt spid="4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750"/>
                                        <p:tgtEl>
                                          <p:spTgt spid="3"/>
                                        </p:tgtEl>
                                      </p:cBhvr>
                                    </p:animEffect>
                                    <p:set>
                                      <p:cBhvr>
                                        <p:cTn id="32" dur="1" fill="hold">
                                          <p:stCondLst>
                                            <p:cond delay="749"/>
                                          </p:stCondLst>
                                        </p:cTn>
                                        <p:tgtEl>
                                          <p:spTgt spid="3"/>
                                        </p:tgtEl>
                                        <p:attrNameLst>
                                          <p:attrName>style.visibility</p:attrName>
                                        </p:attrNameLst>
                                      </p:cBhvr>
                                      <p:to>
                                        <p:strVal val="hidden"/>
                                      </p:to>
                                    </p:set>
                                  </p:childTnLst>
                                </p:cTn>
                              </p:par>
                            </p:childTnLst>
                          </p:cTn>
                        </p:par>
                        <p:par>
                          <p:cTn id="33" fill="hold">
                            <p:stCondLst>
                              <p:cond delay="750"/>
                            </p:stCondLst>
                            <p:childTnLst>
                              <p:par>
                                <p:cTn id="34" presetID="10" presetClass="entr" presetSubtype="0" fill="hold" grpId="0" nodeType="after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750"/>
                                        <p:tgtEl>
                                          <p:spTgt spid="4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750"/>
                                        <p:tgtEl>
                                          <p:spTgt spid="7"/>
                                        </p:tgtEl>
                                      </p:cBhvr>
                                    </p:animEffect>
                                  </p:childTnLst>
                                </p:cTn>
                              </p:par>
                              <p:par>
                                <p:cTn id="40" presetID="10" presetClass="exit" presetSubtype="0" fill="hold" grpId="1" nodeType="withEffect">
                                  <p:stCondLst>
                                    <p:cond delay="0"/>
                                  </p:stCondLst>
                                  <p:childTnLst>
                                    <p:animEffect transition="out" filter="fade">
                                      <p:cBhvr>
                                        <p:cTn id="41" dur="750"/>
                                        <p:tgtEl>
                                          <p:spTgt spid="5"/>
                                        </p:tgtEl>
                                      </p:cBhvr>
                                    </p:animEffect>
                                    <p:set>
                                      <p:cBhvr>
                                        <p:cTn id="42" dur="1" fill="hold">
                                          <p:stCondLst>
                                            <p:cond delay="749"/>
                                          </p:stCondLst>
                                        </p:cTn>
                                        <p:tgtEl>
                                          <p:spTgt spid="5"/>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750"/>
                                        <p:tgtEl>
                                          <p:spTgt spid="43"/>
                                        </p:tgtEl>
                                      </p:cBhvr>
                                    </p:animEffect>
                                    <p:set>
                                      <p:cBhvr>
                                        <p:cTn id="45" dur="1" fill="hold">
                                          <p:stCondLst>
                                            <p:cond delay="749"/>
                                          </p:stCondLst>
                                        </p:cTn>
                                        <p:tgtEl>
                                          <p:spTgt spid="43"/>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750"/>
                                        <p:tgtEl>
                                          <p:spTgt spid="44"/>
                                        </p:tgtEl>
                                      </p:cBhvr>
                                    </p:animEffect>
                                    <p:set>
                                      <p:cBhvr>
                                        <p:cTn id="48" dur="1" fill="hold">
                                          <p:stCondLst>
                                            <p:cond delay="749"/>
                                          </p:stCondLst>
                                        </p:cTn>
                                        <p:tgtEl>
                                          <p:spTgt spid="4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750"/>
                                        <p:tgtEl>
                                          <p:spTgt spid="7"/>
                                        </p:tgtEl>
                                      </p:cBhvr>
                                    </p:animEffect>
                                    <p:set>
                                      <p:cBhvr>
                                        <p:cTn id="51" dur="1" fill="hold">
                                          <p:stCondLst>
                                            <p:cond delay="749"/>
                                          </p:stCondLst>
                                        </p:cTn>
                                        <p:tgtEl>
                                          <p:spTgt spid="7"/>
                                        </p:tgtEl>
                                        <p:attrNameLst>
                                          <p:attrName>style.visibility</p:attrName>
                                        </p:attrNameLst>
                                      </p:cBhvr>
                                      <p:to>
                                        <p:strVal val="hidden"/>
                                      </p:to>
                                    </p:se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750"/>
                                        <p:tgtEl>
                                          <p:spTgt spid="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750"/>
                                        <p:tgtEl>
                                          <p:spTgt spid="21"/>
                                        </p:tgtEl>
                                      </p:cBhvr>
                                    </p:animEffect>
                                  </p:childTnLst>
                                </p:cTn>
                              </p:par>
                            </p:childTnLst>
                          </p:cTn>
                        </p:par>
                        <p:par>
                          <p:cTn id="59" fill="hold">
                            <p:stCondLst>
                              <p:cond delay="2250"/>
                            </p:stCondLst>
                            <p:childTnLst>
                              <p:par>
                                <p:cTn id="60" presetID="1" presetClass="entr" presetSubtype="0" fill="hold" nodeType="afterEffect">
                                  <p:stCondLst>
                                    <p:cond delay="0"/>
                                  </p:stCondLst>
                                  <p:childTnLst>
                                    <p:set>
                                      <p:cBhvr>
                                        <p:cTn id="61" dur="1" fill="hold">
                                          <p:stCondLst>
                                            <p:cond delay="0"/>
                                          </p:stCondLst>
                                        </p:cTn>
                                        <p:tgtEl>
                                          <p:spTgt spid="25"/>
                                        </p:tgtEl>
                                        <p:attrNameLst>
                                          <p:attrName>style.visibility</p:attrName>
                                        </p:attrNameLst>
                                      </p:cBhvr>
                                      <p:to>
                                        <p:strVal val="visible"/>
                                      </p:to>
                                    </p:set>
                                  </p:childTnLst>
                                </p:cTn>
                              </p:par>
                              <p:par>
                                <p:cTn id="62" presetID="1" presetClass="exit" presetSubtype="0" fill="hold" grpId="2" nodeType="withEffect">
                                  <p:stCondLst>
                                    <p:cond delay="0"/>
                                  </p:stCondLst>
                                  <p:childTnLst>
                                    <p:set>
                                      <p:cBhvr>
                                        <p:cTn id="63" dur="1" fill="hold">
                                          <p:stCondLst>
                                            <p:cond delay="0"/>
                                          </p:stCondLst>
                                        </p:cTn>
                                        <p:tgtEl>
                                          <p:spTgt spid="45"/>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17"/>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16"/>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19"/>
                                        </p:tgtEl>
                                        <p:attrNameLst>
                                          <p:attrName>style.visibility</p:attrName>
                                        </p:attrNameLst>
                                      </p:cBhvr>
                                      <p:to>
                                        <p:strVal val="hidden"/>
                                      </p:to>
                                    </p:set>
                                  </p:childTnLst>
                                </p:cTn>
                              </p:par>
                              <p:par>
                                <p:cTn id="70" presetID="1" presetClass="exit" presetSubtype="0" fill="hold" grpId="2" nodeType="withEffect">
                                  <p:stCondLst>
                                    <p:cond delay="0"/>
                                  </p:stCondLst>
                                  <p:childTnLst>
                                    <p:set>
                                      <p:cBhvr>
                                        <p:cTn id="71" dur="1" fill="hold">
                                          <p:stCondLst>
                                            <p:cond delay="0"/>
                                          </p:stCondLst>
                                        </p:cTn>
                                        <p:tgtEl>
                                          <p:spTgt spid="3"/>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18"/>
                                        </p:tgtEl>
                                        <p:attrNameLst>
                                          <p:attrName>style.visibility</p:attrName>
                                        </p:attrNameLst>
                                      </p:cBhvr>
                                      <p:to>
                                        <p:strVal val="hidden"/>
                                      </p:to>
                                    </p:set>
                                  </p:childTnLst>
                                </p:cTn>
                              </p:par>
                              <p:par>
                                <p:cTn id="74" presetID="1" presetClass="exit" presetSubtype="0" fill="hold" grpId="2" nodeType="withEffect">
                                  <p:stCondLst>
                                    <p:cond delay="0"/>
                                  </p:stCondLst>
                                  <p:childTnLst>
                                    <p:set>
                                      <p:cBhvr>
                                        <p:cTn id="75" dur="1" fill="hold">
                                          <p:stCondLst>
                                            <p:cond delay="0"/>
                                          </p:stCondLst>
                                        </p:cTn>
                                        <p:tgtEl>
                                          <p:spTgt spid="5"/>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43"/>
                                        </p:tgtEl>
                                        <p:attrNameLst>
                                          <p:attrName>style.visibility</p:attrName>
                                        </p:attrNameLst>
                                      </p:cBhvr>
                                      <p:to>
                                        <p:strVal val="hidden"/>
                                      </p:to>
                                    </p:set>
                                  </p:childTnLst>
                                </p:cTn>
                              </p:par>
                              <p:par>
                                <p:cTn id="78" presetID="1" presetClass="exit" presetSubtype="0" fill="hold" grpId="2" nodeType="withEffect">
                                  <p:stCondLst>
                                    <p:cond delay="0"/>
                                  </p:stCondLst>
                                  <p:childTnLst>
                                    <p:set>
                                      <p:cBhvr>
                                        <p:cTn id="79" dur="1" fill="hold">
                                          <p:stCondLst>
                                            <p:cond delay="0"/>
                                          </p:stCondLst>
                                        </p:cTn>
                                        <p:tgtEl>
                                          <p:spTgt spid="44"/>
                                        </p:tgtEl>
                                        <p:attrNameLst>
                                          <p:attrName>style.visibility</p:attrName>
                                        </p:attrNameLst>
                                      </p:cBhvr>
                                      <p:to>
                                        <p:strVal val="hidden"/>
                                      </p:to>
                                    </p:set>
                                  </p:childTnLst>
                                </p:cTn>
                              </p:par>
                              <p:par>
                                <p:cTn id="80" presetID="1" presetClass="exit" presetSubtype="0" fill="hold" grpId="2" nodeType="withEffect">
                                  <p:stCondLst>
                                    <p:cond delay="0"/>
                                  </p:stCondLst>
                                  <p:childTnLst>
                                    <p:set>
                                      <p:cBhvr>
                                        <p:cTn id="81" dur="1" fill="hold">
                                          <p:stCondLst>
                                            <p:cond delay="0"/>
                                          </p:stCondLst>
                                        </p:cTn>
                                        <p:tgtEl>
                                          <p:spTgt spid="7"/>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4"/>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21" grpId="0" animBg="1"/>
      <p:bldP spid="21" grpId="1" animBg="1"/>
      <p:bldP spid="3" grpId="0" animBg="1"/>
      <p:bldP spid="3" grpId="1" animBg="1"/>
      <p:bldP spid="3" grpId="2" animBg="1"/>
      <p:bldP spid="7" grpId="0" animBg="1"/>
      <p:bldP spid="7" grpId="1" animBg="1"/>
      <p:bldP spid="7" grpId="2" animBg="1"/>
      <p:bldP spid="44" grpId="0" animBg="1"/>
      <p:bldP spid="44" grpId="1" animBg="1"/>
      <p:bldP spid="44" grpId="2" animBg="1"/>
      <p:bldP spid="4" grpId="0" animBg="1"/>
      <p:bldP spid="4" grpId="1" animBg="1"/>
      <p:bldP spid="45" grpId="0" animBg="1"/>
      <p:bldP spid="45" grpId="1" animBg="1"/>
      <p:bldP spid="45"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3393668" y="-76200"/>
            <a:ext cx="2808664" cy="707886"/>
          </a:xfrm>
          <a:prstGeom prst="rect">
            <a:avLst/>
          </a:prstGeom>
          <a:noFill/>
        </p:spPr>
        <p:txBody>
          <a:bodyPr wrap="square" rtlCol="0">
            <a:spAutoFit/>
          </a:bodyPr>
          <a:lstStyle/>
          <a:p>
            <a:pPr algn="ctr"/>
            <a:r>
              <a:rPr lang="en-US" sz="4000" b="1" dirty="0" smtClean="0"/>
              <a:t>Auditorium</a:t>
            </a:r>
            <a:endParaRPr lang="en-US" sz="4000" b="1" dirty="0"/>
          </a:p>
        </p:txBody>
      </p:sp>
      <p:pic>
        <p:nvPicPr>
          <p:cNvPr id="21" name="Picture 2" descr="http://balaton.graphics.cs.cmu.edu/ashrivas/ladoga_home/datasets/SUNS/images/a/auditorium/sun_afqeyuuvdyjhvnpx.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219200"/>
            <a:ext cx="3538728"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balaton.graphics.cs.cmu.edu/ashrivas/ladoga_home/datasets/SUNS/images/a/auditorium/sun_ahfsjdolluzxengz.jp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8726" y="1219200"/>
            <a:ext cx="356616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balaton.graphics.cs.cmu.edu/ashrivas/ladoga_home/datasets/SUNS/images/a/auditorium/sun_aehtcaqcslukjhd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8241" y="4013200"/>
            <a:ext cx="353568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shrivas\Dropbox\ssl-eccv12\eccv2012\cameraReady\figures\teaser\3\0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6668" y="4013200"/>
            <a:ext cx="3535680" cy="265176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2895600" y="574357"/>
            <a:ext cx="3390655" cy="492443"/>
            <a:chOff x="2895600" y="1346775"/>
            <a:chExt cx="3390655" cy="492443"/>
          </a:xfrm>
        </p:grpSpPr>
        <p:sp>
          <p:nvSpPr>
            <p:cNvPr id="25" name="TextBox 24"/>
            <p:cNvSpPr txBox="1"/>
            <p:nvPr/>
          </p:nvSpPr>
          <p:spPr>
            <a:xfrm>
              <a:off x="2895600" y="1346775"/>
              <a:ext cx="1086931" cy="492443"/>
            </a:xfrm>
            <a:prstGeom prst="rect">
              <a:avLst/>
            </a:prstGeom>
            <a:noFill/>
            <a:ln w="38100" cmpd="sng">
              <a:solidFill>
                <a:schemeClr val="accent2"/>
              </a:solidFill>
            </a:ln>
          </p:spPr>
          <p:txBody>
            <a:bodyPr wrap="none" rtlCol="0">
              <a:spAutoFit/>
            </a:bodyPr>
            <a:lstStyle/>
            <a:p>
              <a:r>
                <a:rPr lang="en-US" sz="2600" dirty="0" smtClean="0">
                  <a:ln>
                    <a:solidFill>
                      <a:schemeClr val="tx1"/>
                    </a:solidFill>
                  </a:ln>
                </a:rPr>
                <a:t>Indoor</a:t>
              </a:r>
              <a:endParaRPr lang="en-US" sz="2600" dirty="0">
                <a:ln>
                  <a:solidFill>
                    <a:schemeClr val="tx1"/>
                  </a:solidFill>
                </a:ln>
              </a:endParaRPr>
            </a:p>
          </p:txBody>
        </p:sp>
        <p:sp>
          <p:nvSpPr>
            <p:cNvPr id="26" name="TextBox 25"/>
            <p:cNvSpPr txBox="1"/>
            <p:nvPr/>
          </p:nvSpPr>
          <p:spPr>
            <a:xfrm>
              <a:off x="4148875" y="1346775"/>
              <a:ext cx="2137380" cy="492443"/>
            </a:xfrm>
            <a:prstGeom prst="rect">
              <a:avLst/>
            </a:prstGeom>
            <a:noFill/>
            <a:ln w="38100">
              <a:solidFill>
                <a:schemeClr val="accent6"/>
              </a:solidFill>
            </a:ln>
          </p:spPr>
          <p:txBody>
            <a:bodyPr wrap="none" rtlCol="0">
              <a:spAutoFit/>
            </a:bodyPr>
            <a:lstStyle/>
            <a:p>
              <a:r>
                <a:rPr lang="en-US" sz="2600" dirty="0" smtClean="0">
                  <a:ln>
                    <a:solidFill>
                      <a:schemeClr val="tx1"/>
                    </a:solidFill>
                  </a:ln>
                </a:rPr>
                <a:t>Has Seat Rows</a:t>
              </a:r>
              <a:endParaRPr lang="en-US" sz="2600" dirty="0">
                <a:ln>
                  <a:solidFill>
                    <a:schemeClr val="tx1"/>
                  </a:solidFill>
                </a:ln>
              </a:endParaRPr>
            </a:p>
          </p:txBody>
        </p:sp>
      </p:grpSp>
      <p:pic>
        <p:nvPicPr>
          <p:cNvPr id="28" name="Picture 2" descr="http://balaton.graphics.cs.cmu.edu/ashrivas/ladoga_home/datasets/SUNS/images/a/auditorium/sun_afqeyuuvdyjhvnpx.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219200"/>
            <a:ext cx="3538728" cy="2651760"/>
          </a:xfrm>
          <a:prstGeom prst="rect">
            <a:avLst/>
          </a:prstGeom>
          <a:ln w="38100" cap="sq">
            <a:solidFill>
              <a:srgbClr val="00FF00"/>
            </a:solidFill>
            <a:miter lim="800000"/>
          </a:ln>
          <a:effectLst>
            <a:outerShdw blurRad="57150" dist="50800" dir="2700000" sx="99000" sy="99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9" name="Picture 2" descr="http://balaton.graphics.cs.cmu.edu/ashrivas/ladoga_home/datasets/SUNS/images/a/auditorium/sun_ahfsjdolluzxengz.jp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8726" y="1219200"/>
            <a:ext cx="3566160" cy="2651760"/>
          </a:xfrm>
          <a:prstGeom prst="rect">
            <a:avLst/>
          </a:prstGeom>
          <a:ln w="38100" cap="sq">
            <a:solidFill>
              <a:srgbClr val="00FF00"/>
            </a:solidFill>
            <a:miter lim="800000"/>
          </a:ln>
          <a:effectLst>
            <a:outerShdw blurRad="57150" dist="50800" dir="2700000" sx="99000" sy="99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0" name="Picture 4" descr="http://balaton.graphics.cs.cmu.edu/ashrivas/ladoga_home/datasets/SUNS/images/a/auditorium/sun_aehtcaqcslukjhd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8241" y="4013200"/>
            <a:ext cx="3535680" cy="2651760"/>
          </a:xfrm>
          <a:prstGeom prst="rect">
            <a:avLst/>
          </a:prstGeom>
          <a:ln w="38100" cap="sq">
            <a:solidFill>
              <a:srgbClr val="00FF00"/>
            </a:solidFill>
            <a:miter lim="800000"/>
          </a:ln>
          <a:effectLst>
            <a:outerShdw blurRad="57150" dist="50800" dir="2700000" sx="99000" sy="99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1" name="Picture 5" descr="C:\Users\ashrivas\Dropbox\ssl-eccv12\eccv2012\cameraReady\figures\teaser\3\0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6668" y="4013200"/>
            <a:ext cx="3535680" cy="2651760"/>
          </a:xfrm>
          <a:prstGeom prst="rect">
            <a:avLst/>
          </a:prstGeom>
          <a:ln w="76200" cap="sq">
            <a:solidFill>
              <a:srgbClr val="FF0000"/>
            </a:solidFill>
            <a:miter lim="800000"/>
          </a:ln>
          <a:effectLst>
            <a:outerShdw blurRad="57150" dist="50800" dir="2700000" sx="99000" sy="99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33" name="Rectangle 32"/>
          <p:cNvSpPr/>
          <p:nvPr/>
        </p:nvSpPr>
        <p:spPr>
          <a:xfrm>
            <a:off x="4309830" y="2773740"/>
            <a:ext cx="1151277" cy="1569660"/>
          </a:xfrm>
          <a:prstGeom prst="rect">
            <a:avLst/>
          </a:prstGeom>
        </p:spPr>
        <p:txBody>
          <a:bodyPr wrap="none">
            <a:spAutoFit/>
          </a:bodyPr>
          <a:lstStyle/>
          <a:p>
            <a:r>
              <a:rPr lang="en-US" sz="9600" dirty="0" smtClean="0">
                <a:ln>
                  <a:solidFill>
                    <a:srgbClr val="00FF00"/>
                  </a:solidFill>
                </a:ln>
                <a:sym typeface="Wingdings"/>
              </a:rPr>
              <a:t></a:t>
            </a:r>
            <a:endParaRPr lang="en-US" sz="8800" dirty="0">
              <a:ln>
                <a:solidFill>
                  <a:srgbClr val="00FF00"/>
                </a:solidFill>
              </a:ln>
            </a:endParaRPr>
          </a:p>
        </p:txBody>
      </p:sp>
      <p:sp>
        <p:nvSpPr>
          <p:cNvPr id="34" name="Rectangle 33"/>
          <p:cNvSpPr/>
          <p:nvPr/>
        </p:nvSpPr>
        <p:spPr>
          <a:xfrm>
            <a:off x="111949" y="5224552"/>
            <a:ext cx="1031051" cy="1862048"/>
          </a:xfrm>
          <a:prstGeom prst="rect">
            <a:avLst/>
          </a:prstGeom>
        </p:spPr>
        <p:txBody>
          <a:bodyPr wrap="none">
            <a:spAutoFit/>
          </a:bodyPr>
          <a:lstStyle/>
          <a:p>
            <a:r>
              <a:rPr lang="en-US" sz="11500" dirty="0" smtClean="0">
                <a:ln>
                  <a:solidFill>
                    <a:srgbClr val="FF0000"/>
                  </a:solidFill>
                </a:ln>
                <a:latin typeface="Zapf Dingbats"/>
                <a:ea typeface="Zapf Dingbats"/>
                <a:cs typeface="Zapf Dingbats"/>
              </a:rPr>
              <a:t>✗</a:t>
            </a:r>
            <a:endParaRPr lang="en-US" sz="16600" dirty="0">
              <a:ln>
                <a:solidFill>
                  <a:srgbClr val="FF0000"/>
                </a:solidFill>
              </a:ln>
            </a:endParaRPr>
          </a:p>
        </p:txBody>
      </p:sp>
      <p:sp>
        <p:nvSpPr>
          <p:cNvPr id="35" name="Rectangle 34"/>
          <p:cNvSpPr/>
          <p:nvPr/>
        </p:nvSpPr>
        <p:spPr>
          <a:xfrm>
            <a:off x="151029" y="2773740"/>
            <a:ext cx="1151277" cy="1569660"/>
          </a:xfrm>
          <a:prstGeom prst="rect">
            <a:avLst/>
          </a:prstGeom>
        </p:spPr>
        <p:txBody>
          <a:bodyPr wrap="none">
            <a:spAutoFit/>
          </a:bodyPr>
          <a:lstStyle/>
          <a:p>
            <a:r>
              <a:rPr lang="en-US" sz="9600" dirty="0" smtClean="0">
                <a:ln>
                  <a:solidFill>
                    <a:srgbClr val="00FF00"/>
                  </a:solidFill>
                </a:ln>
                <a:sym typeface="Wingdings"/>
              </a:rPr>
              <a:t></a:t>
            </a:r>
            <a:endParaRPr lang="en-US" sz="8800" dirty="0">
              <a:ln>
                <a:solidFill>
                  <a:srgbClr val="00FF00"/>
                </a:solidFill>
              </a:ln>
            </a:endParaRPr>
          </a:p>
        </p:txBody>
      </p:sp>
      <p:sp>
        <p:nvSpPr>
          <p:cNvPr id="36" name="Rectangle 35"/>
          <p:cNvSpPr/>
          <p:nvPr/>
        </p:nvSpPr>
        <p:spPr>
          <a:xfrm>
            <a:off x="4309830" y="5486400"/>
            <a:ext cx="1151277" cy="1569660"/>
          </a:xfrm>
          <a:prstGeom prst="rect">
            <a:avLst/>
          </a:prstGeom>
        </p:spPr>
        <p:txBody>
          <a:bodyPr wrap="none">
            <a:spAutoFit/>
          </a:bodyPr>
          <a:lstStyle/>
          <a:p>
            <a:r>
              <a:rPr lang="en-US" sz="9600" dirty="0" smtClean="0">
                <a:ln>
                  <a:solidFill>
                    <a:srgbClr val="00FF00"/>
                  </a:solidFill>
                </a:ln>
                <a:sym typeface="Wingdings"/>
              </a:rPr>
              <a:t></a:t>
            </a:r>
            <a:endParaRPr lang="en-US" sz="8800" dirty="0">
              <a:ln>
                <a:solidFill>
                  <a:srgbClr val="00FF00"/>
                </a:solidFill>
              </a:ln>
            </a:endParaRPr>
          </a:p>
        </p:txBody>
      </p:sp>
      <p:pic>
        <p:nvPicPr>
          <p:cNvPr id="37" name="Picture 5" descr="C:\Users\ashrivas\Dropbox\ssl-eccv12\eccv2012\cameraReady\figures\teaser\3\03.jpg"/>
          <p:cNvPicPr>
            <a:picLocks noChangeAspect="1" noChangeArrowheads="1"/>
          </p:cNvPicPr>
          <p:nvPr/>
        </p:nvPicPr>
        <p:blipFill>
          <a:blip r:embed="rId7" cstate="print">
            <a:lum bright="70000" contrast="-70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26668" y="4013200"/>
            <a:ext cx="3535680" cy="2651760"/>
          </a:xfrm>
          <a:prstGeom prst="rect">
            <a:avLst/>
          </a:prstGeom>
          <a:ln w="38100" cap="sq">
            <a:noFill/>
            <a:miter lim="800000"/>
          </a:ln>
          <a:effectLst/>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0685640F-F442-41BC-A4D4-AC338F572387}" type="slidenum">
              <a:rPr lang="en-US" smtClean="0"/>
              <a:t>12</a:t>
            </a:fld>
            <a:endParaRPr lang="en-US" dirty="0"/>
          </a:p>
        </p:txBody>
      </p:sp>
    </p:spTree>
    <p:extLst>
      <p:ext uri="{BB962C8B-B14F-4D97-AF65-F5344CB8AC3E}">
        <p14:creationId xmlns:p14="http://schemas.microsoft.com/office/powerpoint/2010/main" val="170749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5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25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250"/>
                                        <p:tgtEl>
                                          <p:spTgt spid="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25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250"/>
                                        <p:tgtEl>
                                          <p:spTgt spid="28"/>
                                        </p:tgtEl>
                                      </p:cBhvr>
                                    </p:animEffect>
                                  </p:childTnLst>
                                </p:cTn>
                              </p:par>
                              <p:par>
                                <p:cTn id="20" presetID="10"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250"/>
                                        <p:tgtEl>
                                          <p:spTgt spid="29"/>
                                        </p:tgtEl>
                                      </p:cBhvr>
                                    </p:animEffect>
                                  </p:childTnLst>
                                </p:cTn>
                              </p:par>
                              <p:par>
                                <p:cTn id="23" presetID="10"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250"/>
                                        <p:tgtEl>
                                          <p:spTgt spid="30"/>
                                        </p:tgtEl>
                                      </p:cBhvr>
                                    </p:animEffect>
                                  </p:childTnLst>
                                </p:cTn>
                              </p:par>
                              <p:par>
                                <p:cTn id="26" presetID="10" presetClass="entr" presetSubtype="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25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250"/>
                                        <p:tgtEl>
                                          <p:spTgt spid="35"/>
                                        </p:tgtEl>
                                      </p:cBhvr>
                                    </p:animEffect>
                                    <p:set>
                                      <p:cBhvr>
                                        <p:cTn id="33" dur="1" fill="hold">
                                          <p:stCondLst>
                                            <p:cond delay="249"/>
                                          </p:stCondLst>
                                        </p:cTn>
                                        <p:tgtEl>
                                          <p:spTgt spid="35"/>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250"/>
                                        <p:tgtEl>
                                          <p:spTgt spid="33"/>
                                        </p:tgtEl>
                                      </p:cBhvr>
                                    </p:animEffect>
                                    <p:set>
                                      <p:cBhvr>
                                        <p:cTn id="36" dur="1" fill="hold">
                                          <p:stCondLst>
                                            <p:cond delay="249"/>
                                          </p:stCondLst>
                                        </p:cTn>
                                        <p:tgtEl>
                                          <p:spTgt spid="33"/>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250"/>
                                        <p:tgtEl>
                                          <p:spTgt spid="34"/>
                                        </p:tgtEl>
                                      </p:cBhvr>
                                    </p:animEffect>
                                    <p:set>
                                      <p:cBhvr>
                                        <p:cTn id="39" dur="1" fill="hold">
                                          <p:stCondLst>
                                            <p:cond delay="249"/>
                                          </p:stCondLst>
                                        </p:cTn>
                                        <p:tgtEl>
                                          <p:spTgt spid="34"/>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250"/>
                                        <p:tgtEl>
                                          <p:spTgt spid="36"/>
                                        </p:tgtEl>
                                      </p:cBhvr>
                                    </p:animEffect>
                                    <p:set>
                                      <p:cBhvr>
                                        <p:cTn id="42" dur="1" fill="hold">
                                          <p:stCondLst>
                                            <p:cond delay="249"/>
                                          </p:stCondLst>
                                        </p:cTn>
                                        <p:tgtEl>
                                          <p:spTgt spid="36"/>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250"/>
                                        <p:tgtEl>
                                          <p:spTgt spid="28"/>
                                        </p:tgtEl>
                                      </p:cBhvr>
                                    </p:animEffect>
                                    <p:set>
                                      <p:cBhvr>
                                        <p:cTn id="45" dur="1" fill="hold">
                                          <p:stCondLst>
                                            <p:cond delay="249"/>
                                          </p:stCondLst>
                                        </p:cTn>
                                        <p:tgtEl>
                                          <p:spTgt spid="28"/>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250"/>
                                        <p:tgtEl>
                                          <p:spTgt spid="29"/>
                                        </p:tgtEl>
                                      </p:cBhvr>
                                    </p:animEffect>
                                    <p:set>
                                      <p:cBhvr>
                                        <p:cTn id="48" dur="1" fill="hold">
                                          <p:stCondLst>
                                            <p:cond delay="249"/>
                                          </p:stCondLst>
                                        </p:cTn>
                                        <p:tgtEl>
                                          <p:spTgt spid="29"/>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250"/>
                                        <p:tgtEl>
                                          <p:spTgt spid="30"/>
                                        </p:tgtEl>
                                      </p:cBhvr>
                                    </p:animEffect>
                                    <p:set>
                                      <p:cBhvr>
                                        <p:cTn id="51" dur="1" fill="hold">
                                          <p:stCondLst>
                                            <p:cond delay="249"/>
                                          </p:stCondLst>
                                        </p:cTn>
                                        <p:tgtEl>
                                          <p:spTgt spid="3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250"/>
                                        <p:tgtEl>
                                          <p:spTgt spid="31"/>
                                        </p:tgtEl>
                                      </p:cBhvr>
                                    </p:animEffect>
                                    <p:set>
                                      <p:cBhvr>
                                        <p:cTn id="54" dur="1" fill="hold">
                                          <p:stCondLst>
                                            <p:cond delay="249"/>
                                          </p:stCondLst>
                                        </p:cTn>
                                        <p:tgtEl>
                                          <p:spTgt spid="31"/>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4" grpId="0"/>
      <p:bldP spid="34" grpId="1"/>
      <p:bldP spid="35" grpId="0"/>
      <p:bldP spid="35" grpId="1"/>
      <p:bldP spid="36" grpId="0"/>
      <p:bldP spid="3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0"/>
            <a:ext cx="8915400" cy="762000"/>
          </a:xfrm>
        </p:spPr>
        <p:txBody>
          <a:bodyPr/>
          <a:lstStyle/>
          <a:p>
            <a:r>
              <a:rPr lang="en-US" dirty="0" smtClean="0"/>
              <a:t>Sharing via Dissimilarity</a:t>
            </a:r>
            <a:endParaRPr lang="en-US" dirty="0"/>
          </a:p>
        </p:txBody>
      </p:sp>
      <p:sp>
        <p:nvSpPr>
          <p:cNvPr id="4" name="Slide Number Placeholder 3"/>
          <p:cNvSpPr>
            <a:spLocks noGrp="1"/>
          </p:cNvSpPr>
          <p:nvPr>
            <p:ph type="sldNum" sz="quarter" idx="12"/>
          </p:nvPr>
        </p:nvSpPr>
        <p:spPr/>
        <p:txBody>
          <a:bodyPr/>
          <a:lstStyle/>
          <a:p>
            <a:fld id="{0685640F-F442-41BC-A4D4-AC338F572387}" type="slidenum">
              <a:rPr lang="en-US" smtClean="0"/>
              <a:t>13</a:t>
            </a:fld>
            <a:endParaRPr lang="en-US" dirty="0"/>
          </a:p>
        </p:txBody>
      </p:sp>
      <p:sp>
        <p:nvSpPr>
          <p:cNvPr id="7" name="TextBox 6"/>
          <p:cNvSpPr txBox="1"/>
          <p:nvPr/>
        </p:nvSpPr>
        <p:spPr>
          <a:xfrm>
            <a:off x="560866" y="1981200"/>
            <a:ext cx="2564740" cy="584775"/>
          </a:xfrm>
          <a:prstGeom prst="rect">
            <a:avLst/>
          </a:prstGeom>
          <a:noFill/>
        </p:spPr>
        <p:txBody>
          <a:bodyPr wrap="none" rtlCol="0">
            <a:spAutoFit/>
          </a:bodyPr>
          <a:lstStyle/>
          <a:p>
            <a:pPr algn="ctr"/>
            <a:r>
              <a:rPr lang="en-US" sz="3200" b="1" dirty="0" smtClean="0"/>
              <a:t>Amphitheatre</a:t>
            </a:r>
            <a:endParaRPr lang="en-US" sz="3200" b="1" dirty="0"/>
          </a:p>
        </p:txBody>
      </p:sp>
      <p:sp>
        <p:nvSpPr>
          <p:cNvPr id="8" name="TextBox 7"/>
          <p:cNvSpPr txBox="1"/>
          <p:nvPr/>
        </p:nvSpPr>
        <p:spPr>
          <a:xfrm>
            <a:off x="6302409" y="1981200"/>
            <a:ext cx="2133084" cy="584775"/>
          </a:xfrm>
          <a:prstGeom prst="rect">
            <a:avLst/>
          </a:prstGeom>
          <a:noFill/>
        </p:spPr>
        <p:txBody>
          <a:bodyPr wrap="none" rtlCol="0">
            <a:spAutoFit/>
          </a:bodyPr>
          <a:lstStyle/>
          <a:p>
            <a:pPr algn="ctr"/>
            <a:r>
              <a:rPr lang="en-US" sz="3200" b="1" dirty="0" smtClean="0"/>
              <a:t>Auditorium</a:t>
            </a:r>
            <a:endParaRPr lang="en-US" sz="3200" b="1" dirty="0"/>
          </a:p>
        </p:txBody>
      </p:sp>
      <p:sp>
        <p:nvSpPr>
          <p:cNvPr id="9" name="TextBox 8"/>
          <p:cNvSpPr txBox="1"/>
          <p:nvPr/>
        </p:nvSpPr>
        <p:spPr>
          <a:xfrm>
            <a:off x="3667518" y="3521129"/>
            <a:ext cx="1945341" cy="646331"/>
          </a:xfrm>
          <a:prstGeom prst="rect">
            <a:avLst/>
          </a:prstGeom>
          <a:noFill/>
          <a:ln w="38100" cmpd="sng">
            <a:solidFill>
              <a:schemeClr val="accent2"/>
            </a:solidFill>
          </a:ln>
        </p:spPr>
        <p:txBody>
          <a:bodyPr wrap="none" rtlCol="0">
            <a:spAutoFit/>
          </a:bodyPr>
          <a:lstStyle/>
          <a:p>
            <a:pPr algn="ctr"/>
            <a:r>
              <a:rPr lang="en-US" b="1" dirty="0" smtClean="0"/>
              <a:t>Has Larger </a:t>
            </a:r>
          </a:p>
          <a:p>
            <a:pPr algn="ctr"/>
            <a:r>
              <a:rPr lang="en-US" b="1" dirty="0" smtClean="0"/>
              <a:t>Circular Structures</a:t>
            </a:r>
            <a:endParaRPr lang="en-US" b="1" dirty="0"/>
          </a:p>
        </p:txBody>
      </p:sp>
      <p:pic>
        <p:nvPicPr>
          <p:cNvPr id="12" name="Picture 2" descr="http://balaton.graphics.cs.cmu.edu/ashrivas/ladoga_home/datasets/SUNS/images/a/auditorium/sun_afqeyuuvdyjhvnp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0103" y="2559418"/>
            <a:ext cx="3397697"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shrivas\Dropbox\ssl-eccv12\eccv2012\cameraReady\figures\teaser\3\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559418"/>
            <a:ext cx="3534073" cy="26517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5005" y="6553200"/>
            <a:ext cx="4825873" cy="307777"/>
          </a:xfrm>
          <a:prstGeom prst="rect">
            <a:avLst/>
          </a:prstGeom>
          <a:noFill/>
        </p:spPr>
        <p:txBody>
          <a:bodyPr wrap="none" rtlCol="0">
            <a:spAutoFit/>
          </a:bodyPr>
          <a:lstStyle/>
          <a:p>
            <a:r>
              <a:rPr lang="en-US" sz="1400" dirty="0" smtClean="0"/>
              <a:t>[Parikh and </a:t>
            </a:r>
            <a:r>
              <a:rPr lang="en-US" sz="1400" dirty="0" err="1" smtClean="0"/>
              <a:t>Grauman</a:t>
            </a:r>
            <a:r>
              <a:rPr lang="en-US" sz="1400" dirty="0" smtClean="0"/>
              <a:t>, ICCV 2011] [Gupta and Davis, ECCV 2008]</a:t>
            </a:r>
            <a:endParaRPr lang="en-US" sz="1400" dirty="0"/>
          </a:p>
        </p:txBody>
      </p:sp>
      <p:sp>
        <p:nvSpPr>
          <p:cNvPr id="10" name="Chevron 9"/>
          <p:cNvSpPr/>
          <p:nvPr/>
        </p:nvSpPr>
        <p:spPr>
          <a:xfrm>
            <a:off x="4192991" y="1981200"/>
            <a:ext cx="758017" cy="890468"/>
          </a:xfrm>
          <a:prstGeom prst="chevron">
            <a:avLst>
              <a:gd name="adj" fmla="val 74772"/>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b="1">
              <a:solidFill>
                <a:schemeClr val="tx1"/>
              </a:solidFill>
              <a:cs typeface="Arial" pitchFamily="34" charset="0"/>
            </a:endParaRPr>
          </a:p>
        </p:txBody>
      </p:sp>
    </p:spTree>
    <p:extLst>
      <p:ext uri="{BB962C8B-B14F-4D97-AF65-F5344CB8AC3E}">
        <p14:creationId xmlns:p14="http://schemas.microsoft.com/office/powerpoint/2010/main" val="3907131779"/>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250"/>
                                        <p:tgtEl>
                                          <p:spTgt spid="10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5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5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5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1"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9982" y="565666"/>
            <a:ext cx="2866618" cy="646331"/>
          </a:xfrm>
          <a:prstGeom prst="rect">
            <a:avLst/>
          </a:prstGeom>
          <a:noFill/>
        </p:spPr>
        <p:txBody>
          <a:bodyPr wrap="none" rtlCol="0">
            <a:spAutoFit/>
          </a:bodyPr>
          <a:lstStyle/>
          <a:p>
            <a:pPr algn="ctr"/>
            <a:r>
              <a:rPr lang="en-US" sz="3600" b="1" dirty="0" smtClean="0"/>
              <a:t>Amphitheatre</a:t>
            </a:r>
            <a:endParaRPr lang="en-US" sz="3600" b="1" dirty="0"/>
          </a:p>
        </p:txBody>
      </p:sp>
      <p:sp>
        <p:nvSpPr>
          <p:cNvPr id="4" name="TextBox 3"/>
          <p:cNvSpPr txBox="1"/>
          <p:nvPr/>
        </p:nvSpPr>
        <p:spPr>
          <a:xfrm>
            <a:off x="6352992" y="565666"/>
            <a:ext cx="2381100" cy="646331"/>
          </a:xfrm>
          <a:prstGeom prst="rect">
            <a:avLst/>
          </a:prstGeom>
          <a:noFill/>
        </p:spPr>
        <p:txBody>
          <a:bodyPr wrap="none" rtlCol="0">
            <a:spAutoFit/>
          </a:bodyPr>
          <a:lstStyle/>
          <a:p>
            <a:pPr algn="ctr"/>
            <a:r>
              <a:rPr lang="en-US" sz="3600" b="1" dirty="0" smtClean="0"/>
              <a:t>Auditorium</a:t>
            </a:r>
            <a:endParaRPr lang="en-US" sz="3600" b="1" dirty="0"/>
          </a:p>
        </p:txBody>
      </p:sp>
      <p:sp>
        <p:nvSpPr>
          <p:cNvPr id="5" name="TextBox 4"/>
          <p:cNvSpPr txBox="1"/>
          <p:nvPr/>
        </p:nvSpPr>
        <p:spPr>
          <a:xfrm>
            <a:off x="4148405" y="381000"/>
            <a:ext cx="1337995" cy="1015663"/>
          </a:xfrm>
          <a:prstGeom prst="rect">
            <a:avLst/>
          </a:prstGeom>
          <a:noFill/>
          <a:ln w="38100" cmpd="sng">
            <a:solidFill>
              <a:schemeClr val="accent2"/>
            </a:solidFill>
          </a:ln>
        </p:spPr>
        <p:txBody>
          <a:bodyPr wrap="none" rtlCol="0">
            <a:spAutoFit/>
          </a:bodyPr>
          <a:lstStyle/>
          <a:p>
            <a:pPr algn="ctr"/>
            <a:r>
              <a:rPr lang="en-US" sz="2000" dirty="0" smtClean="0">
                <a:ln>
                  <a:solidFill>
                    <a:schemeClr val="tx1"/>
                  </a:solidFill>
                </a:ln>
              </a:rPr>
              <a:t>Has Larger </a:t>
            </a:r>
          </a:p>
          <a:p>
            <a:pPr algn="ctr"/>
            <a:r>
              <a:rPr lang="en-US" sz="2000" dirty="0" smtClean="0">
                <a:ln>
                  <a:solidFill>
                    <a:schemeClr val="tx1"/>
                  </a:solidFill>
                </a:ln>
              </a:rPr>
              <a:t>Circular </a:t>
            </a:r>
          </a:p>
          <a:p>
            <a:pPr algn="ctr"/>
            <a:r>
              <a:rPr lang="en-US" sz="2000" dirty="0" smtClean="0">
                <a:ln>
                  <a:solidFill>
                    <a:schemeClr val="tx1"/>
                  </a:solidFill>
                </a:ln>
              </a:rPr>
              <a:t>Structures</a:t>
            </a:r>
            <a:endParaRPr lang="en-US" sz="2000" dirty="0">
              <a:ln>
                <a:solidFill>
                  <a:schemeClr val="tx1"/>
                </a:solidFill>
              </a:ln>
            </a:endParaRPr>
          </a:p>
        </p:txBody>
      </p:sp>
      <p:grpSp>
        <p:nvGrpSpPr>
          <p:cNvPr id="12" name="Group 11"/>
          <p:cNvGrpSpPr>
            <a:grpSpLocks noChangeAspect="1"/>
          </p:cNvGrpSpPr>
          <p:nvPr/>
        </p:nvGrpSpPr>
        <p:grpSpPr>
          <a:xfrm>
            <a:off x="252910" y="2522736"/>
            <a:ext cx="3505200" cy="2741697"/>
            <a:chOff x="6463884" y="3270578"/>
            <a:chExt cx="2553530" cy="1997320"/>
          </a:xfrm>
        </p:grpSpPr>
        <p:pic>
          <p:nvPicPr>
            <p:cNvPr id="13" name="Picture 12" descr="03.jpg"/>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52064" y="4280346"/>
              <a:ext cx="1265350" cy="987552"/>
            </a:xfrm>
            <a:prstGeom prst="rect">
              <a:avLst/>
            </a:prstGeom>
            <a:effectLst/>
          </p:spPr>
        </p:pic>
        <p:pic>
          <p:nvPicPr>
            <p:cNvPr id="14" name="Picture 13" descr="02.jpg"/>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463884" y="4280346"/>
              <a:ext cx="1263230" cy="987552"/>
            </a:xfrm>
            <a:prstGeom prst="rect">
              <a:avLst/>
            </a:prstGeom>
            <a:effectLst/>
          </p:spPr>
        </p:pic>
        <p:pic>
          <p:nvPicPr>
            <p:cNvPr id="15" name="Picture 14" descr="04.jpg"/>
            <p:cNvPicPr>
              <a:picLocks noChangeAspect="1"/>
            </p:cNvPicPr>
            <p:nvPr/>
          </p:nvPicPr>
          <p:blipFill>
            <a:blip r:embed="rId5" cstate="screen">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7752064" y="3270578"/>
              <a:ext cx="1265350" cy="987552"/>
            </a:xfrm>
            <a:prstGeom prst="rect">
              <a:avLst/>
            </a:prstGeom>
            <a:ln w="57150" cap="sq">
              <a:noFill/>
              <a:miter lim="800000"/>
            </a:ln>
            <a:effectLst/>
          </p:spPr>
        </p:pic>
        <p:pic>
          <p:nvPicPr>
            <p:cNvPr id="16" name="Picture 2" descr="http://balaton.graphics.cs.cmu.edu/ashrivas/ladoga_home/datasets/SUNS/images/a/amphitheater/sun_aaaiyyqorxbkepxr.jpg"/>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63884" y="3270578"/>
              <a:ext cx="1264065" cy="9875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5911241" y="1925328"/>
            <a:ext cx="2867445" cy="4017860"/>
            <a:chOff x="5911241" y="1925328"/>
            <a:chExt cx="2867445" cy="4017860"/>
          </a:xfrm>
        </p:grpSpPr>
        <p:pic>
          <p:nvPicPr>
            <p:cNvPr id="18" name="Picture 17" descr="02.jpg"/>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911241" y="1925328"/>
              <a:ext cx="1954505" cy="1523588"/>
            </a:xfrm>
            <a:prstGeom prst="rect">
              <a:avLst/>
            </a:prstGeom>
            <a:effectLst/>
          </p:spPr>
        </p:pic>
        <p:pic>
          <p:nvPicPr>
            <p:cNvPr id="19" name="Picture 18" descr="02.jpg"/>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911241" y="4419600"/>
              <a:ext cx="1951139" cy="1523588"/>
            </a:xfrm>
            <a:prstGeom prst="rect">
              <a:avLst/>
            </a:prstGeom>
            <a:effectLst/>
          </p:spPr>
        </p:pic>
        <p:pic>
          <p:nvPicPr>
            <p:cNvPr id="20" name="Picture 2" descr="http://balaton.graphics.cs.cmu.edu/ashrivas/ladoga_home/datasets/SUNS/images/a/auditorium/sun_afqeyuuvdyjhvnpx.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26514" y="3172464"/>
              <a:ext cx="1952172" cy="1523588"/>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Chevron 20"/>
          <p:cNvSpPr/>
          <p:nvPr/>
        </p:nvSpPr>
        <p:spPr>
          <a:xfrm>
            <a:off x="3962400" y="3003117"/>
            <a:ext cx="1516033" cy="1780936"/>
          </a:xfrm>
          <a:prstGeom prst="chevron">
            <a:avLst>
              <a:gd name="adj" fmla="val 74772"/>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b="1">
              <a:solidFill>
                <a:schemeClr val="tx1"/>
              </a:solidFill>
              <a:cs typeface="Arial" pitchFamily="34" charset="0"/>
            </a:endParaRPr>
          </a:p>
        </p:txBody>
      </p:sp>
      <p:sp>
        <p:nvSpPr>
          <p:cNvPr id="2" name="TextBox 1"/>
          <p:cNvSpPr txBox="1"/>
          <p:nvPr/>
        </p:nvSpPr>
        <p:spPr>
          <a:xfrm>
            <a:off x="1401674" y="2687122"/>
            <a:ext cx="1170513" cy="2646878"/>
          </a:xfrm>
          <a:prstGeom prst="rect">
            <a:avLst/>
          </a:prstGeom>
          <a:noFill/>
        </p:spPr>
        <p:txBody>
          <a:bodyPr wrap="none" rtlCol="0">
            <a:spAutoFit/>
          </a:bodyPr>
          <a:lstStyle/>
          <a:p>
            <a:r>
              <a:rPr lang="en-US" sz="16600" b="1" dirty="0" smtClean="0"/>
              <a:t>?</a:t>
            </a:r>
            <a:endParaRPr lang="en-US" sz="16600" b="1" dirty="0"/>
          </a:p>
        </p:txBody>
      </p:sp>
      <p:sp>
        <p:nvSpPr>
          <p:cNvPr id="7" name="Slide Number Placeholder 6"/>
          <p:cNvSpPr>
            <a:spLocks noGrp="1"/>
          </p:cNvSpPr>
          <p:nvPr>
            <p:ph type="sldNum" sz="quarter" idx="12"/>
          </p:nvPr>
        </p:nvSpPr>
        <p:spPr/>
        <p:txBody>
          <a:bodyPr/>
          <a:lstStyle/>
          <a:p>
            <a:fld id="{0685640F-F442-41BC-A4D4-AC338F572387}" type="slidenum">
              <a:rPr lang="en-US" smtClean="0"/>
              <a:t>14</a:t>
            </a:fld>
            <a:endParaRPr lang="en-US" dirty="0"/>
          </a:p>
        </p:txBody>
      </p:sp>
      <p:cxnSp>
        <p:nvCxnSpPr>
          <p:cNvPr id="10" name="Straight Connector 9"/>
          <p:cNvCxnSpPr>
            <a:endCxn id="5" idx="1"/>
          </p:cNvCxnSpPr>
          <p:nvPr/>
        </p:nvCxnSpPr>
        <p:spPr>
          <a:xfrm>
            <a:off x="3276600" y="888831"/>
            <a:ext cx="871805" cy="1"/>
          </a:xfrm>
          <a:prstGeom prst="line">
            <a:avLst/>
          </a:prstGeom>
          <a:ln w="57150" cap="flat">
            <a:solidFill>
              <a:schemeClr val="accent2"/>
            </a:solidFill>
            <a:head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5" idx="3"/>
          </p:cNvCxnSpPr>
          <p:nvPr/>
        </p:nvCxnSpPr>
        <p:spPr>
          <a:xfrm flipH="1">
            <a:off x="5486400" y="888831"/>
            <a:ext cx="866593" cy="1"/>
          </a:xfrm>
          <a:prstGeom prst="line">
            <a:avLst/>
          </a:prstGeom>
          <a:ln w="57150" cap="rnd">
            <a:solidFill>
              <a:schemeClr val="accent2"/>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375363"/>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03.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85803" y="5029200"/>
            <a:ext cx="1780176" cy="1389351"/>
          </a:xfrm>
          <a:prstGeom prst="rect">
            <a:avLst/>
          </a:prstGeom>
          <a:ln w="38100">
            <a:solidFill>
              <a:srgbClr val="00FF00"/>
            </a:solidFill>
          </a:ln>
          <a:effectLst/>
        </p:spPr>
      </p:pic>
      <p:pic>
        <p:nvPicPr>
          <p:cNvPr id="22" name="Picture 21" descr="02.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52400" y="3469084"/>
            <a:ext cx="1777194" cy="1389352"/>
          </a:xfrm>
          <a:prstGeom prst="rect">
            <a:avLst/>
          </a:prstGeom>
          <a:ln w="38100">
            <a:solidFill>
              <a:srgbClr val="00FF00"/>
            </a:solidFill>
          </a:ln>
          <a:effectLst/>
        </p:spPr>
      </p:pic>
      <p:pic>
        <p:nvPicPr>
          <p:cNvPr id="24" name="Picture 2" descr="http://balaton.graphics.cs.cmu.edu/ashrivas/ladoga_home/datasets/SUNS/images/a/amphitheater/sun_aaaiyyqorxbkepx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509" y="1832768"/>
            <a:ext cx="1778368" cy="1389352"/>
          </a:xfrm>
          <a:prstGeom prst="rect">
            <a:avLst/>
          </a:prstGeom>
          <a:noFill/>
          <a:ln w="38100">
            <a:solidFill>
              <a:srgbClr val="00FF00"/>
            </a:solidFill>
          </a:ln>
          <a:extLst>
            <a:ext uri="{909E8E84-426E-40DD-AFC4-6F175D3DCCD1}">
              <a14:hiddenFill xmlns:a14="http://schemas.microsoft.com/office/drawing/2010/main">
                <a:solidFill>
                  <a:srgbClr val="FFFFFF"/>
                </a:solidFill>
              </a14:hiddenFill>
            </a:ext>
          </a:extLst>
        </p:spPr>
      </p:pic>
      <p:sp>
        <p:nvSpPr>
          <p:cNvPr id="25" name="Chevron 24"/>
          <p:cNvSpPr/>
          <p:nvPr/>
        </p:nvSpPr>
        <p:spPr>
          <a:xfrm>
            <a:off x="3962400" y="3003117"/>
            <a:ext cx="1516033" cy="1780936"/>
          </a:xfrm>
          <a:prstGeom prst="chevron">
            <a:avLst>
              <a:gd name="adj" fmla="val 74772"/>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b="1">
              <a:solidFill>
                <a:schemeClr val="tx1"/>
              </a:solidFill>
              <a:cs typeface="Arial" pitchFamily="34" charset="0"/>
            </a:endParaRPr>
          </a:p>
        </p:txBody>
      </p:sp>
      <p:sp>
        <p:nvSpPr>
          <p:cNvPr id="27" name="Rectangle 26"/>
          <p:cNvSpPr/>
          <p:nvPr/>
        </p:nvSpPr>
        <p:spPr>
          <a:xfrm>
            <a:off x="448923" y="2209800"/>
            <a:ext cx="1151277" cy="1569660"/>
          </a:xfrm>
          <a:prstGeom prst="rect">
            <a:avLst/>
          </a:prstGeom>
        </p:spPr>
        <p:txBody>
          <a:bodyPr wrap="none">
            <a:spAutoFit/>
          </a:bodyPr>
          <a:lstStyle/>
          <a:p>
            <a:r>
              <a:rPr lang="en-US" sz="9600" dirty="0" smtClean="0">
                <a:ln>
                  <a:solidFill>
                    <a:srgbClr val="00FF00"/>
                  </a:solidFill>
                </a:ln>
                <a:sym typeface="Wingdings"/>
              </a:rPr>
              <a:t></a:t>
            </a:r>
            <a:endParaRPr lang="en-US" sz="8800" dirty="0">
              <a:ln>
                <a:solidFill>
                  <a:srgbClr val="00FF00"/>
                </a:solidFill>
              </a:ln>
            </a:endParaRPr>
          </a:p>
        </p:txBody>
      </p:sp>
      <p:sp>
        <p:nvSpPr>
          <p:cNvPr id="28" name="Rectangle 27"/>
          <p:cNvSpPr/>
          <p:nvPr/>
        </p:nvSpPr>
        <p:spPr>
          <a:xfrm>
            <a:off x="-160677" y="4069140"/>
            <a:ext cx="1151277" cy="1569660"/>
          </a:xfrm>
          <a:prstGeom prst="rect">
            <a:avLst/>
          </a:prstGeom>
        </p:spPr>
        <p:txBody>
          <a:bodyPr wrap="none">
            <a:spAutoFit/>
          </a:bodyPr>
          <a:lstStyle/>
          <a:p>
            <a:r>
              <a:rPr lang="en-US" sz="9600" dirty="0" smtClean="0">
                <a:ln>
                  <a:solidFill>
                    <a:srgbClr val="00FF00"/>
                  </a:solidFill>
                </a:ln>
                <a:sym typeface="Wingdings"/>
              </a:rPr>
              <a:t></a:t>
            </a:r>
            <a:endParaRPr lang="en-US" sz="8800" dirty="0">
              <a:ln>
                <a:solidFill>
                  <a:srgbClr val="00FF00"/>
                </a:solidFill>
              </a:ln>
            </a:endParaRPr>
          </a:p>
        </p:txBody>
      </p:sp>
      <p:sp>
        <p:nvSpPr>
          <p:cNvPr id="29" name="Rectangle 28"/>
          <p:cNvSpPr/>
          <p:nvPr/>
        </p:nvSpPr>
        <p:spPr>
          <a:xfrm>
            <a:off x="372723" y="5593140"/>
            <a:ext cx="1151277" cy="1569660"/>
          </a:xfrm>
          <a:prstGeom prst="rect">
            <a:avLst/>
          </a:prstGeom>
        </p:spPr>
        <p:txBody>
          <a:bodyPr wrap="none">
            <a:spAutoFit/>
          </a:bodyPr>
          <a:lstStyle/>
          <a:p>
            <a:r>
              <a:rPr lang="en-US" sz="9600" dirty="0" smtClean="0">
                <a:ln>
                  <a:solidFill>
                    <a:srgbClr val="00FF00"/>
                  </a:solidFill>
                </a:ln>
                <a:sym typeface="Wingdings"/>
              </a:rPr>
              <a:t></a:t>
            </a:r>
            <a:endParaRPr lang="en-US" sz="8800" dirty="0">
              <a:ln>
                <a:solidFill>
                  <a:srgbClr val="00FF00"/>
                </a:solidFill>
              </a:ln>
            </a:endParaRPr>
          </a:p>
        </p:txBody>
      </p:sp>
      <p:pic>
        <p:nvPicPr>
          <p:cNvPr id="1026" name="Picture 2" descr="C:\Users\ashrivas\Dropbox\ssl-eccv12\eccv2012\cameraReady\figures\teaser\audi2\0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143000" y="2895600"/>
            <a:ext cx="2693654" cy="2085474"/>
          </a:xfrm>
          <a:prstGeom prst="rect">
            <a:avLst/>
          </a:prstGeom>
          <a:ln w="57150" cap="sq">
            <a:solidFill>
              <a:srgbClr val="FF0000"/>
            </a:solidFill>
            <a:prstDash val="solid"/>
            <a:miter lim="800000"/>
          </a:ln>
          <a:effectLst/>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0685640F-F442-41BC-A4D4-AC338F572387}" type="slidenum">
              <a:rPr lang="en-US" smtClean="0"/>
              <a:t>15</a:t>
            </a:fld>
            <a:endParaRPr lang="en-US" dirty="0"/>
          </a:p>
        </p:txBody>
      </p:sp>
      <p:sp>
        <p:nvSpPr>
          <p:cNvPr id="26" name="Rectangle 25"/>
          <p:cNvSpPr/>
          <p:nvPr/>
        </p:nvSpPr>
        <p:spPr>
          <a:xfrm>
            <a:off x="2743200" y="3733800"/>
            <a:ext cx="1197764" cy="2215991"/>
          </a:xfrm>
          <a:prstGeom prst="rect">
            <a:avLst/>
          </a:prstGeom>
        </p:spPr>
        <p:txBody>
          <a:bodyPr wrap="none">
            <a:spAutoFit/>
          </a:bodyPr>
          <a:lstStyle/>
          <a:p>
            <a:r>
              <a:rPr lang="en-US" sz="13800" dirty="0">
                <a:ln>
                  <a:solidFill>
                    <a:srgbClr val="FF0000"/>
                  </a:solidFill>
                </a:ln>
                <a:latin typeface="Zapf Dingbats"/>
                <a:ea typeface="Zapf Dingbats"/>
                <a:cs typeface="Zapf Dingbats"/>
              </a:rPr>
              <a:t>✗</a:t>
            </a:r>
            <a:endParaRPr lang="en-US" sz="19900" dirty="0">
              <a:ln>
                <a:solidFill>
                  <a:srgbClr val="FF0000"/>
                </a:solidFill>
              </a:ln>
            </a:endParaRPr>
          </a:p>
        </p:txBody>
      </p:sp>
      <p:grpSp>
        <p:nvGrpSpPr>
          <p:cNvPr id="23" name="Group 22"/>
          <p:cNvGrpSpPr/>
          <p:nvPr/>
        </p:nvGrpSpPr>
        <p:grpSpPr>
          <a:xfrm>
            <a:off x="5911241" y="1925328"/>
            <a:ext cx="2867445" cy="4017860"/>
            <a:chOff x="5911241" y="1925328"/>
            <a:chExt cx="2867445" cy="4017860"/>
          </a:xfrm>
        </p:grpSpPr>
        <p:pic>
          <p:nvPicPr>
            <p:cNvPr id="30" name="Picture 29" descr="02.jpg"/>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911241" y="1925328"/>
              <a:ext cx="1954505" cy="1523588"/>
            </a:xfrm>
            <a:prstGeom prst="rect">
              <a:avLst/>
            </a:prstGeom>
            <a:effectLst/>
          </p:spPr>
        </p:pic>
        <p:pic>
          <p:nvPicPr>
            <p:cNvPr id="31" name="Picture 30" descr="02.jpg"/>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911241" y="4419600"/>
              <a:ext cx="1951139" cy="1523588"/>
            </a:xfrm>
            <a:prstGeom prst="rect">
              <a:avLst/>
            </a:prstGeom>
            <a:effectLst/>
          </p:spPr>
        </p:pic>
        <p:pic>
          <p:nvPicPr>
            <p:cNvPr id="32" name="Picture 2" descr="http://balaton.graphics.cs.cmu.edu/ashrivas/ladoga_home/datasets/SUNS/images/a/auditorium/sun_afqeyuuvdyjhvnpx.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26514" y="3172464"/>
              <a:ext cx="1952172" cy="1523588"/>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p:cNvSpPr txBox="1"/>
          <p:nvPr/>
        </p:nvSpPr>
        <p:spPr>
          <a:xfrm>
            <a:off x="409982" y="565666"/>
            <a:ext cx="2866618" cy="646331"/>
          </a:xfrm>
          <a:prstGeom prst="rect">
            <a:avLst/>
          </a:prstGeom>
          <a:noFill/>
        </p:spPr>
        <p:txBody>
          <a:bodyPr wrap="none" rtlCol="0">
            <a:spAutoFit/>
          </a:bodyPr>
          <a:lstStyle/>
          <a:p>
            <a:pPr algn="ctr"/>
            <a:r>
              <a:rPr lang="en-US" sz="3600" b="1" dirty="0" smtClean="0"/>
              <a:t>Amphitheatre</a:t>
            </a:r>
            <a:endParaRPr lang="en-US" sz="3600" b="1" dirty="0"/>
          </a:p>
        </p:txBody>
      </p:sp>
      <p:sp>
        <p:nvSpPr>
          <p:cNvPr id="34" name="TextBox 33"/>
          <p:cNvSpPr txBox="1"/>
          <p:nvPr/>
        </p:nvSpPr>
        <p:spPr>
          <a:xfrm>
            <a:off x="6352992" y="565666"/>
            <a:ext cx="2381100" cy="646331"/>
          </a:xfrm>
          <a:prstGeom prst="rect">
            <a:avLst/>
          </a:prstGeom>
          <a:noFill/>
        </p:spPr>
        <p:txBody>
          <a:bodyPr wrap="none" rtlCol="0">
            <a:spAutoFit/>
          </a:bodyPr>
          <a:lstStyle/>
          <a:p>
            <a:pPr algn="ctr"/>
            <a:r>
              <a:rPr lang="en-US" sz="3600" b="1" dirty="0" smtClean="0"/>
              <a:t>Auditorium</a:t>
            </a:r>
            <a:endParaRPr lang="en-US" sz="3600" b="1" dirty="0"/>
          </a:p>
        </p:txBody>
      </p:sp>
      <p:sp>
        <p:nvSpPr>
          <p:cNvPr id="35" name="TextBox 34"/>
          <p:cNvSpPr txBox="1"/>
          <p:nvPr/>
        </p:nvSpPr>
        <p:spPr>
          <a:xfrm>
            <a:off x="4148405" y="381000"/>
            <a:ext cx="1337995" cy="1015663"/>
          </a:xfrm>
          <a:prstGeom prst="rect">
            <a:avLst/>
          </a:prstGeom>
          <a:noFill/>
          <a:ln w="38100" cmpd="sng">
            <a:solidFill>
              <a:schemeClr val="accent2"/>
            </a:solidFill>
          </a:ln>
        </p:spPr>
        <p:txBody>
          <a:bodyPr wrap="none" rtlCol="0">
            <a:spAutoFit/>
          </a:bodyPr>
          <a:lstStyle/>
          <a:p>
            <a:pPr algn="ctr"/>
            <a:r>
              <a:rPr lang="en-US" sz="2000" dirty="0" smtClean="0">
                <a:ln>
                  <a:solidFill>
                    <a:schemeClr val="tx1"/>
                  </a:solidFill>
                </a:ln>
              </a:rPr>
              <a:t>Has Larger </a:t>
            </a:r>
          </a:p>
          <a:p>
            <a:pPr algn="ctr"/>
            <a:r>
              <a:rPr lang="en-US" sz="2000" dirty="0" smtClean="0">
                <a:ln>
                  <a:solidFill>
                    <a:schemeClr val="tx1"/>
                  </a:solidFill>
                </a:ln>
              </a:rPr>
              <a:t>Circular </a:t>
            </a:r>
          </a:p>
          <a:p>
            <a:pPr algn="ctr"/>
            <a:r>
              <a:rPr lang="en-US" sz="2000" dirty="0" smtClean="0">
                <a:ln>
                  <a:solidFill>
                    <a:schemeClr val="tx1"/>
                  </a:solidFill>
                </a:ln>
              </a:rPr>
              <a:t>Structures</a:t>
            </a:r>
            <a:endParaRPr lang="en-US" sz="2000" dirty="0">
              <a:ln>
                <a:solidFill>
                  <a:schemeClr val="tx1"/>
                </a:solidFill>
              </a:ln>
            </a:endParaRPr>
          </a:p>
        </p:txBody>
      </p:sp>
      <p:cxnSp>
        <p:nvCxnSpPr>
          <p:cNvPr id="36" name="Straight Connector 35"/>
          <p:cNvCxnSpPr>
            <a:endCxn id="35" idx="1"/>
          </p:cNvCxnSpPr>
          <p:nvPr/>
        </p:nvCxnSpPr>
        <p:spPr>
          <a:xfrm>
            <a:off x="3276600" y="888831"/>
            <a:ext cx="871805" cy="1"/>
          </a:xfrm>
          <a:prstGeom prst="line">
            <a:avLst/>
          </a:prstGeom>
          <a:ln w="57150" cap="flat">
            <a:solidFill>
              <a:schemeClr val="accent2"/>
            </a:solidFill>
            <a:headEnd type="arrow"/>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endCxn id="35" idx="3"/>
          </p:cNvCxnSpPr>
          <p:nvPr/>
        </p:nvCxnSpPr>
        <p:spPr>
          <a:xfrm flipH="1">
            <a:off x="5486400" y="888831"/>
            <a:ext cx="866593" cy="1"/>
          </a:xfrm>
          <a:prstGeom prst="line">
            <a:avLst/>
          </a:prstGeom>
          <a:ln w="57150" cap="rnd">
            <a:solidFill>
              <a:schemeClr val="accent2"/>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212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5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250"/>
                                        <p:tgtEl>
                                          <p:spTgt spid="27"/>
                                        </p:tgtEl>
                                      </p:cBhvr>
                                    </p:animEffect>
                                  </p:childTnLst>
                                </p:cTn>
                              </p:par>
                            </p:childTnLst>
                          </p:cTn>
                        </p:par>
                        <p:par>
                          <p:cTn id="11" fill="hold">
                            <p:stCondLst>
                              <p:cond delay="250"/>
                            </p:stCondLst>
                            <p:childTnLst>
                              <p:par>
                                <p:cTn id="12" presetID="10"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250"/>
                                        <p:tgtEl>
                                          <p:spTgt spid="2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250"/>
                                        <p:tgtEl>
                                          <p:spTgt spid="28"/>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25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25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250"/>
                                        <p:tgtEl>
                                          <p:spTgt spid="26"/>
                                        </p:tgtEl>
                                      </p:cBhvr>
                                    </p:animEffect>
                                  </p:childTnLst>
                                </p:cTn>
                              </p:par>
                              <p:par>
                                <p:cTn id="30" presetID="10" presetClass="entr" presetSubtype="0"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2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0"/>
            <a:ext cx="8915400" cy="762000"/>
          </a:xfrm>
        </p:spPr>
        <p:txBody>
          <a:bodyPr/>
          <a:lstStyle/>
          <a:p>
            <a:r>
              <a:rPr lang="en-US" dirty="0" smtClean="0"/>
              <a:t>Dissimilarity</a:t>
            </a:r>
            <a:endParaRPr lang="en-US" dirty="0"/>
          </a:p>
        </p:txBody>
      </p:sp>
      <p:sp>
        <p:nvSpPr>
          <p:cNvPr id="4" name="Slide Number Placeholder 3"/>
          <p:cNvSpPr>
            <a:spLocks noGrp="1"/>
          </p:cNvSpPr>
          <p:nvPr>
            <p:ph type="sldNum" sz="quarter" idx="12"/>
          </p:nvPr>
        </p:nvSpPr>
        <p:spPr/>
        <p:txBody>
          <a:bodyPr/>
          <a:lstStyle/>
          <a:p>
            <a:fld id="{0685640F-F442-41BC-A4D4-AC338F572387}" type="slidenum">
              <a:rPr lang="en-US" smtClean="0"/>
              <a:t>16</a:t>
            </a:fld>
            <a:endParaRPr lang="en-US" dirty="0"/>
          </a:p>
        </p:txBody>
      </p:sp>
      <p:sp>
        <p:nvSpPr>
          <p:cNvPr id="9" name="TextBox 8"/>
          <p:cNvSpPr txBox="1"/>
          <p:nvPr/>
        </p:nvSpPr>
        <p:spPr>
          <a:xfrm>
            <a:off x="3667518" y="4114800"/>
            <a:ext cx="1945341" cy="646331"/>
          </a:xfrm>
          <a:prstGeom prst="rect">
            <a:avLst/>
          </a:prstGeom>
          <a:noFill/>
          <a:ln w="38100" cmpd="sng">
            <a:solidFill>
              <a:schemeClr val="accent2"/>
            </a:solidFill>
          </a:ln>
        </p:spPr>
        <p:txBody>
          <a:bodyPr wrap="none" rtlCol="0">
            <a:spAutoFit/>
          </a:bodyPr>
          <a:lstStyle/>
          <a:p>
            <a:pPr algn="ctr"/>
            <a:r>
              <a:rPr lang="en-US" b="1" dirty="0" smtClean="0"/>
              <a:t>Has Larger </a:t>
            </a:r>
          </a:p>
          <a:p>
            <a:pPr algn="ctr"/>
            <a:r>
              <a:rPr lang="en-US" b="1" dirty="0" smtClean="0"/>
              <a:t>Circular Structures</a:t>
            </a:r>
            <a:endParaRPr lang="en-US" b="1" dirty="0"/>
          </a:p>
        </p:txBody>
      </p:sp>
      <p:pic>
        <p:nvPicPr>
          <p:cNvPr id="12" name="Picture 2" descr="http://balaton.graphics.cs.cmu.edu/ashrivas/ladoga_home/datasets/SUNS/images/a/auditorium/sun_afqeyuuvdyjhvnp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0103" y="2559418"/>
            <a:ext cx="3397697"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shrivas\Dropbox\ssl-eccv12\eccv2012\cameraReady\figures\teaser\3\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559418"/>
            <a:ext cx="3534073" cy="26517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5005" y="6553200"/>
            <a:ext cx="4825873" cy="307777"/>
          </a:xfrm>
          <a:prstGeom prst="rect">
            <a:avLst/>
          </a:prstGeom>
          <a:noFill/>
        </p:spPr>
        <p:txBody>
          <a:bodyPr wrap="none" rtlCol="0">
            <a:spAutoFit/>
          </a:bodyPr>
          <a:lstStyle/>
          <a:p>
            <a:r>
              <a:rPr lang="en-US" sz="1400" dirty="0" smtClean="0"/>
              <a:t>[Parikh and </a:t>
            </a:r>
            <a:r>
              <a:rPr lang="en-US" sz="1400" dirty="0" err="1" smtClean="0"/>
              <a:t>Grauman</a:t>
            </a:r>
            <a:r>
              <a:rPr lang="en-US" sz="1400" dirty="0" smtClean="0"/>
              <a:t>, ICCV 2011] [Gupta and Davis, ECCV 2008]</a:t>
            </a:r>
            <a:endParaRPr lang="en-US" sz="1400" dirty="0"/>
          </a:p>
        </p:txBody>
      </p:sp>
      <p:sp>
        <p:nvSpPr>
          <p:cNvPr id="10" name="Title 1"/>
          <p:cNvSpPr txBox="1">
            <a:spLocks/>
          </p:cNvSpPr>
          <p:nvPr/>
        </p:nvSpPr>
        <p:spPr>
          <a:xfrm>
            <a:off x="114300" y="609600"/>
            <a:ext cx="89154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cap="small" baseline="0">
                <a:ln>
                  <a:noFill/>
                </a:ln>
                <a:solidFill>
                  <a:schemeClr val="tx1"/>
                </a:solidFill>
                <a:latin typeface="+mj-lt"/>
                <a:ea typeface="+mj-ea"/>
                <a:cs typeface="+mj-cs"/>
              </a:defRPr>
            </a:lvl1pPr>
          </a:lstStyle>
          <a:p>
            <a:r>
              <a:rPr lang="en-US" sz="3600" dirty="0" smtClean="0"/>
              <a:t>Comparative Attributes</a:t>
            </a:r>
            <a:endParaRPr lang="en-US" sz="3600" dirty="0"/>
          </a:p>
        </p:txBody>
      </p:sp>
      <p:sp>
        <p:nvSpPr>
          <p:cNvPr id="13" name="Chevron 12"/>
          <p:cNvSpPr/>
          <p:nvPr/>
        </p:nvSpPr>
        <p:spPr>
          <a:xfrm>
            <a:off x="4192991" y="2971800"/>
            <a:ext cx="758017" cy="890468"/>
          </a:xfrm>
          <a:prstGeom prst="chevron">
            <a:avLst>
              <a:gd name="adj" fmla="val 74772"/>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b="1">
              <a:solidFill>
                <a:schemeClr val="tx1"/>
              </a:solidFill>
              <a:cs typeface="Arial" pitchFamily="34" charset="0"/>
            </a:endParaRPr>
          </a:p>
        </p:txBody>
      </p:sp>
    </p:spTree>
    <p:extLst>
      <p:ext uri="{BB962C8B-B14F-4D97-AF65-F5344CB8AC3E}">
        <p14:creationId xmlns:p14="http://schemas.microsoft.com/office/powerpoint/2010/main" val="3436086407"/>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Arrow Connector 24"/>
          <p:cNvCxnSpPr/>
          <p:nvPr/>
        </p:nvCxnSpPr>
        <p:spPr>
          <a:xfrm flipH="1">
            <a:off x="1828801" y="3276600"/>
            <a:ext cx="1127176" cy="121826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14300" y="0"/>
            <a:ext cx="8915400" cy="762000"/>
          </a:xfrm>
        </p:spPr>
        <p:txBody>
          <a:bodyPr/>
          <a:lstStyle/>
          <a:p>
            <a:r>
              <a:rPr lang="en-US" dirty="0" smtClean="0"/>
              <a:t>Dissimilarity</a:t>
            </a:r>
            <a:endParaRPr lang="en-US" dirty="0"/>
          </a:p>
        </p:txBody>
      </p:sp>
      <p:sp>
        <p:nvSpPr>
          <p:cNvPr id="4" name="Slide Number Placeholder 3"/>
          <p:cNvSpPr>
            <a:spLocks noGrp="1"/>
          </p:cNvSpPr>
          <p:nvPr>
            <p:ph type="sldNum" sz="quarter" idx="12"/>
          </p:nvPr>
        </p:nvSpPr>
        <p:spPr/>
        <p:txBody>
          <a:bodyPr/>
          <a:lstStyle/>
          <a:p>
            <a:fld id="{0685640F-F442-41BC-A4D4-AC338F572387}" type="slidenum">
              <a:rPr lang="en-US" smtClean="0"/>
              <a:t>17</a:t>
            </a:fld>
            <a:endParaRPr lang="en-US" dirty="0"/>
          </a:p>
        </p:txBody>
      </p:sp>
      <p:sp>
        <p:nvSpPr>
          <p:cNvPr id="15" name="Title 1"/>
          <p:cNvSpPr txBox="1">
            <a:spLocks/>
          </p:cNvSpPr>
          <p:nvPr/>
        </p:nvSpPr>
        <p:spPr>
          <a:xfrm>
            <a:off x="114300" y="609600"/>
            <a:ext cx="89154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cap="small" baseline="0">
                <a:ln>
                  <a:noFill/>
                </a:ln>
                <a:solidFill>
                  <a:schemeClr val="tx1"/>
                </a:solidFill>
                <a:latin typeface="+mj-lt"/>
                <a:ea typeface="+mj-ea"/>
                <a:cs typeface="+mj-cs"/>
              </a:defRPr>
            </a:lvl1pPr>
          </a:lstStyle>
          <a:p>
            <a:r>
              <a:rPr lang="en-US" sz="3600" dirty="0" smtClean="0"/>
              <a:t>Comparative Attributes</a:t>
            </a:r>
            <a:endParaRPr lang="en-US" sz="3600" dirty="0"/>
          </a:p>
        </p:txBody>
      </p:sp>
      <p:grpSp>
        <p:nvGrpSpPr>
          <p:cNvPr id="77" name="Group 76"/>
          <p:cNvGrpSpPr/>
          <p:nvPr/>
        </p:nvGrpSpPr>
        <p:grpSpPr>
          <a:xfrm>
            <a:off x="76200" y="2081273"/>
            <a:ext cx="4495800" cy="1271527"/>
            <a:chOff x="76200" y="2081273"/>
            <a:chExt cx="4495800" cy="1271527"/>
          </a:xfrm>
        </p:grpSpPr>
        <p:pic>
          <p:nvPicPr>
            <p:cNvPr id="12" name="Picture 2" descr="http://balaton.graphics.cs.cmu.edu/ashrivas/ladoga_home/datasets/SUNS/images/a/auditorium/sun_afqeyuuvdyjhvnp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5475" y="2081277"/>
              <a:ext cx="1686525" cy="127152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shrivas\Dropbox\ssl-eccv12\eccv2012\cameraReady\figures\teaser\3\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2081273"/>
              <a:ext cx="1694526" cy="1271472"/>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0"/>
            <p:cNvGrpSpPr/>
            <p:nvPr/>
          </p:nvGrpSpPr>
          <p:grpSpPr>
            <a:xfrm>
              <a:off x="1884838" y="2129912"/>
              <a:ext cx="886525" cy="1222888"/>
              <a:chOff x="1884838" y="2129912"/>
              <a:chExt cx="886525" cy="1222888"/>
            </a:xfrm>
          </p:grpSpPr>
          <p:sp>
            <p:nvSpPr>
              <p:cNvPr id="9" name="TextBox 8"/>
              <p:cNvSpPr txBox="1"/>
              <p:nvPr/>
            </p:nvSpPr>
            <p:spPr>
              <a:xfrm>
                <a:off x="1884838" y="2706469"/>
                <a:ext cx="886525" cy="646331"/>
              </a:xfrm>
              <a:prstGeom prst="rect">
                <a:avLst/>
              </a:prstGeom>
              <a:noFill/>
              <a:ln w="38100" cmpd="sng">
                <a:solidFill>
                  <a:schemeClr val="accent2"/>
                </a:solidFill>
              </a:ln>
            </p:spPr>
            <p:txBody>
              <a:bodyPr wrap="none" rtlCol="0">
                <a:spAutoFit/>
              </a:bodyPr>
              <a:lstStyle/>
              <a:p>
                <a:pPr algn="ctr"/>
                <a:r>
                  <a:rPr lang="en-US" sz="1200" b="1" dirty="0" smtClean="0"/>
                  <a:t>Has Larger </a:t>
                </a:r>
              </a:p>
              <a:p>
                <a:pPr algn="ctr"/>
                <a:r>
                  <a:rPr lang="en-US" sz="1200" b="1" dirty="0" smtClean="0"/>
                  <a:t>Circular </a:t>
                </a:r>
              </a:p>
              <a:p>
                <a:pPr algn="ctr"/>
                <a:r>
                  <a:rPr lang="en-US" sz="1200" b="1" dirty="0" smtClean="0"/>
                  <a:t>Structures</a:t>
                </a:r>
                <a:endParaRPr lang="en-US" sz="1200" b="1" dirty="0"/>
              </a:p>
            </p:txBody>
          </p:sp>
          <p:sp>
            <p:nvSpPr>
              <p:cNvPr id="10" name="Chevron 9"/>
              <p:cNvSpPr/>
              <p:nvPr/>
            </p:nvSpPr>
            <p:spPr>
              <a:xfrm>
                <a:off x="2099500" y="2129912"/>
                <a:ext cx="457200" cy="537088"/>
              </a:xfrm>
              <a:prstGeom prst="chevron">
                <a:avLst>
                  <a:gd name="adj" fmla="val 74772"/>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b="1">
                  <a:solidFill>
                    <a:schemeClr val="tx1"/>
                  </a:solidFill>
                  <a:cs typeface="Arial" pitchFamily="34" charset="0"/>
                </a:endParaRPr>
              </a:p>
            </p:txBody>
          </p:sp>
        </p:grpSp>
      </p:grpSp>
      <p:sp>
        <p:nvSpPr>
          <p:cNvPr id="11" name="TextBox 10"/>
          <p:cNvSpPr txBox="1"/>
          <p:nvPr/>
        </p:nvSpPr>
        <p:spPr>
          <a:xfrm>
            <a:off x="15005" y="6553200"/>
            <a:ext cx="4825873" cy="307777"/>
          </a:xfrm>
          <a:prstGeom prst="rect">
            <a:avLst/>
          </a:prstGeom>
          <a:noFill/>
        </p:spPr>
        <p:txBody>
          <a:bodyPr wrap="none" rtlCol="0">
            <a:spAutoFit/>
          </a:bodyPr>
          <a:lstStyle/>
          <a:p>
            <a:r>
              <a:rPr lang="en-US" sz="1400" dirty="0" smtClean="0"/>
              <a:t>[Parikh and </a:t>
            </a:r>
            <a:r>
              <a:rPr lang="en-US" sz="1400" dirty="0" err="1" smtClean="0"/>
              <a:t>Grauman</a:t>
            </a:r>
            <a:r>
              <a:rPr lang="en-US" sz="1400" dirty="0" smtClean="0"/>
              <a:t>, ICCV 2011] [Gupta and Davis, ECCV 2008]</a:t>
            </a:r>
            <a:endParaRPr lang="en-US" sz="1400" dirty="0"/>
          </a:p>
        </p:txBody>
      </p:sp>
      <p:cxnSp>
        <p:nvCxnSpPr>
          <p:cNvPr id="23" name="Straight Arrow Connector 22"/>
          <p:cNvCxnSpPr/>
          <p:nvPr/>
        </p:nvCxnSpPr>
        <p:spPr>
          <a:xfrm>
            <a:off x="739140" y="3352800"/>
            <a:ext cx="0" cy="114206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524417" y="4598362"/>
            <a:ext cx="508987" cy="1345240"/>
            <a:chOff x="1139207" y="4388447"/>
            <a:chExt cx="627015" cy="1657184"/>
          </a:xfrm>
        </p:grpSpPr>
        <p:sp>
          <p:nvSpPr>
            <p:cNvPr id="16" name="TextBox 15"/>
            <p:cNvSpPr txBox="1"/>
            <p:nvPr/>
          </p:nvSpPr>
          <p:spPr>
            <a:xfrm rot="5400000">
              <a:off x="653271" y="4932679"/>
              <a:ext cx="1657184" cy="568719"/>
            </a:xfrm>
            <a:prstGeom prst="rect">
              <a:avLst/>
            </a:prstGeom>
            <a:noFill/>
          </p:spPr>
          <p:txBody>
            <a:bodyPr wrap="none" rtlCol="0" anchor="ctr">
              <a:spAutoFit/>
            </a:bodyPr>
            <a:lstStyle/>
            <a:p>
              <a:pPr algn="ctr"/>
              <a:r>
                <a:rPr lang="en-US" sz="2400" spc="600" dirty="0" smtClean="0"/>
                <a:t>…………</a:t>
              </a:r>
              <a:endParaRPr lang="en-US" sz="2400" spc="600" dirty="0"/>
            </a:p>
          </p:txBody>
        </p:sp>
        <p:sp>
          <p:nvSpPr>
            <p:cNvPr id="17" name="Double Bracket 16"/>
            <p:cNvSpPr/>
            <p:nvPr/>
          </p:nvSpPr>
          <p:spPr>
            <a:xfrm>
              <a:off x="1139207" y="4413512"/>
              <a:ext cx="483854" cy="1491988"/>
            </a:xfrm>
            <a:prstGeom prst="bracketPair">
              <a:avLst>
                <a:gd name="adj" fmla="val 18076"/>
              </a:avLst>
            </a:prstGeom>
            <a:noFill/>
            <a:ln w="5715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 name="Group 19"/>
          <p:cNvGrpSpPr/>
          <p:nvPr/>
        </p:nvGrpSpPr>
        <p:grpSpPr>
          <a:xfrm>
            <a:off x="1623000" y="4598361"/>
            <a:ext cx="505812" cy="1345240"/>
            <a:chOff x="1139207" y="4388446"/>
            <a:chExt cx="623103" cy="1657184"/>
          </a:xfrm>
        </p:grpSpPr>
        <p:sp>
          <p:nvSpPr>
            <p:cNvPr id="21" name="TextBox 20"/>
            <p:cNvSpPr txBox="1"/>
            <p:nvPr/>
          </p:nvSpPr>
          <p:spPr>
            <a:xfrm rot="5400000">
              <a:off x="649359" y="4932678"/>
              <a:ext cx="1657184" cy="568719"/>
            </a:xfrm>
            <a:prstGeom prst="rect">
              <a:avLst/>
            </a:prstGeom>
            <a:noFill/>
          </p:spPr>
          <p:txBody>
            <a:bodyPr wrap="none" rtlCol="0" anchor="ctr">
              <a:spAutoFit/>
            </a:bodyPr>
            <a:lstStyle/>
            <a:p>
              <a:pPr algn="ctr"/>
              <a:r>
                <a:rPr lang="en-US" sz="2400" spc="600" dirty="0" smtClean="0"/>
                <a:t>…………</a:t>
              </a:r>
              <a:endParaRPr lang="en-US" sz="2400" spc="600" dirty="0"/>
            </a:p>
          </p:txBody>
        </p:sp>
        <p:sp>
          <p:nvSpPr>
            <p:cNvPr id="22" name="Double Bracket 21"/>
            <p:cNvSpPr/>
            <p:nvPr/>
          </p:nvSpPr>
          <p:spPr>
            <a:xfrm>
              <a:off x="1139207" y="4413512"/>
              <a:ext cx="483854" cy="1491988"/>
            </a:xfrm>
            <a:prstGeom prst="bracketPair">
              <a:avLst>
                <a:gd name="adj" fmla="val 18076"/>
              </a:avLst>
            </a:prstGeom>
            <a:noFill/>
            <a:ln w="5715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sp>
        <p:nvSpPr>
          <p:cNvPr id="73" name="Rectangle 72"/>
          <p:cNvSpPr/>
          <p:nvPr/>
        </p:nvSpPr>
        <p:spPr>
          <a:xfrm>
            <a:off x="5298078" y="1524000"/>
            <a:ext cx="3541122" cy="3046988"/>
          </a:xfrm>
          <a:prstGeom prst="rect">
            <a:avLst/>
          </a:prstGeom>
        </p:spPr>
        <p:txBody>
          <a:bodyPr wrap="square">
            <a:spAutoFit/>
          </a:bodyPr>
          <a:lstStyle/>
          <a:p>
            <a:r>
              <a:rPr lang="en-US" sz="3200" b="1" dirty="0" smtClean="0"/>
              <a:t>Features</a:t>
            </a:r>
          </a:p>
          <a:p>
            <a:pPr marL="228600" indent="-228600">
              <a:buFont typeface="Arial" pitchFamily="34" charset="0"/>
              <a:buChar char="•"/>
            </a:pPr>
            <a:r>
              <a:rPr lang="en-US" sz="2800" dirty="0" smtClean="0"/>
              <a:t>GIST</a:t>
            </a:r>
            <a:endParaRPr lang="en-US" sz="2800" dirty="0"/>
          </a:p>
          <a:p>
            <a:pPr marL="228600" indent="-228600">
              <a:buFont typeface="Arial" pitchFamily="34" charset="0"/>
              <a:buChar char="•"/>
            </a:pPr>
            <a:r>
              <a:rPr lang="en-US" sz="2800" dirty="0" smtClean="0"/>
              <a:t>RGB (Tiny Image)</a:t>
            </a:r>
            <a:endParaRPr lang="en-US" sz="2800" dirty="0"/>
          </a:p>
          <a:p>
            <a:pPr marL="228600" indent="-228600">
              <a:buFont typeface="Arial" pitchFamily="34" charset="0"/>
              <a:buChar char="•"/>
            </a:pPr>
            <a:r>
              <a:rPr lang="en-US" sz="2800" dirty="0" smtClean="0"/>
              <a:t>Line Histogram of:</a:t>
            </a:r>
          </a:p>
          <a:p>
            <a:pPr marL="571500" lvl="1" indent="-342900">
              <a:buFont typeface="Wingdings" pitchFamily="2" charset="2"/>
              <a:buChar char="§"/>
            </a:pPr>
            <a:r>
              <a:rPr lang="en-US" sz="2400" dirty="0" smtClean="0"/>
              <a:t>Length</a:t>
            </a:r>
          </a:p>
          <a:p>
            <a:pPr marL="571500" lvl="1" indent="-342900">
              <a:buFont typeface="Wingdings" pitchFamily="2" charset="2"/>
              <a:buChar char="§"/>
            </a:pPr>
            <a:r>
              <a:rPr lang="en-US" sz="2400" dirty="0" smtClean="0"/>
              <a:t>Orientation</a:t>
            </a:r>
          </a:p>
          <a:p>
            <a:pPr marL="228600" indent="-228600">
              <a:buFont typeface="Arial" pitchFamily="34" charset="0"/>
              <a:buChar char="•"/>
            </a:pPr>
            <a:r>
              <a:rPr lang="en-US" sz="2800" dirty="0" smtClean="0"/>
              <a:t>LAB histogram</a:t>
            </a:r>
            <a:endParaRPr lang="en-US" sz="2800" dirty="0"/>
          </a:p>
        </p:txBody>
      </p:sp>
      <p:sp>
        <p:nvSpPr>
          <p:cNvPr id="75" name="TextBox 74"/>
          <p:cNvSpPr txBox="1"/>
          <p:nvPr/>
        </p:nvSpPr>
        <p:spPr>
          <a:xfrm>
            <a:off x="5659821" y="6211669"/>
            <a:ext cx="2264979" cy="646331"/>
          </a:xfrm>
          <a:prstGeom prst="rect">
            <a:avLst/>
          </a:prstGeom>
          <a:noFill/>
        </p:spPr>
        <p:txBody>
          <a:bodyPr wrap="none" rtlCol="0">
            <a:spAutoFit/>
          </a:bodyPr>
          <a:lstStyle/>
          <a:p>
            <a:r>
              <a:rPr lang="en-US" sz="1200" dirty="0" smtClean="0"/>
              <a:t>[Hays and </a:t>
            </a:r>
            <a:r>
              <a:rPr lang="en-US" sz="1200" dirty="0" err="1" smtClean="0"/>
              <a:t>Efros</a:t>
            </a:r>
            <a:r>
              <a:rPr lang="en-US" sz="1200" dirty="0" smtClean="0"/>
              <a:t>, SIGGRAPH 2007]</a:t>
            </a:r>
          </a:p>
          <a:p>
            <a:r>
              <a:rPr lang="en-US" sz="1200" dirty="0" smtClean="0"/>
              <a:t>[</a:t>
            </a:r>
            <a:r>
              <a:rPr lang="en-US" sz="1200" dirty="0" err="1" smtClean="0"/>
              <a:t>Oliva</a:t>
            </a:r>
            <a:r>
              <a:rPr lang="en-US" sz="1200" dirty="0" smtClean="0"/>
              <a:t> and </a:t>
            </a:r>
            <a:r>
              <a:rPr lang="en-US" sz="1200" dirty="0" err="1" smtClean="0"/>
              <a:t>Torralba</a:t>
            </a:r>
            <a:r>
              <a:rPr lang="en-US" sz="1200" dirty="0" smtClean="0"/>
              <a:t>, 2006]</a:t>
            </a:r>
          </a:p>
          <a:p>
            <a:r>
              <a:rPr lang="en-US" sz="1200" dirty="0" smtClean="0"/>
              <a:t>[</a:t>
            </a:r>
            <a:r>
              <a:rPr lang="en-US" sz="1200" dirty="0" err="1" smtClean="0"/>
              <a:t>Torralba</a:t>
            </a:r>
            <a:r>
              <a:rPr lang="en-US" sz="1200" dirty="0" smtClean="0"/>
              <a:t> et al., PAMI, 2008]</a:t>
            </a:r>
            <a:endParaRPr lang="en-US" sz="1200" dirty="0"/>
          </a:p>
        </p:txBody>
      </p:sp>
    </p:spTree>
    <p:extLst>
      <p:ext uri="{BB962C8B-B14F-4D97-AF65-F5344CB8AC3E}">
        <p14:creationId xmlns:p14="http://schemas.microsoft.com/office/powerpoint/2010/main" val="11029408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5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25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25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5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250"/>
                                        <p:tgtEl>
                                          <p:spTgt spid="7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fade">
                                      <p:cBhvr>
                                        <p:cTn id="24" dur="25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524417" y="4598362"/>
            <a:ext cx="508987" cy="1345240"/>
            <a:chOff x="1139207" y="4388447"/>
            <a:chExt cx="627015" cy="1657184"/>
          </a:xfrm>
        </p:grpSpPr>
        <p:sp>
          <p:nvSpPr>
            <p:cNvPr id="40" name="TextBox 39"/>
            <p:cNvSpPr txBox="1"/>
            <p:nvPr/>
          </p:nvSpPr>
          <p:spPr>
            <a:xfrm rot="5400000">
              <a:off x="653271" y="4932679"/>
              <a:ext cx="1657184" cy="568719"/>
            </a:xfrm>
            <a:prstGeom prst="rect">
              <a:avLst/>
            </a:prstGeom>
            <a:noFill/>
          </p:spPr>
          <p:txBody>
            <a:bodyPr wrap="none" rtlCol="0" anchor="ctr">
              <a:spAutoFit/>
            </a:bodyPr>
            <a:lstStyle/>
            <a:p>
              <a:pPr algn="ctr"/>
              <a:r>
                <a:rPr lang="en-US" sz="2400" spc="600" dirty="0" smtClean="0"/>
                <a:t>…………</a:t>
              </a:r>
              <a:endParaRPr lang="en-US" sz="2400" spc="600" dirty="0"/>
            </a:p>
          </p:txBody>
        </p:sp>
        <p:sp>
          <p:nvSpPr>
            <p:cNvPr id="41" name="Double Bracket 40"/>
            <p:cNvSpPr/>
            <p:nvPr/>
          </p:nvSpPr>
          <p:spPr>
            <a:xfrm>
              <a:off x="1139207" y="4413512"/>
              <a:ext cx="483854" cy="1491988"/>
            </a:xfrm>
            <a:prstGeom prst="bracketPair">
              <a:avLst>
                <a:gd name="adj" fmla="val 18076"/>
              </a:avLst>
            </a:prstGeom>
            <a:noFill/>
            <a:ln w="5715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cxnSp>
        <p:nvCxnSpPr>
          <p:cNvPr id="25" name="Straight Arrow Connector 24"/>
          <p:cNvCxnSpPr/>
          <p:nvPr/>
        </p:nvCxnSpPr>
        <p:spPr>
          <a:xfrm flipH="1">
            <a:off x="1828801" y="3281363"/>
            <a:ext cx="1121568" cy="121350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14300" y="0"/>
            <a:ext cx="8915400" cy="762000"/>
          </a:xfrm>
        </p:spPr>
        <p:txBody>
          <a:bodyPr/>
          <a:lstStyle/>
          <a:p>
            <a:r>
              <a:rPr lang="en-US" dirty="0" smtClean="0"/>
              <a:t>Dissimilarity</a:t>
            </a:r>
            <a:endParaRPr lang="en-US" dirty="0"/>
          </a:p>
        </p:txBody>
      </p:sp>
      <p:sp>
        <p:nvSpPr>
          <p:cNvPr id="4" name="Slide Number Placeholder 3"/>
          <p:cNvSpPr>
            <a:spLocks noGrp="1"/>
          </p:cNvSpPr>
          <p:nvPr>
            <p:ph type="sldNum" sz="quarter" idx="12"/>
          </p:nvPr>
        </p:nvSpPr>
        <p:spPr/>
        <p:txBody>
          <a:bodyPr/>
          <a:lstStyle/>
          <a:p>
            <a:fld id="{0685640F-F442-41BC-A4D4-AC338F572387}" type="slidenum">
              <a:rPr lang="en-US" smtClean="0"/>
              <a:t>18</a:t>
            </a:fld>
            <a:endParaRPr lang="en-US" dirty="0"/>
          </a:p>
        </p:txBody>
      </p:sp>
      <p:sp>
        <p:nvSpPr>
          <p:cNvPr id="15" name="Title 1"/>
          <p:cNvSpPr txBox="1">
            <a:spLocks/>
          </p:cNvSpPr>
          <p:nvPr/>
        </p:nvSpPr>
        <p:spPr>
          <a:xfrm>
            <a:off x="114300" y="609600"/>
            <a:ext cx="89154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cap="small" baseline="0">
                <a:ln>
                  <a:noFill/>
                </a:ln>
                <a:solidFill>
                  <a:schemeClr val="tx1"/>
                </a:solidFill>
                <a:latin typeface="+mj-lt"/>
                <a:ea typeface="+mj-ea"/>
                <a:cs typeface="+mj-cs"/>
              </a:defRPr>
            </a:lvl1pPr>
          </a:lstStyle>
          <a:p>
            <a:r>
              <a:rPr lang="en-US" sz="3600" dirty="0" smtClean="0"/>
              <a:t>Comparative Attributes</a:t>
            </a:r>
            <a:endParaRPr lang="en-US" sz="3600" dirty="0"/>
          </a:p>
        </p:txBody>
      </p:sp>
      <p:sp>
        <p:nvSpPr>
          <p:cNvPr id="11" name="TextBox 10"/>
          <p:cNvSpPr txBox="1"/>
          <p:nvPr/>
        </p:nvSpPr>
        <p:spPr>
          <a:xfrm>
            <a:off x="15005" y="6553200"/>
            <a:ext cx="4825873" cy="307777"/>
          </a:xfrm>
          <a:prstGeom prst="rect">
            <a:avLst/>
          </a:prstGeom>
          <a:noFill/>
        </p:spPr>
        <p:txBody>
          <a:bodyPr wrap="none" rtlCol="0">
            <a:spAutoFit/>
          </a:bodyPr>
          <a:lstStyle/>
          <a:p>
            <a:r>
              <a:rPr lang="en-US" sz="1400" dirty="0" smtClean="0"/>
              <a:t>[Parikh and </a:t>
            </a:r>
            <a:r>
              <a:rPr lang="en-US" sz="1400" dirty="0" err="1" smtClean="0"/>
              <a:t>Grauman</a:t>
            </a:r>
            <a:r>
              <a:rPr lang="en-US" sz="1400" dirty="0" smtClean="0"/>
              <a:t>, ICCV 2011] </a:t>
            </a:r>
            <a:r>
              <a:rPr lang="en-US" sz="1400" b="1" dirty="0" smtClean="0"/>
              <a:t>[Gupta and Davis, ECCV 2008]</a:t>
            </a:r>
            <a:endParaRPr lang="en-US" sz="1400" b="1" dirty="0"/>
          </a:p>
        </p:txBody>
      </p:sp>
      <p:cxnSp>
        <p:nvCxnSpPr>
          <p:cNvPr id="23" name="Straight Arrow Connector 22"/>
          <p:cNvCxnSpPr/>
          <p:nvPr/>
        </p:nvCxnSpPr>
        <p:spPr>
          <a:xfrm>
            <a:off x="739140" y="3352800"/>
            <a:ext cx="0" cy="114206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1623000" y="4598360"/>
            <a:ext cx="502637" cy="1345240"/>
            <a:chOff x="1139207" y="4388445"/>
            <a:chExt cx="619192" cy="1657184"/>
          </a:xfrm>
        </p:grpSpPr>
        <p:sp>
          <p:nvSpPr>
            <p:cNvPr id="21" name="TextBox 20"/>
            <p:cNvSpPr txBox="1"/>
            <p:nvPr/>
          </p:nvSpPr>
          <p:spPr>
            <a:xfrm rot="5400000">
              <a:off x="645448" y="4932677"/>
              <a:ext cx="1657184" cy="568719"/>
            </a:xfrm>
            <a:prstGeom prst="rect">
              <a:avLst/>
            </a:prstGeom>
            <a:noFill/>
          </p:spPr>
          <p:txBody>
            <a:bodyPr wrap="none" rtlCol="0" anchor="ctr">
              <a:spAutoFit/>
            </a:bodyPr>
            <a:lstStyle/>
            <a:p>
              <a:pPr algn="ctr"/>
              <a:r>
                <a:rPr lang="en-US" sz="2400" spc="600" dirty="0" smtClean="0"/>
                <a:t>…………</a:t>
              </a:r>
              <a:endParaRPr lang="en-US" sz="2400" spc="600" dirty="0"/>
            </a:p>
          </p:txBody>
        </p:sp>
        <p:sp>
          <p:nvSpPr>
            <p:cNvPr id="22" name="Double Bracket 21"/>
            <p:cNvSpPr/>
            <p:nvPr/>
          </p:nvSpPr>
          <p:spPr>
            <a:xfrm>
              <a:off x="1139207" y="4413512"/>
              <a:ext cx="483854" cy="1491988"/>
            </a:xfrm>
            <a:prstGeom prst="bracketPair">
              <a:avLst>
                <a:gd name="adj" fmla="val 18076"/>
              </a:avLst>
            </a:prstGeom>
            <a:noFill/>
            <a:ln w="5715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sp>
        <p:nvSpPr>
          <p:cNvPr id="26" name="Minus 25"/>
          <p:cNvSpPr/>
          <p:nvPr/>
        </p:nvSpPr>
        <p:spPr>
          <a:xfrm>
            <a:off x="996576" y="5055560"/>
            <a:ext cx="522300" cy="304800"/>
          </a:xfrm>
          <a:prstGeom prst="mathMin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p:cNvCxnSpPr/>
          <p:nvPr/>
        </p:nvCxnSpPr>
        <p:spPr>
          <a:xfrm>
            <a:off x="2125638" y="5181600"/>
            <a:ext cx="1303362"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3766788" y="4206422"/>
            <a:ext cx="571499" cy="941656"/>
            <a:chOff x="3381114" y="4738477"/>
            <a:chExt cx="571499" cy="941656"/>
          </a:xfrm>
        </p:grpSpPr>
        <p:sp>
          <p:nvSpPr>
            <p:cNvPr id="46" name="Oval 45"/>
            <p:cNvSpPr/>
            <p:nvPr/>
          </p:nvSpPr>
          <p:spPr>
            <a:xfrm>
              <a:off x="3600445" y="4738477"/>
              <a:ext cx="149780" cy="16849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7" name="Straight Arrow Connector 46"/>
            <p:cNvCxnSpPr>
              <a:stCxn id="46" idx="3"/>
              <a:endCxn id="48" idx="7"/>
            </p:cNvCxnSpPr>
            <p:nvPr/>
          </p:nvCxnSpPr>
          <p:spPr>
            <a:xfrm flipH="1">
              <a:off x="3518422" y="4882300"/>
              <a:ext cx="103958" cy="14564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3390577" y="5003266"/>
              <a:ext cx="149780" cy="16849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3802833" y="5003266"/>
              <a:ext cx="149780" cy="16849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Arrow Connector 49"/>
            <p:cNvCxnSpPr>
              <a:stCxn id="46" idx="5"/>
              <a:endCxn id="49" idx="0"/>
            </p:cNvCxnSpPr>
            <p:nvPr/>
          </p:nvCxnSpPr>
          <p:spPr>
            <a:xfrm>
              <a:off x="3728290" y="4882300"/>
              <a:ext cx="149433" cy="12096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Oval 50"/>
            <p:cNvSpPr/>
            <p:nvPr/>
          </p:nvSpPr>
          <p:spPr>
            <a:xfrm>
              <a:off x="3590982" y="5246845"/>
              <a:ext cx="149780" cy="16849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Straight Arrow Connector 51"/>
            <p:cNvCxnSpPr>
              <a:stCxn id="51" idx="3"/>
              <a:endCxn id="53" idx="7"/>
            </p:cNvCxnSpPr>
            <p:nvPr/>
          </p:nvCxnSpPr>
          <p:spPr>
            <a:xfrm flipH="1">
              <a:off x="3508959" y="5390668"/>
              <a:ext cx="103958" cy="14564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3" name="Oval 52"/>
            <p:cNvSpPr/>
            <p:nvPr/>
          </p:nvSpPr>
          <p:spPr>
            <a:xfrm>
              <a:off x="3381114" y="5511634"/>
              <a:ext cx="149780" cy="16849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3793370" y="5511634"/>
              <a:ext cx="149780" cy="16849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Arrow Connector 54"/>
            <p:cNvCxnSpPr>
              <a:stCxn id="51" idx="5"/>
              <a:endCxn id="54" idx="0"/>
            </p:cNvCxnSpPr>
            <p:nvPr/>
          </p:nvCxnSpPr>
          <p:spPr>
            <a:xfrm>
              <a:off x="3718827" y="5390668"/>
              <a:ext cx="149433" cy="12096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3507160" y="5149963"/>
              <a:ext cx="149433" cy="12096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72" name="TextBox 71"/>
          <p:cNvSpPr txBox="1"/>
          <p:nvPr/>
        </p:nvSpPr>
        <p:spPr>
          <a:xfrm>
            <a:off x="3609275" y="5306740"/>
            <a:ext cx="886525" cy="646331"/>
          </a:xfrm>
          <a:prstGeom prst="rect">
            <a:avLst/>
          </a:prstGeom>
          <a:noFill/>
          <a:ln w="38100" cmpd="sng">
            <a:solidFill>
              <a:schemeClr val="accent2"/>
            </a:solidFill>
          </a:ln>
        </p:spPr>
        <p:txBody>
          <a:bodyPr wrap="none" rtlCol="0">
            <a:spAutoFit/>
          </a:bodyPr>
          <a:lstStyle/>
          <a:p>
            <a:pPr algn="ctr"/>
            <a:r>
              <a:rPr lang="en-US" sz="1200" b="1" dirty="0" smtClean="0"/>
              <a:t>Has Larger </a:t>
            </a:r>
          </a:p>
          <a:p>
            <a:pPr algn="ctr"/>
            <a:r>
              <a:rPr lang="en-US" sz="1200" b="1" dirty="0" smtClean="0"/>
              <a:t>Circular </a:t>
            </a:r>
          </a:p>
          <a:p>
            <a:pPr algn="ctr"/>
            <a:r>
              <a:rPr lang="en-US" sz="1200" b="1" dirty="0" smtClean="0"/>
              <a:t>Structures</a:t>
            </a:r>
            <a:endParaRPr lang="en-US" sz="1200" b="1" dirty="0"/>
          </a:p>
        </p:txBody>
      </p:sp>
      <p:sp>
        <p:nvSpPr>
          <p:cNvPr id="43" name="Rectangle 42"/>
          <p:cNvSpPr/>
          <p:nvPr/>
        </p:nvSpPr>
        <p:spPr>
          <a:xfrm>
            <a:off x="5181600" y="1536864"/>
            <a:ext cx="3541122" cy="1384995"/>
          </a:xfrm>
          <a:prstGeom prst="rect">
            <a:avLst/>
          </a:prstGeom>
        </p:spPr>
        <p:txBody>
          <a:bodyPr wrap="square">
            <a:spAutoFit/>
          </a:bodyPr>
          <a:lstStyle/>
          <a:p>
            <a:r>
              <a:rPr lang="en-US" sz="3200" b="1" dirty="0" smtClean="0"/>
              <a:t>Classifier</a:t>
            </a:r>
          </a:p>
          <a:p>
            <a:r>
              <a:rPr lang="en-US" sz="2800" dirty="0" smtClean="0"/>
              <a:t>Boosted Decision Tree</a:t>
            </a:r>
          </a:p>
          <a:p>
            <a:r>
              <a:rPr lang="da-DK" sz="2400" dirty="0"/>
              <a:t>[Hoiem et al., IJCV 2007</a:t>
            </a:r>
            <a:r>
              <a:rPr lang="da-DK" sz="2400" dirty="0" smtClean="0"/>
              <a:t>]</a:t>
            </a:r>
            <a:endParaRPr lang="da-DK" sz="2400" dirty="0"/>
          </a:p>
        </p:txBody>
      </p:sp>
      <p:cxnSp>
        <p:nvCxnSpPr>
          <p:cNvPr id="44" name="Straight Arrow Connector 43"/>
          <p:cNvCxnSpPr/>
          <p:nvPr/>
        </p:nvCxnSpPr>
        <p:spPr>
          <a:xfrm>
            <a:off x="4800600" y="5257800"/>
            <a:ext cx="1303362"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6375400" y="4496611"/>
            <a:ext cx="1343638" cy="1862048"/>
          </a:xfrm>
          <a:prstGeom prst="rect">
            <a:avLst/>
          </a:prstGeom>
          <a:ln>
            <a:noFill/>
          </a:ln>
        </p:spPr>
        <p:txBody>
          <a:bodyPr wrap="none">
            <a:spAutoFit/>
          </a:bodyPr>
          <a:lstStyle/>
          <a:p>
            <a:r>
              <a:rPr lang="en-US" sz="11500" dirty="0" smtClean="0">
                <a:ln>
                  <a:solidFill>
                    <a:srgbClr val="00FF00"/>
                  </a:solidFill>
                </a:ln>
                <a:sym typeface="Wingdings"/>
              </a:rPr>
              <a:t></a:t>
            </a:r>
            <a:endParaRPr lang="en-US" sz="13800" dirty="0"/>
          </a:p>
        </p:txBody>
      </p:sp>
      <p:sp>
        <p:nvSpPr>
          <p:cNvPr id="57" name="Rectangle 56"/>
          <p:cNvSpPr/>
          <p:nvPr/>
        </p:nvSpPr>
        <p:spPr>
          <a:xfrm>
            <a:off x="7713171" y="4250576"/>
            <a:ext cx="1659429" cy="1862048"/>
          </a:xfrm>
          <a:prstGeom prst="rect">
            <a:avLst/>
          </a:prstGeom>
        </p:spPr>
        <p:txBody>
          <a:bodyPr wrap="none">
            <a:spAutoFit/>
          </a:bodyPr>
          <a:lstStyle/>
          <a:p>
            <a:r>
              <a:rPr lang="en-US" sz="11500" dirty="0" smtClean="0">
                <a:ln>
                  <a:solidFill>
                    <a:srgbClr val="FF0000"/>
                  </a:solidFill>
                </a:ln>
                <a:latin typeface="Zapf Dingbats"/>
                <a:ea typeface="Zapf Dingbats"/>
                <a:cs typeface="Zapf Dingbats"/>
              </a:rPr>
              <a:t>✗</a:t>
            </a:r>
            <a:endParaRPr lang="en-US" sz="16600" dirty="0">
              <a:ln>
                <a:solidFill>
                  <a:srgbClr val="FF0000"/>
                </a:solidFill>
              </a:ln>
            </a:endParaRPr>
          </a:p>
        </p:txBody>
      </p:sp>
      <p:sp>
        <p:nvSpPr>
          <p:cNvPr id="3" name="Rectangle 2"/>
          <p:cNvSpPr/>
          <p:nvPr/>
        </p:nvSpPr>
        <p:spPr>
          <a:xfrm>
            <a:off x="7162800" y="5221069"/>
            <a:ext cx="588623" cy="646331"/>
          </a:xfrm>
          <a:prstGeom prst="rect">
            <a:avLst/>
          </a:prstGeom>
        </p:spPr>
        <p:txBody>
          <a:bodyPr wrap="none">
            <a:spAutoFit/>
          </a:bodyPr>
          <a:lstStyle/>
          <a:p>
            <a:r>
              <a:rPr lang="en-US" sz="3600" dirty="0">
                <a:sym typeface="Wingdings"/>
              </a:rPr>
              <a:t>or</a:t>
            </a:r>
            <a:endParaRPr lang="en-US" sz="23900" dirty="0"/>
          </a:p>
        </p:txBody>
      </p:sp>
      <p:grpSp>
        <p:nvGrpSpPr>
          <p:cNvPr id="58" name="Group 57"/>
          <p:cNvGrpSpPr/>
          <p:nvPr/>
        </p:nvGrpSpPr>
        <p:grpSpPr>
          <a:xfrm>
            <a:off x="76200" y="2081273"/>
            <a:ext cx="4495800" cy="1271527"/>
            <a:chOff x="76200" y="2081273"/>
            <a:chExt cx="4495800" cy="1271527"/>
          </a:xfrm>
        </p:grpSpPr>
        <p:pic>
          <p:nvPicPr>
            <p:cNvPr id="60" name="Picture 2" descr="http://balaton.graphics.cs.cmu.edu/ashrivas/ladoga_home/datasets/SUNS/images/a/auditorium/sun_afqeyuuvdyjhvnp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5475" y="2081277"/>
              <a:ext cx="1686525" cy="127152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C:\Users\ashrivas\Dropbox\ssl-eccv12\eccv2012\cameraReady\figures\teaser\3\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2081273"/>
              <a:ext cx="1694526" cy="1271472"/>
            </a:xfrm>
            <a:prstGeom prst="rect">
              <a:avLst/>
            </a:prstGeom>
            <a:noFill/>
            <a:extLst>
              <a:ext uri="{909E8E84-426E-40DD-AFC4-6F175D3DCCD1}">
                <a14:hiddenFill xmlns:a14="http://schemas.microsoft.com/office/drawing/2010/main">
                  <a:solidFill>
                    <a:srgbClr val="FFFFFF"/>
                  </a:solidFill>
                </a14:hiddenFill>
              </a:ext>
            </a:extLst>
          </p:spPr>
        </p:pic>
        <p:grpSp>
          <p:nvGrpSpPr>
            <p:cNvPr id="63" name="Group 62"/>
            <p:cNvGrpSpPr/>
            <p:nvPr/>
          </p:nvGrpSpPr>
          <p:grpSpPr>
            <a:xfrm>
              <a:off x="1884838" y="2129912"/>
              <a:ext cx="886525" cy="1222888"/>
              <a:chOff x="1884838" y="2129912"/>
              <a:chExt cx="886525" cy="1222888"/>
            </a:xfrm>
          </p:grpSpPr>
          <p:sp>
            <p:nvSpPr>
              <p:cNvPr id="64" name="TextBox 63"/>
              <p:cNvSpPr txBox="1"/>
              <p:nvPr/>
            </p:nvSpPr>
            <p:spPr>
              <a:xfrm>
                <a:off x="1884838" y="2706469"/>
                <a:ext cx="886525" cy="646331"/>
              </a:xfrm>
              <a:prstGeom prst="rect">
                <a:avLst/>
              </a:prstGeom>
              <a:noFill/>
              <a:ln w="38100" cmpd="sng">
                <a:solidFill>
                  <a:schemeClr val="accent2"/>
                </a:solidFill>
              </a:ln>
            </p:spPr>
            <p:txBody>
              <a:bodyPr wrap="none" rtlCol="0">
                <a:spAutoFit/>
              </a:bodyPr>
              <a:lstStyle/>
              <a:p>
                <a:pPr algn="ctr"/>
                <a:r>
                  <a:rPr lang="en-US" sz="1200" b="1" dirty="0" smtClean="0"/>
                  <a:t>Has Larger </a:t>
                </a:r>
              </a:p>
              <a:p>
                <a:pPr algn="ctr"/>
                <a:r>
                  <a:rPr lang="en-US" sz="1200" b="1" dirty="0" smtClean="0"/>
                  <a:t>Circular </a:t>
                </a:r>
              </a:p>
              <a:p>
                <a:pPr algn="ctr"/>
                <a:r>
                  <a:rPr lang="en-US" sz="1200" b="1" dirty="0" smtClean="0"/>
                  <a:t>Structures</a:t>
                </a:r>
                <a:endParaRPr lang="en-US" sz="1200" b="1" dirty="0"/>
              </a:p>
            </p:txBody>
          </p:sp>
          <p:sp>
            <p:nvSpPr>
              <p:cNvPr id="65" name="Chevron 64"/>
              <p:cNvSpPr/>
              <p:nvPr/>
            </p:nvSpPr>
            <p:spPr>
              <a:xfrm>
                <a:off x="2099500" y="2129912"/>
                <a:ext cx="457200" cy="537088"/>
              </a:xfrm>
              <a:prstGeom prst="chevron">
                <a:avLst>
                  <a:gd name="adj" fmla="val 74772"/>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b="1">
                  <a:solidFill>
                    <a:schemeClr val="tx1"/>
                  </a:solidFill>
                  <a:cs typeface="Arial" pitchFamily="34" charset="0"/>
                </a:endParaRPr>
              </a:p>
            </p:txBody>
          </p:sp>
        </p:grpSp>
      </p:grpSp>
    </p:spTree>
    <p:extLst>
      <p:ext uri="{BB962C8B-B14F-4D97-AF65-F5344CB8AC3E}">
        <p14:creationId xmlns:p14="http://schemas.microsoft.com/office/powerpoint/2010/main" val="3104089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5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250"/>
                                        <p:tgtEl>
                                          <p:spTgt spid="43"/>
                                        </p:tgtEl>
                                      </p:cBhvr>
                                    </p:animEffect>
                                  </p:childTnLst>
                                </p:cTn>
                              </p:par>
                              <p:par>
                                <p:cTn id="13" presetID="10"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250"/>
                                        <p:tgtEl>
                                          <p:spTgt spid="42"/>
                                        </p:tgtEl>
                                      </p:cBhvr>
                                    </p:animEffect>
                                  </p:childTnLst>
                                </p:cTn>
                              </p:par>
                              <p:par>
                                <p:cTn id="16" presetID="10" presetClass="entr" presetSubtype="0"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fade">
                                      <p:cBhvr>
                                        <p:cTn id="18" dur="250"/>
                                        <p:tgtEl>
                                          <p:spTgt spid="5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fade">
                                      <p:cBhvr>
                                        <p:cTn id="21" dur="250"/>
                                        <p:tgtEl>
                                          <p:spTgt spid="7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250"/>
                                        <p:tgtEl>
                                          <p:spTgt spid="4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250"/>
                                        <p:tgtEl>
                                          <p:spTgt spid="4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250"/>
                                        <p:tgtEl>
                                          <p:spTgt spid="5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72" grpId="0" animBg="1"/>
      <p:bldP spid="43" grpId="0"/>
      <p:bldP spid="45" grpId="0"/>
      <p:bldP spid="57"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0"/>
            <a:ext cx="8915400" cy="762000"/>
          </a:xfrm>
        </p:spPr>
        <p:txBody>
          <a:bodyPr/>
          <a:lstStyle/>
          <a:p>
            <a:r>
              <a:rPr lang="en-US" dirty="0"/>
              <a:t>Comparative Attributes</a:t>
            </a:r>
          </a:p>
        </p:txBody>
      </p:sp>
      <p:sp>
        <p:nvSpPr>
          <p:cNvPr id="4" name="Slide Number Placeholder 3"/>
          <p:cNvSpPr>
            <a:spLocks noGrp="1"/>
          </p:cNvSpPr>
          <p:nvPr>
            <p:ph type="sldNum" sz="quarter" idx="12"/>
          </p:nvPr>
        </p:nvSpPr>
        <p:spPr/>
        <p:txBody>
          <a:bodyPr/>
          <a:lstStyle/>
          <a:p>
            <a:fld id="{0685640F-F442-41BC-A4D4-AC338F572387}" type="slidenum">
              <a:rPr lang="en-US" smtClean="0"/>
              <a:t>19</a:t>
            </a:fld>
            <a:endParaRPr lang="en-US" dirty="0"/>
          </a:p>
        </p:txBody>
      </p:sp>
      <p:sp>
        <p:nvSpPr>
          <p:cNvPr id="11" name="TextBox 10"/>
          <p:cNvSpPr txBox="1"/>
          <p:nvPr/>
        </p:nvSpPr>
        <p:spPr>
          <a:xfrm>
            <a:off x="15005" y="6553200"/>
            <a:ext cx="4825873" cy="307777"/>
          </a:xfrm>
          <a:prstGeom prst="rect">
            <a:avLst/>
          </a:prstGeom>
          <a:noFill/>
        </p:spPr>
        <p:txBody>
          <a:bodyPr wrap="none" rtlCol="0">
            <a:spAutoFit/>
          </a:bodyPr>
          <a:lstStyle/>
          <a:p>
            <a:r>
              <a:rPr lang="en-US" sz="1400" dirty="0" smtClean="0"/>
              <a:t>[Parikh and </a:t>
            </a:r>
            <a:r>
              <a:rPr lang="en-US" sz="1400" dirty="0" err="1" smtClean="0"/>
              <a:t>Grauman</a:t>
            </a:r>
            <a:r>
              <a:rPr lang="en-US" sz="1400" dirty="0" smtClean="0"/>
              <a:t>, ICCV 2011] [Gupta and Davis, ECCV 2008]</a:t>
            </a:r>
            <a:endParaRPr lang="en-US" sz="1400" dirty="0"/>
          </a:p>
        </p:txBody>
      </p:sp>
      <p:graphicFrame>
        <p:nvGraphicFramePr>
          <p:cNvPr id="3" name="Table 2"/>
          <p:cNvGraphicFramePr>
            <a:graphicFrameLocks noGrp="1"/>
          </p:cNvGraphicFramePr>
          <p:nvPr>
            <p:extLst>
              <p:ext uri="{D42A27DB-BD31-4B8C-83A1-F6EECF244321}">
                <p14:modId xmlns:p14="http://schemas.microsoft.com/office/powerpoint/2010/main" val="2961325403"/>
              </p:ext>
            </p:extLst>
          </p:nvPr>
        </p:nvGraphicFramePr>
        <p:xfrm>
          <a:off x="2362200" y="1981200"/>
          <a:ext cx="4800600" cy="1371600"/>
        </p:xfrm>
        <a:graphic>
          <a:graphicData uri="http://schemas.openxmlformats.org/drawingml/2006/table">
            <a:tbl>
              <a:tblPr firstRow="1" bandRow="1">
                <a:tableStyleId>{2D5ABB26-0587-4C30-8999-92F81FD0307C}</a:tableStyleId>
              </a:tblPr>
              <a:tblGrid>
                <a:gridCol w="2050316"/>
                <a:gridCol w="311345"/>
                <a:gridCol w="2438939"/>
              </a:tblGrid>
              <a:tr h="326608">
                <a:tc>
                  <a:txBody>
                    <a:bodyPr/>
                    <a:lstStyle/>
                    <a:p>
                      <a:pPr algn="r"/>
                      <a:r>
                        <a:rPr lang="en-US" sz="2400" dirty="0" smtClean="0"/>
                        <a:t>Amphitheatre </a:t>
                      </a:r>
                      <a:endParaRPr lang="en-US" sz="2400" dirty="0"/>
                    </a:p>
                  </a:txBody>
                  <a:tcPr anchor="ctr"/>
                </a:tc>
                <a:tc>
                  <a:txBody>
                    <a:bodyPr/>
                    <a:lstStyle/>
                    <a:p>
                      <a:pPr algn="ctr"/>
                      <a:r>
                        <a:rPr lang="en-US" sz="2400" b="1" dirty="0" smtClean="0"/>
                        <a:t>&gt;</a:t>
                      </a:r>
                      <a:endParaRPr lang="en-US" sz="2400" b="1" dirty="0"/>
                    </a:p>
                  </a:txBody>
                  <a:tcPr anchor="ctr"/>
                </a:tc>
                <a:tc>
                  <a:txBody>
                    <a:bodyPr/>
                    <a:lstStyle/>
                    <a:p>
                      <a:pPr algn="l"/>
                      <a:r>
                        <a:rPr lang="en-US" sz="2400" dirty="0" smtClean="0"/>
                        <a:t>Barn</a:t>
                      </a:r>
                      <a:endParaRPr lang="en-US" sz="2400" dirty="0"/>
                    </a:p>
                  </a:txBody>
                  <a:tcPr anchor="ctr"/>
                </a:tc>
              </a:tr>
              <a:tr h="283984">
                <a:tc>
                  <a:txBody>
                    <a:bodyPr/>
                    <a:lstStyle/>
                    <a:p>
                      <a:pPr algn="r"/>
                      <a:r>
                        <a:rPr lang="en-US" sz="2400" dirty="0" smtClean="0"/>
                        <a:t>Amphitheatre </a:t>
                      </a:r>
                      <a:endParaRPr lang="en-US" sz="2400" dirty="0"/>
                    </a:p>
                  </a:txBody>
                  <a:tcPr anchor="ctr"/>
                </a:tc>
                <a:tc>
                  <a:txBody>
                    <a:bodyPr/>
                    <a:lstStyle/>
                    <a:p>
                      <a:pPr algn="ctr"/>
                      <a:r>
                        <a:rPr lang="en-US" sz="2400" b="1" dirty="0" smtClean="0"/>
                        <a:t>&gt;</a:t>
                      </a:r>
                      <a:endParaRPr lang="en-US" sz="2400" b="1"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Conference Room</a:t>
                      </a:r>
                    </a:p>
                  </a:txBody>
                  <a:tcPr anchor="ctr"/>
                </a:tc>
              </a:tr>
              <a:tr h="283984">
                <a:tc>
                  <a:txBody>
                    <a:bodyPr/>
                    <a:lstStyle/>
                    <a:p>
                      <a:pPr algn="r"/>
                      <a:r>
                        <a:rPr lang="en-US" sz="2400" dirty="0" smtClean="0"/>
                        <a:t>Desert </a:t>
                      </a:r>
                      <a:endParaRPr lang="en-US" sz="2400" dirty="0"/>
                    </a:p>
                  </a:txBody>
                  <a:tcPr anchor="ctr"/>
                </a:tc>
                <a:tc>
                  <a:txBody>
                    <a:bodyPr/>
                    <a:lstStyle/>
                    <a:p>
                      <a:pPr algn="ctr"/>
                      <a:r>
                        <a:rPr lang="en-US" sz="2400" b="1" dirty="0" smtClean="0"/>
                        <a:t>&gt;</a:t>
                      </a:r>
                      <a:endParaRPr lang="en-US" sz="2400" b="1" dirty="0"/>
                    </a:p>
                  </a:txBody>
                  <a:tcPr anchor="ctr"/>
                </a:tc>
                <a:tc>
                  <a:txBody>
                    <a:bodyPr/>
                    <a:lstStyle/>
                    <a:p>
                      <a:pPr algn="l"/>
                      <a:r>
                        <a:rPr lang="en-US" sz="2400" dirty="0" smtClean="0"/>
                        <a:t>Barn</a:t>
                      </a:r>
                      <a:endParaRPr lang="en-US" sz="2400" dirty="0"/>
                    </a:p>
                  </a:txBody>
                  <a:tcPr anchor="ctr"/>
                </a:tc>
              </a:tr>
            </a:tbl>
          </a:graphicData>
        </a:graphic>
      </p:graphicFrame>
      <p:sp>
        <p:nvSpPr>
          <p:cNvPr id="5" name="Rectangle 4"/>
          <p:cNvSpPr/>
          <p:nvPr/>
        </p:nvSpPr>
        <p:spPr>
          <a:xfrm>
            <a:off x="3502228" y="1447800"/>
            <a:ext cx="2206823" cy="523220"/>
          </a:xfrm>
          <a:prstGeom prst="rect">
            <a:avLst/>
          </a:prstGeom>
          <a:ln w="38100">
            <a:solidFill>
              <a:schemeClr val="accent5"/>
            </a:solidFill>
          </a:ln>
        </p:spPr>
        <p:txBody>
          <a:bodyPr wrap="none">
            <a:spAutoFit/>
          </a:bodyPr>
          <a:lstStyle/>
          <a:p>
            <a:pPr algn="ctr">
              <a:defRPr/>
            </a:pPr>
            <a:r>
              <a:rPr lang="en-US" sz="2800" b="1" dirty="0"/>
              <a:t>Is More Open</a:t>
            </a:r>
          </a:p>
        </p:txBody>
      </p:sp>
      <p:graphicFrame>
        <p:nvGraphicFramePr>
          <p:cNvPr id="28" name="Table 27"/>
          <p:cNvGraphicFramePr>
            <a:graphicFrameLocks noGrp="1"/>
          </p:cNvGraphicFramePr>
          <p:nvPr>
            <p:extLst>
              <p:ext uri="{D42A27DB-BD31-4B8C-83A1-F6EECF244321}">
                <p14:modId xmlns:p14="http://schemas.microsoft.com/office/powerpoint/2010/main" val="1994445210"/>
              </p:ext>
            </p:extLst>
          </p:nvPr>
        </p:nvGraphicFramePr>
        <p:xfrm>
          <a:off x="1971556" y="4641850"/>
          <a:ext cx="4114800" cy="914400"/>
        </p:xfrm>
        <a:graphic>
          <a:graphicData uri="http://schemas.openxmlformats.org/drawingml/2006/table">
            <a:tbl>
              <a:tblPr firstRow="1" bandRow="1">
                <a:tableStyleId>{2D5ABB26-0587-4C30-8999-92F81FD0307C}</a:tableStyleId>
              </a:tblPr>
              <a:tblGrid>
                <a:gridCol w="2481970"/>
                <a:gridCol w="225135"/>
                <a:gridCol w="1407695"/>
              </a:tblGrid>
              <a:tr h="457200">
                <a:tc>
                  <a:txBody>
                    <a:bodyPr/>
                    <a:lstStyle/>
                    <a:p>
                      <a:pPr algn="r"/>
                      <a:r>
                        <a:rPr lang="en-US" sz="2400" dirty="0" smtClean="0"/>
                        <a:t>Church (Outdoor)</a:t>
                      </a:r>
                      <a:endParaRPr lang="en-US" sz="2400" dirty="0"/>
                    </a:p>
                  </a:txBody>
                  <a:tcPr anchor="ctr"/>
                </a:tc>
                <a:tc>
                  <a:txBody>
                    <a:bodyPr/>
                    <a:lstStyle/>
                    <a:p>
                      <a:pPr algn="ctr"/>
                      <a:r>
                        <a:rPr lang="en-US" sz="2400" b="1" dirty="0" smtClean="0"/>
                        <a:t>&gt;</a:t>
                      </a:r>
                      <a:endParaRPr lang="en-US" sz="2400" b="1" dirty="0"/>
                    </a:p>
                  </a:txBody>
                  <a:tcPr anchor="ctr"/>
                </a:tc>
                <a:tc>
                  <a:txBody>
                    <a:bodyPr/>
                    <a:lstStyle/>
                    <a:p>
                      <a:pPr algn="l"/>
                      <a:r>
                        <a:rPr lang="en-US" sz="2400" dirty="0" smtClean="0"/>
                        <a:t>Cemetery</a:t>
                      </a:r>
                      <a:endParaRPr lang="en-US" sz="2400" dirty="0"/>
                    </a:p>
                  </a:txBody>
                  <a:tcPr anchor="ctr"/>
                </a:tc>
              </a:tr>
              <a:tr h="283984">
                <a:tc>
                  <a:txBody>
                    <a:bodyPr/>
                    <a:lstStyle/>
                    <a:p>
                      <a:pPr algn="r"/>
                      <a:r>
                        <a:rPr lang="en-US" sz="2400" dirty="0" smtClean="0"/>
                        <a:t>Barn </a:t>
                      </a:r>
                      <a:endParaRPr lang="en-US" sz="2400" dirty="0"/>
                    </a:p>
                  </a:txBody>
                  <a:tcPr anchor="ctr"/>
                </a:tc>
                <a:tc>
                  <a:txBody>
                    <a:bodyPr/>
                    <a:lstStyle/>
                    <a:p>
                      <a:pPr algn="ctr"/>
                      <a:r>
                        <a:rPr lang="en-US" sz="2400" b="1" dirty="0" smtClean="0"/>
                        <a:t>&gt;</a:t>
                      </a:r>
                      <a:endParaRPr lang="en-US" sz="2400" b="1"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Cemetery</a:t>
                      </a:r>
                    </a:p>
                  </a:txBody>
                  <a:tcPr anchor="ctr"/>
                </a:tc>
              </a:tr>
            </a:tbl>
          </a:graphicData>
        </a:graphic>
      </p:graphicFrame>
      <p:sp>
        <p:nvSpPr>
          <p:cNvPr id="29" name="Rectangle 28"/>
          <p:cNvSpPr/>
          <p:nvPr/>
        </p:nvSpPr>
        <p:spPr>
          <a:xfrm>
            <a:off x="2985232" y="4048780"/>
            <a:ext cx="3240824" cy="523220"/>
          </a:xfrm>
          <a:prstGeom prst="rect">
            <a:avLst/>
          </a:prstGeom>
          <a:ln w="38100">
            <a:solidFill>
              <a:schemeClr val="accent3"/>
            </a:solidFill>
          </a:ln>
        </p:spPr>
        <p:txBody>
          <a:bodyPr wrap="none">
            <a:spAutoFit/>
          </a:bodyPr>
          <a:lstStyle/>
          <a:p>
            <a:pPr algn="ctr">
              <a:defRPr/>
            </a:pPr>
            <a:r>
              <a:rPr lang="en-US" sz="2800" b="1" dirty="0" smtClean="0"/>
              <a:t>Has Taller Structures</a:t>
            </a:r>
            <a:endParaRPr lang="en-US" sz="2800" b="1" dirty="0"/>
          </a:p>
        </p:txBody>
      </p:sp>
    </p:spTree>
    <p:extLst>
      <p:ext uri="{BB962C8B-B14F-4D97-AF65-F5344CB8AC3E}">
        <p14:creationId xmlns:p14="http://schemas.microsoft.com/office/powerpoint/2010/main" val="312455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5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25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up)">
                                      <p:cBhvr>
                                        <p:cTn id="15" dur="250"/>
                                        <p:tgtEl>
                                          <p:spTgt spid="29"/>
                                        </p:tgtEl>
                                      </p:cBhvr>
                                    </p:animEffect>
                                  </p:childTnLst>
                                </p:cTn>
                              </p:par>
                              <p:par>
                                <p:cTn id="16" presetID="22" presetClass="entr" presetSubtype="1"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up)">
                                      <p:cBhvr>
                                        <p:cTn id="18"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20002" y="1175642"/>
            <a:ext cx="7719535" cy="4618395"/>
            <a:chOff x="535998" y="800303"/>
            <a:chExt cx="8418047" cy="5036296"/>
          </a:xfrm>
        </p:grpSpPr>
        <p:pic>
          <p:nvPicPr>
            <p:cNvPr id="4" name="Picture 2" descr="http://static.commentcamarche.net/en.kioskea.net/faq/images/0-E8jkrpVS-google-images-search-logo-s-.png"/>
            <p:cNvPicPr>
              <a:picLocks noChangeAspect="1" noChangeArrowheads="1"/>
            </p:cNvPicPr>
            <p:nvPr/>
          </p:nvPicPr>
          <p:blipFill rotWithShape="1">
            <a:blip r:embed="rId3">
              <a:extLst>
                <a:ext uri="{28A0092B-C50C-407E-A947-70E740481C1C}">
                  <a14:useLocalDpi xmlns:a14="http://schemas.microsoft.com/office/drawing/2010/main" val="0"/>
                </a:ext>
              </a:extLst>
            </a:blip>
            <a:srcRect l="10644" t="16769" r="8844" b="25949"/>
            <a:stretch/>
          </p:blipFill>
          <p:spPr bwMode="auto">
            <a:xfrm>
              <a:off x="1157875" y="2708948"/>
              <a:ext cx="3474177" cy="13028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feedgrowth.com/wp-content/uploads/2008/12/facebook-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7282" y="1093009"/>
              <a:ext cx="2937581" cy="11052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pascallin.ecs.soton.ac.uk/challenges/VOC/voc2012/pascal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9896" y="800303"/>
              <a:ext cx="4864149" cy="1709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image-net.org/splash/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4873385"/>
              <a:ext cx="4754521" cy="6550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t1.gstatic.com/images?q=tbn:ANd9GcSVmPb94UcgYqVPOKeEhHrKITxbB3DUXcBJ2zYvxKh-DDLzqf_htHhTB1Zt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5998" y="4757677"/>
              <a:ext cx="3074517" cy="10789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Users\ashrivas\Pictures\Picture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0728" y="2341653"/>
              <a:ext cx="3642067" cy="2182658"/>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8" descr="http://labelme.csail.mit.edu/Release3.0/browserTools/icons/LabelMe_logo3.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4600" y="1776411"/>
            <a:ext cx="2544047" cy="81268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http://www.crowdsortium.org/wp-content/uploads/2010/10/amazon-mturklog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93375" y="2666999"/>
            <a:ext cx="2606497" cy="1453624"/>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a:off x="38100" y="350178"/>
            <a:ext cx="9067800" cy="0"/>
          </a:xfrm>
          <a:prstGeom prst="straightConnector1">
            <a:avLst/>
          </a:prstGeom>
          <a:ln w="101600" cap="rnd">
            <a:round/>
            <a:tailEnd type="stealth"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639402" y="-80665"/>
            <a:ext cx="1600310" cy="461665"/>
          </a:xfrm>
          <a:prstGeom prst="rect">
            <a:avLst/>
          </a:prstGeom>
          <a:noFill/>
        </p:spPr>
        <p:txBody>
          <a:bodyPr wrap="none" rtlCol="0">
            <a:spAutoFit/>
          </a:bodyPr>
          <a:lstStyle/>
          <a:p>
            <a:r>
              <a:rPr lang="en-US" sz="2400" b="1" cap="small" dirty="0" smtClean="0">
                <a:solidFill>
                  <a:sysClr val="windowText" lastClr="000000"/>
                </a:solidFill>
              </a:rPr>
              <a:t>Supervision</a:t>
            </a:r>
            <a:endParaRPr lang="en-US" sz="2400" b="1" cap="small" dirty="0">
              <a:solidFill>
                <a:sysClr val="windowText" lastClr="000000"/>
              </a:solidFill>
            </a:endParaRPr>
          </a:p>
        </p:txBody>
      </p:sp>
      <p:sp>
        <p:nvSpPr>
          <p:cNvPr id="14" name="TextBox 13"/>
          <p:cNvSpPr txBox="1"/>
          <p:nvPr/>
        </p:nvSpPr>
        <p:spPr>
          <a:xfrm>
            <a:off x="7239000" y="329624"/>
            <a:ext cx="1981200" cy="584775"/>
          </a:xfrm>
          <a:prstGeom prst="rect">
            <a:avLst/>
          </a:prstGeom>
          <a:noFill/>
        </p:spPr>
        <p:txBody>
          <a:bodyPr wrap="square" rtlCol="0">
            <a:spAutoFit/>
          </a:bodyPr>
          <a:lstStyle/>
          <a:p>
            <a:pPr algn="ctr"/>
            <a:r>
              <a:rPr lang="en-US" sz="3200" b="1" cap="small" dirty="0" smtClean="0"/>
              <a:t>Supervised</a:t>
            </a:r>
          </a:p>
        </p:txBody>
      </p:sp>
      <p:sp>
        <p:nvSpPr>
          <p:cNvPr id="15" name="TextBox 14"/>
          <p:cNvSpPr txBox="1"/>
          <p:nvPr/>
        </p:nvSpPr>
        <p:spPr>
          <a:xfrm>
            <a:off x="5943600" y="322264"/>
            <a:ext cx="1981200" cy="584775"/>
          </a:xfrm>
          <a:prstGeom prst="rect">
            <a:avLst/>
          </a:prstGeom>
          <a:noFill/>
        </p:spPr>
        <p:txBody>
          <a:bodyPr wrap="square" rtlCol="0">
            <a:spAutoFit/>
          </a:bodyPr>
          <a:lstStyle/>
          <a:p>
            <a:pPr algn="ctr"/>
            <a:r>
              <a:rPr lang="en-US" sz="1600" b="1" cap="small" dirty="0" smtClean="0"/>
              <a:t>Active</a:t>
            </a:r>
          </a:p>
          <a:p>
            <a:pPr algn="ctr"/>
            <a:r>
              <a:rPr lang="en-US" sz="1600" b="1" cap="small" dirty="0" smtClean="0"/>
              <a:t>Learning</a:t>
            </a:r>
          </a:p>
        </p:txBody>
      </p:sp>
      <p:sp>
        <p:nvSpPr>
          <p:cNvPr id="3" name="Title 2"/>
          <p:cNvSpPr>
            <a:spLocks noGrp="1"/>
          </p:cNvSpPr>
          <p:nvPr>
            <p:ph type="title"/>
          </p:nvPr>
        </p:nvSpPr>
        <p:spPr/>
        <p:txBody>
          <a:bodyPr/>
          <a:lstStyle/>
          <a:p>
            <a:r>
              <a:rPr lang="en-US" dirty="0" smtClean="0"/>
              <a:t>Big-Data</a:t>
            </a:r>
            <a:endParaRPr lang="en-US" dirty="0"/>
          </a:p>
        </p:txBody>
      </p:sp>
      <p:sp>
        <p:nvSpPr>
          <p:cNvPr id="17" name="Slide Number Placeholder 16"/>
          <p:cNvSpPr>
            <a:spLocks noGrp="1"/>
          </p:cNvSpPr>
          <p:nvPr>
            <p:ph type="sldNum" sz="quarter" idx="12"/>
          </p:nvPr>
        </p:nvSpPr>
        <p:spPr/>
        <p:txBody>
          <a:bodyPr/>
          <a:lstStyle/>
          <a:p>
            <a:fld id="{0685640F-F442-41BC-A4D4-AC338F572387}" type="slidenum">
              <a:rPr lang="en-US" smtClean="0"/>
              <a:t>2</a:t>
            </a:fld>
            <a:endParaRPr lang="en-US" dirty="0"/>
          </a:p>
        </p:txBody>
      </p:sp>
      <p:sp>
        <p:nvSpPr>
          <p:cNvPr id="16" name="TextBox 15"/>
          <p:cNvSpPr txBox="1"/>
          <p:nvPr/>
        </p:nvSpPr>
        <p:spPr>
          <a:xfrm>
            <a:off x="15005" y="6550223"/>
            <a:ext cx="4164410" cy="307777"/>
          </a:xfrm>
          <a:prstGeom prst="rect">
            <a:avLst/>
          </a:prstGeom>
          <a:noFill/>
        </p:spPr>
        <p:txBody>
          <a:bodyPr wrap="none" rtlCol="0">
            <a:spAutoFit/>
          </a:bodyPr>
          <a:lstStyle/>
          <a:p>
            <a:r>
              <a:rPr lang="en-US" sz="1400" dirty="0" smtClean="0"/>
              <a:t>[von </a:t>
            </a:r>
            <a:r>
              <a:rPr lang="en-US" sz="1400" dirty="0" err="1" smtClean="0"/>
              <a:t>Ahn</a:t>
            </a:r>
            <a:r>
              <a:rPr lang="en-US" sz="1400" dirty="0" smtClean="0"/>
              <a:t> and </a:t>
            </a:r>
            <a:r>
              <a:rPr lang="en-US" sz="1400" dirty="0" err="1" smtClean="0"/>
              <a:t>Dabbish</a:t>
            </a:r>
            <a:r>
              <a:rPr lang="en-US" sz="1400" dirty="0" smtClean="0"/>
              <a:t>, 2004], [Russell et al., IJCV 2009]</a:t>
            </a:r>
            <a:endParaRPr lang="en-US" sz="1400" dirty="0"/>
          </a:p>
        </p:txBody>
      </p:sp>
      <p:sp>
        <p:nvSpPr>
          <p:cNvPr id="18" name="TextBox 17"/>
          <p:cNvSpPr txBox="1"/>
          <p:nvPr/>
        </p:nvSpPr>
        <p:spPr>
          <a:xfrm>
            <a:off x="38100" y="6334780"/>
            <a:ext cx="7842724" cy="523220"/>
          </a:xfrm>
          <a:prstGeom prst="rect">
            <a:avLst/>
          </a:prstGeom>
          <a:noFill/>
        </p:spPr>
        <p:txBody>
          <a:bodyPr wrap="none" rtlCol="0">
            <a:spAutoFit/>
          </a:bodyPr>
          <a:lstStyle/>
          <a:p>
            <a:r>
              <a:rPr lang="en-US" sz="1400" dirty="0" smtClean="0"/>
              <a:t>[</a:t>
            </a:r>
            <a:r>
              <a:rPr lang="en-US" sz="1400" dirty="0" err="1" smtClean="0"/>
              <a:t>Prakash</a:t>
            </a:r>
            <a:r>
              <a:rPr lang="en-US" sz="1400" dirty="0" smtClean="0"/>
              <a:t> and Parikh, ECCV 2012] [</a:t>
            </a:r>
            <a:r>
              <a:rPr lang="en-US" sz="1400" dirty="0" err="1" smtClean="0"/>
              <a:t>Vijayanarasimhan</a:t>
            </a:r>
            <a:r>
              <a:rPr lang="en-US" sz="1400" dirty="0" smtClean="0"/>
              <a:t> and </a:t>
            </a:r>
            <a:r>
              <a:rPr lang="en-US" sz="1400" dirty="0" err="1" smtClean="0"/>
              <a:t>Grauman</a:t>
            </a:r>
            <a:r>
              <a:rPr lang="en-US" sz="1400" dirty="0" smtClean="0"/>
              <a:t>, CVPR 2011] [</a:t>
            </a:r>
            <a:r>
              <a:rPr lang="en-US" sz="1400" dirty="0" err="1" smtClean="0"/>
              <a:t>Kapoor</a:t>
            </a:r>
            <a:r>
              <a:rPr lang="en-US" sz="1400" dirty="0" smtClean="0"/>
              <a:t> et al., ICCV 2007]</a:t>
            </a:r>
          </a:p>
          <a:p>
            <a:r>
              <a:rPr lang="en-US" sz="1400" dirty="0" smtClean="0"/>
              <a:t>[Qi et al., CVPR 2008] [Joshi et al., CVPR 2009] [</a:t>
            </a:r>
            <a:r>
              <a:rPr lang="en-US" sz="1400" dirty="0" err="1" smtClean="0"/>
              <a:t>Siddiquie</a:t>
            </a:r>
            <a:r>
              <a:rPr lang="en-US" sz="1400" dirty="0" smtClean="0"/>
              <a:t> and Gupta, CVPR 2010]</a:t>
            </a:r>
            <a:endParaRPr lang="en-US" sz="1400" dirty="0"/>
          </a:p>
        </p:txBody>
      </p:sp>
    </p:spTree>
    <p:extLst>
      <p:ext uri="{BB962C8B-B14F-4D97-AF65-F5344CB8AC3E}">
        <p14:creationId xmlns:p14="http://schemas.microsoft.com/office/powerpoint/2010/main" val="19809399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88889E-6 0 L -0.19341 0.025 " pathEditMode="relative" rAng="0" ptsTypes="AA">
                                      <p:cBhvr>
                                        <p:cTn id="6" dur="250" fill="hold"/>
                                        <p:tgtEl>
                                          <p:spTgt spid="2"/>
                                        </p:tgtEl>
                                        <p:attrNameLst>
                                          <p:attrName>ppt_x</p:attrName>
                                          <p:attrName>ppt_y</p:attrName>
                                        </p:attrNameLst>
                                      </p:cBhvr>
                                      <p:rCtr x="-9670" y="1250"/>
                                    </p:animMotion>
                                  </p:childTnLst>
                                </p:cTn>
                              </p:par>
                              <p:par>
                                <p:cTn id="7" presetID="6" presetClass="emph" presetSubtype="0" fill="hold" nodeType="withEffect">
                                  <p:stCondLst>
                                    <p:cond delay="0"/>
                                  </p:stCondLst>
                                  <p:childTnLst>
                                    <p:animScale>
                                      <p:cBhvr>
                                        <p:cTn id="8" dur="250" fill="hold"/>
                                        <p:tgtEl>
                                          <p:spTgt spid="2"/>
                                        </p:tgtEl>
                                      </p:cBhvr>
                                      <p:by x="50000" y="50000"/>
                                    </p:animScale>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250"/>
                                        <p:tgtEl>
                                          <p:spTgt spid="13"/>
                                        </p:tgtEl>
                                      </p:cBhvr>
                                    </p:animEffect>
                                  </p:childTnLst>
                                </p:cTn>
                              </p:par>
                              <p:par>
                                <p:cTn id="15" presetID="10" presetClass="exit" presetSubtype="0" fill="hold" grpId="0" nodeType="withEffect">
                                  <p:stCondLst>
                                    <p:cond delay="0"/>
                                  </p:stCondLst>
                                  <p:childTnLst>
                                    <p:animEffect transition="out" filter="fade">
                                      <p:cBhvr>
                                        <p:cTn id="16" dur="250"/>
                                        <p:tgtEl>
                                          <p:spTgt spid="3"/>
                                        </p:tgtEl>
                                      </p:cBhvr>
                                    </p:animEffect>
                                    <p:set>
                                      <p:cBhvr>
                                        <p:cTn id="17" dur="1" fill="hold">
                                          <p:stCondLst>
                                            <p:cond delay="24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5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5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25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250"/>
                                        <p:tgtEl>
                                          <p:spTgt spid="1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50"/>
                                        <p:tgtEl>
                                          <p:spTgt spid="16"/>
                                        </p:tgtEl>
                                      </p:cBhvr>
                                    </p:animEffect>
                                  </p:childTnLst>
                                </p:cTn>
                              </p:par>
                              <p:par>
                                <p:cTn id="40" presetID="10" presetClass="exit" presetSubtype="0" fill="hold" grpId="1" nodeType="withEffect">
                                  <p:stCondLst>
                                    <p:cond delay="0"/>
                                  </p:stCondLst>
                                  <p:childTnLst>
                                    <p:animEffect transition="out" filter="fade">
                                      <p:cBhvr>
                                        <p:cTn id="41" dur="250"/>
                                        <p:tgtEl>
                                          <p:spTgt spid="18"/>
                                        </p:tgtEl>
                                      </p:cBhvr>
                                    </p:animEffect>
                                    <p:set>
                                      <p:cBhvr>
                                        <p:cTn id="42" dur="1" fill="hold">
                                          <p:stCondLst>
                                            <p:cond delay="24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3" grpId="0"/>
      <p:bldP spid="16" grpId="0"/>
      <p:bldP spid="18" grpId="0"/>
      <p:bldP spid="1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4022541" y="3478672"/>
            <a:ext cx="609600" cy="375185"/>
          </a:xfrm>
          <a:prstGeom prst="rightArrow">
            <a:avLst>
              <a:gd name="adj1" fmla="val 48750"/>
              <a:gd name="adj2" fmla="val 65000"/>
            </a:avLst>
          </a:prstGeom>
          <a:solidFill>
            <a:schemeClr val="accent1"/>
          </a:solidFill>
          <a:ln w="5715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9" name="Group 28"/>
          <p:cNvGrpSpPr/>
          <p:nvPr/>
        </p:nvGrpSpPr>
        <p:grpSpPr>
          <a:xfrm>
            <a:off x="3047998" y="6074093"/>
            <a:ext cx="3124201" cy="783907"/>
            <a:chOff x="3047998" y="5550650"/>
            <a:chExt cx="3124201" cy="783907"/>
          </a:xfrm>
        </p:grpSpPr>
        <p:sp>
          <p:nvSpPr>
            <p:cNvPr id="30" name="U-Turn Arrow 29"/>
            <p:cNvSpPr/>
            <p:nvPr/>
          </p:nvSpPr>
          <p:spPr>
            <a:xfrm rot="10800000">
              <a:off x="3047998" y="5550650"/>
              <a:ext cx="3124201" cy="507677"/>
            </a:xfrm>
            <a:prstGeom prst="uturnArrow">
              <a:avLst>
                <a:gd name="adj1" fmla="val 27739"/>
                <a:gd name="adj2" fmla="val 25000"/>
                <a:gd name="adj3" fmla="val 44892"/>
                <a:gd name="adj4" fmla="val 42137"/>
                <a:gd name="adj5" fmla="val 99022"/>
              </a:avLst>
            </a:prstGeom>
            <a:solidFill>
              <a:schemeClr val="accent1"/>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31" name="Group 30"/>
            <p:cNvGrpSpPr/>
            <p:nvPr/>
          </p:nvGrpSpPr>
          <p:grpSpPr>
            <a:xfrm>
              <a:off x="4267200" y="5648757"/>
              <a:ext cx="685800" cy="685800"/>
              <a:chOff x="4038600" y="5620127"/>
              <a:chExt cx="685800" cy="685800"/>
            </a:xfrm>
          </p:grpSpPr>
          <p:sp>
            <p:nvSpPr>
              <p:cNvPr id="32" name="Oval 31"/>
              <p:cNvSpPr/>
              <p:nvPr/>
            </p:nvSpPr>
            <p:spPr>
              <a:xfrm>
                <a:off x="4038600" y="5620127"/>
                <a:ext cx="685800" cy="68580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 name="Plus 32"/>
              <p:cNvSpPr/>
              <p:nvPr/>
            </p:nvSpPr>
            <p:spPr>
              <a:xfrm>
                <a:off x="4052589" y="5634116"/>
                <a:ext cx="657823" cy="657823"/>
              </a:xfrm>
              <a:prstGeom prst="mathPlus">
                <a:avLst>
                  <a:gd name="adj1" fmla="val 18886"/>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 name="Group 33"/>
          <p:cNvGrpSpPr/>
          <p:nvPr/>
        </p:nvGrpSpPr>
        <p:grpSpPr>
          <a:xfrm>
            <a:off x="2286000" y="1229101"/>
            <a:ext cx="1673407" cy="2428499"/>
            <a:chOff x="96153" y="2511801"/>
            <a:chExt cx="1673407" cy="2428499"/>
          </a:xfrm>
        </p:grpSpPr>
        <p:sp>
          <p:nvSpPr>
            <p:cNvPr id="35" name="Rectangle 34"/>
            <p:cNvSpPr/>
            <p:nvPr/>
          </p:nvSpPr>
          <p:spPr>
            <a:xfrm>
              <a:off x="152400" y="2566978"/>
              <a:ext cx="1574799"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36" name="Picture 211" descr="C:\Users\AbHi\Documents\My Dropbox\cvpr12\see21_files\resized\sun_cexgewbepduerubb_320x240.jpg"/>
            <p:cNvPicPr>
              <a:picLocks noChangeAspect="1" noChangeArrowheads="1"/>
            </p:cNvPicPr>
            <p:nvPr/>
          </p:nvPicPr>
          <p:blipFill>
            <a:blip r:embed="rId3" cstate="screen"/>
            <a:srcRect/>
            <a:stretch>
              <a:fillRect/>
            </a:stretch>
          </p:blipFill>
          <p:spPr bwMode="auto">
            <a:xfrm>
              <a:off x="277237" y="2853239"/>
              <a:ext cx="1311237" cy="983428"/>
            </a:xfrm>
            <a:prstGeom prst="rect">
              <a:avLst/>
            </a:prstGeom>
            <a:noFill/>
          </p:spPr>
        </p:pic>
        <p:pic>
          <p:nvPicPr>
            <p:cNvPr id="37" name="Picture 212" descr="C:\Users\AbHi\Documents\My Dropbox\cvpr12\see21_files\resized\sun_cfsknrqkwoyyclpl_320x235.jpg"/>
            <p:cNvPicPr>
              <a:picLocks noChangeAspect="1" noChangeArrowheads="1"/>
            </p:cNvPicPr>
            <p:nvPr/>
          </p:nvPicPr>
          <p:blipFill>
            <a:blip r:embed="rId4" cstate="screen"/>
            <a:srcRect/>
            <a:stretch>
              <a:fillRect/>
            </a:stretch>
          </p:blipFill>
          <p:spPr bwMode="auto">
            <a:xfrm>
              <a:off x="275874" y="3893372"/>
              <a:ext cx="1313669" cy="983428"/>
            </a:xfrm>
            <a:prstGeom prst="rect">
              <a:avLst/>
            </a:prstGeom>
            <a:noFill/>
          </p:spPr>
        </p:pic>
        <p:sp>
          <p:nvSpPr>
            <p:cNvPr id="38" name="TextBox 37"/>
            <p:cNvSpPr txBox="1"/>
            <p:nvPr/>
          </p:nvSpPr>
          <p:spPr>
            <a:xfrm>
              <a:off x="96153" y="2511801"/>
              <a:ext cx="1673407" cy="400110"/>
            </a:xfrm>
            <a:prstGeom prst="rect">
              <a:avLst/>
            </a:prstGeom>
            <a:noFill/>
          </p:spPr>
          <p:txBody>
            <a:bodyPr wrap="none" rtlCol="0">
              <a:spAutoFit/>
            </a:bodyPr>
            <a:lstStyle/>
            <a:p>
              <a:r>
                <a:rPr lang="en-US" sz="2000" b="1" dirty="0" smtClean="0"/>
                <a:t>Amphitheatre</a:t>
              </a:r>
              <a:endParaRPr lang="en-US" sz="2000" b="1" dirty="0"/>
            </a:p>
          </p:txBody>
        </p:sp>
      </p:grpSp>
      <p:grpSp>
        <p:nvGrpSpPr>
          <p:cNvPr id="39" name="Group 38"/>
          <p:cNvGrpSpPr/>
          <p:nvPr/>
        </p:nvGrpSpPr>
        <p:grpSpPr>
          <a:xfrm>
            <a:off x="2341505" y="3664775"/>
            <a:ext cx="1574799" cy="2428499"/>
            <a:chOff x="72306" y="3552991"/>
            <a:chExt cx="1574799" cy="2428499"/>
          </a:xfrm>
        </p:grpSpPr>
        <p:pic>
          <p:nvPicPr>
            <p:cNvPr id="40" name="Picture 106" descr="C:\Users\AbHi\Documents\My Dropbox\cvpr12\see21_files\resized\sun_accqnzcvqkiwicjt_320x211.jpg"/>
            <p:cNvPicPr>
              <a:picLocks noChangeArrowheads="1"/>
            </p:cNvPicPr>
            <p:nvPr/>
          </p:nvPicPr>
          <p:blipFill>
            <a:blip r:embed="rId5" cstate="screen"/>
            <a:srcRect/>
            <a:stretch>
              <a:fillRect/>
            </a:stretch>
          </p:blipFill>
          <p:spPr bwMode="auto">
            <a:xfrm>
              <a:off x="189145" y="4899083"/>
              <a:ext cx="1327690" cy="1005840"/>
            </a:xfrm>
            <a:prstGeom prst="rect">
              <a:avLst/>
            </a:prstGeom>
            <a:noFill/>
          </p:spPr>
        </p:pic>
        <p:pic>
          <p:nvPicPr>
            <p:cNvPr id="41" name="Picture 113" descr="C:\Users\AbHi\Documents\My Dropbox\cvpr12\see21_files\resized\sun_aaslkqqibkansrbd_320x212.jpg"/>
            <p:cNvPicPr>
              <a:picLocks noChangeAspect="1" noChangeArrowheads="1"/>
            </p:cNvPicPr>
            <p:nvPr/>
          </p:nvPicPr>
          <p:blipFill>
            <a:blip r:embed="rId6" cstate="screen"/>
            <a:srcRect/>
            <a:stretch>
              <a:fillRect/>
            </a:stretch>
          </p:blipFill>
          <p:spPr bwMode="auto">
            <a:xfrm>
              <a:off x="189145" y="3871033"/>
              <a:ext cx="1341120" cy="1005840"/>
            </a:xfrm>
            <a:prstGeom prst="rect">
              <a:avLst/>
            </a:prstGeom>
            <a:noFill/>
          </p:spPr>
        </p:pic>
        <p:sp>
          <p:nvSpPr>
            <p:cNvPr id="42" name="Rectangle 41"/>
            <p:cNvSpPr/>
            <p:nvPr/>
          </p:nvSpPr>
          <p:spPr>
            <a:xfrm>
              <a:off x="72306" y="3608168"/>
              <a:ext cx="1574799"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3" name="TextBox 42"/>
            <p:cNvSpPr txBox="1"/>
            <p:nvPr/>
          </p:nvSpPr>
          <p:spPr>
            <a:xfrm>
              <a:off x="158680" y="3552991"/>
              <a:ext cx="1402050" cy="400110"/>
            </a:xfrm>
            <a:prstGeom prst="rect">
              <a:avLst/>
            </a:prstGeom>
            <a:noFill/>
          </p:spPr>
          <p:txBody>
            <a:bodyPr wrap="none" rtlCol="0">
              <a:spAutoFit/>
            </a:bodyPr>
            <a:lstStyle/>
            <a:p>
              <a:r>
                <a:rPr lang="en-US" sz="2000" b="1" dirty="0" smtClean="0"/>
                <a:t>Auditorium</a:t>
              </a:r>
              <a:endParaRPr lang="en-US" sz="2000" b="1" dirty="0"/>
            </a:p>
          </p:txBody>
        </p:sp>
      </p:grpSp>
      <p:grpSp>
        <p:nvGrpSpPr>
          <p:cNvPr id="44" name="Group 43"/>
          <p:cNvGrpSpPr/>
          <p:nvPr/>
        </p:nvGrpSpPr>
        <p:grpSpPr>
          <a:xfrm>
            <a:off x="4721041" y="1229101"/>
            <a:ext cx="2654300" cy="2428499"/>
            <a:chOff x="6413500" y="2895600"/>
            <a:chExt cx="2654300" cy="2428499"/>
          </a:xfrm>
        </p:grpSpPr>
        <p:sp>
          <p:nvSpPr>
            <p:cNvPr id="45" name="Rectangle 44"/>
            <p:cNvSpPr/>
            <p:nvPr/>
          </p:nvSpPr>
          <p:spPr>
            <a:xfrm>
              <a:off x="6413500" y="2950777"/>
              <a:ext cx="2654300"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46" name="Group 45"/>
            <p:cNvGrpSpPr/>
            <p:nvPr/>
          </p:nvGrpSpPr>
          <p:grpSpPr>
            <a:xfrm>
              <a:off x="6463884" y="2895600"/>
              <a:ext cx="2553530" cy="2372298"/>
              <a:chOff x="6463884" y="2895600"/>
              <a:chExt cx="2553530" cy="2372298"/>
            </a:xfrm>
          </p:grpSpPr>
          <p:sp>
            <p:nvSpPr>
              <p:cNvPr id="47" name="TextBox 46"/>
              <p:cNvSpPr txBox="1"/>
              <p:nvPr/>
            </p:nvSpPr>
            <p:spPr>
              <a:xfrm>
                <a:off x="6903947" y="2895600"/>
                <a:ext cx="1673407" cy="400110"/>
              </a:xfrm>
              <a:prstGeom prst="rect">
                <a:avLst/>
              </a:prstGeom>
              <a:noFill/>
            </p:spPr>
            <p:txBody>
              <a:bodyPr wrap="none" rtlCol="0">
                <a:spAutoFit/>
              </a:bodyPr>
              <a:lstStyle/>
              <a:p>
                <a:r>
                  <a:rPr lang="en-US" sz="2000" b="1" dirty="0" smtClean="0"/>
                  <a:t>Amphitheatre</a:t>
                </a:r>
                <a:endParaRPr lang="en-US" sz="2000" b="1" dirty="0"/>
              </a:p>
            </p:txBody>
          </p:sp>
          <p:grpSp>
            <p:nvGrpSpPr>
              <p:cNvPr id="48" name="Group 47"/>
              <p:cNvGrpSpPr/>
              <p:nvPr/>
            </p:nvGrpSpPr>
            <p:grpSpPr>
              <a:xfrm>
                <a:off x="6463884" y="3270578"/>
                <a:ext cx="2553530" cy="1997320"/>
                <a:chOff x="6463884" y="3270578"/>
                <a:chExt cx="2553530" cy="1997320"/>
              </a:xfrm>
            </p:grpSpPr>
            <p:pic>
              <p:nvPicPr>
                <p:cNvPr id="49" name="Picture 48" descr="03.jpg"/>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752064" y="4280346"/>
                  <a:ext cx="1265350" cy="987552"/>
                </a:xfrm>
                <a:prstGeom prst="rect">
                  <a:avLst/>
                </a:prstGeom>
                <a:effectLst/>
              </p:spPr>
            </p:pic>
            <p:pic>
              <p:nvPicPr>
                <p:cNvPr id="50" name="Picture 49" descr="02.jpg"/>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463884" y="4280346"/>
                  <a:ext cx="1263230" cy="987552"/>
                </a:xfrm>
                <a:prstGeom prst="rect">
                  <a:avLst/>
                </a:prstGeom>
                <a:effectLst/>
              </p:spPr>
            </p:pic>
            <p:pic>
              <p:nvPicPr>
                <p:cNvPr id="51" name="Picture 50" descr="04.jpg"/>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flipH="1">
                  <a:off x="7752064" y="3270578"/>
                  <a:ext cx="1265350" cy="987552"/>
                </a:xfrm>
                <a:prstGeom prst="rect">
                  <a:avLst/>
                </a:prstGeom>
                <a:ln w="57150" cap="sq">
                  <a:noFill/>
                  <a:miter lim="800000"/>
                </a:ln>
                <a:effectLst/>
              </p:spPr>
            </p:pic>
            <p:pic>
              <p:nvPicPr>
                <p:cNvPr id="52" name="Picture 2" descr="http://balaton.graphics.cs.cmu.edu/ashrivas/ladoga_home/datasets/SUNS/images/a/amphitheater/sun_aaaiyyqorxbkepxr.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63884" y="3270578"/>
                  <a:ext cx="1264065" cy="987552"/>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65" name="Group 64"/>
          <p:cNvGrpSpPr/>
          <p:nvPr/>
        </p:nvGrpSpPr>
        <p:grpSpPr>
          <a:xfrm>
            <a:off x="4719436" y="3667501"/>
            <a:ext cx="2654300" cy="2428499"/>
            <a:chOff x="5981700" y="5692970"/>
            <a:chExt cx="2654300" cy="2428499"/>
          </a:xfrm>
        </p:grpSpPr>
        <p:grpSp>
          <p:nvGrpSpPr>
            <p:cNvPr id="66" name="Group 65"/>
            <p:cNvGrpSpPr/>
            <p:nvPr/>
          </p:nvGrpSpPr>
          <p:grpSpPr>
            <a:xfrm>
              <a:off x="6032084" y="6067948"/>
              <a:ext cx="2553530" cy="1997320"/>
              <a:chOff x="6032084" y="6067948"/>
              <a:chExt cx="2553530" cy="1997320"/>
            </a:xfrm>
          </p:grpSpPr>
          <p:pic>
            <p:nvPicPr>
              <p:cNvPr id="70" name="Picture 69" descr="02.jpg"/>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7320264" y="7078894"/>
                <a:ext cx="1265350" cy="986374"/>
              </a:xfrm>
              <a:prstGeom prst="rect">
                <a:avLst/>
              </a:prstGeom>
              <a:effectLst/>
            </p:spPr>
          </p:pic>
          <p:pic>
            <p:nvPicPr>
              <p:cNvPr id="71" name="Picture 70" descr="02.jpg"/>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6032084" y="7078853"/>
                <a:ext cx="1263229" cy="986415"/>
              </a:xfrm>
              <a:prstGeom prst="rect">
                <a:avLst/>
              </a:prstGeom>
              <a:effectLst/>
            </p:spPr>
          </p:pic>
          <p:pic>
            <p:nvPicPr>
              <p:cNvPr id="72" name="Picture 71" descr="03.jpg"/>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6032084" y="6067949"/>
                <a:ext cx="1263229" cy="987552"/>
              </a:xfrm>
              <a:prstGeom prst="rect">
                <a:avLst/>
              </a:prstGeom>
              <a:ln w="57150" cap="sq">
                <a:noFill/>
                <a:miter lim="800000"/>
              </a:ln>
              <a:effectLst/>
            </p:spPr>
          </p:pic>
          <p:pic>
            <p:nvPicPr>
              <p:cNvPr id="73" name="Picture 2" descr="http://balaton.graphics.cs.cmu.edu/ashrivas/ladoga_home/datasets/SUNS/images/a/auditorium/sun_afqeyuuvdyjhvnpx.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20264" y="6067948"/>
                <a:ext cx="1265350" cy="9875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 name="Group 66"/>
            <p:cNvGrpSpPr/>
            <p:nvPr/>
          </p:nvGrpSpPr>
          <p:grpSpPr>
            <a:xfrm>
              <a:off x="5981700" y="5692970"/>
              <a:ext cx="2654300" cy="2428499"/>
              <a:chOff x="6413500" y="2895600"/>
              <a:chExt cx="2654300" cy="2428499"/>
            </a:xfrm>
          </p:grpSpPr>
          <p:sp>
            <p:nvSpPr>
              <p:cNvPr id="68" name="Rectangle 67"/>
              <p:cNvSpPr/>
              <p:nvPr/>
            </p:nvSpPr>
            <p:spPr>
              <a:xfrm>
                <a:off x="6413500" y="2950777"/>
                <a:ext cx="2654300"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9" name="TextBox 68"/>
              <p:cNvSpPr txBox="1"/>
              <p:nvPr/>
            </p:nvSpPr>
            <p:spPr>
              <a:xfrm>
                <a:off x="7039626" y="2895600"/>
                <a:ext cx="1402051" cy="400110"/>
              </a:xfrm>
              <a:prstGeom prst="rect">
                <a:avLst/>
              </a:prstGeom>
              <a:noFill/>
            </p:spPr>
            <p:txBody>
              <a:bodyPr wrap="none" rtlCol="0">
                <a:spAutoFit/>
              </a:bodyPr>
              <a:lstStyle/>
              <a:p>
                <a:pPr algn="ctr"/>
                <a:r>
                  <a:rPr lang="en-US" sz="2000" b="1" dirty="0" smtClean="0"/>
                  <a:t>Auditorium</a:t>
                </a:r>
                <a:endParaRPr lang="en-US" sz="2000" b="1" dirty="0"/>
              </a:p>
            </p:txBody>
          </p:sp>
        </p:grpSp>
      </p:grpSp>
      <p:sp>
        <p:nvSpPr>
          <p:cNvPr id="146" name="Rectangle 145"/>
          <p:cNvSpPr/>
          <p:nvPr/>
        </p:nvSpPr>
        <p:spPr>
          <a:xfrm>
            <a:off x="1905000" y="464403"/>
            <a:ext cx="2362200" cy="830997"/>
          </a:xfrm>
          <a:prstGeom prst="rect">
            <a:avLst/>
          </a:prstGeom>
        </p:spPr>
        <p:txBody>
          <a:bodyPr wrap="square">
            <a:spAutoFit/>
          </a:bodyPr>
          <a:lstStyle/>
          <a:p>
            <a:pPr algn="ctr"/>
            <a:r>
              <a:rPr lang="en-US" sz="2400" b="1" dirty="0" smtClean="0">
                <a:cs typeface="Arial" pitchFamily="34" charset="0"/>
              </a:rPr>
              <a:t>Labeled Seed Examples</a:t>
            </a:r>
            <a:endParaRPr lang="en-US" sz="2400" b="1" dirty="0">
              <a:cs typeface="Arial" pitchFamily="34" charset="0"/>
            </a:endParaRPr>
          </a:p>
        </p:txBody>
      </p:sp>
      <p:sp>
        <p:nvSpPr>
          <p:cNvPr id="147" name="Rectangle 146"/>
          <p:cNvSpPr/>
          <p:nvPr/>
        </p:nvSpPr>
        <p:spPr>
          <a:xfrm>
            <a:off x="4648200" y="685800"/>
            <a:ext cx="2819400" cy="461665"/>
          </a:xfrm>
          <a:prstGeom prst="rect">
            <a:avLst/>
          </a:prstGeom>
        </p:spPr>
        <p:txBody>
          <a:bodyPr wrap="square">
            <a:spAutoFit/>
          </a:bodyPr>
          <a:lstStyle/>
          <a:p>
            <a:pPr algn="ctr"/>
            <a:r>
              <a:rPr lang="en-US" sz="2400" b="1" dirty="0" smtClean="0">
                <a:cs typeface="Arial" pitchFamily="34" charset="0"/>
              </a:rPr>
              <a:t>Bootstrapping</a:t>
            </a:r>
            <a:endParaRPr lang="en-US" sz="2400" b="1" dirty="0">
              <a:cs typeface="Arial" pitchFamily="34" charset="0"/>
            </a:endParaRPr>
          </a:p>
        </p:txBody>
      </p:sp>
      <p:sp>
        <p:nvSpPr>
          <p:cNvPr id="149" name="Rectangle 148"/>
          <p:cNvSpPr/>
          <p:nvPr/>
        </p:nvSpPr>
        <p:spPr>
          <a:xfrm>
            <a:off x="4707751" y="10180"/>
            <a:ext cx="2756652" cy="461665"/>
          </a:xfrm>
          <a:prstGeom prst="rect">
            <a:avLst/>
          </a:prstGeom>
        </p:spPr>
        <p:txBody>
          <a:bodyPr wrap="none">
            <a:spAutoFit/>
          </a:bodyPr>
          <a:lstStyle/>
          <a:p>
            <a:pPr algn="ctr"/>
            <a:r>
              <a:rPr lang="en-US" sz="2400" b="1" dirty="0">
                <a:cs typeface="Arial" pitchFamily="34" charset="0"/>
              </a:rPr>
              <a:t>Selected Candidates</a:t>
            </a:r>
          </a:p>
        </p:txBody>
      </p:sp>
      <p:sp>
        <p:nvSpPr>
          <p:cNvPr id="4" name="Slide Number Placeholder 3"/>
          <p:cNvSpPr>
            <a:spLocks noGrp="1"/>
          </p:cNvSpPr>
          <p:nvPr>
            <p:ph type="sldNum" sz="quarter" idx="12"/>
          </p:nvPr>
        </p:nvSpPr>
        <p:spPr/>
        <p:txBody>
          <a:bodyPr/>
          <a:lstStyle/>
          <a:p>
            <a:fld id="{0685640F-F442-41BC-A4D4-AC338F572387}" type="slidenum">
              <a:rPr lang="en-US" smtClean="0"/>
              <a:t>20</a:t>
            </a:fld>
            <a:endParaRPr lang="en-US" dirty="0"/>
          </a:p>
        </p:txBody>
      </p:sp>
    </p:spTree>
    <p:extLst>
      <p:ext uri="{BB962C8B-B14F-4D97-AF65-F5344CB8AC3E}">
        <p14:creationId xmlns:p14="http://schemas.microsoft.com/office/powerpoint/2010/main" val="403769659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3047998" y="6074093"/>
            <a:ext cx="3124201" cy="783907"/>
            <a:chOff x="3047998" y="5550650"/>
            <a:chExt cx="3124201" cy="783907"/>
          </a:xfrm>
        </p:grpSpPr>
        <p:sp>
          <p:nvSpPr>
            <p:cNvPr id="30" name="U-Turn Arrow 29"/>
            <p:cNvSpPr/>
            <p:nvPr/>
          </p:nvSpPr>
          <p:spPr>
            <a:xfrm rot="10800000">
              <a:off x="3047998" y="5550650"/>
              <a:ext cx="3124201" cy="507677"/>
            </a:xfrm>
            <a:prstGeom prst="uturnArrow">
              <a:avLst>
                <a:gd name="adj1" fmla="val 27739"/>
                <a:gd name="adj2" fmla="val 25000"/>
                <a:gd name="adj3" fmla="val 44892"/>
                <a:gd name="adj4" fmla="val 42137"/>
                <a:gd name="adj5" fmla="val 99022"/>
              </a:avLst>
            </a:prstGeom>
            <a:solidFill>
              <a:schemeClr val="accent1"/>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31" name="Group 30"/>
            <p:cNvGrpSpPr/>
            <p:nvPr/>
          </p:nvGrpSpPr>
          <p:grpSpPr>
            <a:xfrm>
              <a:off x="4267200" y="5648757"/>
              <a:ext cx="685800" cy="685800"/>
              <a:chOff x="4038600" y="5620127"/>
              <a:chExt cx="685800" cy="685800"/>
            </a:xfrm>
          </p:grpSpPr>
          <p:sp>
            <p:nvSpPr>
              <p:cNvPr id="32" name="Oval 31"/>
              <p:cNvSpPr/>
              <p:nvPr/>
            </p:nvSpPr>
            <p:spPr>
              <a:xfrm>
                <a:off x="4038600" y="5620127"/>
                <a:ext cx="685800" cy="68580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 name="Plus 32"/>
              <p:cNvSpPr/>
              <p:nvPr/>
            </p:nvSpPr>
            <p:spPr>
              <a:xfrm>
                <a:off x="4052589" y="5634116"/>
                <a:ext cx="657823" cy="657823"/>
              </a:xfrm>
              <a:prstGeom prst="mathPlus">
                <a:avLst>
                  <a:gd name="adj1" fmla="val 18886"/>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 name="Group 3"/>
          <p:cNvGrpSpPr/>
          <p:nvPr/>
        </p:nvGrpSpPr>
        <p:grpSpPr>
          <a:xfrm>
            <a:off x="1904999" y="464403"/>
            <a:ext cx="5562601" cy="5631597"/>
            <a:chOff x="1904999" y="327555"/>
            <a:chExt cx="5562601" cy="5631597"/>
          </a:xfrm>
        </p:grpSpPr>
        <p:sp>
          <p:nvSpPr>
            <p:cNvPr id="146" name="Rectangle 145"/>
            <p:cNvSpPr/>
            <p:nvPr/>
          </p:nvSpPr>
          <p:spPr>
            <a:xfrm>
              <a:off x="1904999" y="327555"/>
              <a:ext cx="2362201" cy="830997"/>
            </a:xfrm>
            <a:prstGeom prst="rect">
              <a:avLst/>
            </a:prstGeom>
          </p:spPr>
          <p:txBody>
            <a:bodyPr wrap="square">
              <a:spAutoFit/>
            </a:bodyPr>
            <a:lstStyle/>
            <a:p>
              <a:pPr algn="ctr"/>
              <a:r>
                <a:rPr lang="en-US" sz="2400" b="1" dirty="0" smtClean="0">
                  <a:cs typeface="Arial" pitchFamily="34" charset="0"/>
                </a:rPr>
                <a:t>Labeled Seed Examples</a:t>
              </a:r>
              <a:endParaRPr lang="en-US" sz="2400" b="1" dirty="0">
                <a:cs typeface="Arial" pitchFamily="34" charset="0"/>
              </a:endParaRPr>
            </a:p>
          </p:txBody>
        </p:sp>
        <p:grpSp>
          <p:nvGrpSpPr>
            <p:cNvPr id="3" name="Group 2"/>
            <p:cNvGrpSpPr/>
            <p:nvPr/>
          </p:nvGrpSpPr>
          <p:grpSpPr>
            <a:xfrm>
              <a:off x="2286000" y="544487"/>
              <a:ext cx="5181600" cy="5414665"/>
              <a:chOff x="2286000" y="544487"/>
              <a:chExt cx="5181600" cy="5414665"/>
            </a:xfrm>
          </p:grpSpPr>
          <p:sp>
            <p:nvSpPr>
              <p:cNvPr id="2" name="Right Arrow 1"/>
              <p:cNvSpPr/>
              <p:nvPr/>
            </p:nvSpPr>
            <p:spPr>
              <a:xfrm>
                <a:off x="4022541" y="3341824"/>
                <a:ext cx="609600" cy="375185"/>
              </a:xfrm>
              <a:prstGeom prst="rightArrow">
                <a:avLst>
                  <a:gd name="adj1" fmla="val 48750"/>
                  <a:gd name="adj2" fmla="val 65000"/>
                </a:avLst>
              </a:prstGeom>
              <a:solidFill>
                <a:schemeClr val="accent1"/>
              </a:solidFill>
              <a:ln w="5715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34" name="Group 33"/>
              <p:cNvGrpSpPr/>
              <p:nvPr/>
            </p:nvGrpSpPr>
            <p:grpSpPr>
              <a:xfrm>
                <a:off x="2286000" y="1092253"/>
                <a:ext cx="1673407" cy="2428499"/>
                <a:chOff x="96153" y="2587966"/>
                <a:chExt cx="1673407" cy="2428499"/>
              </a:xfrm>
            </p:grpSpPr>
            <p:sp>
              <p:nvSpPr>
                <p:cNvPr id="35" name="Rectangle 34"/>
                <p:cNvSpPr/>
                <p:nvPr/>
              </p:nvSpPr>
              <p:spPr>
                <a:xfrm>
                  <a:off x="152400" y="2643143"/>
                  <a:ext cx="1574799"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36" name="Picture 211" descr="C:\Users\AbHi\Documents\My Dropbox\cvpr12\see21_files\resized\sun_cexgewbepduerubb_320x240.jpg"/>
                <p:cNvPicPr>
                  <a:picLocks noChangeAspect="1" noChangeArrowheads="1"/>
                </p:cNvPicPr>
                <p:nvPr/>
              </p:nvPicPr>
              <p:blipFill>
                <a:blip r:embed="rId3" cstate="screen"/>
                <a:srcRect/>
                <a:stretch>
                  <a:fillRect/>
                </a:stretch>
              </p:blipFill>
              <p:spPr bwMode="auto">
                <a:xfrm>
                  <a:off x="277237" y="2929404"/>
                  <a:ext cx="1311237" cy="983428"/>
                </a:xfrm>
                <a:prstGeom prst="rect">
                  <a:avLst/>
                </a:prstGeom>
                <a:noFill/>
              </p:spPr>
            </p:pic>
            <p:pic>
              <p:nvPicPr>
                <p:cNvPr id="37" name="Picture 212" descr="C:\Users\AbHi\Documents\My Dropbox\cvpr12\see21_files\resized\sun_cfsknrqkwoyyclpl_320x235.jpg"/>
                <p:cNvPicPr>
                  <a:picLocks noChangeAspect="1" noChangeArrowheads="1"/>
                </p:cNvPicPr>
                <p:nvPr/>
              </p:nvPicPr>
              <p:blipFill>
                <a:blip r:embed="rId4" cstate="screen"/>
                <a:srcRect/>
                <a:stretch>
                  <a:fillRect/>
                </a:stretch>
              </p:blipFill>
              <p:spPr bwMode="auto">
                <a:xfrm>
                  <a:off x="275874" y="3969537"/>
                  <a:ext cx="1313669" cy="983428"/>
                </a:xfrm>
                <a:prstGeom prst="rect">
                  <a:avLst/>
                </a:prstGeom>
                <a:noFill/>
              </p:spPr>
            </p:pic>
            <p:sp>
              <p:nvSpPr>
                <p:cNvPr id="38" name="TextBox 37"/>
                <p:cNvSpPr txBox="1"/>
                <p:nvPr/>
              </p:nvSpPr>
              <p:spPr>
                <a:xfrm>
                  <a:off x="96153" y="2587966"/>
                  <a:ext cx="1673407" cy="400110"/>
                </a:xfrm>
                <a:prstGeom prst="rect">
                  <a:avLst/>
                </a:prstGeom>
                <a:noFill/>
              </p:spPr>
              <p:txBody>
                <a:bodyPr wrap="none" rtlCol="0">
                  <a:spAutoFit/>
                </a:bodyPr>
                <a:lstStyle/>
                <a:p>
                  <a:r>
                    <a:rPr lang="en-US" sz="2000" b="1" dirty="0" smtClean="0"/>
                    <a:t>Amphitheatre</a:t>
                  </a:r>
                  <a:endParaRPr lang="en-US" sz="2000" b="1" dirty="0"/>
                </a:p>
              </p:txBody>
            </p:sp>
          </p:grpSp>
          <p:grpSp>
            <p:nvGrpSpPr>
              <p:cNvPr id="39" name="Group 38"/>
              <p:cNvGrpSpPr/>
              <p:nvPr/>
            </p:nvGrpSpPr>
            <p:grpSpPr>
              <a:xfrm>
                <a:off x="2341505" y="3527927"/>
                <a:ext cx="1574799" cy="2428499"/>
                <a:chOff x="72306" y="3552991"/>
                <a:chExt cx="1574799" cy="2428499"/>
              </a:xfrm>
            </p:grpSpPr>
            <p:pic>
              <p:nvPicPr>
                <p:cNvPr id="40" name="Picture 106" descr="C:\Users\AbHi\Documents\My Dropbox\cvpr12\see21_files\resized\sun_accqnzcvqkiwicjt_320x211.jpg"/>
                <p:cNvPicPr>
                  <a:picLocks noChangeArrowheads="1"/>
                </p:cNvPicPr>
                <p:nvPr/>
              </p:nvPicPr>
              <p:blipFill>
                <a:blip r:embed="rId5" cstate="screen"/>
                <a:srcRect/>
                <a:stretch>
                  <a:fillRect/>
                </a:stretch>
              </p:blipFill>
              <p:spPr bwMode="auto">
                <a:xfrm>
                  <a:off x="189145" y="4899083"/>
                  <a:ext cx="1327690" cy="1005840"/>
                </a:xfrm>
                <a:prstGeom prst="rect">
                  <a:avLst/>
                </a:prstGeom>
                <a:noFill/>
              </p:spPr>
            </p:pic>
            <p:pic>
              <p:nvPicPr>
                <p:cNvPr id="41" name="Picture 113" descr="C:\Users\AbHi\Documents\My Dropbox\cvpr12\see21_files\resized\sun_aaslkqqibkansrbd_320x212.jpg"/>
                <p:cNvPicPr>
                  <a:picLocks noChangeAspect="1" noChangeArrowheads="1"/>
                </p:cNvPicPr>
                <p:nvPr/>
              </p:nvPicPr>
              <p:blipFill>
                <a:blip r:embed="rId6" cstate="screen"/>
                <a:srcRect/>
                <a:stretch>
                  <a:fillRect/>
                </a:stretch>
              </p:blipFill>
              <p:spPr bwMode="auto">
                <a:xfrm>
                  <a:off x="189145" y="3871033"/>
                  <a:ext cx="1341120" cy="1005840"/>
                </a:xfrm>
                <a:prstGeom prst="rect">
                  <a:avLst/>
                </a:prstGeom>
                <a:noFill/>
              </p:spPr>
            </p:pic>
            <p:sp>
              <p:nvSpPr>
                <p:cNvPr id="42" name="Rectangle 41"/>
                <p:cNvSpPr/>
                <p:nvPr/>
              </p:nvSpPr>
              <p:spPr>
                <a:xfrm>
                  <a:off x="72306" y="3608168"/>
                  <a:ext cx="1574799"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3" name="TextBox 42"/>
                <p:cNvSpPr txBox="1"/>
                <p:nvPr/>
              </p:nvSpPr>
              <p:spPr>
                <a:xfrm>
                  <a:off x="158680" y="3552991"/>
                  <a:ext cx="1402050" cy="400110"/>
                </a:xfrm>
                <a:prstGeom prst="rect">
                  <a:avLst/>
                </a:prstGeom>
                <a:noFill/>
              </p:spPr>
              <p:txBody>
                <a:bodyPr wrap="none" rtlCol="0">
                  <a:spAutoFit/>
                </a:bodyPr>
                <a:lstStyle/>
                <a:p>
                  <a:r>
                    <a:rPr lang="en-US" sz="2000" b="1" dirty="0" smtClean="0"/>
                    <a:t>Auditorium</a:t>
                  </a:r>
                  <a:endParaRPr lang="en-US" sz="2000" b="1" dirty="0"/>
                </a:p>
              </p:txBody>
            </p:sp>
          </p:grpSp>
          <p:grpSp>
            <p:nvGrpSpPr>
              <p:cNvPr id="44" name="Group 43"/>
              <p:cNvGrpSpPr/>
              <p:nvPr/>
            </p:nvGrpSpPr>
            <p:grpSpPr>
              <a:xfrm>
                <a:off x="4721041" y="1092253"/>
                <a:ext cx="2654300" cy="2428499"/>
                <a:chOff x="6413500" y="2971765"/>
                <a:chExt cx="2654300" cy="2428499"/>
              </a:xfrm>
            </p:grpSpPr>
            <p:sp>
              <p:nvSpPr>
                <p:cNvPr id="45" name="Rectangle 44"/>
                <p:cNvSpPr/>
                <p:nvPr/>
              </p:nvSpPr>
              <p:spPr>
                <a:xfrm>
                  <a:off x="6413500" y="3026942"/>
                  <a:ext cx="2654300"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46" name="Group 45"/>
                <p:cNvGrpSpPr/>
                <p:nvPr/>
              </p:nvGrpSpPr>
              <p:grpSpPr>
                <a:xfrm>
                  <a:off x="6463884" y="2971765"/>
                  <a:ext cx="2553530" cy="2372298"/>
                  <a:chOff x="6463884" y="2971765"/>
                  <a:chExt cx="2553530" cy="2372298"/>
                </a:xfrm>
              </p:grpSpPr>
              <p:sp>
                <p:nvSpPr>
                  <p:cNvPr id="47" name="TextBox 46"/>
                  <p:cNvSpPr txBox="1"/>
                  <p:nvPr/>
                </p:nvSpPr>
                <p:spPr>
                  <a:xfrm>
                    <a:off x="6903947" y="2971765"/>
                    <a:ext cx="1673407" cy="400110"/>
                  </a:xfrm>
                  <a:prstGeom prst="rect">
                    <a:avLst/>
                  </a:prstGeom>
                  <a:noFill/>
                </p:spPr>
                <p:txBody>
                  <a:bodyPr wrap="none" rtlCol="0">
                    <a:spAutoFit/>
                  </a:bodyPr>
                  <a:lstStyle/>
                  <a:p>
                    <a:r>
                      <a:rPr lang="en-US" sz="2000" b="1" dirty="0" smtClean="0"/>
                      <a:t>Amphitheatre</a:t>
                    </a:r>
                    <a:endParaRPr lang="en-US" sz="2000" b="1" dirty="0"/>
                  </a:p>
                </p:txBody>
              </p:sp>
              <p:grpSp>
                <p:nvGrpSpPr>
                  <p:cNvPr id="48" name="Group 47"/>
                  <p:cNvGrpSpPr/>
                  <p:nvPr/>
                </p:nvGrpSpPr>
                <p:grpSpPr>
                  <a:xfrm>
                    <a:off x="6463884" y="3346743"/>
                    <a:ext cx="2553530" cy="1997320"/>
                    <a:chOff x="6463884" y="3346743"/>
                    <a:chExt cx="2553530" cy="1997320"/>
                  </a:xfrm>
                </p:grpSpPr>
                <p:pic>
                  <p:nvPicPr>
                    <p:cNvPr id="49" name="Picture 48" descr="03.jpg"/>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752064" y="4356511"/>
                      <a:ext cx="1265350" cy="987552"/>
                    </a:xfrm>
                    <a:prstGeom prst="rect">
                      <a:avLst/>
                    </a:prstGeom>
                    <a:effectLst/>
                  </p:spPr>
                </p:pic>
                <p:pic>
                  <p:nvPicPr>
                    <p:cNvPr id="50" name="Picture 49" descr="02.jpg"/>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463884" y="4356511"/>
                      <a:ext cx="1263230" cy="987552"/>
                    </a:xfrm>
                    <a:prstGeom prst="rect">
                      <a:avLst/>
                    </a:prstGeom>
                    <a:effectLst/>
                  </p:spPr>
                </p:pic>
                <p:pic>
                  <p:nvPicPr>
                    <p:cNvPr id="52" name="Picture 2" descr="http://balaton.graphics.cs.cmu.edu/ashrivas/ladoga_home/datasets/SUNS/images/a/amphitheater/sun_aaaiyyqorxbkepx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63884" y="3346743"/>
                      <a:ext cx="1264065" cy="98755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04.jpg"/>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flipH="1">
                      <a:off x="7752064" y="3346743"/>
                      <a:ext cx="1265350" cy="987552"/>
                    </a:xfrm>
                    <a:prstGeom prst="rect">
                      <a:avLst/>
                    </a:prstGeom>
                    <a:ln w="57150" cap="sq">
                      <a:solidFill>
                        <a:srgbClr val="FF0000"/>
                      </a:solidFill>
                      <a:prstDash val="solid"/>
                      <a:miter lim="800000"/>
                    </a:ln>
                    <a:effectLst/>
                  </p:spPr>
                </p:pic>
              </p:grpSp>
            </p:grpSp>
          </p:grpSp>
          <p:grpSp>
            <p:nvGrpSpPr>
              <p:cNvPr id="65" name="Group 64"/>
              <p:cNvGrpSpPr/>
              <p:nvPr/>
            </p:nvGrpSpPr>
            <p:grpSpPr>
              <a:xfrm>
                <a:off x="4719436" y="3530653"/>
                <a:ext cx="2654300" cy="2428499"/>
                <a:chOff x="5981700" y="5692970"/>
                <a:chExt cx="2654300" cy="2428499"/>
              </a:xfrm>
            </p:grpSpPr>
            <p:grpSp>
              <p:nvGrpSpPr>
                <p:cNvPr id="66" name="Group 65"/>
                <p:cNvGrpSpPr/>
                <p:nvPr/>
              </p:nvGrpSpPr>
              <p:grpSpPr>
                <a:xfrm>
                  <a:off x="6032084" y="6067948"/>
                  <a:ext cx="2553530" cy="1997320"/>
                  <a:chOff x="6032084" y="6067948"/>
                  <a:chExt cx="2553530" cy="1997320"/>
                </a:xfrm>
              </p:grpSpPr>
              <p:pic>
                <p:nvPicPr>
                  <p:cNvPr id="70" name="Picture 69" descr="02.jpg"/>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7320264" y="7078894"/>
                    <a:ext cx="1265350" cy="986374"/>
                  </a:xfrm>
                  <a:prstGeom prst="rect">
                    <a:avLst/>
                  </a:prstGeom>
                  <a:effectLst/>
                </p:spPr>
              </p:pic>
              <p:pic>
                <p:nvPicPr>
                  <p:cNvPr id="71" name="Picture 70" descr="02.jpg"/>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6032084" y="7078853"/>
                    <a:ext cx="1263229" cy="986415"/>
                  </a:xfrm>
                  <a:prstGeom prst="rect">
                    <a:avLst/>
                  </a:prstGeom>
                  <a:effectLst/>
                </p:spPr>
              </p:pic>
              <p:pic>
                <p:nvPicPr>
                  <p:cNvPr id="73" name="Picture 2" descr="http://balaton.graphics.cs.cmu.edu/ashrivas/ladoga_home/datasets/SUNS/images/a/auditorium/sun_afqeyuuvdyjhvnpx.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20264" y="6067948"/>
                    <a:ext cx="1265350" cy="987552"/>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03.jpg"/>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6032084" y="6067949"/>
                    <a:ext cx="1263229" cy="987552"/>
                  </a:xfrm>
                  <a:prstGeom prst="rect">
                    <a:avLst/>
                  </a:prstGeom>
                  <a:ln w="57150" cap="sq" cmpd="sng">
                    <a:solidFill>
                      <a:srgbClr val="FF0000"/>
                    </a:solidFill>
                    <a:miter lim="800000"/>
                  </a:ln>
                  <a:effectLst/>
                </p:spPr>
              </p:pic>
            </p:grpSp>
            <p:grpSp>
              <p:nvGrpSpPr>
                <p:cNvPr id="67" name="Group 66"/>
                <p:cNvGrpSpPr/>
                <p:nvPr/>
              </p:nvGrpSpPr>
              <p:grpSpPr>
                <a:xfrm>
                  <a:off x="5981700" y="5692970"/>
                  <a:ext cx="2654300" cy="2428499"/>
                  <a:chOff x="6413500" y="2895600"/>
                  <a:chExt cx="2654300" cy="2428499"/>
                </a:xfrm>
              </p:grpSpPr>
              <p:sp>
                <p:nvSpPr>
                  <p:cNvPr id="68" name="Rectangle 67"/>
                  <p:cNvSpPr/>
                  <p:nvPr/>
                </p:nvSpPr>
                <p:spPr>
                  <a:xfrm>
                    <a:off x="6413500" y="2950777"/>
                    <a:ext cx="2654300"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9" name="TextBox 68"/>
                  <p:cNvSpPr txBox="1"/>
                  <p:nvPr/>
                </p:nvSpPr>
                <p:spPr>
                  <a:xfrm>
                    <a:off x="7039626" y="2895600"/>
                    <a:ext cx="1402051" cy="400110"/>
                  </a:xfrm>
                  <a:prstGeom prst="rect">
                    <a:avLst/>
                  </a:prstGeom>
                  <a:noFill/>
                </p:spPr>
                <p:txBody>
                  <a:bodyPr wrap="none" rtlCol="0">
                    <a:spAutoFit/>
                  </a:bodyPr>
                  <a:lstStyle/>
                  <a:p>
                    <a:pPr algn="ctr"/>
                    <a:r>
                      <a:rPr lang="en-US" sz="2000" b="1" dirty="0" smtClean="0"/>
                      <a:t>Auditorium</a:t>
                    </a:r>
                    <a:endParaRPr lang="en-US" sz="2000" b="1" dirty="0"/>
                  </a:p>
                </p:txBody>
              </p:sp>
            </p:grpSp>
          </p:grpSp>
          <p:sp>
            <p:nvSpPr>
              <p:cNvPr id="147" name="Rectangle 146"/>
              <p:cNvSpPr/>
              <p:nvPr/>
            </p:nvSpPr>
            <p:spPr>
              <a:xfrm>
                <a:off x="4648200" y="544487"/>
                <a:ext cx="2819400" cy="461665"/>
              </a:xfrm>
              <a:prstGeom prst="rect">
                <a:avLst/>
              </a:prstGeom>
            </p:spPr>
            <p:txBody>
              <a:bodyPr wrap="square">
                <a:spAutoFit/>
              </a:bodyPr>
              <a:lstStyle/>
              <a:p>
                <a:pPr algn="ctr"/>
                <a:r>
                  <a:rPr lang="en-US" sz="2400" b="1" dirty="0" smtClean="0">
                    <a:cs typeface="Arial" pitchFamily="34" charset="0"/>
                  </a:rPr>
                  <a:t>Bootstrapping</a:t>
                </a:r>
                <a:endParaRPr lang="en-US" sz="2400" b="1" dirty="0">
                  <a:cs typeface="Arial" pitchFamily="34" charset="0"/>
                </a:endParaRPr>
              </a:p>
            </p:txBody>
          </p:sp>
        </p:grpSp>
      </p:grpSp>
      <p:sp>
        <p:nvSpPr>
          <p:cNvPr id="53" name="Right Arrow 52"/>
          <p:cNvSpPr/>
          <p:nvPr/>
        </p:nvSpPr>
        <p:spPr>
          <a:xfrm>
            <a:off x="5510629" y="3411909"/>
            <a:ext cx="609600" cy="375185"/>
          </a:xfrm>
          <a:prstGeom prst="rightArrow">
            <a:avLst>
              <a:gd name="adj1" fmla="val 48750"/>
              <a:gd name="adj2" fmla="val 65000"/>
            </a:avLst>
          </a:prstGeom>
          <a:solidFill>
            <a:schemeClr val="accent1"/>
          </a:solidFill>
          <a:ln w="5715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5" name="Group 4"/>
          <p:cNvGrpSpPr/>
          <p:nvPr/>
        </p:nvGrpSpPr>
        <p:grpSpPr>
          <a:xfrm>
            <a:off x="5943599" y="464403"/>
            <a:ext cx="3276601" cy="5631597"/>
            <a:chOff x="5867400" y="321440"/>
            <a:chExt cx="3276601" cy="5631597"/>
          </a:xfrm>
        </p:grpSpPr>
        <p:grpSp>
          <p:nvGrpSpPr>
            <p:cNvPr id="54" name="Group 53"/>
            <p:cNvGrpSpPr/>
            <p:nvPr/>
          </p:nvGrpSpPr>
          <p:grpSpPr>
            <a:xfrm>
              <a:off x="6184900" y="1086138"/>
              <a:ext cx="2654300" cy="2428499"/>
              <a:chOff x="6413500" y="2971765"/>
              <a:chExt cx="2654300" cy="2428499"/>
            </a:xfrm>
          </p:grpSpPr>
          <p:sp>
            <p:nvSpPr>
              <p:cNvPr id="55" name="Rectangle 54"/>
              <p:cNvSpPr/>
              <p:nvPr/>
            </p:nvSpPr>
            <p:spPr>
              <a:xfrm>
                <a:off x="6413500" y="3026942"/>
                <a:ext cx="2654300"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56" name="Group 55"/>
              <p:cNvGrpSpPr/>
              <p:nvPr/>
            </p:nvGrpSpPr>
            <p:grpSpPr>
              <a:xfrm>
                <a:off x="6463884" y="2971765"/>
                <a:ext cx="2553530" cy="2372298"/>
                <a:chOff x="6463884" y="2971765"/>
                <a:chExt cx="2553530" cy="2372298"/>
              </a:xfrm>
            </p:grpSpPr>
            <p:sp>
              <p:nvSpPr>
                <p:cNvPr id="57" name="TextBox 56"/>
                <p:cNvSpPr txBox="1"/>
                <p:nvPr/>
              </p:nvSpPr>
              <p:spPr>
                <a:xfrm>
                  <a:off x="6903947" y="2971765"/>
                  <a:ext cx="1673407" cy="400110"/>
                </a:xfrm>
                <a:prstGeom prst="rect">
                  <a:avLst/>
                </a:prstGeom>
                <a:noFill/>
              </p:spPr>
              <p:txBody>
                <a:bodyPr wrap="none" rtlCol="0">
                  <a:spAutoFit/>
                </a:bodyPr>
                <a:lstStyle/>
                <a:p>
                  <a:r>
                    <a:rPr lang="en-US" sz="2000" b="1" dirty="0" smtClean="0"/>
                    <a:t>Amphitheatre</a:t>
                  </a:r>
                  <a:endParaRPr lang="en-US" sz="2000" b="1" dirty="0"/>
                </a:p>
              </p:txBody>
            </p:sp>
            <p:grpSp>
              <p:nvGrpSpPr>
                <p:cNvPr id="58" name="Group 57"/>
                <p:cNvGrpSpPr/>
                <p:nvPr/>
              </p:nvGrpSpPr>
              <p:grpSpPr>
                <a:xfrm>
                  <a:off x="6463884" y="3346743"/>
                  <a:ext cx="2553530" cy="1997320"/>
                  <a:chOff x="6463884" y="3346743"/>
                  <a:chExt cx="2553530" cy="1997320"/>
                </a:xfrm>
              </p:grpSpPr>
              <p:pic>
                <p:nvPicPr>
                  <p:cNvPr id="59" name="Picture 58" descr="03.jpg"/>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752064" y="4356511"/>
                    <a:ext cx="1265350" cy="987552"/>
                  </a:xfrm>
                  <a:prstGeom prst="rect">
                    <a:avLst/>
                  </a:prstGeom>
                  <a:effectLst/>
                </p:spPr>
              </p:pic>
              <p:pic>
                <p:nvPicPr>
                  <p:cNvPr id="60" name="Picture 59" descr="02.jpg"/>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463884" y="4356511"/>
                    <a:ext cx="1263230" cy="987552"/>
                  </a:xfrm>
                  <a:prstGeom prst="rect">
                    <a:avLst/>
                  </a:prstGeom>
                  <a:effectLst/>
                </p:spPr>
              </p:pic>
              <p:pic>
                <p:nvPicPr>
                  <p:cNvPr id="62" name="Picture 2" descr="http://balaton.graphics.cs.cmu.edu/ashrivas/ladoga_home/datasets/SUNS/images/a/amphitheater/sun_aaaiyyqorxbkepx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86600" y="3346743"/>
                    <a:ext cx="1264065" cy="987552"/>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63" name="Group 62"/>
            <p:cNvGrpSpPr/>
            <p:nvPr/>
          </p:nvGrpSpPr>
          <p:grpSpPr>
            <a:xfrm>
              <a:off x="6183295" y="3524538"/>
              <a:ext cx="2654300" cy="2428499"/>
              <a:chOff x="5981700" y="5692970"/>
              <a:chExt cx="2654300" cy="2428499"/>
            </a:xfrm>
          </p:grpSpPr>
          <p:grpSp>
            <p:nvGrpSpPr>
              <p:cNvPr id="64" name="Group 63"/>
              <p:cNvGrpSpPr/>
              <p:nvPr/>
            </p:nvGrpSpPr>
            <p:grpSpPr>
              <a:xfrm>
                <a:off x="6032084" y="6067948"/>
                <a:ext cx="2553530" cy="1997320"/>
                <a:chOff x="6032084" y="6067948"/>
                <a:chExt cx="2553530" cy="1997320"/>
              </a:xfrm>
            </p:grpSpPr>
            <p:pic>
              <p:nvPicPr>
                <p:cNvPr id="77" name="Picture 76" descr="02.jpg"/>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7320264" y="7078894"/>
                  <a:ext cx="1265350" cy="986374"/>
                </a:xfrm>
                <a:prstGeom prst="rect">
                  <a:avLst/>
                </a:prstGeom>
                <a:effectLst/>
              </p:spPr>
            </p:pic>
            <p:pic>
              <p:nvPicPr>
                <p:cNvPr id="78" name="Picture 77" descr="02.jpg"/>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6032084" y="7078853"/>
                  <a:ext cx="1263229" cy="986415"/>
                </a:xfrm>
                <a:prstGeom prst="rect">
                  <a:avLst/>
                </a:prstGeom>
                <a:effectLst/>
              </p:spPr>
            </p:pic>
            <p:pic>
              <p:nvPicPr>
                <p:cNvPr id="80" name="Picture 2" descr="http://balaton.graphics.cs.cmu.edu/ashrivas/ladoga_home/datasets/SUNS/images/a/auditorium/sun_afqeyuuvdyjhvnpx.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56405" y="6067948"/>
                  <a:ext cx="1265350" cy="9875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4" name="Group 73"/>
              <p:cNvGrpSpPr/>
              <p:nvPr/>
            </p:nvGrpSpPr>
            <p:grpSpPr>
              <a:xfrm>
                <a:off x="5981700" y="5692970"/>
                <a:ext cx="2654300" cy="2428499"/>
                <a:chOff x="6413500" y="2895600"/>
                <a:chExt cx="2654300" cy="2428499"/>
              </a:xfrm>
            </p:grpSpPr>
            <p:sp>
              <p:nvSpPr>
                <p:cNvPr id="75" name="Rectangle 74"/>
                <p:cNvSpPr/>
                <p:nvPr/>
              </p:nvSpPr>
              <p:spPr>
                <a:xfrm>
                  <a:off x="6413500" y="2950777"/>
                  <a:ext cx="2654300"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6" name="TextBox 75"/>
                <p:cNvSpPr txBox="1"/>
                <p:nvPr/>
              </p:nvSpPr>
              <p:spPr>
                <a:xfrm>
                  <a:off x="7039626" y="2895600"/>
                  <a:ext cx="1402051" cy="400110"/>
                </a:xfrm>
                <a:prstGeom prst="rect">
                  <a:avLst/>
                </a:prstGeom>
                <a:noFill/>
              </p:spPr>
              <p:txBody>
                <a:bodyPr wrap="none" rtlCol="0">
                  <a:spAutoFit/>
                </a:bodyPr>
                <a:lstStyle/>
                <a:p>
                  <a:pPr algn="ctr"/>
                  <a:r>
                    <a:rPr lang="en-US" sz="2000" b="1" dirty="0" smtClean="0"/>
                    <a:t>Auditorium</a:t>
                  </a:r>
                  <a:endParaRPr lang="en-US" sz="2000" b="1" dirty="0"/>
                </a:p>
              </p:txBody>
            </p:sp>
          </p:grpSp>
        </p:grpSp>
        <p:sp>
          <p:nvSpPr>
            <p:cNvPr id="81" name="Rectangle 80"/>
            <p:cNvSpPr/>
            <p:nvPr/>
          </p:nvSpPr>
          <p:spPr>
            <a:xfrm>
              <a:off x="5867400" y="321440"/>
              <a:ext cx="3276601" cy="738664"/>
            </a:xfrm>
            <a:prstGeom prst="rect">
              <a:avLst/>
            </a:prstGeom>
          </p:spPr>
          <p:txBody>
            <a:bodyPr wrap="square">
              <a:spAutoFit/>
            </a:bodyPr>
            <a:lstStyle/>
            <a:p>
              <a:pPr algn="ctr"/>
              <a:r>
                <a:rPr lang="en-US" sz="2400" b="1" dirty="0">
                  <a:cs typeface="Arial" pitchFamily="34" charset="0"/>
                </a:rPr>
                <a:t>Our </a:t>
              </a:r>
              <a:r>
                <a:rPr lang="en-US" sz="2400" b="1" dirty="0" smtClean="0">
                  <a:cs typeface="Arial" pitchFamily="34" charset="0"/>
                </a:rPr>
                <a:t>Approach</a:t>
              </a:r>
            </a:p>
            <a:p>
              <a:pPr algn="ctr"/>
              <a:r>
                <a:rPr lang="en-US" b="1" dirty="0">
                  <a:cs typeface="Arial" pitchFamily="34" charset="0"/>
                </a:rPr>
                <a:t> (</a:t>
              </a:r>
              <a:r>
                <a:rPr lang="en-US" b="1" dirty="0" smtClean="0">
                  <a:cs typeface="Arial" pitchFamily="34" charset="0"/>
                </a:rPr>
                <a:t>Constrained Bootstrapping</a:t>
              </a:r>
              <a:r>
                <a:rPr lang="en-US" b="1" dirty="0">
                  <a:cs typeface="Arial" pitchFamily="34" charset="0"/>
                </a:rPr>
                <a:t>)</a:t>
              </a:r>
            </a:p>
          </p:txBody>
        </p:sp>
      </p:grpSp>
      <p:grpSp>
        <p:nvGrpSpPr>
          <p:cNvPr id="82" name="Group 81"/>
          <p:cNvGrpSpPr/>
          <p:nvPr/>
        </p:nvGrpSpPr>
        <p:grpSpPr>
          <a:xfrm>
            <a:off x="914399" y="6074090"/>
            <a:ext cx="6670077" cy="783910"/>
            <a:chOff x="914397" y="5550647"/>
            <a:chExt cx="6670077" cy="783910"/>
          </a:xfrm>
        </p:grpSpPr>
        <p:sp>
          <p:nvSpPr>
            <p:cNvPr id="83" name="U-Turn Arrow 82"/>
            <p:cNvSpPr/>
            <p:nvPr/>
          </p:nvSpPr>
          <p:spPr>
            <a:xfrm rot="10800000">
              <a:off x="914397" y="5550647"/>
              <a:ext cx="6670077" cy="507677"/>
            </a:xfrm>
            <a:prstGeom prst="uturnArrow">
              <a:avLst>
                <a:gd name="adj1" fmla="val 27739"/>
                <a:gd name="adj2" fmla="val 25000"/>
                <a:gd name="adj3" fmla="val 44892"/>
                <a:gd name="adj4" fmla="val 42137"/>
                <a:gd name="adj5" fmla="val 99022"/>
              </a:avLst>
            </a:prstGeom>
            <a:solidFill>
              <a:schemeClr val="accent1"/>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84" name="Group 83"/>
            <p:cNvGrpSpPr/>
            <p:nvPr/>
          </p:nvGrpSpPr>
          <p:grpSpPr>
            <a:xfrm>
              <a:off x="4267200" y="5648757"/>
              <a:ext cx="685800" cy="685800"/>
              <a:chOff x="4038600" y="5620127"/>
              <a:chExt cx="685800" cy="685800"/>
            </a:xfrm>
          </p:grpSpPr>
          <p:sp>
            <p:nvSpPr>
              <p:cNvPr id="85" name="Oval 84"/>
              <p:cNvSpPr/>
              <p:nvPr/>
            </p:nvSpPr>
            <p:spPr>
              <a:xfrm>
                <a:off x="4038600" y="5620127"/>
                <a:ext cx="685800" cy="68580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6" name="Plus 85"/>
              <p:cNvSpPr/>
              <p:nvPr/>
            </p:nvSpPr>
            <p:spPr>
              <a:xfrm>
                <a:off x="4052589" y="5634116"/>
                <a:ext cx="657823" cy="657823"/>
              </a:xfrm>
              <a:prstGeom prst="mathPlus">
                <a:avLst>
                  <a:gd name="adj1" fmla="val 18886"/>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7" name="Rectangle 86"/>
          <p:cNvSpPr/>
          <p:nvPr/>
        </p:nvSpPr>
        <p:spPr>
          <a:xfrm>
            <a:off x="4707751" y="10180"/>
            <a:ext cx="2756652" cy="461665"/>
          </a:xfrm>
          <a:prstGeom prst="rect">
            <a:avLst/>
          </a:prstGeom>
        </p:spPr>
        <p:txBody>
          <a:bodyPr wrap="none">
            <a:spAutoFit/>
          </a:bodyPr>
          <a:lstStyle/>
          <a:p>
            <a:pPr algn="ctr"/>
            <a:r>
              <a:rPr lang="en-US" sz="2400" b="1" dirty="0">
                <a:cs typeface="Arial" pitchFamily="34" charset="0"/>
              </a:rPr>
              <a:t>Selected Candidates</a:t>
            </a:r>
          </a:p>
        </p:txBody>
      </p:sp>
      <p:grpSp>
        <p:nvGrpSpPr>
          <p:cNvPr id="7" name="Group 6"/>
          <p:cNvGrpSpPr/>
          <p:nvPr/>
        </p:nvGrpSpPr>
        <p:grpSpPr>
          <a:xfrm>
            <a:off x="5452189" y="2286000"/>
            <a:ext cx="726481" cy="1053439"/>
            <a:chOff x="342584" y="3094910"/>
            <a:chExt cx="726481" cy="1053439"/>
          </a:xfrm>
        </p:grpSpPr>
        <p:grpSp>
          <p:nvGrpSpPr>
            <p:cNvPr id="79" name="Group 78"/>
            <p:cNvGrpSpPr/>
            <p:nvPr/>
          </p:nvGrpSpPr>
          <p:grpSpPr>
            <a:xfrm>
              <a:off x="457200" y="3341871"/>
              <a:ext cx="497252" cy="806478"/>
              <a:chOff x="2713659" y="1362172"/>
              <a:chExt cx="497252" cy="806478"/>
            </a:xfrm>
          </p:grpSpPr>
          <p:sp>
            <p:nvSpPr>
              <p:cNvPr id="88" name="TextBox 87"/>
              <p:cNvSpPr txBox="1"/>
              <p:nvPr/>
            </p:nvSpPr>
            <p:spPr>
              <a:xfrm>
                <a:off x="2713659" y="1362172"/>
                <a:ext cx="497252" cy="230832"/>
              </a:xfrm>
              <a:prstGeom prst="rect">
                <a:avLst/>
              </a:prstGeom>
              <a:noFill/>
              <a:ln w="38100" cmpd="sng">
                <a:solidFill>
                  <a:schemeClr val="accent2"/>
                </a:solidFill>
              </a:ln>
            </p:spPr>
            <p:txBody>
              <a:bodyPr wrap="none" rtlCol="0">
                <a:spAutoFit/>
              </a:bodyPr>
              <a:lstStyle/>
              <a:p>
                <a:pPr algn="ctr"/>
                <a:r>
                  <a:rPr lang="en-US" sz="900" dirty="0" smtClean="0"/>
                  <a:t>Indoor</a:t>
                </a:r>
                <a:endParaRPr lang="en-US" sz="900" dirty="0"/>
              </a:p>
            </p:txBody>
          </p:sp>
          <p:sp>
            <p:nvSpPr>
              <p:cNvPr id="89" name="TextBox 88"/>
              <p:cNvSpPr txBox="1"/>
              <p:nvPr/>
            </p:nvSpPr>
            <p:spPr>
              <a:xfrm>
                <a:off x="2733686" y="1660819"/>
                <a:ext cx="457198" cy="507831"/>
              </a:xfrm>
              <a:prstGeom prst="rect">
                <a:avLst/>
              </a:prstGeom>
              <a:noFill/>
              <a:ln w="38100">
                <a:solidFill>
                  <a:schemeClr val="accent6"/>
                </a:solidFill>
              </a:ln>
            </p:spPr>
            <p:txBody>
              <a:bodyPr wrap="square" rtlCol="0">
                <a:spAutoFit/>
              </a:bodyPr>
              <a:lstStyle/>
              <a:p>
                <a:pPr algn="ctr"/>
                <a:r>
                  <a:rPr lang="en-US" sz="900" dirty="0" smtClean="0"/>
                  <a:t>Has </a:t>
                </a:r>
              </a:p>
              <a:p>
                <a:pPr algn="ctr"/>
                <a:r>
                  <a:rPr lang="en-US" sz="900" dirty="0" smtClean="0"/>
                  <a:t>Seat Rows</a:t>
                </a:r>
                <a:endParaRPr lang="en-US" sz="900" dirty="0"/>
              </a:p>
            </p:txBody>
          </p:sp>
        </p:grpSp>
        <p:sp>
          <p:nvSpPr>
            <p:cNvPr id="6" name="TextBox 5"/>
            <p:cNvSpPr txBox="1"/>
            <p:nvPr/>
          </p:nvSpPr>
          <p:spPr>
            <a:xfrm>
              <a:off x="342584" y="3094910"/>
              <a:ext cx="726481" cy="246221"/>
            </a:xfrm>
            <a:prstGeom prst="rect">
              <a:avLst/>
            </a:prstGeom>
            <a:noFill/>
          </p:spPr>
          <p:txBody>
            <a:bodyPr wrap="none" rtlCol="0">
              <a:spAutoFit/>
            </a:bodyPr>
            <a:lstStyle/>
            <a:p>
              <a:pPr algn="ctr"/>
              <a:r>
                <a:rPr lang="en-US" sz="1000" b="1" dirty="0" smtClean="0"/>
                <a:t>Attributes</a:t>
              </a:r>
              <a:endParaRPr lang="en-US" sz="1000" b="1" dirty="0"/>
            </a:p>
          </p:txBody>
        </p:sp>
      </p:grpSp>
      <p:grpSp>
        <p:nvGrpSpPr>
          <p:cNvPr id="90" name="Group 89"/>
          <p:cNvGrpSpPr/>
          <p:nvPr/>
        </p:nvGrpSpPr>
        <p:grpSpPr>
          <a:xfrm>
            <a:off x="5382458" y="3775661"/>
            <a:ext cx="865942" cy="889300"/>
            <a:chOff x="272856" y="2977140"/>
            <a:chExt cx="865942" cy="889300"/>
          </a:xfrm>
        </p:grpSpPr>
        <p:sp>
          <p:nvSpPr>
            <p:cNvPr id="94" name="TextBox 93"/>
            <p:cNvSpPr txBox="1"/>
            <p:nvPr/>
          </p:nvSpPr>
          <p:spPr>
            <a:xfrm>
              <a:off x="364518" y="3358609"/>
              <a:ext cx="682619" cy="507831"/>
            </a:xfrm>
            <a:prstGeom prst="rect">
              <a:avLst/>
            </a:prstGeom>
            <a:noFill/>
            <a:ln w="38100">
              <a:solidFill>
                <a:schemeClr val="accent4"/>
              </a:solidFill>
            </a:ln>
          </p:spPr>
          <p:txBody>
            <a:bodyPr wrap="square" rtlCol="0">
              <a:spAutoFit/>
            </a:bodyPr>
            <a:lstStyle/>
            <a:p>
              <a:pPr algn="ctr"/>
              <a:r>
                <a:rPr lang="en-US" sz="900" dirty="0" smtClean="0"/>
                <a:t>Has Larger Circular Structures</a:t>
              </a:r>
              <a:endParaRPr lang="en-US" sz="900" dirty="0"/>
            </a:p>
          </p:txBody>
        </p:sp>
        <p:sp>
          <p:nvSpPr>
            <p:cNvPr id="92" name="TextBox 91"/>
            <p:cNvSpPr txBox="1"/>
            <p:nvPr/>
          </p:nvSpPr>
          <p:spPr>
            <a:xfrm>
              <a:off x="272856" y="2977140"/>
              <a:ext cx="865942" cy="400110"/>
            </a:xfrm>
            <a:prstGeom prst="rect">
              <a:avLst/>
            </a:prstGeom>
            <a:noFill/>
          </p:spPr>
          <p:txBody>
            <a:bodyPr wrap="none" rtlCol="0">
              <a:spAutoFit/>
            </a:bodyPr>
            <a:lstStyle/>
            <a:p>
              <a:pPr algn="ctr"/>
              <a:r>
                <a:rPr lang="en-US" sz="1000" b="1" dirty="0" smtClean="0"/>
                <a:t>Comparative</a:t>
              </a:r>
            </a:p>
            <a:p>
              <a:pPr algn="ctr"/>
              <a:r>
                <a:rPr lang="en-US" sz="1000" b="1" dirty="0" smtClean="0"/>
                <a:t>Attributes</a:t>
              </a:r>
              <a:endParaRPr lang="en-US" sz="1000" b="1" dirty="0"/>
            </a:p>
          </p:txBody>
        </p:sp>
      </p:grpSp>
      <p:sp>
        <p:nvSpPr>
          <p:cNvPr id="9" name="Slide Number Placeholder 8"/>
          <p:cNvSpPr>
            <a:spLocks noGrp="1"/>
          </p:cNvSpPr>
          <p:nvPr>
            <p:ph type="sldNum" sz="quarter" idx="12"/>
          </p:nvPr>
        </p:nvSpPr>
        <p:spPr/>
        <p:txBody>
          <a:bodyPr/>
          <a:lstStyle/>
          <a:p>
            <a:fld id="{0685640F-F442-41BC-A4D4-AC338F572387}" type="slidenum">
              <a:rPr lang="en-US" smtClean="0"/>
              <a:t>21</a:t>
            </a:fld>
            <a:endParaRPr lang="en-US" dirty="0"/>
          </a:p>
        </p:txBody>
      </p:sp>
    </p:spTree>
    <p:extLst>
      <p:ext uri="{BB962C8B-B14F-4D97-AF65-F5344CB8AC3E}">
        <p14:creationId xmlns:p14="http://schemas.microsoft.com/office/powerpoint/2010/main" val="149384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29047E-6 3.81195E-6 L -0.21656 3.81195E-6 " pathEditMode="relative" rAng="0" ptsTypes="AA">
                                      <p:cBhvr>
                                        <p:cTn id="6" dur="1000" fill="hold"/>
                                        <p:tgtEl>
                                          <p:spTgt spid="4"/>
                                        </p:tgtEl>
                                        <p:attrNameLst>
                                          <p:attrName>ppt_x</p:attrName>
                                          <p:attrName>ppt_y</p:attrName>
                                        </p:attrNameLst>
                                      </p:cBhvr>
                                      <p:rCtr x="-10828" y="0"/>
                                    </p:animMotion>
                                  </p:childTnLst>
                                </p:cTn>
                              </p:par>
                              <p:par>
                                <p:cTn id="7" presetID="10" presetClass="entr" presetSubtype="0" fill="hold" nodeType="withEffect">
                                  <p:stCondLst>
                                    <p:cond delay="0"/>
                                  </p:stCondLst>
                                  <p:childTnLst>
                                    <p:set>
                                      <p:cBhvr>
                                        <p:cTn id="8" dur="1" fill="hold">
                                          <p:stCondLst>
                                            <p:cond delay="0"/>
                                          </p:stCondLst>
                                        </p:cTn>
                                        <p:tgtEl>
                                          <p:spTgt spid="82"/>
                                        </p:tgtEl>
                                        <p:attrNameLst>
                                          <p:attrName>style.visibility</p:attrName>
                                        </p:attrNameLst>
                                      </p:cBhvr>
                                      <p:to>
                                        <p:strVal val="visible"/>
                                      </p:to>
                                    </p:set>
                                    <p:animEffect transition="in" filter="fade">
                                      <p:cBhvr>
                                        <p:cTn id="9" dur="250"/>
                                        <p:tgtEl>
                                          <p:spTgt spid="82"/>
                                        </p:tgtEl>
                                      </p:cBhvr>
                                    </p:animEffect>
                                  </p:childTnLst>
                                </p:cTn>
                              </p:par>
                              <p:par>
                                <p:cTn id="10" presetID="10" presetClass="exit" presetSubtype="0" fill="hold" nodeType="withEffect">
                                  <p:stCondLst>
                                    <p:cond delay="0"/>
                                  </p:stCondLst>
                                  <p:childTnLst>
                                    <p:animEffect transition="out" filter="fade">
                                      <p:cBhvr>
                                        <p:cTn id="11" dur="250"/>
                                        <p:tgtEl>
                                          <p:spTgt spid="29"/>
                                        </p:tgtEl>
                                      </p:cBhvr>
                                    </p:animEffect>
                                    <p:set>
                                      <p:cBhvr>
                                        <p:cTn id="12" dur="1" fill="hold">
                                          <p:stCondLst>
                                            <p:cond delay="249"/>
                                          </p:stCondLst>
                                        </p:cTn>
                                        <p:tgtEl>
                                          <p:spTgt spid="29"/>
                                        </p:tgtEl>
                                        <p:attrNameLst>
                                          <p:attrName>style.visibility</p:attrName>
                                        </p:attrNameLst>
                                      </p:cBhvr>
                                      <p:to>
                                        <p:strVal val="hidden"/>
                                      </p:to>
                                    </p:se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5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250"/>
                                        <p:tgtEl>
                                          <p:spTgt spid="53"/>
                                        </p:tgtEl>
                                      </p:cBhvr>
                                    </p:animEffect>
                                  </p:childTnLst>
                                </p:cTn>
                              </p:par>
                              <p:par>
                                <p:cTn id="20" presetID="10" presetClass="entr" presetSubtype="0" fill="hold" nodeType="with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fade">
                                      <p:cBhvr>
                                        <p:cTn id="22" dur="250"/>
                                        <p:tgtEl>
                                          <p:spTgt spid="90"/>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Right Arrow 424"/>
          <p:cNvSpPr/>
          <p:nvPr/>
        </p:nvSpPr>
        <p:spPr>
          <a:xfrm>
            <a:off x="5669495" y="1358669"/>
            <a:ext cx="1036104" cy="232403"/>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4" name="Right Brace 423"/>
          <p:cNvSpPr/>
          <p:nvPr/>
        </p:nvSpPr>
        <p:spPr>
          <a:xfrm>
            <a:off x="5351477" y="34918"/>
            <a:ext cx="288511" cy="3047399"/>
          </a:xfrm>
          <a:prstGeom prst="rightBrace">
            <a:avLst>
              <a:gd name="adj1" fmla="val 17941"/>
              <a:gd name="adj2" fmla="val 50000"/>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427" name="Group 426"/>
          <p:cNvGrpSpPr/>
          <p:nvPr/>
        </p:nvGrpSpPr>
        <p:grpSpPr>
          <a:xfrm>
            <a:off x="1" y="108989"/>
            <a:ext cx="2438399" cy="2576262"/>
            <a:chOff x="12022" y="108989"/>
            <a:chExt cx="2438399" cy="2576262"/>
          </a:xfrm>
        </p:grpSpPr>
        <p:pic>
          <p:nvPicPr>
            <p:cNvPr id="187" name="Picture 186" descr="Screen Shot 2012-03-04 at 6.41.42 PM.pn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91566" y="177310"/>
              <a:ext cx="1270043" cy="842811"/>
            </a:xfrm>
            <a:prstGeom prst="rect">
              <a:avLst/>
            </a:prstGeom>
          </p:spPr>
        </p:pic>
        <p:pic>
          <p:nvPicPr>
            <p:cNvPr id="188" name="Picture 187" descr="Screen Shot 2012-03-04 at 6.41.53 PM.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662163" y="177038"/>
              <a:ext cx="588738" cy="843083"/>
            </a:xfrm>
            <a:prstGeom prst="rect">
              <a:avLst/>
            </a:prstGeom>
          </p:spPr>
        </p:pic>
        <p:sp>
          <p:nvSpPr>
            <p:cNvPr id="189" name="TextBox 188"/>
            <p:cNvSpPr txBox="1"/>
            <p:nvPr/>
          </p:nvSpPr>
          <p:spPr>
            <a:xfrm rot="16200000">
              <a:off x="-321497" y="442508"/>
              <a:ext cx="974815" cy="307777"/>
            </a:xfrm>
            <a:prstGeom prst="rect">
              <a:avLst/>
            </a:prstGeom>
            <a:noFill/>
          </p:spPr>
          <p:txBody>
            <a:bodyPr wrap="square" rtlCol="0">
              <a:spAutoFit/>
            </a:bodyPr>
            <a:lstStyle/>
            <a:p>
              <a:pPr algn="ctr"/>
              <a:r>
                <a:rPr lang="en-US" sz="1400" b="1" dirty="0" smtClean="0"/>
                <a:t>Banquet</a:t>
              </a:r>
            </a:p>
          </p:txBody>
        </p:sp>
        <p:pic>
          <p:nvPicPr>
            <p:cNvPr id="190" name="Picture 189" descr="Screen Shot 2012-03-04 at 6.43.50 PM.pn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96324" y="1489781"/>
              <a:ext cx="1270043" cy="851033"/>
            </a:xfrm>
            <a:prstGeom prst="rect">
              <a:avLst/>
            </a:prstGeom>
          </p:spPr>
        </p:pic>
        <p:pic>
          <p:nvPicPr>
            <p:cNvPr id="191" name="Picture 190" descr="Screen Shot 2012-03-04 at 6.44.00 PM.png"/>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666921" y="1489781"/>
              <a:ext cx="633720" cy="851033"/>
            </a:xfrm>
            <a:prstGeom prst="rect">
              <a:avLst/>
            </a:prstGeom>
          </p:spPr>
        </p:pic>
        <p:sp>
          <p:nvSpPr>
            <p:cNvPr id="192" name="TextBox 191"/>
            <p:cNvSpPr txBox="1"/>
            <p:nvPr/>
          </p:nvSpPr>
          <p:spPr>
            <a:xfrm rot="16200000">
              <a:off x="-341086" y="1771163"/>
              <a:ext cx="1013994" cy="307777"/>
            </a:xfrm>
            <a:prstGeom prst="rect">
              <a:avLst/>
            </a:prstGeom>
            <a:noFill/>
          </p:spPr>
          <p:txBody>
            <a:bodyPr wrap="square" rtlCol="0">
              <a:spAutoFit/>
            </a:bodyPr>
            <a:lstStyle/>
            <a:p>
              <a:pPr algn="ctr"/>
              <a:r>
                <a:rPr lang="en-US" sz="1400" b="1" dirty="0" smtClean="0"/>
                <a:t>Bedroom</a:t>
              </a:r>
            </a:p>
          </p:txBody>
        </p:sp>
        <p:grpSp>
          <p:nvGrpSpPr>
            <p:cNvPr id="193" name="Group 9"/>
            <p:cNvGrpSpPr/>
            <p:nvPr/>
          </p:nvGrpSpPr>
          <p:grpSpPr>
            <a:xfrm>
              <a:off x="1125578" y="1083805"/>
              <a:ext cx="54864" cy="359152"/>
              <a:chOff x="4863506" y="924388"/>
              <a:chExt cx="54864" cy="359152"/>
            </a:xfrm>
          </p:grpSpPr>
          <p:sp>
            <p:nvSpPr>
              <p:cNvPr id="194" name="Oval 193"/>
              <p:cNvSpPr/>
              <p:nvPr/>
            </p:nvSpPr>
            <p:spPr>
              <a:xfrm>
                <a:off x="4863506" y="924388"/>
                <a:ext cx="54864" cy="5435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Oval 194"/>
              <p:cNvSpPr/>
              <p:nvPr/>
            </p:nvSpPr>
            <p:spPr>
              <a:xfrm>
                <a:off x="4863506" y="1076788"/>
                <a:ext cx="54864" cy="5435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Oval 195"/>
              <p:cNvSpPr/>
              <p:nvPr/>
            </p:nvSpPr>
            <p:spPr>
              <a:xfrm>
                <a:off x="4863506" y="1229188"/>
                <a:ext cx="54864" cy="5435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7" name="TextBox 196"/>
            <p:cNvSpPr txBox="1"/>
            <p:nvPr/>
          </p:nvSpPr>
          <p:spPr>
            <a:xfrm>
              <a:off x="54989" y="2315919"/>
              <a:ext cx="2395432" cy="369332"/>
            </a:xfrm>
            <a:prstGeom prst="rect">
              <a:avLst/>
            </a:prstGeom>
            <a:noFill/>
          </p:spPr>
          <p:txBody>
            <a:bodyPr wrap="square" rtlCol="0">
              <a:spAutoFit/>
            </a:bodyPr>
            <a:lstStyle/>
            <a:p>
              <a:pPr algn="ctr"/>
              <a:r>
                <a:rPr lang="en-US" b="1" dirty="0" smtClean="0"/>
                <a:t>Labeled Data</a:t>
              </a:r>
              <a:endParaRPr lang="en-US" b="1" dirty="0"/>
            </a:p>
          </p:txBody>
        </p:sp>
      </p:grpSp>
      <p:sp>
        <p:nvSpPr>
          <p:cNvPr id="198" name="Right Arrow 197"/>
          <p:cNvSpPr/>
          <p:nvPr/>
        </p:nvSpPr>
        <p:spPr>
          <a:xfrm rot="5400000">
            <a:off x="1455283" y="2832268"/>
            <a:ext cx="505986" cy="212035"/>
          </a:xfrm>
          <a:prstGeom prst="rightArrow">
            <a:avLst>
              <a:gd name="adj1" fmla="val 50000"/>
              <a:gd name="adj2" fmla="val 70342"/>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Right Arrow 198"/>
          <p:cNvSpPr/>
          <p:nvPr/>
        </p:nvSpPr>
        <p:spPr>
          <a:xfrm>
            <a:off x="2362200" y="2065265"/>
            <a:ext cx="523281" cy="232403"/>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Right Arrow 199"/>
          <p:cNvSpPr/>
          <p:nvPr/>
        </p:nvSpPr>
        <p:spPr>
          <a:xfrm>
            <a:off x="2362200" y="425303"/>
            <a:ext cx="523281" cy="232403"/>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Left-Right Arrow 201"/>
          <p:cNvSpPr/>
          <p:nvPr/>
        </p:nvSpPr>
        <p:spPr>
          <a:xfrm rot="5400000">
            <a:off x="7282323" y="2733530"/>
            <a:ext cx="1280326" cy="269505"/>
          </a:xfrm>
          <a:prstGeom prst="lef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6" name="Picture 205" descr="Screen Shot 2012-03-04 at 8.36.59 PM.png"/>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255111" y="4279094"/>
            <a:ext cx="466380" cy="351579"/>
          </a:xfrm>
          <a:prstGeom prst="rect">
            <a:avLst/>
          </a:prstGeom>
          <a:scene3d>
            <a:camera prst="orthographicFront">
              <a:rot lat="19570407" lon="2220292" rev="20234324"/>
            </a:camera>
            <a:lightRig rig="threePt" dir="t"/>
          </a:scene3d>
        </p:spPr>
      </p:pic>
      <p:pic>
        <p:nvPicPr>
          <p:cNvPr id="207" name="Picture 206" descr="Screen Shot 2012-03-04 at 8.37.06 PM.png"/>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984069" y="4630673"/>
            <a:ext cx="496949" cy="398527"/>
          </a:xfrm>
          <a:prstGeom prst="rect">
            <a:avLst/>
          </a:prstGeom>
          <a:scene3d>
            <a:camera prst="orthographicFront">
              <a:rot lat="19570407" lon="2220292" rev="20234324"/>
            </a:camera>
            <a:lightRig rig="threePt" dir="t"/>
          </a:scene3d>
        </p:spPr>
      </p:pic>
      <p:pic>
        <p:nvPicPr>
          <p:cNvPr id="208" name="Picture 207" descr="Screen Shot 2012-03-04 at 8.37.24 PM.png"/>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7433635" y="4651607"/>
            <a:ext cx="510657" cy="377593"/>
          </a:xfrm>
          <a:prstGeom prst="rect">
            <a:avLst/>
          </a:prstGeom>
          <a:scene3d>
            <a:camera prst="orthographicFront">
              <a:rot lat="19570407" lon="2220292" rev="20234324"/>
            </a:camera>
            <a:lightRig rig="threePt" dir="t"/>
          </a:scene3d>
        </p:spPr>
      </p:pic>
      <p:pic>
        <p:nvPicPr>
          <p:cNvPr id="209" name="Picture 208" descr="Screen Shot 2012-03-04 at 8.37.35 PM.png"/>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7771022" y="4233906"/>
            <a:ext cx="485466" cy="365213"/>
          </a:xfrm>
          <a:prstGeom prst="rect">
            <a:avLst/>
          </a:prstGeom>
          <a:scene3d>
            <a:camera prst="orthographicFront">
              <a:rot lat="19570407" lon="2220292" rev="20234324"/>
            </a:camera>
            <a:lightRig rig="threePt" dir="t"/>
          </a:scene3d>
        </p:spPr>
      </p:pic>
      <p:pic>
        <p:nvPicPr>
          <p:cNvPr id="210" name="Picture 209" descr="Screen Shot 2012-03-04 at 8.39.56 PM.png"/>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7924985" y="4547317"/>
            <a:ext cx="641689" cy="425925"/>
          </a:xfrm>
          <a:prstGeom prst="rect">
            <a:avLst/>
          </a:prstGeom>
          <a:scene3d>
            <a:camera prst="orthographicFront">
              <a:rot lat="19570407" lon="2220292" rev="20234324"/>
            </a:camera>
            <a:lightRig rig="threePt" dir="t"/>
          </a:scene3d>
        </p:spPr>
      </p:pic>
      <p:sp>
        <p:nvSpPr>
          <p:cNvPr id="217" name="Parallelogram 216"/>
          <p:cNvSpPr/>
          <p:nvPr/>
        </p:nvSpPr>
        <p:spPr>
          <a:xfrm>
            <a:off x="6914241" y="3356045"/>
            <a:ext cx="2153559" cy="1179224"/>
          </a:xfrm>
          <a:prstGeom prst="parallelogram">
            <a:avLst>
              <a:gd name="adj" fmla="val 39861"/>
            </a:avLst>
          </a:prstGeom>
          <a:noFill/>
          <a:ln w="25400">
            <a:solidFill>
              <a:schemeClr val="tx1"/>
            </a:solidFill>
          </a:ln>
          <a:scene3d>
            <a:camera prst="orthographicFront">
              <a:rot lat="1799999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Oval 217"/>
          <p:cNvSpPr/>
          <p:nvPr/>
        </p:nvSpPr>
        <p:spPr>
          <a:xfrm>
            <a:off x="7182622" y="3982828"/>
            <a:ext cx="135123"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9" name="Oval 218"/>
          <p:cNvSpPr/>
          <p:nvPr/>
        </p:nvSpPr>
        <p:spPr>
          <a:xfrm>
            <a:off x="7386339" y="3675623"/>
            <a:ext cx="135123"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0" name="Oval 219"/>
          <p:cNvSpPr/>
          <p:nvPr/>
        </p:nvSpPr>
        <p:spPr>
          <a:xfrm>
            <a:off x="7669175" y="4043247"/>
            <a:ext cx="135123"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1" name="Oval 220"/>
          <p:cNvSpPr/>
          <p:nvPr/>
        </p:nvSpPr>
        <p:spPr>
          <a:xfrm>
            <a:off x="7914132" y="3666262"/>
            <a:ext cx="135123"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2" name="Oval 221"/>
          <p:cNvSpPr/>
          <p:nvPr/>
        </p:nvSpPr>
        <p:spPr>
          <a:xfrm>
            <a:off x="8143514" y="3907980"/>
            <a:ext cx="135123"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39" name="Group 438"/>
          <p:cNvGrpSpPr/>
          <p:nvPr/>
        </p:nvGrpSpPr>
        <p:grpSpPr>
          <a:xfrm>
            <a:off x="7297957" y="3753422"/>
            <a:ext cx="865346" cy="376985"/>
            <a:chOff x="7297957" y="3753422"/>
            <a:chExt cx="865346" cy="376985"/>
          </a:xfrm>
        </p:grpSpPr>
        <p:cxnSp>
          <p:nvCxnSpPr>
            <p:cNvPr id="225" name="Straight Connector 224"/>
            <p:cNvCxnSpPr>
              <a:stCxn id="221" idx="3"/>
              <a:endCxn id="220" idx="7"/>
            </p:cNvCxnSpPr>
            <p:nvPr/>
          </p:nvCxnSpPr>
          <p:spPr>
            <a:xfrm flipH="1">
              <a:off x="7784509" y="3815053"/>
              <a:ext cx="149412" cy="25372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38" name="Group 437"/>
            <p:cNvGrpSpPr/>
            <p:nvPr/>
          </p:nvGrpSpPr>
          <p:grpSpPr>
            <a:xfrm>
              <a:off x="7297957" y="3753422"/>
              <a:ext cx="865346" cy="376985"/>
              <a:chOff x="7297957" y="3753422"/>
              <a:chExt cx="865346" cy="376985"/>
            </a:xfrm>
          </p:grpSpPr>
          <p:cxnSp>
            <p:nvCxnSpPr>
              <p:cNvPr id="223" name="Straight Connector 222"/>
              <p:cNvCxnSpPr>
                <a:stCxn id="218" idx="7"/>
                <a:endCxn id="219" idx="3"/>
              </p:cNvCxnSpPr>
              <p:nvPr/>
            </p:nvCxnSpPr>
            <p:spPr>
              <a:xfrm flipV="1">
                <a:off x="7297957" y="3824414"/>
                <a:ext cx="108171" cy="18394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4" name="Straight Connector 223"/>
              <p:cNvCxnSpPr>
                <a:stCxn id="218" idx="6"/>
                <a:endCxn id="220" idx="2"/>
              </p:cNvCxnSpPr>
              <p:nvPr/>
            </p:nvCxnSpPr>
            <p:spPr>
              <a:xfrm>
                <a:off x="7317745" y="4069988"/>
                <a:ext cx="351430" cy="6041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6" name="Straight Connector 225"/>
              <p:cNvCxnSpPr>
                <a:stCxn id="219" idx="6"/>
                <a:endCxn id="221" idx="2"/>
              </p:cNvCxnSpPr>
              <p:nvPr/>
            </p:nvCxnSpPr>
            <p:spPr>
              <a:xfrm flipV="1">
                <a:off x="7521462" y="3753422"/>
                <a:ext cx="392670" cy="936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7" name="Straight Connector 226"/>
              <p:cNvCxnSpPr>
                <a:stCxn id="220" idx="6"/>
                <a:endCxn id="222" idx="3"/>
              </p:cNvCxnSpPr>
              <p:nvPr/>
            </p:nvCxnSpPr>
            <p:spPr>
              <a:xfrm flipV="1">
                <a:off x="7804298" y="4056771"/>
                <a:ext cx="359005" cy="7363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8" name="Straight Connector 227"/>
              <p:cNvCxnSpPr>
                <a:stCxn id="221" idx="5"/>
                <a:endCxn id="222" idx="1"/>
              </p:cNvCxnSpPr>
              <p:nvPr/>
            </p:nvCxnSpPr>
            <p:spPr>
              <a:xfrm>
                <a:off x="8029467" y="3815053"/>
                <a:ext cx="133836" cy="11845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9" name="Straight Connector 228"/>
              <p:cNvCxnSpPr>
                <a:stCxn id="219" idx="5"/>
                <a:endCxn id="220" idx="1"/>
              </p:cNvCxnSpPr>
              <p:nvPr/>
            </p:nvCxnSpPr>
            <p:spPr>
              <a:xfrm>
                <a:off x="7501674" y="3824414"/>
                <a:ext cx="187290" cy="24436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0" name="Straight Connector 229"/>
              <p:cNvCxnSpPr>
                <a:endCxn id="221" idx="3"/>
              </p:cNvCxnSpPr>
              <p:nvPr/>
            </p:nvCxnSpPr>
            <p:spPr>
              <a:xfrm flipV="1">
                <a:off x="7311450" y="3815053"/>
                <a:ext cx="622471" cy="22702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1" name="Straight Connector 230"/>
              <p:cNvCxnSpPr>
                <a:stCxn id="219" idx="6"/>
                <a:endCxn id="222" idx="2"/>
              </p:cNvCxnSpPr>
              <p:nvPr/>
            </p:nvCxnSpPr>
            <p:spPr>
              <a:xfrm>
                <a:off x="7521462" y="3762783"/>
                <a:ext cx="622052" cy="23235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2" name="Straight Connector 231"/>
              <p:cNvCxnSpPr>
                <a:stCxn id="218" idx="6"/>
                <a:endCxn id="222" idx="2"/>
              </p:cNvCxnSpPr>
              <p:nvPr/>
            </p:nvCxnSpPr>
            <p:spPr>
              <a:xfrm flipV="1">
                <a:off x="7317745" y="3995140"/>
                <a:ext cx="825769" cy="7484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233" name="Group 146"/>
          <p:cNvGrpSpPr/>
          <p:nvPr/>
        </p:nvGrpSpPr>
        <p:grpSpPr>
          <a:xfrm>
            <a:off x="8348137" y="3982828"/>
            <a:ext cx="218538" cy="54352"/>
            <a:chOff x="1154946" y="3504034"/>
            <a:chExt cx="242244" cy="54352"/>
          </a:xfrm>
        </p:grpSpPr>
        <p:sp>
          <p:nvSpPr>
            <p:cNvPr id="238" name="Oval 237"/>
            <p:cNvSpPr/>
            <p:nvPr/>
          </p:nvSpPr>
          <p:spPr>
            <a:xfrm>
              <a:off x="1154946" y="3504034"/>
              <a:ext cx="54864" cy="5435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9" name="Oval 238"/>
            <p:cNvSpPr/>
            <p:nvPr/>
          </p:nvSpPr>
          <p:spPr>
            <a:xfrm>
              <a:off x="1252106" y="3504034"/>
              <a:ext cx="54864" cy="5435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0" name="Oval 239"/>
            <p:cNvSpPr/>
            <p:nvPr/>
          </p:nvSpPr>
          <p:spPr>
            <a:xfrm>
              <a:off x="1342326" y="3504034"/>
              <a:ext cx="54864" cy="5435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4" name="Group 150"/>
          <p:cNvGrpSpPr/>
          <p:nvPr/>
        </p:nvGrpSpPr>
        <p:grpSpPr>
          <a:xfrm>
            <a:off x="8179094" y="3740202"/>
            <a:ext cx="218538" cy="54352"/>
            <a:chOff x="1154946" y="3504034"/>
            <a:chExt cx="242244" cy="54352"/>
          </a:xfrm>
        </p:grpSpPr>
        <p:sp>
          <p:nvSpPr>
            <p:cNvPr id="235" name="Oval 234"/>
            <p:cNvSpPr/>
            <p:nvPr/>
          </p:nvSpPr>
          <p:spPr>
            <a:xfrm>
              <a:off x="1154946" y="3504034"/>
              <a:ext cx="54864" cy="5435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6" name="Oval 235"/>
            <p:cNvSpPr/>
            <p:nvPr/>
          </p:nvSpPr>
          <p:spPr>
            <a:xfrm>
              <a:off x="1252106" y="3504034"/>
              <a:ext cx="54864" cy="5435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Oval 236"/>
            <p:cNvSpPr/>
            <p:nvPr/>
          </p:nvSpPr>
          <p:spPr>
            <a:xfrm>
              <a:off x="1342326" y="3504034"/>
              <a:ext cx="54864" cy="5435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12" name="Straight Connector 211"/>
          <p:cNvCxnSpPr/>
          <p:nvPr/>
        </p:nvCxnSpPr>
        <p:spPr>
          <a:xfrm flipV="1">
            <a:off x="7245825" y="4164616"/>
            <a:ext cx="0" cy="6185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3" name="Straight Connector 212"/>
          <p:cNvCxnSpPr/>
          <p:nvPr/>
        </p:nvCxnSpPr>
        <p:spPr>
          <a:xfrm flipV="1">
            <a:off x="7454974" y="3857456"/>
            <a:ext cx="0" cy="6185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flipV="1">
            <a:off x="7728685" y="4221871"/>
            <a:ext cx="0" cy="6185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5" name="Straight Connector 214"/>
          <p:cNvCxnSpPr/>
          <p:nvPr/>
        </p:nvCxnSpPr>
        <p:spPr>
          <a:xfrm flipV="1">
            <a:off x="8212712" y="4082300"/>
            <a:ext cx="0" cy="6185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flipV="1">
            <a:off x="7982767" y="3835987"/>
            <a:ext cx="0" cy="6185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3" name="Bent Arrow 242"/>
          <p:cNvSpPr/>
          <p:nvPr/>
        </p:nvSpPr>
        <p:spPr>
          <a:xfrm rot="10800000">
            <a:off x="6914241" y="5319356"/>
            <a:ext cx="1162959" cy="834936"/>
          </a:xfrm>
          <a:prstGeom prst="bentArrow">
            <a:avLst>
              <a:gd name="adj1" fmla="val 19880"/>
              <a:gd name="adj2" fmla="val 19380"/>
              <a:gd name="adj3" fmla="val 22997"/>
              <a:gd name="adj4" fmla="val 41774"/>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4" name="TextBox 243"/>
          <p:cNvSpPr txBox="1"/>
          <p:nvPr/>
        </p:nvSpPr>
        <p:spPr>
          <a:xfrm>
            <a:off x="6914241" y="1775520"/>
            <a:ext cx="2153559" cy="369332"/>
          </a:xfrm>
          <a:prstGeom prst="rect">
            <a:avLst/>
          </a:prstGeom>
          <a:noFill/>
        </p:spPr>
        <p:txBody>
          <a:bodyPr wrap="square" rtlCol="0">
            <a:spAutoFit/>
          </a:bodyPr>
          <a:lstStyle/>
          <a:p>
            <a:pPr algn="ctr"/>
            <a:r>
              <a:rPr lang="en-US" b="1" dirty="0" smtClean="0"/>
              <a:t>Unlabeled Data</a:t>
            </a:r>
            <a:endParaRPr lang="en-US" b="1" dirty="0"/>
          </a:p>
        </p:txBody>
      </p:sp>
      <p:sp>
        <p:nvSpPr>
          <p:cNvPr id="251" name="Right Arrow 250"/>
          <p:cNvSpPr/>
          <p:nvPr/>
        </p:nvSpPr>
        <p:spPr>
          <a:xfrm>
            <a:off x="2517136" y="4114800"/>
            <a:ext cx="523281" cy="232403"/>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36" name="Group 435"/>
          <p:cNvGrpSpPr/>
          <p:nvPr/>
        </p:nvGrpSpPr>
        <p:grpSpPr>
          <a:xfrm>
            <a:off x="914013" y="3276600"/>
            <a:ext cx="1570201" cy="1600200"/>
            <a:chOff x="914013" y="3276600"/>
            <a:chExt cx="1570201" cy="1600200"/>
          </a:xfrm>
        </p:grpSpPr>
        <p:grpSp>
          <p:nvGrpSpPr>
            <p:cNvPr id="246" name="Group 18"/>
            <p:cNvGrpSpPr/>
            <p:nvPr/>
          </p:nvGrpSpPr>
          <p:grpSpPr>
            <a:xfrm>
              <a:off x="914013" y="3276600"/>
              <a:ext cx="1557619" cy="685800"/>
              <a:chOff x="249024" y="3278648"/>
              <a:chExt cx="1557619" cy="685800"/>
            </a:xfrm>
          </p:grpSpPr>
          <p:pic>
            <p:nvPicPr>
              <p:cNvPr id="247" name="Picture 246" descr="Screen Shot 2012-03-04 at 6.41.42 PM.png"/>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249024" y="3278648"/>
                <a:ext cx="673502" cy="446941"/>
              </a:xfrm>
              <a:prstGeom prst="rect">
                <a:avLst/>
              </a:prstGeom>
            </p:spPr>
          </p:pic>
          <p:pic>
            <p:nvPicPr>
              <p:cNvPr id="248" name="Picture 247" descr="Screen Shot 2012-03-04 at 6.43.50 PM.png"/>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1133142" y="3281805"/>
                <a:ext cx="673501" cy="451301"/>
              </a:xfrm>
              <a:prstGeom prst="rect">
                <a:avLst/>
              </a:prstGeom>
            </p:spPr>
          </p:pic>
          <p:sp>
            <p:nvSpPr>
              <p:cNvPr id="249" name="Minus 248"/>
              <p:cNvSpPr/>
              <p:nvPr/>
            </p:nvSpPr>
            <p:spPr>
              <a:xfrm>
                <a:off x="932901" y="3422298"/>
                <a:ext cx="200241" cy="158687"/>
              </a:xfrm>
              <a:prstGeom prst="mathMinus">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0" name="TextBox 249"/>
              <p:cNvSpPr txBox="1"/>
              <p:nvPr/>
            </p:nvSpPr>
            <p:spPr>
              <a:xfrm>
                <a:off x="269899" y="3702838"/>
                <a:ext cx="1536744" cy="261610"/>
              </a:xfrm>
              <a:prstGeom prst="rect">
                <a:avLst/>
              </a:prstGeom>
              <a:noFill/>
            </p:spPr>
            <p:txBody>
              <a:bodyPr wrap="square" rtlCol="0">
                <a:spAutoFit/>
              </a:bodyPr>
              <a:lstStyle/>
              <a:p>
                <a:pPr algn="ctr"/>
                <a:r>
                  <a:rPr lang="en-US" sz="1100" dirty="0"/>
                  <a:t>h</a:t>
                </a:r>
                <a:r>
                  <a:rPr lang="en-US" sz="1100" dirty="0" smtClean="0"/>
                  <a:t>as more space</a:t>
                </a:r>
                <a:endParaRPr lang="en-US" sz="1100" dirty="0"/>
              </a:p>
            </p:txBody>
          </p:sp>
        </p:grpSp>
        <p:pic>
          <p:nvPicPr>
            <p:cNvPr id="252" name="Picture 251" descr="Screen Shot 2012-03-04 at 9.00.10 PM.png"/>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916408" y="4049280"/>
              <a:ext cx="660694" cy="569965"/>
            </a:xfrm>
            <a:prstGeom prst="rect">
              <a:avLst/>
            </a:prstGeom>
          </p:spPr>
        </p:pic>
        <p:grpSp>
          <p:nvGrpSpPr>
            <p:cNvPr id="253" name="Group 70"/>
            <p:cNvGrpSpPr/>
            <p:nvPr/>
          </p:nvGrpSpPr>
          <p:grpSpPr>
            <a:xfrm>
              <a:off x="1673828" y="3943873"/>
              <a:ext cx="54864" cy="206752"/>
              <a:chOff x="4863506" y="924388"/>
              <a:chExt cx="54864" cy="206752"/>
            </a:xfrm>
          </p:grpSpPr>
          <p:sp>
            <p:nvSpPr>
              <p:cNvPr id="254" name="Oval 253"/>
              <p:cNvSpPr/>
              <p:nvPr/>
            </p:nvSpPr>
            <p:spPr>
              <a:xfrm>
                <a:off x="4863506" y="924388"/>
                <a:ext cx="54864" cy="5435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5" name="Oval 254"/>
              <p:cNvSpPr/>
              <p:nvPr/>
            </p:nvSpPr>
            <p:spPr>
              <a:xfrm>
                <a:off x="4863506" y="1076788"/>
                <a:ext cx="54864" cy="5435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56" name="Picture 255" descr="Screen Shot 2012-03-04 at 9.00.21 PM.png"/>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1883936" y="4049291"/>
              <a:ext cx="574607" cy="569954"/>
            </a:xfrm>
            <a:prstGeom prst="rect">
              <a:avLst/>
            </a:prstGeom>
          </p:spPr>
        </p:pic>
        <p:sp>
          <p:nvSpPr>
            <p:cNvPr id="257" name="Minus 256"/>
            <p:cNvSpPr/>
            <p:nvPr/>
          </p:nvSpPr>
          <p:spPr>
            <a:xfrm>
              <a:off x="1614053" y="4263106"/>
              <a:ext cx="200241" cy="158687"/>
            </a:xfrm>
            <a:prstGeom prst="mathMinus">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TextBox 257"/>
            <p:cNvSpPr txBox="1"/>
            <p:nvPr/>
          </p:nvSpPr>
          <p:spPr>
            <a:xfrm>
              <a:off x="926595" y="4615190"/>
              <a:ext cx="1557619" cy="261610"/>
            </a:xfrm>
            <a:prstGeom prst="rect">
              <a:avLst/>
            </a:prstGeom>
            <a:noFill/>
          </p:spPr>
          <p:txBody>
            <a:bodyPr wrap="square" rtlCol="0">
              <a:spAutoFit/>
            </a:bodyPr>
            <a:lstStyle/>
            <a:p>
              <a:pPr algn="ctr"/>
              <a:r>
                <a:rPr lang="en-US" sz="1100" dirty="0"/>
                <a:t>h</a:t>
              </a:r>
              <a:r>
                <a:rPr lang="en-US" sz="1100" dirty="0" smtClean="0"/>
                <a:t>as larger structures</a:t>
              </a:r>
              <a:endParaRPr lang="en-US" sz="1100" dirty="0"/>
            </a:p>
          </p:txBody>
        </p:sp>
      </p:grpSp>
      <p:sp>
        <p:nvSpPr>
          <p:cNvPr id="259" name="TextBox 258"/>
          <p:cNvSpPr txBox="1"/>
          <p:nvPr/>
        </p:nvSpPr>
        <p:spPr>
          <a:xfrm>
            <a:off x="533400" y="4800600"/>
            <a:ext cx="2395432" cy="369332"/>
          </a:xfrm>
          <a:prstGeom prst="rect">
            <a:avLst/>
          </a:prstGeom>
          <a:noFill/>
        </p:spPr>
        <p:txBody>
          <a:bodyPr wrap="square" rtlCol="0">
            <a:spAutoFit/>
          </a:bodyPr>
          <a:lstStyle/>
          <a:p>
            <a:pPr algn="ctr"/>
            <a:r>
              <a:rPr lang="en-US" b="1" dirty="0" smtClean="0"/>
              <a:t>Training Pairwise Data</a:t>
            </a:r>
            <a:endParaRPr lang="en-US" b="1" dirty="0"/>
          </a:p>
        </p:txBody>
      </p:sp>
      <p:sp>
        <p:nvSpPr>
          <p:cNvPr id="263" name="TextBox 262"/>
          <p:cNvSpPr txBox="1"/>
          <p:nvPr/>
        </p:nvSpPr>
        <p:spPr>
          <a:xfrm>
            <a:off x="3481145" y="6400800"/>
            <a:ext cx="2861060" cy="461665"/>
          </a:xfrm>
          <a:prstGeom prst="rect">
            <a:avLst/>
          </a:prstGeom>
          <a:noFill/>
        </p:spPr>
        <p:txBody>
          <a:bodyPr wrap="square" rtlCol="0">
            <a:spAutoFit/>
          </a:bodyPr>
          <a:lstStyle/>
          <a:p>
            <a:pPr algn="ctr"/>
            <a:r>
              <a:rPr lang="en-US" sz="2400" b="1" dirty="0" smtClean="0"/>
              <a:t>Promoted Instances</a:t>
            </a:r>
            <a:endParaRPr lang="en-US" sz="2400" b="1" dirty="0"/>
          </a:p>
        </p:txBody>
      </p:sp>
      <p:grpSp>
        <p:nvGrpSpPr>
          <p:cNvPr id="440" name="Group 439"/>
          <p:cNvGrpSpPr/>
          <p:nvPr/>
        </p:nvGrpSpPr>
        <p:grpSpPr>
          <a:xfrm>
            <a:off x="3112592" y="5684644"/>
            <a:ext cx="3598166" cy="798650"/>
            <a:chOff x="3112592" y="5684644"/>
            <a:chExt cx="3598166" cy="798650"/>
          </a:xfrm>
        </p:grpSpPr>
        <p:pic>
          <p:nvPicPr>
            <p:cNvPr id="245" name="Picture 244" descr="Screen Shot 2012-03-04 at 9.08.09 PM.png"/>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3200400" y="5687974"/>
              <a:ext cx="1247609" cy="572405"/>
            </a:xfrm>
            <a:prstGeom prst="rect">
              <a:avLst/>
            </a:prstGeom>
          </p:spPr>
        </p:pic>
        <p:sp>
          <p:nvSpPr>
            <p:cNvPr id="260" name="TextBox 259"/>
            <p:cNvSpPr txBox="1"/>
            <p:nvPr/>
          </p:nvSpPr>
          <p:spPr>
            <a:xfrm>
              <a:off x="3112592" y="6197577"/>
              <a:ext cx="1429603" cy="276999"/>
            </a:xfrm>
            <a:prstGeom prst="rect">
              <a:avLst/>
            </a:prstGeom>
            <a:noFill/>
          </p:spPr>
          <p:txBody>
            <a:bodyPr wrap="square" rtlCol="0">
              <a:spAutoFit/>
            </a:bodyPr>
            <a:lstStyle/>
            <a:p>
              <a:pPr algn="ctr"/>
              <a:r>
                <a:rPr lang="en-US" sz="1200" b="1" dirty="0" smtClean="0"/>
                <a:t>Conference Room</a:t>
              </a:r>
              <a:endParaRPr lang="en-US" sz="1200" b="1" dirty="0"/>
            </a:p>
          </p:txBody>
        </p:sp>
        <p:pic>
          <p:nvPicPr>
            <p:cNvPr id="261" name="Picture 260" descr="Screen Shot 2012-03-04 at 9.08.22 PM.png"/>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4826103" y="5684644"/>
              <a:ext cx="1884655" cy="575736"/>
            </a:xfrm>
            <a:prstGeom prst="rect">
              <a:avLst/>
            </a:prstGeom>
          </p:spPr>
        </p:pic>
        <p:sp>
          <p:nvSpPr>
            <p:cNvPr id="262" name="TextBox 261"/>
            <p:cNvSpPr txBox="1"/>
            <p:nvPr/>
          </p:nvSpPr>
          <p:spPr>
            <a:xfrm>
              <a:off x="4819125" y="6206295"/>
              <a:ext cx="1884655" cy="276999"/>
            </a:xfrm>
            <a:prstGeom prst="rect">
              <a:avLst/>
            </a:prstGeom>
            <a:noFill/>
          </p:spPr>
          <p:txBody>
            <a:bodyPr wrap="square" rtlCol="0">
              <a:spAutoFit/>
            </a:bodyPr>
            <a:lstStyle/>
            <a:p>
              <a:pPr algn="ctr"/>
              <a:r>
                <a:rPr lang="en-US" sz="1200" b="1" dirty="0" smtClean="0"/>
                <a:t>Banquet Hall</a:t>
              </a:r>
              <a:endParaRPr lang="en-US" sz="1200" b="1" dirty="0"/>
            </a:p>
          </p:txBody>
        </p:sp>
        <p:grpSp>
          <p:nvGrpSpPr>
            <p:cNvPr id="269" name="Group 88"/>
            <p:cNvGrpSpPr/>
            <p:nvPr/>
          </p:nvGrpSpPr>
          <p:grpSpPr>
            <a:xfrm>
              <a:off x="4518042" y="5931967"/>
              <a:ext cx="242244" cy="52537"/>
              <a:chOff x="9067035" y="2971433"/>
              <a:chExt cx="242244" cy="52537"/>
            </a:xfrm>
          </p:grpSpPr>
          <p:sp>
            <p:nvSpPr>
              <p:cNvPr id="270" name="Oval 269"/>
              <p:cNvSpPr/>
              <p:nvPr/>
            </p:nvSpPr>
            <p:spPr>
              <a:xfrm>
                <a:off x="9067035" y="2971433"/>
                <a:ext cx="54864" cy="5253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1" name="Oval 270"/>
              <p:cNvSpPr/>
              <p:nvPr/>
            </p:nvSpPr>
            <p:spPr>
              <a:xfrm>
                <a:off x="9164195" y="2971433"/>
                <a:ext cx="54864" cy="5253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2" name="Oval 271"/>
              <p:cNvSpPr/>
              <p:nvPr/>
            </p:nvSpPr>
            <p:spPr>
              <a:xfrm>
                <a:off x="9254415" y="2971433"/>
                <a:ext cx="54864" cy="5253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85" name="Group 384"/>
          <p:cNvGrpSpPr/>
          <p:nvPr/>
        </p:nvGrpSpPr>
        <p:grpSpPr>
          <a:xfrm>
            <a:off x="6792719" y="228600"/>
            <a:ext cx="2303145" cy="1584960"/>
            <a:chOff x="3411855" y="2994660"/>
            <a:chExt cx="2303145" cy="1584960"/>
          </a:xfrm>
        </p:grpSpPr>
        <p:grpSp>
          <p:nvGrpSpPr>
            <p:cNvPr id="386" name="Group 385"/>
            <p:cNvGrpSpPr/>
            <p:nvPr/>
          </p:nvGrpSpPr>
          <p:grpSpPr>
            <a:xfrm>
              <a:off x="3470741" y="3027163"/>
              <a:ext cx="2202519" cy="1509881"/>
              <a:chOff x="2362201" y="3515106"/>
              <a:chExt cx="2663528" cy="1825914"/>
            </a:xfrm>
          </p:grpSpPr>
          <p:grpSp>
            <p:nvGrpSpPr>
              <p:cNvPr id="388" name="Group 387"/>
              <p:cNvGrpSpPr/>
              <p:nvPr/>
            </p:nvGrpSpPr>
            <p:grpSpPr>
              <a:xfrm>
                <a:off x="2362201" y="4683047"/>
                <a:ext cx="2663528" cy="657973"/>
                <a:chOff x="2305894" y="2667000"/>
                <a:chExt cx="2663528" cy="657974"/>
              </a:xfrm>
            </p:grpSpPr>
            <p:grpSp>
              <p:nvGrpSpPr>
                <p:cNvPr id="390" name="Group 389"/>
                <p:cNvGrpSpPr/>
                <p:nvPr/>
              </p:nvGrpSpPr>
              <p:grpSpPr>
                <a:xfrm>
                  <a:off x="2313175" y="3024769"/>
                  <a:ext cx="2652454" cy="300205"/>
                  <a:chOff x="3200400" y="5976092"/>
                  <a:chExt cx="2971800" cy="355676"/>
                </a:xfrm>
              </p:grpSpPr>
              <p:pic>
                <p:nvPicPr>
                  <p:cNvPr id="395" name="Picture 2" descr="http://static.commentcamarche.net/en.kioskea.net/faq/images/0-E8jkrpVS-google-images-search-logo-s-.pn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0644" t="16769" r="8844" b="25949"/>
                  <a:stretch/>
                </p:blipFill>
                <p:spPr bwMode="auto">
                  <a:xfrm>
                    <a:off x="4302048" y="5976966"/>
                    <a:ext cx="943812" cy="353929"/>
                  </a:xfrm>
                  <a:prstGeom prst="rect">
                    <a:avLst/>
                  </a:prstGeom>
                  <a:noFill/>
                  <a:extLst>
                    <a:ext uri="{909E8E84-426E-40DD-AFC4-6F175D3DCCD1}">
                      <a14:hiddenFill xmlns:a14="http://schemas.microsoft.com/office/drawing/2010/main">
                        <a:solidFill>
                          <a:srgbClr val="FFFFFF"/>
                        </a:solidFill>
                      </a14:hiddenFill>
                    </a:ext>
                  </a:extLst>
                </p:spPr>
              </p:pic>
              <p:pic>
                <p:nvPicPr>
                  <p:cNvPr id="396" name="Picture 395" descr="http://feedgrowth.com/wp-content/uploads/2008/12/facebook-logo.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00400" y="5976092"/>
                    <a:ext cx="945317" cy="355676"/>
                  </a:xfrm>
                  <a:prstGeom prst="rect">
                    <a:avLst/>
                  </a:prstGeom>
                  <a:noFill/>
                  <a:extLst>
                    <a:ext uri="{909E8E84-426E-40DD-AFC4-6F175D3DCCD1}">
                      <a14:hiddenFill xmlns:a14="http://schemas.microsoft.com/office/drawing/2010/main">
                        <a:solidFill>
                          <a:srgbClr val="FFFFFF"/>
                        </a:solidFill>
                      </a14:hiddenFill>
                    </a:ext>
                  </a:extLst>
                </p:spPr>
              </p:pic>
              <p:pic>
                <p:nvPicPr>
                  <p:cNvPr id="397" name="Picture 6" descr="http://t1.gstatic.com/images?q=tbn:ANd9GcSVmPb94UcgYqVPOKeEhHrKITxbB3DUXcBJ2zYvxKh-DDLzqf_htHhTB1ZtE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400799" y="6018579"/>
                    <a:ext cx="771401" cy="2707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1" name="Group 390"/>
                <p:cNvGrpSpPr/>
                <p:nvPr/>
              </p:nvGrpSpPr>
              <p:grpSpPr>
                <a:xfrm>
                  <a:off x="2305894" y="2667000"/>
                  <a:ext cx="2663528" cy="360186"/>
                  <a:chOff x="2983420" y="5465108"/>
                  <a:chExt cx="2984205" cy="426740"/>
                </a:xfrm>
              </p:grpSpPr>
              <p:pic>
                <p:nvPicPr>
                  <p:cNvPr id="392" name="Picture 2" descr="http://pascallin.ecs.soton.ac.uk/challenges/VOC/voc2012/pascal2.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378282" y="5513563"/>
                    <a:ext cx="938543" cy="329831"/>
                  </a:xfrm>
                  <a:prstGeom prst="rect">
                    <a:avLst/>
                  </a:prstGeom>
                  <a:noFill/>
                  <a:extLst>
                    <a:ext uri="{909E8E84-426E-40DD-AFC4-6F175D3DCCD1}">
                      <a14:hiddenFill xmlns:a14="http://schemas.microsoft.com/office/drawing/2010/main">
                        <a:solidFill>
                          <a:srgbClr val="FFFFFF"/>
                        </a:solidFill>
                      </a14:hiddenFill>
                    </a:ext>
                  </a:extLst>
                </p:spPr>
              </p:pic>
              <p:pic>
                <p:nvPicPr>
                  <p:cNvPr id="393" name="Picture 4" descr="http://www.image-net.org/splash/logo.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83420" y="5584791"/>
                    <a:ext cx="1359980" cy="187375"/>
                  </a:xfrm>
                  <a:prstGeom prst="rect">
                    <a:avLst/>
                  </a:prstGeom>
                  <a:noFill/>
                  <a:extLst>
                    <a:ext uri="{909E8E84-426E-40DD-AFC4-6F175D3DCCD1}">
                      <a14:hiddenFill xmlns:a14="http://schemas.microsoft.com/office/drawing/2010/main">
                        <a:solidFill>
                          <a:srgbClr val="FFFFFF"/>
                        </a:solidFill>
                      </a14:hiddenFill>
                    </a:ext>
                  </a:extLst>
                </p:spPr>
              </p:pic>
              <p:pic>
                <p:nvPicPr>
                  <p:cNvPr id="394" name="Picture 7" descr="C:\Users\ashrivas\Pictures\Picture1.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255550" y="5465108"/>
                    <a:ext cx="712075" cy="42674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389" name="Picture 1"/>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422768" y="3515106"/>
                <a:ext cx="2521657" cy="110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87" name="Rectangle 386"/>
            <p:cNvSpPr/>
            <p:nvPr/>
          </p:nvSpPr>
          <p:spPr>
            <a:xfrm>
              <a:off x="3411855" y="2994660"/>
              <a:ext cx="2303145" cy="15849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403" name="Group 402"/>
          <p:cNvGrpSpPr/>
          <p:nvPr/>
        </p:nvGrpSpPr>
        <p:grpSpPr>
          <a:xfrm>
            <a:off x="7182622" y="3663881"/>
            <a:ext cx="1096015" cy="551305"/>
            <a:chOff x="7182622" y="3355836"/>
            <a:chExt cx="1096015" cy="551305"/>
          </a:xfrm>
        </p:grpSpPr>
        <p:sp>
          <p:nvSpPr>
            <p:cNvPr id="398" name="Oval 397"/>
            <p:cNvSpPr/>
            <p:nvPr/>
          </p:nvSpPr>
          <p:spPr>
            <a:xfrm>
              <a:off x="7182622" y="3672402"/>
              <a:ext cx="135123" cy="174320"/>
            </a:xfrm>
            <a:prstGeom prst="ellipse">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9" name="Oval 398"/>
            <p:cNvSpPr/>
            <p:nvPr/>
          </p:nvSpPr>
          <p:spPr>
            <a:xfrm>
              <a:off x="7386339" y="3365197"/>
              <a:ext cx="135123" cy="174320"/>
            </a:xfrm>
            <a:prstGeom prst="ellipse">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0" name="Oval 399"/>
            <p:cNvSpPr/>
            <p:nvPr/>
          </p:nvSpPr>
          <p:spPr>
            <a:xfrm>
              <a:off x="7669175" y="3732821"/>
              <a:ext cx="135123" cy="174320"/>
            </a:xfrm>
            <a:prstGeom prst="ellipse">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1" name="Oval 400"/>
            <p:cNvSpPr/>
            <p:nvPr/>
          </p:nvSpPr>
          <p:spPr>
            <a:xfrm>
              <a:off x="7914132" y="3355836"/>
              <a:ext cx="135123" cy="174320"/>
            </a:xfrm>
            <a:prstGeom prst="ellipse">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2" name="Oval 401"/>
            <p:cNvSpPr/>
            <p:nvPr/>
          </p:nvSpPr>
          <p:spPr>
            <a:xfrm>
              <a:off x="8143514" y="3597554"/>
              <a:ext cx="135123" cy="174320"/>
            </a:xfrm>
            <a:prstGeom prst="ellipse">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2" name="Group 411"/>
          <p:cNvGrpSpPr/>
          <p:nvPr/>
        </p:nvGrpSpPr>
        <p:grpSpPr>
          <a:xfrm>
            <a:off x="5279001" y="1252993"/>
            <a:ext cx="433462" cy="433462"/>
            <a:chOff x="5292923" y="1453634"/>
            <a:chExt cx="433462" cy="433462"/>
          </a:xfrm>
          <a:solidFill>
            <a:schemeClr val="bg1"/>
          </a:solidFill>
        </p:grpSpPr>
        <p:sp>
          <p:nvSpPr>
            <p:cNvPr id="410" name="Oval 409"/>
            <p:cNvSpPr/>
            <p:nvPr/>
          </p:nvSpPr>
          <p:spPr>
            <a:xfrm>
              <a:off x="5292923" y="1453634"/>
              <a:ext cx="433462" cy="43346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11" name="Plus 410"/>
            <p:cNvSpPr/>
            <p:nvPr/>
          </p:nvSpPr>
          <p:spPr>
            <a:xfrm>
              <a:off x="5301765" y="1462476"/>
              <a:ext cx="415779" cy="415779"/>
            </a:xfrm>
            <a:prstGeom prst="mathPlus">
              <a:avLst>
                <a:gd name="adj1" fmla="val 1888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3" name="Right Brace 432"/>
          <p:cNvSpPr/>
          <p:nvPr/>
        </p:nvSpPr>
        <p:spPr>
          <a:xfrm>
            <a:off x="5501782" y="3206927"/>
            <a:ext cx="288511" cy="2038940"/>
          </a:xfrm>
          <a:prstGeom prst="rightBrace">
            <a:avLst>
              <a:gd name="adj1" fmla="val 20931"/>
              <a:gd name="adj2" fmla="val 50000"/>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5" name="Right Arrow 434"/>
          <p:cNvSpPr/>
          <p:nvPr/>
        </p:nvSpPr>
        <p:spPr>
          <a:xfrm>
            <a:off x="5638800" y="4110196"/>
            <a:ext cx="1066799" cy="232402"/>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44" name="Group 443"/>
          <p:cNvGrpSpPr/>
          <p:nvPr/>
        </p:nvGrpSpPr>
        <p:grpSpPr>
          <a:xfrm>
            <a:off x="66675" y="2743198"/>
            <a:ext cx="2818807" cy="3607802"/>
            <a:chOff x="66675" y="2743198"/>
            <a:chExt cx="2818807" cy="3607802"/>
          </a:xfrm>
        </p:grpSpPr>
        <p:sp>
          <p:nvSpPr>
            <p:cNvPr id="264" name="Bent Arrow 263"/>
            <p:cNvSpPr/>
            <p:nvPr/>
          </p:nvSpPr>
          <p:spPr>
            <a:xfrm rot="16200000">
              <a:off x="-117767" y="3089564"/>
              <a:ext cx="3349615" cy="2656883"/>
            </a:xfrm>
            <a:prstGeom prst="bentArrow">
              <a:avLst>
                <a:gd name="adj1" fmla="val 6485"/>
                <a:gd name="adj2" fmla="val 6374"/>
                <a:gd name="adj3" fmla="val 8168"/>
                <a:gd name="adj4" fmla="val 14042"/>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441" name="Group 440"/>
            <p:cNvGrpSpPr/>
            <p:nvPr/>
          </p:nvGrpSpPr>
          <p:grpSpPr>
            <a:xfrm>
              <a:off x="66675" y="5665200"/>
              <a:ext cx="685800" cy="685800"/>
              <a:chOff x="5292923" y="1453634"/>
              <a:chExt cx="433462" cy="433462"/>
            </a:xfrm>
            <a:solidFill>
              <a:schemeClr val="bg1"/>
            </a:solidFill>
          </p:grpSpPr>
          <p:sp>
            <p:nvSpPr>
              <p:cNvPr id="442" name="Oval 441"/>
              <p:cNvSpPr/>
              <p:nvPr/>
            </p:nvSpPr>
            <p:spPr>
              <a:xfrm>
                <a:off x="5292923" y="1453634"/>
                <a:ext cx="433462" cy="43346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43" name="Plus 442"/>
              <p:cNvSpPr/>
              <p:nvPr/>
            </p:nvSpPr>
            <p:spPr>
              <a:xfrm>
                <a:off x="5301765" y="1462476"/>
                <a:ext cx="415779" cy="415779"/>
              </a:xfrm>
              <a:prstGeom prst="mathPlus">
                <a:avLst>
                  <a:gd name="adj1" fmla="val 1888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Slide Number Placeholder 2"/>
          <p:cNvSpPr>
            <a:spLocks noGrp="1"/>
          </p:cNvSpPr>
          <p:nvPr>
            <p:ph type="sldNum" sz="quarter" idx="12"/>
          </p:nvPr>
        </p:nvSpPr>
        <p:spPr/>
        <p:txBody>
          <a:bodyPr/>
          <a:lstStyle/>
          <a:p>
            <a:fld id="{0685640F-F442-41BC-A4D4-AC338F572387}" type="slidenum">
              <a:rPr lang="en-US" smtClean="0"/>
              <a:t>22</a:t>
            </a:fld>
            <a:endParaRPr lang="en-US" dirty="0"/>
          </a:p>
        </p:txBody>
      </p:sp>
      <p:sp>
        <p:nvSpPr>
          <p:cNvPr id="2" name="Rectangle 1"/>
          <p:cNvSpPr/>
          <p:nvPr/>
        </p:nvSpPr>
        <p:spPr>
          <a:xfrm>
            <a:off x="-16874" y="6553200"/>
            <a:ext cx="2356735" cy="307777"/>
          </a:xfrm>
          <a:prstGeom prst="rect">
            <a:avLst/>
          </a:prstGeom>
        </p:spPr>
        <p:txBody>
          <a:bodyPr wrap="none">
            <a:spAutoFit/>
          </a:bodyPr>
          <a:lstStyle/>
          <a:p>
            <a:r>
              <a:rPr lang="en-US" sz="1400" dirty="0"/>
              <a:t>[Gupta and Davis, ECCV 2008]</a:t>
            </a:r>
          </a:p>
        </p:txBody>
      </p:sp>
      <p:grpSp>
        <p:nvGrpSpPr>
          <p:cNvPr id="24" name="Group 23"/>
          <p:cNvGrpSpPr/>
          <p:nvPr/>
        </p:nvGrpSpPr>
        <p:grpSpPr>
          <a:xfrm>
            <a:off x="3117431" y="3215326"/>
            <a:ext cx="2444355" cy="2104030"/>
            <a:chOff x="3117431" y="3215326"/>
            <a:chExt cx="2444355" cy="2104030"/>
          </a:xfrm>
        </p:grpSpPr>
        <p:sp>
          <p:nvSpPr>
            <p:cNvPr id="274" name="TextBox 273"/>
            <p:cNvSpPr txBox="1"/>
            <p:nvPr/>
          </p:nvSpPr>
          <p:spPr>
            <a:xfrm>
              <a:off x="3183244" y="4673025"/>
              <a:ext cx="2192998" cy="646331"/>
            </a:xfrm>
            <a:prstGeom prst="rect">
              <a:avLst/>
            </a:prstGeom>
            <a:noFill/>
          </p:spPr>
          <p:txBody>
            <a:bodyPr wrap="square" rtlCol="0">
              <a:spAutoFit/>
            </a:bodyPr>
            <a:lstStyle/>
            <a:p>
              <a:pPr algn="ctr"/>
              <a:r>
                <a:rPr lang="en-US" b="1" dirty="0" smtClean="0"/>
                <a:t>Comparative Attribute Classifiers</a:t>
              </a:r>
              <a:endParaRPr lang="en-US" b="1" dirty="0"/>
            </a:p>
          </p:txBody>
        </p:sp>
        <p:grpSp>
          <p:nvGrpSpPr>
            <p:cNvPr id="20" name="Group 19"/>
            <p:cNvGrpSpPr/>
            <p:nvPr/>
          </p:nvGrpSpPr>
          <p:grpSpPr>
            <a:xfrm>
              <a:off x="3117431" y="3215326"/>
              <a:ext cx="2444355" cy="1750085"/>
              <a:chOff x="3117431" y="3215326"/>
              <a:chExt cx="2444355" cy="1750085"/>
            </a:xfrm>
          </p:grpSpPr>
          <p:grpSp>
            <p:nvGrpSpPr>
              <p:cNvPr id="15" name="Group 14"/>
              <p:cNvGrpSpPr/>
              <p:nvPr/>
            </p:nvGrpSpPr>
            <p:grpSpPr>
              <a:xfrm>
                <a:off x="4620754" y="3530971"/>
                <a:ext cx="665651" cy="975479"/>
                <a:chOff x="4620754" y="3530971"/>
                <a:chExt cx="665651" cy="975479"/>
              </a:xfrm>
            </p:grpSpPr>
            <p:sp>
              <p:nvSpPr>
                <p:cNvPr id="276" name="Oval 275"/>
                <p:cNvSpPr/>
                <p:nvPr/>
              </p:nvSpPr>
              <p:spPr>
                <a:xfrm>
                  <a:off x="4830622" y="3530971"/>
                  <a:ext cx="149780" cy="168499"/>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7" name="Straight Arrow Connector 276"/>
                <p:cNvCxnSpPr>
                  <a:stCxn id="276" idx="3"/>
                  <a:endCxn id="278" idx="7"/>
                </p:cNvCxnSpPr>
                <p:nvPr/>
              </p:nvCxnSpPr>
              <p:spPr>
                <a:xfrm flipH="1">
                  <a:off x="4748599" y="3674794"/>
                  <a:ext cx="103958" cy="145643"/>
                </a:xfrm>
                <a:prstGeom prst="straightConnector1">
                  <a:avLst/>
                </a:prstGeom>
                <a:ln>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278" name="Oval 277"/>
                <p:cNvSpPr/>
                <p:nvPr/>
              </p:nvSpPr>
              <p:spPr>
                <a:xfrm>
                  <a:off x="4620754" y="3795760"/>
                  <a:ext cx="149780" cy="168499"/>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9" name="Oval 278"/>
                <p:cNvSpPr/>
                <p:nvPr/>
              </p:nvSpPr>
              <p:spPr>
                <a:xfrm>
                  <a:off x="5033010" y="3795760"/>
                  <a:ext cx="149780" cy="168499"/>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0" name="Straight Arrow Connector 279"/>
                <p:cNvCxnSpPr>
                  <a:stCxn id="276" idx="5"/>
                  <a:endCxn id="279" idx="0"/>
                </p:cNvCxnSpPr>
                <p:nvPr/>
              </p:nvCxnSpPr>
              <p:spPr>
                <a:xfrm>
                  <a:off x="4958467" y="3674794"/>
                  <a:ext cx="149433" cy="120966"/>
                </a:xfrm>
                <a:prstGeom prst="straightConnector1">
                  <a:avLst/>
                </a:prstGeom>
                <a:ln>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281" name="Oval 280"/>
                <p:cNvSpPr/>
                <p:nvPr/>
              </p:nvSpPr>
              <p:spPr>
                <a:xfrm>
                  <a:off x="4934237" y="4073163"/>
                  <a:ext cx="149780" cy="168499"/>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2" name="Straight Arrow Connector 281"/>
                <p:cNvCxnSpPr>
                  <a:stCxn id="281" idx="3"/>
                  <a:endCxn id="283" idx="7"/>
                </p:cNvCxnSpPr>
                <p:nvPr/>
              </p:nvCxnSpPr>
              <p:spPr>
                <a:xfrm flipH="1">
                  <a:off x="4852214" y="4216985"/>
                  <a:ext cx="103958" cy="145643"/>
                </a:xfrm>
                <a:prstGeom prst="straightConnector1">
                  <a:avLst/>
                </a:prstGeom>
                <a:ln>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283" name="Oval 282"/>
                <p:cNvSpPr/>
                <p:nvPr/>
              </p:nvSpPr>
              <p:spPr>
                <a:xfrm>
                  <a:off x="4724369" y="4337951"/>
                  <a:ext cx="149780" cy="168499"/>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4" name="Oval 283"/>
                <p:cNvSpPr/>
                <p:nvPr/>
              </p:nvSpPr>
              <p:spPr>
                <a:xfrm>
                  <a:off x="5136625" y="4337951"/>
                  <a:ext cx="149780" cy="168499"/>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5" name="Straight Arrow Connector 284"/>
                <p:cNvCxnSpPr>
                  <a:stCxn id="281" idx="5"/>
                  <a:endCxn id="284" idx="0"/>
                </p:cNvCxnSpPr>
                <p:nvPr/>
              </p:nvCxnSpPr>
              <p:spPr>
                <a:xfrm>
                  <a:off x="5062082" y="4216985"/>
                  <a:ext cx="149433" cy="120966"/>
                </a:xfrm>
                <a:prstGeom prst="straightConnector1">
                  <a:avLst/>
                </a:prstGeom>
                <a:ln>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6" name="Straight Arrow Connector 285"/>
                <p:cNvCxnSpPr>
                  <a:stCxn id="279" idx="4"/>
                </p:cNvCxnSpPr>
                <p:nvPr/>
              </p:nvCxnSpPr>
              <p:spPr>
                <a:xfrm flipH="1">
                  <a:off x="5023547" y="3964259"/>
                  <a:ext cx="84353" cy="161984"/>
                </a:xfrm>
                <a:prstGeom prst="straightConnector1">
                  <a:avLst/>
                </a:prstGeom>
                <a:ln>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75" name="Group 72"/>
              <p:cNvGrpSpPr/>
              <p:nvPr/>
            </p:nvGrpSpPr>
            <p:grpSpPr>
              <a:xfrm>
                <a:off x="3364837" y="3540118"/>
                <a:ext cx="571499" cy="941656"/>
                <a:chOff x="192196" y="2988337"/>
                <a:chExt cx="571499" cy="974186"/>
              </a:xfrm>
            </p:grpSpPr>
            <p:sp>
              <p:nvSpPr>
                <p:cNvPr id="295" name="Oval 294"/>
                <p:cNvSpPr/>
                <p:nvPr/>
              </p:nvSpPr>
              <p:spPr>
                <a:xfrm>
                  <a:off x="411527" y="2988337"/>
                  <a:ext cx="149780" cy="174320"/>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6" name="Straight Arrow Connector 295"/>
                <p:cNvCxnSpPr>
                  <a:stCxn id="295" idx="3"/>
                  <a:endCxn id="297" idx="7"/>
                </p:cNvCxnSpPr>
                <p:nvPr/>
              </p:nvCxnSpPr>
              <p:spPr>
                <a:xfrm flipH="1">
                  <a:off x="329504" y="3137128"/>
                  <a:ext cx="103958" cy="150674"/>
                </a:xfrm>
                <a:prstGeom prst="straightConnector1">
                  <a:avLst/>
                </a:prstGeom>
                <a:ln>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297" name="Oval 296"/>
                <p:cNvSpPr/>
                <p:nvPr/>
              </p:nvSpPr>
              <p:spPr>
                <a:xfrm>
                  <a:off x="201659" y="3262273"/>
                  <a:ext cx="149780" cy="174320"/>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8" name="Oval 297"/>
                <p:cNvSpPr/>
                <p:nvPr/>
              </p:nvSpPr>
              <p:spPr>
                <a:xfrm>
                  <a:off x="613915" y="3262273"/>
                  <a:ext cx="149780" cy="174320"/>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9" name="Straight Arrow Connector 298"/>
                <p:cNvCxnSpPr>
                  <a:stCxn id="295" idx="5"/>
                  <a:endCxn id="298" idx="0"/>
                </p:cNvCxnSpPr>
                <p:nvPr/>
              </p:nvCxnSpPr>
              <p:spPr>
                <a:xfrm>
                  <a:off x="539372" y="3137128"/>
                  <a:ext cx="149433" cy="125145"/>
                </a:xfrm>
                <a:prstGeom prst="straightConnector1">
                  <a:avLst/>
                </a:prstGeom>
                <a:ln>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00" name="Oval 299"/>
                <p:cNvSpPr/>
                <p:nvPr/>
              </p:nvSpPr>
              <p:spPr>
                <a:xfrm>
                  <a:off x="402064" y="3514267"/>
                  <a:ext cx="149780" cy="174320"/>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1" name="Straight Arrow Connector 300"/>
                <p:cNvCxnSpPr>
                  <a:stCxn id="300" idx="3"/>
                  <a:endCxn id="302" idx="7"/>
                </p:cNvCxnSpPr>
                <p:nvPr/>
              </p:nvCxnSpPr>
              <p:spPr>
                <a:xfrm flipH="1">
                  <a:off x="320041" y="3663058"/>
                  <a:ext cx="103958" cy="150674"/>
                </a:xfrm>
                <a:prstGeom prst="straightConnector1">
                  <a:avLst/>
                </a:prstGeom>
                <a:ln>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02" name="Oval 301"/>
                <p:cNvSpPr/>
                <p:nvPr/>
              </p:nvSpPr>
              <p:spPr>
                <a:xfrm>
                  <a:off x="192196" y="3788203"/>
                  <a:ext cx="149780" cy="174320"/>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3" name="Oval 302"/>
                <p:cNvSpPr/>
                <p:nvPr/>
              </p:nvSpPr>
              <p:spPr>
                <a:xfrm>
                  <a:off x="604452" y="3788203"/>
                  <a:ext cx="149780" cy="174320"/>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4" name="Straight Arrow Connector 303"/>
                <p:cNvCxnSpPr>
                  <a:stCxn id="300" idx="5"/>
                  <a:endCxn id="303" idx="0"/>
                </p:cNvCxnSpPr>
                <p:nvPr/>
              </p:nvCxnSpPr>
              <p:spPr>
                <a:xfrm>
                  <a:off x="529909" y="3663058"/>
                  <a:ext cx="149433" cy="125145"/>
                </a:xfrm>
                <a:prstGeom prst="straightConnector1">
                  <a:avLst/>
                </a:prstGeom>
                <a:ln>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5" name="Straight Arrow Connector 304"/>
                <p:cNvCxnSpPr/>
                <p:nvPr/>
              </p:nvCxnSpPr>
              <p:spPr>
                <a:xfrm>
                  <a:off x="318242" y="3414038"/>
                  <a:ext cx="149433" cy="125145"/>
                </a:xfrm>
                <a:prstGeom prst="straightConnector1">
                  <a:avLst/>
                </a:prstGeom>
                <a:ln>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88" name="Rectangle 287"/>
              <p:cNvSpPr/>
              <p:nvPr/>
            </p:nvSpPr>
            <p:spPr>
              <a:xfrm rot="16200000">
                <a:off x="2686023" y="3936609"/>
                <a:ext cx="1170594" cy="307777"/>
              </a:xfrm>
              <a:prstGeom prst="rect">
                <a:avLst/>
              </a:prstGeom>
            </p:spPr>
            <p:txBody>
              <a:bodyPr wrap="square">
                <a:spAutoFit/>
              </a:bodyPr>
              <a:lstStyle/>
              <a:p>
                <a:pPr algn="ctr"/>
                <a:r>
                  <a:rPr lang="en-US" sz="1400" dirty="0" smtClean="0">
                    <a:solidFill>
                      <a:schemeClr val="bg1">
                        <a:lumMod val="50000"/>
                      </a:schemeClr>
                    </a:solidFill>
                  </a:rPr>
                  <a:t>more space</a:t>
                </a:r>
                <a:endParaRPr lang="en-US" sz="1400" dirty="0">
                  <a:solidFill>
                    <a:schemeClr val="bg1">
                      <a:lumMod val="50000"/>
                    </a:schemeClr>
                  </a:solidFill>
                </a:endParaRPr>
              </a:p>
            </p:txBody>
          </p:sp>
          <p:sp>
            <p:nvSpPr>
              <p:cNvPr id="289" name="Rectangle 288"/>
              <p:cNvSpPr/>
              <p:nvPr/>
            </p:nvSpPr>
            <p:spPr>
              <a:xfrm rot="16200000">
                <a:off x="4532855" y="3936480"/>
                <a:ext cx="1750085" cy="307777"/>
              </a:xfrm>
              <a:prstGeom prst="rect">
                <a:avLst/>
              </a:prstGeom>
            </p:spPr>
            <p:txBody>
              <a:bodyPr wrap="square">
                <a:spAutoFit/>
              </a:bodyPr>
              <a:lstStyle/>
              <a:p>
                <a:pPr algn="ctr"/>
                <a:r>
                  <a:rPr lang="en-US" sz="1400" dirty="0" smtClean="0">
                    <a:solidFill>
                      <a:schemeClr val="bg1">
                        <a:lumMod val="50000"/>
                      </a:schemeClr>
                    </a:solidFill>
                  </a:rPr>
                  <a:t>larger structures</a:t>
                </a:r>
                <a:endParaRPr lang="en-US" sz="1400" dirty="0">
                  <a:solidFill>
                    <a:schemeClr val="bg1">
                      <a:lumMod val="50000"/>
                    </a:schemeClr>
                  </a:solidFill>
                </a:endParaRPr>
              </a:p>
            </p:txBody>
          </p:sp>
          <p:grpSp>
            <p:nvGrpSpPr>
              <p:cNvPr id="291" name="Group 79"/>
              <p:cNvGrpSpPr/>
              <p:nvPr/>
            </p:nvGrpSpPr>
            <p:grpSpPr>
              <a:xfrm>
                <a:off x="4206465" y="4038595"/>
                <a:ext cx="242244" cy="52537"/>
                <a:chOff x="1154946" y="3504034"/>
                <a:chExt cx="242244" cy="54352"/>
              </a:xfrm>
              <a:solidFill>
                <a:schemeClr val="bg1">
                  <a:lumMod val="50000"/>
                </a:schemeClr>
              </a:solidFill>
            </p:grpSpPr>
            <p:sp>
              <p:nvSpPr>
                <p:cNvPr id="292" name="Oval 291"/>
                <p:cNvSpPr/>
                <p:nvPr/>
              </p:nvSpPr>
              <p:spPr>
                <a:xfrm>
                  <a:off x="1154946" y="3504034"/>
                  <a:ext cx="54864" cy="54352"/>
                </a:xfrm>
                <a:prstGeom prst="ellipse">
                  <a:avLst/>
                </a:prstGeom>
                <a:grp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3" name="Oval 292"/>
                <p:cNvSpPr/>
                <p:nvPr/>
              </p:nvSpPr>
              <p:spPr>
                <a:xfrm>
                  <a:off x="1252106" y="3504034"/>
                  <a:ext cx="54864" cy="54352"/>
                </a:xfrm>
                <a:prstGeom prst="ellipse">
                  <a:avLst/>
                </a:prstGeom>
                <a:grp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4" name="Oval 293"/>
                <p:cNvSpPr/>
                <p:nvPr/>
              </p:nvSpPr>
              <p:spPr>
                <a:xfrm>
                  <a:off x="1342326" y="3504034"/>
                  <a:ext cx="54864" cy="54352"/>
                </a:xfrm>
                <a:prstGeom prst="ellipse">
                  <a:avLst/>
                </a:prstGeom>
                <a:grp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p:nvPicPr>
            <p:blipFill>
              <a:blip r:embed="rId25"/>
              <a:stretch>
                <a:fillRect/>
              </a:stretch>
            </p:blipFill>
            <p:spPr>
              <a:xfrm>
                <a:off x="4822538" y="4506450"/>
                <a:ext cx="321276" cy="182880"/>
              </a:xfrm>
              <a:prstGeom prst="rect">
                <a:avLst/>
              </a:prstGeom>
            </p:spPr>
          </p:pic>
          <p:pic>
            <p:nvPicPr>
              <p:cNvPr id="17" name="Picture 16"/>
              <p:cNvPicPr>
                <a:picLocks noChangeAspect="1"/>
              </p:cNvPicPr>
              <p:nvPr/>
            </p:nvPicPr>
            <p:blipFill>
              <a:blip r:embed="rId26"/>
              <a:stretch>
                <a:fillRect/>
              </a:stretch>
            </p:blipFill>
            <p:spPr>
              <a:xfrm>
                <a:off x="3492682" y="4506450"/>
                <a:ext cx="296562" cy="182880"/>
              </a:xfrm>
              <a:prstGeom prst="rect">
                <a:avLst/>
              </a:prstGeom>
            </p:spPr>
          </p:pic>
        </p:grpSp>
      </p:grpSp>
      <p:grpSp>
        <p:nvGrpSpPr>
          <p:cNvPr id="14" name="Group 13"/>
          <p:cNvGrpSpPr/>
          <p:nvPr/>
        </p:nvGrpSpPr>
        <p:grpSpPr>
          <a:xfrm>
            <a:off x="2958703" y="1535668"/>
            <a:ext cx="2451937" cy="1664732"/>
            <a:chOff x="2958703" y="1535668"/>
            <a:chExt cx="2451937" cy="1664732"/>
          </a:xfrm>
        </p:grpSpPr>
        <p:sp>
          <p:nvSpPr>
            <p:cNvPr id="340" name="TextBox 339"/>
            <p:cNvSpPr txBox="1"/>
            <p:nvPr/>
          </p:nvSpPr>
          <p:spPr>
            <a:xfrm>
              <a:off x="3086684" y="2831068"/>
              <a:ext cx="2192998" cy="369332"/>
            </a:xfrm>
            <a:prstGeom prst="rect">
              <a:avLst/>
            </a:prstGeom>
            <a:noFill/>
          </p:spPr>
          <p:txBody>
            <a:bodyPr wrap="square" rtlCol="0">
              <a:spAutoFit/>
            </a:bodyPr>
            <a:lstStyle/>
            <a:p>
              <a:pPr algn="ctr"/>
              <a:r>
                <a:rPr lang="en-US" b="1" dirty="0" smtClean="0"/>
                <a:t>Attribute Classifiers</a:t>
              </a:r>
              <a:endParaRPr lang="en-US" b="1" dirty="0"/>
            </a:p>
          </p:txBody>
        </p:sp>
        <p:grpSp>
          <p:nvGrpSpPr>
            <p:cNvPr id="13" name="Group 12"/>
            <p:cNvGrpSpPr/>
            <p:nvPr/>
          </p:nvGrpSpPr>
          <p:grpSpPr>
            <a:xfrm>
              <a:off x="2958703" y="1535668"/>
              <a:ext cx="2451937" cy="1475741"/>
              <a:chOff x="2958703" y="1535668"/>
              <a:chExt cx="2451937" cy="1475741"/>
            </a:xfrm>
          </p:grpSpPr>
          <p:grpSp>
            <p:nvGrpSpPr>
              <p:cNvPr id="419" name="Group 418"/>
              <p:cNvGrpSpPr/>
              <p:nvPr/>
            </p:nvGrpSpPr>
            <p:grpSpPr>
              <a:xfrm>
                <a:off x="3244209" y="1722986"/>
                <a:ext cx="571499" cy="941656"/>
                <a:chOff x="3399146" y="1939918"/>
                <a:chExt cx="571499" cy="941656"/>
              </a:xfrm>
            </p:grpSpPr>
            <p:sp>
              <p:nvSpPr>
                <p:cNvPr id="361" name="Oval 360"/>
                <p:cNvSpPr/>
                <p:nvPr/>
              </p:nvSpPr>
              <p:spPr>
                <a:xfrm>
                  <a:off x="3618477" y="1939918"/>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2" name="Straight Arrow Connector 361"/>
                <p:cNvCxnSpPr>
                  <a:stCxn id="361" idx="3"/>
                  <a:endCxn id="363" idx="7"/>
                </p:cNvCxnSpPr>
                <p:nvPr/>
              </p:nvCxnSpPr>
              <p:spPr>
                <a:xfrm flipH="1">
                  <a:off x="3536454" y="2083741"/>
                  <a:ext cx="103958" cy="145643"/>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63" name="Oval 362"/>
                <p:cNvSpPr/>
                <p:nvPr/>
              </p:nvSpPr>
              <p:spPr>
                <a:xfrm>
                  <a:off x="3408609" y="2204707"/>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4" name="Oval 363"/>
                <p:cNvSpPr/>
                <p:nvPr/>
              </p:nvSpPr>
              <p:spPr>
                <a:xfrm>
                  <a:off x="3820865" y="2204707"/>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5" name="Straight Arrow Connector 364"/>
                <p:cNvCxnSpPr>
                  <a:stCxn id="361" idx="5"/>
                  <a:endCxn id="364" idx="0"/>
                </p:cNvCxnSpPr>
                <p:nvPr/>
              </p:nvCxnSpPr>
              <p:spPr>
                <a:xfrm>
                  <a:off x="3746322" y="2083741"/>
                  <a:ext cx="149433" cy="120966"/>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66" name="Oval 365"/>
                <p:cNvSpPr/>
                <p:nvPr/>
              </p:nvSpPr>
              <p:spPr>
                <a:xfrm>
                  <a:off x="3609014" y="2448286"/>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7" name="Straight Arrow Connector 366"/>
                <p:cNvCxnSpPr>
                  <a:stCxn id="366" idx="3"/>
                  <a:endCxn id="368" idx="7"/>
                </p:cNvCxnSpPr>
                <p:nvPr/>
              </p:nvCxnSpPr>
              <p:spPr>
                <a:xfrm flipH="1">
                  <a:off x="3526991" y="2592109"/>
                  <a:ext cx="103958" cy="145643"/>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68" name="Oval 367"/>
                <p:cNvSpPr/>
                <p:nvPr/>
              </p:nvSpPr>
              <p:spPr>
                <a:xfrm>
                  <a:off x="3399146" y="2713075"/>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9" name="Oval 368"/>
                <p:cNvSpPr/>
                <p:nvPr/>
              </p:nvSpPr>
              <p:spPr>
                <a:xfrm>
                  <a:off x="3811402" y="2713075"/>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0" name="Straight Arrow Connector 369"/>
                <p:cNvCxnSpPr>
                  <a:stCxn id="366" idx="5"/>
                  <a:endCxn id="369" idx="0"/>
                </p:cNvCxnSpPr>
                <p:nvPr/>
              </p:nvCxnSpPr>
              <p:spPr>
                <a:xfrm>
                  <a:off x="3736859" y="2592109"/>
                  <a:ext cx="149433" cy="120966"/>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1" name="Straight Arrow Connector 370"/>
                <p:cNvCxnSpPr/>
                <p:nvPr/>
              </p:nvCxnSpPr>
              <p:spPr>
                <a:xfrm>
                  <a:off x="3525192" y="2351404"/>
                  <a:ext cx="149433" cy="120966"/>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354" name="Rectangle 353"/>
              <p:cNvSpPr/>
              <p:nvPr/>
            </p:nvSpPr>
            <p:spPr>
              <a:xfrm rot="16200000">
                <a:off x="2527295" y="2168081"/>
                <a:ext cx="1170594" cy="307777"/>
              </a:xfrm>
              <a:prstGeom prst="rect">
                <a:avLst/>
              </a:prstGeom>
            </p:spPr>
            <p:txBody>
              <a:bodyPr wrap="square">
                <a:spAutoFit/>
              </a:bodyPr>
              <a:lstStyle/>
              <a:p>
                <a:pPr algn="ctr"/>
                <a:r>
                  <a:rPr lang="en-US" sz="1400" dirty="0" smtClean="0">
                    <a:solidFill>
                      <a:schemeClr val="bg1">
                        <a:lumMod val="50000"/>
                      </a:schemeClr>
                    </a:solidFill>
                  </a:rPr>
                  <a:t>indoor</a:t>
                </a:r>
                <a:endParaRPr lang="en-US" sz="1400" dirty="0">
                  <a:solidFill>
                    <a:schemeClr val="bg1">
                      <a:lumMod val="50000"/>
                    </a:schemeClr>
                  </a:solidFill>
                </a:endParaRPr>
              </a:p>
            </p:txBody>
          </p:sp>
          <p:sp>
            <p:nvSpPr>
              <p:cNvPr id="355" name="Rectangle 354"/>
              <p:cNvSpPr/>
              <p:nvPr/>
            </p:nvSpPr>
            <p:spPr>
              <a:xfrm rot="16200000">
                <a:off x="4518881" y="2119650"/>
                <a:ext cx="1475741" cy="307777"/>
              </a:xfrm>
              <a:prstGeom prst="rect">
                <a:avLst/>
              </a:prstGeom>
            </p:spPr>
            <p:txBody>
              <a:bodyPr wrap="square">
                <a:spAutoFit/>
              </a:bodyPr>
              <a:lstStyle/>
              <a:p>
                <a:pPr algn="ctr"/>
                <a:r>
                  <a:rPr lang="en-US" sz="1400" dirty="0" smtClean="0">
                    <a:solidFill>
                      <a:schemeClr val="bg1">
                        <a:lumMod val="50000"/>
                      </a:schemeClr>
                    </a:solidFill>
                  </a:rPr>
                  <a:t>has grass</a:t>
                </a:r>
                <a:endParaRPr lang="en-US" sz="1400" dirty="0">
                  <a:solidFill>
                    <a:schemeClr val="bg1">
                      <a:lumMod val="50000"/>
                    </a:schemeClr>
                  </a:solidFill>
                </a:endParaRPr>
              </a:p>
            </p:txBody>
          </p:sp>
          <p:grpSp>
            <p:nvGrpSpPr>
              <p:cNvPr id="420" name="Group 419"/>
              <p:cNvGrpSpPr/>
              <p:nvPr/>
            </p:nvGrpSpPr>
            <p:grpSpPr>
              <a:xfrm>
                <a:off x="4504731" y="1713839"/>
                <a:ext cx="665651" cy="975479"/>
                <a:chOff x="4659668" y="1930771"/>
                <a:chExt cx="665651" cy="975479"/>
              </a:xfrm>
            </p:grpSpPr>
            <p:sp>
              <p:nvSpPr>
                <p:cNvPr id="342" name="Oval 341"/>
                <p:cNvSpPr/>
                <p:nvPr/>
              </p:nvSpPr>
              <p:spPr>
                <a:xfrm>
                  <a:off x="4869536" y="1930771"/>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3" name="Straight Arrow Connector 342"/>
                <p:cNvCxnSpPr>
                  <a:stCxn id="342" idx="3"/>
                  <a:endCxn id="344" idx="7"/>
                </p:cNvCxnSpPr>
                <p:nvPr/>
              </p:nvCxnSpPr>
              <p:spPr>
                <a:xfrm flipH="1">
                  <a:off x="4787513" y="2074594"/>
                  <a:ext cx="103958" cy="145643"/>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44" name="Oval 343"/>
                <p:cNvSpPr/>
                <p:nvPr/>
              </p:nvSpPr>
              <p:spPr>
                <a:xfrm>
                  <a:off x="4659668" y="2195560"/>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5" name="Oval 344"/>
                <p:cNvSpPr/>
                <p:nvPr/>
              </p:nvSpPr>
              <p:spPr>
                <a:xfrm>
                  <a:off x="5071924" y="2195560"/>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6" name="Straight Arrow Connector 345"/>
                <p:cNvCxnSpPr>
                  <a:stCxn id="342" idx="5"/>
                  <a:endCxn id="345" idx="0"/>
                </p:cNvCxnSpPr>
                <p:nvPr/>
              </p:nvCxnSpPr>
              <p:spPr>
                <a:xfrm>
                  <a:off x="4997381" y="2074594"/>
                  <a:ext cx="149433" cy="120966"/>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47" name="Oval 346"/>
                <p:cNvSpPr/>
                <p:nvPr/>
              </p:nvSpPr>
              <p:spPr>
                <a:xfrm>
                  <a:off x="4973151" y="2472963"/>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8" name="Straight Arrow Connector 347"/>
                <p:cNvCxnSpPr>
                  <a:stCxn id="347" idx="3"/>
                  <a:endCxn id="349" idx="7"/>
                </p:cNvCxnSpPr>
                <p:nvPr/>
              </p:nvCxnSpPr>
              <p:spPr>
                <a:xfrm flipH="1">
                  <a:off x="4891128" y="2616785"/>
                  <a:ext cx="103958" cy="145643"/>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49" name="Oval 348"/>
                <p:cNvSpPr/>
                <p:nvPr/>
              </p:nvSpPr>
              <p:spPr>
                <a:xfrm>
                  <a:off x="4763283" y="2737751"/>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0" name="Oval 349"/>
                <p:cNvSpPr/>
                <p:nvPr/>
              </p:nvSpPr>
              <p:spPr>
                <a:xfrm>
                  <a:off x="5175539" y="2737751"/>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1" name="Straight Arrow Connector 350"/>
                <p:cNvCxnSpPr>
                  <a:stCxn id="347" idx="5"/>
                  <a:endCxn id="350" idx="0"/>
                </p:cNvCxnSpPr>
                <p:nvPr/>
              </p:nvCxnSpPr>
              <p:spPr>
                <a:xfrm>
                  <a:off x="5100996" y="2616785"/>
                  <a:ext cx="149433" cy="120966"/>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2" name="Straight Arrow Connector 351"/>
                <p:cNvCxnSpPr>
                  <a:stCxn id="345" idx="4"/>
                </p:cNvCxnSpPr>
                <p:nvPr/>
              </p:nvCxnSpPr>
              <p:spPr>
                <a:xfrm flipH="1">
                  <a:off x="5062461" y="2364059"/>
                  <a:ext cx="84353" cy="161984"/>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57" name="Group 79"/>
              <p:cNvGrpSpPr/>
              <p:nvPr/>
            </p:nvGrpSpPr>
            <p:grpSpPr>
              <a:xfrm>
                <a:off x="4085837" y="2221463"/>
                <a:ext cx="242244" cy="52537"/>
                <a:chOff x="1154946" y="3504034"/>
                <a:chExt cx="242244" cy="54352"/>
              </a:xfrm>
            </p:grpSpPr>
            <p:sp>
              <p:nvSpPr>
                <p:cNvPr id="358" name="Oval 357"/>
                <p:cNvSpPr/>
                <p:nvPr/>
              </p:nvSpPr>
              <p:spPr>
                <a:xfrm>
                  <a:off x="1154946" y="3504034"/>
                  <a:ext cx="54864" cy="54352"/>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9" name="Oval 358"/>
                <p:cNvSpPr/>
                <p:nvPr/>
              </p:nvSpPr>
              <p:spPr>
                <a:xfrm>
                  <a:off x="1252106" y="3504034"/>
                  <a:ext cx="54864" cy="54352"/>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0" name="Oval 359"/>
                <p:cNvSpPr/>
                <p:nvPr/>
              </p:nvSpPr>
              <p:spPr>
                <a:xfrm>
                  <a:off x="1342326" y="3504034"/>
                  <a:ext cx="54864" cy="54352"/>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8" name="Picture 17"/>
              <p:cNvPicPr>
                <a:picLocks noChangeAspect="1"/>
              </p:cNvPicPr>
              <p:nvPr/>
            </p:nvPicPr>
            <p:blipFill>
              <a:blip r:embed="rId27"/>
              <a:stretch>
                <a:fillRect/>
              </a:stretch>
            </p:blipFill>
            <p:spPr>
              <a:xfrm>
                <a:off x="3378467" y="2691933"/>
                <a:ext cx="302982" cy="180812"/>
              </a:xfrm>
              <a:prstGeom prst="rect">
                <a:avLst/>
              </a:prstGeom>
            </p:spPr>
          </p:pic>
          <p:pic>
            <p:nvPicPr>
              <p:cNvPr id="19" name="Picture 18"/>
              <p:cNvPicPr>
                <a:picLocks noChangeAspect="1"/>
              </p:cNvPicPr>
              <p:nvPr/>
            </p:nvPicPr>
            <p:blipFill>
              <a:blip r:embed="rId28"/>
              <a:stretch>
                <a:fillRect/>
              </a:stretch>
            </p:blipFill>
            <p:spPr>
              <a:xfrm>
                <a:off x="4746026" y="2689865"/>
                <a:ext cx="316333" cy="182880"/>
              </a:xfrm>
              <a:prstGeom prst="rect">
                <a:avLst/>
              </a:prstGeom>
            </p:spPr>
          </p:pic>
        </p:grpSp>
      </p:grpSp>
      <p:grpSp>
        <p:nvGrpSpPr>
          <p:cNvPr id="25" name="Group 24"/>
          <p:cNvGrpSpPr/>
          <p:nvPr/>
        </p:nvGrpSpPr>
        <p:grpSpPr>
          <a:xfrm>
            <a:off x="2963982" y="-152400"/>
            <a:ext cx="2441378" cy="1689557"/>
            <a:chOff x="2963982" y="-152400"/>
            <a:chExt cx="2441378" cy="1689557"/>
          </a:xfrm>
        </p:grpSpPr>
        <p:grpSp>
          <p:nvGrpSpPr>
            <p:cNvPr id="12" name="Group 11"/>
            <p:cNvGrpSpPr/>
            <p:nvPr/>
          </p:nvGrpSpPr>
          <p:grpSpPr>
            <a:xfrm>
              <a:off x="2963982" y="-152400"/>
              <a:ext cx="2441378" cy="1689557"/>
              <a:chOff x="2963982" y="-152400"/>
              <a:chExt cx="2441378" cy="1689557"/>
            </a:xfrm>
          </p:grpSpPr>
          <p:sp>
            <p:nvSpPr>
              <p:cNvPr id="307" name="TextBox 306"/>
              <p:cNvSpPr txBox="1"/>
              <p:nvPr/>
            </p:nvSpPr>
            <p:spPr>
              <a:xfrm>
                <a:off x="3249488" y="1167825"/>
                <a:ext cx="1883468" cy="369332"/>
              </a:xfrm>
              <a:prstGeom prst="rect">
                <a:avLst/>
              </a:prstGeom>
              <a:noFill/>
            </p:spPr>
            <p:txBody>
              <a:bodyPr wrap="square" rtlCol="0">
                <a:spAutoFit/>
              </a:bodyPr>
              <a:lstStyle/>
              <a:p>
                <a:pPr algn="ctr"/>
                <a:r>
                  <a:rPr lang="en-US" b="1" dirty="0" smtClean="0"/>
                  <a:t>Scene Classifiers</a:t>
                </a:r>
                <a:endParaRPr lang="en-US" b="1" dirty="0"/>
              </a:p>
            </p:txBody>
          </p:sp>
          <p:grpSp>
            <p:nvGrpSpPr>
              <p:cNvPr id="7" name="Group 6"/>
              <p:cNvGrpSpPr/>
              <p:nvPr/>
            </p:nvGrpSpPr>
            <p:grpSpPr>
              <a:xfrm>
                <a:off x="2963982" y="-152400"/>
                <a:ext cx="2441378" cy="1475741"/>
                <a:chOff x="2963982" y="-152400"/>
                <a:chExt cx="2441378" cy="1475741"/>
              </a:xfrm>
            </p:grpSpPr>
            <p:grpSp>
              <p:nvGrpSpPr>
                <p:cNvPr id="308" name="Group 72"/>
                <p:cNvGrpSpPr/>
                <p:nvPr/>
              </p:nvGrpSpPr>
              <p:grpSpPr>
                <a:xfrm>
                  <a:off x="3211388" y="34918"/>
                  <a:ext cx="571499" cy="941656"/>
                  <a:chOff x="192196" y="2988337"/>
                  <a:chExt cx="571499" cy="974186"/>
                </a:xfrm>
              </p:grpSpPr>
              <p:sp>
                <p:nvSpPr>
                  <p:cNvPr id="328" name="Oval 327"/>
                  <p:cNvSpPr/>
                  <p:nvPr/>
                </p:nvSpPr>
                <p:spPr>
                  <a:xfrm>
                    <a:off x="411527" y="2988337"/>
                    <a:ext cx="149780" cy="174320"/>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cxnSp>
                <p:nvCxnSpPr>
                  <p:cNvPr id="329" name="Straight Arrow Connector 328"/>
                  <p:cNvCxnSpPr>
                    <a:stCxn id="328" idx="3"/>
                    <a:endCxn id="330" idx="7"/>
                  </p:cNvCxnSpPr>
                  <p:nvPr/>
                </p:nvCxnSpPr>
                <p:spPr>
                  <a:xfrm flipH="1">
                    <a:off x="329504" y="3137128"/>
                    <a:ext cx="103958" cy="150674"/>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30" name="Oval 329"/>
                  <p:cNvSpPr/>
                  <p:nvPr/>
                </p:nvSpPr>
                <p:spPr>
                  <a:xfrm>
                    <a:off x="201659" y="3262273"/>
                    <a:ext cx="149780" cy="174320"/>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331" name="Oval 330"/>
                  <p:cNvSpPr/>
                  <p:nvPr/>
                </p:nvSpPr>
                <p:spPr>
                  <a:xfrm>
                    <a:off x="613915" y="3262273"/>
                    <a:ext cx="149780" cy="174320"/>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cxnSp>
                <p:nvCxnSpPr>
                  <p:cNvPr id="332" name="Straight Arrow Connector 331"/>
                  <p:cNvCxnSpPr>
                    <a:stCxn id="328" idx="5"/>
                    <a:endCxn id="331" idx="0"/>
                  </p:cNvCxnSpPr>
                  <p:nvPr/>
                </p:nvCxnSpPr>
                <p:spPr>
                  <a:xfrm>
                    <a:off x="539372" y="3137128"/>
                    <a:ext cx="149433" cy="125145"/>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33" name="Oval 332"/>
                  <p:cNvSpPr/>
                  <p:nvPr/>
                </p:nvSpPr>
                <p:spPr>
                  <a:xfrm>
                    <a:off x="402064" y="3514267"/>
                    <a:ext cx="149780" cy="174320"/>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cxnSp>
                <p:nvCxnSpPr>
                  <p:cNvPr id="334" name="Straight Arrow Connector 333"/>
                  <p:cNvCxnSpPr>
                    <a:stCxn id="333" idx="3"/>
                    <a:endCxn id="335" idx="7"/>
                  </p:cNvCxnSpPr>
                  <p:nvPr/>
                </p:nvCxnSpPr>
                <p:spPr>
                  <a:xfrm flipH="1">
                    <a:off x="320041" y="3663058"/>
                    <a:ext cx="103958" cy="150674"/>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35" name="Oval 334"/>
                  <p:cNvSpPr/>
                  <p:nvPr/>
                </p:nvSpPr>
                <p:spPr>
                  <a:xfrm>
                    <a:off x="192196" y="3788203"/>
                    <a:ext cx="149780" cy="174320"/>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336" name="Oval 335"/>
                  <p:cNvSpPr/>
                  <p:nvPr/>
                </p:nvSpPr>
                <p:spPr>
                  <a:xfrm>
                    <a:off x="604452" y="3788203"/>
                    <a:ext cx="149780" cy="174320"/>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cxnSp>
                <p:nvCxnSpPr>
                  <p:cNvPr id="337" name="Straight Arrow Connector 336"/>
                  <p:cNvCxnSpPr>
                    <a:stCxn id="333" idx="5"/>
                    <a:endCxn id="336" idx="0"/>
                  </p:cNvCxnSpPr>
                  <p:nvPr/>
                </p:nvCxnSpPr>
                <p:spPr>
                  <a:xfrm>
                    <a:off x="529909" y="3663058"/>
                    <a:ext cx="149433" cy="125145"/>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8" name="Straight Arrow Connector 337"/>
                  <p:cNvCxnSpPr/>
                  <p:nvPr/>
                </p:nvCxnSpPr>
                <p:spPr>
                  <a:xfrm>
                    <a:off x="318242" y="3414038"/>
                    <a:ext cx="149433" cy="125145"/>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4" name="Group 3"/>
                <p:cNvGrpSpPr/>
                <p:nvPr/>
              </p:nvGrpSpPr>
              <p:grpSpPr>
                <a:xfrm>
                  <a:off x="4467305" y="25771"/>
                  <a:ext cx="665651" cy="975479"/>
                  <a:chOff x="4467305" y="25771"/>
                  <a:chExt cx="665651" cy="975479"/>
                </a:xfrm>
              </p:grpSpPr>
              <p:sp>
                <p:nvSpPr>
                  <p:cNvPr id="309" name="Oval 308"/>
                  <p:cNvSpPr/>
                  <p:nvPr/>
                </p:nvSpPr>
                <p:spPr>
                  <a:xfrm>
                    <a:off x="4677173" y="25771"/>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cxnSp>
                <p:nvCxnSpPr>
                  <p:cNvPr id="310" name="Straight Arrow Connector 309"/>
                  <p:cNvCxnSpPr>
                    <a:stCxn id="309" idx="3"/>
                    <a:endCxn id="311" idx="7"/>
                  </p:cNvCxnSpPr>
                  <p:nvPr/>
                </p:nvCxnSpPr>
                <p:spPr>
                  <a:xfrm flipH="1">
                    <a:off x="4595150" y="169594"/>
                    <a:ext cx="103958" cy="145643"/>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11" name="Oval 310"/>
                  <p:cNvSpPr/>
                  <p:nvPr/>
                </p:nvSpPr>
                <p:spPr>
                  <a:xfrm>
                    <a:off x="4467305" y="290560"/>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312" name="Oval 311"/>
                  <p:cNvSpPr/>
                  <p:nvPr/>
                </p:nvSpPr>
                <p:spPr>
                  <a:xfrm>
                    <a:off x="4879561" y="290560"/>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cxnSp>
                <p:nvCxnSpPr>
                  <p:cNvPr id="313" name="Straight Arrow Connector 312"/>
                  <p:cNvCxnSpPr>
                    <a:stCxn id="309" idx="5"/>
                    <a:endCxn id="312" idx="0"/>
                  </p:cNvCxnSpPr>
                  <p:nvPr/>
                </p:nvCxnSpPr>
                <p:spPr>
                  <a:xfrm>
                    <a:off x="4805018" y="169594"/>
                    <a:ext cx="149433" cy="120966"/>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14" name="Oval 313"/>
                  <p:cNvSpPr/>
                  <p:nvPr/>
                </p:nvSpPr>
                <p:spPr>
                  <a:xfrm>
                    <a:off x="4780788" y="567963"/>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cxnSp>
                <p:nvCxnSpPr>
                  <p:cNvPr id="315" name="Straight Arrow Connector 314"/>
                  <p:cNvCxnSpPr>
                    <a:stCxn id="314" idx="3"/>
                    <a:endCxn id="316" idx="7"/>
                  </p:cNvCxnSpPr>
                  <p:nvPr/>
                </p:nvCxnSpPr>
                <p:spPr>
                  <a:xfrm flipH="1">
                    <a:off x="4698765" y="711785"/>
                    <a:ext cx="103958" cy="145643"/>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16" name="Oval 315"/>
                  <p:cNvSpPr/>
                  <p:nvPr/>
                </p:nvSpPr>
                <p:spPr>
                  <a:xfrm>
                    <a:off x="4570920" y="832751"/>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317" name="Oval 316"/>
                  <p:cNvSpPr/>
                  <p:nvPr/>
                </p:nvSpPr>
                <p:spPr>
                  <a:xfrm>
                    <a:off x="4983176" y="832751"/>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cxnSp>
                <p:nvCxnSpPr>
                  <p:cNvPr id="318" name="Straight Arrow Connector 317"/>
                  <p:cNvCxnSpPr>
                    <a:stCxn id="314" idx="5"/>
                    <a:endCxn id="317" idx="0"/>
                  </p:cNvCxnSpPr>
                  <p:nvPr/>
                </p:nvCxnSpPr>
                <p:spPr>
                  <a:xfrm>
                    <a:off x="4908633" y="711785"/>
                    <a:ext cx="149433" cy="120966"/>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9" name="Straight Arrow Connector 318"/>
                  <p:cNvCxnSpPr>
                    <a:stCxn id="312" idx="4"/>
                  </p:cNvCxnSpPr>
                  <p:nvPr/>
                </p:nvCxnSpPr>
                <p:spPr>
                  <a:xfrm flipH="1">
                    <a:off x="4870098" y="459059"/>
                    <a:ext cx="84353" cy="161984"/>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321" name="Rectangle 320"/>
                <p:cNvSpPr/>
                <p:nvPr/>
              </p:nvSpPr>
              <p:spPr>
                <a:xfrm rot="16200000">
                  <a:off x="2532574" y="480013"/>
                  <a:ext cx="1170594" cy="307777"/>
                </a:xfrm>
                <a:prstGeom prst="rect">
                  <a:avLst/>
                </a:prstGeom>
                <a:ln>
                  <a:noFill/>
                </a:ln>
              </p:spPr>
              <p:txBody>
                <a:bodyPr wrap="square">
                  <a:spAutoFit/>
                </a:bodyPr>
                <a:lstStyle/>
                <a:p>
                  <a:pPr algn="ctr"/>
                  <a:r>
                    <a:rPr lang="en-US" sz="1400" dirty="0" smtClean="0">
                      <a:solidFill>
                        <a:schemeClr val="bg1">
                          <a:lumMod val="50000"/>
                        </a:schemeClr>
                      </a:solidFill>
                    </a:rPr>
                    <a:t>bedroom</a:t>
                  </a:r>
                  <a:endParaRPr lang="en-US" sz="1400" dirty="0">
                    <a:solidFill>
                      <a:schemeClr val="bg1">
                        <a:lumMod val="50000"/>
                      </a:schemeClr>
                    </a:solidFill>
                  </a:endParaRPr>
                </a:p>
              </p:txBody>
            </p:sp>
            <p:sp>
              <p:nvSpPr>
                <p:cNvPr id="322" name="Rectangle 321"/>
                <p:cNvSpPr/>
                <p:nvPr/>
              </p:nvSpPr>
              <p:spPr>
                <a:xfrm rot="16200000">
                  <a:off x="4513601" y="431582"/>
                  <a:ext cx="1475741" cy="307777"/>
                </a:xfrm>
                <a:prstGeom prst="rect">
                  <a:avLst/>
                </a:prstGeom>
                <a:ln>
                  <a:noFill/>
                </a:ln>
              </p:spPr>
              <p:txBody>
                <a:bodyPr wrap="square">
                  <a:spAutoFit/>
                </a:bodyPr>
                <a:lstStyle/>
                <a:p>
                  <a:pPr algn="ctr"/>
                  <a:r>
                    <a:rPr lang="en-US" sz="1400" dirty="0" smtClean="0">
                      <a:solidFill>
                        <a:schemeClr val="bg1">
                          <a:lumMod val="50000"/>
                        </a:schemeClr>
                      </a:solidFill>
                    </a:rPr>
                    <a:t>banquet hall</a:t>
                  </a:r>
                  <a:endParaRPr lang="en-US" sz="1400" dirty="0">
                    <a:solidFill>
                      <a:schemeClr val="bg1">
                        <a:lumMod val="50000"/>
                      </a:schemeClr>
                    </a:solidFill>
                  </a:endParaRPr>
                </a:p>
              </p:txBody>
            </p:sp>
            <p:grpSp>
              <p:nvGrpSpPr>
                <p:cNvPr id="324" name="Group 79"/>
                <p:cNvGrpSpPr/>
                <p:nvPr/>
              </p:nvGrpSpPr>
              <p:grpSpPr>
                <a:xfrm>
                  <a:off x="4053016" y="533395"/>
                  <a:ext cx="242244" cy="52537"/>
                  <a:chOff x="1154946" y="3504034"/>
                  <a:chExt cx="242244" cy="54352"/>
                </a:xfrm>
              </p:grpSpPr>
              <p:sp>
                <p:nvSpPr>
                  <p:cNvPr id="325" name="Oval 324"/>
                  <p:cNvSpPr/>
                  <p:nvPr/>
                </p:nvSpPr>
                <p:spPr>
                  <a:xfrm>
                    <a:off x="1154946" y="3504034"/>
                    <a:ext cx="54864" cy="54352"/>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326" name="Oval 325"/>
                  <p:cNvSpPr/>
                  <p:nvPr/>
                </p:nvSpPr>
                <p:spPr>
                  <a:xfrm>
                    <a:off x="1252106" y="3504034"/>
                    <a:ext cx="54864" cy="54352"/>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327" name="Oval 326"/>
                  <p:cNvSpPr/>
                  <p:nvPr/>
                </p:nvSpPr>
                <p:spPr>
                  <a:xfrm>
                    <a:off x="1342326" y="3504034"/>
                    <a:ext cx="54864" cy="54352"/>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grpSp>
            <p:pic>
              <p:nvPicPr>
                <p:cNvPr id="21" name="Picture 20"/>
                <p:cNvPicPr>
                  <a:picLocks noChangeAspect="1"/>
                </p:cNvPicPr>
                <p:nvPr/>
              </p:nvPicPr>
              <p:blipFill>
                <a:blip r:embed="rId29"/>
                <a:stretch>
                  <a:fillRect/>
                </a:stretch>
              </p:blipFill>
              <p:spPr>
                <a:xfrm>
                  <a:off x="3356270" y="995925"/>
                  <a:ext cx="281734" cy="182880"/>
                </a:xfrm>
                <a:prstGeom prst="rect">
                  <a:avLst/>
                </a:prstGeom>
              </p:spPr>
            </p:pic>
          </p:grpSp>
        </p:grpSp>
        <p:pic>
          <p:nvPicPr>
            <p:cNvPr id="23" name="Picture 22"/>
            <p:cNvPicPr>
              <a:picLocks noChangeAspect="1"/>
            </p:cNvPicPr>
            <p:nvPr/>
          </p:nvPicPr>
          <p:blipFill>
            <a:blip r:embed="rId30"/>
            <a:stretch>
              <a:fillRect/>
            </a:stretch>
          </p:blipFill>
          <p:spPr>
            <a:xfrm>
              <a:off x="4688154" y="995925"/>
              <a:ext cx="341046" cy="182880"/>
            </a:xfrm>
            <a:prstGeom prst="rect">
              <a:avLst/>
            </a:prstGeom>
          </p:spPr>
        </p:pic>
      </p:grpSp>
      <p:pic>
        <p:nvPicPr>
          <p:cNvPr id="6" name="Picture 5"/>
          <p:cNvPicPr>
            <a:picLocks noChangeAspect="1"/>
          </p:cNvPicPr>
          <p:nvPr/>
        </p:nvPicPr>
        <p:blipFill>
          <a:blip r:embed="rId31"/>
          <a:stretch>
            <a:fillRect/>
          </a:stretch>
        </p:blipFill>
        <p:spPr>
          <a:xfrm>
            <a:off x="5791200" y="1023211"/>
            <a:ext cx="668531" cy="348389"/>
          </a:xfrm>
          <a:prstGeom prst="rect">
            <a:avLst/>
          </a:prstGeom>
        </p:spPr>
      </p:pic>
      <p:pic>
        <p:nvPicPr>
          <p:cNvPr id="8" name="Picture 7"/>
          <p:cNvPicPr>
            <a:picLocks noChangeAspect="1"/>
          </p:cNvPicPr>
          <p:nvPr/>
        </p:nvPicPr>
        <p:blipFill>
          <a:blip r:embed="rId32"/>
          <a:stretch>
            <a:fillRect/>
          </a:stretch>
        </p:blipFill>
        <p:spPr>
          <a:xfrm>
            <a:off x="5791200" y="3767328"/>
            <a:ext cx="685553" cy="347472"/>
          </a:xfrm>
          <a:prstGeom prst="rect">
            <a:avLst/>
          </a:prstGeom>
        </p:spPr>
      </p:pic>
    </p:spTree>
    <p:extLst>
      <p:ext uri="{BB962C8B-B14F-4D97-AF65-F5344CB8AC3E}">
        <p14:creationId xmlns:p14="http://schemas.microsoft.com/office/powerpoint/2010/main" val="2241094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fade">
                                      <p:cBhvr>
                                        <p:cTn id="7" dur="250"/>
                                        <p:tgtEl>
                                          <p:spTgt spid="210"/>
                                        </p:tgtEl>
                                      </p:cBhvr>
                                    </p:animEffect>
                                  </p:childTnLst>
                                </p:cTn>
                              </p:par>
                              <p:par>
                                <p:cTn id="8" presetID="10" presetClass="entr" presetSubtype="0" fill="hold" nodeType="withEffect">
                                  <p:stCondLst>
                                    <p:cond delay="0"/>
                                  </p:stCondLst>
                                  <p:childTnLst>
                                    <p:set>
                                      <p:cBhvr>
                                        <p:cTn id="9" dur="1" fill="hold">
                                          <p:stCondLst>
                                            <p:cond delay="0"/>
                                          </p:stCondLst>
                                        </p:cTn>
                                        <p:tgtEl>
                                          <p:spTgt spid="209"/>
                                        </p:tgtEl>
                                        <p:attrNameLst>
                                          <p:attrName>style.visibility</p:attrName>
                                        </p:attrNameLst>
                                      </p:cBhvr>
                                      <p:to>
                                        <p:strVal val="visible"/>
                                      </p:to>
                                    </p:set>
                                    <p:animEffect transition="in" filter="fade">
                                      <p:cBhvr>
                                        <p:cTn id="10" dur="250"/>
                                        <p:tgtEl>
                                          <p:spTgt spid="209"/>
                                        </p:tgtEl>
                                      </p:cBhvr>
                                    </p:animEffect>
                                  </p:childTnLst>
                                </p:cTn>
                              </p:par>
                              <p:par>
                                <p:cTn id="11" presetID="10" presetClass="entr" presetSubtype="0" fill="hold" nodeType="withEffect">
                                  <p:stCondLst>
                                    <p:cond delay="0"/>
                                  </p:stCondLst>
                                  <p:childTnLst>
                                    <p:set>
                                      <p:cBhvr>
                                        <p:cTn id="12" dur="1" fill="hold">
                                          <p:stCondLst>
                                            <p:cond delay="0"/>
                                          </p:stCondLst>
                                        </p:cTn>
                                        <p:tgtEl>
                                          <p:spTgt spid="206"/>
                                        </p:tgtEl>
                                        <p:attrNameLst>
                                          <p:attrName>style.visibility</p:attrName>
                                        </p:attrNameLst>
                                      </p:cBhvr>
                                      <p:to>
                                        <p:strVal val="visible"/>
                                      </p:to>
                                    </p:set>
                                    <p:animEffect transition="in" filter="fade">
                                      <p:cBhvr>
                                        <p:cTn id="13" dur="250"/>
                                        <p:tgtEl>
                                          <p:spTgt spid="206"/>
                                        </p:tgtEl>
                                      </p:cBhvr>
                                    </p:animEffect>
                                  </p:childTnLst>
                                </p:cTn>
                              </p:par>
                              <p:par>
                                <p:cTn id="14" presetID="10" presetClass="entr" presetSubtype="0" fill="hold" nodeType="withEffect">
                                  <p:stCondLst>
                                    <p:cond delay="0"/>
                                  </p:stCondLst>
                                  <p:childTnLst>
                                    <p:set>
                                      <p:cBhvr>
                                        <p:cTn id="15" dur="1" fill="hold">
                                          <p:stCondLst>
                                            <p:cond delay="0"/>
                                          </p:stCondLst>
                                        </p:cTn>
                                        <p:tgtEl>
                                          <p:spTgt spid="207"/>
                                        </p:tgtEl>
                                        <p:attrNameLst>
                                          <p:attrName>style.visibility</p:attrName>
                                        </p:attrNameLst>
                                      </p:cBhvr>
                                      <p:to>
                                        <p:strVal val="visible"/>
                                      </p:to>
                                    </p:set>
                                    <p:animEffect transition="in" filter="fade">
                                      <p:cBhvr>
                                        <p:cTn id="16" dur="250"/>
                                        <p:tgtEl>
                                          <p:spTgt spid="207"/>
                                        </p:tgtEl>
                                      </p:cBhvr>
                                    </p:animEffect>
                                  </p:childTnLst>
                                </p:cTn>
                              </p:par>
                              <p:par>
                                <p:cTn id="17" presetID="10" presetClass="entr" presetSubtype="0" fill="hold" nodeType="withEffect">
                                  <p:stCondLst>
                                    <p:cond delay="0"/>
                                  </p:stCondLst>
                                  <p:childTnLst>
                                    <p:set>
                                      <p:cBhvr>
                                        <p:cTn id="18" dur="1" fill="hold">
                                          <p:stCondLst>
                                            <p:cond delay="0"/>
                                          </p:stCondLst>
                                        </p:cTn>
                                        <p:tgtEl>
                                          <p:spTgt spid="208"/>
                                        </p:tgtEl>
                                        <p:attrNameLst>
                                          <p:attrName>style.visibility</p:attrName>
                                        </p:attrNameLst>
                                      </p:cBhvr>
                                      <p:to>
                                        <p:strVal val="visible"/>
                                      </p:to>
                                    </p:set>
                                    <p:animEffect transition="in" filter="fade">
                                      <p:cBhvr>
                                        <p:cTn id="19" dur="250"/>
                                        <p:tgtEl>
                                          <p:spTgt spid="20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2"/>
                                        </p:tgtEl>
                                        <p:attrNameLst>
                                          <p:attrName>style.visibility</p:attrName>
                                        </p:attrNameLst>
                                      </p:cBhvr>
                                      <p:to>
                                        <p:strVal val="visible"/>
                                      </p:to>
                                    </p:set>
                                    <p:animEffect transition="in" filter="fade">
                                      <p:cBhvr>
                                        <p:cTn id="22" dur="250"/>
                                        <p:tgtEl>
                                          <p:spTgt spid="20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8"/>
                                        </p:tgtEl>
                                        <p:attrNameLst>
                                          <p:attrName>style.visibility</p:attrName>
                                        </p:attrNameLst>
                                      </p:cBhvr>
                                      <p:to>
                                        <p:strVal val="visible"/>
                                      </p:to>
                                    </p:set>
                                    <p:animEffect transition="in" filter="wipe(down)">
                                      <p:cBhvr>
                                        <p:cTn id="27" dur="250"/>
                                        <p:tgtEl>
                                          <p:spTgt spid="21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19"/>
                                        </p:tgtEl>
                                        <p:attrNameLst>
                                          <p:attrName>style.visibility</p:attrName>
                                        </p:attrNameLst>
                                      </p:cBhvr>
                                      <p:to>
                                        <p:strVal val="visible"/>
                                      </p:to>
                                    </p:set>
                                    <p:animEffect transition="in" filter="wipe(down)">
                                      <p:cBhvr>
                                        <p:cTn id="30" dur="250"/>
                                        <p:tgtEl>
                                          <p:spTgt spid="21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20"/>
                                        </p:tgtEl>
                                        <p:attrNameLst>
                                          <p:attrName>style.visibility</p:attrName>
                                        </p:attrNameLst>
                                      </p:cBhvr>
                                      <p:to>
                                        <p:strVal val="visible"/>
                                      </p:to>
                                    </p:set>
                                    <p:animEffect transition="in" filter="wipe(down)">
                                      <p:cBhvr>
                                        <p:cTn id="33" dur="250"/>
                                        <p:tgtEl>
                                          <p:spTgt spid="22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21"/>
                                        </p:tgtEl>
                                        <p:attrNameLst>
                                          <p:attrName>style.visibility</p:attrName>
                                        </p:attrNameLst>
                                      </p:cBhvr>
                                      <p:to>
                                        <p:strVal val="visible"/>
                                      </p:to>
                                    </p:set>
                                    <p:animEffect transition="in" filter="wipe(down)">
                                      <p:cBhvr>
                                        <p:cTn id="36" dur="250"/>
                                        <p:tgtEl>
                                          <p:spTgt spid="22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22"/>
                                        </p:tgtEl>
                                        <p:attrNameLst>
                                          <p:attrName>style.visibility</p:attrName>
                                        </p:attrNameLst>
                                      </p:cBhvr>
                                      <p:to>
                                        <p:strVal val="visible"/>
                                      </p:to>
                                    </p:set>
                                    <p:animEffect transition="in" filter="wipe(down)">
                                      <p:cBhvr>
                                        <p:cTn id="39" dur="250"/>
                                        <p:tgtEl>
                                          <p:spTgt spid="222"/>
                                        </p:tgtEl>
                                      </p:cBhvr>
                                    </p:animEffect>
                                  </p:childTnLst>
                                </p:cTn>
                              </p:par>
                              <p:par>
                                <p:cTn id="40" presetID="22" presetClass="entr" presetSubtype="4" fill="hold" nodeType="withEffect">
                                  <p:stCondLst>
                                    <p:cond delay="0"/>
                                  </p:stCondLst>
                                  <p:childTnLst>
                                    <p:set>
                                      <p:cBhvr>
                                        <p:cTn id="41" dur="1" fill="hold">
                                          <p:stCondLst>
                                            <p:cond delay="0"/>
                                          </p:stCondLst>
                                        </p:cTn>
                                        <p:tgtEl>
                                          <p:spTgt spid="212"/>
                                        </p:tgtEl>
                                        <p:attrNameLst>
                                          <p:attrName>style.visibility</p:attrName>
                                        </p:attrNameLst>
                                      </p:cBhvr>
                                      <p:to>
                                        <p:strVal val="visible"/>
                                      </p:to>
                                    </p:set>
                                    <p:animEffect transition="in" filter="wipe(down)">
                                      <p:cBhvr>
                                        <p:cTn id="42" dur="250"/>
                                        <p:tgtEl>
                                          <p:spTgt spid="212"/>
                                        </p:tgtEl>
                                      </p:cBhvr>
                                    </p:animEffect>
                                  </p:childTnLst>
                                </p:cTn>
                              </p:par>
                              <p:par>
                                <p:cTn id="43" presetID="22" presetClass="entr" presetSubtype="4" fill="hold" nodeType="withEffect">
                                  <p:stCondLst>
                                    <p:cond delay="0"/>
                                  </p:stCondLst>
                                  <p:childTnLst>
                                    <p:set>
                                      <p:cBhvr>
                                        <p:cTn id="44" dur="1" fill="hold">
                                          <p:stCondLst>
                                            <p:cond delay="0"/>
                                          </p:stCondLst>
                                        </p:cTn>
                                        <p:tgtEl>
                                          <p:spTgt spid="213"/>
                                        </p:tgtEl>
                                        <p:attrNameLst>
                                          <p:attrName>style.visibility</p:attrName>
                                        </p:attrNameLst>
                                      </p:cBhvr>
                                      <p:to>
                                        <p:strVal val="visible"/>
                                      </p:to>
                                    </p:set>
                                    <p:animEffect transition="in" filter="wipe(down)">
                                      <p:cBhvr>
                                        <p:cTn id="45" dur="250"/>
                                        <p:tgtEl>
                                          <p:spTgt spid="213"/>
                                        </p:tgtEl>
                                      </p:cBhvr>
                                    </p:animEffect>
                                  </p:childTnLst>
                                </p:cTn>
                              </p:par>
                              <p:par>
                                <p:cTn id="46" presetID="22" presetClass="entr" presetSubtype="4" fill="hold" nodeType="withEffect">
                                  <p:stCondLst>
                                    <p:cond delay="0"/>
                                  </p:stCondLst>
                                  <p:childTnLst>
                                    <p:set>
                                      <p:cBhvr>
                                        <p:cTn id="47" dur="1" fill="hold">
                                          <p:stCondLst>
                                            <p:cond delay="0"/>
                                          </p:stCondLst>
                                        </p:cTn>
                                        <p:tgtEl>
                                          <p:spTgt spid="214"/>
                                        </p:tgtEl>
                                        <p:attrNameLst>
                                          <p:attrName>style.visibility</p:attrName>
                                        </p:attrNameLst>
                                      </p:cBhvr>
                                      <p:to>
                                        <p:strVal val="visible"/>
                                      </p:to>
                                    </p:set>
                                    <p:animEffect transition="in" filter="wipe(down)">
                                      <p:cBhvr>
                                        <p:cTn id="48" dur="250"/>
                                        <p:tgtEl>
                                          <p:spTgt spid="214"/>
                                        </p:tgtEl>
                                      </p:cBhvr>
                                    </p:animEffect>
                                  </p:childTnLst>
                                </p:cTn>
                              </p:par>
                              <p:par>
                                <p:cTn id="49" presetID="22" presetClass="entr" presetSubtype="4" fill="hold" nodeType="withEffect">
                                  <p:stCondLst>
                                    <p:cond delay="0"/>
                                  </p:stCondLst>
                                  <p:childTnLst>
                                    <p:set>
                                      <p:cBhvr>
                                        <p:cTn id="50" dur="1" fill="hold">
                                          <p:stCondLst>
                                            <p:cond delay="0"/>
                                          </p:stCondLst>
                                        </p:cTn>
                                        <p:tgtEl>
                                          <p:spTgt spid="216"/>
                                        </p:tgtEl>
                                        <p:attrNameLst>
                                          <p:attrName>style.visibility</p:attrName>
                                        </p:attrNameLst>
                                      </p:cBhvr>
                                      <p:to>
                                        <p:strVal val="visible"/>
                                      </p:to>
                                    </p:set>
                                    <p:animEffect transition="in" filter="wipe(down)">
                                      <p:cBhvr>
                                        <p:cTn id="51" dur="250"/>
                                        <p:tgtEl>
                                          <p:spTgt spid="216"/>
                                        </p:tgtEl>
                                      </p:cBhvr>
                                    </p:animEffect>
                                  </p:childTnLst>
                                </p:cTn>
                              </p:par>
                              <p:par>
                                <p:cTn id="52" presetID="22" presetClass="entr" presetSubtype="4" fill="hold" nodeType="withEffect">
                                  <p:stCondLst>
                                    <p:cond delay="0"/>
                                  </p:stCondLst>
                                  <p:childTnLst>
                                    <p:set>
                                      <p:cBhvr>
                                        <p:cTn id="53" dur="1" fill="hold">
                                          <p:stCondLst>
                                            <p:cond delay="0"/>
                                          </p:stCondLst>
                                        </p:cTn>
                                        <p:tgtEl>
                                          <p:spTgt spid="215"/>
                                        </p:tgtEl>
                                        <p:attrNameLst>
                                          <p:attrName>style.visibility</p:attrName>
                                        </p:attrNameLst>
                                      </p:cBhvr>
                                      <p:to>
                                        <p:strVal val="visible"/>
                                      </p:to>
                                    </p:set>
                                    <p:animEffect transition="in" filter="wipe(down)">
                                      <p:cBhvr>
                                        <p:cTn id="54" dur="250"/>
                                        <p:tgtEl>
                                          <p:spTgt spid="215"/>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17"/>
                                        </p:tgtEl>
                                        <p:attrNameLst>
                                          <p:attrName>style.visibility</p:attrName>
                                        </p:attrNameLst>
                                      </p:cBhvr>
                                      <p:to>
                                        <p:strVal val="visible"/>
                                      </p:to>
                                    </p:set>
                                    <p:animEffect transition="in" filter="wipe(down)">
                                      <p:cBhvr>
                                        <p:cTn id="57" dur="250"/>
                                        <p:tgtEl>
                                          <p:spTgt spid="217"/>
                                        </p:tgtEl>
                                      </p:cBhvr>
                                    </p:animEffect>
                                  </p:childTnLst>
                                </p:cTn>
                              </p:par>
                              <p:par>
                                <p:cTn id="58" presetID="22" presetClass="entr" presetSubtype="4" fill="hold" nodeType="withEffect">
                                  <p:stCondLst>
                                    <p:cond delay="0"/>
                                  </p:stCondLst>
                                  <p:childTnLst>
                                    <p:set>
                                      <p:cBhvr>
                                        <p:cTn id="59" dur="1" fill="hold">
                                          <p:stCondLst>
                                            <p:cond delay="0"/>
                                          </p:stCondLst>
                                        </p:cTn>
                                        <p:tgtEl>
                                          <p:spTgt spid="233"/>
                                        </p:tgtEl>
                                        <p:attrNameLst>
                                          <p:attrName>style.visibility</p:attrName>
                                        </p:attrNameLst>
                                      </p:cBhvr>
                                      <p:to>
                                        <p:strVal val="visible"/>
                                      </p:to>
                                    </p:set>
                                    <p:animEffect transition="in" filter="wipe(down)">
                                      <p:cBhvr>
                                        <p:cTn id="60" dur="250"/>
                                        <p:tgtEl>
                                          <p:spTgt spid="233"/>
                                        </p:tgtEl>
                                      </p:cBhvr>
                                    </p:animEffect>
                                  </p:childTnLst>
                                </p:cTn>
                              </p:par>
                              <p:par>
                                <p:cTn id="61" presetID="22" presetClass="entr" presetSubtype="4" fill="hold" nodeType="withEffect">
                                  <p:stCondLst>
                                    <p:cond delay="0"/>
                                  </p:stCondLst>
                                  <p:childTnLst>
                                    <p:set>
                                      <p:cBhvr>
                                        <p:cTn id="62" dur="1" fill="hold">
                                          <p:stCondLst>
                                            <p:cond delay="0"/>
                                          </p:stCondLst>
                                        </p:cTn>
                                        <p:tgtEl>
                                          <p:spTgt spid="234"/>
                                        </p:tgtEl>
                                        <p:attrNameLst>
                                          <p:attrName>style.visibility</p:attrName>
                                        </p:attrNameLst>
                                      </p:cBhvr>
                                      <p:to>
                                        <p:strVal val="visible"/>
                                      </p:to>
                                    </p:set>
                                    <p:animEffect transition="in" filter="wipe(down)">
                                      <p:cBhvr>
                                        <p:cTn id="63" dur="250"/>
                                        <p:tgtEl>
                                          <p:spTgt spid="23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427"/>
                                        </p:tgtEl>
                                        <p:attrNameLst>
                                          <p:attrName>style.visibility</p:attrName>
                                        </p:attrNameLst>
                                      </p:cBhvr>
                                      <p:to>
                                        <p:strVal val="visible"/>
                                      </p:to>
                                    </p:set>
                                    <p:animEffect transition="in" filter="fade">
                                      <p:cBhvr>
                                        <p:cTn id="68" dur="500"/>
                                        <p:tgtEl>
                                          <p:spTgt spid="42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00"/>
                                        </p:tgtEl>
                                        <p:attrNameLst>
                                          <p:attrName>style.visibility</p:attrName>
                                        </p:attrNameLst>
                                      </p:cBhvr>
                                      <p:to>
                                        <p:strVal val="visible"/>
                                      </p:to>
                                    </p:set>
                                    <p:animEffect transition="in" filter="fade">
                                      <p:cBhvr>
                                        <p:cTn id="73" dur="250"/>
                                        <p:tgtEl>
                                          <p:spTgt spid="200"/>
                                        </p:tgtEl>
                                      </p:cBhvr>
                                    </p:animEffect>
                                  </p:childTnLst>
                                </p:cTn>
                              </p:par>
                              <p:par>
                                <p:cTn id="74" presetID="10" presetClass="entr" presetSubtype="0" fill="hold"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250"/>
                                        <p:tgtEl>
                                          <p:spTgt spid="25"/>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99"/>
                                        </p:tgtEl>
                                        <p:attrNameLst>
                                          <p:attrName>style.visibility</p:attrName>
                                        </p:attrNameLst>
                                      </p:cBhvr>
                                      <p:to>
                                        <p:strVal val="visible"/>
                                      </p:to>
                                    </p:set>
                                    <p:animEffect transition="in" filter="fade">
                                      <p:cBhvr>
                                        <p:cTn id="81" dur="250"/>
                                        <p:tgtEl>
                                          <p:spTgt spid="199"/>
                                        </p:tgtEl>
                                      </p:cBhvr>
                                    </p:animEffect>
                                  </p:childTnLst>
                                </p:cTn>
                              </p:par>
                              <p:par>
                                <p:cTn id="82" presetID="10" presetClass="entr" presetSubtype="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25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424"/>
                                        </p:tgtEl>
                                        <p:attrNameLst>
                                          <p:attrName>style.visibility</p:attrName>
                                        </p:attrNameLst>
                                      </p:cBhvr>
                                      <p:to>
                                        <p:strVal val="visible"/>
                                      </p:to>
                                    </p:set>
                                    <p:animEffect transition="in" filter="fade">
                                      <p:cBhvr>
                                        <p:cTn id="89" dur="250"/>
                                        <p:tgtEl>
                                          <p:spTgt spid="424"/>
                                        </p:tgtEl>
                                      </p:cBhvr>
                                    </p:animEffect>
                                  </p:childTnLst>
                                </p:cTn>
                              </p:par>
                              <p:par>
                                <p:cTn id="90" presetID="10" presetClass="entr" presetSubtype="0" fill="hold" nodeType="withEffect">
                                  <p:stCondLst>
                                    <p:cond delay="0"/>
                                  </p:stCondLst>
                                  <p:childTnLst>
                                    <p:set>
                                      <p:cBhvr>
                                        <p:cTn id="91" dur="1" fill="hold">
                                          <p:stCondLst>
                                            <p:cond delay="0"/>
                                          </p:stCondLst>
                                        </p:cTn>
                                        <p:tgtEl>
                                          <p:spTgt spid="412"/>
                                        </p:tgtEl>
                                        <p:attrNameLst>
                                          <p:attrName>style.visibility</p:attrName>
                                        </p:attrNameLst>
                                      </p:cBhvr>
                                      <p:to>
                                        <p:strVal val="visible"/>
                                      </p:to>
                                    </p:set>
                                    <p:animEffect transition="in" filter="fade">
                                      <p:cBhvr>
                                        <p:cTn id="92" dur="250"/>
                                        <p:tgtEl>
                                          <p:spTgt spid="412"/>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25"/>
                                        </p:tgtEl>
                                        <p:attrNameLst>
                                          <p:attrName>style.visibility</p:attrName>
                                        </p:attrNameLst>
                                      </p:cBhvr>
                                      <p:to>
                                        <p:strVal val="visible"/>
                                      </p:to>
                                    </p:set>
                                    <p:animEffect transition="in" filter="fade">
                                      <p:cBhvr>
                                        <p:cTn id="95" dur="250"/>
                                        <p:tgtEl>
                                          <p:spTgt spid="425"/>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6"/>
                                        </p:tgtEl>
                                        <p:attrNameLst>
                                          <p:attrName>style.visibility</p:attrName>
                                        </p:attrNameLst>
                                      </p:cBhvr>
                                      <p:to>
                                        <p:strVal val="visible"/>
                                      </p:to>
                                    </p:set>
                                    <p:animEffect transition="in" filter="fade">
                                      <p:cBhvr>
                                        <p:cTn id="100" dur="250"/>
                                        <p:tgtEl>
                                          <p:spTgt spid="6"/>
                                        </p:tgtEl>
                                      </p:cBhvr>
                                    </p:animEffect>
                                  </p:childTnLst>
                                </p:cTn>
                              </p:par>
                              <p:par>
                                <p:cTn id="101" presetID="10" presetClass="entr" presetSubtype="0" fill="hold" nodeType="withEffect">
                                  <p:stCondLst>
                                    <p:cond delay="0"/>
                                  </p:stCondLst>
                                  <p:childTnLst>
                                    <p:set>
                                      <p:cBhvr>
                                        <p:cTn id="102" dur="1" fill="hold">
                                          <p:stCondLst>
                                            <p:cond delay="0"/>
                                          </p:stCondLst>
                                        </p:cTn>
                                        <p:tgtEl>
                                          <p:spTgt spid="403"/>
                                        </p:tgtEl>
                                        <p:attrNameLst>
                                          <p:attrName>style.visibility</p:attrName>
                                        </p:attrNameLst>
                                      </p:cBhvr>
                                      <p:to>
                                        <p:strVal val="visible"/>
                                      </p:to>
                                    </p:set>
                                    <p:animEffect transition="in" filter="fade">
                                      <p:cBhvr>
                                        <p:cTn id="103" dur="250"/>
                                        <p:tgtEl>
                                          <p:spTgt spid="403"/>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259"/>
                                        </p:tgtEl>
                                        <p:attrNameLst>
                                          <p:attrName>style.visibility</p:attrName>
                                        </p:attrNameLst>
                                      </p:cBhvr>
                                      <p:to>
                                        <p:strVal val="visible"/>
                                      </p:to>
                                    </p:set>
                                    <p:animEffect transition="in" filter="fade">
                                      <p:cBhvr>
                                        <p:cTn id="108" dur="250"/>
                                        <p:tgtEl>
                                          <p:spTgt spid="259"/>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98"/>
                                        </p:tgtEl>
                                        <p:attrNameLst>
                                          <p:attrName>style.visibility</p:attrName>
                                        </p:attrNameLst>
                                      </p:cBhvr>
                                      <p:to>
                                        <p:strVal val="visible"/>
                                      </p:to>
                                    </p:set>
                                    <p:animEffect transition="in" filter="fade">
                                      <p:cBhvr>
                                        <p:cTn id="111" dur="250"/>
                                        <p:tgtEl>
                                          <p:spTgt spid="198"/>
                                        </p:tgtEl>
                                      </p:cBhvr>
                                    </p:animEffect>
                                  </p:childTnLst>
                                </p:cTn>
                              </p:par>
                              <p:par>
                                <p:cTn id="112" presetID="10" presetClass="entr" presetSubtype="0" fill="hold" nodeType="withEffect">
                                  <p:stCondLst>
                                    <p:cond delay="0"/>
                                  </p:stCondLst>
                                  <p:childTnLst>
                                    <p:set>
                                      <p:cBhvr>
                                        <p:cTn id="113" dur="1" fill="hold">
                                          <p:stCondLst>
                                            <p:cond delay="0"/>
                                          </p:stCondLst>
                                        </p:cTn>
                                        <p:tgtEl>
                                          <p:spTgt spid="436"/>
                                        </p:tgtEl>
                                        <p:attrNameLst>
                                          <p:attrName>style.visibility</p:attrName>
                                        </p:attrNameLst>
                                      </p:cBhvr>
                                      <p:to>
                                        <p:strVal val="visible"/>
                                      </p:to>
                                    </p:set>
                                    <p:animEffect transition="in" filter="fade">
                                      <p:cBhvr>
                                        <p:cTn id="114" dur="250"/>
                                        <p:tgtEl>
                                          <p:spTgt spid="436"/>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2"/>
                                        </p:tgtEl>
                                        <p:attrNameLst>
                                          <p:attrName>style.visibility</p:attrName>
                                        </p:attrNameLst>
                                      </p:cBhvr>
                                      <p:to>
                                        <p:strVal val="visible"/>
                                      </p:to>
                                    </p:set>
                                    <p:animEffect transition="in" filter="fade">
                                      <p:cBhvr>
                                        <p:cTn id="117" dur="250"/>
                                        <p:tgtEl>
                                          <p:spTgt spid="2"/>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251"/>
                                        </p:tgtEl>
                                        <p:attrNameLst>
                                          <p:attrName>style.visibility</p:attrName>
                                        </p:attrNameLst>
                                      </p:cBhvr>
                                      <p:to>
                                        <p:strVal val="visible"/>
                                      </p:to>
                                    </p:set>
                                    <p:animEffect transition="in" filter="fade">
                                      <p:cBhvr>
                                        <p:cTn id="122" dur="250"/>
                                        <p:tgtEl>
                                          <p:spTgt spid="251"/>
                                        </p:tgtEl>
                                      </p:cBhvr>
                                    </p:animEffect>
                                  </p:childTnLst>
                                </p:cTn>
                              </p:par>
                              <p:par>
                                <p:cTn id="123" presetID="10" presetClass="entr" presetSubtype="0" fill="hold" nodeType="withEffect">
                                  <p:stCondLst>
                                    <p:cond delay="0"/>
                                  </p:stCondLst>
                                  <p:childTnLst>
                                    <p:set>
                                      <p:cBhvr>
                                        <p:cTn id="124" dur="1" fill="hold">
                                          <p:stCondLst>
                                            <p:cond delay="0"/>
                                          </p:stCondLst>
                                        </p:cTn>
                                        <p:tgtEl>
                                          <p:spTgt spid="24"/>
                                        </p:tgtEl>
                                        <p:attrNameLst>
                                          <p:attrName>style.visibility</p:attrName>
                                        </p:attrNameLst>
                                      </p:cBhvr>
                                      <p:to>
                                        <p:strVal val="visible"/>
                                      </p:to>
                                    </p:set>
                                    <p:animEffect transition="in" filter="fade">
                                      <p:cBhvr>
                                        <p:cTn id="125" dur="250"/>
                                        <p:tgtEl>
                                          <p:spTgt spid="24"/>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433"/>
                                        </p:tgtEl>
                                        <p:attrNameLst>
                                          <p:attrName>style.visibility</p:attrName>
                                        </p:attrNameLst>
                                      </p:cBhvr>
                                      <p:to>
                                        <p:strVal val="visible"/>
                                      </p:to>
                                    </p:set>
                                    <p:animEffect transition="in" filter="fade">
                                      <p:cBhvr>
                                        <p:cTn id="130" dur="250"/>
                                        <p:tgtEl>
                                          <p:spTgt spid="433"/>
                                        </p:tgtEl>
                                      </p:cBhvr>
                                    </p:animEffect>
                                  </p:childTnLst>
                                </p:cTn>
                              </p:par>
                              <p:par>
                                <p:cTn id="131" presetID="10" presetClass="exit" presetSubtype="0" fill="hold" grpId="1" nodeType="withEffect">
                                  <p:stCondLst>
                                    <p:cond delay="0"/>
                                  </p:stCondLst>
                                  <p:childTnLst>
                                    <p:animEffect transition="out" filter="fade">
                                      <p:cBhvr>
                                        <p:cTn id="132" dur="250"/>
                                        <p:tgtEl>
                                          <p:spTgt spid="2"/>
                                        </p:tgtEl>
                                      </p:cBhvr>
                                    </p:animEffect>
                                    <p:set>
                                      <p:cBhvr>
                                        <p:cTn id="133" dur="1" fill="hold">
                                          <p:stCondLst>
                                            <p:cond delay="249"/>
                                          </p:stCondLst>
                                        </p:cTn>
                                        <p:tgtEl>
                                          <p:spTgt spid="2"/>
                                        </p:tgtEl>
                                        <p:attrNameLst>
                                          <p:attrName>style.visibility</p:attrName>
                                        </p:attrNameLst>
                                      </p:cBhvr>
                                      <p:to>
                                        <p:strVal val="hidden"/>
                                      </p:to>
                                    </p:set>
                                  </p:childTnLst>
                                </p:cTn>
                              </p:par>
                              <p:par>
                                <p:cTn id="134" presetID="10" presetClass="entr" presetSubtype="0" fill="hold" grpId="0" nodeType="withEffect">
                                  <p:stCondLst>
                                    <p:cond delay="0"/>
                                  </p:stCondLst>
                                  <p:childTnLst>
                                    <p:set>
                                      <p:cBhvr>
                                        <p:cTn id="135" dur="1" fill="hold">
                                          <p:stCondLst>
                                            <p:cond delay="0"/>
                                          </p:stCondLst>
                                        </p:cTn>
                                        <p:tgtEl>
                                          <p:spTgt spid="435"/>
                                        </p:tgtEl>
                                        <p:attrNameLst>
                                          <p:attrName>style.visibility</p:attrName>
                                        </p:attrNameLst>
                                      </p:cBhvr>
                                      <p:to>
                                        <p:strVal val="visible"/>
                                      </p:to>
                                    </p:set>
                                    <p:animEffect transition="in" filter="fade">
                                      <p:cBhvr>
                                        <p:cTn id="136" dur="250"/>
                                        <p:tgtEl>
                                          <p:spTgt spid="435"/>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8"/>
                                        </p:tgtEl>
                                        <p:attrNameLst>
                                          <p:attrName>style.visibility</p:attrName>
                                        </p:attrNameLst>
                                      </p:cBhvr>
                                      <p:to>
                                        <p:strVal val="visible"/>
                                      </p:to>
                                    </p:set>
                                    <p:animEffect transition="in" filter="fade">
                                      <p:cBhvr>
                                        <p:cTn id="141" dur="250"/>
                                        <p:tgtEl>
                                          <p:spTgt spid="8"/>
                                        </p:tgtEl>
                                      </p:cBhvr>
                                    </p:animEffect>
                                  </p:childTnLst>
                                </p:cTn>
                              </p:par>
                              <p:par>
                                <p:cTn id="142" presetID="10" presetClass="entr" presetSubtype="0" fill="hold" nodeType="withEffect">
                                  <p:stCondLst>
                                    <p:cond delay="0"/>
                                  </p:stCondLst>
                                  <p:childTnLst>
                                    <p:set>
                                      <p:cBhvr>
                                        <p:cTn id="143" dur="1" fill="hold">
                                          <p:stCondLst>
                                            <p:cond delay="0"/>
                                          </p:stCondLst>
                                        </p:cTn>
                                        <p:tgtEl>
                                          <p:spTgt spid="439"/>
                                        </p:tgtEl>
                                        <p:attrNameLst>
                                          <p:attrName>style.visibility</p:attrName>
                                        </p:attrNameLst>
                                      </p:cBhvr>
                                      <p:to>
                                        <p:strVal val="visible"/>
                                      </p:to>
                                    </p:set>
                                    <p:animEffect transition="in" filter="fade">
                                      <p:cBhvr>
                                        <p:cTn id="144" dur="250"/>
                                        <p:tgtEl>
                                          <p:spTgt spid="439"/>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440"/>
                                        </p:tgtEl>
                                        <p:attrNameLst>
                                          <p:attrName>style.visibility</p:attrName>
                                        </p:attrNameLst>
                                      </p:cBhvr>
                                      <p:to>
                                        <p:strVal val="visible"/>
                                      </p:to>
                                    </p:set>
                                    <p:animEffect transition="in" filter="fade">
                                      <p:cBhvr>
                                        <p:cTn id="149" dur="250"/>
                                        <p:tgtEl>
                                          <p:spTgt spid="440"/>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263"/>
                                        </p:tgtEl>
                                        <p:attrNameLst>
                                          <p:attrName>style.visibility</p:attrName>
                                        </p:attrNameLst>
                                      </p:cBhvr>
                                      <p:to>
                                        <p:strVal val="visible"/>
                                      </p:to>
                                    </p:set>
                                    <p:animEffect transition="in" filter="fade">
                                      <p:cBhvr>
                                        <p:cTn id="152" dur="250"/>
                                        <p:tgtEl>
                                          <p:spTgt spid="263"/>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243"/>
                                        </p:tgtEl>
                                        <p:attrNameLst>
                                          <p:attrName>style.visibility</p:attrName>
                                        </p:attrNameLst>
                                      </p:cBhvr>
                                      <p:to>
                                        <p:strVal val="visible"/>
                                      </p:to>
                                    </p:set>
                                    <p:animEffect transition="in" filter="fade">
                                      <p:cBhvr>
                                        <p:cTn id="155" dur="250"/>
                                        <p:tgtEl>
                                          <p:spTgt spid="243"/>
                                        </p:tgtEl>
                                      </p:cBhvr>
                                    </p:animEffect>
                                  </p:childTnLst>
                                </p:cTn>
                              </p:par>
                            </p:childTnLst>
                          </p:cTn>
                        </p:par>
                      </p:childTnLst>
                    </p:cTn>
                  </p:par>
                  <p:par>
                    <p:cTn id="156" fill="hold">
                      <p:stCondLst>
                        <p:cond delay="indefinite"/>
                      </p:stCondLst>
                      <p:childTnLst>
                        <p:par>
                          <p:cTn id="157" fill="hold">
                            <p:stCondLst>
                              <p:cond delay="0"/>
                            </p:stCondLst>
                            <p:childTnLst>
                              <p:par>
                                <p:cTn id="158" presetID="21" presetClass="entr" presetSubtype="1" fill="hold" nodeType="clickEffect">
                                  <p:stCondLst>
                                    <p:cond delay="0"/>
                                  </p:stCondLst>
                                  <p:childTnLst>
                                    <p:set>
                                      <p:cBhvr>
                                        <p:cTn id="159" dur="1" fill="hold">
                                          <p:stCondLst>
                                            <p:cond delay="0"/>
                                          </p:stCondLst>
                                        </p:cTn>
                                        <p:tgtEl>
                                          <p:spTgt spid="444"/>
                                        </p:tgtEl>
                                        <p:attrNameLst>
                                          <p:attrName>style.visibility</p:attrName>
                                        </p:attrNameLst>
                                      </p:cBhvr>
                                      <p:to>
                                        <p:strVal val="visible"/>
                                      </p:to>
                                    </p:set>
                                    <p:animEffect transition="in" filter="wheel(1)">
                                      <p:cBhvr>
                                        <p:cTn id="160" dur="750"/>
                                        <p:tgtEl>
                                          <p:spTgt spid="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 grpId="0" animBg="1"/>
      <p:bldP spid="424" grpId="0" animBg="1"/>
      <p:bldP spid="198" grpId="0" animBg="1"/>
      <p:bldP spid="199" grpId="0" animBg="1"/>
      <p:bldP spid="200" grpId="0" animBg="1"/>
      <p:bldP spid="202" grpId="0" animBg="1"/>
      <p:bldP spid="217" grpId="0" animBg="1"/>
      <p:bldP spid="218" grpId="0" animBg="1"/>
      <p:bldP spid="219" grpId="0" animBg="1"/>
      <p:bldP spid="220" grpId="0" animBg="1"/>
      <p:bldP spid="221" grpId="0" animBg="1"/>
      <p:bldP spid="222" grpId="0" animBg="1"/>
      <p:bldP spid="243" grpId="0" animBg="1"/>
      <p:bldP spid="251" grpId="0" animBg="1"/>
      <p:bldP spid="259" grpId="0"/>
      <p:bldP spid="263" grpId="0"/>
      <p:bldP spid="433" grpId="0" animBg="1"/>
      <p:bldP spid="435" grpId="0" animBg="1"/>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066469" y="363077"/>
            <a:ext cx="3050251" cy="1323439"/>
          </a:xfrm>
          <a:prstGeom prst="rect">
            <a:avLst/>
          </a:prstGeom>
          <a:noFill/>
        </p:spPr>
        <p:txBody>
          <a:bodyPr wrap="square" rtlCol="0">
            <a:spAutoFit/>
          </a:bodyPr>
          <a:lstStyle/>
          <a:p>
            <a:pPr algn="ctr"/>
            <a:r>
              <a:rPr lang="en-US" sz="4000" b="1" dirty="0" smtClean="0">
                <a:cs typeface="Arial" pitchFamily="34" charset="0"/>
              </a:rPr>
              <a:t>Conference Room</a:t>
            </a:r>
            <a:endParaRPr lang="en-US" sz="4000" b="1" dirty="0">
              <a:cs typeface="Arial" pitchFamily="34" charset="0"/>
            </a:endParaRPr>
          </a:p>
        </p:txBody>
      </p:sp>
      <p:grpSp>
        <p:nvGrpSpPr>
          <p:cNvPr id="38" name="Group 37"/>
          <p:cNvGrpSpPr/>
          <p:nvPr/>
        </p:nvGrpSpPr>
        <p:grpSpPr>
          <a:xfrm>
            <a:off x="383978" y="2046485"/>
            <a:ext cx="7996979" cy="1458715"/>
            <a:chOff x="383978" y="2000410"/>
            <a:chExt cx="7996979" cy="1458715"/>
          </a:xfrm>
        </p:grpSpPr>
        <p:grpSp>
          <p:nvGrpSpPr>
            <p:cNvPr id="3" name="Group 1179"/>
            <p:cNvGrpSpPr/>
            <p:nvPr/>
          </p:nvGrpSpPr>
          <p:grpSpPr>
            <a:xfrm>
              <a:off x="880750" y="2021585"/>
              <a:ext cx="7500207" cy="1437540"/>
              <a:chOff x="3505200" y="14935200"/>
              <a:chExt cx="8343900" cy="1371600"/>
            </a:xfrm>
          </p:grpSpPr>
          <p:pic>
            <p:nvPicPr>
              <p:cNvPr id="29" name="Picture 62" descr="C:\Users\AbHi\Documents\My Dropbox\cvpr12\lastfig\final_images\iter1\c.conference_room\01.jpg"/>
              <p:cNvPicPr>
                <a:picLocks noChangeAspect="1" noChangeArrowheads="1"/>
              </p:cNvPicPr>
              <p:nvPr/>
            </p:nvPicPr>
            <p:blipFill>
              <a:blip r:embed="rId3" cstate="print"/>
              <a:srcRect/>
              <a:stretch>
                <a:fillRect/>
              </a:stretch>
            </p:blipFill>
            <p:spPr bwMode="auto">
              <a:xfrm>
                <a:off x="3505200" y="14935200"/>
                <a:ext cx="2308574" cy="1371600"/>
              </a:xfrm>
              <a:prstGeom prst="rect">
                <a:avLst/>
              </a:prstGeom>
              <a:noFill/>
            </p:spPr>
          </p:pic>
          <p:pic>
            <p:nvPicPr>
              <p:cNvPr id="30" name="Picture 63" descr="C:\Users\AbHi\Documents\My Dropbox\cvpr12\lastfig\final_images\iter1\c.conference_room\02.jpg"/>
              <p:cNvPicPr>
                <a:picLocks noChangeAspect="1" noChangeArrowheads="1"/>
              </p:cNvPicPr>
              <p:nvPr/>
            </p:nvPicPr>
            <p:blipFill>
              <a:blip r:embed="rId4" cstate="print"/>
              <a:srcRect/>
              <a:stretch>
                <a:fillRect/>
              </a:stretch>
            </p:blipFill>
            <p:spPr bwMode="auto">
              <a:xfrm>
                <a:off x="9731463" y="14935200"/>
                <a:ext cx="1028700" cy="1371600"/>
              </a:xfrm>
              <a:prstGeom prst="rect">
                <a:avLst/>
              </a:prstGeom>
              <a:noFill/>
            </p:spPr>
          </p:pic>
          <p:pic>
            <p:nvPicPr>
              <p:cNvPr id="31" name="Picture 64" descr="C:\Users\AbHi\Documents\My Dropbox\cvpr12\lastfig\final_images\iter1\c.conference_room\03.jpg"/>
              <p:cNvPicPr>
                <a:picLocks noChangeAspect="1" noChangeArrowheads="1"/>
              </p:cNvPicPr>
              <p:nvPr/>
            </p:nvPicPr>
            <p:blipFill>
              <a:blip r:embed="rId5" cstate="print"/>
              <a:srcRect/>
              <a:stretch>
                <a:fillRect/>
              </a:stretch>
            </p:blipFill>
            <p:spPr bwMode="auto">
              <a:xfrm>
                <a:off x="5874012" y="14935200"/>
                <a:ext cx="1828800" cy="1371600"/>
              </a:xfrm>
              <a:prstGeom prst="rect">
                <a:avLst/>
              </a:prstGeom>
              <a:noFill/>
            </p:spPr>
          </p:pic>
          <p:pic>
            <p:nvPicPr>
              <p:cNvPr id="32" name="Picture 65" descr="C:\Users\AbHi\Documents\My Dropbox\cvpr12\lastfig\final_images\iter1\c.conference_room\04.jpg"/>
              <p:cNvPicPr>
                <a:picLocks noChangeAspect="1" noChangeArrowheads="1"/>
              </p:cNvPicPr>
              <p:nvPr/>
            </p:nvPicPr>
            <p:blipFill>
              <a:blip r:embed="rId6" cstate="print"/>
              <a:srcRect/>
              <a:stretch>
                <a:fillRect/>
              </a:stretch>
            </p:blipFill>
            <p:spPr bwMode="auto">
              <a:xfrm>
                <a:off x="7763050" y="14935200"/>
                <a:ext cx="1908175" cy="1371600"/>
              </a:xfrm>
              <a:prstGeom prst="rect">
                <a:avLst/>
              </a:prstGeom>
              <a:noFill/>
            </p:spPr>
          </p:pic>
          <p:pic>
            <p:nvPicPr>
              <p:cNvPr id="33" name="Picture 66" descr="C:\Users\AbHi\Documents\My Dropbox\cvpr12\lastfig\final_images\iter1\c.conference_room\05.jpg"/>
              <p:cNvPicPr>
                <a:picLocks noChangeAspect="1" noChangeArrowheads="1"/>
              </p:cNvPicPr>
              <p:nvPr/>
            </p:nvPicPr>
            <p:blipFill>
              <a:blip r:embed="rId7" cstate="print"/>
              <a:srcRect/>
              <a:stretch>
                <a:fillRect/>
              </a:stretch>
            </p:blipFill>
            <p:spPr bwMode="auto">
              <a:xfrm>
                <a:off x="10820400" y="14935200"/>
                <a:ext cx="1028700" cy="1371600"/>
              </a:xfrm>
              <a:prstGeom prst="rect">
                <a:avLst/>
              </a:prstGeom>
              <a:noFill/>
            </p:spPr>
          </p:pic>
        </p:grpSp>
        <p:sp>
          <p:nvSpPr>
            <p:cNvPr id="10" name="TextBox 9"/>
            <p:cNvSpPr txBox="1"/>
            <p:nvPr/>
          </p:nvSpPr>
          <p:spPr>
            <a:xfrm rot="16200000">
              <a:off x="-121570" y="2505958"/>
              <a:ext cx="1411205" cy="400110"/>
            </a:xfrm>
            <a:prstGeom prst="rect">
              <a:avLst/>
            </a:prstGeom>
            <a:noFill/>
          </p:spPr>
          <p:txBody>
            <a:bodyPr wrap="square" rtlCol="0">
              <a:spAutoFit/>
            </a:bodyPr>
            <a:lstStyle/>
            <a:p>
              <a:pPr algn="ctr"/>
              <a:r>
                <a:rPr lang="en-US" sz="2000" b="1" dirty="0" smtClean="0">
                  <a:latin typeface="Arial" pitchFamily="34" charset="0"/>
                  <a:cs typeface="Arial" pitchFamily="34" charset="0"/>
                </a:rPr>
                <a:t>Iteration 1</a:t>
              </a:r>
              <a:endParaRPr lang="en-US" sz="2000" b="1" dirty="0">
                <a:latin typeface="Arial" pitchFamily="34" charset="0"/>
                <a:cs typeface="Arial" pitchFamily="34" charset="0"/>
              </a:endParaRPr>
            </a:p>
          </p:txBody>
        </p:sp>
      </p:grpSp>
      <p:grpSp>
        <p:nvGrpSpPr>
          <p:cNvPr id="40" name="Group 39"/>
          <p:cNvGrpSpPr/>
          <p:nvPr/>
        </p:nvGrpSpPr>
        <p:grpSpPr>
          <a:xfrm>
            <a:off x="383978" y="3717567"/>
            <a:ext cx="8700247" cy="1540233"/>
            <a:chOff x="383978" y="5445827"/>
            <a:chExt cx="8700247" cy="1540233"/>
          </a:xfrm>
        </p:grpSpPr>
        <p:grpSp>
          <p:nvGrpSpPr>
            <p:cNvPr id="4" name="Group 1185"/>
            <p:cNvGrpSpPr>
              <a:grpSpLocks noChangeAspect="1"/>
            </p:cNvGrpSpPr>
            <p:nvPr/>
          </p:nvGrpSpPr>
          <p:grpSpPr>
            <a:xfrm>
              <a:off x="880750" y="5445828"/>
              <a:ext cx="8203475" cy="1435608"/>
              <a:chOff x="2971800" y="16764000"/>
              <a:chExt cx="10044023" cy="1371600"/>
            </a:xfrm>
          </p:grpSpPr>
          <p:pic>
            <p:nvPicPr>
              <p:cNvPr id="24" name="Picture 72" descr="C:\Users\AbHi\Documents\My Dropbox\cvpr12\lastfig\final_images\iter20\c.conference_room\01.jpg"/>
              <p:cNvPicPr>
                <a:picLocks noChangeAspect="1" noChangeArrowheads="1"/>
              </p:cNvPicPr>
              <p:nvPr/>
            </p:nvPicPr>
            <p:blipFill>
              <a:blip r:embed="rId8" cstate="print"/>
              <a:srcRect/>
              <a:stretch>
                <a:fillRect/>
              </a:stretch>
            </p:blipFill>
            <p:spPr bwMode="auto">
              <a:xfrm>
                <a:off x="11049000" y="16764000"/>
                <a:ext cx="1966823" cy="1371600"/>
              </a:xfrm>
              <a:prstGeom prst="rect">
                <a:avLst/>
              </a:prstGeom>
              <a:noFill/>
            </p:spPr>
          </p:pic>
          <p:pic>
            <p:nvPicPr>
              <p:cNvPr id="25" name="Picture 81" descr="C:\Users\AbHi\Documents\My Dropbox\cvpr12\lastfig\final_images\iter40\c.conference_room\05.jpg"/>
              <p:cNvPicPr>
                <a:picLocks noChangeAspect="1" noChangeArrowheads="1"/>
              </p:cNvPicPr>
              <p:nvPr/>
            </p:nvPicPr>
            <p:blipFill>
              <a:blip r:embed="rId9" cstate="print"/>
              <a:srcRect/>
              <a:stretch>
                <a:fillRect/>
              </a:stretch>
            </p:blipFill>
            <p:spPr bwMode="auto">
              <a:xfrm>
                <a:off x="8932023" y="16764000"/>
                <a:ext cx="2063836" cy="1371600"/>
              </a:xfrm>
              <a:prstGeom prst="rect">
                <a:avLst/>
              </a:prstGeom>
              <a:noFill/>
            </p:spPr>
          </p:pic>
          <p:pic>
            <p:nvPicPr>
              <p:cNvPr id="26" name="Picture 83" descr="C:\Users\AbHi\Documents\My Dropbox\cvpr12\lastfig\final_images\c.conference_room\02.jpg"/>
              <p:cNvPicPr>
                <a:picLocks noChangeAspect="1" noChangeArrowheads="1"/>
              </p:cNvPicPr>
              <p:nvPr/>
            </p:nvPicPr>
            <p:blipFill>
              <a:blip r:embed="rId10" cstate="print"/>
              <a:srcRect/>
              <a:stretch>
                <a:fillRect/>
              </a:stretch>
            </p:blipFill>
            <p:spPr bwMode="auto">
              <a:xfrm>
                <a:off x="2971800" y="16764000"/>
                <a:ext cx="2206116" cy="1371600"/>
              </a:xfrm>
              <a:prstGeom prst="rect">
                <a:avLst/>
              </a:prstGeom>
              <a:noFill/>
            </p:spPr>
          </p:pic>
          <p:pic>
            <p:nvPicPr>
              <p:cNvPr id="27" name="Picture 84" descr="C:\Users\AbHi\Documents\My Dropbox\cvpr12\lastfig\final_images\c.conference_room\03.jpg"/>
              <p:cNvPicPr>
                <a:picLocks noChangeAspect="1" noChangeArrowheads="1"/>
              </p:cNvPicPr>
              <p:nvPr/>
            </p:nvPicPr>
            <p:blipFill>
              <a:blip r:embed="rId11" cstate="print"/>
              <a:srcRect/>
              <a:stretch>
                <a:fillRect/>
              </a:stretch>
            </p:blipFill>
            <p:spPr bwMode="auto">
              <a:xfrm>
                <a:off x="5231055" y="16764000"/>
                <a:ext cx="1828800" cy="1371600"/>
              </a:xfrm>
              <a:prstGeom prst="rect">
                <a:avLst/>
              </a:prstGeom>
              <a:noFill/>
            </p:spPr>
          </p:pic>
          <p:pic>
            <p:nvPicPr>
              <p:cNvPr id="28" name="Picture 86" descr="C:\Users\AbHi\Documents\My Dropbox\cvpr12\lastfig\final_images\c.conference_room\05.jpg"/>
              <p:cNvPicPr>
                <a:picLocks noChangeAspect="1" noChangeArrowheads="1"/>
              </p:cNvPicPr>
              <p:nvPr/>
            </p:nvPicPr>
            <p:blipFill>
              <a:blip r:embed="rId12" cstate="print"/>
              <a:srcRect/>
              <a:stretch>
                <a:fillRect/>
              </a:stretch>
            </p:blipFill>
            <p:spPr bwMode="auto">
              <a:xfrm>
                <a:off x="7112994" y="16764000"/>
                <a:ext cx="1765890" cy="1371600"/>
              </a:xfrm>
              <a:prstGeom prst="rect">
                <a:avLst/>
              </a:prstGeom>
              <a:noFill/>
            </p:spPr>
          </p:pic>
        </p:grpSp>
        <p:sp>
          <p:nvSpPr>
            <p:cNvPr id="11" name="TextBox 10"/>
            <p:cNvSpPr txBox="1"/>
            <p:nvPr/>
          </p:nvSpPr>
          <p:spPr>
            <a:xfrm rot="16200000">
              <a:off x="-186084" y="6015889"/>
              <a:ext cx="1540233" cy="400110"/>
            </a:xfrm>
            <a:prstGeom prst="rect">
              <a:avLst/>
            </a:prstGeom>
            <a:noFill/>
          </p:spPr>
          <p:txBody>
            <a:bodyPr wrap="square" rtlCol="0">
              <a:spAutoFit/>
            </a:bodyPr>
            <a:lstStyle/>
            <a:p>
              <a:pPr algn="ctr"/>
              <a:r>
                <a:rPr lang="en-US" sz="2000" b="1" dirty="0" smtClean="0">
                  <a:latin typeface="Arial" pitchFamily="34" charset="0"/>
                  <a:cs typeface="Arial" pitchFamily="34" charset="0"/>
                </a:rPr>
                <a:t>Iteration 40</a:t>
              </a:r>
              <a:endParaRPr lang="en-US" sz="2000" b="1" dirty="0">
                <a:latin typeface="Arial" pitchFamily="34" charset="0"/>
                <a:cs typeface="Arial" pitchFamily="34" charset="0"/>
              </a:endParaRPr>
            </a:p>
          </p:txBody>
        </p:sp>
      </p:grpSp>
      <p:grpSp>
        <p:nvGrpSpPr>
          <p:cNvPr id="37" name="Group 36"/>
          <p:cNvGrpSpPr/>
          <p:nvPr/>
        </p:nvGrpSpPr>
        <p:grpSpPr>
          <a:xfrm>
            <a:off x="76201" y="304799"/>
            <a:ext cx="4679169" cy="1439995"/>
            <a:chOff x="76201" y="304799"/>
            <a:chExt cx="4679169" cy="1439995"/>
          </a:xfrm>
        </p:grpSpPr>
        <p:grpSp>
          <p:nvGrpSpPr>
            <p:cNvPr id="35" name="Group 34"/>
            <p:cNvGrpSpPr/>
            <p:nvPr/>
          </p:nvGrpSpPr>
          <p:grpSpPr>
            <a:xfrm>
              <a:off x="880750" y="309186"/>
              <a:ext cx="3874620" cy="1435608"/>
              <a:chOff x="1114642" y="309186"/>
              <a:chExt cx="3874620" cy="1435608"/>
            </a:xfrm>
          </p:grpSpPr>
          <p:pic>
            <p:nvPicPr>
              <p:cNvPr id="7" name="Picture 96" descr="C:\Users\AbHi\Documents\My Dropbox\cvpr12\lastfig\c.conference_room2.jpg"/>
              <p:cNvPicPr>
                <a:picLocks noChangeAspect="1" noChangeArrowheads="1"/>
              </p:cNvPicPr>
              <p:nvPr/>
            </p:nvPicPr>
            <p:blipFill>
              <a:blip r:embed="rId13" cstate="print"/>
              <a:srcRect/>
              <a:stretch>
                <a:fillRect/>
              </a:stretch>
            </p:blipFill>
            <p:spPr bwMode="auto">
              <a:xfrm>
                <a:off x="3083137" y="309186"/>
                <a:ext cx="1906125" cy="1435608"/>
              </a:xfrm>
              <a:prstGeom prst="rect">
                <a:avLst/>
              </a:prstGeom>
              <a:noFill/>
            </p:spPr>
          </p:pic>
          <p:pic>
            <p:nvPicPr>
              <p:cNvPr id="8" name="Picture 97" descr="C:\Users\AbHi\Documents\My Dropbox\cvpr12\lastfig\c.conference_room1.jpg"/>
              <p:cNvPicPr>
                <a:picLocks noChangeAspect="1" noChangeArrowheads="1"/>
              </p:cNvPicPr>
              <p:nvPr/>
            </p:nvPicPr>
            <p:blipFill>
              <a:blip r:embed="rId14" cstate="print"/>
              <a:srcRect/>
              <a:stretch>
                <a:fillRect/>
              </a:stretch>
            </p:blipFill>
            <p:spPr bwMode="auto">
              <a:xfrm>
                <a:off x="1114642" y="309186"/>
                <a:ext cx="1900069" cy="1435608"/>
              </a:xfrm>
              <a:prstGeom prst="rect">
                <a:avLst/>
              </a:prstGeom>
              <a:noFill/>
            </p:spPr>
          </p:pic>
        </p:grpSp>
        <p:sp>
          <p:nvSpPr>
            <p:cNvPr id="34" name="TextBox 33"/>
            <p:cNvSpPr txBox="1"/>
            <p:nvPr/>
          </p:nvSpPr>
          <p:spPr>
            <a:xfrm rot="16200000">
              <a:off x="-289854" y="670854"/>
              <a:ext cx="1439995" cy="707886"/>
            </a:xfrm>
            <a:prstGeom prst="rect">
              <a:avLst/>
            </a:prstGeom>
            <a:noFill/>
          </p:spPr>
          <p:txBody>
            <a:bodyPr wrap="square" rtlCol="0">
              <a:spAutoFit/>
            </a:bodyPr>
            <a:lstStyle/>
            <a:p>
              <a:pPr algn="ctr"/>
              <a:r>
                <a:rPr lang="en-US" sz="2000" b="1" dirty="0" smtClean="0">
                  <a:latin typeface="Arial" pitchFamily="34" charset="0"/>
                  <a:cs typeface="Arial" pitchFamily="34" charset="0"/>
                </a:rPr>
                <a:t>Seed Examples</a:t>
              </a:r>
              <a:endParaRPr lang="en-US" sz="2000" b="1" dirty="0">
                <a:latin typeface="Arial" pitchFamily="34" charset="0"/>
                <a:cs typeface="Arial" pitchFamily="34" charset="0"/>
              </a:endParaRPr>
            </a:p>
          </p:txBody>
        </p:sp>
      </p:grpSp>
      <p:pic>
        <p:nvPicPr>
          <p:cNvPr id="41" name="Picture 66" descr="C:\Users\AbHi\Documents\My Dropbox\cvpr12\lastfig\final_images\iter1\c.conference_room\05.jpg"/>
          <p:cNvPicPr>
            <a:picLocks noChangeAspect="1" noChangeArrowheads="1"/>
          </p:cNvPicPr>
          <p:nvPr/>
        </p:nvPicPr>
        <p:blipFill>
          <a:blip r:embed="rId7" cstate="print"/>
          <a:srcRect/>
          <a:stretch>
            <a:fillRect/>
          </a:stretch>
        </p:blipFill>
        <p:spPr bwMode="auto">
          <a:xfrm>
            <a:off x="7457124" y="2067660"/>
            <a:ext cx="924683" cy="1437540"/>
          </a:xfrm>
          <a:prstGeom prst="rect">
            <a:avLst/>
          </a:prstGeom>
          <a:ln w="76200" cap="sq" cmpd="sng">
            <a:solidFill>
              <a:srgbClr val="FF0000"/>
            </a:solidFill>
            <a:miter lim="800000"/>
          </a:ln>
          <a:effectLst/>
        </p:spPr>
      </p:pic>
      <p:pic>
        <p:nvPicPr>
          <p:cNvPr id="44" name="Picture 72" descr="C:\Users\AbHi\Documents\My Dropbox\cvpr12\lastfig\final_images\iter20\c.conference_room\01.jpg"/>
          <p:cNvPicPr>
            <a:picLocks noChangeAspect="1" noChangeArrowheads="1"/>
          </p:cNvPicPr>
          <p:nvPr/>
        </p:nvPicPr>
        <p:blipFill>
          <a:blip r:embed="rId8" cstate="print"/>
          <a:srcRect/>
          <a:stretch>
            <a:fillRect/>
          </a:stretch>
        </p:blipFill>
        <p:spPr bwMode="auto">
          <a:xfrm>
            <a:off x="7477269" y="3717567"/>
            <a:ext cx="1606406" cy="1435608"/>
          </a:xfrm>
          <a:prstGeom prst="rect">
            <a:avLst/>
          </a:prstGeom>
          <a:ln w="76200" cap="sq" cmpd="sng">
            <a:solidFill>
              <a:srgbClr val="FF0000"/>
            </a:solidFill>
            <a:miter lim="800000"/>
          </a:ln>
          <a:effectLst/>
        </p:spPr>
      </p:pic>
      <p:sp>
        <p:nvSpPr>
          <p:cNvPr id="6" name="Slide Number Placeholder 5"/>
          <p:cNvSpPr>
            <a:spLocks noGrp="1"/>
          </p:cNvSpPr>
          <p:nvPr>
            <p:ph type="sldNum" sz="quarter" idx="12"/>
          </p:nvPr>
        </p:nvSpPr>
        <p:spPr/>
        <p:txBody>
          <a:bodyPr/>
          <a:lstStyle/>
          <a:p>
            <a:fld id="{0685640F-F442-41BC-A4D4-AC338F572387}" type="slidenum">
              <a:rPr lang="en-US" smtClean="0"/>
              <a:t>23</a:t>
            </a:fld>
            <a:endParaRPr lang="en-US" dirty="0"/>
          </a:p>
        </p:txBody>
      </p:sp>
      <p:sp>
        <p:nvSpPr>
          <p:cNvPr id="45" name="TextBox 44"/>
          <p:cNvSpPr txBox="1"/>
          <p:nvPr/>
        </p:nvSpPr>
        <p:spPr>
          <a:xfrm>
            <a:off x="1752600" y="5477470"/>
            <a:ext cx="5867400" cy="923330"/>
          </a:xfrm>
          <a:prstGeom prst="rect">
            <a:avLst/>
          </a:prstGeom>
          <a:noFill/>
        </p:spPr>
        <p:txBody>
          <a:bodyPr wrap="square" rtlCol="0">
            <a:spAutoFit/>
          </a:bodyPr>
          <a:lstStyle/>
          <a:p>
            <a:pPr algn="ctr"/>
            <a:r>
              <a:rPr lang="en-US" sz="5400" b="1" dirty="0" smtClean="0">
                <a:cs typeface="Arial" pitchFamily="34" charset="0"/>
              </a:rPr>
              <a:t>Introspection</a:t>
            </a:r>
            <a:endParaRPr lang="en-US" sz="5400" b="1" dirty="0">
              <a:cs typeface="Arial" pitchFamily="34" charset="0"/>
            </a:endParaRPr>
          </a:p>
        </p:txBody>
      </p:sp>
    </p:spTree>
    <p:extLst>
      <p:ext uri="{BB962C8B-B14F-4D97-AF65-F5344CB8AC3E}">
        <p14:creationId xmlns:p14="http://schemas.microsoft.com/office/powerpoint/2010/main" val="185700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5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25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250"/>
                                        <p:tgtEl>
                                          <p:spTgt spid="41"/>
                                        </p:tgtEl>
                                      </p:cBhvr>
                                    </p:animEffect>
                                  </p:childTnLst>
                                </p:cTn>
                              </p:par>
                              <p:par>
                                <p:cTn id="18" presetID="10" presetClass="entr" presetSubtype="0"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25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fill="hold"/>
                                        <p:tgtEl>
                                          <p:spTgt spid="45"/>
                                        </p:tgtEl>
                                        <p:attrNameLst>
                                          <p:attrName>ppt_x</p:attrName>
                                        </p:attrNameLst>
                                      </p:cBhvr>
                                      <p:tavLst>
                                        <p:tav tm="0">
                                          <p:val>
                                            <p:strVal val="#ppt_x"/>
                                          </p:val>
                                        </p:tav>
                                        <p:tav tm="100000">
                                          <p:val>
                                            <p:strVal val="#ppt_x"/>
                                          </p:val>
                                        </p:tav>
                                      </p:tavLst>
                                    </p:anim>
                                    <p:anim calcmode="lin" valueType="num">
                                      <p:cBhvr additive="base">
                                        <p:cTn id="2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30779" y="1600202"/>
            <a:ext cx="9050786" cy="1828798"/>
            <a:chOff x="30779" y="1600202"/>
            <a:chExt cx="9050786" cy="1828798"/>
          </a:xfrm>
        </p:grpSpPr>
        <p:grpSp>
          <p:nvGrpSpPr>
            <p:cNvPr id="52" name="Group 51"/>
            <p:cNvGrpSpPr/>
            <p:nvPr/>
          </p:nvGrpSpPr>
          <p:grpSpPr>
            <a:xfrm>
              <a:off x="405535" y="1875483"/>
              <a:ext cx="8676030" cy="1278232"/>
              <a:chOff x="405535" y="1875483"/>
              <a:chExt cx="8676030" cy="1278232"/>
            </a:xfrm>
          </p:grpSpPr>
          <p:pic>
            <p:nvPicPr>
              <p:cNvPr id="4" name="Picture 4" descr="C:\Users\AbHi\Documents\My Dropbox\cvpr12\figure3\amphi\startBaselineAmph\01.jpg"/>
              <p:cNvPicPr>
                <a:picLocks noChangeAspect="1" noChangeArrowheads="1"/>
              </p:cNvPicPr>
              <p:nvPr/>
            </p:nvPicPr>
            <p:blipFill>
              <a:blip r:embed="rId3" cstate="print"/>
              <a:srcRect/>
              <a:stretch>
                <a:fillRect/>
              </a:stretch>
            </p:blipFill>
            <p:spPr bwMode="auto">
              <a:xfrm>
                <a:off x="5838491" y="1875483"/>
                <a:ext cx="1920205" cy="1278232"/>
              </a:xfrm>
              <a:prstGeom prst="rect">
                <a:avLst/>
              </a:prstGeom>
              <a:noFill/>
            </p:spPr>
          </p:pic>
          <p:pic>
            <p:nvPicPr>
              <p:cNvPr id="5" name="Picture 5" descr="C:\Users\AbHi\Documents\My Dropbox\cvpr12\figure3\amphi\startBaselineAmph\02.jpg"/>
              <p:cNvPicPr>
                <a:picLocks noChangeAspect="1" noChangeArrowheads="1"/>
              </p:cNvPicPr>
              <p:nvPr/>
            </p:nvPicPr>
            <p:blipFill>
              <a:blip r:embed="rId4" cstate="print"/>
              <a:srcRect/>
              <a:stretch>
                <a:fillRect/>
              </a:stretch>
            </p:blipFill>
            <p:spPr bwMode="auto">
              <a:xfrm>
                <a:off x="4101292" y="1875483"/>
                <a:ext cx="1704309" cy="1278232"/>
              </a:xfrm>
              <a:prstGeom prst="rect">
                <a:avLst/>
              </a:prstGeom>
              <a:noFill/>
            </p:spPr>
          </p:pic>
          <p:pic>
            <p:nvPicPr>
              <p:cNvPr id="6" name="Picture 6" descr="C:\Users\AbHi\Documents\My Dropbox\cvpr12\figure3\amphi\startBaselineAmph\03.jpg"/>
              <p:cNvPicPr>
                <a:picLocks noChangeAspect="1" noChangeArrowheads="1"/>
              </p:cNvPicPr>
              <p:nvPr/>
            </p:nvPicPr>
            <p:blipFill>
              <a:blip r:embed="rId5" cstate="print"/>
              <a:srcRect/>
              <a:stretch>
                <a:fillRect/>
              </a:stretch>
            </p:blipFill>
            <p:spPr bwMode="auto">
              <a:xfrm>
                <a:off x="405535" y="1875483"/>
                <a:ext cx="1722169" cy="1278232"/>
              </a:xfrm>
              <a:prstGeom prst="rect">
                <a:avLst/>
              </a:prstGeom>
              <a:noFill/>
            </p:spPr>
          </p:pic>
          <p:pic>
            <p:nvPicPr>
              <p:cNvPr id="7" name="Picture 7" descr="C:\Users\AbHi\Documents\My Dropbox\cvpr12\figure3\amphi\startBaselineAmph\04.jpg"/>
              <p:cNvPicPr>
                <a:picLocks noChangeAspect="1" noChangeArrowheads="1"/>
              </p:cNvPicPr>
              <p:nvPr/>
            </p:nvPicPr>
            <p:blipFill>
              <a:blip r:embed="rId6" cstate="print"/>
              <a:srcRect/>
              <a:stretch>
                <a:fillRect/>
              </a:stretch>
            </p:blipFill>
            <p:spPr bwMode="auto">
              <a:xfrm>
                <a:off x="7791587" y="1875483"/>
                <a:ext cx="1289978" cy="1278232"/>
              </a:xfrm>
              <a:prstGeom prst="rect">
                <a:avLst/>
              </a:prstGeom>
              <a:noFill/>
            </p:spPr>
          </p:pic>
          <p:pic>
            <p:nvPicPr>
              <p:cNvPr id="8" name="Picture 8" descr="C:\Users\AbHi\Documents\My Dropbox\cvpr12\figure3\amphi\startBaselineAmph\05.jpg"/>
              <p:cNvPicPr>
                <a:picLocks noChangeAspect="1" noChangeArrowheads="1"/>
              </p:cNvPicPr>
              <p:nvPr/>
            </p:nvPicPr>
            <p:blipFill>
              <a:blip r:embed="rId7" cstate="print"/>
              <a:srcRect/>
              <a:stretch>
                <a:fillRect/>
              </a:stretch>
            </p:blipFill>
            <p:spPr bwMode="auto">
              <a:xfrm>
                <a:off x="2160593" y="1875483"/>
                <a:ext cx="1907809" cy="1278232"/>
              </a:xfrm>
              <a:prstGeom prst="rect">
                <a:avLst/>
              </a:prstGeom>
              <a:noFill/>
            </p:spPr>
          </p:pic>
        </p:grpSp>
        <p:sp>
          <p:nvSpPr>
            <p:cNvPr id="19" name="TextBox 18"/>
            <p:cNvSpPr txBox="1"/>
            <p:nvPr/>
          </p:nvSpPr>
          <p:spPr>
            <a:xfrm rot="16200000">
              <a:off x="-714343" y="2345324"/>
              <a:ext cx="1828798" cy="338554"/>
            </a:xfrm>
            <a:prstGeom prst="rect">
              <a:avLst/>
            </a:prstGeom>
            <a:noFill/>
          </p:spPr>
          <p:txBody>
            <a:bodyPr wrap="square" rtlCol="0">
              <a:spAutoFit/>
            </a:bodyPr>
            <a:lstStyle/>
            <a:p>
              <a:pPr algn="ctr"/>
              <a:r>
                <a:rPr lang="en-US" sz="1600" b="1" dirty="0" smtClean="0">
                  <a:cs typeface="Arial" pitchFamily="34" charset="0"/>
                </a:rPr>
                <a:t>Bootstrapping</a:t>
              </a:r>
              <a:endParaRPr lang="en-US" sz="2000" b="1" dirty="0">
                <a:cs typeface="Arial" pitchFamily="34" charset="0"/>
              </a:endParaRPr>
            </a:p>
          </p:txBody>
        </p:sp>
      </p:grpSp>
      <p:grpSp>
        <p:nvGrpSpPr>
          <p:cNvPr id="55" name="Group 54"/>
          <p:cNvGrpSpPr/>
          <p:nvPr/>
        </p:nvGrpSpPr>
        <p:grpSpPr>
          <a:xfrm>
            <a:off x="30779" y="3507746"/>
            <a:ext cx="9050786" cy="1430713"/>
            <a:chOff x="30779" y="3507746"/>
            <a:chExt cx="9050786" cy="1430713"/>
          </a:xfrm>
        </p:grpSpPr>
        <p:grpSp>
          <p:nvGrpSpPr>
            <p:cNvPr id="54" name="Group 53"/>
            <p:cNvGrpSpPr/>
            <p:nvPr/>
          </p:nvGrpSpPr>
          <p:grpSpPr>
            <a:xfrm>
              <a:off x="392448" y="3583023"/>
              <a:ext cx="8689117" cy="1280160"/>
              <a:chOff x="392448" y="3583023"/>
              <a:chExt cx="8689117" cy="1280160"/>
            </a:xfrm>
          </p:grpSpPr>
          <p:pic>
            <p:nvPicPr>
              <p:cNvPr id="9" name="Picture 9" descr="C:\Users\AbHi\Documents\My Dropbox\cvpr12\figure3\amphi\only attribute\01.jpg"/>
              <p:cNvPicPr>
                <a:picLocks noChangeAspect="1" noChangeArrowheads="1"/>
              </p:cNvPicPr>
              <p:nvPr/>
            </p:nvPicPr>
            <p:blipFill>
              <a:blip r:embed="rId8" cstate="print"/>
              <a:srcRect/>
              <a:stretch>
                <a:fillRect/>
              </a:stretch>
            </p:blipFill>
            <p:spPr bwMode="auto">
              <a:xfrm>
                <a:off x="392448" y="3583023"/>
                <a:ext cx="1706880" cy="1280160"/>
              </a:xfrm>
              <a:prstGeom prst="rect">
                <a:avLst/>
              </a:prstGeom>
              <a:noFill/>
            </p:spPr>
          </p:pic>
          <p:pic>
            <p:nvPicPr>
              <p:cNvPr id="10" name="Picture 10" descr="C:\Users\AbHi\Documents\My Dropbox\cvpr12\figure3\amphi\only attribute\02.jpg"/>
              <p:cNvPicPr>
                <a:picLocks noChangeAspect="1" noChangeArrowheads="1"/>
              </p:cNvPicPr>
              <p:nvPr/>
            </p:nvPicPr>
            <p:blipFill>
              <a:blip r:embed="rId9" cstate="print"/>
              <a:srcRect/>
              <a:stretch>
                <a:fillRect/>
              </a:stretch>
            </p:blipFill>
            <p:spPr bwMode="auto">
              <a:xfrm>
                <a:off x="2132261" y="3583023"/>
                <a:ext cx="1706880" cy="1280160"/>
              </a:xfrm>
              <a:prstGeom prst="rect">
                <a:avLst/>
              </a:prstGeom>
              <a:noFill/>
            </p:spPr>
          </p:pic>
          <p:pic>
            <p:nvPicPr>
              <p:cNvPr id="11" name="Picture 11" descr="C:\Users\AbHi\Documents\My Dropbox\cvpr12\figure3\amphi\only attribute\03.jpg"/>
              <p:cNvPicPr>
                <a:picLocks noChangeAspect="1" noChangeArrowheads="1"/>
              </p:cNvPicPr>
              <p:nvPr/>
            </p:nvPicPr>
            <p:blipFill>
              <a:blip r:embed="rId10" cstate="print"/>
              <a:srcRect/>
              <a:stretch>
                <a:fillRect/>
              </a:stretch>
            </p:blipFill>
            <p:spPr bwMode="auto">
              <a:xfrm>
                <a:off x="5421512" y="3583023"/>
                <a:ext cx="1706880" cy="1280160"/>
              </a:xfrm>
              <a:prstGeom prst="rect">
                <a:avLst/>
              </a:prstGeom>
              <a:noFill/>
            </p:spPr>
          </p:pic>
          <p:pic>
            <p:nvPicPr>
              <p:cNvPr id="12" name="Picture 12" descr="C:\Users\AbHi\Documents\My Dropbox\cvpr12\figure3\amphi\only attribute\04.jpg"/>
              <p:cNvPicPr>
                <a:picLocks noChangeAspect="1" noChangeArrowheads="1"/>
              </p:cNvPicPr>
              <p:nvPr/>
            </p:nvPicPr>
            <p:blipFill>
              <a:blip r:embed="rId11" cstate="print"/>
              <a:srcRect/>
              <a:stretch>
                <a:fillRect/>
              </a:stretch>
            </p:blipFill>
            <p:spPr bwMode="auto">
              <a:xfrm>
                <a:off x="3872073" y="3583023"/>
                <a:ext cx="1516508" cy="1280160"/>
              </a:xfrm>
              <a:prstGeom prst="rect">
                <a:avLst/>
              </a:prstGeom>
              <a:noFill/>
            </p:spPr>
          </p:pic>
          <p:pic>
            <p:nvPicPr>
              <p:cNvPr id="13" name="Picture 13" descr="C:\Users\AbHi\Documents\My Dropbox\cvpr12\figure3\amphi\only attribute\05.jpg"/>
              <p:cNvPicPr>
                <a:picLocks noChangeAspect="1" noChangeArrowheads="1"/>
              </p:cNvPicPr>
              <p:nvPr/>
            </p:nvPicPr>
            <p:blipFill>
              <a:blip r:embed="rId12" cstate="print"/>
              <a:srcRect/>
              <a:stretch>
                <a:fillRect/>
              </a:stretch>
            </p:blipFill>
            <p:spPr bwMode="auto">
              <a:xfrm>
                <a:off x="7161325" y="3583023"/>
                <a:ext cx="1920240" cy="1280160"/>
              </a:xfrm>
              <a:prstGeom prst="rect">
                <a:avLst/>
              </a:prstGeom>
              <a:noFill/>
            </p:spPr>
          </p:pic>
        </p:grpSp>
        <p:sp>
          <p:nvSpPr>
            <p:cNvPr id="20" name="TextBox 19"/>
            <p:cNvSpPr txBox="1"/>
            <p:nvPr/>
          </p:nvSpPr>
          <p:spPr>
            <a:xfrm rot="16200000">
              <a:off x="-515301" y="4053826"/>
              <a:ext cx="1430713" cy="338554"/>
            </a:xfrm>
            <a:prstGeom prst="rect">
              <a:avLst/>
            </a:prstGeom>
            <a:noFill/>
          </p:spPr>
          <p:txBody>
            <a:bodyPr wrap="none" rtlCol="0">
              <a:spAutoFit/>
            </a:bodyPr>
            <a:lstStyle/>
            <a:p>
              <a:pPr algn="ctr"/>
              <a:r>
                <a:rPr lang="en-US" sz="1600" b="1" dirty="0" smtClean="0">
                  <a:cs typeface="Arial" pitchFamily="34" charset="0"/>
                </a:rPr>
                <a:t>BA Constraints</a:t>
              </a:r>
              <a:endParaRPr lang="en-US" sz="1600" b="1" dirty="0">
                <a:cs typeface="Arial" pitchFamily="34" charset="0"/>
              </a:endParaRPr>
            </a:p>
          </p:txBody>
        </p:sp>
      </p:grpSp>
      <p:sp>
        <p:nvSpPr>
          <p:cNvPr id="21" name="TextBox 20"/>
          <p:cNvSpPr txBox="1"/>
          <p:nvPr/>
        </p:nvSpPr>
        <p:spPr>
          <a:xfrm>
            <a:off x="4871404" y="407759"/>
            <a:ext cx="3663519" cy="769441"/>
          </a:xfrm>
          <a:prstGeom prst="rect">
            <a:avLst/>
          </a:prstGeom>
          <a:noFill/>
        </p:spPr>
        <p:txBody>
          <a:bodyPr wrap="square" rtlCol="0">
            <a:spAutoFit/>
          </a:bodyPr>
          <a:lstStyle/>
          <a:p>
            <a:pPr algn="ctr"/>
            <a:r>
              <a:rPr lang="en-US" sz="4400" b="1" dirty="0" smtClean="0">
                <a:cs typeface="Arial" pitchFamily="34" charset="0"/>
              </a:rPr>
              <a:t>Amphitheatre</a:t>
            </a:r>
            <a:endParaRPr lang="en-US" sz="4400" b="1" dirty="0">
              <a:cs typeface="Arial" pitchFamily="34" charset="0"/>
            </a:endParaRPr>
          </a:p>
        </p:txBody>
      </p:sp>
      <p:grpSp>
        <p:nvGrpSpPr>
          <p:cNvPr id="56" name="Group 55"/>
          <p:cNvGrpSpPr/>
          <p:nvPr/>
        </p:nvGrpSpPr>
        <p:grpSpPr>
          <a:xfrm>
            <a:off x="30777" y="5330434"/>
            <a:ext cx="9050788" cy="1381212"/>
            <a:chOff x="30777" y="5330434"/>
            <a:chExt cx="9050788" cy="1381212"/>
          </a:xfrm>
        </p:grpSpPr>
        <p:grpSp>
          <p:nvGrpSpPr>
            <p:cNvPr id="25" name="Group 24"/>
            <p:cNvGrpSpPr>
              <a:grpSpLocks noChangeAspect="1"/>
            </p:cNvGrpSpPr>
            <p:nvPr/>
          </p:nvGrpSpPr>
          <p:grpSpPr>
            <a:xfrm>
              <a:off x="392448" y="5380960"/>
              <a:ext cx="8689117" cy="1280160"/>
              <a:chOff x="649960" y="5068824"/>
              <a:chExt cx="10613136" cy="1563624"/>
            </a:xfrm>
          </p:grpSpPr>
          <p:pic>
            <p:nvPicPr>
              <p:cNvPr id="14" name="Picture 14" descr="C:\Users\AbHi\Documents\My Dropbox\cvpr12\figure3\amphi\withtypecheck\01.jpg"/>
              <p:cNvPicPr>
                <a:picLocks noChangeAspect="1" noChangeArrowheads="1"/>
              </p:cNvPicPr>
              <p:nvPr/>
            </p:nvPicPr>
            <p:blipFill>
              <a:blip r:embed="rId8" cstate="print"/>
              <a:srcRect/>
              <a:stretch>
                <a:fillRect/>
              </a:stretch>
            </p:blipFill>
            <p:spPr bwMode="auto">
              <a:xfrm>
                <a:off x="649960" y="5068824"/>
                <a:ext cx="2084832" cy="1563624"/>
              </a:xfrm>
              <a:prstGeom prst="rect">
                <a:avLst/>
              </a:prstGeom>
              <a:noFill/>
            </p:spPr>
          </p:pic>
          <p:pic>
            <p:nvPicPr>
              <p:cNvPr id="15" name="Picture 16" descr="C:\Users\AbHi\Documents\My Dropbox\cvpr12\figure3\amphi\withtypecheck\03.jpg"/>
              <p:cNvPicPr>
                <a:picLocks noChangeAspect="1" noChangeArrowheads="1"/>
              </p:cNvPicPr>
              <p:nvPr/>
            </p:nvPicPr>
            <p:blipFill>
              <a:blip r:embed="rId13" cstate="print"/>
              <a:srcRect/>
              <a:stretch>
                <a:fillRect/>
              </a:stretch>
            </p:blipFill>
            <p:spPr bwMode="auto">
              <a:xfrm>
                <a:off x="2779968" y="5068824"/>
                <a:ext cx="2292749" cy="1563624"/>
              </a:xfrm>
              <a:prstGeom prst="rect">
                <a:avLst/>
              </a:prstGeom>
              <a:noFill/>
            </p:spPr>
          </p:pic>
          <p:pic>
            <p:nvPicPr>
              <p:cNvPr id="16" name="Picture 17" descr="C:\Users\AbHi\Documents\My Dropbox\cvpr12\figure3\amphi\withtypecheck\04.jpg"/>
              <p:cNvPicPr>
                <a:picLocks noChangeAspect="1" noChangeArrowheads="1"/>
              </p:cNvPicPr>
              <p:nvPr/>
            </p:nvPicPr>
            <p:blipFill>
              <a:blip r:embed="rId14" cstate="print"/>
              <a:srcRect/>
              <a:stretch>
                <a:fillRect/>
              </a:stretch>
            </p:blipFill>
            <p:spPr bwMode="auto">
              <a:xfrm>
                <a:off x="5117893" y="5068824"/>
                <a:ext cx="2005584" cy="1563624"/>
              </a:xfrm>
              <a:prstGeom prst="rect">
                <a:avLst/>
              </a:prstGeom>
              <a:noFill/>
            </p:spPr>
          </p:pic>
          <p:pic>
            <p:nvPicPr>
              <p:cNvPr id="17" name="Picture 18" descr="C:\Users\AbHi\Documents\My Dropbox\cvpr12\figure3\amphi\withtypecheck\05.jpg"/>
              <p:cNvPicPr>
                <a:picLocks noChangeAspect="1" noChangeArrowheads="1"/>
              </p:cNvPicPr>
              <p:nvPr/>
            </p:nvPicPr>
            <p:blipFill>
              <a:blip r:embed="rId15" cstate="print"/>
              <a:srcRect/>
              <a:stretch>
                <a:fillRect/>
              </a:stretch>
            </p:blipFill>
            <p:spPr bwMode="auto">
              <a:xfrm>
                <a:off x="9298660" y="5068824"/>
                <a:ext cx="1964436" cy="1563624"/>
              </a:xfrm>
              <a:prstGeom prst="rect">
                <a:avLst/>
              </a:prstGeom>
              <a:noFill/>
            </p:spPr>
          </p:pic>
          <p:pic>
            <p:nvPicPr>
              <p:cNvPr id="18" name="Picture 10" descr="C:\Users\AbHi\Documents\My Dropbox\cvpr12\figure3\amphi\only attribute\02.jpg"/>
              <p:cNvPicPr>
                <a:picLocks noChangeAspect="1" noChangeArrowheads="1"/>
              </p:cNvPicPr>
              <p:nvPr/>
            </p:nvPicPr>
            <p:blipFill>
              <a:blip r:embed="rId9" cstate="print"/>
              <a:srcRect/>
              <a:stretch>
                <a:fillRect/>
              </a:stretch>
            </p:blipFill>
            <p:spPr bwMode="auto">
              <a:xfrm>
                <a:off x="7168653" y="5068824"/>
                <a:ext cx="2084832" cy="1563624"/>
              </a:xfrm>
              <a:prstGeom prst="rect">
                <a:avLst/>
              </a:prstGeom>
              <a:noFill/>
            </p:spPr>
          </p:pic>
        </p:grpSp>
        <p:sp>
          <p:nvSpPr>
            <p:cNvPr id="22" name="TextBox 21"/>
            <p:cNvSpPr txBox="1"/>
            <p:nvPr/>
          </p:nvSpPr>
          <p:spPr>
            <a:xfrm rot="16200000">
              <a:off x="-490552" y="5851763"/>
              <a:ext cx="1381212" cy="338554"/>
            </a:xfrm>
            <a:prstGeom prst="rect">
              <a:avLst/>
            </a:prstGeom>
            <a:noFill/>
          </p:spPr>
          <p:txBody>
            <a:bodyPr wrap="none" rtlCol="0">
              <a:spAutoFit/>
            </a:bodyPr>
            <a:lstStyle/>
            <a:p>
              <a:pPr algn="ctr"/>
              <a:r>
                <a:rPr lang="en-US" sz="1600" b="1" dirty="0" smtClean="0">
                  <a:cs typeface="Arial" pitchFamily="34" charset="0"/>
                </a:rPr>
                <a:t>Our Approach</a:t>
              </a:r>
            </a:p>
          </p:txBody>
        </p:sp>
      </p:grpSp>
      <p:grpSp>
        <p:nvGrpSpPr>
          <p:cNvPr id="51" name="Group 50"/>
          <p:cNvGrpSpPr/>
          <p:nvPr/>
        </p:nvGrpSpPr>
        <p:grpSpPr>
          <a:xfrm>
            <a:off x="30779" y="15238"/>
            <a:ext cx="4269236" cy="1508761"/>
            <a:chOff x="30779" y="15238"/>
            <a:chExt cx="4269236" cy="1508761"/>
          </a:xfrm>
        </p:grpSpPr>
        <p:pic>
          <p:nvPicPr>
            <p:cNvPr id="2" name="Picture 2" descr="C:\Users\AbHi\Documents\My Dropbox\cvpr12\figure3\.a.amphitheater2.jpg"/>
            <p:cNvPicPr>
              <a:picLocks noChangeAspect="1" noChangeArrowheads="1"/>
            </p:cNvPicPr>
            <p:nvPr/>
          </p:nvPicPr>
          <p:blipFill>
            <a:blip r:embed="rId16" cstate="print"/>
            <a:srcRect/>
            <a:stretch>
              <a:fillRect/>
            </a:stretch>
          </p:blipFill>
          <p:spPr bwMode="auto">
            <a:xfrm>
              <a:off x="2375965" y="152400"/>
              <a:ext cx="1924050" cy="1280160"/>
            </a:xfrm>
            <a:prstGeom prst="rect">
              <a:avLst/>
            </a:prstGeom>
            <a:noFill/>
          </p:spPr>
        </p:pic>
        <p:pic>
          <p:nvPicPr>
            <p:cNvPr id="3" name="Picture 3" descr="C:\Users\AbHi\Documents\My Dropbox\cvpr12\figure3\.a.amphitheater1.jpg"/>
            <p:cNvPicPr>
              <a:picLocks noChangeAspect="1" noChangeArrowheads="1"/>
            </p:cNvPicPr>
            <p:nvPr/>
          </p:nvPicPr>
          <p:blipFill>
            <a:blip r:embed="rId17" cstate="print"/>
            <a:srcRect/>
            <a:stretch>
              <a:fillRect/>
            </a:stretch>
          </p:blipFill>
          <p:spPr bwMode="auto">
            <a:xfrm>
              <a:off x="405535" y="152400"/>
              <a:ext cx="1911927" cy="1280160"/>
            </a:xfrm>
            <a:prstGeom prst="rect">
              <a:avLst/>
            </a:prstGeom>
            <a:noFill/>
          </p:spPr>
        </p:pic>
        <p:sp>
          <p:nvSpPr>
            <p:cNvPr id="48" name="TextBox 47"/>
            <p:cNvSpPr txBox="1"/>
            <p:nvPr/>
          </p:nvSpPr>
          <p:spPr>
            <a:xfrm rot="16200000">
              <a:off x="-554325" y="600342"/>
              <a:ext cx="1508761" cy="338554"/>
            </a:xfrm>
            <a:prstGeom prst="rect">
              <a:avLst/>
            </a:prstGeom>
            <a:noFill/>
          </p:spPr>
          <p:txBody>
            <a:bodyPr wrap="square" rtlCol="0">
              <a:spAutoFit/>
            </a:bodyPr>
            <a:lstStyle/>
            <a:p>
              <a:pPr algn="ctr"/>
              <a:r>
                <a:rPr lang="en-US" sz="1600" b="1" dirty="0" smtClean="0">
                  <a:cs typeface="Arial" pitchFamily="34" charset="0"/>
                </a:rPr>
                <a:t>Seed Images</a:t>
              </a:r>
              <a:endParaRPr lang="en-US" sz="1600" b="1" dirty="0">
                <a:cs typeface="Arial" pitchFamily="34" charset="0"/>
              </a:endParaRPr>
            </a:p>
          </p:txBody>
        </p:sp>
      </p:grpSp>
      <p:sp>
        <p:nvSpPr>
          <p:cNvPr id="24" name="Slide Number Placeholder 23"/>
          <p:cNvSpPr>
            <a:spLocks noGrp="1"/>
          </p:cNvSpPr>
          <p:nvPr>
            <p:ph type="sldNum" sz="quarter" idx="12"/>
          </p:nvPr>
        </p:nvSpPr>
        <p:spPr/>
        <p:txBody>
          <a:bodyPr/>
          <a:lstStyle/>
          <a:p>
            <a:fld id="{0685640F-F442-41BC-A4D4-AC338F572387}" type="slidenum">
              <a:rPr lang="en-US" smtClean="0"/>
              <a:t>24</a:t>
            </a:fld>
            <a:endParaRPr lang="en-US" dirty="0"/>
          </a:p>
        </p:txBody>
      </p:sp>
      <p:pic>
        <p:nvPicPr>
          <p:cNvPr id="57" name="Picture 4" descr="C:\Users\AbHi\Documents\My Dropbox\cvpr12\figure3\amphi\startBaselineAmph\01.jpg"/>
          <p:cNvPicPr>
            <a:picLocks noChangeAspect="1" noChangeArrowheads="1"/>
          </p:cNvPicPr>
          <p:nvPr/>
        </p:nvPicPr>
        <p:blipFill>
          <a:blip r:embed="rId3" cstate="print"/>
          <a:srcRect/>
          <a:stretch>
            <a:fillRect/>
          </a:stretch>
        </p:blipFill>
        <p:spPr bwMode="auto">
          <a:xfrm>
            <a:off x="5838491" y="1875483"/>
            <a:ext cx="1920205" cy="1278232"/>
          </a:xfrm>
          <a:prstGeom prst="rect">
            <a:avLst/>
          </a:prstGeom>
          <a:ln w="57150" cap="sq">
            <a:solidFill>
              <a:srgbClr val="FF0000"/>
            </a:solidFill>
            <a:prstDash val="solid"/>
            <a:miter lim="800000"/>
          </a:ln>
          <a:effectLst/>
        </p:spPr>
      </p:pic>
      <p:pic>
        <p:nvPicPr>
          <p:cNvPr id="58" name="Picture 6" descr="C:\Users\AbHi\Documents\My Dropbox\cvpr12\figure3\amphi\startBaselineAmph\03.jpg"/>
          <p:cNvPicPr>
            <a:picLocks noChangeAspect="1" noChangeArrowheads="1"/>
          </p:cNvPicPr>
          <p:nvPr/>
        </p:nvPicPr>
        <p:blipFill>
          <a:blip r:embed="rId5" cstate="print"/>
          <a:srcRect/>
          <a:stretch>
            <a:fillRect/>
          </a:stretch>
        </p:blipFill>
        <p:spPr bwMode="auto">
          <a:xfrm>
            <a:off x="405535" y="1875483"/>
            <a:ext cx="1722169" cy="1278232"/>
          </a:xfrm>
          <a:prstGeom prst="rect">
            <a:avLst/>
          </a:prstGeom>
          <a:ln w="57150" cap="sq">
            <a:solidFill>
              <a:srgbClr val="FF0000"/>
            </a:solidFill>
            <a:prstDash val="solid"/>
            <a:miter lim="800000"/>
          </a:ln>
          <a:effectLst/>
        </p:spPr>
      </p:pic>
      <p:pic>
        <p:nvPicPr>
          <p:cNvPr id="59" name="Picture 7" descr="C:\Users\AbHi\Documents\My Dropbox\cvpr12\figure3\amphi\startBaselineAmph\04.jpg"/>
          <p:cNvPicPr>
            <a:picLocks noChangeAspect="1" noChangeArrowheads="1"/>
          </p:cNvPicPr>
          <p:nvPr/>
        </p:nvPicPr>
        <p:blipFill>
          <a:blip r:embed="rId6" cstate="print"/>
          <a:srcRect/>
          <a:stretch>
            <a:fillRect/>
          </a:stretch>
        </p:blipFill>
        <p:spPr bwMode="auto">
          <a:xfrm>
            <a:off x="7791587" y="1875483"/>
            <a:ext cx="1289978" cy="1278232"/>
          </a:xfrm>
          <a:prstGeom prst="rect">
            <a:avLst/>
          </a:prstGeom>
          <a:ln w="57150" cap="sq">
            <a:solidFill>
              <a:srgbClr val="FF0000"/>
            </a:solidFill>
            <a:prstDash val="solid"/>
            <a:miter lim="800000"/>
          </a:ln>
          <a:effectLst/>
        </p:spPr>
      </p:pic>
      <p:pic>
        <p:nvPicPr>
          <p:cNvPr id="60" name="Picture 12" descr="C:\Users\AbHi\Documents\My Dropbox\cvpr12\figure3\amphi\only attribute\04.jpg"/>
          <p:cNvPicPr>
            <a:picLocks noChangeAspect="1" noChangeArrowheads="1"/>
          </p:cNvPicPr>
          <p:nvPr/>
        </p:nvPicPr>
        <p:blipFill>
          <a:blip r:embed="rId11" cstate="print"/>
          <a:srcRect/>
          <a:stretch>
            <a:fillRect/>
          </a:stretch>
        </p:blipFill>
        <p:spPr bwMode="auto">
          <a:xfrm>
            <a:off x="3872073" y="3585404"/>
            <a:ext cx="1516508" cy="1280160"/>
          </a:xfrm>
          <a:prstGeom prst="rect">
            <a:avLst/>
          </a:prstGeom>
          <a:noFill/>
          <a:ln w="57150">
            <a:solidFill>
              <a:srgbClr val="FF0000"/>
            </a:solidFill>
          </a:ln>
        </p:spPr>
      </p:pic>
    </p:spTree>
    <p:extLst>
      <p:ext uri="{BB962C8B-B14F-4D97-AF65-F5344CB8AC3E}">
        <p14:creationId xmlns:p14="http://schemas.microsoft.com/office/powerpoint/2010/main" val="27914304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25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250"/>
                                        <p:tgtEl>
                                          <p:spTgt spid="5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0" name="Group 69"/>
          <p:cNvGrpSpPr/>
          <p:nvPr/>
        </p:nvGrpSpPr>
        <p:grpSpPr>
          <a:xfrm>
            <a:off x="30779" y="3493964"/>
            <a:ext cx="9063082" cy="1463040"/>
            <a:chOff x="30779" y="3493964"/>
            <a:chExt cx="9063082" cy="1463040"/>
          </a:xfrm>
        </p:grpSpPr>
        <p:grpSp>
          <p:nvGrpSpPr>
            <p:cNvPr id="69" name="Group 68"/>
            <p:cNvGrpSpPr/>
            <p:nvPr/>
          </p:nvGrpSpPr>
          <p:grpSpPr>
            <a:xfrm>
              <a:off x="392448" y="3493964"/>
              <a:ext cx="8701413" cy="1463040"/>
              <a:chOff x="392448" y="3493964"/>
              <a:chExt cx="8701413" cy="1463040"/>
            </a:xfrm>
          </p:grpSpPr>
          <p:pic>
            <p:nvPicPr>
              <p:cNvPr id="52" name="Picture 9" descr="C:\Users\AbHi\Documents\My Dropbox\cvpr12\figure3\bridge\watt\01.jpg"/>
              <p:cNvPicPr>
                <a:picLocks noChangeAspect="1" noChangeArrowheads="1"/>
              </p:cNvPicPr>
              <p:nvPr/>
            </p:nvPicPr>
            <p:blipFill rotWithShape="1">
              <a:blip r:embed="rId3" cstate="print"/>
              <a:srcRect b="11719"/>
              <a:stretch/>
            </p:blipFill>
            <p:spPr bwMode="auto">
              <a:xfrm>
                <a:off x="392448" y="3493964"/>
                <a:ext cx="1920158" cy="1463039"/>
              </a:xfrm>
              <a:prstGeom prst="rect">
                <a:avLst/>
              </a:prstGeom>
              <a:noFill/>
            </p:spPr>
          </p:pic>
          <p:pic>
            <p:nvPicPr>
              <p:cNvPr id="53" name="Picture 10" descr="C:\Users\AbHi\Documents\My Dropbox\cvpr12\figure3\bridge\watt\02.jpg"/>
              <p:cNvPicPr>
                <a:picLocks noChangeAspect="1" noChangeArrowheads="1"/>
              </p:cNvPicPr>
              <p:nvPr/>
            </p:nvPicPr>
            <p:blipFill rotWithShape="1">
              <a:blip r:embed="rId4" cstate="print"/>
              <a:srcRect t="11718"/>
              <a:stretch/>
            </p:blipFill>
            <p:spPr bwMode="auto">
              <a:xfrm>
                <a:off x="7327496" y="3493965"/>
                <a:ext cx="1766365" cy="1463039"/>
              </a:xfrm>
              <a:prstGeom prst="rect">
                <a:avLst/>
              </a:prstGeom>
              <a:noFill/>
            </p:spPr>
          </p:pic>
          <p:pic>
            <p:nvPicPr>
              <p:cNvPr id="54" name="Picture 11" descr="C:\Users\AbHi\Documents\My Dropbox\cvpr12\figure3\bridge\watt\03.jpg"/>
              <p:cNvPicPr>
                <a:picLocks noChangeAspect="1" noChangeArrowheads="1"/>
              </p:cNvPicPr>
              <p:nvPr/>
            </p:nvPicPr>
            <p:blipFill rotWithShape="1">
              <a:blip r:embed="rId5" cstate="print"/>
              <a:srcRect t="11719"/>
              <a:stretch/>
            </p:blipFill>
            <p:spPr bwMode="auto">
              <a:xfrm>
                <a:off x="3936654" y="3493964"/>
                <a:ext cx="1628775" cy="1463040"/>
              </a:xfrm>
              <a:prstGeom prst="rect">
                <a:avLst/>
              </a:prstGeom>
              <a:noFill/>
            </p:spPr>
          </p:pic>
          <p:pic>
            <p:nvPicPr>
              <p:cNvPr id="55" name="Picture 12" descr="C:\Users\AbHi\Documents\My Dropbox\cvpr12\figure3\bridge\watt\04.jpg"/>
              <p:cNvPicPr>
                <a:picLocks noChangeAspect="1" noChangeArrowheads="1"/>
              </p:cNvPicPr>
              <p:nvPr/>
            </p:nvPicPr>
            <p:blipFill rotWithShape="1">
              <a:blip r:embed="rId6" cstate="print"/>
              <a:srcRect t="11719"/>
              <a:stretch/>
            </p:blipFill>
            <p:spPr bwMode="auto">
              <a:xfrm>
                <a:off x="5601712" y="3493964"/>
                <a:ext cx="1689502" cy="1463039"/>
              </a:xfrm>
              <a:prstGeom prst="rect">
                <a:avLst/>
              </a:prstGeom>
              <a:noFill/>
            </p:spPr>
          </p:pic>
          <p:pic>
            <p:nvPicPr>
              <p:cNvPr id="56" name="Picture 13" descr="C:\Users\AbHi\Documents\My Dropbox\cvpr12\figure3\bridge\watt\05.jpg"/>
              <p:cNvPicPr>
                <a:picLocks noChangeAspect="1" noChangeArrowheads="1"/>
              </p:cNvPicPr>
              <p:nvPr/>
            </p:nvPicPr>
            <p:blipFill rotWithShape="1">
              <a:blip r:embed="rId7" cstate="print"/>
              <a:srcRect t="11719"/>
              <a:stretch/>
            </p:blipFill>
            <p:spPr bwMode="auto">
              <a:xfrm>
                <a:off x="2348888" y="3493964"/>
                <a:ext cx="1551483" cy="1463039"/>
              </a:xfrm>
              <a:prstGeom prst="rect">
                <a:avLst/>
              </a:prstGeom>
              <a:noFill/>
            </p:spPr>
          </p:pic>
        </p:grpSp>
        <p:sp>
          <p:nvSpPr>
            <p:cNvPr id="12" name="TextBox 11"/>
            <p:cNvSpPr txBox="1"/>
            <p:nvPr/>
          </p:nvSpPr>
          <p:spPr>
            <a:xfrm rot="16200000">
              <a:off x="-515301" y="4053826"/>
              <a:ext cx="1430713" cy="338554"/>
            </a:xfrm>
            <a:prstGeom prst="rect">
              <a:avLst/>
            </a:prstGeom>
            <a:noFill/>
          </p:spPr>
          <p:txBody>
            <a:bodyPr wrap="none" rtlCol="0">
              <a:spAutoFit/>
            </a:bodyPr>
            <a:lstStyle/>
            <a:p>
              <a:pPr algn="ctr"/>
              <a:r>
                <a:rPr lang="en-US" sz="1600" b="1" dirty="0" smtClean="0">
                  <a:cs typeface="Arial" pitchFamily="34" charset="0"/>
                </a:rPr>
                <a:t>BA Constraints</a:t>
              </a:r>
              <a:endParaRPr lang="en-US" sz="1600" b="1" dirty="0">
                <a:cs typeface="Arial" pitchFamily="34" charset="0"/>
              </a:endParaRPr>
            </a:p>
          </p:txBody>
        </p:sp>
      </p:grpSp>
      <p:sp>
        <p:nvSpPr>
          <p:cNvPr id="18" name="TextBox 17"/>
          <p:cNvSpPr txBox="1"/>
          <p:nvPr/>
        </p:nvSpPr>
        <p:spPr>
          <a:xfrm>
            <a:off x="4871404" y="407759"/>
            <a:ext cx="3663519" cy="769441"/>
          </a:xfrm>
          <a:prstGeom prst="rect">
            <a:avLst/>
          </a:prstGeom>
          <a:noFill/>
        </p:spPr>
        <p:txBody>
          <a:bodyPr wrap="square" rtlCol="0">
            <a:spAutoFit/>
          </a:bodyPr>
          <a:lstStyle/>
          <a:p>
            <a:pPr algn="ctr"/>
            <a:r>
              <a:rPr lang="en-US" sz="4400" b="1" dirty="0" smtClean="0">
                <a:cs typeface="Arial" pitchFamily="34" charset="0"/>
              </a:rPr>
              <a:t>Bridge</a:t>
            </a:r>
            <a:endParaRPr lang="en-US" sz="4400" b="1" dirty="0">
              <a:cs typeface="Arial" pitchFamily="34" charset="0"/>
            </a:endParaRPr>
          </a:p>
        </p:txBody>
      </p:sp>
      <p:grpSp>
        <p:nvGrpSpPr>
          <p:cNvPr id="40" name="Group 39"/>
          <p:cNvGrpSpPr/>
          <p:nvPr/>
        </p:nvGrpSpPr>
        <p:grpSpPr>
          <a:xfrm>
            <a:off x="30779" y="152398"/>
            <a:ext cx="3855421" cy="1280163"/>
            <a:chOff x="30779" y="152398"/>
            <a:chExt cx="3855421" cy="1280163"/>
          </a:xfrm>
        </p:grpSpPr>
        <p:sp>
          <p:nvSpPr>
            <p:cNvPr id="30" name="TextBox 29"/>
            <p:cNvSpPr txBox="1"/>
            <p:nvPr/>
          </p:nvSpPr>
          <p:spPr>
            <a:xfrm rot="16200000">
              <a:off x="-440026" y="623203"/>
              <a:ext cx="1280163" cy="338554"/>
            </a:xfrm>
            <a:prstGeom prst="rect">
              <a:avLst/>
            </a:prstGeom>
            <a:noFill/>
          </p:spPr>
          <p:txBody>
            <a:bodyPr wrap="square" rtlCol="0">
              <a:spAutoFit/>
            </a:bodyPr>
            <a:lstStyle/>
            <a:p>
              <a:pPr algn="ctr"/>
              <a:r>
                <a:rPr lang="en-US" sz="1600" b="1" dirty="0" smtClean="0">
                  <a:cs typeface="Arial" pitchFamily="34" charset="0"/>
                </a:rPr>
                <a:t>Seed Images</a:t>
              </a:r>
              <a:endParaRPr lang="en-US" sz="1600" b="1" dirty="0">
                <a:cs typeface="Arial" pitchFamily="34" charset="0"/>
              </a:endParaRPr>
            </a:p>
          </p:txBody>
        </p:sp>
        <p:pic>
          <p:nvPicPr>
            <p:cNvPr id="38" name="Picture 2" descr="C:\Users\AbHi\Documents\My Dropbox\cvpr12\figure3\b.bridge1.jpg"/>
            <p:cNvPicPr>
              <a:picLocks noChangeAspect="1" noChangeArrowheads="1"/>
            </p:cNvPicPr>
            <p:nvPr/>
          </p:nvPicPr>
          <p:blipFill>
            <a:blip r:embed="rId8" cstate="print"/>
            <a:srcRect/>
            <a:stretch>
              <a:fillRect/>
            </a:stretch>
          </p:blipFill>
          <p:spPr bwMode="auto">
            <a:xfrm>
              <a:off x="2179320" y="152399"/>
              <a:ext cx="1706880" cy="1280160"/>
            </a:xfrm>
            <a:prstGeom prst="rect">
              <a:avLst/>
            </a:prstGeom>
            <a:noFill/>
          </p:spPr>
        </p:pic>
        <p:pic>
          <p:nvPicPr>
            <p:cNvPr id="39" name="Picture 3" descr="C:\Users\AbHi\Documents\My Dropbox\cvpr12\figure3\b.bridge2.jpg"/>
            <p:cNvPicPr>
              <a:picLocks noChangeAspect="1" noChangeArrowheads="1"/>
            </p:cNvPicPr>
            <p:nvPr/>
          </p:nvPicPr>
          <p:blipFill>
            <a:blip r:embed="rId9" cstate="print"/>
            <a:srcRect/>
            <a:stretch>
              <a:fillRect/>
            </a:stretch>
          </p:blipFill>
          <p:spPr bwMode="auto">
            <a:xfrm>
              <a:off x="405535" y="152400"/>
              <a:ext cx="1706880" cy="1280160"/>
            </a:xfrm>
            <a:prstGeom prst="rect">
              <a:avLst/>
            </a:prstGeom>
            <a:noFill/>
          </p:spPr>
        </p:pic>
      </p:grpSp>
      <p:grpSp>
        <p:nvGrpSpPr>
          <p:cNvPr id="68" name="Group 67"/>
          <p:cNvGrpSpPr/>
          <p:nvPr/>
        </p:nvGrpSpPr>
        <p:grpSpPr>
          <a:xfrm>
            <a:off x="30779" y="1676400"/>
            <a:ext cx="9063082" cy="1676397"/>
            <a:chOff x="30779" y="1676400"/>
            <a:chExt cx="9063082" cy="1676397"/>
          </a:xfrm>
        </p:grpSpPr>
        <p:sp>
          <p:nvSpPr>
            <p:cNvPr id="4" name="TextBox 3"/>
            <p:cNvSpPr txBox="1"/>
            <p:nvPr/>
          </p:nvSpPr>
          <p:spPr>
            <a:xfrm rot="16200000">
              <a:off x="-638143" y="2345322"/>
              <a:ext cx="1676397" cy="338554"/>
            </a:xfrm>
            <a:prstGeom prst="rect">
              <a:avLst/>
            </a:prstGeom>
            <a:noFill/>
          </p:spPr>
          <p:txBody>
            <a:bodyPr wrap="square" rtlCol="0">
              <a:spAutoFit/>
            </a:bodyPr>
            <a:lstStyle/>
            <a:p>
              <a:pPr algn="ctr"/>
              <a:r>
                <a:rPr lang="en-US" sz="1600" b="1" dirty="0" smtClean="0">
                  <a:cs typeface="Arial" pitchFamily="34" charset="0"/>
                </a:rPr>
                <a:t>Bootstrapping</a:t>
              </a:r>
              <a:endParaRPr lang="en-US" sz="1600" b="1" dirty="0">
                <a:cs typeface="Arial" pitchFamily="34" charset="0"/>
              </a:endParaRPr>
            </a:p>
          </p:txBody>
        </p:sp>
        <p:pic>
          <p:nvPicPr>
            <p:cNvPr id="42" name="Picture 4" descr="C:\Users\AbHi\Documents\My Dropbox\cvpr12\figure3\bridge\baseline\02.jpg"/>
            <p:cNvPicPr>
              <a:picLocks noChangeAspect="1" noChangeArrowheads="1"/>
            </p:cNvPicPr>
            <p:nvPr/>
          </p:nvPicPr>
          <p:blipFill rotWithShape="1">
            <a:blip r:embed="rId10" cstate="print"/>
            <a:srcRect t="10478"/>
            <a:stretch/>
          </p:blipFill>
          <p:spPr bwMode="auto">
            <a:xfrm>
              <a:off x="392448" y="1783080"/>
              <a:ext cx="1457383" cy="1463039"/>
            </a:xfrm>
            <a:prstGeom prst="rect">
              <a:avLst/>
            </a:prstGeom>
            <a:noFill/>
          </p:spPr>
        </p:pic>
        <p:pic>
          <p:nvPicPr>
            <p:cNvPr id="43" name="Picture 5" descr="C:\Users\AbHi\Documents\My Dropbox\cvpr12\figure3\bridge\baseline\03.jpg"/>
            <p:cNvPicPr>
              <a:picLocks noChangeAspect="1" noChangeArrowheads="1"/>
            </p:cNvPicPr>
            <p:nvPr/>
          </p:nvPicPr>
          <p:blipFill rotWithShape="1">
            <a:blip r:embed="rId11" cstate="print"/>
            <a:srcRect t="10478"/>
            <a:stretch/>
          </p:blipFill>
          <p:spPr bwMode="auto">
            <a:xfrm>
              <a:off x="1886835" y="1783080"/>
              <a:ext cx="2311972" cy="1463039"/>
            </a:xfrm>
            <a:prstGeom prst="rect">
              <a:avLst/>
            </a:prstGeom>
            <a:noFill/>
          </p:spPr>
        </p:pic>
        <p:pic>
          <p:nvPicPr>
            <p:cNvPr id="44" name="Picture 6" descr="C:\Users\AbHi\Documents\My Dropbox\cvpr12\figure3\bridge\baseline\04.jpg"/>
            <p:cNvPicPr>
              <a:picLocks noChangeAspect="1" noChangeArrowheads="1"/>
            </p:cNvPicPr>
            <p:nvPr/>
          </p:nvPicPr>
          <p:blipFill rotWithShape="1">
            <a:blip r:embed="rId12" cstate="print"/>
            <a:srcRect t="4576" b="5903"/>
            <a:stretch/>
          </p:blipFill>
          <p:spPr bwMode="auto">
            <a:xfrm>
              <a:off x="4235810" y="1783079"/>
              <a:ext cx="1435298" cy="1463040"/>
            </a:xfrm>
            <a:prstGeom prst="rect">
              <a:avLst/>
            </a:prstGeom>
            <a:noFill/>
          </p:spPr>
        </p:pic>
        <p:pic>
          <p:nvPicPr>
            <p:cNvPr id="45" name="Picture 7" descr="C:\Users\AbHi\Documents\My Dropbox\cvpr12\figure3\bridge\baseline\05.jpg"/>
            <p:cNvPicPr>
              <a:picLocks noChangeAspect="1" noChangeArrowheads="1"/>
            </p:cNvPicPr>
            <p:nvPr/>
          </p:nvPicPr>
          <p:blipFill rotWithShape="1">
            <a:blip r:embed="rId13" cstate="print"/>
            <a:srcRect t="10478"/>
            <a:stretch/>
          </p:blipFill>
          <p:spPr bwMode="auto">
            <a:xfrm>
              <a:off x="5708111" y="1783080"/>
              <a:ext cx="1913450" cy="1463039"/>
            </a:xfrm>
            <a:prstGeom prst="rect">
              <a:avLst/>
            </a:prstGeom>
            <a:noFill/>
          </p:spPr>
        </p:pic>
        <p:pic>
          <p:nvPicPr>
            <p:cNvPr id="46" name="Picture 8" descr="C:\Users\AbHi\Documents\My Dropbox\cvpr12\figure3\bridge\baseline\105.jpg"/>
            <p:cNvPicPr>
              <a:picLocks noChangeAspect="1" noChangeArrowheads="1"/>
            </p:cNvPicPr>
            <p:nvPr/>
          </p:nvPicPr>
          <p:blipFill rotWithShape="1">
            <a:blip r:embed="rId14" cstate="print"/>
            <a:srcRect t="5239" b="5239"/>
            <a:stretch/>
          </p:blipFill>
          <p:spPr bwMode="auto">
            <a:xfrm>
              <a:off x="7658563" y="1783080"/>
              <a:ext cx="1435298" cy="1463039"/>
            </a:xfrm>
            <a:prstGeom prst="rect">
              <a:avLst/>
            </a:prstGeom>
            <a:noFill/>
          </p:spPr>
        </p:pic>
      </p:grpSp>
      <p:grpSp>
        <p:nvGrpSpPr>
          <p:cNvPr id="74" name="Group 73"/>
          <p:cNvGrpSpPr/>
          <p:nvPr/>
        </p:nvGrpSpPr>
        <p:grpSpPr>
          <a:xfrm>
            <a:off x="30777" y="5209601"/>
            <a:ext cx="9063084" cy="1465519"/>
            <a:chOff x="30777" y="5209601"/>
            <a:chExt cx="9063084" cy="1465519"/>
          </a:xfrm>
        </p:grpSpPr>
        <p:sp>
          <p:nvSpPr>
            <p:cNvPr id="21" name="TextBox 20"/>
            <p:cNvSpPr txBox="1"/>
            <p:nvPr/>
          </p:nvSpPr>
          <p:spPr>
            <a:xfrm rot="16200000">
              <a:off x="-490552" y="5773083"/>
              <a:ext cx="1381212" cy="338554"/>
            </a:xfrm>
            <a:prstGeom prst="rect">
              <a:avLst/>
            </a:prstGeom>
            <a:noFill/>
          </p:spPr>
          <p:txBody>
            <a:bodyPr wrap="none" rtlCol="0">
              <a:spAutoFit/>
            </a:bodyPr>
            <a:lstStyle/>
            <a:p>
              <a:pPr algn="ctr"/>
              <a:r>
                <a:rPr lang="en-US" sz="1600" b="1" dirty="0" smtClean="0">
                  <a:cs typeface="Arial" pitchFamily="34" charset="0"/>
                </a:rPr>
                <a:t>Our Approach</a:t>
              </a:r>
            </a:p>
          </p:txBody>
        </p:sp>
        <p:grpSp>
          <p:nvGrpSpPr>
            <p:cNvPr id="72" name="Group 71"/>
            <p:cNvGrpSpPr/>
            <p:nvPr/>
          </p:nvGrpSpPr>
          <p:grpSpPr>
            <a:xfrm>
              <a:off x="392448" y="5209601"/>
              <a:ext cx="8701413" cy="1465519"/>
              <a:chOff x="392448" y="5181600"/>
              <a:chExt cx="8701413" cy="1465519"/>
            </a:xfrm>
          </p:grpSpPr>
          <p:pic>
            <p:nvPicPr>
              <p:cNvPr id="60" name="Picture 14" descr="C:\Users\AbHi\Documents\My Dropbox\cvpr12\figure3\bridge\typecheck\01.jpg"/>
              <p:cNvPicPr>
                <a:picLocks noChangeAspect="1" noChangeArrowheads="1"/>
              </p:cNvPicPr>
              <p:nvPr/>
            </p:nvPicPr>
            <p:blipFill rotWithShape="1">
              <a:blip r:embed="rId15" cstate="print"/>
              <a:srcRect t="8929"/>
              <a:stretch/>
            </p:blipFill>
            <p:spPr bwMode="auto">
              <a:xfrm>
                <a:off x="392448" y="5181602"/>
                <a:ext cx="1710023" cy="1463040"/>
              </a:xfrm>
              <a:prstGeom prst="rect">
                <a:avLst/>
              </a:prstGeom>
              <a:noFill/>
            </p:spPr>
          </p:pic>
          <p:pic>
            <p:nvPicPr>
              <p:cNvPr id="62" name="Picture 16" descr="C:\Users\AbHi\Documents\My Dropbox\cvpr12\figure3\bridge\typecheck\03.jpg"/>
              <p:cNvPicPr>
                <a:picLocks noChangeAspect="1" noChangeArrowheads="1"/>
              </p:cNvPicPr>
              <p:nvPr/>
            </p:nvPicPr>
            <p:blipFill rotWithShape="1">
              <a:blip r:embed="rId16" cstate="print"/>
              <a:srcRect t="8929"/>
              <a:stretch/>
            </p:blipFill>
            <p:spPr bwMode="auto">
              <a:xfrm>
                <a:off x="3729384" y="5181601"/>
                <a:ext cx="1833181" cy="1463040"/>
              </a:xfrm>
              <a:prstGeom prst="rect">
                <a:avLst/>
              </a:prstGeom>
              <a:noFill/>
            </p:spPr>
          </p:pic>
          <p:pic>
            <p:nvPicPr>
              <p:cNvPr id="65" name="Picture 13" descr="C:\Users\AbHi\Documents\My Dropbox\cvpr12\figure3\bridge\watt\05.jpg"/>
              <p:cNvPicPr>
                <a:picLocks noChangeAspect="1" noChangeArrowheads="1"/>
              </p:cNvPicPr>
              <p:nvPr/>
            </p:nvPicPr>
            <p:blipFill rotWithShape="1">
              <a:blip r:embed="rId7" cstate="print"/>
              <a:srcRect t="11719"/>
              <a:stretch/>
            </p:blipFill>
            <p:spPr bwMode="auto">
              <a:xfrm>
                <a:off x="2140186" y="5184080"/>
                <a:ext cx="1551483" cy="1463039"/>
              </a:xfrm>
              <a:prstGeom prst="rect">
                <a:avLst/>
              </a:prstGeom>
              <a:noFill/>
            </p:spPr>
          </p:pic>
          <p:pic>
            <p:nvPicPr>
              <p:cNvPr id="66" name="Picture 10" descr="C:\Users\AbHi\Documents\My Dropbox\cvpr12\figure3\bridge\watt\02.jpg"/>
              <p:cNvPicPr>
                <a:picLocks noChangeAspect="1" noChangeArrowheads="1"/>
              </p:cNvPicPr>
              <p:nvPr/>
            </p:nvPicPr>
            <p:blipFill rotWithShape="1">
              <a:blip r:embed="rId4" cstate="print"/>
              <a:srcRect t="11718"/>
              <a:stretch/>
            </p:blipFill>
            <p:spPr bwMode="auto">
              <a:xfrm>
                <a:off x="5600280" y="5181601"/>
                <a:ext cx="1766365" cy="1463039"/>
              </a:xfrm>
              <a:prstGeom prst="rect">
                <a:avLst/>
              </a:prstGeom>
              <a:noFill/>
            </p:spPr>
          </p:pic>
          <p:pic>
            <p:nvPicPr>
              <p:cNvPr id="67" name="Picture 12" descr="C:\Users\AbHi\Documents\My Dropbox\cvpr12\figure3\bridge\watt\04.jpg"/>
              <p:cNvPicPr>
                <a:picLocks noChangeAspect="1" noChangeArrowheads="1"/>
              </p:cNvPicPr>
              <p:nvPr/>
            </p:nvPicPr>
            <p:blipFill rotWithShape="1">
              <a:blip r:embed="rId6" cstate="print"/>
              <a:srcRect t="11719"/>
              <a:stretch/>
            </p:blipFill>
            <p:spPr bwMode="auto">
              <a:xfrm>
                <a:off x="7404359" y="5181600"/>
                <a:ext cx="1689502" cy="1463039"/>
              </a:xfrm>
              <a:prstGeom prst="rect">
                <a:avLst/>
              </a:prstGeom>
              <a:noFill/>
            </p:spPr>
          </p:pic>
        </p:grpSp>
      </p:grpSp>
      <p:sp>
        <p:nvSpPr>
          <p:cNvPr id="3" name="Slide Number Placeholder 2"/>
          <p:cNvSpPr>
            <a:spLocks noGrp="1"/>
          </p:cNvSpPr>
          <p:nvPr>
            <p:ph type="sldNum" sz="quarter" idx="12"/>
          </p:nvPr>
        </p:nvSpPr>
        <p:spPr/>
        <p:txBody>
          <a:bodyPr/>
          <a:lstStyle/>
          <a:p>
            <a:fld id="{0685640F-F442-41BC-A4D4-AC338F572387}" type="slidenum">
              <a:rPr lang="en-US" smtClean="0"/>
              <a:t>25</a:t>
            </a:fld>
            <a:endParaRPr lang="en-US" dirty="0"/>
          </a:p>
        </p:txBody>
      </p:sp>
      <p:pic>
        <p:nvPicPr>
          <p:cNvPr id="47" name="Picture 5" descr="C:\Users\AbHi\Documents\My Dropbox\cvpr12\figure3\bridge\baseline\03.jpg"/>
          <p:cNvPicPr>
            <a:picLocks noChangeAspect="1" noChangeArrowheads="1"/>
          </p:cNvPicPr>
          <p:nvPr/>
        </p:nvPicPr>
        <p:blipFill rotWithShape="1">
          <a:blip r:embed="rId11" cstate="print"/>
          <a:srcRect t="10478"/>
          <a:stretch/>
        </p:blipFill>
        <p:spPr bwMode="auto">
          <a:xfrm>
            <a:off x="1886835" y="1783080"/>
            <a:ext cx="2311972" cy="1463039"/>
          </a:xfrm>
          <a:prstGeom prst="rect">
            <a:avLst/>
          </a:prstGeom>
          <a:ln w="57150" cap="sq">
            <a:solidFill>
              <a:srgbClr val="FF0000"/>
            </a:solidFill>
            <a:prstDash val="solid"/>
            <a:miter lim="800000"/>
          </a:ln>
          <a:effectLst/>
        </p:spPr>
      </p:pic>
      <p:pic>
        <p:nvPicPr>
          <p:cNvPr id="48" name="Picture 6" descr="C:\Users\AbHi\Documents\My Dropbox\cvpr12\figure3\bridge\baseline\04.jpg"/>
          <p:cNvPicPr>
            <a:picLocks noChangeAspect="1" noChangeArrowheads="1"/>
          </p:cNvPicPr>
          <p:nvPr/>
        </p:nvPicPr>
        <p:blipFill rotWithShape="1">
          <a:blip r:embed="rId12" cstate="print"/>
          <a:srcRect t="4576" b="5903"/>
          <a:stretch/>
        </p:blipFill>
        <p:spPr bwMode="auto">
          <a:xfrm>
            <a:off x="4235810" y="1783079"/>
            <a:ext cx="1435298" cy="1463040"/>
          </a:xfrm>
          <a:prstGeom prst="rect">
            <a:avLst/>
          </a:prstGeom>
          <a:ln w="57150" cap="sq">
            <a:solidFill>
              <a:srgbClr val="FF0000"/>
            </a:solidFill>
            <a:prstDash val="solid"/>
            <a:miter lim="800000"/>
          </a:ln>
          <a:effectLst/>
        </p:spPr>
      </p:pic>
      <p:pic>
        <p:nvPicPr>
          <p:cNvPr id="49" name="Picture 7" descr="C:\Users\AbHi\Documents\My Dropbox\cvpr12\figure3\bridge\baseline\05.jpg"/>
          <p:cNvPicPr>
            <a:picLocks noChangeAspect="1" noChangeArrowheads="1"/>
          </p:cNvPicPr>
          <p:nvPr/>
        </p:nvPicPr>
        <p:blipFill rotWithShape="1">
          <a:blip r:embed="rId13" cstate="print"/>
          <a:srcRect t="10478"/>
          <a:stretch/>
        </p:blipFill>
        <p:spPr bwMode="auto">
          <a:xfrm>
            <a:off x="5708111" y="1783080"/>
            <a:ext cx="1913450" cy="1463039"/>
          </a:xfrm>
          <a:prstGeom prst="rect">
            <a:avLst/>
          </a:prstGeom>
          <a:ln w="57150" cap="sq">
            <a:solidFill>
              <a:srgbClr val="FF0000"/>
            </a:solidFill>
            <a:prstDash val="solid"/>
            <a:miter lim="800000"/>
          </a:ln>
          <a:effectLst/>
        </p:spPr>
      </p:pic>
      <p:pic>
        <p:nvPicPr>
          <p:cNvPr id="71" name="Picture 9" descr="C:\Users\AbHi\Documents\My Dropbox\cvpr12\figure3\bridge\watt\01.jpg"/>
          <p:cNvPicPr>
            <a:picLocks noChangeAspect="1" noChangeArrowheads="1"/>
          </p:cNvPicPr>
          <p:nvPr/>
        </p:nvPicPr>
        <p:blipFill rotWithShape="1">
          <a:blip r:embed="rId3" cstate="print"/>
          <a:srcRect b="11719"/>
          <a:stretch/>
        </p:blipFill>
        <p:spPr bwMode="auto">
          <a:xfrm>
            <a:off x="392448" y="3493965"/>
            <a:ext cx="1920158" cy="1463039"/>
          </a:xfrm>
          <a:prstGeom prst="rect">
            <a:avLst/>
          </a:prstGeom>
          <a:ln w="57150" cap="sq">
            <a:solidFill>
              <a:srgbClr val="FF0000"/>
            </a:solidFill>
            <a:miter lim="800000"/>
          </a:ln>
          <a:effectLst/>
        </p:spPr>
      </p:pic>
    </p:spTree>
    <p:extLst>
      <p:ext uri="{BB962C8B-B14F-4D97-AF65-F5344CB8AC3E}">
        <p14:creationId xmlns:p14="http://schemas.microsoft.com/office/powerpoint/2010/main" val="2246697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25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0"/>
                                        </p:tgtEl>
                                        <p:attrNameLst>
                                          <p:attrName>style.visibility</p:attrName>
                                        </p:attrNameLst>
                                      </p:cBhvr>
                                      <p:to>
                                        <p:strVal val="visible"/>
                                      </p:to>
                                    </p:set>
                                    <p:animEffect transition="in" filter="fade">
                                      <p:cBhvr>
                                        <p:cTn id="20" dur="250"/>
                                        <p:tgtEl>
                                          <p:spTgt spid="7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fade">
                                      <p:cBhvr>
                                        <p:cTn id="29" dur="25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2313" y="2362200"/>
            <a:ext cx="7772400" cy="2809875"/>
          </a:xfrm>
        </p:spPr>
        <p:txBody>
          <a:bodyPr/>
          <a:lstStyle/>
          <a:p>
            <a:pPr algn="ctr"/>
            <a:r>
              <a:rPr lang="en-US" sz="6600" cap="small" dirty="0" smtClean="0"/>
              <a:t>Experimental </a:t>
            </a:r>
            <a:br>
              <a:rPr lang="en-US" sz="6600" cap="small" dirty="0" smtClean="0"/>
            </a:br>
            <a:r>
              <a:rPr lang="en-US" sz="6600" cap="small" dirty="0" smtClean="0"/>
              <a:t>Evaluation</a:t>
            </a:r>
            <a:endParaRPr lang="en-US" sz="6600" cap="small" dirty="0"/>
          </a:p>
        </p:txBody>
      </p:sp>
      <p:sp>
        <p:nvSpPr>
          <p:cNvPr id="4" name="Slide Number Placeholder 3"/>
          <p:cNvSpPr>
            <a:spLocks noGrp="1"/>
          </p:cNvSpPr>
          <p:nvPr>
            <p:ph type="sldNum" sz="quarter" idx="12"/>
          </p:nvPr>
        </p:nvSpPr>
        <p:spPr/>
        <p:txBody>
          <a:bodyPr/>
          <a:lstStyle/>
          <a:p>
            <a:fld id="{0685640F-F442-41BC-A4D4-AC338F572387}" type="slidenum">
              <a:rPr lang="en-US" smtClean="0"/>
              <a:t>26</a:t>
            </a:fld>
            <a:endParaRPr lang="en-US" dirty="0"/>
          </a:p>
        </p:txBody>
      </p:sp>
    </p:spTree>
    <p:extLst>
      <p:ext uri="{BB962C8B-B14F-4D97-AF65-F5344CB8AC3E}">
        <p14:creationId xmlns:p14="http://schemas.microsoft.com/office/powerpoint/2010/main" val="16943046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Experiments</a:t>
            </a:r>
          </a:p>
        </p:txBody>
      </p:sp>
      <p:sp>
        <p:nvSpPr>
          <p:cNvPr id="4" name="Slide Number Placeholder 3"/>
          <p:cNvSpPr>
            <a:spLocks noGrp="1"/>
          </p:cNvSpPr>
          <p:nvPr>
            <p:ph type="sldNum" sz="quarter" idx="12"/>
          </p:nvPr>
        </p:nvSpPr>
        <p:spPr/>
        <p:txBody>
          <a:bodyPr/>
          <a:lstStyle/>
          <a:p>
            <a:fld id="{0685640F-F442-41BC-A4D4-AC338F572387}" type="slidenum">
              <a:rPr lang="en-US" smtClean="0"/>
              <a:t>27</a:t>
            </a:fld>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27171641"/>
              </p:ext>
            </p:extLst>
          </p:nvPr>
        </p:nvGraphicFramePr>
        <p:xfrm>
          <a:off x="152400" y="892184"/>
          <a:ext cx="8839200" cy="5127616"/>
        </p:xfrm>
        <a:graphic>
          <a:graphicData uri="http://schemas.openxmlformats.org/drawingml/2006/table">
            <a:tbl>
              <a:tblPr firstRow="1" bandRow="1">
                <a:tableStyleId>{2D5ABB26-0587-4C30-8999-92F81FD0307C}</a:tableStyleId>
              </a:tblPr>
              <a:tblGrid>
                <a:gridCol w="6553200"/>
                <a:gridCol w="2286000"/>
              </a:tblGrid>
              <a:tr h="990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3200" dirty="0" smtClean="0"/>
                    </a:p>
                  </a:txBody>
                  <a:tcPr marT="0" marB="0" anchor="ctr">
                    <a:lnR w="28575" cap="flat" cmpd="sng" algn="ctr">
                      <a:no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a:r>
                        <a:rPr lang="en-US" sz="3200" dirty="0" smtClean="0"/>
                        <a:t># Images </a:t>
                      </a:r>
                    </a:p>
                    <a:p>
                      <a:pPr algn="ctr"/>
                      <a:r>
                        <a:rPr lang="en-US" sz="2400" dirty="0" smtClean="0"/>
                        <a:t>(SUN Database)</a:t>
                      </a:r>
                      <a:endParaRPr lang="en-US" sz="2400" dirty="0"/>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7709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smtClean="0"/>
                        <a:t>15 Scene Classes</a:t>
                      </a:r>
                    </a:p>
                  </a:txBody>
                  <a:tcPr marL="18288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2 (seed)</a:t>
                      </a: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770997">
                <a:tc>
                  <a:txBody>
                    <a:bodyPr/>
                    <a:lstStyle/>
                    <a:p>
                      <a:r>
                        <a:rPr lang="en-US" sz="3200" b="1" dirty="0" smtClean="0"/>
                        <a:t>Black-box</a:t>
                      </a:r>
                      <a:r>
                        <a:rPr lang="en-US" sz="3200" dirty="0" smtClean="0"/>
                        <a:t> Binary Attributes </a:t>
                      </a:r>
                      <a:r>
                        <a:rPr lang="en-US" sz="2400" dirty="0" smtClean="0"/>
                        <a:t>(BA)</a:t>
                      </a:r>
                      <a:endParaRPr lang="en-US" sz="2400" dirty="0"/>
                    </a:p>
                  </a:txBody>
                  <a:tcPr marL="18288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25</a:t>
                      </a:r>
                      <a:r>
                        <a:rPr lang="en-US" sz="3200" baseline="0" dirty="0" smtClean="0"/>
                        <a:t> (s</a:t>
                      </a:r>
                      <a:r>
                        <a:rPr lang="en-US" sz="3200" dirty="0" smtClean="0"/>
                        <a:t>eparate)</a:t>
                      </a:r>
                      <a:endParaRPr lang="en-US" sz="3200" dirty="0"/>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855466">
                <a:tc>
                  <a:txBody>
                    <a:bodyPr/>
                    <a:lstStyle/>
                    <a:p>
                      <a:r>
                        <a:rPr lang="en-US" sz="3200" b="1" dirty="0" smtClean="0"/>
                        <a:t>Black-box</a:t>
                      </a:r>
                      <a:r>
                        <a:rPr lang="en-US" sz="3200" baseline="0" dirty="0" smtClean="0"/>
                        <a:t> Comparative Attributes </a:t>
                      </a:r>
                      <a:r>
                        <a:rPr lang="en-US" sz="2400" baseline="0" dirty="0" smtClean="0"/>
                        <a:t>(CA)</a:t>
                      </a:r>
                      <a:endParaRPr lang="en-US" sz="2400" dirty="0"/>
                    </a:p>
                  </a:txBody>
                  <a:tcPr marL="18288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25 (separate)</a:t>
                      </a: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23791">
                <a:tc>
                  <a:txBody>
                    <a:bodyPr/>
                    <a:lstStyle/>
                    <a:p>
                      <a:r>
                        <a:rPr lang="en-US" sz="3200" dirty="0" smtClean="0"/>
                        <a:t>Unlabeled Dataset</a:t>
                      </a:r>
                      <a:endParaRPr lang="en-US" sz="3200" dirty="0"/>
                    </a:p>
                  </a:txBody>
                  <a:tcPr marL="18288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3200" dirty="0" smtClean="0"/>
                        <a:t>18,000</a:t>
                      </a:r>
                      <a:endParaRPr lang="en-US" sz="3200" dirty="0"/>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r>
              <a:tr h="531897">
                <a:tc>
                  <a:txBody>
                    <a:bodyPr/>
                    <a:lstStyle/>
                    <a:p>
                      <a:r>
                        <a:rPr lang="en-US" sz="3200" dirty="0" smtClean="0"/>
                        <a:t>(Distractors)</a:t>
                      </a:r>
                      <a:endParaRPr lang="en-US" sz="3200" dirty="0"/>
                    </a:p>
                  </a:txBody>
                  <a:tcPr marL="182880" marR="45720" marT="0" marB="0" anchor="ctr">
                    <a:lnL w="28575"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3200" dirty="0" smtClean="0"/>
                        <a:t>(9,500)</a:t>
                      </a:r>
                      <a:endParaRPr lang="en-US" sz="3200" dirty="0"/>
                    </a:p>
                  </a:txBody>
                  <a:tcPr marL="45720" marR="45720" marT="0" marB="0" anchor="ctr">
                    <a:lnL w="28575" cap="flat" cmpd="sng" algn="ctr">
                      <a:solidFill>
                        <a:scrgbClr r="0" g="0" b="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683868">
                <a:tc>
                  <a:txBody>
                    <a:bodyPr/>
                    <a:lstStyle/>
                    <a:p>
                      <a:r>
                        <a:rPr lang="en-US" sz="3200" dirty="0" smtClean="0"/>
                        <a:t>Test Set</a:t>
                      </a:r>
                      <a:endParaRPr lang="en-US" sz="3200" dirty="0"/>
                    </a:p>
                  </a:txBody>
                  <a:tcPr marL="18288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50</a:t>
                      </a:r>
                      <a:endParaRPr lang="en-US" sz="3200" dirty="0"/>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
        <p:nvSpPr>
          <p:cNvPr id="7" name="TextBox 6"/>
          <p:cNvSpPr txBox="1"/>
          <p:nvPr/>
        </p:nvSpPr>
        <p:spPr>
          <a:xfrm>
            <a:off x="15005" y="6629400"/>
            <a:ext cx="2692468" cy="276999"/>
          </a:xfrm>
          <a:prstGeom prst="rect">
            <a:avLst/>
          </a:prstGeom>
          <a:noFill/>
        </p:spPr>
        <p:txBody>
          <a:bodyPr wrap="none" rtlCol="0">
            <a:spAutoFit/>
          </a:bodyPr>
          <a:lstStyle/>
          <a:p>
            <a:r>
              <a:rPr lang="en-US" sz="1200" dirty="0" smtClean="0"/>
              <a:t>SUN Database : [Xiao et al., CVPR 2010]</a:t>
            </a:r>
            <a:endParaRPr lang="en-US" sz="1200" dirty="0"/>
          </a:p>
        </p:txBody>
      </p:sp>
    </p:spTree>
    <p:extLst>
      <p:ext uri="{BB962C8B-B14F-4D97-AF65-F5344CB8AC3E}">
        <p14:creationId xmlns:p14="http://schemas.microsoft.com/office/powerpoint/2010/main" val="14242063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9204" y="1600200"/>
            <a:ext cx="6625593"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505200"/>
            <a:ext cx="3252252" cy="159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dirty="0" smtClean="0"/>
              <a:t>Control Experiments</a:t>
            </a:r>
            <a:endParaRPr lang="en-US" dirty="0"/>
          </a:p>
        </p:txBody>
      </p:sp>
      <p:sp>
        <p:nvSpPr>
          <p:cNvPr id="10" name="Slide Number Placeholder 9"/>
          <p:cNvSpPr>
            <a:spLocks noGrp="1"/>
          </p:cNvSpPr>
          <p:nvPr>
            <p:ph type="sldNum" sz="quarter" idx="12"/>
          </p:nvPr>
        </p:nvSpPr>
        <p:spPr/>
        <p:txBody>
          <a:bodyPr/>
          <a:lstStyle/>
          <a:p>
            <a:fld id="{0685640F-F442-41BC-A4D4-AC338F572387}" type="slidenum">
              <a:rPr lang="en-US" smtClean="0"/>
              <a:t>28</a:t>
            </a:fld>
            <a:endParaRPr lang="en-US" dirty="0"/>
          </a:p>
        </p:txBody>
      </p:sp>
      <p:sp>
        <p:nvSpPr>
          <p:cNvPr id="9" name="Rectangle 8"/>
          <p:cNvSpPr/>
          <p:nvPr/>
        </p:nvSpPr>
        <p:spPr>
          <a:xfrm>
            <a:off x="5447238" y="4038601"/>
            <a:ext cx="3175267" cy="10167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451475" y="3551239"/>
            <a:ext cx="3175267" cy="220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7901484"/>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9203" y="1600200"/>
            <a:ext cx="6625594"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505200"/>
            <a:ext cx="3252252" cy="159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dirty="0" smtClean="0"/>
              <a:t>Control Experiments</a:t>
            </a:r>
            <a:endParaRPr lang="en-US" dirty="0"/>
          </a:p>
        </p:txBody>
      </p:sp>
      <p:sp>
        <p:nvSpPr>
          <p:cNvPr id="10" name="Slide Number Placeholder 9"/>
          <p:cNvSpPr>
            <a:spLocks noGrp="1"/>
          </p:cNvSpPr>
          <p:nvPr>
            <p:ph type="sldNum" sz="quarter" idx="12"/>
          </p:nvPr>
        </p:nvSpPr>
        <p:spPr/>
        <p:txBody>
          <a:bodyPr/>
          <a:lstStyle/>
          <a:p>
            <a:fld id="{0685640F-F442-41BC-A4D4-AC338F572387}" type="slidenum">
              <a:rPr lang="en-US" smtClean="0"/>
              <a:t>29</a:t>
            </a:fld>
            <a:endParaRPr lang="en-US" dirty="0"/>
          </a:p>
        </p:txBody>
      </p:sp>
      <p:sp>
        <p:nvSpPr>
          <p:cNvPr id="9" name="Rectangle 8"/>
          <p:cNvSpPr/>
          <p:nvPr/>
        </p:nvSpPr>
        <p:spPr>
          <a:xfrm>
            <a:off x="5447238" y="4572000"/>
            <a:ext cx="3175267" cy="483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451475" y="3551239"/>
            <a:ext cx="3175267" cy="220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40680" y="4083420"/>
            <a:ext cx="3175267" cy="220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4801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p:cNvCxnSpPr/>
          <p:nvPr/>
        </p:nvCxnSpPr>
        <p:spPr>
          <a:xfrm>
            <a:off x="38100" y="350178"/>
            <a:ext cx="9067800" cy="0"/>
          </a:xfrm>
          <a:prstGeom prst="straightConnector1">
            <a:avLst/>
          </a:prstGeom>
          <a:ln w="101600" cap="rnd">
            <a:round/>
            <a:tailEnd type="stealth"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39402" y="-80665"/>
            <a:ext cx="1600310" cy="461665"/>
          </a:xfrm>
          <a:prstGeom prst="rect">
            <a:avLst/>
          </a:prstGeom>
          <a:noFill/>
        </p:spPr>
        <p:txBody>
          <a:bodyPr wrap="none" rtlCol="0">
            <a:spAutoFit/>
          </a:bodyPr>
          <a:lstStyle/>
          <a:p>
            <a:r>
              <a:rPr lang="en-US" sz="2400" b="1" cap="small" dirty="0" smtClean="0">
                <a:solidFill>
                  <a:schemeClr val="tx1">
                    <a:lumMod val="50000"/>
                    <a:lumOff val="50000"/>
                  </a:schemeClr>
                </a:solidFill>
              </a:rPr>
              <a:t>Supervision</a:t>
            </a:r>
            <a:endParaRPr lang="en-US" sz="2400" b="1" cap="small" dirty="0">
              <a:solidFill>
                <a:schemeClr val="tx1">
                  <a:lumMod val="50000"/>
                  <a:lumOff val="50000"/>
                </a:schemeClr>
              </a:solidFill>
            </a:endParaRPr>
          </a:p>
        </p:txBody>
      </p:sp>
      <p:sp>
        <p:nvSpPr>
          <p:cNvPr id="21" name="TextBox 20"/>
          <p:cNvSpPr txBox="1"/>
          <p:nvPr/>
        </p:nvSpPr>
        <p:spPr>
          <a:xfrm>
            <a:off x="7239000" y="329624"/>
            <a:ext cx="1981200" cy="584775"/>
          </a:xfrm>
          <a:prstGeom prst="rect">
            <a:avLst/>
          </a:prstGeom>
          <a:noFill/>
        </p:spPr>
        <p:txBody>
          <a:bodyPr wrap="square" rtlCol="0">
            <a:spAutoFit/>
          </a:bodyPr>
          <a:lstStyle/>
          <a:p>
            <a:pPr algn="ctr"/>
            <a:r>
              <a:rPr lang="en-US" sz="3200" b="1" cap="small" dirty="0" smtClean="0">
                <a:solidFill>
                  <a:schemeClr val="bg1">
                    <a:lumMod val="65000"/>
                  </a:schemeClr>
                </a:solidFill>
              </a:rPr>
              <a:t>Supervised</a:t>
            </a:r>
          </a:p>
        </p:txBody>
      </p:sp>
      <p:sp>
        <p:nvSpPr>
          <p:cNvPr id="24" name="TextBox 23"/>
          <p:cNvSpPr txBox="1"/>
          <p:nvPr/>
        </p:nvSpPr>
        <p:spPr>
          <a:xfrm>
            <a:off x="-152400" y="329624"/>
            <a:ext cx="2590800" cy="584775"/>
          </a:xfrm>
          <a:prstGeom prst="rect">
            <a:avLst/>
          </a:prstGeom>
          <a:noFill/>
        </p:spPr>
        <p:txBody>
          <a:bodyPr wrap="square" rtlCol="0">
            <a:spAutoFit/>
          </a:bodyPr>
          <a:lstStyle/>
          <a:p>
            <a:pPr algn="ctr"/>
            <a:r>
              <a:rPr lang="en-US" sz="3200" b="1" cap="small" dirty="0" smtClean="0"/>
              <a:t>Unsupervised</a:t>
            </a:r>
          </a:p>
        </p:txBody>
      </p:sp>
      <p:sp>
        <p:nvSpPr>
          <p:cNvPr id="25" name="TextBox 24"/>
          <p:cNvSpPr txBox="1"/>
          <p:nvPr/>
        </p:nvSpPr>
        <p:spPr>
          <a:xfrm>
            <a:off x="5943600" y="322264"/>
            <a:ext cx="1981200" cy="584775"/>
          </a:xfrm>
          <a:prstGeom prst="rect">
            <a:avLst/>
          </a:prstGeom>
          <a:noFill/>
        </p:spPr>
        <p:txBody>
          <a:bodyPr wrap="square" rtlCol="0">
            <a:spAutoFit/>
          </a:bodyPr>
          <a:lstStyle/>
          <a:p>
            <a:pPr algn="ctr"/>
            <a:r>
              <a:rPr lang="en-US" sz="1600" b="1" cap="small" dirty="0" smtClean="0">
                <a:solidFill>
                  <a:schemeClr val="bg1">
                    <a:lumMod val="65000"/>
                  </a:schemeClr>
                </a:solidFill>
              </a:rPr>
              <a:t>Active</a:t>
            </a:r>
          </a:p>
          <a:p>
            <a:pPr algn="ctr"/>
            <a:r>
              <a:rPr lang="en-US" sz="1600" b="1" cap="small" dirty="0" smtClean="0">
                <a:solidFill>
                  <a:schemeClr val="bg1">
                    <a:lumMod val="65000"/>
                  </a:schemeClr>
                </a:solidFill>
              </a:rPr>
              <a:t>Learning</a:t>
            </a:r>
          </a:p>
        </p:txBody>
      </p:sp>
      <p:pic>
        <p:nvPicPr>
          <p:cNvPr id="19" name="Picture 1809"/>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92" b="98978" l="0" r="100000">
                        <a14:foregroundMark x1="15250" y1="35620" x2="15250" y2="35620"/>
                        <a14:foregroundMark x1="7083" y1="52847" x2="7083" y2="52847"/>
                        <a14:foregroundMark x1="7500" y1="54307" x2="7333" y2="55182"/>
                        <a14:foregroundMark x1="2167" y1="52117" x2="8083" y2="52993"/>
                        <a14:foregroundMark x1="8083" y1="55912" x2="8417" y2="60584"/>
                        <a14:foregroundMark x1="11250" y1="61022" x2="11250" y2="61022"/>
                        <a14:foregroundMark x1="12667" y1="63066" x2="12667" y2="63066"/>
                        <a14:foregroundMark x1="14917" y1="73431" x2="14917" y2="73431"/>
                        <a14:foregroundMark x1="6000" y1="80876" x2="6000" y2="80876"/>
                        <a14:foregroundMark x1="12333" y1="81898" x2="12333" y2="81898"/>
                        <a14:foregroundMark x1="7583" y1="91825" x2="7583" y2="91825"/>
                        <a14:foregroundMark x1="20250" y1="90657" x2="20250" y2="90657"/>
                        <a14:foregroundMark x1="34667" y1="91387" x2="34667" y2="91387"/>
                        <a14:foregroundMark x1="43917" y1="92117" x2="43917" y2="92117"/>
                        <a14:foregroundMark x1="55583" y1="91241" x2="55583" y2="91241"/>
                        <a14:foregroundMark x1="56417" y1="80730" x2="56417" y2="80730"/>
                        <a14:foregroundMark x1="62833" y1="80292" x2="62833" y2="80292"/>
                        <a14:foregroundMark x1="67583" y1="91241" x2="67583" y2="91241"/>
                        <a14:foregroundMark x1="61833" y1="90657" x2="61833" y2="90657"/>
                        <a14:foregroundMark x1="58750" y1="90803" x2="58750" y2="90803"/>
                        <a14:foregroundMark x1="56417" y1="91679" x2="56417" y2="91679"/>
                        <a14:foregroundMark x1="52250" y1="80730" x2="52250" y2="80730"/>
                        <a14:foregroundMark x1="51083" y1="79562" x2="51083" y2="79562"/>
                        <a14:foregroundMark x1="50417" y1="79708" x2="50417" y2="79708"/>
                        <a14:foregroundMark x1="50500" y1="82920" x2="50500" y2="82920"/>
                        <a14:foregroundMark x1="51417" y1="83066" x2="51417" y2="83066"/>
                        <a14:foregroundMark x1="51750" y1="81460" x2="51750" y2="81460"/>
                        <a14:foregroundMark x1="51417" y1="80146" x2="51417" y2="80146"/>
                        <a14:foregroundMark x1="51250" y1="79854" x2="51250" y2="79854"/>
                        <a14:foregroundMark x1="24083" y1="53285" x2="24083" y2="53285"/>
                        <a14:foregroundMark x1="23833" y1="78394" x2="23833" y2="78394"/>
                        <a14:foregroundMark x1="56583" y1="72263" x2="56583" y2="72263"/>
                        <a14:foregroundMark x1="65250" y1="72117" x2="65250" y2="72117"/>
                        <a14:foregroundMark x1="68417" y1="72701" x2="68417" y2="72701"/>
                        <a14:foregroundMark x1="57333" y1="2920" x2="57333" y2="2920"/>
                        <a14:foregroundMark x1="64500" y1="3358" x2="64500" y2="3358"/>
                        <a14:foregroundMark x1="67333" y1="11387" x2="67333" y2="11387"/>
                        <a14:foregroundMark x1="52083" y1="12847" x2="52083" y2="12847"/>
                        <a14:foregroundMark x1="60917" y1="10073" x2="60917" y2="10073"/>
                        <a14:foregroundMark x1="52417" y1="22482" x2="52417" y2="22482"/>
                        <a14:foregroundMark x1="53583" y1="31241" x2="53583" y2="31241"/>
                        <a14:foregroundMark x1="52000" y1="42482" x2="52000" y2="42482"/>
                        <a14:foregroundMark x1="62583" y1="41314" x2="62583" y2="41314"/>
                        <a14:foregroundMark x1="64917" y1="32993" x2="64917" y2="32993"/>
                        <a14:foregroundMark x1="73083" y1="32409" x2="73083" y2="32409"/>
                        <a14:foregroundMark x1="73417" y1="43650" x2="73417" y2="43650"/>
                        <a14:foregroundMark x1="91167" y1="41168" x2="91167" y2="41168"/>
                        <a14:foregroundMark x1="95417" y1="32847" x2="95417" y2="32847"/>
                        <a14:foregroundMark x1="93750" y1="24088" x2="93750" y2="24088"/>
                        <a14:foregroundMark x1="85667" y1="22774" x2="85667" y2="22774"/>
                        <a14:foregroundMark x1="94917" y1="14891" x2="94917" y2="14891"/>
                        <a14:foregroundMark x1="94583" y1="4088" x2="94583" y2="4088"/>
                        <a14:foregroundMark x1="86000" y1="5109" x2="86000" y2="5109"/>
                        <a14:foregroundMark x1="81667" y1="41314" x2="81667" y2="41314"/>
                        <a14:foregroundMark x1="71750" y1="42044" x2="71750" y2="42044"/>
                        <a14:foregroundMark x1="76083" y1="43942" x2="76083" y2="43942"/>
                        <a14:foregroundMark x1="78250" y1="48321" x2="78250" y2="48321"/>
                        <a14:foregroundMark x1="78667" y1="40876" x2="78667" y2="40876"/>
                        <a14:foregroundMark x1="78333" y1="39270" x2="78333" y2="39270"/>
                        <a14:foregroundMark x1="71917" y1="41314" x2="71917" y2="41314"/>
                        <a14:foregroundMark x1="82250" y1="31825" x2="82250" y2="31825"/>
                        <a14:foregroundMark x1="78333" y1="12117" x2="78333" y2="12117"/>
                        <a14:foregroundMark x1="83167" y1="10949" x2="83167" y2="10949"/>
                        <a14:foregroundMark x1="92333" y1="22774" x2="92333" y2="22774"/>
                        <a14:foregroundMark x1="73250" y1="2190" x2="73250" y2="2190"/>
                        <a14:foregroundMark x1="92250" y1="40438" x2="92250" y2="40438"/>
                        <a14:foregroundMark x1="67000" y1="22920" x2="67000" y2="22920"/>
                        <a14:foregroundMark x1="75833" y1="22774" x2="75833" y2="22774"/>
                        <a14:foregroundMark x1="75083" y1="22044" x2="75083" y2="22044"/>
                        <a14:foregroundMark x1="74083" y1="7591" x2="74083" y2="7591"/>
                        <a14:foregroundMark x1="30000" y1="62774" x2="30000" y2="62774"/>
                        <a14:foregroundMark x1="34083" y1="72409" x2="34083" y2="72409"/>
                        <a14:backgroundMark x1="37333" y1="55766" x2="37333" y2="55766"/>
                        <a14:backgroundMark x1="5167" y1="67007" x2="5167" y2="67007"/>
                        <a14:backgroundMark x1="14250" y1="64964" x2="14250" y2="64964"/>
                        <a14:backgroundMark x1="13000" y1="65109" x2="13000" y2="65109"/>
                        <a14:backgroundMark x1="12333" y1="66423" x2="12333" y2="66423"/>
                        <a14:backgroundMark x1="45833" y1="68321" x2="45833" y2="68321"/>
                        <a14:backgroundMark x1="47000" y1="64234" x2="47000" y2="64234"/>
                        <a14:backgroundMark x1="49000" y1="52993" x2="49000" y2="52993"/>
                        <a14:backgroundMark x1="32667" y1="63212" x2="32667" y2="63212"/>
                        <a14:backgroundMark x1="29500" y1="65985" x2="29500" y2="65985"/>
                        <a14:backgroundMark x1="38000" y1="73723" x2="38000" y2="73723"/>
                        <a14:backgroundMark x1="88000" y1="35620" x2="88000" y2="35620"/>
                        <a14:backgroundMark x1="80083" y1="25839" x2="80083" y2="25839"/>
                        <a14:backgroundMark x1="60917" y1="23796" x2="60917" y2="23796"/>
                        <a14:backgroundMark x1="96667" y1="8613" x2="96667" y2="8613"/>
                        <a14:backgroundMark x1="98667" y1="21606" x2="98667" y2="21606"/>
                        <a14:backgroundMark x1="56417" y1="7153" x2="56417" y2="7153"/>
                        <a14:backgroundMark x1="68917" y1="5839" x2="68917" y2="5839"/>
                        <a14:backgroundMark x1="73667" y1="5839" x2="73667" y2="5839"/>
                        <a14:backgroundMark x1="74250" y1="5985" x2="74250" y2="5985"/>
                        <a14:backgroundMark x1="96500" y1="5401" x2="96500" y2="5401"/>
                        <a14:backgroundMark x1="73500" y1="47299" x2="73500" y2="47299"/>
                      </a14:backgroundRemoval>
                    </a14:imgEffect>
                    <a14:imgEffect>
                      <a14:sharpenSoften amount="25000"/>
                    </a14:imgEffect>
                  </a14:imgLayer>
                </a14:imgProps>
              </a:ext>
              <a:ext uri="{28A0092B-C50C-407E-A947-70E740481C1C}">
                <a14:useLocalDpi xmlns:a14="http://schemas.microsoft.com/office/drawing/2010/main" val="0"/>
              </a:ext>
            </a:extLst>
          </a:blip>
          <a:srcRect l="50000" b="50000"/>
          <a:stretch/>
        </p:blipFill>
        <p:spPr bwMode="auto">
          <a:xfrm>
            <a:off x="25400" y="3849663"/>
            <a:ext cx="4202418" cy="239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3"/>
          <p:cNvPicPr>
            <a:picLocks noChangeAspect="1" noChangeArrowheads="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286122" y="2057400"/>
            <a:ext cx="4248278" cy="2947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1809"/>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92" b="98978" l="0" r="100000">
                        <a14:foregroundMark x1="15250" y1="35620" x2="15250" y2="35620"/>
                        <a14:foregroundMark x1="7083" y1="52847" x2="7083" y2="52847"/>
                        <a14:foregroundMark x1="7500" y1="54307" x2="7333" y2="55182"/>
                        <a14:foregroundMark x1="2167" y1="52117" x2="8083" y2="52993"/>
                        <a14:foregroundMark x1="8083" y1="55912" x2="8417" y2="60584"/>
                        <a14:foregroundMark x1="11250" y1="61022" x2="11250" y2="61022"/>
                        <a14:foregroundMark x1="12667" y1="63066" x2="12667" y2="63066"/>
                        <a14:foregroundMark x1="14917" y1="73431" x2="14917" y2="73431"/>
                        <a14:foregroundMark x1="6000" y1="80876" x2="6000" y2="80876"/>
                        <a14:foregroundMark x1="12333" y1="81898" x2="12333" y2="81898"/>
                        <a14:foregroundMark x1="7583" y1="91825" x2="7583" y2="91825"/>
                        <a14:foregroundMark x1="20250" y1="90657" x2="20250" y2="90657"/>
                        <a14:foregroundMark x1="34667" y1="91387" x2="34667" y2="91387"/>
                        <a14:foregroundMark x1="43917" y1="92117" x2="43917" y2="92117"/>
                        <a14:foregroundMark x1="55583" y1="91241" x2="55583" y2="91241"/>
                        <a14:foregroundMark x1="56417" y1="80730" x2="56417" y2="80730"/>
                        <a14:foregroundMark x1="62833" y1="80292" x2="62833" y2="80292"/>
                        <a14:foregroundMark x1="67583" y1="91241" x2="67583" y2="91241"/>
                        <a14:foregroundMark x1="61833" y1="90657" x2="61833" y2="90657"/>
                        <a14:foregroundMark x1="58750" y1="90803" x2="58750" y2="90803"/>
                        <a14:foregroundMark x1="56417" y1="91679" x2="56417" y2="91679"/>
                        <a14:foregroundMark x1="52250" y1="80730" x2="52250" y2="80730"/>
                        <a14:foregroundMark x1="51083" y1="79562" x2="51083" y2="79562"/>
                        <a14:foregroundMark x1="50417" y1="79708" x2="50417" y2="79708"/>
                        <a14:foregroundMark x1="50500" y1="82920" x2="50500" y2="82920"/>
                        <a14:foregroundMark x1="51417" y1="83066" x2="51417" y2="83066"/>
                        <a14:foregroundMark x1="51750" y1="81460" x2="51750" y2="81460"/>
                        <a14:foregroundMark x1="51417" y1="80146" x2="51417" y2="80146"/>
                        <a14:foregroundMark x1="51250" y1="79854" x2="51250" y2="79854"/>
                        <a14:foregroundMark x1="24083" y1="53285" x2="24083" y2="53285"/>
                        <a14:foregroundMark x1="23833" y1="78394" x2="23833" y2="78394"/>
                        <a14:foregroundMark x1="56583" y1="72263" x2="56583" y2="72263"/>
                        <a14:foregroundMark x1="65250" y1="72117" x2="65250" y2="72117"/>
                        <a14:foregroundMark x1="68417" y1="72701" x2="68417" y2="72701"/>
                        <a14:foregroundMark x1="57333" y1="2920" x2="57333" y2="2920"/>
                        <a14:foregroundMark x1="64500" y1="3358" x2="64500" y2="3358"/>
                        <a14:foregroundMark x1="67333" y1="11387" x2="67333" y2="11387"/>
                        <a14:foregroundMark x1="52083" y1="12847" x2="52083" y2="12847"/>
                        <a14:foregroundMark x1="60917" y1="10073" x2="60917" y2="10073"/>
                        <a14:foregroundMark x1="52417" y1="22482" x2="52417" y2="22482"/>
                        <a14:foregroundMark x1="53583" y1="31241" x2="53583" y2="31241"/>
                        <a14:foregroundMark x1="52000" y1="42482" x2="52000" y2="42482"/>
                        <a14:foregroundMark x1="62583" y1="41314" x2="62583" y2="41314"/>
                        <a14:foregroundMark x1="64917" y1="32993" x2="64917" y2="32993"/>
                        <a14:foregroundMark x1="73083" y1="32409" x2="73083" y2="32409"/>
                        <a14:foregroundMark x1="73417" y1="43650" x2="73417" y2="43650"/>
                        <a14:foregroundMark x1="91167" y1="41168" x2="91167" y2="41168"/>
                        <a14:foregroundMark x1="95417" y1="32847" x2="95417" y2="32847"/>
                        <a14:foregroundMark x1="93750" y1="24088" x2="93750" y2="24088"/>
                        <a14:foregroundMark x1="85667" y1="22774" x2="85667" y2="22774"/>
                        <a14:foregroundMark x1="94917" y1="14891" x2="94917" y2="14891"/>
                        <a14:foregroundMark x1="94583" y1="4088" x2="94583" y2="4088"/>
                        <a14:foregroundMark x1="86000" y1="5109" x2="86000" y2="5109"/>
                        <a14:foregroundMark x1="81667" y1="41314" x2="81667" y2="41314"/>
                        <a14:foregroundMark x1="71750" y1="42044" x2="71750" y2="42044"/>
                        <a14:foregroundMark x1="76083" y1="43942" x2="76083" y2="43942"/>
                        <a14:foregroundMark x1="78250" y1="48321" x2="78250" y2="48321"/>
                        <a14:foregroundMark x1="78667" y1="40876" x2="78667" y2="40876"/>
                        <a14:foregroundMark x1="78333" y1="39270" x2="78333" y2="39270"/>
                        <a14:foregroundMark x1="71917" y1="41314" x2="71917" y2="41314"/>
                        <a14:foregroundMark x1="82250" y1="31825" x2="82250" y2="31825"/>
                        <a14:foregroundMark x1="78333" y1="12117" x2="78333" y2="12117"/>
                        <a14:foregroundMark x1="83167" y1="10949" x2="83167" y2="10949"/>
                        <a14:foregroundMark x1="92333" y1="22774" x2="92333" y2="22774"/>
                        <a14:foregroundMark x1="73250" y1="2190" x2="73250" y2="2190"/>
                        <a14:foregroundMark x1="92250" y1="40438" x2="92250" y2="40438"/>
                        <a14:foregroundMark x1="67000" y1="22920" x2="67000" y2="22920"/>
                        <a14:foregroundMark x1="75833" y1="22774" x2="75833" y2="22774"/>
                        <a14:foregroundMark x1="75083" y1="22044" x2="75083" y2="22044"/>
                        <a14:foregroundMark x1="74083" y1="7591" x2="74083" y2="7591"/>
                        <a14:foregroundMark x1="30000" y1="62774" x2="30000" y2="62774"/>
                        <a14:foregroundMark x1="34083" y1="72409" x2="34083" y2="72409"/>
                        <a14:backgroundMark x1="37333" y1="55766" x2="37333" y2="55766"/>
                        <a14:backgroundMark x1="5167" y1="67007" x2="5167" y2="67007"/>
                        <a14:backgroundMark x1="14250" y1="64964" x2="14250" y2="64964"/>
                        <a14:backgroundMark x1="13000" y1="65109" x2="13000" y2="65109"/>
                        <a14:backgroundMark x1="12333" y1="66423" x2="12333" y2="66423"/>
                        <a14:backgroundMark x1="45833" y1="68321" x2="45833" y2="68321"/>
                        <a14:backgroundMark x1="47000" y1="64234" x2="47000" y2="64234"/>
                        <a14:backgroundMark x1="49000" y1="52993" x2="49000" y2="52993"/>
                        <a14:backgroundMark x1="32667" y1="63212" x2="32667" y2="63212"/>
                        <a14:backgroundMark x1="29500" y1="65985" x2="29500" y2="65985"/>
                        <a14:backgroundMark x1="38000" y1="73723" x2="38000" y2="73723"/>
                        <a14:backgroundMark x1="88000" y1="35620" x2="88000" y2="35620"/>
                        <a14:backgroundMark x1="80083" y1="25839" x2="80083" y2="25839"/>
                        <a14:backgroundMark x1="60917" y1="23796" x2="60917" y2="23796"/>
                        <a14:backgroundMark x1="96667" y1="8613" x2="96667" y2="8613"/>
                        <a14:backgroundMark x1="98667" y1="21606" x2="98667" y2="21606"/>
                        <a14:backgroundMark x1="56417" y1="7153" x2="56417" y2="7153"/>
                        <a14:backgroundMark x1="68917" y1="5839" x2="68917" y2="5839"/>
                        <a14:backgroundMark x1="73667" y1="5839" x2="73667" y2="5839"/>
                        <a14:backgroundMark x1="74250" y1="5985" x2="74250" y2="5985"/>
                        <a14:backgroundMark x1="96500" y1="5401" x2="96500" y2="5401"/>
                        <a14:backgroundMark x1="73500" y1="47299" x2="73500" y2="47299"/>
                      </a14:backgroundRemoval>
                    </a14:imgEffect>
                    <a14:imgEffect>
                      <a14:sharpenSoften amount="25000"/>
                    </a14:imgEffect>
                  </a14:imgLayer>
                </a14:imgProps>
              </a:ext>
              <a:ext uri="{28A0092B-C50C-407E-A947-70E740481C1C}">
                <a14:useLocalDpi xmlns:a14="http://schemas.microsoft.com/office/drawing/2010/main" val="0"/>
              </a:ext>
            </a:extLst>
          </a:blip>
          <a:srcRect t="50000" r="50514"/>
          <a:stretch/>
        </p:blipFill>
        <p:spPr bwMode="auto">
          <a:xfrm>
            <a:off x="25400" y="1298528"/>
            <a:ext cx="4159250" cy="239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0685640F-F442-41BC-A4D4-AC338F572387}" type="slidenum">
              <a:rPr lang="en-US" smtClean="0"/>
              <a:t>3</a:t>
            </a:fld>
            <a:endParaRPr lang="en-US" dirty="0"/>
          </a:p>
        </p:txBody>
      </p:sp>
      <p:sp>
        <p:nvSpPr>
          <p:cNvPr id="11" name="TextBox 10"/>
          <p:cNvSpPr txBox="1"/>
          <p:nvPr/>
        </p:nvSpPr>
        <p:spPr>
          <a:xfrm>
            <a:off x="15005" y="6550223"/>
            <a:ext cx="3821815" cy="307777"/>
          </a:xfrm>
          <a:prstGeom prst="rect">
            <a:avLst/>
          </a:prstGeom>
          <a:noFill/>
        </p:spPr>
        <p:txBody>
          <a:bodyPr wrap="none" rtlCol="0">
            <a:spAutoFit/>
          </a:bodyPr>
          <a:lstStyle/>
          <a:p>
            <a:r>
              <a:rPr lang="en-US" sz="1400" dirty="0" smtClean="0"/>
              <a:t>[Russell et al., CVPR 2006] [Kang et al., ICCV 2011]</a:t>
            </a:r>
            <a:endParaRPr lang="en-US" sz="1400" dirty="0"/>
          </a:p>
        </p:txBody>
      </p:sp>
    </p:spTree>
    <p:extLst>
      <p:ext uri="{BB962C8B-B14F-4D97-AF65-F5344CB8AC3E}">
        <p14:creationId xmlns:p14="http://schemas.microsoft.com/office/powerpoint/2010/main" val="1345002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50"/>
                                        <p:tgtEl>
                                          <p:spTgt spid="22"/>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250"/>
                                        <p:tgtEl>
                                          <p:spTgt spid="1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250"/>
                                        <p:tgtEl>
                                          <p:spTgt spid="11"/>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9203" y="1600200"/>
            <a:ext cx="6625594"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505200"/>
            <a:ext cx="3252252" cy="159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dirty="0" smtClean="0"/>
              <a:t>Control Experiments</a:t>
            </a:r>
            <a:endParaRPr lang="en-US" dirty="0"/>
          </a:p>
        </p:txBody>
      </p:sp>
      <p:sp>
        <p:nvSpPr>
          <p:cNvPr id="10" name="Slide Number Placeholder 9"/>
          <p:cNvSpPr>
            <a:spLocks noGrp="1"/>
          </p:cNvSpPr>
          <p:nvPr>
            <p:ph type="sldNum" sz="quarter" idx="12"/>
          </p:nvPr>
        </p:nvSpPr>
        <p:spPr/>
        <p:txBody>
          <a:bodyPr/>
          <a:lstStyle/>
          <a:p>
            <a:fld id="{0685640F-F442-41BC-A4D4-AC338F572387}" type="slidenum">
              <a:rPr lang="en-US" smtClean="0"/>
              <a:t>30</a:t>
            </a:fld>
            <a:endParaRPr lang="en-US" dirty="0"/>
          </a:p>
        </p:txBody>
      </p:sp>
      <p:sp>
        <p:nvSpPr>
          <p:cNvPr id="9" name="Rectangle 8"/>
          <p:cNvSpPr/>
          <p:nvPr/>
        </p:nvSpPr>
        <p:spPr>
          <a:xfrm>
            <a:off x="5447238" y="4831080"/>
            <a:ext cx="3175267" cy="224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451475" y="3551239"/>
            <a:ext cx="3175267" cy="220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40680" y="4083420"/>
            <a:ext cx="3175267" cy="220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8671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Experiments</a:t>
            </a:r>
          </a:p>
        </p:txBody>
      </p:sp>
      <p:sp>
        <p:nvSpPr>
          <p:cNvPr id="3" name="Slide Number Placeholder 2"/>
          <p:cNvSpPr>
            <a:spLocks noGrp="1"/>
          </p:cNvSpPr>
          <p:nvPr>
            <p:ph type="sldNum" sz="quarter" idx="12"/>
          </p:nvPr>
        </p:nvSpPr>
        <p:spPr/>
        <p:txBody>
          <a:bodyPr/>
          <a:lstStyle/>
          <a:p>
            <a:fld id="{0685640F-F442-41BC-A4D4-AC338F572387}" type="slidenum">
              <a:rPr lang="en-US" smtClean="0"/>
              <a:t>31</a:t>
            </a:fld>
            <a:endParaRPr lang="en-US" dirty="0"/>
          </a:p>
        </p:txBody>
      </p:sp>
      <p:pic>
        <p:nvPicPr>
          <p:cNvPr id="205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9203" y="1600200"/>
            <a:ext cx="6625594"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505200"/>
            <a:ext cx="3252252" cy="159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451475" y="3551239"/>
            <a:ext cx="3175267" cy="220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40680" y="4083420"/>
            <a:ext cx="3175267" cy="220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6943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 b="86230"/>
          <a:stretch/>
        </p:blipFill>
        <p:spPr bwMode="auto">
          <a:xfrm>
            <a:off x="1266824" y="685800"/>
            <a:ext cx="6610351"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Control Experiments</a:t>
            </a:r>
          </a:p>
        </p:txBody>
      </p:sp>
      <p:sp>
        <p:nvSpPr>
          <p:cNvPr id="3" name="Slide Number Placeholder 2"/>
          <p:cNvSpPr>
            <a:spLocks noGrp="1"/>
          </p:cNvSpPr>
          <p:nvPr>
            <p:ph type="sldNum" sz="quarter" idx="12"/>
          </p:nvPr>
        </p:nvSpPr>
        <p:spPr/>
        <p:txBody>
          <a:bodyPr/>
          <a:lstStyle/>
          <a:p>
            <a:fld id="{0685640F-F442-41BC-A4D4-AC338F572387}" type="slidenum">
              <a:rPr lang="en-US" smtClean="0"/>
              <a:t>32</a:t>
            </a:fld>
            <a:endParaRPr lang="en-US" dirty="0"/>
          </a:p>
        </p:txBody>
      </p:sp>
      <p:pic>
        <p:nvPicPr>
          <p:cNvPr id="2050"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9203" y="1600200"/>
            <a:ext cx="6625594"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505200"/>
            <a:ext cx="3252252" cy="159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440680" y="4083420"/>
            <a:ext cx="3175267" cy="220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16200000">
            <a:off x="1820531" y="1214436"/>
            <a:ext cx="364202" cy="369332"/>
          </a:xfrm>
          <a:prstGeom prst="rect">
            <a:avLst/>
          </a:prstGeom>
          <a:solidFill>
            <a:schemeClr val="bg1"/>
          </a:solidFill>
        </p:spPr>
        <p:txBody>
          <a:bodyPr wrap="none" rtlCol="0">
            <a:spAutoFit/>
          </a:bodyPr>
          <a:lstStyle/>
          <a:p>
            <a:r>
              <a:rPr lang="en-US" dirty="0" smtClean="0"/>
              <a:t>\\</a:t>
            </a:r>
            <a:endParaRPr lang="en-US" dirty="0"/>
          </a:p>
        </p:txBody>
      </p:sp>
      <p:cxnSp>
        <p:nvCxnSpPr>
          <p:cNvPr id="5" name="Straight Connector 4"/>
          <p:cNvCxnSpPr/>
          <p:nvPr/>
        </p:nvCxnSpPr>
        <p:spPr>
          <a:xfrm>
            <a:off x="2002632" y="854869"/>
            <a:ext cx="0" cy="4976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002632" y="1457325"/>
            <a:ext cx="0" cy="3952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3293" t="68116" b="23188"/>
          <a:stretch/>
        </p:blipFill>
        <p:spPr bwMode="auto">
          <a:xfrm>
            <a:off x="2139949" y="1209674"/>
            <a:ext cx="574484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2152649" y="1294607"/>
            <a:ext cx="5530851" cy="110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5845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9203" y="1600200"/>
            <a:ext cx="6625594"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 b="86230"/>
          <a:stretch/>
        </p:blipFill>
        <p:spPr bwMode="auto">
          <a:xfrm>
            <a:off x="1266824" y="685800"/>
            <a:ext cx="6610351"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Control Experiments</a:t>
            </a:r>
          </a:p>
        </p:txBody>
      </p:sp>
      <p:sp>
        <p:nvSpPr>
          <p:cNvPr id="3" name="Slide Number Placeholder 2"/>
          <p:cNvSpPr>
            <a:spLocks noGrp="1"/>
          </p:cNvSpPr>
          <p:nvPr>
            <p:ph type="sldNum" sz="quarter" idx="12"/>
          </p:nvPr>
        </p:nvSpPr>
        <p:spPr/>
        <p:txBody>
          <a:bodyPr/>
          <a:lstStyle/>
          <a:p>
            <a:fld id="{0685640F-F442-41BC-A4D4-AC338F572387}" type="slidenum">
              <a:rPr lang="en-US" smtClean="0"/>
              <a:t>33</a:t>
            </a:fld>
            <a:endParaRPr lang="en-US" dirty="0"/>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505200"/>
            <a:ext cx="3252252" cy="159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rot="16200000">
            <a:off x="1820531" y="1214436"/>
            <a:ext cx="364202" cy="369332"/>
          </a:xfrm>
          <a:prstGeom prst="rect">
            <a:avLst/>
          </a:prstGeom>
          <a:solidFill>
            <a:schemeClr val="bg1"/>
          </a:solidFill>
        </p:spPr>
        <p:txBody>
          <a:bodyPr wrap="none" rtlCol="0">
            <a:spAutoFit/>
          </a:bodyPr>
          <a:lstStyle/>
          <a:p>
            <a:r>
              <a:rPr lang="en-US" dirty="0" smtClean="0"/>
              <a:t>\\</a:t>
            </a:r>
            <a:endParaRPr lang="en-US" dirty="0"/>
          </a:p>
        </p:txBody>
      </p:sp>
      <p:cxnSp>
        <p:nvCxnSpPr>
          <p:cNvPr id="5" name="Straight Connector 4"/>
          <p:cNvCxnSpPr/>
          <p:nvPr/>
        </p:nvCxnSpPr>
        <p:spPr>
          <a:xfrm>
            <a:off x="2002632" y="854869"/>
            <a:ext cx="0" cy="4976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002632" y="1457325"/>
            <a:ext cx="0" cy="3952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3293" t="68116" b="23188"/>
          <a:stretch/>
        </p:blipFill>
        <p:spPr bwMode="auto">
          <a:xfrm>
            <a:off x="2139949" y="1209675"/>
            <a:ext cx="574484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2152649" y="1294607"/>
            <a:ext cx="5530851" cy="110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5005" y="6629400"/>
            <a:ext cx="2800703" cy="276999"/>
          </a:xfrm>
          <a:prstGeom prst="rect">
            <a:avLst/>
          </a:prstGeom>
          <a:noFill/>
        </p:spPr>
        <p:txBody>
          <a:bodyPr wrap="none" rtlCol="0">
            <a:spAutoFit/>
          </a:bodyPr>
          <a:lstStyle/>
          <a:p>
            <a:r>
              <a:rPr lang="en-US" sz="1200" dirty="0" smtClean="0"/>
              <a:t>Eigen Functions: [Fergus et al., NIPS 2009]</a:t>
            </a:r>
            <a:endParaRPr lang="en-US" sz="1200" dirty="0"/>
          </a:p>
        </p:txBody>
      </p:sp>
    </p:spTree>
    <p:extLst>
      <p:ext uri="{BB962C8B-B14F-4D97-AF65-F5344CB8AC3E}">
        <p14:creationId xmlns:p14="http://schemas.microsoft.com/office/powerpoint/2010/main" val="1102844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550657" y="1825293"/>
            <a:ext cx="8021911" cy="1375107"/>
            <a:chOff x="550658" y="1461790"/>
            <a:chExt cx="7475314" cy="1281410"/>
          </a:xfrm>
        </p:grpSpPr>
        <p:grpSp>
          <p:nvGrpSpPr>
            <p:cNvPr id="5" name="Group 1143"/>
            <p:cNvGrpSpPr/>
            <p:nvPr/>
          </p:nvGrpSpPr>
          <p:grpSpPr>
            <a:xfrm>
              <a:off x="930735" y="1461790"/>
              <a:ext cx="7095237" cy="1281410"/>
              <a:chOff x="2438400" y="1143000"/>
              <a:chExt cx="7907314" cy="1371600"/>
            </a:xfrm>
          </p:grpSpPr>
          <p:pic>
            <p:nvPicPr>
              <p:cNvPr id="31" name="Picture 2" descr="C:\Users\AbHi\Documents\My Dropbox\cvpr12\lastfig\final_images\iter1\b.banquet_hall\01.jpg"/>
              <p:cNvPicPr>
                <a:picLocks noChangeAspect="1" noChangeArrowheads="1"/>
              </p:cNvPicPr>
              <p:nvPr/>
            </p:nvPicPr>
            <p:blipFill>
              <a:blip r:embed="rId3" cstate="print"/>
              <a:srcRect/>
              <a:stretch>
                <a:fillRect/>
              </a:stretch>
            </p:blipFill>
            <p:spPr bwMode="auto">
              <a:xfrm>
                <a:off x="6085330" y="1143000"/>
                <a:ext cx="2037123" cy="1371600"/>
              </a:xfrm>
              <a:prstGeom prst="rect">
                <a:avLst/>
              </a:prstGeom>
              <a:noFill/>
            </p:spPr>
          </p:pic>
          <p:pic>
            <p:nvPicPr>
              <p:cNvPr id="32" name="Picture 3" descr="C:\Users\AbHi\Documents\My Dropbox\cvpr12\lastfig\final_images\iter1\b.banquet_hall\02.jpg"/>
              <p:cNvPicPr>
                <a:picLocks noChangeAspect="1" noChangeArrowheads="1"/>
              </p:cNvPicPr>
              <p:nvPr/>
            </p:nvPicPr>
            <p:blipFill>
              <a:blip r:embed="rId4" cstate="print"/>
              <a:srcRect/>
              <a:stretch>
                <a:fillRect/>
              </a:stretch>
            </p:blipFill>
            <p:spPr bwMode="auto">
              <a:xfrm>
                <a:off x="2438400" y="1143000"/>
                <a:ext cx="1828800" cy="1371600"/>
              </a:xfrm>
              <a:prstGeom prst="rect">
                <a:avLst/>
              </a:prstGeom>
              <a:noFill/>
            </p:spPr>
          </p:pic>
          <p:pic>
            <p:nvPicPr>
              <p:cNvPr id="33" name="Picture 4" descr="C:\Users\AbHi\Documents\My Dropbox\cvpr12\lastfig\final_images\iter1\b.banquet_hall\03.jpg"/>
              <p:cNvPicPr>
                <a:picLocks noChangeAspect="1" noChangeArrowheads="1"/>
              </p:cNvPicPr>
              <p:nvPr/>
            </p:nvPicPr>
            <p:blipFill>
              <a:blip r:embed="rId5" cstate="print"/>
              <a:srcRect/>
              <a:stretch>
                <a:fillRect/>
              </a:stretch>
            </p:blipFill>
            <p:spPr bwMode="auto">
              <a:xfrm>
                <a:off x="8174268" y="1143000"/>
                <a:ext cx="1091958" cy="1371600"/>
              </a:xfrm>
              <a:prstGeom prst="rect">
                <a:avLst/>
              </a:prstGeom>
              <a:noFill/>
            </p:spPr>
          </p:pic>
          <p:pic>
            <p:nvPicPr>
              <p:cNvPr id="34" name="Picture 5" descr="C:\Users\AbHi\Documents\My Dropbox\cvpr12\lastfig\final_images\iter1\b.banquet_hall\04.jpg"/>
              <p:cNvPicPr>
                <a:picLocks noChangeAspect="1" noChangeArrowheads="1"/>
              </p:cNvPicPr>
              <p:nvPr/>
            </p:nvPicPr>
            <p:blipFill>
              <a:blip r:embed="rId6" cstate="print"/>
              <a:srcRect/>
              <a:stretch>
                <a:fillRect/>
              </a:stretch>
            </p:blipFill>
            <p:spPr bwMode="auto">
              <a:xfrm>
                <a:off x="4319015" y="1143000"/>
                <a:ext cx="1714500" cy="1371600"/>
              </a:xfrm>
              <a:prstGeom prst="rect">
                <a:avLst/>
              </a:prstGeom>
              <a:noFill/>
            </p:spPr>
          </p:pic>
          <p:pic>
            <p:nvPicPr>
              <p:cNvPr id="35" name="Picture 6" descr="C:\Users\AbHi\Documents\My Dropbox\cvpr12\lastfig\final_images\iter1\b.banquet_hall\05.jpg"/>
              <p:cNvPicPr>
                <a:picLocks noChangeAspect="1" noChangeArrowheads="1"/>
              </p:cNvPicPr>
              <p:nvPr/>
            </p:nvPicPr>
            <p:blipFill>
              <a:blip r:embed="rId7" cstate="print"/>
              <a:srcRect/>
              <a:stretch>
                <a:fillRect/>
              </a:stretch>
            </p:blipFill>
            <p:spPr bwMode="auto">
              <a:xfrm>
                <a:off x="9318043" y="1143000"/>
                <a:ext cx="1027671" cy="1371600"/>
              </a:xfrm>
              <a:prstGeom prst="rect">
                <a:avLst/>
              </a:prstGeom>
              <a:noFill/>
            </p:spPr>
          </p:pic>
        </p:grpSp>
        <p:sp>
          <p:nvSpPr>
            <p:cNvPr id="9" name="TextBox 8"/>
            <p:cNvSpPr txBox="1"/>
            <p:nvPr/>
          </p:nvSpPr>
          <p:spPr>
            <a:xfrm>
              <a:off x="550658" y="1881930"/>
              <a:ext cx="314510" cy="400110"/>
            </a:xfrm>
            <a:prstGeom prst="rect">
              <a:avLst/>
            </a:prstGeom>
            <a:noFill/>
          </p:spPr>
          <p:txBody>
            <a:bodyPr wrap="none" rtlCol="0">
              <a:spAutoFit/>
            </a:bodyPr>
            <a:lstStyle/>
            <a:p>
              <a:pPr algn="ctr"/>
              <a:r>
                <a:rPr lang="en-US" sz="2000" b="1" dirty="0" smtClean="0">
                  <a:cs typeface="Arial" pitchFamily="34" charset="0"/>
                </a:rPr>
                <a:t>1</a:t>
              </a:r>
              <a:endParaRPr lang="en-US" sz="2000" b="1" dirty="0">
                <a:cs typeface="Arial" pitchFamily="34" charset="0"/>
              </a:endParaRPr>
            </a:p>
          </p:txBody>
        </p:sp>
      </p:grpSp>
      <p:grpSp>
        <p:nvGrpSpPr>
          <p:cNvPr id="47" name="Group 46"/>
          <p:cNvGrpSpPr/>
          <p:nvPr/>
        </p:nvGrpSpPr>
        <p:grpSpPr>
          <a:xfrm>
            <a:off x="485737" y="5207777"/>
            <a:ext cx="8092872" cy="1269223"/>
            <a:chOff x="485737" y="4330383"/>
            <a:chExt cx="7541442" cy="1182741"/>
          </a:xfrm>
        </p:grpSpPr>
        <p:grpSp>
          <p:nvGrpSpPr>
            <p:cNvPr id="6" name="Group 1149"/>
            <p:cNvGrpSpPr/>
            <p:nvPr/>
          </p:nvGrpSpPr>
          <p:grpSpPr>
            <a:xfrm>
              <a:off x="930735" y="4330383"/>
              <a:ext cx="7096444" cy="1182741"/>
              <a:chOff x="2460043" y="3154363"/>
              <a:chExt cx="8838733" cy="1371600"/>
            </a:xfrm>
          </p:grpSpPr>
          <p:pic>
            <p:nvPicPr>
              <p:cNvPr id="26" name="Picture 12" descr="C:\Users\AbHi\Documents\My Dropbox\cvpr12\lastfig\final_images\iter20\b.banquet_hall\01.jpg"/>
              <p:cNvPicPr>
                <a:picLocks noChangeAspect="1" noChangeArrowheads="1"/>
              </p:cNvPicPr>
              <p:nvPr/>
            </p:nvPicPr>
            <p:blipFill>
              <a:blip r:embed="rId8" cstate="print"/>
              <a:srcRect/>
              <a:stretch>
                <a:fillRect/>
              </a:stretch>
            </p:blipFill>
            <p:spPr bwMode="auto">
              <a:xfrm>
                <a:off x="2460043" y="3154363"/>
                <a:ext cx="1828800" cy="1371600"/>
              </a:xfrm>
              <a:prstGeom prst="rect">
                <a:avLst/>
              </a:prstGeom>
              <a:noFill/>
            </p:spPr>
          </p:pic>
          <p:pic>
            <p:nvPicPr>
              <p:cNvPr id="27" name="Picture 13" descr="C:\Users\AbHi\Documents\My Dropbox\cvpr12\lastfig\final_images\iter20\b.banquet_hall\02.jpg"/>
              <p:cNvPicPr>
                <a:picLocks noChangeAspect="1" noChangeArrowheads="1"/>
              </p:cNvPicPr>
              <p:nvPr/>
            </p:nvPicPr>
            <p:blipFill>
              <a:blip r:embed="rId9" cstate="print"/>
              <a:srcRect/>
              <a:stretch>
                <a:fillRect/>
              </a:stretch>
            </p:blipFill>
            <p:spPr bwMode="auto">
              <a:xfrm>
                <a:off x="8257783" y="3154363"/>
                <a:ext cx="914400" cy="1371600"/>
              </a:xfrm>
              <a:prstGeom prst="rect">
                <a:avLst/>
              </a:prstGeom>
              <a:noFill/>
            </p:spPr>
          </p:pic>
          <p:pic>
            <p:nvPicPr>
              <p:cNvPr id="28" name="Picture 14" descr="C:\Users\AbHi\Documents\My Dropbox\cvpr12\lastfig\final_images\iter20\b.banquet_hall\03.jpg"/>
              <p:cNvPicPr>
                <a:picLocks noChangeAspect="1" noChangeArrowheads="1"/>
              </p:cNvPicPr>
              <p:nvPr/>
            </p:nvPicPr>
            <p:blipFill>
              <a:blip r:embed="rId10" cstate="print"/>
              <a:srcRect/>
              <a:stretch>
                <a:fillRect/>
              </a:stretch>
            </p:blipFill>
            <p:spPr bwMode="auto">
              <a:xfrm>
                <a:off x="6130724" y="3154363"/>
                <a:ext cx="2057400" cy="1371600"/>
              </a:xfrm>
              <a:prstGeom prst="rect">
                <a:avLst/>
              </a:prstGeom>
              <a:noFill/>
            </p:spPr>
          </p:pic>
          <p:pic>
            <p:nvPicPr>
              <p:cNvPr id="29" name="Picture 15" descr="C:\Users\AbHi\Documents\My Dropbox\cvpr12\lastfig\final_images\iter20\b.banquet_hall\04.jpg"/>
              <p:cNvPicPr>
                <a:picLocks noChangeAspect="1" noChangeArrowheads="1"/>
              </p:cNvPicPr>
              <p:nvPr/>
            </p:nvPicPr>
            <p:blipFill>
              <a:blip r:embed="rId11" cstate="print"/>
              <a:srcRect/>
              <a:stretch>
                <a:fillRect/>
              </a:stretch>
            </p:blipFill>
            <p:spPr bwMode="auto">
              <a:xfrm>
                <a:off x="9241843" y="3154363"/>
                <a:ext cx="2056933" cy="1371600"/>
              </a:xfrm>
              <a:prstGeom prst="rect">
                <a:avLst/>
              </a:prstGeom>
              <a:noFill/>
            </p:spPr>
          </p:pic>
          <p:pic>
            <p:nvPicPr>
              <p:cNvPr id="30" name="Picture 16" descr="C:\Users\AbHi\Documents\My Dropbox\cvpr12\lastfig\final_images\iter20\b.banquet_hall\05.jpg"/>
              <p:cNvPicPr>
                <a:picLocks noChangeAspect="1" noChangeArrowheads="1"/>
              </p:cNvPicPr>
              <p:nvPr/>
            </p:nvPicPr>
            <p:blipFill>
              <a:blip r:embed="rId12" cstate="print"/>
              <a:srcRect/>
              <a:stretch>
                <a:fillRect/>
              </a:stretch>
            </p:blipFill>
            <p:spPr bwMode="auto">
              <a:xfrm>
                <a:off x="4358502" y="3154363"/>
                <a:ext cx="1702563" cy="1371600"/>
              </a:xfrm>
              <a:prstGeom prst="rect">
                <a:avLst/>
              </a:prstGeom>
              <a:noFill/>
            </p:spPr>
          </p:pic>
        </p:grpSp>
        <p:sp>
          <p:nvSpPr>
            <p:cNvPr id="10" name="TextBox 9"/>
            <p:cNvSpPr txBox="1"/>
            <p:nvPr/>
          </p:nvSpPr>
          <p:spPr>
            <a:xfrm>
              <a:off x="485737" y="4710003"/>
              <a:ext cx="444352" cy="400110"/>
            </a:xfrm>
            <a:prstGeom prst="rect">
              <a:avLst/>
            </a:prstGeom>
            <a:noFill/>
          </p:spPr>
          <p:txBody>
            <a:bodyPr wrap="none" rtlCol="0">
              <a:spAutoFit/>
            </a:bodyPr>
            <a:lstStyle/>
            <a:p>
              <a:pPr algn="ctr"/>
              <a:r>
                <a:rPr lang="en-US" sz="2000" b="1" dirty="0" smtClean="0">
                  <a:cs typeface="Arial" pitchFamily="34" charset="0"/>
                </a:rPr>
                <a:t>40</a:t>
              </a:r>
              <a:endParaRPr lang="en-US" sz="2000" b="1" dirty="0">
                <a:cs typeface="Arial" pitchFamily="34" charset="0"/>
              </a:endParaRPr>
            </a:p>
          </p:txBody>
        </p:sp>
      </p:grpSp>
      <p:pic>
        <p:nvPicPr>
          <p:cNvPr id="11" name="Picture 90" descr="C:\Users\AbHi\Documents\My Dropbox\cvpr12\lastfig\b.banquet_hall2.jpg"/>
          <p:cNvPicPr>
            <a:picLocks noChangeAspect="1" noChangeArrowheads="1"/>
          </p:cNvPicPr>
          <p:nvPr/>
        </p:nvPicPr>
        <p:blipFill>
          <a:blip r:embed="rId13" cstate="print"/>
          <a:srcRect/>
          <a:stretch>
            <a:fillRect/>
          </a:stretch>
        </p:blipFill>
        <p:spPr bwMode="auto">
          <a:xfrm>
            <a:off x="2935642" y="309729"/>
            <a:ext cx="899664" cy="1296821"/>
          </a:xfrm>
          <a:prstGeom prst="rect">
            <a:avLst/>
          </a:prstGeom>
          <a:noFill/>
        </p:spPr>
      </p:pic>
      <p:pic>
        <p:nvPicPr>
          <p:cNvPr id="12" name="Picture 91" descr="C:\Users\AbHi\Documents\My Dropbox\cvpr12\lastfig\b.banquet_hall1.jpg"/>
          <p:cNvPicPr>
            <a:picLocks noChangeAspect="1" noChangeArrowheads="1"/>
          </p:cNvPicPr>
          <p:nvPr/>
        </p:nvPicPr>
        <p:blipFill>
          <a:blip r:embed="rId14" cstate="print"/>
          <a:srcRect/>
          <a:stretch>
            <a:fillRect/>
          </a:stretch>
        </p:blipFill>
        <p:spPr bwMode="auto">
          <a:xfrm>
            <a:off x="935636" y="309729"/>
            <a:ext cx="1952533" cy="1298227"/>
          </a:xfrm>
          <a:prstGeom prst="rect">
            <a:avLst/>
          </a:prstGeom>
          <a:noFill/>
        </p:spPr>
      </p:pic>
      <p:sp>
        <p:nvSpPr>
          <p:cNvPr id="13" name="TextBox 12"/>
          <p:cNvSpPr txBox="1"/>
          <p:nvPr/>
        </p:nvSpPr>
        <p:spPr>
          <a:xfrm>
            <a:off x="4953000" y="297359"/>
            <a:ext cx="3413920" cy="769441"/>
          </a:xfrm>
          <a:prstGeom prst="rect">
            <a:avLst/>
          </a:prstGeom>
          <a:noFill/>
        </p:spPr>
        <p:txBody>
          <a:bodyPr wrap="square" rtlCol="0">
            <a:spAutoFit/>
          </a:bodyPr>
          <a:lstStyle/>
          <a:p>
            <a:pPr algn="ctr"/>
            <a:r>
              <a:rPr lang="en-US" sz="4400" b="1" dirty="0" smtClean="0">
                <a:cs typeface="Arial" pitchFamily="34" charset="0"/>
              </a:rPr>
              <a:t>Banquet Hall</a:t>
            </a:r>
            <a:endParaRPr lang="en-US" sz="4400" b="1" dirty="0">
              <a:cs typeface="Arial" pitchFamily="34" charset="0"/>
            </a:endParaRPr>
          </a:p>
        </p:txBody>
      </p:sp>
      <p:grpSp>
        <p:nvGrpSpPr>
          <p:cNvPr id="46" name="Group 45"/>
          <p:cNvGrpSpPr/>
          <p:nvPr/>
        </p:nvGrpSpPr>
        <p:grpSpPr>
          <a:xfrm>
            <a:off x="-92448" y="3480655"/>
            <a:ext cx="9045948" cy="1396145"/>
            <a:chOff x="-47579" y="2886284"/>
            <a:chExt cx="8429579" cy="1301015"/>
          </a:xfrm>
        </p:grpSpPr>
        <p:grpSp>
          <p:nvGrpSpPr>
            <p:cNvPr id="7" name="Group 1191"/>
            <p:cNvGrpSpPr/>
            <p:nvPr/>
          </p:nvGrpSpPr>
          <p:grpSpPr>
            <a:xfrm>
              <a:off x="930735" y="2886284"/>
              <a:ext cx="7451265" cy="1301015"/>
              <a:chOff x="12697922" y="1143000"/>
              <a:chExt cx="9139416" cy="1371600"/>
            </a:xfrm>
          </p:grpSpPr>
          <p:pic>
            <p:nvPicPr>
              <p:cNvPr id="21" name="Picture 7" descr="C:\Users\AbHi\Documents\My Dropbox\cvpr12\lastfig\final_images\iter10\b.banquet_hall\01.jpg"/>
              <p:cNvPicPr>
                <a:picLocks noChangeAspect="1" noChangeArrowheads="1"/>
              </p:cNvPicPr>
              <p:nvPr/>
            </p:nvPicPr>
            <p:blipFill>
              <a:blip r:embed="rId15" cstate="print"/>
              <a:srcRect/>
              <a:stretch>
                <a:fillRect/>
              </a:stretch>
            </p:blipFill>
            <p:spPr bwMode="auto">
              <a:xfrm>
                <a:off x="18440002" y="1143000"/>
                <a:ext cx="1371600" cy="1371600"/>
              </a:xfrm>
              <a:prstGeom prst="rect">
                <a:avLst/>
              </a:prstGeom>
              <a:noFill/>
            </p:spPr>
          </p:pic>
          <p:pic>
            <p:nvPicPr>
              <p:cNvPr id="22" name="Picture 8" descr="C:\Users\AbHi\Documents\My Dropbox\cvpr12\lastfig\final_images\iter10\b.banquet_hall\02.jpg"/>
              <p:cNvPicPr>
                <a:picLocks noChangeAspect="1" noChangeArrowheads="1"/>
              </p:cNvPicPr>
              <p:nvPr/>
            </p:nvPicPr>
            <p:blipFill>
              <a:blip r:embed="rId16" cstate="print"/>
              <a:srcRect/>
              <a:stretch>
                <a:fillRect/>
              </a:stretch>
            </p:blipFill>
            <p:spPr bwMode="auto">
              <a:xfrm>
                <a:off x="12697922" y="1143000"/>
                <a:ext cx="1828800" cy="1371600"/>
              </a:xfrm>
              <a:prstGeom prst="rect">
                <a:avLst/>
              </a:prstGeom>
              <a:noFill/>
            </p:spPr>
          </p:pic>
          <p:pic>
            <p:nvPicPr>
              <p:cNvPr id="23" name="Picture 9" descr="C:\Users\AbHi\Documents\My Dropbox\cvpr12\lastfig\final_images\iter10\b.banquet_hall\03.jpg"/>
              <p:cNvPicPr>
                <a:picLocks noChangeAspect="1" noChangeArrowheads="1"/>
              </p:cNvPicPr>
              <p:nvPr/>
            </p:nvPicPr>
            <p:blipFill>
              <a:blip r:embed="rId17" cstate="print"/>
              <a:srcRect/>
              <a:stretch>
                <a:fillRect/>
              </a:stretch>
            </p:blipFill>
            <p:spPr bwMode="auto">
              <a:xfrm>
                <a:off x="14575843" y="1143000"/>
                <a:ext cx="2715853" cy="1371600"/>
              </a:xfrm>
              <a:prstGeom prst="rect">
                <a:avLst/>
              </a:prstGeom>
              <a:noFill/>
            </p:spPr>
          </p:pic>
          <p:pic>
            <p:nvPicPr>
              <p:cNvPr id="24" name="Picture 10" descr="C:\Users\AbHi\Documents\My Dropbox\cvpr12\lastfig\final_images\iter10\b.banquet_hall\04.jpg"/>
              <p:cNvPicPr>
                <a:picLocks noChangeAspect="1" noChangeArrowheads="1"/>
              </p:cNvPicPr>
              <p:nvPr/>
            </p:nvPicPr>
            <p:blipFill>
              <a:blip r:embed="rId18" cstate="print"/>
              <a:srcRect/>
              <a:stretch>
                <a:fillRect/>
              </a:stretch>
            </p:blipFill>
            <p:spPr bwMode="auto">
              <a:xfrm>
                <a:off x="17340817" y="1143000"/>
                <a:ext cx="1050064" cy="1371600"/>
              </a:xfrm>
              <a:prstGeom prst="rect">
                <a:avLst/>
              </a:prstGeom>
              <a:noFill/>
            </p:spPr>
          </p:pic>
          <p:pic>
            <p:nvPicPr>
              <p:cNvPr id="25" name="Picture 11" descr="C:\Users\AbHi\Documents\My Dropbox\cvpr12\lastfig\final_images\iter10\b.banquet_hall\05.jpg"/>
              <p:cNvPicPr>
                <a:picLocks noChangeAspect="1" noChangeArrowheads="1"/>
              </p:cNvPicPr>
              <p:nvPr/>
            </p:nvPicPr>
            <p:blipFill>
              <a:blip r:embed="rId19" cstate="print"/>
              <a:srcRect/>
              <a:stretch>
                <a:fillRect/>
              </a:stretch>
            </p:blipFill>
            <p:spPr bwMode="auto">
              <a:xfrm>
                <a:off x="19860722" y="1143000"/>
                <a:ext cx="1976616" cy="1371600"/>
              </a:xfrm>
              <a:prstGeom prst="rect">
                <a:avLst/>
              </a:prstGeom>
              <a:noFill/>
            </p:spPr>
          </p:pic>
        </p:grpSp>
        <p:sp>
          <p:nvSpPr>
            <p:cNvPr id="15" name="TextBox 14"/>
            <p:cNvSpPr txBox="1"/>
            <p:nvPr/>
          </p:nvSpPr>
          <p:spPr>
            <a:xfrm>
              <a:off x="-47579" y="3374837"/>
              <a:ext cx="1510985" cy="400110"/>
            </a:xfrm>
            <a:prstGeom prst="rect">
              <a:avLst/>
            </a:prstGeom>
            <a:noFill/>
          </p:spPr>
          <p:txBody>
            <a:bodyPr wrap="square" rtlCol="0">
              <a:spAutoFit/>
            </a:bodyPr>
            <a:lstStyle/>
            <a:p>
              <a:pPr algn="ctr"/>
              <a:r>
                <a:rPr lang="en-US" sz="2000" b="1" dirty="0" smtClean="0">
                  <a:cs typeface="Arial" pitchFamily="34" charset="0"/>
                </a:rPr>
                <a:t>10</a:t>
              </a:r>
              <a:endParaRPr lang="en-US" sz="2000" b="1" dirty="0">
                <a:cs typeface="Arial" pitchFamily="34" charset="0"/>
              </a:endParaRPr>
            </a:p>
          </p:txBody>
        </p:sp>
      </p:grpSp>
      <p:grpSp>
        <p:nvGrpSpPr>
          <p:cNvPr id="49" name="Group 48"/>
          <p:cNvGrpSpPr/>
          <p:nvPr/>
        </p:nvGrpSpPr>
        <p:grpSpPr>
          <a:xfrm>
            <a:off x="27438" y="2362200"/>
            <a:ext cx="523220" cy="2419350"/>
            <a:chOff x="27438" y="2362200"/>
            <a:chExt cx="523220" cy="2419350"/>
          </a:xfrm>
        </p:grpSpPr>
        <p:sp>
          <p:nvSpPr>
            <p:cNvPr id="40" name="Rectangle 39"/>
            <p:cNvSpPr/>
            <p:nvPr/>
          </p:nvSpPr>
          <p:spPr>
            <a:xfrm rot="16200000">
              <a:off x="-520052" y="2909690"/>
              <a:ext cx="1618200" cy="523220"/>
            </a:xfrm>
            <a:prstGeom prst="rect">
              <a:avLst/>
            </a:prstGeom>
          </p:spPr>
          <p:txBody>
            <a:bodyPr wrap="none">
              <a:spAutoFit/>
            </a:bodyPr>
            <a:lstStyle/>
            <a:p>
              <a:r>
                <a:rPr lang="en-US" sz="2800" b="1" dirty="0" smtClean="0">
                  <a:cs typeface="Arial" pitchFamily="34" charset="0"/>
                </a:rPr>
                <a:t>Iterations</a:t>
              </a:r>
              <a:endParaRPr lang="en-US" sz="2800" dirty="0"/>
            </a:p>
          </p:txBody>
        </p:sp>
        <p:cxnSp>
          <p:nvCxnSpPr>
            <p:cNvPr id="42" name="Straight Arrow Connector 41"/>
            <p:cNvCxnSpPr/>
            <p:nvPr/>
          </p:nvCxnSpPr>
          <p:spPr>
            <a:xfrm>
              <a:off x="311396" y="3943350"/>
              <a:ext cx="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rot="16200000">
            <a:off x="-61081" y="798939"/>
            <a:ext cx="1537990" cy="369332"/>
          </a:xfrm>
          <a:prstGeom prst="rect">
            <a:avLst/>
          </a:prstGeom>
          <a:noFill/>
        </p:spPr>
        <p:txBody>
          <a:bodyPr wrap="square" rtlCol="0">
            <a:spAutoFit/>
          </a:bodyPr>
          <a:lstStyle/>
          <a:p>
            <a:pPr algn="ctr"/>
            <a:r>
              <a:rPr lang="en-US" b="1" dirty="0" smtClean="0">
                <a:cs typeface="Arial" pitchFamily="34" charset="0"/>
              </a:rPr>
              <a:t>Seed Images</a:t>
            </a:r>
            <a:endParaRPr lang="en-US" b="1" dirty="0">
              <a:cs typeface="Arial" pitchFamily="34" charset="0"/>
            </a:endParaRPr>
          </a:p>
        </p:txBody>
      </p:sp>
      <p:sp>
        <p:nvSpPr>
          <p:cNvPr id="51" name="Slide Number Placeholder 50"/>
          <p:cNvSpPr>
            <a:spLocks noGrp="1"/>
          </p:cNvSpPr>
          <p:nvPr>
            <p:ph type="sldNum" sz="quarter" idx="12"/>
          </p:nvPr>
        </p:nvSpPr>
        <p:spPr/>
        <p:txBody>
          <a:bodyPr/>
          <a:lstStyle/>
          <a:p>
            <a:fld id="{0685640F-F442-41BC-A4D4-AC338F572387}" type="slidenum">
              <a:rPr lang="en-US" smtClean="0"/>
              <a:t>34</a:t>
            </a:fld>
            <a:endParaRPr lang="en-US" dirty="0"/>
          </a:p>
        </p:txBody>
      </p:sp>
    </p:spTree>
    <p:extLst>
      <p:ext uri="{BB962C8B-B14F-4D97-AF65-F5344CB8AC3E}">
        <p14:creationId xmlns:p14="http://schemas.microsoft.com/office/powerpoint/2010/main" val="2118641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250"/>
                                        <p:tgtEl>
                                          <p:spTgt spid="45"/>
                                        </p:tgtEl>
                                      </p:cBhvr>
                                    </p:animEffect>
                                  </p:childTnLst>
                                </p:cTn>
                              </p:par>
                              <p:par>
                                <p:cTn id="8" presetID="22" presetClass="entr" presetSubtype="1"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wipe(up)">
                                      <p:cBhvr>
                                        <p:cTn id="10" dur="250"/>
                                        <p:tgtEl>
                                          <p:spTgt spid="49"/>
                                        </p:tgtEl>
                                      </p:cBhvr>
                                    </p:animEffect>
                                  </p:childTnLst>
                                </p:cTn>
                              </p:par>
                            </p:childTnLst>
                          </p:cTn>
                        </p:par>
                        <p:par>
                          <p:cTn id="11" fill="hold">
                            <p:stCondLst>
                              <p:cond delay="250"/>
                            </p:stCondLst>
                            <p:childTnLst>
                              <p:par>
                                <p:cTn id="12" presetID="10" presetClass="entr" presetSubtype="0" fill="hold" nodeType="after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250"/>
                                        <p:tgtEl>
                                          <p:spTgt spid="4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Experiments</a:t>
            </a:r>
          </a:p>
        </p:txBody>
      </p:sp>
      <p:sp>
        <p:nvSpPr>
          <p:cNvPr id="4" name="Slide Number Placeholder 3"/>
          <p:cNvSpPr>
            <a:spLocks noGrp="1"/>
          </p:cNvSpPr>
          <p:nvPr>
            <p:ph type="sldNum" sz="quarter" idx="12"/>
          </p:nvPr>
        </p:nvSpPr>
        <p:spPr/>
        <p:txBody>
          <a:bodyPr/>
          <a:lstStyle/>
          <a:p>
            <a:fld id="{0685640F-F442-41BC-A4D4-AC338F572387}" type="slidenum">
              <a:rPr lang="en-US" smtClean="0"/>
              <a:t>35</a:t>
            </a:fld>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193640123"/>
              </p:ext>
            </p:extLst>
          </p:nvPr>
        </p:nvGraphicFramePr>
        <p:xfrm>
          <a:off x="152400" y="892184"/>
          <a:ext cx="8839200" cy="5127616"/>
        </p:xfrm>
        <a:graphic>
          <a:graphicData uri="http://schemas.openxmlformats.org/drawingml/2006/table">
            <a:tbl>
              <a:tblPr firstRow="1" bandRow="1">
                <a:tableStyleId>{2D5ABB26-0587-4C30-8999-92F81FD0307C}</a:tableStyleId>
              </a:tblPr>
              <a:tblGrid>
                <a:gridCol w="6553200"/>
                <a:gridCol w="2286000"/>
              </a:tblGrid>
              <a:tr h="990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3200" dirty="0" smtClean="0"/>
                    </a:p>
                  </a:txBody>
                  <a:tcPr marT="0" marB="0" anchor="ctr">
                    <a:lnR w="28575" cap="flat" cmpd="sng" algn="ctr">
                      <a:no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a:r>
                        <a:rPr lang="en-US" sz="3200" dirty="0" smtClean="0"/>
                        <a:t># Images </a:t>
                      </a:r>
                    </a:p>
                    <a:p>
                      <a:pPr algn="ctr"/>
                      <a:r>
                        <a:rPr lang="en-US" sz="2400" dirty="0" smtClean="0"/>
                        <a:t>(SUN Database)</a:t>
                      </a:r>
                      <a:endParaRPr lang="en-US" sz="2400" dirty="0"/>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7709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smtClean="0"/>
                        <a:t>15 Scene Classes</a:t>
                      </a:r>
                    </a:p>
                  </a:txBody>
                  <a:tcPr marL="18288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2 (seed)</a:t>
                      </a: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770997">
                <a:tc>
                  <a:txBody>
                    <a:bodyPr/>
                    <a:lstStyle/>
                    <a:p>
                      <a:r>
                        <a:rPr lang="en-US" sz="3200" b="1" dirty="0" smtClean="0"/>
                        <a:t>Black-box</a:t>
                      </a:r>
                      <a:r>
                        <a:rPr lang="en-US" sz="3200" dirty="0" smtClean="0"/>
                        <a:t> Binary Attributes </a:t>
                      </a:r>
                      <a:r>
                        <a:rPr lang="en-US" sz="2400" dirty="0" smtClean="0"/>
                        <a:t>(BA)</a:t>
                      </a:r>
                      <a:endParaRPr lang="en-US" sz="2400" dirty="0"/>
                    </a:p>
                  </a:txBody>
                  <a:tcPr marL="18288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25</a:t>
                      </a:r>
                      <a:r>
                        <a:rPr lang="en-US" sz="3200" baseline="0" dirty="0" smtClean="0"/>
                        <a:t> (s</a:t>
                      </a:r>
                      <a:r>
                        <a:rPr lang="en-US" sz="3200" dirty="0" smtClean="0"/>
                        <a:t>eparate)</a:t>
                      </a:r>
                      <a:endParaRPr lang="en-US" sz="3200" dirty="0"/>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855466">
                <a:tc>
                  <a:txBody>
                    <a:bodyPr/>
                    <a:lstStyle/>
                    <a:p>
                      <a:r>
                        <a:rPr lang="en-US" sz="3200" b="1" dirty="0" smtClean="0"/>
                        <a:t>Black-box</a:t>
                      </a:r>
                      <a:r>
                        <a:rPr lang="en-US" sz="3200" baseline="0" dirty="0" smtClean="0"/>
                        <a:t> Comparative Attributes </a:t>
                      </a:r>
                      <a:r>
                        <a:rPr lang="en-US" sz="2400" baseline="0" dirty="0" smtClean="0"/>
                        <a:t>(CA)</a:t>
                      </a:r>
                      <a:endParaRPr lang="en-US" sz="2400" dirty="0"/>
                    </a:p>
                  </a:txBody>
                  <a:tcPr marL="18288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25 (separate)</a:t>
                      </a: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23791">
                <a:tc>
                  <a:txBody>
                    <a:bodyPr/>
                    <a:lstStyle/>
                    <a:p>
                      <a:r>
                        <a:rPr lang="en-US" sz="3200" dirty="0" smtClean="0"/>
                        <a:t>Unlabeled Dataset</a:t>
                      </a:r>
                      <a:endParaRPr lang="en-US" sz="3200" dirty="0"/>
                    </a:p>
                  </a:txBody>
                  <a:tcPr marL="18288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3200" dirty="0" smtClean="0"/>
                        <a:t>18,000</a:t>
                      </a:r>
                      <a:endParaRPr lang="en-US" sz="3200" dirty="0"/>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r>
              <a:tr h="531897">
                <a:tc>
                  <a:txBody>
                    <a:bodyPr/>
                    <a:lstStyle/>
                    <a:p>
                      <a:r>
                        <a:rPr lang="en-US" sz="3200" dirty="0" smtClean="0"/>
                        <a:t>(Distractors)</a:t>
                      </a:r>
                      <a:endParaRPr lang="en-US" sz="3200" dirty="0"/>
                    </a:p>
                  </a:txBody>
                  <a:tcPr marL="182880" marR="45720" marT="0" marB="0" anchor="ctr">
                    <a:lnL w="28575"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3200" dirty="0" smtClean="0"/>
                        <a:t>(9,500)</a:t>
                      </a:r>
                      <a:endParaRPr lang="en-US" sz="3200" dirty="0"/>
                    </a:p>
                  </a:txBody>
                  <a:tcPr marL="45720" marR="45720" marT="0" marB="0" anchor="ctr">
                    <a:lnL w="28575" cap="flat" cmpd="sng" algn="ctr">
                      <a:solidFill>
                        <a:scrgbClr r="0" g="0" b="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683868">
                <a:tc>
                  <a:txBody>
                    <a:bodyPr/>
                    <a:lstStyle/>
                    <a:p>
                      <a:r>
                        <a:rPr lang="en-US" sz="3200" dirty="0" smtClean="0"/>
                        <a:t>Test Set</a:t>
                      </a:r>
                      <a:endParaRPr lang="en-US" sz="3200" dirty="0"/>
                    </a:p>
                  </a:txBody>
                  <a:tcPr marL="18288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50</a:t>
                      </a:r>
                      <a:endParaRPr lang="en-US" sz="3200" dirty="0"/>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
        <p:nvSpPr>
          <p:cNvPr id="7" name="TextBox 6"/>
          <p:cNvSpPr txBox="1"/>
          <p:nvPr/>
        </p:nvSpPr>
        <p:spPr>
          <a:xfrm>
            <a:off x="15005" y="6629400"/>
            <a:ext cx="2692468" cy="276999"/>
          </a:xfrm>
          <a:prstGeom prst="rect">
            <a:avLst/>
          </a:prstGeom>
          <a:noFill/>
        </p:spPr>
        <p:txBody>
          <a:bodyPr wrap="none" rtlCol="0">
            <a:spAutoFit/>
          </a:bodyPr>
          <a:lstStyle/>
          <a:p>
            <a:r>
              <a:rPr lang="en-US" sz="1200" dirty="0" smtClean="0"/>
              <a:t>SUN Database : [Xiao et al., CVPR 2010]</a:t>
            </a:r>
            <a:endParaRPr lang="en-US" sz="1200" dirty="0"/>
          </a:p>
        </p:txBody>
      </p:sp>
    </p:spTree>
    <p:extLst>
      <p:ext uri="{BB962C8B-B14F-4D97-AF65-F5344CB8AC3E}">
        <p14:creationId xmlns:p14="http://schemas.microsoft.com/office/powerpoint/2010/main" val="3072005195"/>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Co-training (Small Scale)</a:t>
            </a:r>
          </a:p>
        </p:txBody>
      </p:sp>
      <p:sp>
        <p:nvSpPr>
          <p:cNvPr id="4" name="Slide Number Placeholder 3"/>
          <p:cNvSpPr>
            <a:spLocks noGrp="1"/>
          </p:cNvSpPr>
          <p:nvPr>
            <p:ph type="sldNum" sz="quarter" idx="12"/>
          </p:nvPr>
        </p:nvSpPr>
        <p:spPr/>
        <p:txBody>
          <a:bodyPr/>
          <a:lstStyle/>
          <a:p>
            <a:fld id="{0685640F-F442-41BC-A4D4-AC338F572387}" type="slidenum">
              <a:rPr lang="en-US" smtClean="0"/>
              <a:t>36</a:t>
            </a:fld>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97405162"/>
              </p:ext>
            </p:extLst>
          </p:nvPr>
        </p:nvGraphicFramePr>
        <p:xfrm>
          <a:off x="152400" y="892184"/>
          <a:ext cx="8839200" cy="5127616"/>
        </p:xfrm>
        <a:graphic>
          <a:graphicData uri="http://schemas.openxmlformats.org/drawingml/2006/table">
            <a:tbl>
              <a:tblPr firstRow="1" bandRow="1">
                <a:tableStyleId>{2D5ABB26-0587-4C30-8999-92F81FD0307C}</a:tableStyleId>
              </a:tblPr>
              <a:tblGrid>
                <a:gridCol w="6553200"/>
                <a:gridCol w="2286000"/>
              </a:tblGrid>
              <a:tr h="990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3200" dirty="0" smtClean="0"/>
                    </a:p>
                  </a:txBody>
                  <a:tcPr marT="0" marB="0" anchor="ctr">
                    <a:lnR w="28575" cap="flat" cmpd="sng" algn="ctr">
                      <a:no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a:r>
                        <a:rPr lang="en-US" sz="3200" smtClean="0"/>
                        <a:t># Images </a:t>
                      </a:r>
                    </a:p>
                    <a:p>
                      <a:pPr algn="ctr"/>
                      <a:r>
                        <a:rPr lang="en-US" sz="2400" smtClean="0"/>
                        <a:t>(SUN Database)</a:t>
                      </a:r>
                      <a:endParaRPr lang="en-US" sz="2400" dirty="0"/>
                    </a:p>
                  </a:txBody>
                  <a:tcPr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7709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smtClean="0"/>
                        <a:t>15 Scene Classes</a:t>
                      </a:r>
                      <a:endParaRPr lang="en-US" sz="3200" dirty="0" smtClean="0"/>
                    </a:p>
                  </a:txBody>
                  <a:tcPr marL="18288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2 (seed)</a:t>
                      </a: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770997">
                <a:tc>
                  <a:txBody>
                    <a:bodyPr/>
                    <a:lstStyle/>
                    <a:p>
                      <a:r>
                        <a:rPr lang="en-US" sz="3200" b="1" strike="dblStrike" baseline="0" smtClean="0"/>
                        <a:t>Black-box</a:t>
                      </a:r>
                      <a:r>
                        <a:rPr lang="en-US" sz="3200" smtClean="0"/>
                        <a:t> Binary Attributes </a:t>
                      </a:r>
                      <a:r>
                        <a:rPr lang="en-US" sz="2400" smtClean="0"/>
                        <a:t>(BA)</a:t>
                      </a:r>
                      <a:endParaRPr lang="en-US" sz="2400" dirty="0"/>
                    </a:p>
                  </a:txBody>
                  <a:tcPr marL="18288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15x2 (seed)</a:t>
                      </a: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855466">
                <a:tc>
                  <a:txBody>
                    <a:bodyPr/>
                    <a:lstStyle/>
                    <a:p>
                      <a:r>
                        <a:rPr lang="en-US" sz="3200" b="1" strike="dblStrike" baseline="0" dirty="0" smtClean="0"/>
                        <a:t>Black-box</a:t>
                      </a:r>
                      <a:r>
                        <a:rPr lang="en-US" sz="3200" baseline="0" dirty="0" smtClean="0"/>
                        <a:t> Comparative Attributes </a:t>
                      </a:r>
                      <a:r>
                        <a:rPr lang="en-US" sz="2400" baseline="0" dirty="0" smtClean="0"/>
                        <a:t>(CA)</a:t>
                      </a:r>
                      <a:endParaRPr lang="en-US" sz="2400" dirty="0"/>
                    </a:p>
                  </a:txBody>
                  <a:tcPr marL="18288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15x2 (seed)</a:t>
                      </a: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23791">
                <a:tc>
                  <a:txBody>
                    <a:bodyPr/>
                    <a:lstStyle/>
                    <a:p>
                      <a:r>
                        <a:rPr lang="en-US" sz="3200" smtClean="0"/>
                        <a:t>Unlabeled Dataset</a:t>
                      </a:r>
                      <a:endParaRPr lang="en-US" sz="3200" dirty="0"/>
                    </a:p>
                  </a:txBody>
                  <a:tcPr marL="18288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3200" smtClean="0"/>
                        <a:t>18,000</a:t>
                      </a:r>
                      <a:endParaRPr lang="en-US" sz="3200" dirty="0"/>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r>
              <a:tr h="531897">
                <a:tc>
                  <a:txBody>
                    <a:bodyPr/>
                    <a:lstStyle/>
                    <a:p>
                      <a:r>
                        <a:rPr lang="en-US" sz="3200" smtClean="0"/>
                        <a:t>(Distractors)</a:t>
                      </a:r>
                      <a:endParaRPr lang="en-US" sz="3200" dirty="0"/>
                    </a:p>
                  </a:txBody>
                  <a:tcPr marL="182880" marR="45720" marT="0" marB="0" anchor="ctr">
                    <a:lnL w="28575" cap="flat" cmpd="sng" algn="ctr">
                      <a:solidFill>
                        <a:schemeClr val="tx1"/>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3200" smtClean="0"/>
                        <a:t>(9,500)</a:t>
                      </a:r>
                      <a:endParaRPr lang="en-US" sz="3200" dirty="0"/>
                    </a:p>
                  </a:txBody>
                  <a:tcPr marL="45720" marR="45720" marT="0" marB="0" anchor="ctr">
                    <a:lnL w="28575" cap="flat" cmpd="sng" algn="ctr">
                      <a:solidFill>
                        <a:scrgbClr r="0" g="0" b="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rgbClr r="0" g="0" b="0"/>
                      </a:solidFill>
                      <a:prstDash val="solid"/>
                      <a:round/>
                      <a:headEnd type="none" w="med" len="med"/>
                      <a:tailEnd type="none" w="med" len="med"/>
                    </a:lnB>
                  </a:tcPr>
                </a:tc>
              </a:tr>
              <a:tr h="683868">
                <a:tc>
                  <a:txBody>
                    <a:bodyPr/>
                    <a:lstStyle/>
                    <a:p>
                      <a:r>
                        <a:rPr lang="en-US" sz="3200" smtClean="0"/>
                        <a:t>Test Set</a:t>
                      </a:r>
                      <a:endParaRPr lang="en-US" sz="3200" dirty="0"/>
                    </a:p>
                  </a:txBody>
                  <a:tcPr marL="18288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200" dirty="0" smtClean="0"/>
                        <a:t>50</a:t>
                      </a:r>
                      <a:endParaRPr lang="en-US" sz="3200" dirty="0"/>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
        <p:nvSpPr>
          <p:cNvPr id="7" name="TextBox 6"/>
          <p:cNvSpPr txBox="1"/>
          <p:nvPr/>
        </p:nvSpPr>
        <p:spPr>
          <a:xfrm>
            <a:off x="15005" y="6629400"/>
            <a:ext cx="2692468" cy="276999"/>
          </a:xfrm>
          <a:prstGeom prst="rect">
            <a:avLst/>
          </a:prstGeom>
          <a:noFill/>
        </p:spPr>
        <p:txBody>
          <a:bodyPr wrap="none" rtlCol="0">
            <a:spAutoFit/>
          </a:bodyPr>
          <a:lstStyle/>
          <a:p>
            <a:r>
              <a:rPr lang="en-US" sz="1200" dirty="0" smtClean="0"/>
              <a:t>SUN Database : [Xiao et al., CVPR 2010]</a:t>
            </a:r>
            <a:endParaRPr lang="en-US" sz="1200" dirty="0"/>
          </a:p>
        </p:txBody>
      </p:sp>
    </p:spTree>
    <p:extLst>
      <p:ext uri="{BB962C8B-B14F-4D97-AF65-F5344CB8AC3E}">
        <p14:creationId xmlns:p14="http://schemas.microsoft.com/office/powerpoint/2010/main" val="4270561940"/>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922698" y="266760"/>
            <a:ext cx="2773805" cy="1197234"/>
            <a:chOff x="917378" y="266760"/>
            <a:chExt cx="2773805" cy="1197234"/>
          </a:xfrm>
        </p:grpSpPr>
        <p:pic>
          <p:nvPicPr>
            <p:cNvPr id="4" name="Picture 2" descr="C:\Users\AbHi\Documents\My Dropbox\cvpr12\figure2\bedroom\b.bedroom1.jpg"/>
            <p:cNvPicPr>
              <a:picLocks noChangeAspect="1" noChangeArrowheads="1"/>
            </p:cNvPicPr>
            <p:nvPr/>
          </p:nvPicPr>
          <p:blipFill>
            <a:blip r:embed="rId3" cstate="screen"/>
            <a:srcRect/>
            <a:stretch>
              <a:fillRect/>
            </a:stretch>
          </p:blipFill>
          <p:spPr bwMode="auto">
            <a:xfrm>
              <a:off x="917378" y="266760"/>
              <a:ext cx="1789736" cy="1197234"/>
            </a:xfrm>
            <a:prstGeom prst="rect">
              <a:avLst/>
            </a:prstGeom>
            <a:noFill/>
          </p:spPr>
        </p:pic>
        <p:pic>
          <p:nvPicPr>
            <p:cNvPr id="5" name="Picture 3" descr="C:\Users\AbHi\Documents\My Dropbox\cvpr12\figure2\bedroom\b.bedroom2.jpg"/>
            <p:cNvPicPr>
              <a:picLocks noChangeAspect="1" noChangeArrowheads="1"/>
            </p:cNvPicPr>
            <p:nvPr/>
          </p:nvPicPr>
          <p:blipFill>
            <a:blip r:embed="rId4" cstate="screen"/>
            <a:srcRect/>
            <a:stretch>
              <a:fillRect/>
            </a:stretch>
          </p:blipFill>
          <p:spPr bwMode="auto">
            <a:xfrm>
              <a:off x="2737880" y="270159"/>
              <a:ext cx="953303" cy="1193835"/>
            </a:xfrm>
            <a:prstGeom prst="rect">
              <a:avLst/>
            </a:prstGeom>
            <a:noFill/>
          </p:spPr>
        </p:pic>
      </p:grpSp>
      <p:grpSp>
        <p:nvGrpSpPr>
          <p:cNvPr id="2" name="Group 1"/>
          <p:cNvGrpSpPr/>
          <p:nvPr/>
        </p:nvGrpSpPr>
        <p:grpSpPr>
          <a:xfrm>
            <a:off x="609601" y="1752600"/>
            <a:ext cx="8153400" cy="1120853"/>
            <a:chOff x="609601" y="1828800"/>
            <a:chExt cx="8153400" cy="1120853"/>
          </a:xfrm>
        </p:grpSpPr>
        <p:grpSp>
          <p:nvGrpSpPr>
            <p:cNvPr id="6" name="Group 5"/>
            <p:cNvGrpSpPr/>
            <p:nvPr/>
          </p:nvGrpSpPr>
          <p:grpSpPr>
            <a:xfrm>
              <a:off x="917378" y="1828800"/>
              <a:ext cx="7845623" cy="1120853"/>
              <a:chOff x="2849562" y="419100"/>
              <a:chExt cx="6208499" cy="886968"/>
            </a:xfrm>
          </p:grpSpPr>
          <p:pic>
            <p:nvPicPr>
              <p:cNvPr id="7" name="Picture 4" descr="C:\Users\AbHi\Documents\My Dropbox\cvpr12\figure2\bedroom\baseline\01\01.jpg"/>
              <p:cNvPicPr>
                <a:picLocks noChangeAspect="1" noChangeArrowheads="1"/>
              </p:cNvPicPr>
              <p:nvPr/>
            </p:nvPicPr>
            <p:blipFill>
              <a:blip r:embed="rId5" cstate="screen"/>
              <a:srcRect/>
              <a:stretch>
                <a:fillRect/>
              </a:stretch>
            </p:blipFill>
            <p:spPr bwMode="auto">
              <a:xfrm>
                <a:off x="6896576" y="419100"/>
                <a:ext cx="1247482" cy="886968"/>
              </a:xfrm>
              <a:prstGeom prst="rect">
                <a:avLst/>
              </a:prstGeom>
              <a:noFill/>
            </p:spPr>
          </p:pic>
          <p:pic>
            <p:nvPicPr>
              <p:cNvPr id="8" name="Picture 5" descr="C:\Users\AbHi\Documents\My Dropbox\cvpr12\figure2\bedroom\baseline\01\1.jpg"/>
              <p:cNvPicPr>
                <a:picLocks noChangeAspect="1" noChangeArrowheads="1"/>
              </p:cNvPicPr>
              <p:nvPr/>
            </p:nvPicPr>
            <p:blipFill>
              <a:blip r:embed="rId6" cstate="screen"/>
              <a:srcRect/>
              <a:stretch>
                <a:fillRect/>
              </a:stretch>
            </p:blipFill>
            <p:spPr bwMode="auto">
              <a:xfrm>
                <a:off x="5504272" y="419100"/>
                <a:ext cx="1365270" cy="886968"/>
              </a:xfrm>
              <a:prstGeom prst="rect">
                <a:avLst/>
              </a:prstGeom>
              <a:noFill/>
            </p:spPr>
          </p:pic>
          <p:pic>
            <p:nvPicPr>
              <p:cNvPr id="9" name="Picture 6" descr="C:\Users\AbHi\Documents\My Dropbox\cvpr12\figure2\bedroom\baseline\01\03.jpg"/>
              <p:cNvPicPr>
                <a:picLocks noChangeAspect="1" noChangeArrowheads="1"/>
              </p:cNvPicPr>
              <p:nvPr/>
            </p:nvPicPr>
            <p:blipFill>
              <a:blip r:embed="rId7" cstate="screen"/>
              <a:srcRect/>
              <a:stretch>
                <a:fillRect/>
              </a:stretch>
            </p:blipFill>
            <p:spPr bwMode="auto">
              <a:xfrm>
                <a:off x="4145453" y="419100"/>
                <a:ext cx="1331784" cy="886968"/>
              </a:xfrm>
              <a:prstGeom prst="rect">
                <a:avLst/>
              </a:prstGeom>
              <a:noFill/>
            </p:spPr>
          </p:pic>
          <p:pic>
            <p:nvPicPr>
              <p:cNvPr id="10" name="Picture 7" descr="C:\Users\AbHi\Documents\My Dropbox\cvpr12\figure2\bedroom\baseline\01\04.jpg"/>
              <p:cNvPicPr>
                <a:picLocks noChangeAspect="1" noChangeArrowheads="1"/>
              </p:cNvPicPr>
              <p:nvPr/>
            </p:nvPicPr>
            <p:blipFill>
              <a:blip r:embed="rId8" cstate="screen"/>
              <a:srcRect/>
              <a:stretch>
                <a:fillRect/>
              </a:stretch>
            </p:blipFill>
            <p:spPr bwMode="auto">
              <a:xfrm>
                <a:off x="8171093" y="419100"/>
                <a:ext cx="886968" cy="886968"/>
              </a:xfrm>
              <a:prstGeom prst="rect">
                <a:avLst/>
              </a:prstGeom>
              <a:noFill/>
            </p:spPr>
          </p:pic>
          <p:pic>
            <p:nvPicPr>
              <p:cNvPr id="11" name="Picture 8" descr="C:\Users\AbHi\Documents\My Dropbox\cvpr12\figure2\bedroom\baseline\01\05.jpg"/>
              <p:cNvPicPr>
                <a:picLocks noChangeAspect="1" noChangeArrowheads="1"/>
              </p:cNvPicPr>
              <p:nvPr/>
            </p:nvPicPr>
            <p:blipFill>
              <a:blip r:embed="rId9" cstate="screen"/>
              <a:srcRect/>
              <a:stretch>
                <a:fillRect/>
              </a:stretch>
            </p:blipFill>
            <p:spPr bwMode="auto">
              <a:xfrm>
                <a:off x="2849562" y="419100"/>
                <a:ext cx="1268857" cy="886968"/>
              </a:xfrm>
              <a:prstGeom prst="rect">
                <a:avLst/>
              </a:prstGeom>
              <a:noFill/>
            </p:spPr>
          </p:pic>
        </p:grpSp>
        <p:sp>
          <p:nvSpPr>
            <p:cNvPr id="19" name="TextBox 18"/>
            <p:cNvSpPr txBox="1"/>
            <p:nvPr/>
          </p:nvSpPr>
          <p:spPr>
            <a:xfrm rot="16200000">
              <a:off x="275920" y="2235337"/>
              <a:ext cx="975139" cy="307777"/>
            </a:xfrm>
            <a:prstGeom prst="rect">
              <a:avLst/>
            </a:prstGeom>
            <a:noFill/>
          </p:spPr>
          <p:txBody>
            <a:bodyPr wrap="none" rtlCol="0">
              <a:spAutoFit/>
            </a:bodyPr>
            <a:lstStyle/>
            <a:p>
              <a:r>
                <a:rPr lang="en-US" sz="1400" b="1" dirty="0" smtClean="0">
                  <a:cs typeface="Arial" pitchFamily="34" charset="0"/>
                </a:rPr>
                <a:t>Iteration-1</a:t>
              </a:r>
              <a:endParaRPr lang="en-US" sz="1400" b="1" dirty="0">
                <a:cs typeface="Arial" pitchFamily="34" charset="0"/>
              </a:endParaRPr>
            </a:p>
          </p:txBody>
        </p:sp>
      </p:grpSp>
      <p:grpSp>
        <p:nvGrpSpPr>
          <p:cNvPr id="3" name="Group 2"/>
          <p:cNvGrpSpPr/>
          <p:nvPr/>
        </p:nvGrpSpPr>
        <p:grpSpPr>
          <a:xfrm>
            <a:off x="609603" y="2895601"/>
            <a:ext cx="7848598" cy="1171365"/>
            <a:chOff x="609603" y="2971801"/>
            <a:chExt cx="7848598" cy="1171365"/>
          </a:xfrm>
        </p:grpSpPr>
        <p:grpSp>
          <p:nvGrpSpPr>
            <p:cNvPr id="37" name="Group 36"/>
            <p:cNvGrpSpPr/>
            <p:nvPr/>
          </p:nvGrpSpPr>
          <p:grpSpPr>
            <a:xfrm>
              <a:off x="914401" y="3022313"/>
              <a:ext cx="7543800" cy="1120853"/>
              <a:chOff x="8491340" y="236897"/>
              <a:chExt cx="5969657" cy="886968"/>
            </a:xfrm>
          </p:grpSpPr>
          <p:pic>
            <p:nvPicPr>
              <p:cNvPr id="12" name="Picture 14" descr="C:\Users\AbHi\Documents\My Dropbox\cvpr12\figure2\bedroom\baseline\60\01.jpg"/>
              <p:cNvPicPr>
                <a:picLocks noChangeAspect="1" noChangeArrowheads="1"/>
              </p:cNvPicPr>
              <p:nvPr/>
            </p:nvPicPr>
            <p:blipFill>
              <a:blip r:embed="rId10" cstate="screen"/>
              <a:srcRect/>
              <a:stretch>
                <a:fillRect/>
              </a:stretch>
            </p:blipFill>
            <p:spPr bwMode="auto">
              <a:xfrm>
                <a:off x="12358012" y="236897"/>
                <a:ext cx="1046528" cy="886968"/>
              </a:xfrm>
              <a:prstGeom prst="rect">
                <a:avLst/>
              </a:prstGeom>
              <a:noFill/>
            </p:spPr>
          </p:pic>
          <p:pic>
            <p:nvPicPr>
              <p:cNvPr id="13" name="Picture 15" descr="C:\Users\AbHi\Documents\My Dropbox\cvpr12\figure2\bedroom\baseline\60\02.jpg"/>
              <p:cNvPicPr>
                <a:picLocks noChangeAspect="1" noChangeArrowheads="1"/>
              </p:cNvPicPr>
              <p:nvPr/>
            </p:nvPicPr>
            <p:blipFill>
              <a:blip r:embed="rId11" cstate="screen"/>
              <a:srcRect/>
              <a:stretch>
                <a:fillRect/>
              </a:stretch>
            </p:blipFill>
            <p:spPr bwMode="auto">
              <a:xfrm>
                <a:off x="8491340" y="236897"/>
                <a:ext cx="1250775" cy="886968"/>
              </a:xfrm>
              <a:prstGeom prst="rect">
                <a:avLst/>
              </a:prstGeom>
              <a:noFill/>
            </p:spPr>
          </p:pic>
          <p:pic>
            <p:nvPicPr>
              <p:cNvPr id="14" name="Picture 16" descr="C:\Users\AbHi\Documents\My Dropbox\cvpr12\figure2\bedroom\baseline\60\03.jpg"/>
              <p:cNvPicPr>
                <a:picLocks noChangeAspect="1" noChangeArrowheads="1"/>
              </p:cNvPicPr>
              <p:nvPr/>
            </p:nvPicPr>
            <p:blipFill>
              <a:blip r:embed="rId12" cstate="screen"/>
              <a:srcRect/>
              <a:stretch>
                <a:fillRect/>
              </a:stretch>
            </p:blipFill>
            <p:spPr bwMode="auto">
              <a:xfrm>
                <a:off x="11069403" y="236897"/>
                <a:ext cx="1246742" cy="886968"/>
              </a:xfrm>
              <a:prstGeom prst="rect">
                <a:avLst/>
              </a:prstGeom>
              <a:noFill/>
            </p:spPr>
          </p:pic>
          <p:pic>
            <p:nvPicPr>
              <p:cNvPr id="15" name="Picture 17" descr="C:\Users\AbHi\Documents\My Dropbox\cvpr12\figure2\bedroom\baseline\60\04.jpg"/>
              <p:cNvPicPr>
                <a:picLocks noChangeAspect="1" noChangeArrowheads="1"/>
              </p:cNvPicPr>
              <p:nvPr/>
            </p:nvPicPr>
            <p:blipFill>
              <a:blip r:embed="rId13" cstate="screen"/>
              <a:srcRect/>
              <a:stretch>
                <a:fillRect/>
              </a:stretch>
            </p:blipFill>
            <p:spPr bwMode="auto">
              <a:xfrm>
                <a:off x="9783983" y="236897"/>
                <a:ext cx="1243552" cy="886968"/>
              </a:xfrm>
              <a:prstGeom prst="rect">
                <a:avLst/>
              </a:prstGeom>
              <a:noFill/>
            </p:spPr>
          </p:pic>
          <p:pic>
            <p:nvPicPr>
              <p:cNvPr id="16" name="Picture 18" descr="C:\Users\AbHi\Documents\My Dropbox\cvpr12\figure2\bedroom\baseline\60\103.jpg"/>
              <p:cNvPicPr>
                <a:picLocks noChangeAspect="1" noChangeArrowheads="1"/>
              </p:cNvPicPr>
              <p:nvPr/>
            </p:nvPicPr>
            <p:blipFill>
              <a:blip r:embed="rId14" cstate="screen"/>
              <a:srcRect/>
              <a:stretch>
                <a:fillRect/>
              </a:stretch>
            </p:blipFill>
            <p:spPr bwMode="auto">
              <a:xfrm>
                <a:off x="13446407" y="236897"/>
                <a:ext cx="1014590" cy="886968"/>
              </a:xfrm>
              <a:prstGeom prst="rect">
                <a:avLst/>
              </a:prstGeom>
              <a:noFill/>
            </p:spPr>
          </p:pic>
        </p:grpSp>
        <p:sp>
          <p:nvSpPr>
            <p:cNvPr id="20" name="TextBox 19"/>
            <p:cNvSpPr txBox="1"/>
            <p:nvPr/>
          </p:nvSpPr>
          <p:spPr>
            <a:xfrm rot="16200000">
              <a:off x="219553" y="3361851"/>
              <a:ext cx="1087878" cy="307777"/>
            </a:xfrm>
            <a:prstGeom prst="rect">
              <a:avLst/>
            </a:prstGeom>
            <a:noFill/>
          </p:spPr>
          <p:txBody>
            <a:bodyPr wrap="square" rtlCol="0">
              <a:spAutoFit/>
            </a:bodyPr>
            <a:lstStyle/>
            <a:p>
              <a:r>
                <a:rPr lang="en-US" sz="1400" b="1" dirty="0" smtClean="0">
                  <a:cs typeface="Arial" pitchFamily="34" charset="0"/>
                </a:rPr>
                <a:t>Iteration-60</a:t>
              </a:r>
              <a:endParaRPr lang="en-US" sz="1400" b="1" dirty="0">
                <a:cs typeface="Arial" pitchFamily="34" charset="0"/>
              </a:endParaRPr>
            </a:p>
          </p:txBody>
        </p:sp>
      </p:grpSp>
      <p:sp>
        <p:nvSpPr>
          <p:cNvPr id="27" name="TextBox 26"/>
          <p:cNvSpPr txBox="1"/>
          <p:nvPr/>
        </p:nvSpPr>
        <p:spPr>
          <a:xfrm rot="16200000">
            <a:off x="-435945" y="2702833"/>
            <a:ext cx="1690976" cy="400110"/>
          </a:xfrm>
          <a:prstGeom prst="rect">
            <a:avLst/>
          </a:prstGeom>
          <a:noFill/>
        </p:spPr>
        <p:txBody>
          <a:bodyPr wrap="none" rtlCol="0">
            <a:spAutoFit/>
          </a:bodyPr>
          <a:lstStyle/>
          <a:p>
            <a:r>
              <a:rPr lang="en-US" sz="2000" b="1" dirty="0" smtClean="0">
                <a:cs typeface="Arial" pitchFamily="34" charset="0"/>
              </a:rPr>
              <a:t>Bootstrapping</a:t>
            </a:r>
            <a:endParaRPr lang="en-US" b="1" dirty="0">
              <a:cs typeface="Arial" pitchFamily="34" charset="0"/>
            </a:endParaRPr>
          </a:p>
        </p:txBody>
      </p:sp>
      <p:sp>
        <p:nvSpPr>
          <p:cNvPr id="28" name="TextBox 27"/>
          <p:cNvSpPr txBox="1"/>
          <p:nvPr/>
        </p:nvSpPr>
        <p:spPr>
          <a:xfrm rot="16200000">
            <a:off x="-427417" y="5361305"/>
            <a:ext cx="1673920" cy="400110"/>
          </a:xfrm>
          <a:prstGeom prst="rect">
            <a:avLst/>
          </a:prstGeom>
          <a:noFill/>
        </p:spPr>
        <p:txBody>
          <a:bodyPr wrap="none" rtlCol="0">
            <a:spAutoFit/>
          </a:bodyPr>
          <a:lstStyle/>
          <a:p>
            <a:r>
              <a:rPr lang="en-US" sz="2000" b="1" dirty="0" smtClean="0">
                <a:cs typeface="Arial" pitchFamily="34" charset="0"/>
              </a:rPr>
              <a:t>Our Approach</a:t>
            </a:r>
            <a:endParaRPr lang="en-US" sz="2000" b="1" dirty="0">
              <a:cs typeface="Arial" pitchFamily="34" charset="0"/>
            </a:endParaRPr>
          </a:p>
        </p:txBody>
      </p:sp>
      <p:grpSp>
        <p:nvGrpSpPr>
          <p:cNvPr id="17" name="Group 16"/>
          <p:cNvGrpSpPr/>
          <p:nvPr/>
        </p:nvGrpSpPr>
        <p:grpSpPr>
          <a:xfrm>
            <a:off x="609600" y="4373993"/>
            <a:ext cx="8229600" cy="1155519"/>
            <a:chOff x="609600" y="4450193"/>
            <a:chExt cx="8229600" cy="1155519"/>
          </a:xfrm>
        </p:grpSpPr>
        <p:grpSp>
          <p:nvGrpSpPr>
            <p:cNvPr id="21" name="Group 132"/>
            <p:cNvGrpSpPr/>
            <p:nvPr/>
          </p:nvGrpSpPr>
          <p:grpSpPr>
            <a:xfrm>
              <a:off x="917378" y="4450193"/>
              <a:ext cx="7921822" cy="1155519"/>
              <a:chOff x="2849562" y="1462881"/>
              <a:chExt cx="6268798" cy="914400"/>
            </a:xfrm>
          </p:grpSpPr>
          <p:pic>
            <p:nvPicPr>
              <p:cNvPr id="22" name="Picture 2" descr="C:\Users\AbHi\Documents\My Dropbox\cvpr12\figure2\new\bedroom\1\01.jpg"/>
              <p:cNvPicPr>
                <a:picLocks noChangeAspect="1" noChangeArrowheads="1"/>
              </p:cNvPicPr>
              <p:nvPr/>
            </p:nvPicPr>
            <p:blipFill>
              <a:blip r:embed="rId15" cstate="screen"/>
              <a:srcRect/>
              <a:stretch>
                <a:fillRect/>
              </a:stretch>
            </p:blipFill>
            <p:spPr bwMode="auto">
              <a:xfrm>
                <a:off x="4104792" y="1462881"/>
                <a:ext cx="1232496" cy="914400"/>
              </a:xfrm>
              <a:prstGeom prst="rect">
                <a:avLst/>
              </a:prstGeom>
              <a:noFill/>
            </p:spPr>
          </p:pic>
          <p:pic>
            <p:nvPicPr>
              <p:cNvPr id="23" name="Picture 3" descr="C:\Users\AbHi\Documents\My Dropbox\cvpr12\figure2\new\bedroom\1\02.jpg"/>
              <p:cNvPicPr>
                <a:picLocks noChangeAspect="1" noChangeArrowheads="1"/>
              </p:cNvPicPr>
              <p:nvPr/>
            </p:nvPicPr>
            <p:blipFill>
              <a:blip r:embed="rId16" cstate="screen"/>
              <a:srcRect/>
              <a:stretch>
                <a:fillRect/>
              </a:stretch>
            </p:blipFill>
            <p:spPr bwMode="auto">
              <a:xfrm>
                <a:off x="6628547" y="1462881"/>
                <a:ext cx="1234584" cy="914400"/>
              </a:xfrm>
              <a:prstGeom prst="rect">
                <a:avLst/>
              </a:prstGeom>
              <a:noFill/>
            </p:spPr>
          </p:pic>
          <p:pic>
            <p:nvPicPr>
              <p:cNvPr id="24" name="Picture 4" descr="C:\Users\AbHi\Documents\My Dropbox\cvpr12\figure2\new\bedroom\1\03.jpg"/>
              <p:cNvPicPr>
                <a:picLocks noChangeAspect="1" noChangeArrowheads="1"/>
              </p:cNvPicPr>
              <p:nvPr/>
            </p:nvPicPr>
            <p:blipFill>
              <a:blip r:embed="rId17" cstate="screen"/>
              <a:srcRect/>
              <a:stretch>
                <a:fillRect/>
              </a:stretch>
            </p:blipFill>
            <p:spPr bwMode="auto">
              <a:xfrm>
                <a:off x="7899160" y="1462881"/>
                <a:ext cx="1219200" cy="914400"/>
              </a:xfrm>
              <a:prstGeom prst="rect">
                <a:avLst/>
              </a:prstGeom>
              <a:noFill/>
            </p:spPr>
          </p:pic>
          <p:pic>
            <p:nvPicPr>
              <p:cNvPr id="25" name="Picture 5" descr="C:\Users\AbHi\Documents\My Dropbox\cvpr12\figure2\new\bedroom\1\04.jpg"/>
              <p:cNvPicPr>
                <a:picLocks noChangeAspect="1" noChangeArrowheads="1"/>
              </p:cNvPicPr>
              <p:nvPr/>
            </p:nvPicPr>
            <p:blipFill>
              <a:blip r:embed="rId18" cstate="screen"/>
              <a:srcRect/>
              <a:stretch>
                <a:fillRect/>
              </a:stretch>
            </p:blipFill>
            <p:spPr bwMode="auto">
              <a:xfrm>
                <a:off x="2849562" y="1462881"/>
                <a:ext cx="1219200" cy="914400"/>
              </a:xfrm>
              <a:prstGeom prst="rect">
                <a:avLst/>
              </a:prstGeom>
              <a:noFill/>
            </p:spPr>
          </p:pic>
          <p:pic>
            <p:nvPicPr>
              <p:cNvPr id="26" name="Picture 6" descr="C:\Users\AbHi\Documents\My Dropbox\cvpr12\figure2\new\bedroom\1\05.jpg"/>
              <p:cNvPicPr>
                <a:picLocks noChangeAspect="1" noChangeArrowheads="1"/>
              </p:cNvPicPr>
              <p:nvPr/>
            </p:nvPicPr>
            <p:blipFill>
              <a:blip r:embed="rId19" cstate="screen"/>
              <a:srcRect/>
              <a:stretch>
                <a:fillRect/>
              </a:stretch>
            </p:blipFill>
            <p:spPr bwMode="auto">
              <a:xfrm>
                <a:off x="5373317" y="1462881"/>
                <a:ext cx="1219200" cy="914400"/>
              </a:xfrm>
              <a:prstGeom prst="rect">
                <a:avLst/>
              </a:prstGeom>
              <a:noFill/>
            </p:spPr>
          </p:pic>
        </p:grpSp>
        <p:sp>
          <p:nvSpPr>
            <p:cNvPr id="38" name="TextBox 37"/>
            <p:cNvSpPr txBox="1"/>
            <p:nvPr/>
          </p:nvSpPr>
          <p:spPr>
            <a:xfrm rot="16200000">
              <a:off x="275919" y="4874063"/>
              <a:ext cx="975139" cy="307777"/>
            </a:xfrm>
            <a:prstGeom prst="rect">
              <a:avLst/>
            </a:prstGeom>
            <a:noFill/>
          </p:spPr>
          <p:txBody>
            <a:bodyPr wrap="none" rtlCol="0">
              <a:spAutoFit/>
            </a:bodyPr>
            <a:lstStyle/>
            <a:p>
              <a:r>
                <a:rPr lang="en-US" sz="1400" b="1" dirty="0" smtClean="0">
                  <a:cs typeface="Arial" pitchFamily="34" charset="0"/>
                </a:rPr>
                <a:t>Iteration-1</a:t>
              </a:r>
              <a:endParaRPr lang="en-US" sz="1400" b="1" dirty="0">
                <a:cs typeface="Arial" pitchFamily="34" charset="0"/>
              </a:endParaRPr>
            </a:p>
          </p:txBody>
        </p:sp>
      </p:grpSp>
      <p:grpSp>
        <p:nvGrpSpPr>
          <p:cNvPr id="18" name="Group 17"/>
          <p:cNvGrpSpPr/>
          <p:nvPr/>
        </p:nvGrpSpPr>
        <p:grpSpPr>
          <a:xfrm>
            <a:off x="609601" y="5577137"/>
            <a:ext cx="8001001" cy="1155519"/>
            <a:chOff x="609601" y="5653337"/>
            <a:chExt cx="8001001" cy="1155519"/>
          </a:xfrm>
        </p:grpSpPr>
        <p:grpSp>
          <p:nvGrpSpPr>
            <p:cNvPr id="29" name="Group 154"/>
            <p:cNvGrpSpPr/>
            <p:nvPr/>
          </p:nvGrpSpPr>
          <p:grpSpPr>
            <a:xfrm>
              <a:off x="917379" y="5653337"/>
              <a:ext cx="7693223" cy="1155519"/>
              <a:chOff x="8564563" y="1438634"/>
              <a:chExt cx="6087900" cy="914400"/>
            </a:xfrm>
          </p:grpSpPr>
          <p:pic>
            <p:nvPicPr>
              <p:cNvPr id="30" name="Picture 17" descr="C:\Users\AbHi\Documents\My Dropbox\cvpr12\figure2\new\bedroom\61\05.jpg"/>
              <p:cNvPicPr>
                <a:picLocks noChangeAspect="1" noChangeArrowheads="1"/>
              </p:cNvPicPr>
              <p:nvPr/>
            </p:nvPicPr>
            <p:blipFill>
              <a:blip r:embed="rId20" cstate="screen"/>
              <a:srcRect/>
              <a:stretch>
                <a:fillRect/>
              </a:stretch>
            </p:blipFill>
            <p:spPr bwMode="auto">
              <a:xfrm>
                <a:off x="13392312" y="1438634"/>
                <a:ext cx="1260151" cy="914400"/>
              </a:xfrm>
              <a:prstGeom prst="rect">
                <a:avLst/>
              </a:prstGeom>
              <a:noFill/>
            </p:spPr>
          </p:pic>
          <p:pic>
            <p:nvPicPr>
              <p:cNvPr id="31" name="Picture 18" descr="C:\Users\AbHi\Documents\My Dropbox\cvpr12\figure2\new\bedroom\61\01.jpg"/>
              <p:cNvPicPr>
                <a:picLocks noChangeAspect="1" noChangeArrowheads="1"/>
              </p:cNvPicPr>
              <p:nvPr/>
            </p:nvPicPr>
            <p:blipFill>
              <a:blip r:embed="rId21" cstate="screen"/>
              <a:srcRect/>
              <a:stretch>
                <a:fillRect/>
              </a:stretch>
            </p:blipFill>
            <p:spPr bwMode="auto">
              <a:xfrm>
                <a:off x="8564563" y="1438634"/>
                <a:ext cx="1338389" cy="914400"/>
              </a:xfrm>
              <a:prstGeom prst="rect">
                <a:avLst/>
              </a:prstGeom>
              <a:noFill/>
            </p:spPr>
          </p:pic>
          <p:pic>
            <p:nvPicPr>
              <p:cNvPr id="32" name="Picture 19" descr="C:\Users\AbHi\Documents\My Dropbox\cvpr12\figure2\new\bedroom\61\02.jpg"/>
              <p:cNvPicPr>
                <a:picLocks noChangeAspect="1" noChangeArrowheads="1"/>
              </p:cNvPicPr>
              <p:nvPr/>
            </p:nvPicPr>
            <p:blipFill>
              <a:blip r:embed="rId22" cstate="screen"/>
              <a:srcRect/>
              <a:stretch>
                <a:fillRect/>
              </a:stretch>
            </p:blipFill>
            <p:spPr bwMode="auto">
              <a:xfrm>
                <a:off x="9937092" y="1438634"/>
                <a:ext cx="1219200" cy="914400"/>
              </a:xfrm>
              <a:prstGeom prst="rect">
                <a:avLst/>
              </a:prstGeom>
              <a:noFill/>
            </p:spPr>
          </p:pic>
          <p:pic>
            <p:nvPicPr>
              <p:cNvPr id="33" name="Picture 20" descr="C:\Users\AbHi\Documents\My Dropbox\cvpr12\figure2\new\bedroom\61\03.jpg"/>
              <p:cNvPicPr>
                <a:picLocks noChangeAspect="1" noChangeArrowheads="1"/>
              </p:cNvPicPr>
              <p:nvPr/>
            </p:nvPicPr>
            <p:blipFill>
              <a:blip r:embed="rId23" cstate="screen"/>
              <a:srcRect/>
              <a:stretch>
                <a:fillRect/>
              </a:stretch>
            </p:blipFill>
            <p:spPr bwMode="auto">
              <a:xfrm>
                <a:off x="11190432" y="1438634"/>
                <a:ext cx="1219200" cy="914400"/>
              </a:xfrm>
              <a:prstGeom prst="rect">
                <a:avLst/>
              </a:prstGeom>
              <a:noFill/>
            </p:spPr>
          </p:pic>
          <p:pic>
            <p:nvPicPr>
              <p:cNvPr id="34" name="Picture 21" descr="C:\Users\AbHi\Documents\My Dropbox\cvpr12\figure2\new\bedroom\61\04.jpg"/>
              <p:cNvPicPr>
                <a:picLocks noChangeAspect="1" noChangeArrowheads="1"/>
              </p:cNvPicPr>
              <p:nvPr/>
            </p:nvPicPr>
            <p:blipFill>
              <a:blip r:embed="rId24" cstate="screen"/>
              <a:srcRect/>
              <a:stretch>
                <a:fillRect/>
              </a:stretch>
            </p:blipFill>
            <p:spPr bwMode="auto">
              <a:xfrm>
                <a:off x="12443772" y="1438634"/>
                <a:ext cx="914400" cy="914400"/>
              </a:xfrm>
              <a:prstGeom prst="rect">
                <a:avLst/>
              </a:prstGeom>
              <a:noFill/>
            </p:spPr>
          </p:pic>
        </p:grpSp>
        <p:sp>
          <p:nvSpPr>
            <p:cNvPr id="39" name="TextBox 38"/>
            <p:cNvSpPr txBox="1"/>
            <p:nvPr/>
          </p:nvSpPr>
          <p:spPr>
            <a:xfrm rot="16200000">
              <a:off x="230235" y="6077207"/>
              <a:ext cx="1066510" cy="307777"/>
            </a:xfrm>
            <a:prstGeom prst="rect">
              <a:avLst/>
            </a:prstGeom>
            <a:noFill/>
          </p:spPr>
          <p:txBody>
            <a:bodyPr wrap="none" rtlCol="0">
              <a:spAutoFit/>
            </a:bodyPr>
            <a:lstStyle/>
            <a:p>
              <a:r>
                <a:rPr lang="en-US" sz="1400" b="1" dirty="0" smtClean="0">
                  <a:cs typeface="Arial" pitchFamily="34" charset="0"/>
                </a:rPr>
                <a:t>Iteration-60</a:t>
              </a:r>
              <a:endParaRPr lang="en-US" sz="1400" b="1" dirty="0">
                <a:cs typeface="Arial" pitchFamily="34" charset="0"/>
              </a:endParaRPr>
            </a:p>
          </p:txBody>
        </p:sp>
      </p:grpSp>
      <p:sp>
        <p:nvSpPr>
          <p:cNvPr id="40" name="TextBox 39"/>
          <p:cNvSpPr txBox="1"/>
          <p:nvPr/>
        </p:nvSpPr>
        <p:spPr>
          <a:xfrm rot="16200000">
            <a:off x="-187939" y="701505"/>
            <a:ext cx="1537990" cy="400110"/>
          </a:xfrm>
          <a:prstGeom prst="rect">
            <a:avLst/>
          </a:prstGeom>
          <a:noFill/>
        </p:spPr>
        <p:txBody>
          <a:bodyPr wrap="square" rtlCol="0">
            <a:spAutoFit/>
          </a:bodyPr>
          <a:lstStyle/>
          <a:p>
            <a:pPr algn="ctr"/>
            <a:r>
              <a:rPr lang="en-US" sz="2000" b="1" dirty="0" smtClean="0">
                <a:cs typeface="Arial" pitchFamily="34" charset="0"/>
              </a:rPr>
              <a:t>Seed Images</a:t>
            </a:r>
            <a:endParaRPr lang="en-US" sz="2000" b="1" dirty="0">
              <a:cs typeface="Arial" pitchFamily="34" charset="0"/>
            </a:endParaRPr>
          </a:p>
        </p:txBody>
      </p:sp>
      <p:sp>
        <p:nvSpPr>
          <p:cNvPr id="41" name="TextBox 40"/>
          <p:cNvSpPr txBox="1"/>
          <p:nvPr/>
        </p:nvSpPr>
        <p:spPr>
          <a:xfrm>
            <a:off x="4876800" y="449759"/>
            <a:ext cx="3413920" cy="769441"/>
          </a:xfrm>
          <a:prstGeom prst="rect">
            <a:avLst/>
          </a:prstGeom>
          <a:noFill/>
        </p:spPr>
        <p:txBody>
          <a:bodyPr wrap="square" rtlCol="0">
            <a:spAutoFit/>
          </a:bodyPr>
          <a:lstStyle/>
          <a:p>
            <a:pPr algn="ctr"/>
            <a:r>
              <a:rPr lang="en-US" sz="4400" b="1" dirty="0" smtClean="0">
                <a:cs typeface="Arial" pitchFamily="34" charset="0"/>
              </a:rPr>
              <a:t>Bedroom</a:t>
            </a:r>
            <a:endParaRPr lang="en-US" sz="4400" b="1" dirty="0">
              <a:cs typeface="Arial" pitchFamily="34" charset="0"/>
            </a:endParaRPr>
          </a:p>
        </p:txBody>
      </p:sp>
      <p:sp>
        <p:nvSpPr>
          <p:cNvPr id="44" name="Slide Number Placeholder 43"/>
          <p:cNvSpPr>
            <a:spLocks noGrp="1"/>
          </p:cNvSpPr>
          <p:nvPr>
            <p:ph type="sldNum" sz="quarter" idx="12"/>
          </p:nvPr>
        </p:nvSpPr>
        <p:spPr/>
        <p:txBody>
          <a:bodyPr/>
          <a:lstStyle/>
          <a:p>
            <a:fld id="{0685640F-F442-41BC-A4D4-AC338F572387}" type="slidenum">
              <a:rPr lang="en-US" smtClean="0"/>
              <a:t>37</a:t>
            </a:fld>
            <a:endParaRPr lang="en-US" dirty="0"/>
          </a:p>
        </p:txBody>
      </p:sp>
      <p:sp>
        <p:nvSpPr>
          <p:cNvPr id="35" name="Rectangle 34"/>
          <p:cNvSpPr/>
          <p:nvPr/>
        </p:nvSpPr>
        <p:spPr>
          <a:xfrm>
            <a:off x="209488" y="4267200"/>
            <a:ext cx="8782112" cy="2514600"/>
          </a:xfrm>
          <a:prstGeom prst="rect">
            <a:avLst/>
          </a:prstGeom>
          <a:noFill/>
          <a:ln w="38100">
            <a:solidFill>
              <a:srgbClr val="0A1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0893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5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5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25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250"/>
                                        <p:tgtEl>
                                          <p:spTgt spid="2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 Classification</a:t>
            </a:r>
            <a:endParaRPr lang="en-US" dirty="0"/>
          </a:p>
        </p:txBody>
      </p:sp>
      <p:pic>
        <p:nvPicPr>
          <p:cNvPr id="1024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6605" y="914400"/>
            <a:ext cx="693079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0685640F-F442-41BC-A4D4-AC338F572387}" type="slidenum">
              <a:rPr lang="en-US" smtClean="0"/>
              <a:t>38</a:t>
            </a:fld>
            <a:endParaRPr lang="en-US" dirty="0"/>
          </a:p>
        </p:txBody>
      </p:sp>
      <p:sp>
        <p:nvSpPr>
          <p:cNvPr id="5" name="TextBox 4"/>
          <p:cNvSpPr txBox="1"/>
          <p:nvPr/>
        </p:nvSpPr>
        <p:spPr>
          <a:xfrm>
            <a:off x="15005" y="6629400"/>
            <a:ext cx="2800703" cy="276999"/>
          </a:xfrm>
          <a:prstGeom prst="rect">
            <a:avLst/>
          </a:prstGeom>
          <a:noFill/>
        </p:spPr>
        <p:txBody>
          <a:bodyPr wrap="none" rtlCol="0">
            <a:spAutoFit/>
          </a:bodyPr>
          <a:lstStyle/>
          <a:p>
            <a:r>
              <a:rPr lang="en-US" sz="1200" dirty="0" smtClean="0"/>
              <a:t>Eigen Functions: [Fergus et al., NIPS 2009]</a:t>
            </a:r>
            <a:endParaRPr lang="en-US" sz="1200" dirty="0"/>
          </a:p>
        </p:txBody>
      </p:sp>
    </p:spTree>
    <p:extLst>
      <p:ext uri="{BB962C8B-B14F-4D97-AF65-F5344CB8AC3E}">
        <p14:creationId xmlns:p14="http://schemas.microsoft.com/office/powerpoint/2010/main" val="1163358817"/>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0"/>
            <a:ext cx="8915400" cy="838200"/>
          </a:xfrm>
        </p:spPr>
        <p:txBody>
          <a:bodyPr/>
          <a:lstStyle/>
          <a:p>
            <a:r>
              <a:rPr lang="en-US" dirty="0"/>
              <a:t>Co-training </a:t>
            </a:r>
            <a:r>
              <a:rPr lang="en-US" dirty="0" smtClean="0"/>
              <a:t>(large Scale</a:t>
            </a:r>
            <a:r>
              <a:rPr lang="en-US" dirty="0"/>
              <a:t>)</a:t>
            </a:r>
          </a:p>
        </p:txBody>
      </p:sp>
      <p:sp>
        <p:nvSpPr>
          <p:cNvPr id="3" name="Content Placeholder 2"/>
          <p:cNvSpPr>
            <a:spLocks noGrp="1"/>
          </p:cNvSpPr>
          <p:nvPr>
            <p:ph idx="1"/>
          </p:nvPr>
        </p:nvSpPr>
        <p:spPr/>
        <p:txBody>
          <a:bodyPr>
            <a:normAutofit/>
          </a:bodyPr>
          <a:lstStyle/>
          <a:p>
            <a:r>
              <a:rPr lang="en-US" sz="3600" dirty="0"/>
              <a:t>15 Scene </a:t>
            </a:r>
            <a:r>
              <a:rPr lang="en-US" sz="3600" dirty="0" smtClean="0"/>
              <a:t>Categories</a:t>
            </a:r>
            <a:endParaRPr lang="en-US" sz="3600" dirty="0"/>
          </a:p>
          <a:p>
            <a:pPr lvl="1">
              <a:buFont typeface="Wingdings" pitchFamily="2" charset="2"/>
              <a:buChar char="§"/>
            </a:pPr>
            <a:r>
              <a:rPr lang="en-US" b="1" dirty="0" smtClean="0"/>
              <a:t>25</a:t>
            </a:r>
            <a:r>
              <a:rPr lang="en-US" dirty="0" smtClean="0"/>
              <a:t> </a:t>
            </a:r>
            <a:r>
              <a:rPr lang="en-US" dirty="0"/>
              <a:t>Seed images / </a:t>
            </a:r>
            <a:r>
              <a:rPr lang="en-US" dirty="0" smtClean="0"/>
              <a:t>category</a:t>
            </a:r>
          </a:p>
          <a:p>
            <a:pPr lvl="1">
              <a:buFont typeface="Wingdings" pitchFamily="2" charset="2"/>
              <a:buChar char="§"/>
            </a:pPr>
            <a:endParaRPr lang="en-US" sz="2000" dirty="0"/>
          </a:p>
          <a:p>
            <a:r>
              <a:rPr lang="en-US" sz="3600" dirty="0" smtClean="0"/>
              <a:t>Unlabeled </a:t>
            </a:r>
            <a:r>
              <a:rPr lang="en-US" sz="3600" dirty="0"/>
              <a:t>Set</a:t>
            </a:r>
          </a:p>
          <a:p>
            <a:pPr lvl="1">
              <a:buFont typeface="Wingdings" pitchFamily="2" charset="2"/>
              <a:buChar char="§"/>
            </a:pPr>
            <a:r>
              <a:rPr lang="en-US" b="1" dirty="0"/>
              <a:t>1Million</a:t>
            </a:r>
            <a:r>
              <a:rPr lang="en-US" dirty="0"/>
              <a:t> </a:t>
            </a:r>
            <a:r>
              <a:rPr lang="en-US" sz="2400" dirty="0"/>
              <a:t>(SUN Database + </a:t>
            </a:r>
            <a:r>
              <a:rPr lang="en-US" sz="2400" dirty="0" err="1"/>
              <a:t>ImageNet</a:t>
            </a:r>
            <a:r>
              <a:rPr lang="en-US" sz="2400" dirty="0" smtClean="0"/>
              <a:t>)</a:t>
            </a:r>
            <a:endParaRPr lang="en-US" dirty="0" smtClean="0"/>
          </a:p>
          <a:p>
            <a:pPr lvl="1">
              <a:buFont typeface="Wingdings" pitchFamily="2" charset="2"/>
              <a:buChar char="§"/>
            </a:pPr>
            <a:r>
              <a:rPr lang="en-US" b="1" dirty="0" smtClean="0"/>
              <a:t>&gt;95% </a:t>
            </a:r>
            <a:r>
              <a:rPr lang="en-US" dirty="0" smtClean="0"/>
              <a:t>distractors</a:t>
            </a:r>
          </a:p>
        </p:txBody>
      </p:sp>
      <p:sp>
        <p:nvSpPr>
          <p:cNvPr id="5" name="Slide Number Placeholder 4"/>
          <p:cNvSpPr>
            <a:spLocks noGrp="1"/>
          </p:cNvSpPr>
          <p:nvPr>
            <p:ph type="sldNum" sz="quarter" idx="12"/>
          </p:nvPr>
        </p:nvSpPr>
        <p:spPr/>
        <p:txBody>
          <a:bodyPr/>
          <a:lstStyle/>
          <a:p>
            <a:fld id="{0685640F-F442-41BC-A4D4-AC338F572387}" type="slidenum">
              <a:rPr lang="en-US" smtClean="0"/>
              <a:t>39</a:t>
            </a:fld>
            <a:endParaRPr lang="en-US" dirty="0"/>
          </a:p>
        </p:txBody>
      </p:sp>
      <p:sp>
        <p:nvSpPr>
          <p:cNvPr id="6" name="TextBox 5"/>
          <p:cNvSpPr txBox="1"/>
          <p:nvPr/>
        </p:nvSpPr>
        <p:spPr>
          <a:xfrm>
            <a:off x="15005" y="6400800"/>
            <a:ext cx="2647584" cy="461665"/>
          </a:xfrm>
          <a:prstGeom prst="rect">
            <a:avLst/>
          </a:prstGeom>
          <a:noFill/>
        </p:spPr>
        <p:txBody>
          <a:bodyPr wrap="none" rtlCol="0">
            <a:spAutoFit/>
          </a:bodyPr>
          <a:lstStyle/>
          <a:p>
            <a:r>
              <a:rPr lang="en-US" sz="1200" dirty="0" smtClean="0"/>
              <a:t>SUN Database: [Xiao et al., CVPR 2010]</a:t>
            </a:r>
          </a:p>
          <a:p>
            <a:r>
              <a:rPr lang="en-US" sz="1200" dirty="0" err="1" smtClean="0"/>
              <a:t>ImageNet</a:t>
            </a:r>
            <a:r>
              <a:rPr lang="en-US" sz="1200" dirty="0" smtClean="0"/>
              <a:t>: [Deng et al., CVPR 2009]</a:t>
            </a:r>
            <a:endParaRPr lang="en-US" sz="1200" dirty="0"/>
          </a:p>
        </p:txBody>
      </p:sp>
      <p:sp>
        <p:nvSpPr>
          <p:cNvPr id="4" name="Rectangle 3"/>
          <p:cNvSpPr/>
          <p:nvPr/>
        </p:nvSpPr>
        <p:spPr>
          <a:xfrm>
            <a:off x="507201" y="4648200"/>
            <a:ext cx="8129598" cy="707886"/>
          </a:xfrm>
          <a:prstGeom prst="rect">
            <a:avLst/>
          </a:prstGeom>
        </p:spPr>
        <p:txBody>
          <a:bodyPr wrap="none">
            <a:spAutoFit/>
          </a:bodyPr>
          <a:lstStyle/>
          <a:p>
            <a:pPr algn="ctr"/>
            <a:r>
              <a:rPr lang="en-US" sz="4000" b="1" dirty="0" smtClean="0"/>
              <a:t>Improve 12 </a:t>
            </a:r>
            <a:r>
              <a:rPr lang="en-US" sz="4000" b="1" dirty="0"/>
              <a:t>out of 15 </a:t>
            </a:r>
            <a:r>
              <a:rPr lang="en-US" sz="4000" b="1" dirty="0" smtClean="0"/>
              <a:t>scene classifiers</a:t>
            </a:r>
          </a:p>
        </p:txBody>
      </p:sp>
    </p:spTree>
    <p:extLst>
      <p:ext uri="{BB962C8B-B14F-4D97-AF65-F5344CB8AC3E}">
        <p14:creationId xmlns:p14="http://schemas.microsoft.com/office/powerpoint/2010/main" val="488821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p:cNvCxnSpPr/>
          <p:nvPr/>
        </p:nvCxnSpPr>
        <p:spPr>
          <a:xfrm>
            <a:off x="38100" y="350178"/>
            <a:ext cx="9067800" cy="0"/>
          </a:xfrm>
          <a:prstGeom prst="straightConnector1">
            <a:avLst/>
          </a:prstGeom>
          <a:ln w="101600" cap="rnd">
            <a:round/>
            <a:tailEnd type="stealth"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39402" y="-80665"/>
            <a:ext cx="1600310" cy="461665"/>
          </a:xfrm>
          <a:prstGeom prst="rect">
            <a:avLst/>
          </a:prstGeom>
          <a:noFill/>
        </p:spPr>
        <p:txBody>
          <a:bodyPr wrap="none" rtlCol="0">
            <a:spAutoFit/>
          </a:bodyPr>
          <a:lstStyle/>
          <a:p>
            <a:r>
              <a:rPr lang="en-US" sz="2400" b="1" cap="small" dirty="0" smtClean="0">
                <a:solidFill>
                  <a:schemeClr val="tx1">
                    <a:lumMod val="50000"/>
                    <a:lumOff val="50000"/>
                  </a:schemeClr>
                </a:solidFill>
              </a:rPr>
              <a:t>Supervision</a:t>
            </a:r>
            <a:endParaRPr lang="en-US" sz="2400" b="1" cap="small" dirty="0">
              <a:solidFill>
                <a:schemeClr val="tx1">
                  <a:lumMod val="50000"/>
                  <a:lumOff val="50000"/>
                </a:schemeClr>
              </a:solidFill>
            </a:endParaRPr>
          </a:p>
        </p:txBody>
      </p:sp>
      <p:sp>
        <p:nvSpPr>
          <p:cNvPr id="21" name="TextBox 20"/>
          <p:cNvSpPr txBox="1"/>
          <p:nvPr/>
        </p:nvSpPr>
        <p:spPr>
          <a:xfrm>
            <a:off x="7239000" y="329624"/>
            <a:ext cx="1981200" cy="584775"/>
          </a:xfrm>
          <a:prstGeom prst="rect">
            <a:avLst/>
          </a:prstGeom>
          <a:noFill/>
        </p:spPr>
        <p:txBody>
          <a:bodyPr wrap="square" rtlCol="0">
            <a:spAutoFit/>
          </a:bodyPr>
          <a:lstStyle/>
          <a:p>
            <a:pPr algn="ctr"/>
            <a:r>
              <a:rPr lang="en-US" sz="3200" b="1" cap="small" dirty="0" smtClean="0">
                <a:solidFill>
                  <a:schemeClr val="bg1">
                    <a:lumMod val="65000"/>
                  </a:schemeClr>
                </a:solidFill>
              </a:rPr>
              <a:t>Supervised</a:t>
            </a:r>
          </a:p>
        </p:txBody>
      </p:sp>
      <p:sp>
        <p:nvSpPr>
          <p:cNvPr id="24" name="TextBox 23"/>
          <p:cNvSpPr txBox="1"/>
          <p:nvPr/>
        </p:nvSpPr>
        <p:spPr>
          <a:xfrm>
            <a:off x="-152400" y="329624"/>
            <a:ext cx="2590800" cy="584775"/>
          </a:xfrm>
          <a:prstGeom prst="rect">
            <a:avLst/>
          </a:prstGeom>
          <a:noFill/>
        </p:spPr>
        <p:txBody>
          <a:bodyPr wrap="square" rtlCol="0">
            <a:spAutoFit/>
          </a:bodyPr>
          <a:lstStyle/>
          <a:p>
            <a:pPr algn="ctr"/>
            <a:r>
              <a:rPr lang="en-US" sz="3200" b="1" cap="small" dirty="0" smtClean="0">
                <a:solidFill>
                  <a:schemeClr val="bg1">
                    <a:lumMod val="65000"/>
                  </a:schemeClr>
                </a:solidFill>
              </a:rPr>
              <a:t>Unsupervised</a:t>
            </a:r>
          </a:p>
        </p:txBody>
      </p:sp>
      <p:sp>
        <p:nvSpPr>
          <p:cNvPr id="25" name="TextBox 24"/>
          <p:cNvSpPr txBox="1"/>
          <p:nvPr/>
        </p:nvSpPr>
        <p:spPr>
          <a:xfrm>
            <a:off x="5943600" y="322264"/>
            <a:ext cx="1981200" cy="584775"/>
          </a:xfrm>
          <a:prstGeom prst="rect">
            <a:avLst/>
          </a:prstGeom>
          <a:noFill/>
        </p:spPr>
        <p:txBody>
          <a:bodyPr wrap="square" rtlCol="0">
            <a:spAutoFit/>
          </a:bodyPr>
          <a:lstStyle/>
          <a:p>
            <a:pPr algn="ctr"/>
            <a:r>
              <a:rPr lang="en-US" sz="1600" b="1" cap="small" dirty="0" smtClean="0">
                <a:solidFill>
                  <a:schemeClr val="bg1">
                    <a:lumMod val="65000"/>
                  </a:schemeClr>
                </a:solidFill>
              </a:rPr>
              <a:t>Active</a:t>
            </a:r>
          </a:p>
          <a:p>
            <a:pPr algn="ctr"/>
            <a:r>
              <a:rPr lang="en-US" sz="1600" b="1" cap="small" dirty="0" smtClean="0">
                <a:solidFill>
                  <a:schemeClr val="bg1">
                    <a:lumMod val="65000"/>
                  </a:schemeClr>
                </a:solidFill>
              </a:rPr>
              <a:t>Learning</a:t>
            </a:r>
          </a:p>
        </p:txBody>
      </p:sp>
      <p:sp>
        <p:nvSpPr>
          <p:cNvPr id="23" name="TextBox 22"/>
          <p:cNvSpPr txBox="1"/>
          <p:nvPr/>
        </p:nvSpPr>
        <p:spPr>
          <a:xfrm>
            <a:off x="2997486" y="304800"/>
            <a:ext cx="3149029" cy="646331"/>
          </a:xfrm>
          <a:prstGeom prst="rect">
            <a:avLst/>
          </a:prstGeom>
          <a:noFill/>
        </p:spPr>
        <p:txBody>
          <a:bodyPr wrap="square" rtlCol="0">
            <a:spAutoFit/>
          </a:bodyPr>
          <a:lstStyle/>
          <a:p>
            <a:pPr algn="ctr"/>
            <a:r>
              <a:rPr lang="en-US" sz="3600" b="1" cap="small" dirty="0" smtClean="0"/>
              <a:t>Semi-Supervised</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48" y="1981200"/>
            <a:ext cx="3938703"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9976" y="1981200"/>
            <a:ext cx="3932885" cy="3118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09600" y="3426091"/>
            <a:ext cx="247650" cy="2251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p:nvSpPr>
        <p:spPr>
          <a:xfrm rot="10800000">
            <a:off x="3946875" y="3543299"/>
            <a:ext cx="320324" cy="2667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590800" y="2286000"/>
            <a:ext cx="1670050" cy="368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0685640F-F442-41BC-A4D4-AC338F572387}" type="slidenum">
              <a:rPr lang="en-US" smtClean="0"/>
              <a:t>4</a:t>
            </a:fld>
            <a:endParaRPr lang="en-US" dirty="0"/>
          </a:p>
        </p:txBody>
      </p:sp>
      <p:sp>
        <p:nvSpPr>
          <p:cNvPr id="15" name="TextBox 14"/>
          <p:cNvSpPr txBox="1"/>
          <p:nvPr/>
        </p:nvSpPr>
        <p:spPr>
          <a:xfrm>
            <a:off x="15005" y="6550223"/>
            <a:ext cx="3636316" cy="307777"/>
          </a:xfrm>
          <a:prstGeom prst="rect">
            <a:avLst/>
          </a:prstGeom>
          <a:noFill/>
        </p:spPr>
        <p:txBody>
          <a:bodyPr wrap="none" rtlCol="0">
            <a:spAutoFit/>
          </a:bodyPr>
          <a:lstStyle/>
          <a:p>
            <a:r>
              <a:rPr lang="en-US" sz="1400" dirty="0" smtClean="0"/>
              <a:t>[Zhu, TR, 2005], [</a:t>
            </a:r>
            <a:r>
              <a:rPr lang="en-US" sz="1400" dirty="0" err="1" smtClean="0"/>
              <a:t>Chunsheng</a:t>
            </a:r>
            <a:r>
              <a:rPr lang="en-US" sz="1400" dirty="0" smtClean="0"/>
              <a:t> Fang, Slides, 2009]</a:t>
            </a:r>
            <a:endParaRPr lang="en-US" sz="1400" dirty="0"/>
          </a:p>
        </p:txBody>
      </p:sp>
    </p:spTree>
    <p:extLst>
      <p:ext uri="{BB962C8B-B14F-4D97-AF65-F5344CB8AC3E}">
        <p14:creationId xmlns:p14="http://schemas.microsoft.com/office/powerpoint/2010/main" val="16563532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25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50"/>
                                        <p:tgtEl>
                                          <p:spTgt spid="6"/>
                                        </p:tgtEl>
                                      </p:cBhvr>
                                    </p:animEffect>
                                    <p:set>
                                      <p:cBhvr>
                                        <p:cTn id="12" dur="1" fill="hold">
                                          <p:stCondLst>
                                            <p:cond delay="249"/>
                                          </p:stCondLst>
                                        </p:cTn>
                                        <p:tgtEl>
                                          <p:spTgt spid="6"/>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250"/>
                                        <p:tgtEl>
                                          <p:spTgt spid="7"/>
                                        </p:tgtEl>
                                      </p:cBhvr>
                                    </p:animEffect>
                                    <p:set>
                                      <p:cBhvr>
                                        <p:cTn id="15" dur="1" fill="hold">
                                          <p:stCondLst>
                                            <p:cond delay="249"/>
                                          </p:stCondLst>
                                        </p:cTn>
                                        <p:tgtEl>
                                          <p:spTgt spid="7"/>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250"/>
                                        <p:tgtEl>
                                          <p:spTgt spid="8"/>
                                        </p:tgtEl>
                                      </p:cBhvr>
                                    </p:animEffect>
                                    <p:set>
                                      <p:cBhvr>
                                        <p:cTn id="18" dur="1" fill="hold">
                                          <p:stCondLst>
                                            <p:cond delay="249"/>
                                          </p:stCondLst>
                                        </p:cTn>
                                        <p:tgtEl>
                                          <p:spTgt spid="8"/>
                                        </p:tgtEl>
                                        <p:attrNameLst>
                                          <p:attrName>style.visibility</p:attrName>
                                        </p:attrNameLst>
                                      </p:cBhvr>
                                      <p:to>
                                        <p:strVal val="hidden"/>
                                      </p:to>
                                    </p:set>
                                  </p:childTnLst>
                                </p:cTn>
                              </p:par>
                            </p:childTnLst>
                          </p:cTn>
                        </p:par>
                        <p:par>
                          <p:cTn id="19" fill="hold">
                            <p:stCondLst>
                              <p:cond delay="250"/>
                            </p:stCondLst>
                            <p:childTnLst>
                              <p:par>
                                <p:cTn id="20" presetID="10" presetClass="entr" presetSubtype="0" fill="hold" nodeType="after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fade">
                                      <p:cBhvr>
                                        <p:cTn id="22" dur="250"/>
                                        <p:tgtEl>
                                          <p:spTgt spid="410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Conclusion</a:t>
            </a:r>
            <a:endParaRPr lang="en-US" dirty="0"/>
          </a:p>
        </p:txBody>
      </p:sp>
      <p:sp>
        <p:nvSpPr>
          <p:cNvPr id="4" name="Content Placeholder 3"/>
          <p:cNvSpPr>
            <a:spLocks noGrp="1"/>
          </p:cNvSpPr>
          <p:nvPr>
            <p:ph idx="1"/>
          </p:nvPr>
        </p:nvSpPr>
        <p:spPr/>
        <p:txBody>
          <a:bodyPr/>
          <a:lstStyle/>
          <a:p>
            <a:r>
              <a:rPr lang="en-US" dirty="0" smtClean="0"/>
              <a:t>Sharing via Dissimilarities</a:t>
            </a:r>
          </a:p>
          <a:p>
            <a:endParaRPr lang="en-US" dirty="0"/>
          </a:p>
          <a:p>
            <a:endParaRPr lang="en-US" dirty="0" smtClean="0"/>
          </a:p>
          <a:p>
            <a:endParaRPr lang="en-US" dirty="0"/>
          </a:p>
          <a:p>
            <a:r>
              <a:rPr lang="en-US" dirty="0" smtClean="0"/>
              <a:t>Constrained Bootstrapping</a:t>
            </a:r>
            <a:endParaRPr lang="en-US" dirty="0"/>
          </a:p>
        </p:txBody>
      </p:sp>
      <p:sp>
        <p:nvSpPr>
          <p:cNvPr id="2" name="Slide Number Placeholder 1"/>
          <p:cNvSpPr>
            <a:spLocks noGrp="1"/>
          </p:cNvSpPr>
          <p:nvPr>
            <p:ph type="sldNum" sz="quarter" idx="12"/>
          </p:nvPr>
        </p:nvSpPr>
        <p:spPr/>
        <p:txBody>
          <a:bodyPr/>
          <a:lstStyle/>
          <a:p>
            <a:fld id="{0685640F-F442-41BC-A4D4-AC338F572387}" type="slidenum">
              <a:rPr lang="en-US" smtClean="0"/>
              <a:t>40</a:t>
            </a:fld>
            <a:endParaRPr lang="en-US" dirty="0"/>
          </a:p>
        </p:txBody>
      </p:sp>
      <p:grpSp>
        <p:nvGrpSpPr>
          <p:cNvPr id="7" name="Group 6"/>
          <p:cNvGrpSpPr/>
          <p:nvPr/>
        </p:nvGrpSpPr>
        <p:grpSpPr>
          <a:xfrm>
            <a:off x="2743200" y="1724025"/>
            <a:ext cx="3738447" cy="1400175"/>
            <a:chOff x="2624883" y="4014069"/>
            <a:chExt cx="3738447" cy="1400175"/>
          </a:xfrm>
        </p:grpSpPr>
        <p:grpSp>
          <p:nvGrpSpPr>
            <p:cNvPr id="8" name="Group 7"/>
            <p:cNvGrpSpPr/>
            <p:nvPr/>
          </p:nvGrpSpPr>
          <p:grpSpPr>
            <a:xfrm>
              <a:off x="2624883" y="4047875"/>
              <a:ext cx="3738447" cy="1366369"/>
              <a:chOff x="2642589" y="4800600"/>
              <a:chExt cx="3738447" cy="1366369"/>
            </a:xfrm>
          </p:grpSpPr>
          <p:sp>
            <p:nvSpPr>
              <p:cNvPr id="10" name="TextBox 9"/>
              <p:cNvSpPr txBox="1"/>
              <p:nvPr/>
            </p:nvSpPr>
            <p:spPr>
              <a:xfrm>
                <a:off x="5257042" y="4871049"/>
                <a:ext cx="1123994" cy="338554"/>
              </a:xfrm>
              <a:prstGeom prst="rect">
                <a:avLst/>
              </a:prstGeom>
              <a:noFill/>
            </p:spPr>
            <p:txBody>
              <a:bodyPr wrap="square" rtlCol="0">
                <a:spAutoFit/>
              </a:bodyPr>
              <a:lstStyle/>
              <a:p>
                <a:pPr algn="ctr"/>
                <a:r>
                  <a:rPr lang="en-US" sz="1600" dirty="0" smtClean="0"/>
                  <a:t>Auditorium</a:t>
                </a:r>
                <a:endParaRPr lang="en-US" sz="1600" dirty="0"/>
              </a:p>
            </p:txBody>
          </p:sp>
          <p:sp>
            <p:nvSpPr>
              <p:cNvPr id="11" name="TextBox 10"/>
              <p:cNvSpPr txBox="1"/>
              <p:nvPr/>
            </p:nvSpPr>
            <p:spPr>
              <a:xfrm>
                <a:off x="2642589" y="4871049"/>
                <a:ext cx="1438577" cy="338554"/>
              </a:xfrm>
              <a:prstGeom prst="rect">
                <a:avLst/>
              </a:prstGeom>
              <a:noFill/>
            </p:spPr>
            <p:txBody>
              <a:bodyPr wrap="square" rtlCol="0">
                <a:spAutoFit/>
              </a:bodyPr>
              <a:lstStyle/>
              <a:p>
                <a:pPr algn="ctr"/>
                <a:r>
                  <a:rPr lang="en-US" sz="1600" dirty="0" smtClean="0"/>
                  <a:t>Amphitheatre</a:t>
                </a:r>
                <a:endParaRPr lang="en-US" sz="1600" dirty="0"/>
              </a:p>
            </p:txBody>
          </p:sp>
          <p:sp>
            <p:nvSpPr>
              <p:cNvPr id="12" name="TextBox 11"/>
              <p:cNvSpPr txBox="1"/>
              <p:nvPr/>
            </p:nvSpPr>
            <p:spPr>
              <a:xfrm>
                <a:off x="4081166" y="5429935"/>
                <a:ext cx="1022455" cy="646331"/>
              </a:xfrm>
              <a:prstGeom prst="rect">
                <a:avLst/>
              </a:prstGeom>
              <a:noFill/>
              <a:ln w="38100">
                <a:solidFill>
                  <a:schemeClr val="accent4"/>
                </a:solidFill>
              </a:ln>
            </p:spPr>
            <p:txBody>
              <a:bodyPr wrap="square" rtlCol="0">
                <a:spAutoFit/>
              </a:bodyPr>
              <a:lstStyle/>
              <a:p>
                <a:pPr algn="ctr"/>
                <a:r>
                  <a:rPr lang="en-US" sz="1200" dirty="0" smtClean="0"/>
                  <a:t>Has Larger Circular Structures</a:t>
                </a:r>
                <a:endParaRPr lang="en-US" sz="1200" dirty="0"/>
              </a:p>
            </p:txBody>
          </p:sp>
          <p:pic>
            <p:nvPicPr>
              <p:cNvPr id="13" name="Picture 2" descr="http://balaton.graphics.cs.cmu.edu/ashrivas/ladoga_home/datasets/SUNS/images/a/auditorium/sun_afqeyuuvdyjhvnp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9916" y="5339231"/>
                <a:ext cx="1060580" cy="8277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shrivas\Dropbox\ssl-eccv12\eccv2012\cameraReady\figures\teaser\3\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8026" y="5339231"/>
                <a:ext cx="1103149" cy="827738"/>
              </a:xfrm>
              <a:prstGeom prst="rect">
                <a:avLst/>
              </a:prstGeom>
              <a:noFill/>
              <a:extLst>
                <a:ext uri="{909E8E84-426E-40DD-AFC4-6F175D3DCCD1}">
                  <a14:hiddenFill xmlns:a14="http://schemas.microsoft.com/office/drawing/2010/main">
                    <a:solidFill>
                      <a:srgbClr val="FFFFFF"/>
                    </a:solidFill>
                  </a14:hiddenFill>
                </a:ext>
              </a:extLst>
            </p:spPr>
          </p:pic>
          <p:sp>
            <p:nvSpPr>
              <p:cNvPr id="15" name="Chevron 14"/>
              <p:cNvSpPr/>
              <p:nvPr/>
            </p:nvSpPr>
            <p:spPr>
              <a:xfrm>
                <a:off x="4406032" y="4800600"/>
                <a:ext cx="408137" cy="479453"/>
              </a:xfrm>
              <a:prstGeom prst="chevron">
                <a:avLst>
                  <a:gd name="adj" fmla="val 74772"/>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200" b="1">
                  <a:solidFill>
                    <a:schemeClr val="tx1"/>
                  </a:solidFill>
                  <a:cs typeface="Arial" pitchFamily="34" charset="0"/>
                </a:endParaRPr>
              </a:p>
            </p:txBody>
          </p:sp>
        </p:grpSp>
        <p:sp>
          <p:nvSpPr>
            <p:cNvPr id="9" name="Rectangle 8"/>
            <p:cNvSpPr/>
            <p:nvPr/>
          </p:nvSpPr>
          <p:spPr>
            <a:xfrm>
              <a:off x="2743200" y="4014069"/>
              <a:ext cx="3597295" cy="1400175"/>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5" name="Group 4"/>
          <p:cNvGrpSpPr/>
          <p:nvPr/>
        </p:nvGrpSpPr>
        <p:grpSpPr>
          <a:xfrm>
            <a:off x="3098124" y="4110317"/>
            <a:ext cx="3597295" cy="2519082"/>
            <a:chOff x="3098124" y="4110317"/>
            <a:chExt cx="3597295" cy="2519082"/>
          </a:xfrm>
        </p:grpSpPr>
        <p:grpSp>
          <p:nvGrpSpPr>
            <p:cNvPr id="16" name="Group 15"/>
            <p:cNvGrpSpPr/>
            <p:nvPr/>
          </p:nvGrpSpPr>
          <p:grpSpPr>
            <a:xfrm>
              <a:off x="3175730" y="4110317"/>
              <a:ext cx="1949231" cy="2090118"/>
              <a:chOff x="1981199" y="76200"/>
              <a:chExt cx="5486402" cy="5882952"/>
            </a:xfrm>
          </p:grpSpPr>
          <p:sp>
            <p:nvSpPr>
              <p:cNvPr id="17" name="Rectangle 16"/>
              <p:cNvSpPr/>
              <p:nvPr/>
            </p:nvSpPr>
            <p:spPr>
              <a:xfrm>
                <a:off x="1981199" y="76200"/>
                <a:ext cx="2344437" cy="952911"/>
              </a:xfrm>
              <a:prstGeom prst="rect">
                <a:avLst/>
              </a:prstGeom>
            </p:spPr>
            <p:txBody>
              <a:bodyPr wrap="square">
                <a:spAutoFit/>
              </a:bodyPr>
              <a:lstStyle/>
              <a:p>
                <a:pPr algn="ctr"/>
                <a:r>
                  <a:rPr lang="en-US" sz="800" b="1" dirty="0" smtClean="0">
                    <a:cs typeface="Arial" pitchFamily="34" charset="0"/>
                  </a:rPr>
                  <a:t>Labeled Seed Examples</a:t>
                </a:r>
                <a:endParaRPr lang="en-US" sz="800" b="1" dirty="0">
                  <a:cs typeface="Arial" pitchFamily="34" charset="0"/>
                </a:endParaRPr>
              </a:p>
            </p:txBody>
          </p:sp>
          <p:grpSp>
            <p:nvGrpSpPr>
              <p:cNvPr id="18" name="Group 17"/>
              <p:cNvGrpSpPr/>
              <p:nvPr/>
            </p:nvGrpSpPr>
            <p:grpSpPr>
              <a:xfrm>
                <a:off x="2193311" y="376535"/>
                <a:ext cx="5274290" cy="5582617"/>
                <a:chOff x="2193311" y="376535"/>
                <a:chExt cx="5274290" cy="5582617"/>
              </a:xfrm>
            </p:grpSpPr>
            <p:sp>
              <p:nvSpPr>
                <p:cNvPr id="19" name="Right Arrow 18"/>
                <p:cNvSpPr/>
                <p:nvPr/>
              </p:nvSpPr>
              <p:spPr>
                <a:xfrm>
                  <a:off x="4022541" y="3341824"/>
                  <a:ext cx="609600" cy="375185"/>
                </a:xfrm>
                <a:prstGeom prst="rightArrow">
                  <a:avLst>
                    <a:gd name="adj1" fmla="val 48750"/>
                    <a:gd name="adj2" fmla="val 65000"/>
                  </a:avLst>
                </a:prstGeom>
                <a:solidFill>
                  <a:schemeClr val="accent1"/>
                </a:solidFill>
                <a:ln w="5715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500"/>
                </a:p>
              </p:txBody>
            </p:sp>
            <p:grpSp>
              <p:nvGrpSpPr>
                <p:cNvPr id="20" name="Group 19"/>
                <p:cNvGrpSpPr/>
                <p:nvPr/>
              </p:nvGrpSpPr>
              <p:grpSpPr>
                <a:xfrm>
                  <a:off x="2193311" y="946724"/>
                  <a:ext cx="1787611" cy="2497863"/>
                  <a:chOff x="3464" y="2442437"/>
                  <a:chExt cx="1787611" cy="2497863"/>
                </a:xfrm>
              </p:grpSpPr>
              <p:sp>
                <p:nvSpPr>
                  <p:cNvPr id="45" name="Rectangle 44"/>
                  <p:cNvSpPr/>
                  <p:nvPr/>
                </p:nvSpPr>
                <p:spPr>
                  <a:xfrm>
                    <a:off x="152400" y="2566978"/>
                    <a:ext cx="1574799"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noFill/>
                    </a:endParaRPr>
                  </a:p>
                </p:txBody>
              </p:sp>
              <p:pic>
                <p:nvPicPr>
                  <p:cNvPr id="46" name="Picture 211" descr="C:\Users\AbHi\Documents\My Dropbox\cvpr12\see21_files\resized\sun_cexgewbepduerubb_320x240.jpg"/>
                  <p:cNvPicPr>
                    <a:picLocks noChangeAspect="1" noChangeArrowheads="1"/>
                  </p:cNvPicPr>
                  <p:nvPr/>
                </p:nvPicPr>
                <p:blipFill>
                  <a:blip r:embed="rId5" cstate="screen"/>
                  <a:srcRect/>
                  <a:stretch>
                    <a:fillRect/>
                  </a:stretch>
                </p:blipFill>
                <p:spPr bwMode="auto">
                  <a:xfrm>
                    <a:off x="277237" y="2853239"/>
                    <a:ext cx="1311237" cy="983428"/>
                  </a:xfrm>
                  <a:prstGeom prst="rect">
                    <a:avLst/>
                  </a:prstGeom>
                  <a:noFill/>
                </p:spPr>
              </p:pic>
              <p:pic>
                <p:nvPicPr>
                  <p:cNvPr id="47" name="Picture 212" descr="C:\Users\AbHi\Documents\My Dropbox\cvpr12\see21_files\resized\sun_cfsknrqkwoyyclpl_320x235.jpg"/>
                  <p:cNvPicPr>
                    <a:picLocks noChangeAspect="1" noChangeArrowheads="1"/>
                  </p:cNvPicPr>
                  <p:nvPr/>
                </p:nvPicPr>
                <p:blipFill>
                  <a:blip r:embed="rId6" cstate="screen"/>
                  <a:srcRect/>
                  <a:stretch>
                    <a:fillRect/>
                  </a:stretch>
                </p:blipFill>
                <p:spPr bwMode="auto">
                  <a:xfrm>
                    <a:off x="275874" y="3893372"/>
                    <a:ext cx="1313669" cy="983428"/>
                  </a:xfrm>
                  <a:prstGeom prst="rect">
                    <a:avLst/>
                  </a:prstGeom>
                  <a:noFill/>
                </p:spPr>
              </p:pic>
              <p:sp>
                <p:nvSpPr>
                  <p:cNvPr id="48" name="TextBox 47"/>
                  <p:cNvSpPr txBox="1"/>
                  <p:nvPr/>
                </p:nvSpPr>
                <p:spPr>
                  <a:xfrm>
                    <a:off x="3464" y="2442437"/>
                    <a:ext cx="1787611" cy="519770"/>
                  </a:xfrm>
                  <a:prstGeom prst="rect">
                    <a:avLst/>
                  </a:prstGeom>
                  <a:noFill/>
                </p:spPr>
                <p:txBody>
                  <a:bodyPr wrap="none" rtlCol="0">
                    <a:spAutoFit/>
                  </a:bodyPr>
                  <a:lstStyle/>
                  <a:p>
                    <a:r>
                      <a:rPr lang="en-US" sz="600" b="1" dirty="0" smtClean="0"/>
                      <a:t>Amphitheatre</a:t>
                    </a:r>
                    <a:endParaRPr lang="en-US" sz="600" b="1" dirty="0"/>
                  </a:p>
                </p:txBody>
              </p:sp>
            </p:grpSp>
            <p:grpSp>
              <p:nvGrpSpPr>
                <p:cNvPr id="21" name="Group 20"/>
                <p:cNvGrpSpPr/>
                <p:nvPr/>
              </p:nvGrpSpPr>
              <p:grpSpPr>
                <a:xfrm>
                  <a:off x="2318732" y="3483242"/>
                  <a:ext cx="1597572" cy="2473184"/>
                  <a:chOff x="49533" y="3508306"/>
                  <a:chExt cx="1597572" cy="2473184"/>
                </a:xfrm>
              </p:grpSpPr>
              <p:pic>
                <p:nvPicPr>
                  <p:cNvPr id="41" name="Picture 106" descr="C:\Users\AbHi\Documents\My Dropbox\cvpr12\see21_files\resized\sun_accqnzcvqkiwicjt_320x211.jpg"/>
                  <p:cNvPicPr>
                    <a:picLocks noChangeArrowheads="1"/>
                  </p:cNvPicPr>
                  <p:nvPr/>
                </p:nvPicPr>
                <p:blipFill>
                  <a:blip r:embed="rId7" cstate="screen"/>
                  <a:srcRect/>
                  <a:stretch>
                    <a:fillRect/>
                  </a:stretch>
                </p:blipFill>
                <p:spPr bwMode="auto">
                  <a:xfrm>
                    <a:off x="189145" y="4899083"/>
                    <a:ext cx="1327690" cy="1005840"/>
                  </a:xfrm>
                  <a:prstGeom prst="rect">
                    <a:avLst/>
                  </a:prstGeom>
                  <a:noFill/>
                </p:spPr>
              </p:pic>
              <p:pic>
                <p:nvPicPr>
                  <p:cNvPr id="42" name="Picture 113" descr="C:\Users\AbHi\Documents\My Dropbox\cvpr12\see21_files\resized\sun_aaslkqqibkansrbd_320x212.jpg"/>
                  <p:cNvPicPr>
                    <a:picLocks noChangeAspect="1" noChangeArrowheads="1"/>
                  </p:cNvPicPr>
                  <p:nvPr/>
                </p:nvPicPr>
                <p:blipFill>
                  <a:blip r:embed="rId8" cstate="screen"/>
                  <a:srcRect/>
                  <a:stretch>
                    <a:fillRect/>
                  </a:stretch>
                </p:blipFill>
                <p:spPr bwMode="auto">
                  <a:xfrm>
                    <a:off x="189145" y="3871033"/>
                    <a:ext cx="1341120" cy="1005840"/>
                  </a:xfrm>
                  <a:prstGeom prst="rect">
                    <a:avLst/>
                  </a:prstGeom>
                  <a:noFill/>
                </p:spPr>
              </p:pic>
              <p:sp>
                <p:nvSpPr>
                  <p:cNvPr id="43" name="Rectangle 42"/>
                  <p:cNvSpPr/>
                  <p:nvPr/>
                </p:nvSpPr>
                <p:spPr>
                  <a:xfrm>
                    <a:off x="72306" y="3608168"/>
                    <a:ext cx="1574799"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noFill/>
                    </a:endParaRPr>
                  </a:p>
                </p:txBody>
              </p:sp>
              <p:sp>
                <p:nvSpPr>
                  <p:cNvPr id="44" name="TextBox 43"/>
                  <p:cNvSpPr txBox="1"/>
                  <p:nvPr/>
                </p:nvSpPr>
                <p:spPr>
                  <a:xfrm>
                    <a:off x="49533" y="3508306"/>
                    <a:ext cx="1557505" cy="519770"/>
                  </a:xfrm>
                  <a:prstGeom prst="rect">
                    <a:avLst/>
                  </a:prstGeom>
                  <a:noFill/>
                </p:spPr>
                <p:txBody>
                  <a:bodyPr wrap="none" rtlCol="0">
                    <a:spAutoFit/>
                  </a:bodyPr>
                  <a:lstStyle/>
                  <a:p>
                    <a:r>
                      <a:rPr lang="en-US" sz="600" b="1" dirty="0" smtClean="0"/>
                      <a:t>Auditorium</a:t>
                    </a:r>
                    <a:endParaRPr lang="en-US" sz="600" b="1" dirty="0"/>
                  </a:p>
                </p:txBody>
              </p:sp>
            </p:grpSp>
            <p:grpSp>
              <p:nvGrpSpPr>
                <p:cNvPr id="22" name="Group 21"/>
                <p:cNvGrpSpPr/>
                <p:nvPr/>
              </p:nvGrpSpPr>
              <p:grpSpPr>
                <a:xfrm>
                  <a:off x="4721041" y="962469"/>
                  <a:ext cx="2654300" cy="2482118"/>
                  <a:chOff x="6413500" y="2841981"/>
                  <a:chExt cx="2654300" cy="2482118"/>
                </a:xfrm>
              </p:grpSpPr>
              <p:sp>
                <p:nvSpPr>
                  <p:cNvPr id="33" name="Rectangle 32"/>
                  <p:cNvSpPr/>
                  <p:nvPr/>
                </p:nvSpPr>
                <p:spPr>
                  <a:xfrm>
                    <a:off x="6413500" y="2950777"/>
                    <a:ext cx="2654300"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noFill/>
                    </a:endParaRPr>
                  </a:p>
                </p:txBody>
              </p:sp>
              <p:grpSp>
                <p:nvGrpSpPr>
                  <p:cNvPr id="34" name="Group 33"/>
                  <p:cNvGrpSpPr/>
                  <p:nvPr/>
                </p:nvGrpSpPr>
                <p:grpSpPr>
                  <a:xfrm>
                    <a:off x="6463884" y="2841981"/>
                    <a:ext cx="2553530" cy="2425917"/>
                    <a:chOff x="6463884" y="2841981"/>
                    <a:chExt cx="2553530" cy="2425917"/>
                  </a:xfrm>
                </p:grpSpPr>
                <p:grpSp>
                  <p:nvGrpSpPr>
                    <p:cNvPr id="36" name="Group 35"/>
                    <p:cNvGrpSpPr/>
                    <p:nvPr/>
                  </p:nvGrpSpPr>
                  <p:grpSpPr>
                    <a:xfrm>
                      <a:off x="6463884" y="3270578"/>
                      <a:ext cx="2553530" cy="1997320"/>
                      <a:chOff x="6463884" y="3270578"/>
                      <a:chExt cx="2553530" cy="1997320"/>
                    </a:xfrm>
                  </p:grpSpPr>
                  <p:pic>
                    <p:nvPicPr>
                      <p:cNvPr id="37" name="Picture 36" descr="03.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52064" y="4280346"/>
                        <a:ext cx="1265350" cy="987552"/>
                      </a:xfrm>
                      <a:prstGeom prst="rect">
                        <a:avLst/>
                      </a:prstGeom>
                      <a:effectLst/>
                    </p:spPr>
                  </p:pic>
                  <p:pic>
                    <p:nvPicPr>
                      <p:cNvPr id="38" name="Picture 37" descr="02.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63884" y="4280346"/>
                        <a:ext cx="1263230" cy="987552"/>
                      </a:xfrm>
                      <a:prstGeom prst="rect">
                        <a:avLst/>
                      </a:prstGeom>
                      <a:effectLst/>
                    </p:spPr>
                  </p:pic>
                  <p:pic>
                    <p:nvPicPr>
                      <p:cNvPr id="40" name="Picture 2" descr="http://balaton.graphics.cs.cmu.edu/ashrivas/ladoga_home/datasets/SUNS/images/a/amphitheater/sun_aaaiyyqorxbkepxr.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63884" y="3270578"/>
                        <a:ext cx="1264065" cy="98755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04.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7752064" y="3270578"/>
                        <a:ext cx="1265350" cy="987552"/>
                      </a:xfrm>
                      <a:prstGeom prst="rect">
                        <a:avLst/>
                      </a:prstGeom>
                      <a:ln w="38100" cap="sq">
                        <a:solidFill>
                          <a:srgbClr val="FF0000"/>
                        </a:solidFill>
                        <a:prstDash val="solid"/>
                        <a:miter lim="800000"/>
                      </a:ln>
                      <a:effectLst/>
                    </p:spPr>
                  </p:pic>
                </p:grpSp>
                <p:sp>
                  <p:nvSpPr>
                    <p:cNvPr id="35" name="TextBox 34"/>
                    <p:cNvSpPr txBox="1"/>
                    <p:nvPr/>
                  </p:nvSpPr>
                  <p:spPr>
                    <a:xfrm>
                      <a:off x="6903946" y="2841981"/>
                      <a:ext cx="1787613" cy="519770"/>
                    </a:xfrm>
                    <a:prstGeom prst="rect">
                      <a:avLst/>
                    </a:prstGeom>
                    <a:noFill/>
                  </p:spPr>
                  <p:txBody>
                    <a:bodyPr wrap="none" rtlCol="0">
                      <a:spAutoFit/>
                    </a:bodyPr>
                    <a:lstStyle/>
                    <a:p>
                      <a:r>
                        <a:rPr lang="en-US" sz="600" b="1" dirty="0" smtClean="0"/>
                        <a:t>Amphitheatre</a:t>
                      </a:r>
                      <a:endParaRPr lang="en-US" sz="600" b="1" dirty="0"/>
                    </a:p>
                  </p:txBody>
                </p:sp>
              </p:grpSp>
            </p:grpSp>
            <p:grpSp>
              <p:nvGrpSpPr>
                <p:cNvPr id="23" name="Group 22"/>
                <p:cNvGrpSpPr/>
                <p:nvPr/>
              </p:nvGrpSpPr>
              <p:grpSpPr>
                <a:xfrm>
                  <a:off x="4719436" y="3463631"/>
                  <a:ext cx="2654300" cy="2495521"/>
                  <a:chOff x="5981700" y="5625948"/>
                  <a:chExt cx="2654300" cy="2495521"/>
                </a:xfrm>
              </p:grpSpPr>
              <p:grpSp>
                <p:nvGrpSpPr>
                  <p:cNvPr id="25" name="Group 24"/>
                  <p:cNvGrpSpPr/>
                  <p:nvPr/>
                </p:nvGrpSpPr>
                <p:grpSpPr>
                  <a:xfrm>
                    <a:off x="6032084" y="6067948"/>
                    <a:ext cx="2553530" cy="1997320"/>
                    <a:chOff x="6032084" y="6067948"/>
                    <a:chExt cx="2553530" cy="1997320"/>
                  </a:xfrm>
                </p:grpSpPr>
                <p:pic>
                  <p:nvPicPr>
                    <p:cNvPr id="29" name="Picture 28" descr="02.jp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20264" y="7078894"/>
                      <a:ext cx="1265350" cy="986374"/>
                    </a:xfrm>
                    <a:prstGeom prst="rect">
                      <a:avLst/>
                    </a:prstGeom>
                    <a:effectLst/>
                  </p:spPr>
                </p:pic>
                <p:pic>
                  <p:nvPicPr>
                    <p:cNvPr id="30" name="Picture 29" descr="02.jp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32084" y="7078853"/>
                      <a:ext cx="1263229" cy="986415"/>
                    </a:xfrm>
                    <a:prstGeom prst="rect">
                      <a:avLst/>
                    </a:prstGeom>
                    <a:effectLst/>
                  </p:spPr>
                </p:pic>
                <p:pic>
                  <p:nvPicPr>
                    <p:cNvPr id="32" name="Picture 2" descr="http://balaton.graphics.cs.cmu.edu/ashrivas/ladoga_home/datasets/SUNS/images/a/auditorium/sun_afqeyuuvdyjhvnpx.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20264" y="6067948"/>
                      <a:ext cx="1265350" cy="98755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03.jp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32084" y="6067949"/>
                      <a:ext cx="1263229" cy="987552"/>
                    </a:xfrm>
                    <a:prstGeom prst="rect">
                      <a:avLst/>
                    </a:prstGeom>
                    <a:ln w="38100" cap="sq" cmpd="sng">
                      <a:solidFill>
                        <a:srgbClr val="FF0000"/>
                      </a:solidFill>
                      <a:miter lim="800000"/>
                    </a:ln>
                    <a:effectLst/>
                  </p:spPr>
                </p:pic>
              </p:grpSp>
              <p:grpSp>
                <p:nvGrpSpPr>
                  <p:cNvPr id="26" name="Group 25"/>
                  <p:cNvGrpSpPr/>
                  <p:nvPr/>
                </p:nvGrpSpPr>
                <p:grpSpPr>
                  <a:xfrm>
                    <a:off x="5981700" y="5625948"/>
                    <a:ext cx="2654300" cy="2495521"/>
                    <a:chOff x="6413500" y="2828578"/>
                    <a:chExt cx="2654300" cy="2495521"/>
                  </a:xfrm>
                </p:grpSpPr>
                <p:sp>
                  <p:nvSpPr>
                    <p:cNvPr id="27" name="Rectangle 26"/>
                    <p:cNvSpPr/>
                    <p:nvPr/>
                  </p:nvSpPr>
                  <p:spPr>
                    <a:xfrm>
                      <a:off x="6413500" y="2950777"/>
                      <a:ext cx="2654300"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noFill/>
                      </a:endParaRPr>
                    </a:p>
                  </p:txBody>
                </p:sp>
                <p:sp>
                  <p:nvSpPr>
                    <p:cNvPr id="28" name="TextBox 27"/>
                    <p:cNvSpPr txBox="1"/>
                    <p:nvPr/>
                  </p:nvSpPr>
                  <p:spPr>
                    <a:xfrm>
                      <a:off x="6961884" y="2828578"/>
                      <a:ext cx="1557509" cy="519770"/>
                    </a:xfrm>
                    <a:prstGeom prst="rect">
                      <a:avLst/>
                    </a:prstGeom>
                    <a:noFill/>
                  </p:spPr>
                  <p:txBody>
                    <a:bodyPr wrap="none" rtlCol="0">
                      <a:spAutoFit/>
                    </a:bodyPr>
                    <a:lstStyle/>
                    <a:p>
                      <a:pPr algn="ctr"/>
                      <a:r>
                        <a:rPr lang="en-US" sz="600" b="1" dirty="0" smtClean="0"/>
                        <a:t>Auditorium</a:t>
                      </a:r>
                      <a:endParaRPr lang="en-US" sz="600" b="1" dirty="0"/>
                    </a:p>
                  </p:txBody>
                </p:sp>
              </p:grpSp>
            </p:grpSp>
            <p:sp>
              <p:nvSpPr>
                <p:cNvPr id="24" name="Rectangle 23"/>
                <p:cNvSpPr/>
                <p:nvPr/>
              </p:nvSpPr>
              <p:spPr>
                <a:xfrm>
                  <a:off x="4648200" y="376535"/>
                  <a:ext cx="2819401" cy="563085"/>
                </a:xfrm>
                <a:prstGeom prst="rect">
                  <a:avLst/>
                </a:prstGeom>
              </p:spPr>
              <p:txBody>
                <a:bodyPr wrap="square">
                  <a:spAutoFit/>
                </a:bodyPr>
                <a:lstStyle/>
                <a:p>
                  <a:pPr algn="ctr"/>
                  <a:r>
                    <a:rPr lang="en-US" sz="700" b="1" dirty="0" smtClean="0">
                      <a:cs typeface="Arial" pitchFamily="34" charset="0"/>
                    </a:rPr>
                    <a:t>Bootstrapping</a:t>
                  </a:r>
                  <a:endParaRPr lang="en-US" sz="700" b="1" dirty="0">
                    <a:cs typeface="Arial" pitchFamily="34" charset="0"/>
                  </a:endParaRPr>
                </a:p>
              </p:txBody>
            </p:sp>
          </p:grpSp>
        </p:grpSp>
        <p:grpSp>
          <p:nvGrpSpPr>
            <p:cNvPr id="49" name="Group 48"/>
            <p:cNvGrpSpPr/>
            <p:nvPr/>
          </p:nvGrpSpPr>
          <p:grpSpPr>
            <a:xfrm>
              <a:off x="5287396" y="4164462"/>
              <a:ext cx="1218269" cy="2033801"/>
              <a:chOff x="5715002" y="228600"/>
              <a:chExt cx="3429001" cy="5724437"/>
            </a:xfrm>
          </p:grpSpPr>
          <p:grpSp>
            <p:nvGrpSpPr>
              <p:cNvPr id="50" name="Group 49"/>
              <p:cNvGrpSpPr/>
              <p:nvPr/>
            </p:nvGrpSpPr>
            <p:grpSpPr>
              <a:xfrm>
                <a:off x="6184900" y="1009973"/>
                <a:ext cx="2654300" cy="2428499"/>
                <a:chOff x="6413500" y="2895600"/>
                <a:chExt cx="2654300" cy="2428499"/>
              </a:xfrm>
            </p:grpSpPr>
            <p:sp>
              <p:nvSpPr>
                <p:cNvPr id="60" name="Rectangle 59"/>
                <p:cNvSpPr/>
                <p:nvPr/>
              </p:nvSpPr>
              <p:spPr>
                <a:xfrm>
                  <a:off x="6413500" y="2950777"/>
                  <a:ext cx="2654300"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noFill/>
                  </a:endParaRPr>
                </a:p>
              </p:txBody>
            </p:sp>
            <p:grpSp>
              <p:nvGrpSpPr>
                <p:cNvPr id="61" name="Group 60"/>
                <p:cNvGrpSpPr/>
                <p:nvPr/>
              </p:nvGrpSpPr>
              <p:grpSpPr>
                <a:xfrm>
                  <a:off x="6463884" y="2895600"/>
                  <a:ext cx="2553530" cy="2372298"/>
                  <a:chOff x="6463884" y="2895600"/>
                  <a:chExt cx="2553530" cy="2372298"/>
                </a:xfrm>
              </p:grpSpPr>
              <p:sp>
                <p:nvSpPr>
                  <p:cNvPr id="62" name="TextBox 61"/>
                  <p:cNvSpPr txBox="1"/>
                  <p:nvPr/>
                </p:nvSpPr>
                <p:spPr>
                  <a:xfrm>
                    <a:off x="6863730" y="2895600"/>
                    <a:ext cx="1787613" cy="519770"/>
                  </a:xfrm>
                  <a:prstGeom prst="rect">
                    <a:avLst/>
                  </a:prstGeom>
                  <a:noFill/>
                </p:spPr>
                <p:txBody>
                  <a:bodyPr wrap="none" rtlCol="0">
                    <a:spAutoFit/>
                  </a:bodyPr>
                  <a:lstStyle/>
                  <a:p>
                    <a:r>
                      <a:rPr lang="en-US" sz="600" b="1" dirty="0" smtClean="0"/>
                      <a:t>Amphitheatre</a:t>
                    </a:r>
                    <a:endParaRPr lang="en-US" sz="600" b="1" dirty="0"/>
                  </a:p>
                </p:txBody>
              </p:sp>
              <p:grpSp>
                <p:nvGrpSpPr>
                  <p:cNvPr id="63" name="Group 62"/>
                  <p:cNvGrpSpPr/>
                  <p:nvPr/>
                </p:nvGrpSpPr>
                <p:grpSpPr>
                  <a:xfrm>
                    <a:off x="6463884" y="3270578"/>
                    <a:ext cx="2553530" cy="1997320"/>
                    <a:chOff x="6463884" y="3270578"/>
                    <a:chExt cx="2553530" cy="1997320"/>
                  </a:xfrm>
                </p:grpSpPr>
                <p:pic>
                  <p:nvPicPr>
                    <p:cNvPr id="64" name="Picture 63" descr="03.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52064" y="4280346"/>
                      <a:ext cx="1265350" cy="987552"/>
                    </a:xfrm>
                    <a:prstGeom prst="rect">
                      <a:avLst/>
                    </a:prstGeom>
                    <a:effectLst/>
                  </p:spPr>
                </p:pic>
                <p:pic>
                  <p:nvPicPr>
                    <p:cNvPr id="65" name="Picture 64" descr="02.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63884" y="4280346"/>
                      <a:ext cx="1263230" cy="987552"/>
                    </a:xfrm>
                    <a:prstGeom prst="rect">
                      <a:avLst/>
                    </a:prstGeom>
                    <a:effectLst/>
                  </p:spPr>
                </p:pic>
                <p:pic>
                  <p:nvPicPr>
                    <p:cNvPr id="66" name="Picture 2" descr="http://balaton.graphics.cs.cmu.edu/ashrivas/ladoga_home/datasets/SUNS/images/a/amphitheater/sun_aaaiyyqorxbkepxr.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86600" y="3270578"/>
                      <a:ext cx="1264065" cy="987553"/>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51" name="Group 50"/>
              <p:cNvGrpSpPr/>
              <p:nvPr/>
            </p:nvGrpSpPr>
            <p:grpSpPr>
              <a:xfrm>
                <a:off x="6183295" y="3524538"/>
                <a:ext cx="2654300" cy="2428499"/>
                <a:chOff x="5981700" y="5692970"/>
                <a:chExt cx="2654300" cy="2428499"/>
              </a:xfrm>
            </p:grpSpPr>
            <p:grpSp>
              <p:nvGrpSpPr>
                <p:cNvPr id="53" name="Group 52"/>
                <p:cNvGrpSpPr/>
                <p:nvPr/>
              </p:nvGrpSpPr>
              <p:grpSpPr>
                <a:xfrm>
                  <a:off x="6032084" y="6067948"/>
                  <a:ext cx="2553530" cy="1997320"/>
                  <a:chOff x="6032084" y="6067948"/>
                  <a:chExt cx="2553530" cy="1997320"/>
                </a:xfrm>
              </p:grpSpPr>
              <p:pic>
                <p:nvPicPr>
                  <p:cNvPr id="57" name="Picture 56" descr="02.jp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20264" y="7078894"/>
                    <a:ext cx="1265350" cy="986374"/>
                  </a:xfrm>
                  <a:prstGeom prst="rect">
                    <a:avLst/>
                  </a:prstGeom>
                  <a:effectLst/>
                </p:spPr>
              </p:pic>
              <p:pic>
                <p:nvPicPr>
                  <p:cNvPr id="58" name="Picture 57" descr="02.jp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32084" y="7078853"/>
                    <a:ext cx="1263229" cy="986415"/>
                  </a:xfrm>
                  <a:prstGeom prst="rect">
                    <a:avLst/>
                  </a:prstGeom>
                  <a:effectLst/>
                </p:spPr>
              </p:pic>
              <p:pic>
                <p:nvPicPr>
                  <p:cNvPr id="59" name="Picture 2" descr="http://balaton.graphics.cs.cmu.edu/ashrivas/ladoga_home/datasets/SUNS/images/a/auditorium/sun_afqeyuuvdyjhvnpx.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656405" y="6067948"/>
                    <a:ext cx="1265350" cy="9875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p:cNvGrpSpPr/>
                <p:nvPr/>
              </p:nvGrpSpPr>
              <p:grpSpPr>
                <a:xfrm>
                  <a:off x="5981700" y="5692970"/>
                  <a:ext cx="2654300" cy="2428499"/>
                  <a:chOff x="6413500" y="2895600"/>
                  <a:chExt cx="2654300" cy="2428499"/>
                </a:xfrm>
              </p:grpSpPr>
              <p:sp>
                <p:nvSpPr>
                  <p:cNvPr id="55" name="Rectangle 54"/>
                  <p:cNvSpPr/>
                  <p:nvPr/>
                </p:nvSpPr>
                <p:spPr>
                  <a:xfrm>
                    <a:off x="6413500" y="2950777"/>
                    <a:ext cx="2654300"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noFill/>
                    </a:endParaRPr>
                  </a:p>
                </p:txBody>
              </p:sp>
              <p:sp>
                <p:nvSpPr>
                  <p:cNvPr id="56" name="TextBox 55"/>
                  <p:cNvSpPr txBox="1"/>
                  <p:nvPr/>
                </p:nvSpPr>
                <p:spPr>
                  <a:xfrm>
                    <a:off x="6961884" y="2895600"/>
                    <a:ext cx="1557509" cy="519770"/>
                  </a:xfrm>
                  <a:prstGeom prst="rect">
                    <a:avLst/>
                  </a:prstGeom>
                  <a:noFill/>
                </p:spPr>
                <p:txBody>
                  <a:bodyPr wrap="none" rtlCol="0">
                    <a:spAutoFit/>
                  </a:bodyPr>
                  <a:lstStyle/>
                  <a:p>
                    <a:pPr algn="ctr"/>
                    <a:r>
                      <a:rPr lang="en-US" sz="600" b="1" dirty="0" smtClean="0"/>
                      <a:t>Auditorium</a:t>
                    </a:r>
                    <a:endParaRPr lang="en-US" sz="600" b="1" dirty="0"/>
                  </a:p>
                </p:txBody>
              </p:sp>
            </p:grpSp>
          </p:grpSp>
          <p:sp>
            <p:nvSpPr>
              <p:cNvPr id="52" name="Rectangle 51"/>
              <p:cNvSpPr/>
              <p:nvPr/>
            </p:nvSpPr>
            <p:spPr>
              <a:xfrm>
                <a:off x="5715002" y="228600"/>
                <a:ext cx="3429001" cy="563085"/>
              </a:xfrm>
              <a:prstGeom prst="rect">
                <a:avLst/>
              </a:prstGeom>
            </p:spPr>
            <p:txBody>
              <a:bodyPr wrap="square">
                <a:spAutoFit/>
              </a:bodyPr>
              <a:lstStyle/>
              <a:p>
                <a:pPr algn="ctr"/>
                <a:r>
                  <a:rPr lang="en-US" sz="700" b="1" dirty="0">
                    <a:cs typeface="Arial" pitchFamily="34" charset="0"/>
                  </a:rPr>
                  <a:t>Constrained Bootstrapping</a:t>
                </a:r>
              </a:p>
            </p:txBody>
          </p:sp>
        </p:grpSp>
        <p:grpSp>
          <p:nvGrpSpPr>
            <p:cNvPr id="67" name="Group 66"/>
            <p:cNvGrpSpPr/>
            <p:nvPr/>
          </p:nvGrpSpPr>
          <p:grpSpPr>
            <a:xfrm>
              <a:off x="3554747" y="6214198"/>
              <a:ext cx="2369771" cy="278511"/>
              <a:chOff x="914397" y="5550647"/>
              <a:chExt cx="6670077" cy="783910"/>
            </a:xfrm>
          </p:grpSpPr>
          <p:sp>
            <p:nvSpPr>
              <p:cNvPr id="68" name="U-Turn Arrow 67"/>
              <p:cNvSpPr/>
              <p:nvPr/>
            </p:nvSpPr>
            <p:spPr>
              <a:xfrm rot="10800000">
                <a:off x="914397" y="5550647"/>
                <a:ext cx="6670077" cy="507677"/>
              </a:xfrm>
              <a:prstGeom prst="uturnArrow">
                <a:avLst>
                  <a:gd name="adj1" fmla="val 27739"/>
                  <a:gd name="adj2" fmla="val 25000"/>
                  <a:gd name="adj3" fmla="val 44892"/>
                  <a:gd name="adj4" fmla="val 42137"/>
                  <a:gd name="adj5" fmla="val 99022"/>
                </a:avLst>
              </a:prstGeom>
              <a:solidFill>
                <a:schemeClr val="accent1"/>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0">
                  <a:solidFill>
                    <a:schemeClr val="tx1"/>
                  </a:solidFill>
                </a:endParaRPr>
              </a:p>
            </p:txBody>
          </p:sp>
          <p:grpSp>
            <p:nvGrpSpPr>
              <p:cNvPr id="69" name="Group 68"/>
              <p:cNvGrpSpPr/>
              <p:nvPr/>
            </p:nvGrpSpPr>
            <p:grpSpPr>
              <a:xfrm>
                <a:off x="4267200" y="5648757"/>
                <a:ext cx="685800" cy="685800"/>
                <a:chOff x="4038600" y="5620127"/>
                <a:chExt cx="685800" cy="685800"/>
              </a:xfrm>
            </p:grpSpPr>
            <p:sp>
              <p:nvSpPr>
                <p:cNvPr id="70" name="Oval 69"/>
                <p:cNvSpPr/>
                <p:nvPr/>
              </p:nvSpPr>
              <p:spPr>
                <a:xfrm>
                  <a:off x="4038600" y="5620127"/>
                  <a:ext cx="685800" cy="68580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dirty="0">
                    <a:solidFill>
                      <a:schemeClr val="bg1"/>
                    </a:solidFill>
                  </a:endParaRPr>
                </a:p>
              </p:txBody>
            </p:sp>
            <p:sp>
              <p:nvSpPr>
                <p:cNvPr id="71" name="Plus 70"/>
                <p:cNvSpPr/>
                <p:nvPr/>
              </p:nvSpPr>
              <p:spPr>
                <a:xfrm>
                  <a:off x="4052589" y="5634116"/>
                  <a:ext cx="657823" cy="657823"/>
                </a:xfrm>
                <a:prstGeom prst="mathPlus">
                  <a:avLst>
                    <a:gd name="adj1" fmla="val 18886"/>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grpSp>
        </p:grpSp>
        <p:sp>
          <p:nvSpPr>
            <p:cNvPr id="72" name="Right Arrow 71"/>
            <p:cNvSpPr/>
            <p:nvPr/>
          </p:nvSpPr>
          <p:spPr>
            <a:xfrm>
              <a:off x="5179105" y="5274987"/>
              <a:ext cx="216581" cy="133297"/>
            </a:xfrm>
            <a:prstGeom prst="rightArrow">
              <a:avLst>
                <a:gd name="adj1" fmla="val 48750"/>
                <a:gd name="adj2" fmla="val 65000"/>
              </a:avLst>
            </a:prstGeom>
            <a:solidFill>
              <a:schemeClr val="accent1"/>
            </a:solidFill>
            <a:ln w="5715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500"/>
            </a:p>
          </p:txBody>
        </p:sp>
        <p:sp>
          <p:nvSpPr>
            <p:cNvPr id="74" name="Rectangle 73"/>
            <p:cNvSpPr/>
            <p:nvPr/>
          </p:nvSpPr>
          <p:spPr>
            <a:xfrm>
              <a:off x="3098124" y="4152900"/>
              <a:ext cx="3597295" cy="2476499"/>
            </a:xfrm>
            <a:prstGeom prst="rect">
              <a:avLst/>
            </a:prstGeom>
            <a:solidFill>
              <a:schemeClr val="bg1">
                <a:alpha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Tree>
    <p:extLst>
      <p:ext uri="{BB962C8B-B14F-4D97-AF65-F5344CB8AC3E}">
        <p14:creationId xmlns:p14="http://schemas.microsoft.com/office/powerpoint/2010/main" val="1832730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5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fade">
                                      <p:cBhvr>
                                        <p:cTn id="15" dur="250"/>
                                        <p:tgtEl>
                                          <p:spTgt spid="4">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lide Number Placeholder 220"/>
          <p:cNvSpPr>
            <a:spLocks noGrp="1"/>
          </p:cNvSpPr>
          <p:nvPr>
            <p:ph type="sldNum" sz="quarter" idx="12"/>
          </p:nvPr>
        </p:nvSpPr>
        <p:spPr/>
        <p:txBody>
          <a:bodyPr/>
          <a:lstStyle/>
          <a:p>
            <a:fld id="{0685640F-F442-41BC-A4D4-AC338F572387}" type="slidenum">
              <a:rPr lang="en-US" smtClean="0"/>
              <a:t>41</a:t>
            </a:fld>
            <a:endParaRPr lang="en-US" dirty="0"/>
          </a:p>
        </p:txBody>
      </p:sp>
      <p:sp>
        <p:nvSpPr>
          <p:cNvPr id="439" name="Right Arrow 438"/>
          <p:cNvSpPr/>
          <p:nvPr/>
        </p:nvSpPr>
        <p:spPr>
          <a:xfrm>
            <a:off x="5669495" y="1358669"/>
            <a:ext cx="1036104" cy="232403"/>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0" name="Right Brace 439"/>
          <p:cNvSpPr/>
          <p:nvPr/>
        </p:nvSpPr>
        <p:spPr>
          <a:xfrm>
            <a:off x="5351477" y="34918"/>
            <a:ext cx="288511" cy="3047399"/>
          </a:xfrm>
          <a:prstGeom prst="rightBrace">
            <a:avLst>
              <a:gd name="adj1" fmla="val 17941"/>
              <a:gd name="adj2" fmla="val 50000"/>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441" name="Group 440"/>
          <p:cNvGrpSpPr/>
          <p:nvPr/>
        </p:nvGrpSpPr>
        <p:grpSpPr>
          <a:xfrm>
            <a:off x="1" y="108989"/>
            <a:ext cx="2438399" cy="2576262"/>
            <a:chOff x="12022" y="108989"/>
            <a:chExt cx="2438399" cy="2576262"/>
          </a:xfrm>
        </p:grpSpPr>
        <p:pic>
          <p:nvPicPr>
            <p:cNvPr id="442" name="Picture 441" descr="Screen Shot 2012-03-04 at 6.41.42 PM.pn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91566" y="177310"/>
              <a:ext cx="1270043" cy="842811"/>
            </a:xfrm>
            <a:prstGeom prst="rect">
              <a:avLst/>
            </a:prstGeom>
          </p:spPr>
        </p:pic>
        <p:pic>
          <p:nvPicPr>
            <p:cNvPr id="443" name="Picture 442" descr="Screen Shot 2012-03-04 at 6.41.53 PM.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662163" y="177038"/>
              <a:ext cx="588738" cy="843083"/>
            </a:xfrm>
            <a:prstGeom prst="rect">
              <a:avLst/>
            </a:prstGeom>
          </p:spPr>
        </p:pic>
        <p:sp>
          <p:nvSpPr>
            <p:cNvPr id="444" name="TextBox 443"/>
            <p:cNvSpPr txBox="1"/>
            <p:nvPr/>
          </p:nvSpPr>
          <p:spPr>
            <a:xfrm rot="16200000">
              <a:off x="-321497" y="442508"/>
              <a:ext cx="974815" cy="307777"/>
            </a:xfrm>
            <a:prstGeom prst="rect">
              <a:avLst/>
            </a:prstGeom>
            <a:noFill/>
          </p:spPr>
          <p:txBody>
            <a:bodyPr wrap="square" rtlCol="0">
              <a:spAutoFit/>
            </a:bodyPr>
            <a:lstStyle/>
            <a:p>
              <a:pPr algn="ctr"/>
              <a:r>
                <a:rPr lang="en-US" sz="1400" b="1" dirty="0" smtClean="0"/>
                <a:t>Banquet</a:t>
              </a:r>
            </a:p>
          </p:txBody>
        </p:sp>
        <p:pic>
          <p:nvPicPr>
            <p:cNvPr id="445" name="Picture 444" descr="Screen Shot 2012-03-04 at 6.43.50 PM.pn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96324" y="1489781"/>
              <a:ext cx="1270043" cy="851033"/>
            </a:xfrm>
            <a:prstGeom prst="rect">
              <a:avLst/>
            </a:prstGeom>
          </p:spPr>
        </p:pic>
        <p:pic>
          <p:nvPicPr>
            <p:cNvPr id="446" name="Picture 445" descr="Screen Shot 2012-03-04 at 6.44.00 PM.png"/>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666921" y="1489781"/>
              <a:ext cx="633720" cy="851033"/>
            </a:xfrm>
            <a:prstGeom prst="rect">
              <a:avLst/>
            </a:prstGeom>
          </p:spPr>
        </p:pic>
        <p:sp>
          <p:nvSpPr>
            <p:cNvPr id="447" name="TextBox 446"/>
            <p:cNvSpPr txBox="1"/>
            <p:nvPr/>
          </p:nvSpPr>
          <p:spPr>
            <a:xfrm rot="16200000">
              <a:off x="-341086" y="1771163"/>
              <a:ext cx="1013994" cy="307777"/>
            </a:xfrm>
            <a:prstGeom prst="rect">
              <a:avLst/>
            </a:prstGeom>
            <a:noFill/>
          </p:spPr>
          <p:txBody>
            <a:bodyPr wrap="square" rtlCol="0">
              <a:spAutoFit/>
            </a:bodyPr>
            <a:lstStyle/>
            <a:p>
              <a:pPr algn="ctr"/>
              <a:r>
                <a:rPr lang="en-US" sz="1400" b="1" dirty="0" smtClean="0"/>
                <a:t>Bedroom</a:t>
              </a:r>
            </a:p>
          </p:txBody>
        </p:sp>
        <p:grpSp>
          <p:nvGrpSpPr>
            <p:cNvPr id="448" name="Group 9"/>
            <p:cNvGrpSpPr/>
            <p:nvPr/>
          </p:nvGrpSpPr>
          <p:grpSpPr>
            <a:xfrm>
              <a:off x="1125578" y="1083805"/>
              <a:ext cx="54864" cy="359152"/>
              <a:chOff x="4863506" y="924388"/>
              <a:chExt cx="54864" cy="359152"/>
            </a:xfrm>
          </p:grpSpPr>
          <p:sp>
            <p:nvSpPr>
              <p:cNvPr id="450" name="Oval 449"/>
              <p:cNvSpPr/>
              <p:nvPr/>
            </p:nvSpPr>
            <p:spPr>
              <a:xfrm>
                <a:off x="4863506" y="924388"/>
                <a:ext cx="54864" cy="5435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1" name="Oval 450"/>
              <p:cNvSpPr/>
              <p:nvPr/>
            </p:nvSpPr>
            <p:spPr>
              <a:xfrm>
                <a:off x="4863506" y="1076788"/>
                <a:ext cx="54864" cy="5435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2" name="Oval 451"/>
              <p:cNvSpPr/>
              <p:nvPr/>
            </p:nvSpPr>
            <p:spPr>
              <a:xfrm>
                <a:off x="4863506" y="1229188"/>
                <a:ext cx="54864" cy="5435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49" name="TextBox 448"/>
            <p:cNvSpPr txBox="1"/>
            <p:nvPr/>
          </p:nvSpPr>
          <p:spPr>
            <a:xfrm>
              <a:off x="54989" y="2315919"/>
              <a:ext cx="2395432" cy="369332"/>
            </a:xfrm>
            <a:prstGeom prst="rect">
              <a:avLst/>
            </a:prstGeom>
            <a:noFill/>
          </p:spPr>
          <p:txBody>
            <a:bodyPr wrap="square" rtlCol="0">
              <a:spAutoFit/>
            </a:bodyPr>
            <a:lstStyle/>
            <a:p>
              <a:pPr algn="ctr"/>
              <a:r>
                <a:rPr lang="en-US" b="1" dirty="0" smtClean="0"/>
                <a:t>Labeled Data</a:t>
              </a:r>
              <a:endParaRPr lang="en-US" b="1" dirty="0"/>
            </a:p>
          </p:txBody>
        </p:sp>
      </p:grpSp>
      <p:sp>
        <p:nvSpPr>
          <p:cNvPr id="453" name="Right Arrow 452"/>
          <p:cNvSpPr/>
          <p:nvPr/>
        </p:nvSpPr>
        <p:spPr>
          <a:xfrm rot="5400000">
            <a:off x="1455283" y="2832268"/>
            <a:ext cx="505986" cy="212035"/>
          </a:xfrm>
          <a:prstGeom prst="rightArrow">
            <a:avLst>
              <a:gd name="adj1" fmla="val 50000"/>
              <a:gd name="adj2" fmla="val 70342"/>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4" name="Right Arrow 453"/>
          <p:cNvSpPr/>
          <p:nvPr/>
        </p:nvSpPr>
        <p:spPr>
          <a:xfrm>
            <a:off x="2362200" y="2065265"/>
            <a:ext cx="523281" cy="232403"/>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5" name="Right Arrow 454"/>
          <p:cNvSpPr/>
          <p:nvPr/>
        </p:nvSpPr>
        <p:spPr>
          <a:xfrm>
            <a:off x="2362200" y="425303"/>
            <a:ext cx="523281" cy="232403"/>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6" name="Left-Right Arrow 455"/>
          <p:cNvSpPr/>
          <p:nvPr/>
        </p:nvSpPr>
        <p:spPr>
          <a:xfrm rot="5400000">
            <a:off x="7282323" y="2733530"/>
            <a:ext cx="1280326" cy="269505"/>
          </a:xfrm>
          <a:prstGeom prst="lef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57" name="Picture 456" descr="Screen Shot 2012-03-04 at 8.36.59 PM.png"/>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255111" y="4279094"/>
            <a:ext cx="466380" cy="351579"/>
          </a:xfrm>
          <a:prstGeom prst="rect">
            <a:avLst/>
          </a:prstGeom>
          <a:scene3d>
            <a:camera prst="orthographicFront">
              <a:rot lat="19570407" lon="2220292" rev="20234324"/>
            </a:camera>
            <a:lightRig rig="threePt" dir="t"/>
          </a:scene3d>
        </p:spPr>
      </p:pic>
      <p:pic>
        <p:nvPicPr>
          <p:cNvPr id="458" name="Picture 457" descr="Screen Shot 2012-03-04 at 8.37.06 PM.png"/>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984069" y="4630673"/>
            <a:ext cx="496949" cy="398527"/>
          </a:xfrm>
          <a:prstGeom prst="rect">
            <a:avLst/>
          </a:prstGeom>
          <a:scene3d>
            <a:camera prst="orthographicFront">
              <a:rot lat="19570407" lon="2220292" rev="20234324"/>
            </a:camera>
            <a:lightRig rig="threePt" dir="t"/>
          </a:scene3d>
        </p:spPr>
      </p:pic>
      <p:pic>
        <p:nvPicPr>
          <p:cNvPr id="459" name="Picture 458" descr="Screen Shot 2012-03-04 at 8.37.24 PM.png"/>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7433635" y="4651607"/>
            <a:ext cx="510657" cy="377593"/>
          </a:xfrm>
          <a:prstGeom prst="rect">
            <a:avLst/>
          </a:prstGeom>
          <a:scene3d>
            <a:camera prst="orthographicFront">
              <a:rot lat="19570407" lon="2220292" rev="20234324"/>
            </a:camera>
            <a:lightRig rig="threePt" dir="t"/>
          </a:scene3d>
        </p:spPr>
      </p:pic>
      <p:pic>
        <p:nvPicPr>
          <p:cNvPr id="460" name="Picture 459" descr="Screen Shot 2012-03-04 at 8.37.35 PM.png"/>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7771022" y="4233906"/>
            <a:ext cx="485466" cy="365213"/>
          </a:xfrm>
          <a:prstGeom prst="rect">
            <a:avLst/>
          </a:prstGeom>
          <a:scene3d>
            <a:camera prst="orthographicFront">
              <a:rot lat="19570407" lon="2220292" rev="20234324"/>
            </a:camera>
            <a:lightRig rig="threePt" dir="t"/>
          </a:scene3d>
        </p:spPr>
      </p:pic>
      <p:pic>
        <p:nvPicPr>
          <p:cNvPr id="461" name="Picture 460" descr="Screen Shot 2012-03-04 at 8.39.56 PM.png"/>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7924985" y="4547317"/>
            <a:ext cx="641689" cy="425925"/>
          </a:xfrm>
          <a:prstGeom prst="rect">
            <a:avLst/>
          </a:prstGeom>
          <a:scene3d>
            <a:camera prst="orthographicFront">
              <a:rot lat="19570407" lon="2220292" rev="20234324"/>
            </a:camera>
            <a:lightRig rig="threePt" dir="t"/>
          </a:scene3d>
        </p:spPr>
      </p:pic>
      <p:sp>
        <p:nvSpPr>
          <p:cNvPr id="462" name="Parallelogram 461"/>
          <p:cNvSpPr/>
          <p:nvPr/>
        </p:nvSpPr>
        <p:spPr>
          <a:xfrm>
            <a:off x="6914241" y="3356045"/>
            <a:ext cx="2153559" cy="1179224"/>
          </a:xfrm>
          <a:prstGeom prst="parallelogram">
            <a:avLst>
              <a:gd name="adj" fmla="val 39861"/>
            </a:avLst>
          </a:prstGeom>
          <a:noFill/>
          <a:ln w="25400">
            <a:solidFill>
              <a:schemeClr val="tx1"/>
            </a:solidFill>
          </a:ln>
          <a:scene3d>
            <a:camera prst="orthographicFront">
              <a:rot lat="1799999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3" name="Oval 462"/>
          <p:cNvSpPr/>
          <p:nvPr/>
        </p:nvSpPr>
        <p:spPr>
          <a:xfrm>
            <a:off x="7182622" y="3982828"/>
            <a:ext cx="135123"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4" name="Oval 463"/>
          <p:cNvSpPr/>
          <p:nvPr/>
        </p:nvSpPr>
        <p:spPr>
          <a:xfrm>
            <a:off x="7386339" y="3675623"/>
            <a:ext cx="135123"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5" name="Oval 464"/>
          <p:cNvSpPr/>
          <p:nvPr/>
        </p:nvSpPr>
        <p:spPr>
          <a:xfrm>
            <a:off x="7669175" y="4043247"/>
            <a:ext cx="135123"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6" name="Oval 465"/>
          <p:cNvSpPr/>
          <p:nvPr/>
        </p:nvSpPr>
        <p:spPr>
          <a:xfrm>
            <a:off x="7914132" y="3666262"/>
            <a:ext cx="135123"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7" name="Oval 466"/>
          <p:cNvSpPr/>
          <p:nvPr/>
        </p:nvSpPr>
        <p:spPr>
          <a:xfrm>
            <a:off x="8143514" y="3907980"/>
            <a:ext cx="135123"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68" name="Group 467"/>
          <p:cNvGrpSpPr/>
          <p:nvPr/>
        </p:nvGrpSpPr>
        <p:grpSpPr>
          <a:xfrm>
            <a:off x="7297957" y="3753422"/>
            <a:ext cx="865346" cy="376985"/>
            <a:chOff x="7297957" y="3753422"/>
            <a:chExt cx="865346" cy="376985"/>
          </a:xfrm>
        </p:grpSpPr>
        <p:cxnSp>
          <p:nvCxnSpPr>
            <p:cNvPr id="469" name="Straight Connector 468"/>
            <p:cNvCxnSpPr>
              <a:stCxn id="466" idx="3"/>
              <a:endCxn id="465" idx="7"/>
            </p:cNvCxnSpPr>
            <p:nvPr/>
          </p:nvCxnSpPr>
          <p:spPr>
            <a:xfrm flipH="1">
              <a:off x="7784509" y="3815053"/>
              <a:ext cx="149412" cy="25372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70" name="Group 469"/>
            <p:cNvGrpSpPr/>
            <p:nvPr/>
          </p:nvGrpSpPr>
          <p:grpSpPr>
            <a:xfrm>
              <a:off x="7297957" y="3753422"/>
              <a:ext cx="865346" cy="376985"/>
              <a:chOff x="7297957" y="3753422"/>
              <a:chExt cx="865346" cy="376985"/>
            </a:xfrm>
          </p:grpSpPr>
          <p:cxnSp>
            <p:nvCxnSpPr>
              <p:cNvPr id="471" name="Straight Connector 470"/>
              <p:cNvCxnSpPr>
                <a:stCxn id="463" idx="7"/>
                <a:endCxn id="464" idx="3"/>
              </p:cNvCxnSpPr>
              <p:nvPr/>
            </p:nvCxnSpPr>
            <p:spPr>
              <a:xfrm flipV="1">
                <a:off x="7297957" y="3824414"/>
                <a:ext cx="108171" cy="18394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2" name="Straight Connector 471"/>
              <p:cNvCxnSpPr>
                <a:stCxn id="463" idx="6"/>
                <a:endCxn id="465" idx="2"/>
              </p:cNvCxnSpPr>
              <p:nvPr/>
            </p:nvCxnSpPr>
            <p:spPr>
              <a:xfrm>
                <a:off x="7317745" y="4069988"/>
                <a:ext cx="351430" cy="6041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3" name="Straight Connector 472"/>
              <p:cNvCxnSpPr>
                <a:stCxn id="464" idx="6"/>
                <a:endCxn id="466" idx="2"/>
              </p:cNvCxnSpPr>
              <p:nvPr/>
            </p:nvCxnSpPr>
            <p:spPr>
              <a:xfrm flipV="1">
                <a:off x="7521462" y="3753422"/>
                <a:ext cx="392670" cy="936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4" name="Straight Connector 473"/>
              <p:cNvCxnSpPr>
                <a:stCxn id="465" idx="6"/>
                <a:endCxn id="467" idx="3"/>
              </p:cNvCxnSpPr>
              <p:nvPr/>
            </p:nvCxnSpPr>
            <p:spPr>
              <a:xfrm flipV="1">
                <a:off x="7804298" y="4056771"/>
                <a:ext cx="359005" cy="7363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5" name="Straight Connector 474"/>
              <p:cNvCxnSpPr>
                <a:stCxn id="466" idx="5"/>
                <a:endCxn id="467" idx="1"/>
              </p:cNvCxnSpPr>
              <p:nvPr/>
            </p:nvCxnSpPr>
            <p:spPr>
              <a:xfrm>
                <a:off x="8029467" y="3815053"/>
                <a:ext cx="133836" cy="11845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6" name="Straight Connector 475"/>
              <p:cNvCxnSpPr>
                <a:stCxn id="464" idx="5"/>
                <a:endCxn id="465" idx="1"/>
              </p:cNvCxnSpPr>
              <p:nvPr/>
            </p:nvCxnSpPr>
            <p:spPr>
              <a:xfrm>
                <a:off x="7501674" y="3824414"/>
                <a:ext cx="187290" cy="24436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7" name="Straight Connector 476"/>
              <p:cNvCxnSpPr>
                <a:endCxn id="466" idx="3"/>
              </p:cNvCxnSpPr>
              <p:nvPr/>
            </p:nvCxnSpPr>
            <p:spPr>
              <a:xfrm flipV="1">
                <a:off x="7311450" y="3815053"/>
                <a:ext cx="622471" cy="22702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8" name="Straight Connector 477"/>
              <p:cNvCxnSpPr>
                <a:stCxn id="464" idx="6"/>
                <a:endCxn id="467" idx="2"/>
              </p:cNvCxnSpPr>
              <p:nvPr/>
            </p:nvCxnSpPr>
            <p:spPr>
              <a:xfrm>
                <a:off x="7521462" y="3762783"/>
                <a:ext cx="622052" cy="23235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9" name="Straight Connector 478"/>
              <p:cNvCxnSpPr>
                <a:stCxn id="463" idx="6"/>
                <a:endCxn id="467" idx="2"/>
              </p:cNvCxnSpPr>
              <p:nvPr/>
            </p:nvCxnSpPr>
            <p:spPr>
              <a:xfrm flipV="1">
                <a:off x="7317745" y="3995140"/>
                <a:ext cx="825769" cy="7484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480" name="Group 146"/>
          <p:cNvGrpSpPr/>
          <p:nvPr/>
        </p:nvGrpSpPr>
        <p:grpSpPr>
          <a:xfrm>
            <a:off x="8348137" y="3982828"/>
            <a:ext cx="218538" cy="54352"/>
            <a:chOff x="1154946" y="3504034"/>
            <a:chExt cx="242244" cy="54352"/>
          </a:xfrm>
        </p:grpSpPr>
        <p:sp>
          <p:nvSpPr>
            <p:cNvPr id="481" name="Oval 480"/>
            <p:cNvSpPr/>
            <p:nvPr/>
          </p:nvSpPr>
          <p:spPr>
            <a:xfrm>
              <a:off x="1154946" y="3504034"/>
              <a:ext cx="54864" cy="5435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2" name="Oval 481"/>
            <p:cNvSpPr/>
            <p:nvPr/>
          </p:nvSpPr>
          <p:spPr>
            <a:xfrm>
              <a:off x="1252106" y="3504034"/>
              <a:ext cx="54864" cy="5435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3" name="Oval 482"/>
            <p:cNvSpPr/>
            <p:nvPr/>
          </p:nvSpPr>
          <p:spPr>
            <a:xfrm>
              <a:off x="1342326" y="3504034"/>
              <a:ext cx="54864" cy="5435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84" name="Group 150"/>
          <p:cNvGrpSpPr/>
          <p:nvPr/>
        </p:nvGrpSpPr>
        <p:grpSpPr>
          <a:xfrm>
            <a:off x="8179094" y="3740202"/>
            <a:ext cx="218538" cy="54352"/>
            <a:chOff x="1154946" y="3504034"/>
            <a:chExt cx="242244" cy="54352"/>
          </a:xfrm>
        </p:grpSpPr>
        <p:sp>
          <p:nvSpPr>
            <p:cNvPr id="485" name="Oval 484"/>
            <p:cNvSpPr/>
            <p:nvPr/>
          </p:nvSpPr>
          <p:spPr>
            <a:xfrm>
              <a:off x="1154946" y="3504034"/>
              <a:ext cx="54864" cy="5435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6" name="Oval 485"/>
            <p:cNvSpPr/>
            <p:nvPr/>
          </p:nvSpPr>
          <p:spPr>
            <a:xfrm>
              <a:off x="1252106" y="3504034"/>
              <a:ext cx="54864" cy="5435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7" name="Oval 486"/>
            <p:cNvSpPr/>
            <p:nvPr/>
          </p:nvSpPr>
          <p:spPr>
            <a:xfrm>
              <a:off x="1342326" y="3504034"/>
              <a:ext cx="54864" cy="5435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488" name="Straight Connector 487"/>
          <p:cNvCxnSpPr/>
          <p:nvPr/>
        </p:nvCxnSpPr>
        <p:spPr>
          <a:xfrm flipV="1">
            <a:off x="7245825" y="4164616"/>
            <a:ext cx="0" cy="6185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9" name="Straight Connector 488"/>
          <p:cNvCxnSpPr/>
          <p:nvPr/>
        </p:nvCxnSpPr>
        <p:spPr>
          <a:xfrm flipV="1">
            <a:off x="7454974" y="3857456"/>
            <a:ext cx="0" cy="6185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0" name="Straight Connector 489"/>
          <p:cNvCxnSpPr/>
          <p:nvPr/>
        </p:nvCxnSpPr>
        <p:spPr>
          <a:xfrm flipV="1">
            <a:off x="7728685" y="4221871"/>
            <a:ext cx="0" cy="6185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1" name="Straight Connector 490"/>
          <p:cNvCxnSpPr/>
          <p:nvPr/>
        </p:nvCxnSpPr>
        <p:spPr>
          <a:xfrm flipV="1">
            <a:off x="8212712" y="4082300"/>
            <a:ext cx="0" cy="6185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2" name="Straight Connector 491"/>
          <p:cNvCxnSpPr/>
          <p:nvPr/>
        </p:nvCxnSpPr>
        <p:spPr>
          <a:xfrm flipV="1">
            <a:off x="7982767" y="3835987"/>
            <a:ext cx="0" cy="6185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3" name="Bent Arrow 492"/>
          <p:cNvSpPr/>
          <p:nvPr/>
        </p:nvSpPr>
        <p:spPr>
          <a:xfrm rot="10800000">
            <a:off x="6914241" y="5319356"/>
            <a:ext cx="1162959" cy="834936"/>
          </a:xfrm>
          <a:prstGeom prst="bentArrow">
            <a:avLst>
              <a:gd name="adj1" fmla="val 19880"/>
              <a:gd name="adj2" fmla="val 19380"/>
              <a:gd name="adj3" fmla="val 22997"/>
              <a:gd name="adj4" fmla="val 41774"/>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94" name="TextBox 493"/>
          <p:cNvSpPr txBox="1"/>
          <p:nvPr/>
        </p:nvSpPr>
        <p:spPr>
          <a:xfrm>
            <a:off x="6914241" y="1775520"/>
            <a:ext cx="2153559" cy="369332"/>
          </a:xfrm>
          <a:prstGeom prst="rect">
            <a:avLst/>
          </a:prstGeom>
          <a:noFill/>
        </p:spPr>
        <p:txBody>
          <a:bodyPr wrap="square" rtlCol="0">
            <a:spAutoFit/>
          </a:bodyPr>
          <a:lstStyle/>
          <a:p>
            <a:pPr algn="ctr"/>
            <a:r>
              <a:rPr lang="en-US" b="1" dirty="0" smtClean="0"/>
              <a:t>Unlabeled Data</a:t>
            </a:r>
            <a:endParaRPr lang="en-US" b="1" dirty="0"/>
          </a:p>
        </p:txBody>
      </p:sp>
      <p:sp>
        <p:nvSpPr>
          <p:cNvPr id="495" name="Right Arrow 494"/>
          <p:cNvSpPr/>
          <p:nvPr/>
        </p:nvSpPr>
        <p:spPr>
          <a:xfrm>
            <a:off x="2517136" y="4114800"/>
            <a:ext cx="523281" cy="232403"/>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96" name="Group 495"/>
          <p:cNvGrpSpPr/>
          <p:nvPr/>
        </p:nvGrpSpPr>
        <p:grpSpPr>
          <a:xfrm>
            <a:off x="914013" y="3276600"/>
            <a:ext cx="1570201" cy="1600200"/>
            <a:chOff x="914013" y="3276600"/>
            <a:chExt cx="1570201" cy="1600200"/>
          </a:xfrm>
        </p:grpSpPr>
        <p:grpSp>
          <p:nvGrpSpPr>
            <p:cNvPr id="497" name="Group 18"/>
            <p:cNvGrpSpPr/>
            <p:nvPr/>
          </p:nvGrpSpPr>
          <p:grpSpPr>
            <a:xfrm>
              <a:off x="914013" y="3276600"/>
              <a:ext cx="1557619" cy="685800"/>
              <a:chOff x="249024" y="3278648"/>
              <a:chExt cx="1557619" cy="685800"/>
            </a:xfrm>
          </p:grpSpPr>
          <p:pic>
            <p:nvPicPr>
              <p:cNvPr id="505" name="Picture 504" descr="Screen Shot 2012-03-04 at 6.41.42 PM.png"/>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249024" y="3278648"/>
                <a:ext cx="673502" cy="446941"/>
              </a:xfrm>
              <a:prstGeom prst="rect">
                <a:avLst/>
              </a:prstGeom>
            </p:spPr>
          </p:pic>
          <p:pic>
            <p:nvPicPr>
              <p:cNvPr id="506" name="Picture 505" descr="Screen Shot 2012-03-04 at 6.43.50 PM.png"/>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1133142" y="3281805"/>
                <a:ext cx="673501" cy="451301"/>
              </a:xfrm>
              <a:prstGeom prst="rect">
                <a:avLst/>
              </a:prstGeom>
            </p:spPr>
          </p:pic>
          <p:sp>
            <p:nvSpPr>
              <p:cNvPr id="507" name="Minus 506"/>
              <p:cNvSpPr/>
              <p:nvPr/>
            </p:nvSpPr>
            <p:spPr>
              <a:xfrm>
                <a:off x="932901" y="3422298"/>
                <a:ext cx="200241" cy="158687"/>
              </a:xfrm>
              <a:prstGeom prst="mathMinus">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8" name="TextBox 507"/>
              <p:cNvSpPr txBox="1"/>
              <p:nvPr/>
            </p:nvSpPr>
            <p:spPr>
              <a:xfrm>
                <a:off x="269899" y="3702838"/>
                <a:ext cx="1536744" cy="261610"/>
              </a:xfrm>
              <a:prstGeom prst="rect">
                <a:avLst/>
              </a:prstGeom>
              <a:noFill/>
            </p:spPr>
            <p:txBody>
              <a:bodyPr wrap="square" rtlCol="0">
                <a:spAutoFit/>
              </a:bodyPr>
              <a:lstStyle/>
              <a:p>
                <a:pPr algn="ctr"/>
                <a:r>
                  <a:rPr lang="en-US" sz="1100" dirty="0"/>
                  <a:t>h</a:t>
                </a:r>
                <a:r>
                  <a:rPr lang="en-US" sz="1100" dirty="0" smtClean="0"/>
                  <a:t>as more space</a:t>
                </a:r>
                <a:endParaRPr lang="en-US" sz="1100" dirty="0"/>
              </a:p>
            </p:txBody>
          </p:sp>
        </p:grpSp>
        <p:pic>
          <p:nvPicPr>
            <p:cNvPr id="498" name="Picture 497" descr="Screen Shot 2012-03-04 at 9.00.10 PM.png"/>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916408" y="4049280"/>
              <a:ext cx="660694" cy="569965"/>
            </a:xfrm>
            <a:prstGeom prst="rect">
              <a:avLst/>
            </a:prstGeom>
          </p:spPr>
        </p:pic>
        <p:grpSp>
          <p:nvGrpSpPr>
            <p:cNvPr id="499" name="Group 70"/>
            <p:cNvGrpSpPr/>
            <p:nvPr/>
          </p:nvGrpSpPr>
          <p:grpSpPr>
            <a:xfrm>
              <a:off x="1673828" y="3943873"/>
              <a:ext cx="54864" cy="206752"/>
              <a:chOff x="4863506" y="924388"/>
              <a:chExt cx="54864" cy="206752"/>
            </a:xfrm>
          </p:grpSpPr>
          <p:sp>
            <p:nvSpPr>
              <p:cNvPr id="503" name="Oval 502"/>
              <p:cNvSpPr/>
              <p:nvPr/>
            </p:nvSpPr>
            <p:spPr>
              <a:xfrm>
                <a:off x="4863506" y="924388"/>
                <a:ext cx="54864" cy="5435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4" name="Oval 503"/>
              <p:cNvSpPr/>
              <p:nvPr/>
            </p:nvSpPr>
            <p:spPr>
              <a:xfrm>
                <a:off x="4863506" y="1076788"/>
                <a:ext cx="54864" cy="5435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00" name="Picture 499" descr="Screen Shot 2012-03-04 at 9.00.21 PM.png"/>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1883936" y="4049291"/>
              <a:ext cx="574607" cy="569954"/>
            </a:xfrm>
            <a:prstGeom prst="rect">
              <a:avLst/>
            </a:prstGeom>
          </p:spPr>
        </p:pic>
        <p:sp>
          <p:nvSpPr>
            <p:cNvPr id="501" name="Minus 500"/>
            <p:cNvSpPr/>
            <p:nvPr/>
          </p:nvSpPr>
          <p:spPr>
            <a:xfrm>
              <a:off x="1614053" y="4263106"/>
              <a:ext cx="200241" cy="158687"/>
            </a:xfrm>
            <a:prstGeom prst="mathMinus">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2" name="TextBox 501"/>
            <p:cNvSpPr txBox="1"/>
            <p:nvPr/>
          </p:nvSpPr>
          <p:spPr>
            <a:xfrm>
              <a:off x="926595" y="4615190"/>
              <a:ext cx="1557619" cy="261610"/>
            </a:xfrm>
            <a:prstGeom prst="rect">
              <a:avLst/>
            </a:prstGeom>
            <a:noFill/>
          </p:spPr>
          <p:txBody>
            <a:bodyPr wrap="square" rtlCol="0">
              <a:spAutoFit/>
            </a:bodyPr>
            <a:lstStyle/>
            <a:p>
              <a:pPr algn="ctr"/>
              <a:r>
                <a:rPr lang="en-US" sz="1100" dirty="0"/>
                <a:t>h</a:t>
              </a:r>
              <a:r>
                <a:rPr lang="en-US" sz="1100" dirty="0" smtClean="0"/>
                <a:t>as larger structures</a:t>
              </a:r>
              <a:endParaRPr lang="en-US" sz="1100" dirty="0"/>
            </a:p>
          </p:txBody>
        </p:sp>
      </p:grpSp>
      <p:sp>
        <p:nvSpPr>
          <p:cNvPr id="509" name="TextBox 508"/>
          <p:cNvSpPr txBox="1"/>
          <p:nvPr/>
        </p:nvSpPr>
        <p:spPr>
          <a:xfrm>
            <a:off x="533400" y="4800600"/>
            <a:ext cx="2395432" cy="369332"/>
          </a:xfrm>
          <a:prstGeom prst="rect">
            <a:avLst/>
          </a:prstGeom>
          <a:noFill/>
        </p:spPr>
        <p:txBody>
          <a:bodyPr wrap="square" rtlCol="0">
            <a:spAutoFit/>
          </a:bodyPr>
          <a:lstStyle/>
          <a:p>
            <a:pPr algn="ctr"/>
            <a:r>
              <a:rPr lang="en-US" b="1" dirty="0" smtClean="0"/>
              <a:t>Training Pairwise Data</a:t>
            </a:r>
            <a:endParaRPr lang="en-US" b="1" dirty="0"/>
          </a:p>
        </p:txBody>
      </p:sp>
      <p:sp>
        <p:nvSpPr>
          <p:cNvPr id="510" name="TextBox 509"/>
          <p:cNvSpPr txBox="1"/>
          <p:nvPr/>
        </p:nvSpPr>
        <p:spPr>
          <a:xfrm>
            <a:off x="3481145" y="6400800"/>
            <a:ext cx="2861060" cy="461665"/>
          </a:xfrm>
          <a:prstGeom prst="rect">
            <a:avLst/>
          </a:prstGeom>
          <a:noFill/>
        </p:spPr>
        <p:txBody>
          <a:bodyPr wrap="square" rtlCol="0">
            <a:spAutoFit/>
          </a:bodyPr>
          <a:lstStyle/>
          <a:p>
            <a:pPr algn="ctr"/>
            <a:r>
              <a:rPr lang="en-US" sz="2400" b="1" dirty="0" smtClean="0"/>
              <a:t>Promoted Instances</a:t>
            </a:r>
            <a:endParaRPr lang="en-US" sz="2400" b="1" dirty="0"/>
          </a:p>
        </p:txBody>
      </p:sp>
      <p:grpSp>
        <p:nvGrpSpPr>
          <p:cNvPr id="511" name="Group 510"/>
          <p:cNvGrpSpPr/>
          <p:nvPr/>
        </p:nvGrpSpPr>
        <p:grpSpPr>
          <a:xfrm>
            <a:off x="3112592" y="5684644"/>
            <a:ext cx="3598166" cy="798650"/>
            <a:chOff x="3112592" y="5684644"/>
            <a:chExt cx="3598166" cy="798650"/>
          </a:xfrm>
        </p:grpSpPr>
        <p:pic>
          <p:nvPicPr>
            <p:cNvPr id="512" name="Picture 511" descr="Screen Shot 2012-03-04 at 9.08.09 PM.png"/>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3200400" y="5687974"/>
              <a:ext cx="1247609" cy="572405"/>
            </a:xfrm>
            <a:prstGeom prst="rect">
              <a:avLst/>
            </a:prstGeom>
          </p:spPr>
        </p:pic>
        <p:sp>
          <p:nvSpPr>
            <p:cNvPr id="513" name="TextBox 512"/>
            <p:cNvSpPr txBox="1"/>
            <p:nvPr/>
          </p:nvSpPr>
          <p:spPr>
            <a:xfrm>
              <a:off x="3112592" y="6197577"/>
              <a:ext cx="1429603" cy="276999"/>
            </a:xfrm>
            <a:prstGeom prst="rect">
              <a:avLst/>
            </a:prstGeom>
            <a:noFill/>
          </p:spPr>
          <p:txBody>
            <a:bodyPr wrap="square" rtlCol="0">
              <a:spAutoFit/>
            </a:bodyPr>
            <a:lstStyle/>
            <a:p>
              <a:pPr algn="ctr"/>
              <a:r>
                <a:rPr lang="en-US" sz="1200" b="1" dirty="0" smtClean="0"/>
                <a:t>Conference Room</a:t>
              </a:r>
              <a:endParaRPr lang="en-US" sz="1200" b="1" dirty="0"/>
            </a:p>
          </p:txBody>
        </p:sp>
        <p:pic>
          <p:nvPicPr>
            <p:cNvPr id="514" name="Picture 513" descr="Screen Shot 2012-03-04 at 9.08.22 PM.png"/>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4826103" y="5684644"/>
              <a:ext cx="1884655" cy="575736"/>
            </a:xfrm>
            <a:prstGeom prst="rect">
              <a:avLst/>
            </a:prstGeom>
          </p:spPr>
        </p:pic>
        <p:sp>
          <p:nvSpPr>
            <p:cNvPr id="515" name="TextBox 514"/>
            <p:cNvSpPr txBox="1"/>
            <p:nvPr/>
          </p:nvSpPr>
          <p:spPr>
            <a:xfrm>
              <a:off x="4819125" y="6206295"/>
              <a:ext cx="1884655" cy="276999"/>
            </a:xfrm>
            <a:prstGeom prst="rect">
              <a:avLst/>
            </a:prstGeom>
            <a:noFill/>
          </p:spPr>
          <p:txBody>
            <a:bodyPr wrap="square" rtlCol="0">
              <a:spAutoFit/>
            </a:bodyPr>
            <a:lstStyle/>
            <a:p>
              <a:pPr algn="ctr"/>
              <a:r>
                <a:rPr lang="en-US" sz="1200" b="1" dirty="0" smtClean="0"/>
                <a:t>Banquet Hall</a:t>
              </a:r>
              <a:endParaRPr lang="en-US" sz="1200" b="1" dirty="0"/>
            </a:p>
          </p:txBody>
        </p:sp>
        <p:grpSp>
          <p:nvGrpSpPr>
            <p:cNvPr id="516" name="Group 88"/>
            <p:cNvGrpSpPr/>
            <p:nvPr/>
          </p:nvGrpSpPr>
          <p:grpSpPr>
            <a:xfrm>
              <a:off x="4518042" y="5931967"/>
              <a:ext cx="242244" cy="52537"/>
              <a:chOff x="9067035" y="2971433"/>
              <a:chExt cx="242244" cy="52537"/>
            </a:xfrm>
          </p:grpSpPr>
          <p:sp>
            <p:nvSpPr>
              <p:cNvPr id="517" name="Oval 516"/>
              <p:cNvSpPr/>
              <p:nvPr/>
            </p:nvSpPr>
            <p:spPr>
              <a:xfrm>
                <a:off x="9067035" y="2971433"/>
                <a:ext cx="54864" cy="5253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8" name="Oval 517"/>
              <p:cNvSpPr/>
              <p:nvPr/>
            </p:nvSpPr>
            <p:spPr>
              <a:xfrm>
                <a:off x="9164195" y="2971433"/>
                <a:ext cx="54864" cy="5253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9" name="Oval 518"/>
              <p:cNvSpPr/>
              <p:nvPr/>
            </p:nvSpPr>
            <p:spPr>
              <a:xfrm>
                <a:off x="9254415" y="2971433"/>
                <a:ext cx="54864" cy="52537"/>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520" name="Group 519"/>
          <p:cNvGrpSpPr/>
          <p:nvPr/>
        </p:nvGrpSpPr>
        <p:grpSpPr>
          <a:xfrm>
            <a:off x="6792719" y="228600"/>
            <a:ext cx="2303145" cy="1584960"/>
            <a:chOff x="3411855" y="2994660"/>
            <a:chExt cx="2303145" cy="1584960"/>
          </a:xfrm>
        </p:grpSpPr>
        <p:grpSp>
          <p:nvGrpSpPr>
            <p:cNvPr id="521" name="Group 520"/>
            <p:cNvGrpSpPr/>
            <p:nvPr/>
          </p:nvGrpSpPr>
          <p:grpSpPr>
            <a:xfrm>
              <a:off x="3470741" y="3027163"/>
              <a:ext cx="2202519" cy="1509881"/>
              <a:chOff x="2362201" y="3515106"/>
              <a:chExt cx="2663528" cy="1825914"/>
            </a:xfrm>
          </p:grpSpPr>
          <p:grpSp>
            <p:nvGrpSpPr>
              <p:cNvPr id="523" name="Group 522"/>
              <p:cNvGrpSpPr/>
              <p:nvPr/>
            </p:nvGrpSpPr>
            <p:grpSpPr>
              <a:xfrm>
                <a:off x="2362201" y="4683047"/>
                <a:ext cx="2663528" cy="657973"/>
                <a:chOff x="2305894" y="2667000"/>
                <a:chExt cx="2663528" cy="657974"/>
              </a:xfrm>
            </p:grpSpPr>
            <p:grpSp>
              <p:nvGrpSpPr>
                <p:cNvPr id="525" name="Group 524"/>
                <p:cNvGrpSpPr/>
                <p:nvPr/>
              </p:nvGrpSpPr>
              <p:grpSpPr>
                <a:xfrm>
                  <a:off x="2313175" y="3024769"/>
                  <a:ext cx="2652454" cy="300205"/>
                  <a:chOff x="3200400" y="5976092"/>
                  <a:chExt cx="2971800" cy="355676"/>
                </a:xfrm>
              </p:grpSpPr>
              <p:pic>
                <p:nvPicPr>
                  <p:cNvPr id="530" name="Picture 2" descr="http://static.commentcamarche.net/en.kioskea.net/faq/images/0-E8jkrpVS-google-images-search-logo-s-.pn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0644" t="16769" r="8844" b="25949"/>
                  <a:stretch/>
                </p:blipFill>
                <p:spPr bwMode="auto">
                  <a:xfrm>
                    <a:off x="4302048" y="5976966"/>
                    <a:ext cx="943812" cy="353929"/>
                  </a:xfrm>
                  <a:prstGeom prst="rect">
                    <a:avLst/>
                  </a:prstGeom>
                  <a:noFill/>
                  <a:extLst>
                    <a:ext uri="{909E8E84-426E-40DD-AFC4-6F175D3DCCD1}">
                      <a14:hiddenFill xmlns:a14="http://schemas.microsoft.com/office/drawing/2010/main">
                        <a:solidFill>
                          <a:srgbClr val="FFFFFF"/>
                        </a:solidFill>
                      </a14:hiddenFill>
                    </a:ext>
                  </a:extLst>
                </p:spPr>
              </p:pic>
              <p:pic>
                <p:nvPicPr>
                  <p:cNvPr id="531" name="Picture 530" descr="http://feedgrowth.com/wp-content/uploads/2008/12/facebook-logo.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00400" y="5976092"/>
                    <a:ext cx="945317" cy="355676"/>
                  </a:xfrm>
                  <a:prstGeom prst="rect">
                    <a:avLst/>
                  </a:prstGeom>
                  <a:noFill/>
                  <a:extLst>
                    <a:ext uri="{909E8E84-426E-40DD-AFC4-6F175D3DCCD1}">
                      <a14:hiddenFill xmlns:a14="http://schemas.microsoft.com/office/drawing/2010/main">
                        <a:solidFill>
                          <a:srgbClr val="FFFFFF"/>
                        </a:solidFill>
                      </a14:hiddenFill>
                    </a:ext>
                  </a:extLst>
                </p:spPr>
              </p:pic>
              <p:pic>
                <p:nvPicPr>
                  <p:cNvPr id="532" name="Picture 6" descr="http://t1.gstatic.com/images?q=tbn:ANd9GcSVmPb94UcgYqVPOKeEhHrKITxbB3DUXcBJ2zYvxKh-DDLzqf_htHhTB1ZtE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400799" y="6018579"/>
                    <a:ext cx="771401" cy="2707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6" name="Group 525"/>
                <p:cNvGrpSpPr/>
                <p:nvPr/>
              </p:nvGrpSpPr>
              <p:grpSpPr>
                <a:xfrm>
                  <a:off x="2305894" y="2667000"/>
                  <a:ext cx="2663528" cy="360186"/>
                  <a:chOff x="2983420" y="5465108"/>
                  <a:chExt cx="2984205" cy="426740"/>
                </a:xfrm>
              </p:grpSpPr>
              <p:pic>
                <p:nvPicPr>
                  <p:cNvPr id="527" name="Picture 2" descr="http://pascallin.ecs.soton.ac.uk/challenges/VOC/voc2012/pascal2.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378282" y="5513563"/>
                    <a:ext cx="938543" cy="329831"/>
                  </a:xfrm>
                  <a:prstGeom prst="rect">
                    <a:avLst/>
                  </a:prstGeom>
                  <a:noFill/>
                  <a:extLst>
                    <a:ext uri="{909E8E84-426E-40DD-AFC4-6F175D3DCCD1}">
                      <a14:hiddenFill xmlns:a14="http://schemas.microsoft.com/office/drawing/2010/main">
                        <a:solidFill>
                          <a:srgbClr val="FFFFFF"/>
                        </a:solidFill>
                      </a14:hiddenFill>
                    </a:ext>
                  </a:extLst>
                </p:spPr>
              </p:pic>
              <p:pic>
                <p:nvPicPr>
                  <p:cNvPr id="528" name="Picture 4" descr="http://www.image-net.org/splash/logo.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983420" y="5584791"/>
                    <a:ext cx="1359980" cy="187375"/>
                  </a:xfrm>
                  <a:prstGeom prst="rect">
                    <a:avLst/>
                  </a:prstGeom>
                  <a:noFill/>
                  <a:extLst>
                    <a:ext uri="{909E8E84-426E-40DD-AFC4-6F175D3DCCD1}">
                      <a14:hiddenFill xmlns:a14="http://schemas.microsoft.com/office/drawing/2010/main">
                        <a:solidFill>
                          <a:srgbClr val="FFFFFF"/>
                        </a:solidFill>
                      </a14:hiddenFill>
                    </a:ext>
                  </a:extLst>
                </p:spPr>
              </p:pic>
              <p:pic>
                <p:nvPicPr>
                  <p:cNvPr id="529" name="Picture 7" descr="C:\Users\ashrivas\Pictures\Picture1.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255550" y="5465108"/>
                    <a:ext cx="712075" cy="42674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524" name="Picture 1"/>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422768" y="3515106"/>
                <a:ext cx="2521657" cy="110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22" name="Rectangle 521"/>
            <p:cNvSpPr/>
            <p:nvPr/>
          </p:nvSpPr>
          <p:spPr>
            <a:xfrm>
              <a:off x="3411855" y="2994660"/>
              <a:ext cx="2303145" cy="15849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533" name="Group 532"/>
          <p:cNvGrpSpPr/>
          <p:nvPr/>
        </p:nvGrpSpPr>
        <p:grpSpPr>
          <a:xfrm>
            <a:off x="7182622" y="3663881"/>
            <a:ext cx="1096015" cy="551305"/>
            <a:chOff x="7182622" y="3355836"/>
            <a:chExt cx="1096015" cy="551305"/>
          </a:xfrm>
        </p:grpSpPr>
        <p:sp>
          <p:nvSpPr>
            <p:cNvPr id="534" name="Oval 533"/>
            <p:cNvSpPr/>
            <p:nvPr/>
          </p:nvSpPr>
          <p:spPr>
            <a:xfrm>
              <a:off x="7182622" y="3672402"/>
              <a:ext cx="135123" cy="174320"/>
            </a:xfrm>
            <a:prstGeom prst="ellipse">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5" name="Oval 534"/>
            <p:cNvSpPr/>
            <p:nvPr/>
          </p:nvSpPr>
          <p:spPr>
            <a:xfrm>
              <a:off x="7386339" y="3365197"/>
              <a:ext cx="135123" cy="174320"/>
            </a:xfrm>
            <a:prstGeom prst="ellipse">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6" name="Oval 535"/>
            <p:cNvSpPr/>
            <p:nvPr/>
          </p:nvSpPr>
          <p:spPr>
            <a:xfrm>
              <a:off x="7669175" y="3732821"/>
              <a:ext cx="135123" cy="174320"/>
            </a:xfrm>
            <a:prstGeom prst="ellipse">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7" name="Oval 536"/>
            <p:cNvSpPr/>
            <p:nvPr/>
          </p:nvSpPr>
          <p:spPr>
            <a:xfrm>
              <a:off x="7914132" y="3355836"/>
              <a:ext cx="135123" cy="174320"/>
            </a:xfrm>
            <a:prstGeom prst="ellipse">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8" name="Oval 537"/>
            <p:cNvSpPr/>
            <p:nvPr/>
          </p:nvSpPr>
          <p:spPr>
            <a:xfrm>
              <a:off x="8143514" y="3597554"/>
              <a:ext cx="135123" cy="174320"/>
            </a:xfrm>
            <a:prstGeom prst="ellipse">
              <a:avLst/>
            </a:prstGeom>
            <a:solidFill>
              <a:schemeClr val="bg1">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39" name="Group 538"/>
          <p:cNvGrpSpPr/>
          <p:nvPr/>
        </p:nvGrpSpPr>
        <p:grpSpPr>
          <a:xfrm>
            <a:off x="5279001" y="1252993"/>
            <a:ext cx="433462" cy="433462"/>
            <a:chOff x="5292923" y="1453634"/>
            <a:chExt cx="433462" cy="433462"/>
          </a:xfrm>
          <a:solidFill>
            <a:schemeClr val="bg1"/>
          </a:solidFill>
        </p:grpSpPr>
        <p:sp>
          <p:nvSpPr>
            <p:cNvPr id="540" name="Oval 539"/>
            <p:cNvSpPr/>
            <p:nvPr/>
          </p:nvSpPr>
          <p:spPr>
            <a:xfrm>
              <a:off x="5292923" y="1453634"/>
              <a:ext cx="433462" cy="43346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41" name="Plus 540"/>
            <p:cNvSpPr/>
            <p:nvPr/>
          </p:nvSpPr>
          <p:spPr>
            <a:xfrm>
              <a:off x="5301765" y="1462476"/>
              <a:ext cx="415779" cy="415779"/>
            </a:xfrm>
            <a:prstGeom prst="mathPlus">
              <a:avLst>
                <a:gd name="adj1" fmla="val 1888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2" name="Right Brace 541"/>
          <p:cNvSpPr/>
          <p:nvPr/>
        </p:nvSpPr>
        <p:spPr>
          <a:xfrm>
            <a:off x="5501782" y="3206927"/>
            <a:ext cx="288511" cy="2038940"/>
          </a:xfrm>
          <a:prstGeom prst="rightBrace">
            <a:avLst>
              <a:gd name="adj1" fmla="val 20931"/>
              <a:gd name="adj2" fmla="val 50000"/>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3" name="Right Arrow 542"/>
          <p:cNvSpPr/>
          <p:nvPr/>
        </p:nvSpPr>
        <p:spPr>
          <a:xfrm>
            <a:off x="5638800" y="4110196"/>
            <a:ext cx="1066799" cy="232402"/>
          </a:xfrm>
          <a:prstGeom prst="righ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44" name="Group 543"/>
          <p:cNvGrpSpPr/>
          <p:nvPr/>
        </p:nvGrpSpPr>
        <p:grpSpPr>
          <a:xfrm>
            <a:off x="66675" y="2743198"/>
            <a:ext cx="2818807" cy="3607802"/>
            <a:chOff x="66675" y="2743198"/>
            <a:chExt cx="2818807" cy="3607802"/>
          </a:xfrm>
        </p:grpSpPr>
        <p:sp>
          <p:nvSpPr>
            <p:cNvPr id="545" name="Bent Arrow 544"/>
            <p:cNvSpPr/>
            <p:nvPr/>
          </p:nvSpPr>
          <p:spPr>
            <a:xfrm rot="16200000">
              <a:off x="-117767" y="3089564"/>
              <a:ext cx="3349615" cy="2656883"/>
            </a:xfrm>
            <a:prstGeom prst="bentArrow">
              <a:avLst>
                <a:gd name="adj1" fmla="val 6485"/>
                <a:gd name="adj2" fmla="val 6374"/>
                <a:gd name="adj3" fmla="val 8168"/>
                <a:gd name="adj4" fmla="val 14042"/>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546" name="Group 545"/>
            <p:cNvGrpSpPr/>
            <p:nvPr/>
          </p:nvGrpSpPr>
          <p:grpSpPr>
            <a:xfrm>
              <a:off x="66675" y="5665200"/>
              <a:ext cx="685800" cy="685800"/>
              <a:chOff x="5292923" y="1453634"/>
              <a:chExt cx="433462" cy="433462"/>
            </a:xfrm>
            <a:solidFill>
              <a:schemeClr val="bg1"/>
            </a:solidFill>
          </p:grpSpPr>
          <p:sp>
            <p:nvSpPr>
              <p:cNvPr id="547" name="Oval 546"/>
              <p:cNvSpPr/>
              <p:nvPr/>
            </p:nvSpPr>
            <p:spPr>
              <a:xfrm>
                <a:off x="5292923" y="1453634"/>
                <a:ext cx="433462" cy="43346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48" name="Plus 547"/>
              <p:cNvSpPr/>
              <p:nvPr/>
            </p:nvSpPr>
            <p:spPr>
              <a:xfrm>
                <a:off x="5301765" y="1462476"/>
                <a:ext cx="415779" cy="415779"/>
              </a:xfrm>
              <a:prstGeom prst="mathPlus">
                <a:avLst>
                  <a:gd name="adj1" fmla="val 1888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49" name="Group 548"/>
          <p:cNvGrpSpPr/>
          <p:nvPr/>
        </p:nvGrpSpPr>
        <p:grpSpPr>
          <a:xfrm>
            <a:off x="3117431" y="3215326"/>
            <a:ext cx="2444355" cy="2104030"/>
            <a:chOff x="3117431" y="3215326"/>
            <a:chExt cx="2444355" cy="2104030"/>
          </a:xfrm>
        </p:grpSpPr>
        <p:sp>
          <p:nvSpPr>
            <p:cNvPr id="550" name="TextBox 549"/>
            <p:cNvSpPr txBox="1"/>
            <p:nvPr/>
          </p:nvSpPr>
          <p:spPr>
            <a:xfrm>
              <a:off x="3183244" y="4673025"/>
              <a:ext cx="2192998" cy="646331"/>
            </a:xfrm>
            <a:prstGeom prst="rect">
              <a:avLst/>
            </a:prstGeom>
            <a:noFill/>
          </p:spPr>
          <p:txBody>
            <a:bodyPr wrap="square" rtlCol="0">
              <a:spAutoFit/>
            </a:bodyPr>
            <a:lstStyle/>
            <a:p>
              <a:pPr algn="ctr"/>
              <a:r>
                <a:rPr lang="en-US" b="1" dirty="0" smtClean="0"/>
                <a:t>Comparative Attribute Classifiers</a:t>
              </a:r>
              <a:endParaRPr lang="en-US" b="1" dirty="0"/>
            </a:p>
          </p:txBody>
        </p:sp>
        <p:grpSp>
          <p:nvGrpSpPr>
            <p:cNvPr id="551" name="Group 550"/>
            <p:cNvGrpSpPr/>
            <p:nvPr/>
          </p:nvGrpSpPr>
          <p:grpSpPr>
            <a:xfrm>
              <a:off x="3117431" y="3215326"/>
              <a:ext cx="2444355" cy="1750085"/>
              <a:chOff x="3117431" y="3215326"/>
              <a:chExt cx="2444355" cy="1750085"/>
            </a:xfrm>
          </p:grpSpPr>
          <p:grpSp>
            <p:nvGrpSpPr>
              <p:cNvPr id="552" name="Group 551"/>
              <p:cNvGrpSpPr/>
              <p:nvPr/>
            </p:nvGrpSpPr>
            <p:grpSpPr>
              <a:xfrm>
                <a:off x="4620754" y="3530971"/>
                <a:ext cx="665651" cy="975479"/>
                <a:chOff x="4620754" y="3530971"/>
                <a:chExt cx="665651" cy="975479"/>
              </a:xfrm>
            </p:grpSpPr>
            <p:sp>
              <p:nvSpPr>
                <p:cNvPr id="573" name="Oval 572"/>
                <p:cNvSpPr/>
                <p:nvPr/>
              </p:nvSpPr>
              <p:spPr>
                <a:xfrm>
                  <a:off x="4830622" y="3530971"/>
                  <a:ext cx="149780" cy="168499"/>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4" name="Straight Arrow Connector 573"/>
                <p:cNvCxnSpPr>
                  <a:stCxn id="573" idx="3"/>
                  <a:endCxn id="575" idx="7"/>
                </p:cNvCxnSpPr>
                <p:nvPr/>
              </p:nvCxnSpPr>
              <p:spPr>
                <a:xfrm flipH="1">
                  <a:off x="4748599" y="3674794"/>
                  <a:ext cx="103958" cy="145643"/>
                </a:xfrm>
                <a:prstGeom prst="straightConnector1">
                  <a:avLst/>
                </a:prstGeom>
                <a:ln>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575" name="Oval 574"/>
                <p:cNvSpPr/>
                <p:nvPr/>
              </p:nvSpPr>
              <p:spPr>
                <a:xfrm>
                  <a:off x="4620754" y="3795760"/>
                  <a:ext cx="149780" cy="168499"/>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6" name="Oval 575"/>
                <p:cNvSpPr/>
                <p:nvPr/>
              </p:nvSpPr>
              <p:spPr>
                <a:xfrm>
                  <a:off x="5033010" y="3795760"/>
                  <a:ext cx="149780" cy="168499"/>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7" name="Straight Arrow Connector 576"/>
                <p:cNvCxnSpPr>
                  <a:stCxn id="573" idx="5"/>
                  <a:endCxn id="576" idx="0"/>
                </p:cNvCxnSpPr>
                <p:nvPr/>
              </p:nvCxnSpPr>
              <p:spPr>
                <a:xfrm>
                  <a:off x="4958467" y="3674794"/>
                  <a:ext cx="149433" cy="120966"/>
                </a:xfrm>
                <a:prstGeom prst="straightConnector1">
                  <a:avLst/>
                </a:prstGeom>
                <a:ln>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578" name="Oval 577"/>
                <p:cNvSpPr/>
                <p:nvPr/>
              </p:nvSpPr>
              <p:spPr>
                <a:xfrm>
                  <a:off x="4934237" y="4073163"/>
                  <a:ext cx="149780" cy="168499"/>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9" name="Straight Arrow Connector 578"/>
                <p:cNvCxnSpPr>
                  <a:stCxn id="578" idx="3"/>
                  <a:endCxn id="580" idx="7"/>
                </p:cNvCxnSpPr>
                <p:nvPr/>
              </p:nvCxnSpPr>
              <p:spPr>
                <a:xfrm flipH="1">
                  <a:off x="4852214" y="4216985"/>
                  <a:ext cx="103958" cy="145643"/>
                </a:xfrm>
                <a:prstGeom prst="straightConnector1">
                  <a:avLst/>
                </a:prstGeom>
                <a:ln>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580" name="Oval 579"/>
                <p:cNvSpPr/>
                <p:nvPr/>
              </p:nvSpPr>
              <p:spPr>
                <a:xfrm>
                  <a:off x="4724369" y="4337951"/>
                  <a:ext cx="149780" cy="168499"/>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1" name="Oval 580"/>
                <p:cNvSpPr/>
                <p:nvPr/>
              </p:nvSpPr>
              <p:spPr>
                <a:xfrm>
                  <a:off x="5136625" y="4337951"/>
                  <a:ext cx="149780" cy="168499"/>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82" name="Straight Arrow Connector 581"/>
                <p:cNvCxnSpPr>
                  <a:stCxn id="578" idx="5"/>
                  <a:endCxn id="581" idx="0"/>
                </p:cNvCxnSpPr>
                <p:nvPr/>
              </p:nvCxnSpPr>
              <p:spPr>
                <a:xfrm>
                  <a:off x="5062082" y="4216985"/>
                  <a:ext cx="149433" cy="120966"/>
                </a:xfrm>
                <a:prstGeom prst="straightConnector1">
                  <a:avLst/>
                </a:prstGeom>
                <a:ln>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3" name="Straight Arrow Connector 582"/>
                <p:cNvCxnSpPr>
                  <a:stCxn id="576" idx="4"/>
                </p:cNvCxnSpPr>
                <p:nvPr/>
              </p:nvCxnSpPr>
              <p:spPr>
                <a:xfrm flipH="1">
                  <a:off x="5023547" y="3964259"/>
                  <a:ext cx="84353" cy="161984"/>
                </a:xfrm>
                <a:prstGeom prst="straightConnector1">
                  <a:avLst/>
                </a:prstGeom>
                <a:ln>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553" name="Group 72"/>
              <p:cNvGrpSpPr/>
              <p:nvPr/>
            </p:nvGrpSpPr>
            <p:grpSpPr>
              <a:xfrm>
                <a:off x="3364837" y="3540118"/>
                <a:ext cx="571499" cy="941656"/>
                <a:chOff x="192196" y="2988337"/>
                <a:chExt cx="571499" cy="974186"/>
              </a:xfrm>
            </p:grpSpPr>
            <p:sp>
              <p:nvSpPr>
                <p:cNvPr id="562" name="Oval 561"/>
                <p:cNvSpPr/>
                <p:nvPr/>
              </p:nvSpPr>
              <p:spPr>
                <a:xfrm>
                  <a:off x="411527" y="2988337"/>
                  <a:ext cx="149780" cy="174320"/>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63" name="Straight Arrow Connector 562"/>
                <p:cNvCxnSpPr>
                  <a:stCxn id="562" idx="3"/>
                  <a:endCxn id="564" idx="7"/>
                </p:cNvCxnSpPr>
                <p:nvPr/>
              </p:nvCxnSpPr>
              <p:spPr>
                <a:xfrm flipH="1">
                  <a:off x="329504" y="3137128"/>
                  <a:ext cx="103958" cy="150674"/>
                </a:xfrm>
                <a:prstGeom prst="straightConnector1">
                  <a:avLst/>
                </a:prstGeom>
                <a:ln>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564" name="Oval 563"/>
                <p:cNvSpPr/>
                <p:nvPr/>
              </p:nvSpPr>
              <p:spPr>
                <a:xfrm>
                  <a:off x="201659" y="3262273"/>
                  <a:ext cx="149780" cy="174320"/>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5" name="Oval 564"/>
                <p:cNvSpPr/>
                <p:nvPr/>
              </p:nvSpPr>
              <p:spPr>
                <a:xfrm>
                  <a:off x="613915" y="3262273"/>
                  <a:ext cx="149780" cy="174320"/>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66" name="Straight Arrow Connector 565"/>
                <p:cNvCxnSpPr>
                  <a:stCxn id="562" idx="5"/>
                  <a:endCxn id="565" idx="0"/>
                </p:cNvCxnSpPr>
                <p:nvPr/>
              </p:nvCxnSpPr>
              <p:spPr>
                <a:xfrm>
                  <a:off x="539372" y="3137128"/>
                  <a:ext cx="149433" cy="125145"/>
                </a:xfrm>
                <a:prstGeom prst="straightConnector1">
                  <a:avLst/>
                </a:prstGeom>
                <a:ln>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567" name="Oval 566"/>
                <p:cNvSpPr/>
                <p:nvPr/>
              </p:nvSpPr>
              <p:spPr>
                <a:xfrm>
                  <a:off x="402064" y="3514267"/>
                  <a:ext cx="149780" cy="174320"/>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68" name="Straight Arrow Connector 567"/>
                <p:cNvCxnSpPr>
                  <a:stCxn id="567" idx="3"/>
                  <a:endCxn id="569" idx="7"/>
                </p:cNvCxnSpPr>
                <p:nvPr/>
              </p:nvCxnSpPr>
              <p:spPr>
                <a:xfrm flipH="1">
                  <a:off x="320041" y="3663058"/>
                  <a:ext cx="103958" cy="150674"/>
                </a:xfrm>
                <a:prstGeom prst="straightConnector1">
                  <a:avLst/>
                </a:prstGeom>
                <a:ln>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569" name="Oval 568"/>
                <p:cNvSpPr/>
                <p:nvPr/>
              </p:nvSpPr>
              <p:spPr>
                <a:xfrm>
                  <a:off x="192196" y="3788203"/>
                  <a:ext cx="149780" cy="174320"/>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0" name="Oval 569"/>
                <p:cNvSpPr/>
                <p:nvPr/>
              </p:nvSpPr>
              <p:spPr>
                <a:xfrm>
                  <a:off x="604452" y="3788203"/>
                  <a:ext cx="149780" cy="174320"/>
                </a:xfrm>
                <a:prstGeom prst="ellipse">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1" name="Straight Arrow Connector 570"/>
                <p:cNvCxnSpPr>
                  <a:stCxn id="567" idx="5"/>
                  <a:endCxn id="570" idx="0"/>
                </p:cNvCxnSpPr>
                <p:nvPr/>
              </p:nvCxnSpPr>
              <p:spPr>
                <a:xfrm>
                  <a:off x="529909" y="3663058"/>
                  <a:ext cx="149433" cy="125145"/>
                </a:xfrm>
                <a:prstGeom prst="straightConnector1">
                  <a:avLst/>
                </a:prstGeom>
                <a:ln>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2" name="Straight Arrow Connector 571"/>
                <p:cNvCxnSpPr/>
                <p:nvPr/>
              </p:nvCxnSpPr>
              <p:spPr>
                <a:xfrm>
                  <a:off x="318242" y="3414038"/>
                  <a:ext cx="149433" cy="125145"/>
                </a:xfrm>
                <a:prstGeom prst="straightConnector1">
                  <a:avLst/>
                </a:prstGeom>
                <a:ln>
                  <a:solidFill>
                    <a:schemeClr val="tx1">
                      <a:lumMod val="50000"/>
                      <a:lumOff val="50000"/>
                    </a:schemeClr>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554" name="Rectangle 553"/>
              <p:cNvSpPr/>
              <p:nvPr/>
            </p:nvSpPr>
            <p:spPr>
              <a:xfrm rot="16200000">
                <a:off x="2686023" y="3936609"/>
                <a:ext cx="1170594" cy="307777"/>
              </a:xfrm>
              <a:prstGeom prst="rect">
                <a:avLst/>
              </a:prstGeom>
            </p:spPr>
            <p:txBody>
              <a:bodyPr wrap="square">
                <a:spAutoFit/>
              </a:bodyPr>
              <a:lstStyle/>
              <a:p>
                <a:pPr algn="ctr"/>
                <a:r>
                  <a:rPr lang="en-US" sz="1400" dirty="0" smtClean="0">
                    <a:solidFill>
                      <a:schemeClr val="bg1">
                        <a:lumMod val="50000"/>
                      </a:schemeClr>
                    </a:solidFill>
                  </a:rPr>
                  <a:t>more space</a:t>
                </a:r>
                <a:endParaRPr lang="en-US" sz="1400" dirty="0">
                  <a:solidFill>
                    <a:schemeClr val="bg1">
                      <a:lumMod val="50000"/>
                    </a:schemeClr>
                  </a:solidFill>
                </a:endParaRPr>
              </a:p>
            </p:txBody>
          </p:sp>
          <p:sp>
            <p:nvSpPr>
              <p:cNvPr id="555" name="Rectangle 554"/>
              <p:cNvSpPr/>
              <p:nvPr/>
            </p:nvSpPr>
            <p:spPr>
              <a:xfrm rot="16200000">
                <a:off x="4532855" y="3936480"/>
                <a:ext cx="1750085" cy="307777"/>
              </a:xfrm>
              <a:prstGeom prst="rect">
                <a:avLst/>
              </a:prstGeom>
            </p:spPr>
            <p:txBody>
              <a:bodyPr wrap="square">
                <a:spAutoFit/>
              </a:bodyPr>
              <a:lstStyle/>
              <a:p>
                <a:pPr algn="ctr"/>
                <a:r>
                  <a:rPr lang="en-US" sz="1400" dirty="0" smtClean="0">
                    <a:solidFill>
                      <a:schemeClr val="bg1">
                        <a:lumMod val="50000"/>
                      </a:schemeClr>
                    </a:solidFill>
                  </a:rPr>
                  <a:t>larger structures</a:t>
                </a:r>
                <a:endParaRPr lang="en-US" sz="1400" dirty="0">
                  <a:solidFill>
                    <a:schemeClr val="bg1">
                      <a:lumMod val="50000"/>
                    </a:schemeClr>
                  </a:solidFill>
                </a:endParaRPr>
              </a:p>
            </p:txBody>
          </p:sp>
          <p:grpSp>
            <p:nvGrpSpPr>
              <p:cNvPr id="556" name="Group 79"/>
              <p:cNvGrpSpPr/>
              <p:nvPr/>
            </p:nvGrpSpPr>
            <p:grpSpPr>
              <a:xfrm>
                <a:off x="4206465" y="4038595"/>
                <a:ext cx="242244" cy="52537"/>
                <a:chOff x="1154946" y="3504034"/>
                <a:chExt cx="242244" cy="54352"/>
              </a:xfrm>
              <a:solidFill>
                <a:schemeClr val="bg1">
                  <a:lumMod val="50000"/>
                </a:schemeClr>
              </a:solidFill>
            </p:grpSpPr>
            <p:sp>
              <p:nvSpPr>
                <p:cNvPr id="559" name="Oval 558"/>
                <p:cNvSpPr/>
                <p:nvPr/>
              </p:nvSpPr>
              <p:spPr>
                <a:xfrm>
                  <a:off x="1154946" y="3504034"/>
                  <a:ext cx="54864" cy="54352"/>
                </a:xfrm>
                <a:prstGeom prst="ellipse">
                  <a:avLst/>
                </a:prstGeom>
                <a:grp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0" name="Oval 559"/>
                <p:cNvSpPr/>
                <p:nvPr/>
              </p:nvSpPr>
              <p:spPr>
                <a:xfrm>
                  <a:off x="1252106" y="3504034"/>
                  <a:ext cx="54864" cy="54352"/>
                </a:xfrm>
                <a:prstGeom prst="ellipse">
                  <a:avLst/>
                </a:prstGeom>
                <a:grp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1" name="Oval 560"/>
                <p:cNvSpPr/>
                <p:nvPr/>
              </p:nvSpPr>
              <p:spPr>
                <a:xfrm>
                  <a:off x="1342326" y="3504034"/>
                  <a:ext cx="54864" cy="54352"/>
                </a:xfrm>
                <a:prstGeom prst="ellipse">
                  <a:avLst/>
                </a:prstGeom>
                <a:grp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57" name="Picture 556"/>
              <p:cNvPicPr>
                <a:picLocks noChangeAspect="1"/>
              </p:cNvPicPr>
              <p:nvPr/>
            </p:nvPicPr>
            <p:blipFill>
              <a:blip r:embed="rId25"/>
              <a:stretch>
                <a:fillRect/>
              </a:stretch>
            </p:blipFill>
            <p:spPr>
              <a:xfrm>
                <a:off x="4822538" y="4506450"/>
                <a:ext cx="321276" cy="182880"/>
              </a:xfrm>
              <a:prstGeom prst="rect">
                <a:avLst/>
              </a:prstGeom>
            </p:spPr>
          </p:pic>
          <p:pic>
            <p:nvPicPr>
              <p:cNvPr id="558" name="Picture 557"/>
              <p:cNvPicPr>
                <a:picLocks noChangeAspect="1"/>
              </p:cNvPicPr>
              <p:nvPr/>
            </p:nvPicPr>
            <p:blipFill>
              <a:blip r:embed="rId26"/>
              <a:stretch>
                <a:fillRect/>
              </a:stretch>
            </p:blipFill>
            <p:spPr>
              <a:xfrm>
                <a:off x="3492682" y="4506450"/>
                <a:ext cx="296562" cy="182880"/>
              </a:xfrm>
              <a:prstGeom prst="rect">
                <a:avLst/>
              </a:prstGeom>
            </p:spPr>
          </p:pic>
        </p:grpSp>
      </p:grpSp>
      <p:grpSp>
        <p:nvGrpSpPr>
          <p:cNvPr id="584" name="Group 583"/>
          <p:cNvGrpSpPr/>
          <p:nvPr/>
        </p:nvGrpSpPr>
        <p:grpSpPr>
          <a:xfrm>
            <a:off x="2958703" y="1535668"/>
            <a:ext cx="2451937" cy="1664732"/>
            <a:chOff x="2958703" y="1535668"/>
            <a:chExt cx="2451937" cy="1664732"/>
          </a:xfrm>
        </p:grpSpPr>
        <p:sp>
          <p:nvSpPr>
            <p:cNvPr id="585" name="TextBox 584"/>
            <p:cNvSpPr txBox="1"/>
            <p:nvPr/>
          </p:nvSpPr>
          <p:spPr>
            <a:xfrm>
              <a:off x="3086684" y="2831068"/>
              <a:ext cx="2192998" cy="369332"/>
            </a:xfrm>
            <a:prstGeom prst="rect">
              <a:avLst/>
            </a:prstGeom>
            <a:noFill/>
          </p:spPr>
          <p:txBody>
            <a:bodyPr wrap="square" rtlCol="0">
              <a:spAutoFit/>
            </a:bodyPr>
            <a:lstStyle/>
            <a:p>
              <a:pPr algn="ctr"/>
              <a:r>
                <a:rPr lang="en-US" b="1" dirty="0" smtClean="0"/>
                <a:t>Attribute Classifiers</a:t>
              </a:r>
              <a:endParaRPr lang="en-US" b="1" dirty="0"/>
            </a:p>
          </p:txBody>
        </p:sp>
        <p:grpSp>
          <p:nvGrpSpPr>
            <p:cNvPr id="586" name="Group 585"/>
            <p:cNvGrpSpPr/>
            <p:nvPr/>
          </p:nvGrpSpPr>
          <p:grpSpPr>
            <a:xfrm>
              <a:off x="2958703" y="1535668"/>
              <a:ext cx="2451937" cy="1475741"/>
              <a:chOff x="2958703" y="1535668"/>
              <a:chExt cx="2451937" cy="1475741"/>
            </a:xfrm>
          </p:grpSpPr>
          <p:grpSp>
            <p:nvGrpSpPr>
              <p:cNvPr id="587" name="Group 586"/>
              <p:cNvGrpSpPr/>
              <p:nvPr/>
            </p:nvGrpSpPr>
            <p:grpSpPr>
              <a:xfrm>
                <a:off x="3244209" y="1722986"/>
                <a:ext cx="571499" cy="941656"/>
                <a:chOff x="3399146" y="1939918"/>
                <a:chExt cx="571499" cy="941656"/>
              </a:xfrm>
            </p:grpSpPr>
            <p:sp>
              <p:nvSpPr>
                <p:cNvPr id="608" name="Oval 607"/>
                <p:cNvSpPr/>
                <p:nvPr/>
              </p:nvSpPr>
              <p:spPr>
                <a:xfrm>
                  <a:off x="3618477" y="1939918"/>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9" name="Straight Arrow Connector 608"/>
                <p:cNvCxnSpPr>
                  <a:stCxn id="608" idx="3"/>
                  <a:endCxn id="610" idx="7"/>
                </p:cNvCxnSpPr>
                <p:nvPr/>
              </p:nvCxnSpPr>
              <p:spPr>
                <a:xfrm flipH="1">
                  <a:off x="3536454" y="2083741"/>
                  <a:ext cx="103958" cy="145643"/>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610" name="Oval 609"/>
                <p:cNvSpPr/>
                <p:nvPr/>
              </p:nvSpPr>
              <p:spPr>
                <a:xfrm>
                  <a:off x="3408609" y="2204707"/>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1" name="Oval 610"/>
                <p:cNvSpPr/>
                <p:nvPr/>
              </p:nvSpPr>
              <p:spPr>
                <a:xfrm>
                  <a:off x="3820865" y="2204707"/>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2" name="Straight Arrow Connector 611"/>
                <p:cNvCxnSpPr>
                  <a:stCxn id="608" idx="5"/>
                  <a:endCxn id="611" idx="0"/>
                </p:cNvCxnSpPr>
                <p:nvPr/>
              </p:nvCxnSpPr>
              <p:spPr>
                <a:xfrm>
                  <a:off x="3746322" y="2083741"/>
                  <a:ext cx="149433" cy="120966"/>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613" name="Oval 612"/>
                <p:cNvSpPr/>
                <p:nvPr/>
              </p:nvSpPr>
              <p:spPr>
                <a:xfrm>
                  <a:off x="3609014" y="2448286"/>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4" name="Straight Arrow Connector 613"/>
                <p:cNvCxnSpPr>
                  <a:stCxn id="613" idx="3"/>
                  <a:endCxn id="615" idx="7"/>
                </p:cNvCxnSpPr>
                <p:nvPr/>
              </p:nvCxnSpPr>
              <p:spPr>
                <a:xfrm flipH="1">
                  <a:off x="3526991" y="2592109"/>
                  <a:ext cx="103958" cy="145643"/>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615" name="Oval 614"/>
                <p:cNvSpPr/>
                <p:nvPr/>
              </p:nvSpPr>
              <p:spPr>
                <a:xfrm>
                  <a:off x="3399146" y="2713075"/>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6" name="Oval 615"/>
                <p:cNvSpPr/>
                <p:nvPr/>
              </p:nvSpPr>
              <p:spPr>
                <a:xfrm>
                  <a:off x="3811402" y="2713075"/>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7" name="Straight Arrow Connector 616"/>
                <p:cNvCxnSpPr>
                  <a:stCxn id="613" idx="5"/>
                  <a:endCxn id="616" idx="0"/>
                </p:cNvCxnSpPr>
                <p:nvPr/>
              </p:nvCxnSpPr>
              <p:spPr>
                <a:xfrm>
                  <a:off x="3736859" y="2592109"/>
                  <a:ext cx="149433" cy="120966"/>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18" name="Straight Arrow Connector 617"/>
                <p:cNvCxnSpPr/>
                <p:nvPr/>
              </p:nvCxnSpPr>
              <p:spPr>
                <a:xfrm>
                  <a:off x="3525192" y="2351404"/>
                  <a:ext cx="149433" cy="120966"/>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588" name="Rectangle 587"/>
              <p:cNvSpPr/>
              <p:nvPr/>
            </p:nvSpPr>
            <p:spPr>
              <a:xfrm rot="16200000">
                <a:off x="2527295" y="2168081"/>
                <a:ext cx="1170594" cy="307777"/>
              </a:xfrm>
              <a:prstGeom prst="rect">
                <a:avLst/>
              </a:prstGeom>
            </p:spPr>
            <p:txBody>
              <a:bodyPr wrap="square">
                <a:spAutoFit/>
              </a:bodyPr>
              <a:lstStyle/>
              <a:p>
                <a:pPr algn="ctr"/>
                <a:r>
                  <a:rPr lang="en-US" sz="1400" dirty="0" smtClean="0">
                    <a:solidFill>
                      <a:schemeClr val="bg1">
                        <a:lumMod val="50000"/>
                      </a:schemeClr>
                    </a:solidFill>
                  </a:rPr>
                  <a:t>indoor</a:t>
                </a:r>
                <a:endParaRPr lang="en-US" sz="1400" dirty="0">
                  <a:solidFill>
                    <a:schemeClr val="bg1">
                      <a:lumMod val="50000"/>
                    </a:schemeClr>
                  </a:solidFill>
                </a:endParaRPr>
              </a:p>
            </p:txBody>
          </p:sp>
          <p:sp>
            <p:nvSpPr>
              <p:cNvPr id="589" name="Rectangle 588"/>
              <p:cNvSpPr/>
              <p:nvPr/>
            </p:nvSpPr>
            <p:spPr>
              <a:xfrm rot="16200000">
                <a:off x="4518881" y="2119650"/>
                <a:ext cx="1475741" cy="307777"/>
              </a:xfrm>
              <a:prstGeom prst="rect">
                <a:avLst/>
              </a:prstGeom>
            </p:spPr>
            <p:txBody>
              <a:bodyPr wrap="square">
                <a:spAutoFit/>
              </a:bodyPr>
              <a:lstStyle/>
              <a:p>
                <a:pPr algn="ctr"/>
                <a:r>
                  <a:rPr lang="en-US" sz="1400" dirty="0" smtClean="0">
                    <a:solidFill>
                      <a:schemeClr val="bg1">
                        <a:lumMod val="50000"/>
                      </a:schemeClr>
                    </a:solidFill>
                  </a:rPr>
                  <a:t>has grass</a:t>
                </a:r>
                <a:endParaRPr lang="en-US" sz="1400" dirty="0">
                  <a:solidFill>
                    <a:schemeClr val="bg1">
                      <a:lumMod val="50000"/>
                    </a:schemeClr>
                  </a:solidFill>
                </a:endParaRPr>
              </a:p>
            </p:txBody>
          </p:sp>
          <p:grpSp>
            <p:nvGrpSpPr>
              <p:cNvPr id="590" name="Group 589"/>
              <p:cNvGrpSpPr/>
              <p:nvPr/>
            </p:nvGrpSpPr>
            <p:grpSpPr>
              <a:xfrm>
                <a:off x="4504731" y="1713839"/>
                <a:ext cx="665651" cy="975479"/>
                <a:chOff x="4659668" y="1930771"/>
                <a:chExt cx="665651" cy="975479"/>
              </a:xfrm>
            </p:grpSpPr>
            <p:sp>
              <p:nvSpPr>
                <p:cNvPr id="597" name="Oval 596"/>
                <p:cNvSpPr/>
                <p:nvPr/>
              </p:nvSpPr>
              <p:spPr>
                <a:xfrm>
                  <a:off x="4869536" y="1930771"/>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98" name="Straight Arrow Connector 597"/>
                <p:cNvCxnSpPr>
                  <a:stCxn id="597" idx="3"/>
                  <a:endCxn id="599" idx="7"/>
                </p:cNvCxnSpPr>
                <p:nvPr/>
              </p:nvCxnSpPr>
              <p:spPr>
                <a:xfrm flipH="1">
                  <a:off x="4787513" y="2074594"/>
                  <a:ext cx="103958" cy="145643"/>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599" name="Oval 598"/>
                <p:cNvSpPr/>
                <p:nvPr/>
              </p:nvSpPr>
              <p:spPr>
                <a:xfrm>
                  <a:off x="4659668" y="2195560"/>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0" name="Oval 599"/>
                <p:cNvSpPr/>
                <p:nvPr/>
              </p:nvSpPr>
              <p:spPr>
                <a:xfrm>
                  <a:off x="5071924" y="2195560"/>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1" name="Straight Arrow Connector 600"/>
                <p:cNvCxnSpPr>
                  <a:stCxn id="597" idx="5"/>
                  <a:endCxn id="600" idx="0"/>
                </p:cNvCxnSpPr>
                <p:nvPr/>
              </p:nvCxnSpPr>
              <p:spPr>
                <a:xfrm>
                  <a:off x="4997381" y="2074594"/>
                  <a:ext cx="149433" cy="120966"/>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602" name="Oval 601"/>
                <p:cNvSpPr/>
                <p:nvPr/>
              </p:nvSpPr>
              <p:spPr>
                <a:xfrm>
                  <a:off x="4973151" y="2472963"/>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3" name="Straight Arrow Connector 602"/>
                <p:cNvCxnSpPr>
                  <a:stCxn id="602" idx="3"/>
                  <a:endCxn id="604" idx="7"/>
                </p:cNvCxnSpPr>
                <p:nvPr/>
              </p:nvCxnSpPr>
              <p:spPr>
                <a:xfrm flipH="1">
                  <a:off x="4891128" y="2616785"/>
                  <a:ext cx="103958" cy="145643"/>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604" name="Oval 603"/>
                <p:cNvSpPr/>
                <p:nvPr/>
              </p:nvSpPr>
              <p:spPr>
                <a:xfrm>
                  <a:off x="4763283" y="2737751"/>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5" name="Oval 604"/>
                <p:cNvSpPr/>
                <p:nvPr/>
              </p:nvSpPr>
              <p:spPr>
                <a:xfrm>
                  <a:off x="5175539" y="2737751"/>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6" name="Straight Arrow Connector 605"/>
                <p:cNvCxnSpPr>
                  <a:stCxn id="602" idx="5"/>
                  <a:endCxn id="605" idx="0"/>
                </p:cNvCxnSpPr>
                <p:nvPr/>
              </p:nvCxnSpPr>
              <p:spPr>
                <a:xfrm>
                  <a:off x="5100996" y="2616785"/>
                  <a:ext cx="149433" cy="120966"/>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7" name="Straight Arrow Connector 606"/>
                <p:cNvCxnSpPr>
                  <a:stCxn id="600" idx="4"/>
                </p:cNvCxnSpPr>
                <p:nvPr/>
              </p:nvCxnSpPr>
              <p:spPr>
                <a:xfrm flipH="1">
                  <a:off x="5062461" y="2364059"/>
                  <a:ext cx="84353" cy="161984"/>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591" name="Group 79"/>
              <p:cNvGrpSpPr/>
              <p:nvPr/>
            </p:nvGrpSpPr>
            <p:grpSpPr>
              <a:xfrm>
                <a:off x="4085837" y="2221463"/>
                <a:ext cx="242244" cy="52537"/>
                <a:chOff x="1154946" y="3504034"/>
                <a:chExt cx="242244" cy="54352"/>
              </a:xfrm>
            </p:grpSpPr>
            <p:sp>
              <p:nvSpPr>
                <p:cNvPr id="594" name="Oval 593"/>
                <p:cNvSpPr/>
                <p:nvPr/>
              </p:nvSpPr>
              <p:spPr>
                <a:xfrm>
                  <a:off x="1154946" y="3504034"/>
                  <a:ext cx="54864" cy="54352"/>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5" name="Oval 594"/>
                <p:cNvSpPr/>
                <p:nvPr/>
              </p:nvSpPr>
              <p:spPr>
                <a:xfrm>
                  <a:off x="1252106" y="3504034"/>
                  <a:ext cx="54864" cy="54352"/>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6" name="Oval 595"/>
                <p:cNvSpPr/>
                <p:nvPr/>
              </p:nvSpPr>
              <p:spPr>
                <a:xfrm>
                  <a:off x="1342326" y="3504034"/>
                  <a:ext cx="54864" cy="54352"/>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92" name="Picture 591"/>
              <p:cNvPicPr>
                <a:picLocks noChangeAspect="1"/>
              </p:cNvPicPr>
              <p:nvPr/>
            </p:nvPicPr>
            <p:blipFill>
              <a:blip r:embed="rId27"/>
              <a:stretch>
                <a:fillRect/>
              </a:stretch>
            </p:blipFill>
            <p:spPr>
              <a:xfrm>
                <a:off x="3378467" y="2691933"/>
                <a:ext cx="302982" cy="180812"/>
              </a:xfrm>
              <a:prstGeom prst="rect">
                <a:avLst/>
              </a:prstGeom>
            </p:spPr>
          </p:pic>
          <p:pic>
            <p:nvPicPr>
              <p:cNvPr id="593" name="Picture 592"/>
              <p:cNvPicPr>
                <a:picLocks noChangeAspect="1"/>
              </p:cNvPicPr>
              <p:nvPr/>
            </p:nvPicPr>
            <p:blipFill>
              <a:blip r:embed="rId28"/>
              <a:stretch>
                <a:fillRect/>
              </a:stretch>
            </p:blipFill>
            <p:spPr>
              <a:xfrm>
                <a:off x="4746026" y="2689865"/>
                <a:ext cx="316333" cy="182880"/>
              </a:xfrm>
              <a:prstGeom prst="rect">
                <a:avLst/>
              </a:prstGeom>
            </p:spPr>
          </p:pic>
        </p:grpSp>
      </p:grpSp>
      <p:grpSp>
        <p:nvGrpSpPr>
          <p:cNvPr id="619" name="Group 618"/>
          <p:cNvGrpSpPr/>
          <p:nvPr/>
        </p:nvGrpSpPr>
        <p:grpSpPr>
          <a:xfrm>
            <a:off x="2963982" y="-152400"/>
            <a:ext cx="2441378" cy="1689557"/>
            <a:chOff x="2963982" y="-152400"/>
            <a:chExt cx="2441378" cy="1689557"/>
          </a:xfrm>
        </p:grpSpPr>
        <p:grpSp>
          <p:nvGrpSpPr>
            <p:cNvPr id="620" name="Group 619"/>
            <p:cNvGrpSpPr/>
            <p:nvPr/>
          </p:nvGrpSpPr>
          <p:grpSpPr>
            <a:xfrm>
              <a:off x="2963982" y="-152400"/>
              <a:ext cx="2441378" cy="1689557"/>
              <a:chOff x="2963982" y="-152400"/>
              <a:chExt cx="2441378" cy="1689557"/>
            </a:xfrm>
          </p:grpSpPr>
          <p:sp>
            <p:nvSpPr>
              <p:cNvPr id="622" name="TextBox 621"/>
              <p:cNvSpPr txBox="1"/>
              <p:nvPr/>
            </p:nvSpPr>
            <p:spPr>
              <a:xfrm>
                <a:off x="3249488" y="1167825"/>
                <a:ext cx="1883468" cy="369332"/>
              </a:xfrm>
              <a:prstGeom prst="rect">
                <a:avLst/>
              </a:prstGeom>
              <a:noFill/>
            </p:spPr>
            <p:txBody>
              <a:bodyPr wrap="square" rtlCol="0">
                <a:spAutoFit/>
              </a:bodyPr>
              <a:lstStyle/>
              <a:p>
                <a:pPr algn="ctr"/>
                <a:r>
                  <a:rPr lang="en-US" b="1" dirty="0" smtClean="0"/>
                  <a:t>Scene Classifiers</a:t>
                </a:r>
                <a:endParaRPr lang="en-US" b="1" dirty="0"/>
              </a:p>
            </p:txBody>
          </p:sp>
          <p:grpSp>
            <p:nvGrpSpPr>
              <p:cNvPr id="623" name="Group 622"/>
              <p:cNvGrpSpPr/>
              <p:nvPr/>
            </p:nvGrpSpPr>
            <p:grpSpPr>
              <a:xfrm>
                <a:off x="2963982" y="-152400"/>
                <a:ext cx="2441378" cy="1475741"/>
                <a:chOff x="2963982" y="-152400"/>
                <a:chExt cx="2441378" cy="1475741"/>
              </a:xfrm>
            </p:grpSpPr>
            <p:grpSp>
              <p:nvGrpSpPr>
                <p:cNvPr id="624" name="Group 72"/>
                <p:cNvGrpSpPr/>
                <p:nvPr/>
              </p:nvGrpSpPr>
              <p:grpSpPr>
                <a:xfrm>
                  <a:off x="3211388" y="34918"/>
                  <a:ext cx="571499" cy="941656"/>
                  <a:chOff x="192196" y="2988337"/>
                  <a:chExt cx="571499" cy="974186"/>
                </a:xfrm>
              </p:grpSpPr>
              <p:sp>
                <p:nvSpPr>
                  <p:cNvPr id="644" name="Oval 643"/>
                  <p:cNvSpPr/>
                  <p:nvPr/>
                </p:nvSpPr>
                <p:spPr>
                  <a:xfrm>
                    <a:off x="411527" y="2988337"/>
                    <a:ext cx="149780" cy="174320"/>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cxnSp>
                <p:nvCxnSpPr>
                  <p:cNvPr id="645" name="Straight Arrow Connector 644"/>
                  <p:cNvCxnSpPr>
                    <a:stCxn id="644" idx="3"/>
                    <a:endCxn id="646" idx="7"/>
                  </p:cNvCxnSpPr>
                  <p:nvPr/>
                </p:nvCxnSpPr>
                <p:spPr>
                  <a:xfrm flipH="1">
                    <a:off x="329504" y="3137128"/>
                    <a:ext cx="103958" cy="150674"/>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646" name="Oval 645"/>
                  <p:cNvSpPr/>
                  <p:nvPr/>
                </p:nvSpPr>
                <p:spPr>
                  <a:xfrm>
                    <a:off x="201659" y="3262273"/>
                    <a:ext cx="149780" cy="174320"/>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647" name="Oval 646"/>
                  <p:cNvSpPr/>
                  <p:nvPr/>
                </p:nvSpPr>
                <p:spPr>
                  <a:xfrm>
                    <a:off x="613915" y="3262273"/>
                    <a:ext cx="149780" cy="174320"/>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cxnSp>
                <p:nvCxnSpPr>
                  <p:cNvPr id="648" name="Straight Arrow Connector 647"/>
                  <p:cNvCxnSpPr>
                    <a:stCxn id="644" idx="5"/>
                    <a:endCxn id="647" idx="0"/>
                  </p:cNvCxnSpPr>
                  <p:nvPr/>
                </p:nvCxnSpPr>
                <p:spPr>
                  <a:xfrm>
                    <a:off x="539372" y="3137128"/>
                    <a:ext cx="149433" cy="125145"/>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649" name="Oval 648"/>
                  <p:cNvSpPr/>
                  <p:nvPr/>
                </p:nvSpPr>
                <p:spPr>
                  <a:xfrm>
                    <a:off x="402064" y="3514267"/>
                    <a:ext cx="149780" cy="174320"/>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cxnSp>
                <p:nvCxnSpPr>
                  <p:cNvPr id="650" name="Straight Arrow Connector 649"/>
                  <p:cNvCxnSpPr>
                    <a:stCxn id="649" idx="3"/>
                    <a:endCxn id="651" idx="7"/>
                  </p:cNvCxnSpPr>
                  <p:nvPr/>
                </p:nvCxnSpPr>
                <p:spPr>
                  <a:xfrm flipH="1">
                    <a:off x="320041" y="3663058"/>
                    <a:ext cx="103958" cy="150674"/>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651" name="Oval 650"/>
                  <p:cNvSpPr/>
                  <p:nvPr/>
                </p:nvSpPr>
                <p:spPr>
                  <a:xfrm>
                    <a:off x="192196" y="3788203"/>
                    <a:ext cx="149780" cy="174320"/>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652" name="Oval 651"/>
                  <p:cNvSpPr/>
                  <p:nvPr/>
                </p:nvSpPr>
                <p:spPr>
                  <a:xfrm>
                    <a:off x="604452" y="3788203"/>
                    <a:ext cx="149780" cy="174320"/>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cxnSp>
                <p:nvCxnSpPr>
                  <p:cNvPr id="653" name="Straight Arrow Connector 652"/>
                  <p:cNvCxnSpPr>
                    <a:stCxn id="649" idx="5"/>
                    <a:endCxn id="652" idx="0"/>
                  </p:cNvCxnSpPr>
                  <p:nvPr/>
                </p:nvCxnSpPr>
                <p:spPr>
                  <a:xfrm>
                    <a:off x="529909" y="3663058"/>
                    <a:ext cx="149433" cy="125145"/>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4" name="Straight Arrow Connector 653"/>
                  <p:cNvCxnSpPr/>
                  <p:nvPr/>
                </p:nvCxnSpPr>
                <p:spPr>
                  <a:xfrm>
                    <a:off x="318242" y="3414038"/>
                    <a:ext cx="149433" cy="125145"/>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625" name="Group 624"/>
                <p:cNvGrpSpPr/>
                <p:nvPr/>
              </p:nvGrpSpPr>
              <p:grpSpPr>
                <a:xfrm>
                  <a:off x="4467305" y="25771"/>
                  <a:ext cx="665651" cy="975479"/>
                  <a:chOff x="4467305" y="25771"/>
                  <a:chExt cx="665651" cy="975479"/>
                </a:xfrm>
              </p:grpSpPr>
              <p:sp>
                <p:nvSpPr>
                  <p:cNvPr id="633" name="Oval 632"/>
                  <p:cNvSpPr/>
                  <p:nvPr/>
                </p:nvSpPr>
                <p:spPr>
                  <a:xfrm>
                    <a:off x="4677173" y="25771"/>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cxnSp>
                <p:nvCxnSpPr>
                  <p:cNvPr id="634" name="Straight Arrow Connector 633"/>
                  <p:cNvCxnSpPr>
                    <a:stCxn id="633" idx="3"/>
                    <a:endCxn id="635" idx="7"/>
                  </p:cNvCxnSpPr>
                  <p:nvPr/>
                </p:nvCxnSpPr>
                <p:spPr>
                  <a:xfrm flipH="1">
                    <a:off x="4595150" y="169594"/>
                    <a:ext cx="103958" cy="145643"/>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635" name="Oval 634"/>
                  <p:cNvSpPr/>
                  <p:nvPr/>
                </p:nvSpPr>
                <p:spPr>
                  <a:xfrm>
                    <a:off x="4467305" y="290560"/>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636" name="Oval 635"/>
                  <p:cNvSpPr/>
                  <p:nvPr/>
                </p:nvSpPr>
                <p:spPr>
                  <a:xfrm>
                    <a:off x="4879561" y="290560"/>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cxnSp>
                <p:nvCxnSpPr>
                  <p:cNvPr id="637" name="Straight Arrow Connector 636"/>
                  <p:cNvCxnSpPr>
                    <a:stCxn id="633" idx="5"/>
                    <a:endCxn id="636" idx="0"/>
                  </p:cNvCxnSpPr>
                  <p:nvPr/>
                </p:nvCxnSpPr>
                <p:spPr>
                  <a:xfrm>
                    <a:off x="4805018" y="169594"/>
                    <a:ext cx="149433" cy="120966"/>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638" name="Oval 637"/>
                  <p:cNvSpPr/>
                  <p:nvPr/>
                </p:nvSpPr>
                <p:spPr>
                  <a:xfrm>
                    <a:off x="4780788" y="567963"/>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cxnSp>
                <p:nvCxnSpPr>
                  <p:cNvPr id="639" name="Straight Arrow Connector 638"/>
                  <p:cNvCxnSpPr>
                    <a:stCxn id="638" idx="3"/>
                    <a:endCxn id="640" idx="7"/>
                  </p:cNvCxnSpPr>
                  <p:nvPr/>
                </p:nvCxnSpPr>
                <p:spPr>
                  <a:xfrm flipH="1">
                    <a:off x="4698765" y="711785"/>
                    <a:ext cx="103958" cy="145643"/>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640" name="Oval 639"/>
                  <p:cNvSpPr/>
                  <p:nvPr/>
                </p:nvSpPr>
                <p:spPr>
                  <a:xfrm>
                    <a:off x="4570920" y="832751"/>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641" name="Oval 640"/>
                  <p:cNvSpPr/>
                  <p:nvPr/>
                </p:nvSpPr>
                <p:spPr>
                  <a:xfrm>
                    <a:off x="4983176" y="832751"/>
                    <a:ext cx="149780" cy="168499"/>
                  </a:xfrm>
                  <a:prstGeom prst="ellips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cxnSp>
                <p:nvCxnSpPr>
                  <p:cNvPr id="642" name="Straight Arrow Connector 641"/>
                  <p:cNvCxnSpPr>
                    <a:stCxn id="638" idx="5"/>
                    <a:endCxn id="641" idx="0"/>
                  </p:cNvCxnSpPr>
                  <p:nvPr/>
                </p:nvCxnSpPr>
                <p:spPr>
                  <a:xfrm>
                    <a:off x="4908633" y="711785"/>
                    <a:ext cx="149433" cy="120966"/>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43" name="Straight Arrow Connector 642"/>
                  <p:cNvCxnSpPr>
                    <a:stCxn id="636" idx="4"/>
                  </p:cNvCxnSpPr>
                  <p:nvPr/>
                </p:nvCxnSpPr>
                <p:spPr>
                  <a:xfrm flipH="1">
                    <a:off x="4870098" y="459059"/>
                    <a:ext cx="84353" cy="161984"/>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626" name="Rectangle 625"/>
                <p:cNvSpPr/>
                <p:nvPr/>
              </p:nvSpPr>
              <p:spPr>
                <a:xfrm rot="16200000">
                  <a:off x="2532574" y="480013"/>
                  <a:ext cx="1170594" cy="307777"/>
                </a:xfrm>
                <a:prstGeom prst="rect">
                  <a:avLst/>
                </a:prstGeom>
                <a:ln>
                  <a:noFill/>
                </a:ln>
              </p:spPr>
              <p:txBody>
                <a:bodyPr wrap="square">
                  <a:spAutoFit/>
                </a:bodyPr>
                <a:lstStyle/>
                <a:p>
                  <a:pPr algn="ctr"/>
                  <a:r>
                    <a:rPr lang="en-US" sz="1400" dirty="0" smtClean="0">
                      <a:solidFill>
                        <a:schemeClr val="bg1">
                          <a:lumMod val="50000"/>
                        </a:schemeClr>
                      </a:solidFill>
                    </a:rPr>
                    <a:t>bedroom</a:t>
                  </a:r>
                  <a:endParaRPr lang="en-US" sz="1400" dirty="0">
                    <a:solidFill>
                      <a:schemeClr val="bg1">
                        <a:lumMod val="50000"/>
                      </a:schemeClr>
                    </a:solidFill>
                  </a:endParaRPr>
                </a:p>
              </p:txBody>
            </p:sp>
            <p:sp>
              <p:nvSpPr>
                <p:cNvPr id="627" name="Rectangle 626"/>
                <p:cNvSpPr/>
                <p:nvPr/>
              </p:nvSpPr>
              <p:spPr>
                <a:xfrm rot="16200000">
                  <a:off x="4513601" y="431582"/>
                  <a:ext cx="1475741" cy="307777"/>
                </a:xfrm>
                <a:prstGeom prst="rect">
                  <a:avLst/>
                </a:prstGeom>
                <a:ln>
                  <a:noFill/>
                </a:ln>
              </p:spPr>
              <p:txBody>
                <a:bodyPr wrap="square">
                  <a:spAutoFit/>
                </a:bodyPr>
                <a:lstStyle/>
                <a:p>
                  <a:pPr algn="ctr"/>
                  <a:r>
                    <a:rPr lang="en-US" sz="1400" dirty="0" smtClean="0">
                      <a:solidFill>
                        <a:schemeClr val="bg1">
                          <a:lumMod val="50000"/>
                        </a:schemeClr>
                      </a:solidFill>
                    </a:rPr>
                    <a:t>banquet hall</a:t>
                  </a:r>
                  <a:endParaRPr lang="en-US" sz="1400" dirty="0">
                    <a:solidFill>
                      <a:schemeClr val="bg1">
                        <a:lumMod val="50000"/>
                      </a:schemeClr>
                    </a:solidFill>
                  </a:endParaRPr>
                </a:p>
              </p:txBody>
            </p:sp>
            <p:grpSp>
              <p:nvGrpSpPr>
                <p:cNvPr id="628" name="Group 79"/>
                <p:cNvGrpSpPr/>
                <p:nvPr/>
              </p:nvGrpSpPr>
              <p:grpSpPr>
                <a:xfrm>
                  <a:off x="4053016" y="533395"/>
                  <a:ext cx="242244" cy="52537"/>
                  <a:chOff x="1154946" y="3504034"/>
                  <a:chExt cx="242244" cy="54352"/>
                </a:xfrm>
              </p:grpSpPr>
              <p:sp>
                <p:nvSpPr>
                  <p:cNvPr id="630" name="Oval 629"/>
                  <p:cNvSpPr/>
                  <p:nvPr/>
                </p:nvSpPr>
                <p:spPr>
                  <a:xfrm>
                    <a:off x="1154946" y="3504034"/>
                    <a:ext cx="54864" cy="54352"/>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631" name="Oval 630"/>
                  <p:cNvSpPr/>
                  <p:nvPr/>
                </p:nvSpPr>
                <p:spPr>
                  <a:xfrm>
                    <a:off x="1252106" y="3504034"/>
                    <a:ext cx="54864" cy="54352"/>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632" name="Oval 631"/>
                  <p:cNvSpPr/>
                  <p:nvPr/>
                </p:nvSpPr>
                <p:spPr>
                  <a:xfrm>
                    <a:off x="1342326" y="3504034"/>
                    <a:ext cx="54864" cy="54352"/>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50000"/>
                        </a:schemeClr>
                      </a:solidFill>
                    </a:endParaRPr>
                  </a:p>
                </p:txBody>
              </p:sp>
            </p:grpSp>
            <p:pic>
              <p:nvPicPr>
                <p:cNvPr id="629" name="Picture 628"/>
                <p:cNvPicPr>
                  <a:picLocks noChangeAspect="1"/>
                </p:cNvPicPr>
                <p:nvPr/>
              </p:nvPicPr>
              <p:blipFill>
                <a:blip r:embed="rId29"/>
                <a:stretch>
                  <a:fillRect/>
                </a:stretch>
              </p:blipFill>
              <p:spPr>
                <a:xfrm>
                  <a:off x="3356270" y="995925"/>
                  <a:ext cx="281734" cy="182880"/>
                </a:xfrm>
                <a:prstGeom prst="rect">
                  <a:avLst/>
                </a:prstGeom>
              </p:spPr>
            </p:pic>
          </p:grpSp>
        </p:grpSp>
        <p:pic>
          <p:nvPicPr>
            <p:cNvPr id="621" name="Picture 620"/>
            <p:cNvPicPr>
              <a:picLocks noChangeAspect="1"/>
            </p:cNvPicPr>
            <p:nvPr/>
          </p:nvPicPr>
          <p:blipFill>
            <a:blip r:embed="rId30"/>
            <a:stretch>
              <a:fillRect/>
            </a:stretch>
          </p:blipFill>
          <p:spPr>
            <a:xfrm>
              <a:off x="4688154" y="995925"/>
              <a:ext cx="341046" cy="182880"/>
            </a:xfrm>
            <a:prstGeom prst="rect">
              <a:avLst/>
            </a:prstGeom>
          </p:spPr>
        </p:pic>
      </p:grpSp>
      <p:pic>
        <p:nvPicPr>
          <p:cNvPr id="655" name="Picture 654"/>
          <p:cNvPicPr>
            <a:picLocks noChangeAspect="1"/>
          </p:cNvPicPr>
          <p:nvPr/>
        </p:nvPicPr>
        <p:blipFill>
          <a:blip r:embed="rId31"/>
          <a:stretch>
            <a:fillRect/>
          </a:stretch>
        </p:blipFill>
        <p:spPr>
          <a:xfrm>
            <a:off x="5791200" y="1023211"/>
            <a:ext cx="668531" cy="348389"/>
          </a:xfrm>
          <a:prstGeom prst="rect">
            <a:avLst/>
          </a:prstGeom>
        </p:spPr>
      </p:pic>
      <p:pic>
        <p:nvPicPr>
          <p:cNvPr id="656" name="Picture 655"/>
          <p:cNvPicPr>
            <a:picLocks noChangeAspect="1"/>
          </p:cNvPicPr>
          <p:nvPr/>
        </p:nvPicPr>
        <p:blipFill>
          <a:blip r:embed="rId32"/>
          <a:stretch>
            <a:fillRect/>
          </a:stretch>
        </p:blipFill>
        <p:spPr>
          <a:xfrm>
            <a:off x="5791200" y="3767328"/>
            <a:ext cx="685553" cy="347472"/>
          </a:xfrm>
          <a:prstGeom prst="rect">
            <a:avLst/>
          </a:prstGeom>
        </p:spPr>
      </p:pic>
    </p:spTree>
    <p:extLst>
      <p:ext uri="{BB962C8B-B14F-4D97-AF65-F5344CB8AC3E}">
        <p14:creationId xmlns:p14="http://schemas.microsoft.com/office/powerpoint/2010/main" val="1653153413"/>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685640F-F442-41BC-A4D4-AC338F572387}" type="slidenum">
              <a:rPr lang="en-US" smtClean="0"/>
              <a:t>42</a:t>
            </a:fld>
            <a:endParaRPr lang="en-US" dirty="0"/>
          </a:p>
        </p:txBody>
      </p:sp>
    </p:spTree>
    <p:extLst>
      <p:ext uri="{BB962C8B-B14F-4D97-AF65-F5344CB8AC3E}">
        <p14:creationId xmlns:p14="http://schemas.microsoft.com/office/powerpoint/2010/main" val="3087123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685640F-F442-41BC-A4D4-AC338F572387}" type="slidenum">
              <a:rPr lang="en-US" smtClean="0"/>
              <a:t>43</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1352550"/>
            <a:ext cx="9039225"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9096375" cy="989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 y="2819400"/>
            <a:ext cx="9001125"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8900" y="4657725"/>
            <a:ext cx="384810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514" y="5486400"/>
            <a:ext cx="855345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6412" y="4014787"/>
            <a:ext cx="5553075"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613340" y="2610176"/>
            <a:ext cx="958660" cy="461665"/>
          </a:xfrm>
          <a:prstGeom prst="rect">
            <a:avLst/>
          </a:prstGeom>
          <a:noFill/>
        </p:spPr>
        <p:txBody>
          <a:bodyPr wrap="none" rtlCol="0">
            <a:spAutoFit/>
          </a:bodyPr>
          <a:lstStyle/>
          <a:p>
            <a:r>
              <a:rPr lang="en-US" sz="2400" b="1" dirty="0" smtClean="0"/>
              <a:t>Unary</a:t>
            </a:r>
            <a:endParaRPr lang="en-US" sz="2400" b="1" dirty="0"/>
          </a:p>
        </p:txBody>
      </p:sp>
      <p:sp>
        <p:nvSpPr>
          <p:cNvPr id="12" name="TextBox 11"/>
          <p:cNvSpPr txBox="1"/>
          <p:nvPr/>
        </p:nvSpPr>
        <p:spPr>
          <a:xfrm>
            <a:off x="3756641" y="5177135"/>
            <a:ext cx="1006750" cy="461665"/>
          </a:xfrm>
          <a:prstGeom prst="rect">
            <a:avLst/>
          </a:prstGeom>
          <a:noFill/>
        </p:spPr>
        <p:txBody>
          <a:bodyPr wrap="none" rtlCol="0">
            <a:spAutoFit/>
          </a:bodyPr>
          <a:lstStyle/>
          <a:p>
            <a:r>
              <a:rPr lang="en-US" sz="2400" b="1" dirty="0" smtClean="0"/>
              <a:t>Binary</a:t>
            </a:r>
            <a:endParaRPr lang="en-US" sz="2400" b="1" dirty="0"/>
          </a:p>
        </p:txBody>
      </p:sp>
    </p:spTree>
    <p:extLst>
      <p:ext uri="{BB962C8B-B14F-4D97-AF65-F5344CB8AC3E}">
        <p14:creationId xmlns:p14="http://schemas.microsoft.com/office/powerpoint/2010/main" val="38344949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Eigen Functions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smtClean="0"/>
                  <a:t>Settings from Fergus et al. NIPS, 2009</a:t>
                </a:r>
              </a:p>
              <a:p>
                <a:r>
                  <a:rPr lang="en-US" dirty="0" smtClean="0"/>
                  <a:t>GIST descriptor</a:t>
                </a:r>
              </a:p>
              <a:p>
                <a:r>
                  <a:rPr lang="en-US" dirty="0" smtClean="0"/>
                  <a:t>32D </a:t>
                </a:r>
                <a:r>
                  <a:rPr lang="en-US" dirty="0"/>
                  <a:t>space using </a:t>
                </a:r>
                <a:r>
                  <a:rPr lang="en-US" dirty="0" smtClean="0"/>
                  <a:t>PCA</a:t>
                </a:r>
              </a:p>
              <a:p>
                <a:pPr lvl="1"/>
                <a:r>
                  <a:rPr lang="en-US" dirty="0" smtClean="0"/>
                  <a:t>k</a:t>
                </a:r>
                <a:r>
                  <a:rPr lang="en-US" dirty="0"/>
                  <a:t>=</a:t>
                </a:r>
                <a:r>
                  <a:rPr lang="en-US" dirty="0" smtClean="0"/>
                  <a:t>64 </a:t>
                </a:r>
                <a:r>
                  <a:rPr lang="en-US" dirty="0" err="1"/>
                  <a:t>eigen</a:t>
                </a:r>
                <a:r>
                  <a:rPr lang="en-US" dirty="0"/>
                  <a:t> functions </a:t>
                </a:r>
                <a:endParaRPr lang="en-US" dirty="0" smtClean="0"/>
              </a:p>
              <a:p>
                <a:pPr lvl="1"/>
                <a14:m>
                  <m:oMath xmlns:m="http://schemas.openxmlformats.org/officeDocument/2006/math">
                    <m:r>
                      <a:rPr lang="en-US" i="1" dirty="0" smtClean="0">
                        <a:latin typeface="Cambria Math"/>
                      </a:rPr>
                      <m:t>𝜆</m:t>
                    </m:r>
                    <m:r>
                      <a:rPr lang="en-US" i="1" dirty="0">
                        <a:latin typeface="Cambria Math"/>
                      </a:rPr>
                      <m:t>=</m:t>
                    </m:r>
                    <m:r>
                      <a:rPr lang="en-US" i="1" dirty="0" smtClean="0">
                        <a:latin typeface="Cambria Math"/>
                      </a:rPr>
                      <m:t>50</m:t>
                    </m:r>
                  </m:oMath>
                </a14:m>
                <a:endParaRPr lang="en-US" dirty="0" smtClean="0"/>
              </a:p>
              <a:p>
                <a:pPr lvl="1"/>
                <a14:m>
                  <m:oMath xmlns:m="http://schemas.openxmlformats.org/officeDocument/2006/math">
                    <m:r>
                      <a:rPr lang="en-US" i="1" dirty="0" smtClean="0">
                        <a:latin typeface="Cambria Math"/>
                      </a:rPr>
                      <m:t>𝜖</m:t>
                    </m:r>
                    <m:r>
                      <a:rPr lang="en-US" i="1" dirty="0">
                        <a:latin typeface="Cambria Math"/>
                      </a:rPr>
                      <m:t>=</m:t>
                    </m:r>
                    <m:r>
                      <a:rPr lang="en-US" i="1" dirty="0" smtClean="0">
                        <a:latin typeface="Cambria Math"/>
                      </a:rPr>
                      <m:t>0.2</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776" t="-135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0685640F-F442-41BC-A4D4-AC338F572387}" type="slidenum">
              <a:rPr lang="en-US" smtClean="0"/>
              <a:t>44</a:t>
            </a:fld>
            <a:endParaRPr lang="en-US" dirty="0"/>
          </a:p>
        </p:txBody>
      </p:sp>
    </p:spTree>
    <p:extLst>
      <p:ext uri="{BB962C8B-B14F-4D97-AF65-F5344CB8AC3E}">
        <p14:creationId xmlns:p14="http://schemas.microsoft.com/office/powerpoint/2010/main" val="10574392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Features</a:t>
            </a:r>
            <a:endParaRPr lang="en-US" dirty="0"/>
          </a:p>
        </p:txBody>
      </p:sp>
      <p:sp>
        <p:nvSpPr>
          <p:cNvPr id="3" name="Content Placeholder 2"/>
          <p:cNvSpPr>
            <a:spLocks noGrp="1"/>
          </p:cNvSpPr>
          <p:nvPr>
            <p:ph idx="1"/>
          </p:nvPr>
        </p:nvSpPr>
        <p:spPr/>
        <p:txBody>
          <a:bodyPr/>
          <a:lstStyle/>
          <a:p>
            <a:r>
              <a:rPr lang="en-US" dirty="0" smtClean="0"/>
              <a:t>960D GIST</a:t>
            </a:r>
          </a:p>
          <a:p>
            <a:r>
              <a:rPr lang="en-US" dirty="0" smtClean="0"/>
              <a:t>75D </a:t>
            </a:r>
            <a:r>
              <a:rPr lang="en-US" dirty="0"/>
              <a:t>RGB </a:t>
            </a:r>
            <a:r>
              <a:rPr lang="en-US" dirty="0" smtClean="0"/>
              <a:t>(</a:t>
            </a:r>
            <a:r>
              <a:rPr lang="en-US" dirty="0"/>
              <a:t>image is resized to </a:t>
            </a:r>
            <a:r>
              <a:rPr lang="en-US" dirty="0" smtClean="0"/>
              <a:t>5x5)</a:t>
            </a:r>
          </a:p>
          <a:p>
            <a:r>
              <a:rPr lang="en-US" dirty="0" smtClean="0"/>
              <a:t>30D </a:t>
            </a:r>
            <a:r>
              <a:rPr lang="en-US" dirty="0"/>
              <a:t>histogram of line </a:t>
            </a:r>
            <a:r>
              <a:rPr lang="en-US" dirty="0" smtClean="0"/>
              <a:t>lengths</a:t>
            </a:r>
          </a:p>
          <a:p>
            <a:r>
              <a:rPr lang="en-US" dirty="0" smtClean="0"/>
              <a:t>200D </a:t>
            </a:r>
            <a:r>
              <a:rPr lang="en-US" dirty="0"/>
              <a:t>histogram of orientation of </a:t>
            </a:r>
            <a:r>
              <a:rPr lang="en-US" dirty="0" smtClean="0"/>
              <a:t>lines</a:t>
            </a:r>
          </a:p>
          <a:p>
            <a:r>
              <a:rPr lang="en-US" dirty="0" smtClean="0"/>
              <a:t>784D </a:t>
            </a:r>
            <a:r>
              <a:rPr lang="en-US" dirty="0"/>
              <a:t>3D-histogram Lab color space </a:t>
            </a:r>
            <a:r>
              <a:rPr lang="en-US" dirty="0" smtClean="0"/>
              <a:t>(14x14x4)</a:t>
            </a:r>
          </a:p>
          <a:p>
            <a:endParaRPr lang="en-US" dirty="0"/>
          </a:p>
          <a:p>
            <a:r>
              <a:rPr lang="en-US" dirty="0" smtClean="0"/>
              <a:t>Total 2049</a:t>
            </a:r>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0685640F-F442-41BC-A4D4-AC338F572387}" type="slidenum">
              <a:rPr lang="en-US" smtClean="0"/>
              <a:t>45</a:t>
            </a:fld>
            <a:endParaRPr lang="en-US" dirty="0"/>
          </a:p>
        </p:txBody>
      </p:sp>
      <p:sp>
        <p:nvSpPr>
          <p:cNvPr id="5" name="TextBox 4"/>
          <p:cNvSpPr txBox="1"/>
          <p:nvPr/>
        </p:nvSpPr>
        <p:spPr>
          <a:xfrm>
            <a:off x="15005" y="6629400"/>
            <a:ext cx="5634556" cy="276999"/>
          </a:xfrm>
          <a:prstGeom prst="rect">
            <a:avLst/>
          </a:prstGeom>
          <a:noFill/>
        </p:spPr>
        <p:txBody>
          <a:bodyPr wrap="none" rtlCol="0">
            <a:spAutoFit/>
          </a:bodyPr>
          <a:lstStyle/>
          <a:p>
            <a:r>
              <a:rPr lang="en-US" sz="1200" dirty="0" smtClean="0"/>
              <a:t>[Hays and </a:t>
            </a:r>
            <a:r>
              <a:rPr lang="en-US" sz="1200" dirty="0" err="1" smtClean="0"/>
              <a:t>Efros</a:t>
            </a:r>
            <a:r>
              <a:rPr lang="en-US" sz="1200" dirty="0" smtClean="0"/>
              <a:t>, SIGGRAPH 2007] [</a:t>
            </a:r>
            <a:r>
              <a:rPr lang="en-US" sz="1200" dirty="0" err="1" smtClean="0"/>
              <a:t>Oliva</a:t>
            </a:r>
            <a:r>
              <a:rPr lang="en-US" sz="1200" dirty="0" smtClean="0"/>
              <a:t> and </a:t>
            </a:r>
            <a:r>
              <a:rPr lang="en-US" sz="1200" dirty="0" err="1" smtClean="0"/>
              <a:t>Torralba</a:t>
            </a:r>
            <a:r>
              <a:rPr lang="en-US" sz="1200" dirty="0" smtClean="0"/>
              <a:t>, 2006] [</a:t>
            </a:r>
            <a:r>
              <a:rPr lang="en-US" sz="1200" dirty="0" err="1" smtClean="0"/>
              <a:t>Torralba</a:t>
            </a:r>
            <a:r>
              <a:rPr lang="en-US" sz="1200" dirty="0" smtClean="0"/>
              <a:t> et al., PAMI, 2008]</a:t>
            </a:r>
            <a:endParaRPr lang="en-US" sz="1200" dirty="0"/>
          </a:p>
        </p:txBody>
      </p:sp>
    </p:spTree>
    <p:extLst>
      <p:ext uri="{BB962C8B-B14F-4D97-AF65-F5344CB8AC3E}">
        <p14:creationId xmlns:p14="http://schemas.microsoft.com/office/powerpoint/2010/main" val="36544166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Categories</a:t>
            </a:r>
            <a:endParaRPr lang="en-US" dirty="0"/>
          </a:p>
        </p:txBody>
      </p:sp>
      <p:sp>
        <p:nvSpPr>
          <p:cNvPr id="4" name="Slide Number Placeholder 3"/>
          <p:cNvSpPr>
            <a:spLocks noGrp="1"/>
          </p:cNvSpPr>
          <p:nvPr>
            <p:ph type="sldNum" sz="quarter" idx="12"/>
          </p:nvPr>
        </p:nvSpPr>
        <p:spPr/>
        <p:txBody>
          <a:bodyPr/>
          <a:lstStyle/>
          <a:p>
            <a:fld id="{0685640F-F442-41BC-A4D4-AC338F572387}" type="slidenum">
              <a:rPr lang="en-US" smtClean="0"/>
              <a:t>46</a:t>
            </a:fld>
            <a:endParaRPr lang="en-US" dirty="0"/>
          </a:p>
        </p:txBody>
      </p:sp>
      <p:pic>
        <p:nvPicPr>
          <p:cNvPr id="9" name="Picture 8"/>
          <p:cNvPicPr>
            <a:picLocks noChangeAspect="1"/>
          </p:cNvPicPr>
          <p:nvPr/>
        </p:nvPicPr>
        <p:blipFill>
          <a:blip r:embed="rId3"/>
          <a:stretch>
            <a:fillRect/>
          </a:stretch>
        </p:blipFill>
        <p:spPr>
          <a:xfrm>
            <a:off x="838200" y="1371600"/>
            <a:ext cx="3178628" cy="1828800"/>
          </a:xfrm>
          <a:prstGeom prst="rect">
            <a:avLst/>
          </a:prstGeom>
        </p:spPr>
      </p:pic>
      <p:pic>
        <p:nvPicPr>
          <p:cNvPr id="12" name="Picture 11"/>
          <p:cNvPicPr>
            <a:picLocks noChangeAspect="1"/>
          </p:cNvPicPr>
          <p:nvPr/>
        </p:nvPicPr>
        <p:blipFill>
          <a:blip r:embed="rId4"/>
          <a:stretch>
            <a:fillRect/>
          </a:stretch>
        </p:blipFill>
        <p:spPr>
          <a:xfrm>
            <a:off x="4648200" y="1371600"/>
            <a:ext cx="3526972" cy="1828800"/>
          </a:xfrm>
          <a:prstGeom prst="rect">
            <a:avLst/>
          </a:prstGeom>
        </p:spPr>
      </p:pic>
      <p:pic>
        <p:nvPicPr>
          <p:cNvPr id="13" name="Picture 12"/>
          <p:cNvPicPr>
            <a:picLocks noChangeAspect="1"/>
          </p:cNvPicPr>
          <p:nvPr/>
        </p:nvPicPr>
        <p:blipFill>
          <a:blip r:embed="rId5"/>
          <a:stretch>
            <a:fillRect/>
          </a:stretch>
        </p:blipFill>
        <p:spPr>
          <a:xfrm>
            <a:off x="914400" y="3276600"/>
            <a:ext cx="3048000" cy="1828800"/>
          </a:xfrm>
          <a:prstGeom prst="rect">
            <a:avLst/>
          </a:prstGeom>
        </p:spPr>
      </p:pic>
      <p:pic>
        <p:nvPicPr>
          <p:cNvPr id="14" name="Picture 13"/>
          <p:cNvPicPr>
            <a:picLocks noChangeAspect="1"/>
          </p:cNvPicPr>
          <p:nvPr/>
        </p:nvPicPr>
        <p:blipFill>
          <a:blip r:embed="rId6"/>
          <a:stretch>
            <a:fillRect/>
          </a:stretch>
        </p:blipFill>
        <p:spPr>
          <a:xfrm>
            <a:off x="4572000" y="3276600"/>
            <a:ext cx="3713485" cy="1295400"/>
          </a:xfrm>
          <a:prstGeom prst="rect">
            <a:avLst/>
          </a:prstGeom>
        </p:spPr>
      </p:pic>
    </p:spTree>
    <p:extLst>
      <p:ext uri="{BB962C8B-B14F-4D97-AF65-F5344CB8AC3E}">
        <p14:creationId xmlns:p14="http://schemas.microsoft.com/office/powerpoint/2010/main" val="37359421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Binary Attribute Relationship</a:t>
            </a:r>
            <a:endParaRPr lang="en-US" dirty="0"/>
          </a:p>
        </p:txBody>
      </p:sp>
      <p:pic>
        <p:nvPicPr>
          <p:cNvPr id="5" name="Content Placeholder 4"/>
          <p:cNvPicPr>
            <a:picLocks noGrp="1" noChangeAspect="1"/>
          </p:cNvPicPr>
          <p:nvPr>
            <p:ph idx="1"/>
          </p:nvPr>
        </p:nvPicPr>
        <p:blipFill rotWithShape="1">
          <a:blip r:embed="rId3"/>
          <a:srcRect t="647" r="-1174" b="43"/>
          <a:stretch/>
        </p:blipFill>
        <p:spPr>
          <a:xfrm>
            <a:off x="381000" y="870049"/>
            <a:ext cx="8382000" cy="5987951"/>
          </a:xfrm>
        </p:spPr>
      </p:pic>
      <p:sp>
        <p:nvSpPr>
          <p:cNvPr id="4" name="Slide Number Placeholder 3"/>
          <p:cNvSpPr>
            <a:spLocks noGrp="1"/>
          </p:cNvSpPr>
          <p:nvPr>
            <p:ph type="sldNum" sz="quarter" idx="12"/>
          </p:nvPr>
        </p:nvSpPr>
        <p:spPr/>
        <p:txBody>
          <a:bodyPr/>
          <a:lstStyle/>
          <a:p>
            <a:fld id="{0685640F-F442-41BC-A4D4-AC338F572387}" type="slidenum">
              <a:rPr lang="en-US" smtClean="0"/>
              <a:t>47</a:t>
            </a:fld>
            <a:endParaRPr lang="en-US" dirty="0"/>
          </a:p>
        </p:txBody>
      </p:sp>
    </p:spTree>
    <p:extLst>
      <p:ext uri="{BB962C8B-B14F-4D97-AF65-F5344CB8AC3E}">
        <p14:creationId xmlns:p14="http://schemas.microsoft.com/office/powerpoint/2010/main" val="38225838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Comparative Attribute Relationships</a:t>
            </a:r>
            <a:endParaRPr lang="en-US" sz="3600" dirty="0"/>
          </a:p>
        </p:txBody>
      </p:sp>
      <p:pic>
        <p:nvPicPr>
          <p:cNvPr id="5" name="Content Placeholder 4"/>
          <p:cNvPicPr>
            <a:picLocks noGrp="1" noChangeAspect="1"/>
          </p:cNvPicPr>
          <p:nvPr>
            <p:ph idx="1"/>
          </p:nvPr>
        </p:nvPicPr>
        <p:blipFill rotWithShape="1">
          <a:blip r:embed="rId3"/>
          <a:srcRect l="-610" r="-984"/>
          <a:stretch/>
        </p:blipFill>
        <p:spPr>
          <a:xfrm>
            <a:off x="76200" y="990600"/>
            <a:ext cx="9022859" cy="5334000"/>
          </a:xfrm>
        </p:spPr>
      </p:pic>
      <p:sp>
        <p:nvSpPr>
          <p:cNvPr id="4" name="Slide Number Placeholder 3"/>
          <p:cNvSpPr>
            <a:spLocks noGrp="1"/>
          </p:cNvSpPr>
          <p:nvPr>
            <p:ph type="sldNum" sz="quarter" idx="12"/>
          </p:nvPr>
        </p:nvSpPr>
        <p:spPr/>
        <p:txBody>
          <a:bodyPr/>
          <a:lstStyle/>
          <a:p>
            <a:fld id="{0685640F-F442-41BC-A4D4-AC338F572387}" type="slidenum">
              <a:rPr lang="en-US" smtClean="0"/>
              <a:t>48</a:t>
            </a:fld>
            <a:endParaRPr lang="en-US" dirty="0"/>
          </a:p>
        </p:txBody>
      </p:sp>
    </p:spTree>
    <p:extLst>
      <p:ext uri="{BB962C8B-B14F-4D97-AF65-F5344CB8AC3E}">
        <p14:creationId xmlns:p14="http://schemas.microsoft.com/office/powerpoint/2010/main" val="42894746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Classifiers</a:t>
            </a:r>
            <a:endParaRPr lang="en-US" dirty="0"/>
          </a:p>
        </p:txBody>
      </p:sp>
      <p:sp>
        <p:nvSpPr>
          <p:cNvPr id="3" name="Content Placeholder 2"/>
          <p:cNvSpPr>
            <a:spLocks noGrp="1"/>
          </p:cNvSpPr>
          <p:nvPr>
            <p:ph idx="1"/>
          </p:nvPr>
        </p:nvSpPr>
        <p:spPr>
          <a:xfrm>
            <a:off x="114299" y="990600"/>
            <a:ext cx="8924925" cy="5867400"/>
          </a:xfrm>
        </p:spPr>
        <p:txBody>
          <a:bodyPr/>
          <a:lstStyle/>
          <a:p>
            <a:r>
              <a:rPr lang="en-US" dirty="0" smtClean="0"/>
              <a:t>Boosted Decision Trees</a:t>
            </a:r>
          </a:p>
          <a:p>
            <a:pPr lvl="1"/>
            <a:r>
              <a:rPr lang="en-US" dirty="0" smtClean="0"/>
              <a:t>From [</a:t>
            </a:r>
            <a:r>
              <a:rPr lang="en-US" dirty="0" err="1" smtClean="0"/>
              <a:t>Hoiem</a:t>
            </a:r>
            <a:r>
              <a:rPr lang="en-US" dirty="0" smtClean="0"/>
              <a:t> et al., IJCV 2007]</a:t>
            </a:r>
          </a:p>
          <a:p>
            <a:r>
              <a:rPr lang="en-US" dirty="0" smtClean="0"/>
              <a:t>Scene</a:t>
            </a:r>
          </a:p>
          <a:p>
            <a:pPr lvl="1"/>
            <a:r>
              <a:rPr lang="en-US" dirty="0" smtClean="0"/>
              <a:t>20 Trees, 8 Nodes</a:t>
            </a:r>
          </a:p>
          <a:p>
            <a:r>
              <a:rPr lang="en-US" dirty="0" smtClean="0"/>
              <a:t>Binary Attribute</a:t>
            </a:r>
          </a:p>
          <a:p>
            <a:pPr lvl="1"/>
            <a:r>
              <a:rPr lang="en-US" dirty="0" smtClean="0"/>
              <a:t>40 </a:t>
            </a:r>
            <a:r>
              <a:rPr lang="en-US" dirty="0"/>
              <a:t>Trees, 8 </a:t>
            </a:r>
            <a:r>
              <a:rPr lang="en-US" dirty="0" smtClean="0"/>
              <a:t>Nodes</a:t>
            </a:r>
          </a:p>
          <a:p>
            <a:r>
              <a:rPr lang="en-US" dirty="0" smtClean="0"/>
              <a:t>Comparative Attribute</a:t>
            </a:r>
          </a:p>
          <a:p>
            <a:pPr marL="742950" lvl="2" indent="-342900"/>
            <a:r>
              <a:rPr lang="en-US" dirty="0"/>
              <a:t>20 Trees, </a:t>
            </a:r>
            <a:r>
              <a:rPr lang="en-US" dirty="0" smtClean="0"/>
              <a:t>4 Nodes</a:t>
            </a:r>
          </a:p>
          <a:p>
            <a:pPr marL="742950" lvl="2" indent="-342900"/>
            <a:r>
              <a:rPr lang="en-US" dirty="0" smtClean="0"/>
              <a:t>Differential features as in [Gupta and Davis, ECCV 2008]</a:t>
            </a:r>
            <a:endParaRPr lang="en-US" dirty="0"/>
          </a:p>
          <a:p>
            <a:endParaRPr lang="en-US" dirty="0"/>
          </a:p>
        </p:txBody>
      </p:sp>
      <p:sp>
        <p:nvSpPr>
          <p:cNvPr id="4" name="Slide Number Placeholder 3"/>
          <p:cNvSpPr>
            <a:spLocks noGrp="1"/>
          </p:cNvSpPr>
          <p:nvPr>
            <p:ph type="sldNum" sz="quarter" idx="12"/>
          </p:nvPr>
        </p:nvSpPr>
        <p:spPr/>
        <p:txBody>
          <a:bodyPr/>
          <a:lstStyle/>
          <a:p>
            <a:fld id="{0685640F-F442-41BC-A4D4-AC338F572387}" type="slidenum">
              <a:rPr lang="en-US" smtClean="0"/>
              <a:t>49</a:t>
            </a:fld>
            <a:endParaRPr lang="en-US" dirty="0"/>
          </a:p>
        </p:txBody>
      </p:sp>
    </p:spTree>
    <p:extLst>
      <p:ext uri="{BB962C8B-B14F-4D97-AF65-F5344CB8AC3E}">
        <p14:creationId xmlns:p14="http://schemas.microsoft.com/office/powerpoint/2010/main" val="10017979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p:cNvCxnSpPr/>
          <p:nvPr/>
        </p:nvCxnSpPr>
        <p:spPr>
          <a:xfrm>
            <a:off x="38100" y="350178"/>
            <a:ext cx="9067800" cy="0"/>
          </a:xfrm>
          <a:prstGeom prst="straightConnector1">
            <a:avLst/>
          </a:prstGeom>
          <a:ln w="101600" cap="rnd">
            <a:round/>
            <a:tailEnd type="stealth"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39402" y="-80665"/>
            <a:ext cx="1600310" cy="461665"/>
          </a:xfrm>
          <a:prstGeom prst="rect">
            <a:avLst/>
          </a:prstGeom>
          <a:noFill/>
        </p:spPr>
        <p:txBody>
          <a:bodyPr wrap="none" rtlCol="0">
            <a:spAutoFit/>
          </a:bodyPr>
          <a:lstStyle/>
          <a:p>
            <a:r>
              <a:rPr lang="en-US" sz="2400" b="1" cap="small" dirty="0" smtClean="0">
                <a:solidFill>
                  <a:schemeClr val="tx1">
                    <a:lumMod val="50000"/>
                    <a:lumOff val="50000"/>
                  </a:schemeClr>
                </a:solidFill>
              </a:rPr>
              <a:t>Supervision</a:t>
            </a:r>
            <a:endParaRPr lang="en-US" sz="2400" b="1" cap="small" dirty="0">
              <a:solidFill>
                <a:schemeClr val="tx1">
                  <a:lumMod val="50000"/>
                  <a:lumOff val="50000"/>
                </a:schemeClr>
              </a:solidFill>
            </a:endParaRPr>
          </a:p>
        </p:txBody>
      </p:sp>
      <p:sp>
        <p:nvSpPr>
          <p:cNvPr id="21" name="TextBox 20"/>
          <p:cNvSpPr txBox="1"/>
          <p:nvPr/>
        </p:nvSpPr>
        <p:spPr>
          <a:xfrm>
            <a:off x="7239000" y="329624"/>
            <a:ext cx="1981200" cy="584775"/>
          </a:xfrm>
          <a:prstGeom prst="rect">
            <a:avLst/>
          </a:prstGeom>
          <a:noFill/>
        </p:spPr>
        <p:txBody>
          <a:bodyPr wrap="square" rtlCol="0">
            <a:spAutoFit/>
          </a:bodyPr>
          <a:lstStyle/>
          <a:p>
            <a:pPr algn="ctr"/>
            <a:r>
              <a:rPr lang="en-US" sz="3200" b="1" cap="small" dirty="0" smtClean="0">
                <a:solidFill>
                  <a:schemeClr val="bg1">
                    <a:lumMod val="65000"/>
                  </a:schemeClr>
                </a:solidFill>
              </a:rPr>
              <a:t>Supervised</a:t>
            </a:r>
          </a:p>
        </p:txBody>
      </p:sp>
      <p:sp>
        <p:nvSpPr>
          <p:cNvPr id="24" name="TextBox 23"/>
          <p:cNvSpPr txBox="1"/>
          <p:nvPr/>
        </p:nvSpPr>
        <p:spPr>
          <a:xfrm>
            <a:off x="-152400" y="329624"/>
            <a:ext cx="2590800" cy="584775"/>
          </a:xfrm>
          <a:prstGeom prst="rect">
            <a:avLst/>
          </a:prstGeom>
          <a:noFill/>
        </p:spPr>
        <p:txBody>
          <a:bodyPr wrap="square" rtlCol="0">
            <a:spAutoFit/>
          </a:bodyPr>
          <a:lstStyle/>
          <a:p>
            <a:pPr algn="ctr"/>
            <a:r>
              <a:rPr lang="en-US" sz="3200" b="1" cap="small" dirty="0" smtClean="0">
                <a:solidFill>
                  <a:schemeClr val="bg1">
                    <a:lumMod val="65000"/>
                  </a:schemeClr>
                </a:solidFill>
              </a:rPr>
              <a:t>Unsupervised</a:t>
            </a:r>
          </a:p>
        </p:txBody>
      </p:sp>
      <p:sp>
        <p:nvSpPr>
          <p:cNvPr id="25" name="TextBox 24"/>
          <p:cNvSpPr txBox="1"/>
          <p:nvPr/>
        </p:nvSpPr>
        <p:spPr>
          <a:xfrm>
            <a:off x="5943600" y="322264"/>
            <a:ext cx="1981200" cy="584775"/>
          </a:xfrm>
          <a:prstGeom prst="rect">
            <a:avLst/>
          </a:prstGeom>
          <a:noFill/>
        </p:spPr>
        <p:txBody>
          <a:bodyPr wrap="square" rtlCol="0">
            <a:spAutoFit/>
          </a:bodyPr>
          <a:lstStyle/>
          <a:p>
            <a:pPr algn="ctr"/>
            <a:r>
              <a:rPr lang="en-US" sz="1600" b="1" cap="small" dirty="0" smtClean="0">
                <a:solidFill>
                  <a:schemeClr val="bg1">
                    <a:lumMod val="65000"/>
                  </a:schemeClr>
                </a:solidFill>
              </a:rPr>
              <a:t>Active</a:t>
            </a:r>
          </a:p>
          <a:p>
            <a:pPr algn="ctr"/>
            <a:r>
              <a:rPr lang="en-US" sz="1600" b="1" cap="small" dirty="0" smtClean="0">
                <a:solidFill>
                  <a:schemeClr val="bg1">
                    <a:lumMod val="65000"/>
                  </a:schemeClr>
                </a:solidFill>
              </a:rPr>
              <a:t>Learning</a:t>
            </a:r>
          </a:p>
        </p:txBody>
      </p:sp>
      <p:sp>
        <p:nvSpPr>
          <p:cNvPr id="23" name="TextBox 22"/>
          <p:cNvSpPr txBox="1"/>
          <p:nvPr/>
        </p:nvSpPr>
        <p:spPr>
          <a:xfrm>
            <a:off x="2997486" y="304800"/>
            <a:ext cx="3149029" cy="646331"/>
          </a:xfrm>
          <a:prstGeom prst="rect">
            <a:avLst/>
          </a:prstGeom>
          <a:noFill/>
        </p:spPr>
        <p:txBody>
          <a:bodyPr wrap="square" rtlCol="0">
            <a:spAutoFit/>
          </a:bodyPr>
          <a:lstStyle/>
          <a:p>
            <a:pPr algn="ctr"/>
            <a:r>
              <a:rPr lang="en-US" sz="3600" b="1" cap="small" dirty="0" smtClean="0"/>
              <a:t>Semi-Supervised</a:t>
            </a:r>
          </a:p>
        </p:txBody>
      </p:sp>
      <p:sp>
        <p:nvSpPr>
          <p:cNvPr id="37" name="TextBox 36"/>
          <p:cNvSpPr txBox="1"/>
          <p:nvPr/>
        </p:nvSpPr>
        <p:spPr>
          <a:xfrm>
            <a:off x="2464405" y="905470"/>
            <a:ext cx="4215193" cy="923330"/>
          </a:xfrm>
          <a:prstGeom prst="rect">
            <a:avLst/>
          </a:prstGeom>
          <a:noFill/>
        </p:spPr>
        <p:txBody>
          <a:bodyPr wrap="none" rtlCol="0">
            <a:spAutoFit/>
          </a:bodyPr>
          <a:lstStyle/>
          <a:p>
            <a:pPr algn="ctr"/>
            <a:r>
              <a:rPr lang="en-US" sz="5400" b="1" cap="small" dirty="0" smtClean="0"/>
              <a:t>Bootstrapping</a:t>
            </a:r>
          </a:p>
        </p:txBody>
      </p:sp>
      <p:sp>
        <p:nvSpPr>
          <p:cNvPr id="69" name="Rectangle 68"/>
          <p:cNvSpPr/>
          <p:nvPr/>
        </p:nvSpPr>
        <p:spPr>
          <a:xfrm>
            <a:off x="-182880" y="2057400"/>
            <a:ext cx="2057400" cy="830997"/>
          </a:xfrm>
          <a:prstGeom prst="rect">
            <a:avLst/>
          </a:prstGeom>
        </p:spPr>
        <p:txBody>
          <a:bodyPr wrap="square">
            <a:spAutoFit/>
          </a:bodyPr>
          <a:lstStyle/>
          <a:p>
            <a:pPr algn="ctr"/>
            <a:r>
              <a:rPr lang="en-US" sz="2400" b="1" dirty="0" smtClean="0">
                <a:cs typeface="Arial" pitchFamily="34" charset="0"/>
              </a:rPr>
              <a:t>Labeled Seed Examples</a:t>
            </a:r>
            <a:endParaRPr lang="en-US" sz="2400" b="1" dirty="0">
              <a:cs typeface="Arial" pitchFamily="34" charset="0"/>
            </a:endParaRPr>
          </a:p>
        </p:txBody>
      </p:sp>
      <p:grpSp>
        <p:nvGrpSpPr>
          <p:cNvPr id="7178" name="Group 7177"/>
          <p:cNvGrpSpPr/>
          <p:nvPr/>
        </p:nvGrpSpPr>
        <p:grpSpPr>
          <a:xfrm>
            <a:off x="9117" y="2895600"/>
            <a:ext cx="1673407" cy="2428499"/>
            <a:chOff x="96153" y="2511801"/>
            <a:chExt cx="1673407" cy="2428499"/>
          </a:xfrm>
        </p:grpSpPr>
        <p:sp>
          <p:nvSpPr>
            <p:cNvPr id="7172" name="Rectangle 7171"/>
            <p:cNvSpPr/>
            <p:nvPr/>
          </p:nvSpPr>
          <p:spPr>
            <a:xfrm>
              <a:off x="152400" y="2566978"/>
              <a:ext cx="1574799"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pic>
          <p:nvPicPr>
            <p:cNvPr id="63" name="Picture 211" descr="C:\Users\AbHi\Documents\My Dropbox\cvpr12\see21_files\resized\sun_cexgewbepduerubb_320x240.jpg"/>
            <p:cNvPicPr>
              <a:picLocks noChangeAspect="1" noChangeArrowheads="1"/>
            </p:cNvPicPr>
            <p:nvPr/>
          </p:nvPicPr>
          <p:blipFill>
            <a:blip r:embed="rId3" cstate="screen"/>
            <a:srcRect/>
            <a:stretch>
              <a:fillRect/>
            </a:stretch>
          </p:blipFill>
          <p:spPr bwMode="auto">
            <a:xfrm>
              <a:off x="277237" y="2853239"/>
              <a:ext cx="1311237" cy="983428"/>
            </a:xfrm>
            <a:prstGeom prst="rect">
              <a:avLst/>
            </a:prstGeom>
            <a:noFill/>
          </p:spPr>
        </p:pic>
        <p:pic>
          <p:nvPicPr>
            <p:cNvPr id="64" name="Picture 212" descr="C:\Users\AbHi\Documents\My Dropbox\cvpr12\see21_files\resized\sun_cfsknrqkwoyyclpl_320x235.jpg"/>
            <p:cNvPicPr>
              <a:picLocks noChangeAspect="1" noChangeArrowheads="1"/>
            </p:cNvPicPr>
            <p:nvPr/>
          </p:nvPicPr>
          <p:blipFill>
            <a:blip r:embed="rId4" cstate="screen"/>
            <a:srcRect/>
            <a:stretch>
              <a:fillRect/>
            </a:stretch>
          </p:blipFill>
          <p:spPr bwMode="auto">
            <a:xfrm>
              <a:off x="275874" y="3893372"/>
              <a:ext cx="1313669" cy="983428"/>
            </a:xfrm>
            <a:prstGeom prst="rect">
              <a:avLst/>
            </a:prstGeom>
            <a:noFill/>
          </p:spPr>
        </p:pic>
        <p:sp>
          <p:nvSpPr>
            <p:cNvPr id="72" name="TextBox 71"/>
            <p:cNvSpPr txBox="1"/>
            <p:nvPr/>
          </p:nvSpPr>
          <p:spPr>
            <a:xfrm>
              <a:off x="96153" y="2511801"/>
              <a:ext cx="1673407" cy="400110"/>
            </a:xfrm>
            <a:prstGeom prst="rect">
              <a:avLst/>
            </a:prstGeom>
            <a:noFill/>
          </p:spPr>
          <p:txBody>
            <a:bodyPr wrap="none" rtlCol="0">
              <a:spAutoFit/>
            </a:bodyPr>
            <a:lstStyle/>
            <a:p>
              <a:r>
                <a:rPr lang="en-US" sz="2000" b="1" dirty="0" smtClean="0"/>
                <a:t>Amphitheatre</a:t>
              </a:r>
              <a:endParaRPr lang="en-US" sz="2000" b="1" dirty="0"/>
            </a:p>
          </p:txBody>
        </p:sp>
      </p:grpSp>
      <p:sp>
        <p:nvSpPr>
          <p:cNvPr id="114" name="Rectangle 113"/>
          <p:cNvSpPr/>
          <p:nvPr/>
        </p:nvSpPr>
        <p:spPr>
          <a:xfrm>
            <a:off x="3720283" y="2057400"/>
            <a:ext cx="1494319" cy="830997"/>
          </a:xfrm>
          <a:prstGeom prst="rect">
            <a:avLst/>
          </a:prstGeom>
        </p:spPr>
        <p:txBody>
          <a:bodyPr wrap="none">
            <a:spAutoFit/>
          </a:bodyPr>
          <a:lstStyle/>
          <a:p>
            <a:pPr algn="ctr"/>
            <a:r>
              <a:rPr lang="en-US" sz="2400" b="1" dirty="0" smtClean="0">
                <a:cs typeface="Arial" pitchFamily="34" charset="0"/>
              </a:rPr>
              <a:t>Unlabeled</a:t>
            </a:r>
          </a:p>
          <a:p>
            <a:pPr algn="ctr"/>
            <a:r>
              <a:rPr lang="en-US" sz="2400" b="1" dirty="0" smtClean="0">
                <a:cs typeface="Arial" pitchFamily="34" charset="0"/>
              </a:rPr>
              <a:t> Data</a:t>
            </a:r>
            <a:endParaRPr lang="en-US" sz="2400" b="1" dirty="0">
              <a:cs typeface="Arial" pitchFamily="34" charset="0"/>
            </a:endParaRPr>
          </a:p>
        </p:txBody>
      </p:sp>
      <p:sp>
        <p:nvSpPr>
          <p:cNvPr id="10" name="Rectangle 9"/>
          <p:cNvSpPr/>
          <p:nvPr/>
        </p:nvSpPr>
        <p:spPr>
          <a:xfrm>
            <a:off x="6546708" y="2057400"/>
            <a:ext cx="2387885" cy="830997"/>
          </a:xfrm>
          <a:prstGeom prst="rect">
            <a:avLst/>
          </a:prstGeom>
        </p:spPr>
        <p:txBody>
          <a:bodyPr wrap="square">
            <a:spAutoFit/>
          </a:bodyPr>
          <a:lstStyle/>
          <a:p>
            <a:pPr algn="ctr"/>
            <a:r>
              <a:rPr lang="en-US" sz="2400" b="1" dirty="0" smtClean="0">
                <a:cs typeface="Arial" pitchFamily="34" charset="0"/>
              </a:rPr>
              <a:t>Select Candidates</a:t>
            </a:r>
            <a:endParaRPr lang="en-US" sz="2400" b="1" dirty="0">
              <a:cs typeface="Arial" pitchFamily="34" charset="0"/>
            </a:endParaRPr>
          </a:p>
        </p:txBody>
      </p:sp>
      <p:sp>
        <p:nvSpPr>
          <p:cNvPr id="84" name="Right Arrow 83"/>
          <p:cNvSpPr/>
          <p:nvPr/>
        </p:nvSpPr>
        <p:spPr>
          <a:xfrm>
            <a:off x="5715000" y="3986633"/>
            <a:ext cx="609600" cy="375185"/>
          </a:xfrm>
          <a:prstGeom prst="rightArrow">
            <a:avLst>
              <a:gd name="adj1" fmla="val 48750"/>
              <a:gd name="adj2" fmla="val 65000"/>
            </a:avLst>
          </a:prstGeom>
          <a:solidFill>
            <a:schemeClr val="accent1"/>
          </a:solidFill>
          <a:ln w="5715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15" name="Right Arrow 114"/>
          <p:cNvSpPr/>
          <p:nvPr/>
        </p:nvSpPr>
        <p:spPr>
          <a:xfrm>
            <a:off x="1752600" y="3971711"/>
            <a:ext cx="1464730" cy="393553"/>
          </a:xfrm>
          <a:prstGeom prst="rightArrow">
            <a:avLst>
              <a:gd name="adj1" fmla="val 48750"/>
              <a:gd name="adj2" fmla="val 65000"/>
            </a:avLst>
          </a:prstGeom>
          <a:solidFill>
            <a:schemeClr val="accent1"/>
          </a:solidFill>
          <a:ln w="5715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nvGrpSpPr>
          <p:cNvPr id="7174" name="Group 7173"/>
          <p:cNvGrpSpPr/>
          <p:nvPr/>
        </p:nvGrpSpPr>
        <p:grpSpPr>
          <a:xfrm>
            <a:off x="3315870" y="2947004"/>
            <a:ext cx="2303145" cy="1584960"/>
            <a:chOff x="3411855" y="2994660"/>
            <a:chExt cx="2303145" cy="1584960"/>
          </a:xfrm>
        </p:grpSpPr>
        <p:grpSp>
          <p:nvGrpSpPr>
            <p:cNvPr id="7168" name="Group 7167"/>
            <p:cNvGrpSpPr/>
            <p:nvPr/>
          </p:nvGrpSpPr>
          <p:grpSpPr>
            <a:xfrm>
              <a:off x="3470741" y="3027163"/>
              <a:ext cx="2202519" cy="1509881"/>
              <a:chOff x="2362200" y="3515106"/>
              <a:chExt cx="2663528" cy="1825914"/>
            </a:xfrm>
          </p:grpSpPr>
          <p:grpSp>
            <p:nvGrpSpPr>
              <p:cNvPr id="22" name="Group 21"/>
              <p:cNvGrpSpPr/>
              <p:nvPr/>
            </p:nvGrpSpPr>
            <p:grpSpPr>
              <a:xfrm>
                <a:off x="2362200" y="4683046"/>
                <a:ext cx="2663528" cy="657974"/>
                <a:chOff x="2305894" y="2667000"/>
                <a:chExt cx="2663528" cy="657974"/>
              </a:xfrm>
            </p:grpSpPr>
            <p:grpSp>
              <p:nvGrpSpPr>
                <p:cNvPr id="8" name="Group 7"/>
                <p:cNvGrpSpPr/>
                <p:nvPr/>
              </p:nvGrpSpPr>
              <p:grpSpPr>
                <a:xfrm>
                  <a:off x="2313175" y="3024769"/>
                  <a:ext cx="2652454" cy="300205"/>
                  <a:chOff x="3200400" y="5976092"/>
                  <a:chExt cx="2971800" cy="355676"/>
                </a:xfrm>
              </p:grpSpPr>
              <p:pic>
                <p:nvPicPr>
                  <p:cNvPr id="30" name="Picture 2" descr="http://static.commentcamarche.net/en.kioskea.net/faq/images/0-E8jkrpVS-google-images-search-logo-s-.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644" t="16769" r="8844" b="25949"/>
                  <a:stretch/>
                </p:blipFill>
                <p:spPr bwMode="auto">
                  <a:xfrm>
                    <a:off x="4302048" y="5976966"/>
                    <a:ext cx="943812" cy="35392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http://feedgrowth.com/wp-content/uploads/2008/12/facebook-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0400" y="5976092"/>
                    <a:ext cx="945317" cy="35567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http://t1.gstatic.com/images?q=tbn:ANd9GcSVmPb94UcgYqVPOKeEhHrKITxbB3DUXcBJ2zYvxKh-DDLzqf_htHhTB1Zt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0799" y="6018579"/>
                    <a:ext cx="771401" cy="2707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2305894" y="2667000"/>
                  <a:ext cx="2663528" cy="360186"/>
                  <a:chOff x="2983420" y="5465108"/>
                  <a:chExt cx="2984205" cy="426740"/>
                </a:xfrm>
              </p:grpSpPr>
              <p:pic>
                <p:nvPicPr>
                  <p:cNvPr id="32" name="Picture 2" descr="http://pascallin.ecs.soton.ac.uk/challenges/VOC/voc2012/pascal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78282" y="5513563"/>
                    <a:ext cx="938543" cy="32983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ttp://www.image-net.org/splash/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3420" y="5584791"/>
                    <a:ext cx="1359980" cy="18737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ashrivas\Pictures\Picture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55550" y="5465108"/>
                    <a:ext cx="712075" cy="42674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7169" name="Picture 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33136" y="3515106"/>
                <a:ext cx="2521656" cy="110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5" name="Rectangle 124"/>
            <p:cNvSpPr/>
            <p:nvPr/>
          </p:nvSpPr>
          <p:spPr>
            <a:xfrm>
              <a:off x="3411855" y="2994660"/>
              <a:ext cx="2303145" cy="158496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grpSp>
      <p:grpSp>
        <p:nvGrpSpPr>
          <p:cNvPr id="136" name="Group 72"/>
          <p:cNvGrpSpPr/>
          <p:nvPr/>
        </p:nvGrpSpPr>
        <p:grpSpPr>
          <a:xfrm>
            <a:off x="2133600" y="2978205"/>
            <a:ext cx="571499" cy="941656"/>
            <a:chOff x="192196" y="2988337"/>
            <a:chExt cx="571499" cy="974186"/>
          </a:xfrm>
        </p:grpSpPr>
        <p:sp>
          <p:nvSpPr>
            <p:cNvPr id="156" name="Oval 155"/>
            <p:cNvSpPr/>
            <p:nvPr/>
          </p:nvSpPr>
          <p:spPr>
            <a:xfrm>
              <a:off x="411527" y="2988337"/>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7" name="Straight Arrow Connector 156"/>
            <p:cNvCxnSpPr>
              <a:stCxn id="156" idx="3"/>
              <a:endCxn id="158" idx="7"/>
            </p:cNvCxnSpPr>
            <p:nvPr/>
          </p:nvCxnSpPr>
          <p:spPr>
            <a:xfrm flipH="1">
              <a:off x="329504" y="3137128"/>
              <a:ext cx="103958" cy="1506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8" name="Oval 157"/>
            <p:cNvSpPr/>
            <p:nvPr/>
          </p:nvSpPr>
          <p:spPr>
            <a:xfrm>
              <a:off x="201659" y="326227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9" name="Oval 158"/>
            <p:cNvSpPr/>
            <p:nvPr/>
          </p:nvSpPr>
          <p:spPr>
            <a:xfrm>
              <a:off x="613915" y="326227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60" name="Straight Arrow Connector 159"/>
            <p:cNvCxnSpPr>
              <a:stCxn id="156" idx="5"/>
              <a:endCxn id="159" idx="0"/>
            </p:cNvCxnSpPr>
            <p:nvPr/>
          </p:nvCxnSpPr>
          <p:spPr>
            <a:xfrm>
              <a:off x="539372" y="313712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1" name="Oval 160"/>
            <p:cNvSpPr/>
            <p:nvPr/>
          </p:nvSpPr>
          <p:spPr>
            <a:xfrm>
              <a:off x="402064" y="3514267"/>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62" name="Straight Arrow Connector 161"/>
            <p:cNvCxnSpPr>
              <a:stCxn id="161" idx="3"/>
              <a:endCxn id="163" idx="7"/>
            </p:cNvCxnSpPr>
            <p:nvPr/>
          </p:nvCxnSpPr>
          <p:spPr>
            <a:xfrm flipH="1">
              <a:off x="320041" y="3663058"/>
              <a:ext cx="103958" cy="1506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3" name="Oval 162"/>
            <p:cNvSpPr/>
            <p:nvPr/>
          </p:nvSpPr>
          <p:spPr>
            <a:xfrm>
              <a:off x="192196" y="378820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4" name="Oval 163"/>
            <p:cNvSpPr/>
            <p:nvPr/>
          </p:nvSpPr>
          <p:spPr>
            <a:xfrm>
              <a:off x="604452" y="378820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65" name="Straight Arrow Connector 164"/>
            <p:cNvCxnSpPr>
              <a:stCxn id="161" idx="5"/>
              <a:endCxn id="164" idx="0"/>
            </p:cNvCxnSpPr>
            <p:nvPr/>
          </p:nvCxnSpPr>
          <p:spPr>
            <a:xfrm>
              <a:off x="529909" y="366305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6" name="Straight Arrow Connector 165"/>
            <p:cNvCxnSpPr/>
            <p:nvPr/>
          </p:nvCxnSpPr>
          <p:spPr>
            <a:xfrm>
              <a:off x="318242" y="341403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67" name="Rectangle 166"/>
          <p:cNvSpPr/>
          <p:nvPr/>
        </p:nvSpPr>
        <p:spPr>
          <a:xfrm>
            <a:off x="1909547" y="2057400"/>
            <a:ext cx="1138452" cy="830997"/>
          </a:xfrm>
          <a:prstGeom prst="rect">
            <a:avLst/>
          </a:prstGeom>
        </p:spPr>
        <p:txBody>
          <a:bodyPr wrap="none">
            <a:spAutoFit/>
          </a:bodyPr>
          <a:lstStyle/>
          <a:p>
            <a:pPr algn="ctr"/>
            <a:r>
              <a:rPr lang="en-US" sz="2400" b="1" dirty="0" smtClean="0">
                <a:cs typeface="Arial" pitchFamily="34" charset="0"/>
              </a:rPr>
              <a:t>Train</a:t>
            </a:r>
          </a:p>
          <a:p>
            <a:pPr algn="ctr"/>
            <a:r>
              <a:rPr lang="en-US" sz="2400" b="1" dirty="0" smtClean="0">
                <a:cs typeface="Arial" pitchFamily="34" charset="0"/>
              </a:rPr>
              <a:t>Models</a:t>
            </a:r>
            <a:endParaRPr lang="en-US" sz="2400" b="1" dirty="0">
              <a:cs typeface="Arial" pitchFamily="34" charset="0"/>
            </a:endParaRPr>
          </a:p>
        </p:txBody>
      </p:sp>
      <p:sp>
        <p:nvSpPr>
          <p:cNvPr id="168" name="U-Turn Arrow 167"/>
          <p:cNvSpPr/>
          <p:nvPr/>
        </p:nvSpPr>
        <p:spPr>
          <a:xfrm rot="10800000">
            <a:off x="1371598" y="5426875"/>
            <a:ext cx="5486401" cy="827929"/>
          </a:xfrm>
          <a:prstGeom prst="uturnArrow">
            <a:avLst>
              <a:gd name="adj1" fmla="val 21287"/>
              <a:gd name="adj2" fmla="val 19774"/>
              <a:gd name="adj3" fmla="val 24462"/>
              <a:gd name="adj4" fmla="val 42137"/>
              <a:gd name="adj5" fmla="val 99022"/>
            </a:avLst>
          </a:prstGeom>
          <a:solidFill>
            <a:schemeClr val="accent1"/>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nvGrpSpPr>
          <p:cNvPr id="7183" name="Group 7182"/>
          <p:cNvGrpSpPr/>
          <p:nvPr/>
        </p:nvGrpSpPr>
        <p:grpSpPr>
          <a:xfrm>
            <a:off x="3733800" y="5819830"/>
            <a:ext cx="685800" cy="685800"/>
            <a:chOff x="3505200" y="5791200"/>
            <a:chExt cx="685800" cy="685800"/>
          </a:xfrm>
        </p:grpSpPr>
        <p:sp>
          <p:nvSpPr>
            <p:cNvPr id="7181" name="Oval 7180"/>
            <p:cNvSpPr/>
            <p:nvPr/>
          </p:nvSpPr>
          <p:spPr>
            <a:xfrm>
              <a:off x="3505200" y="5791200"/>
              <a:ext cx="685800" cy="68580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182" name="Plus 7181"/>
            <p:cNvSpPr/>
            <p:nvPr/>
          </p:nvSpPr>
          <p:spPr>
            <a:xfrm>
              <a:off x="3519189" y="5805189"/>
              <a:ext cx="657823" cy="657823"/>
            </a:xfrm>
            <a:prstGeom prst="mathPlus">
              <a:avLst>
                <a:gd name="adj1" fmla="val 18886"/>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6" name="Rectangle 175"/>
          <p:cNvSpPr/>
          <p:nvPr/>
        </p:nvSpPr>
        <p:spPr>
          <a:xfrm>
            <a:off x="2851827" y="5042808"/>
            <a:ext cx="2387885" cy="830997"/>
          </a:xfrm>
          <a:prstGeom prst="rect">
            <a:avLst/>
          </a:prstGeom>
        </p:spPr>
        <p:txBody>
          <a:bodyPr wrap="square">
            <a:spAutoFit/>
          </a:bodyPr>
          <a:lstStyle/>
          <a:p>
            <a:pPr algn="ctr"/>
            <a:r>
              <a:rPr lang="en-US" sz="2400" b="1" dirty="0" smtClean="0">
                <a:cs typeface="Arial" pitchFamily="34" charset="0"/>
              </a:rPr>
              <a:t>Add to </a:t>
            </a:r>
          </a:p>
          <a:p>
            <a:pPr algn="ctr"/>
            <a:r>
              <a:rPr lang="en-US" sz="2400" b="1" dirty="0" smtClean="0">
                <a:cs typeface="Arial" pitchFamily="34" charset="0"/>
              </a:rPr>
              <a:t>Labeled Set</a:t>
            </a:r>
            <a:endParaRPr lang="en-US" sz="2400" b="1" dirty="0">
              <a:cs typeface="Arial" pitchFamily="34" charset="0"/>
            </a:endParaRPr>
          </a:p>
        </p:txBody>
      </p:sp>
      <p:sp>
        <p:nvSpPr>
          <p:cNvPr id="57" name="Rectangle 56"/>
          <p:cNvSpPr/>
          <p:nvPr/>
        </p:nvSpPr>
        <p:spPr>
          <a:xfrm>
            <a:off x="1905000" y="2057400"/>
            <a:ext cx="1138453" cy="830997"/>
          </a:xfrm>
          <a:prstGeom prst="rect">
            <a:avLst/>
          </a:prstGeom>
        </p:spPr>
        <p:txBody>
          <a:bodyPr wrap="none">
            <a:spAutoFit/>
          </a:bodyPr>
          <a:lstStyle/>
          <a:p>
            <a:pPr algn="ctr"/>
            <a:r>
              <a:rPr lang="en-US" sz="2400" b="1" dirty="0" smtClean="0">
                <a:cs typeface="Arial" pitchFamily="34" charset="0"/>
              </a:rPr>
              <a:t>Retrain</a:t>
            </a:r>
          </a:p>
          <a:p>
            <a:pPr algn="ctr"/>
            <a:r>
              <a:rPr lang="en-US" sz="2400" b="1" dirty="0" smtClean="0">
                <a:cs typeface="Arial" pitchFamily="34" charset="0"/>
              </a:rPr>
              <a:t>Models</a:t>
            </a:r>
            <a:endParaRPr lang="en-US" sz="2400" b="1" dirty="0">
              <a:cs typeface="Arial" pitchFamily="34" charset="0"/>
            </a:endParaRPr>
          </a:p>
        </p:txBody>
      </p:sp>
      <p:grpSp>
        <p:nvGrpSpPr>
          <p:cNvPr id="58" name="Group 57"/>
          <p:cNvGrpSpPr/>
          <p:nvPr/>
        </p:nvGrpSpPr>
        <p:grpSpPr>
          <a:xfrm>
            <a:off x="6413500" y="2895600"/>
            <a:ext cx="2654300" cy="2428499"/>
            <a:chOff x="6413500" y="2895600"/>
            <a:chExt cx="2654300" cy="2428499"/>
          </a:xfrm>
        </p:grpSpPr>
        <p:sp>
          <p:nvSpPr>
            <p:cNvPr id="59" name="Rectangle 58"/>
            <p:cNvSpPr/>
            <p:nvPr/>
          </p:nvSpPr>
          <p:spPr>
            <a:xfrm>
              <a:off x="6413500" y="2950777"/>
              <a:ext cx="2654300"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grpSp>
          <p:nvGrpSpPr>
            <p:cNvPr id="60" name="Group 59"/>
            <p:cNvGrpSpPr/>
            <p:nvPr/>
          </p:nvGrpSpPr>
          <p:grpSpPr>
            <a:xfrm>
              <a:off x="6463884" y="2895600"/>
              <a:ext cx="2553530" cy="2372298"/>
              <a:chOff x="6463884" y="2895600"/>
              <a:chExt cx="2553530" cy="2372298"/>
            </a:xfrm>
          </p:grpSpPr>
          <p:sp>
            <p:nvSpPr>
              <p:cNvPr id="61" name="TextBox 60"/>
              <p:cNvSpPr txBox="1"/>
              <p:nvPr/>
            </p:nvSpPr>
            <p:spPr>
              <a:xfrm>
                <a:off x="6903947" y="2895600"/>
                <a:ext cx="1673407" cy="400110"/>
              </a:xfrm>
              <a:prstGeom prst="rect">
                <a:avLst/>
              </a:prstGeom>
              <a:noFill/>
            </p:spPr>
            <p:txBody>
              <a:bodyPr wrap="none" rtlCol="0">
                <a:spAutoFit/>
              </a:bodyPr>
              <a:lstStyle/>
              <a:p>
                <a:r>
                  <a:rPr lang="en-US" sz="2000" b="1" dirty="0" smtClean="0"/>
                  <a:t>Amphitheatre</a:t>
                </a:r>
                <a:endParaRPr lang="en-US" sz="2000" b="1" dirty="0"/>
              </a:p>
            </p:txBody>
          </p:sp>
          <p:grpSp>
            <p:nvGrpSpPr>
              <p:cNvPr id="62" name="Group 61"/>
              <p:cNvGrpSpPr/>
              <p:nvPr/>
            </p:nvGrpSpPr>
            <p:grpSpPr>
              <a:xfrm>
                <a:off x="6463884" y="3270578"/>
                <a:ext cx="2553530" cy="1997320"/>
                <a:chOff x="6463884" y="3270578"/>
                <a:chExt cx="2553530" cy="1997320"/>
              </a:xfrm>
            </p:grpSpPr>
            <p:pic>
              <p:nvPicPr>
                <p:cNvPr id="65" name="Picture 64" descr="03.jpg"/>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7752064" y="4280346"/>
                  <a:ext cx="1265350" cy="987552"/>
                </a:xfrm>
                <a:prstGeom prst="rect">
                  <a:avLst/>
                </a:prstGeom>
                <a:effectLst/>
              </p:spPr>
            </p:pic>
            <p:pic>
              <p:nvPicPr>
                <p:cNvPr id="66" name="Picture 65" descr="02.jpg"/>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6463884" y="4280346"/>
                  <a:ext cx="1263230" cy="987552"/>
                </a:xfrm>
                <a:prstGeom prst="rect">
                  <a:avLst/>
                </a:prstGeom>
                <a:effectLst/>
              </p:spPr>
            </p:pic>
            <p:pic>
              <p:nvPicPr>
                <p:cNvPr id="67" name="Picture 66" descr="04.jpg"/>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flipH="1">
                  <a:off x="7752064" y="3270578"/>
                  <a:ext cx="1265350" cy="987552"/>
                </a:xfrm>
                <a:prstGeom prst="rect">
                  <a:avLst/>
                </a:prstGeom>
                <a:ln w="57150" cap="sq">
                  <a:noFill/>
                  <a:miter lim="800000"/>
                </a:ln>
                <a:effectLst/>
              </p:spPr>
            </p:pic>
            <p:pic>
              <p:nvPicPr>
                <p:cNvPr id="68" name="Picture 2" descr="http://balaton.graphics.cs.cmu.edu/ashrivas/ladoga_home/datasets/SUNS/images/a/amphitheater/sun_aaaiyyqorxbkepxr.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63884" y="3270578"/>
                  <a:ext cx="1264065" cy="987552"/>
                </a:xfrm>
                <a:prstGeom prst="rect">
                  <a:avLst/>
                </a:prstGeom>
                <a:noFill/>
                <a:extLst>
                  <a:ext uri="{909E8E84-426E-40DD-AFC4-6F175D3DCCD1}">
                    <a14:hiddenFill xmlns:a14="http://schemas.microsoft.com/office/drawing/2010/main">
                      <a:solidFill>
                        <a:srgbClr val="FFFFFF"/>
                      </a:solidFill>
                    </a14:hiddenFill>
                  </a:ext>
                </a:extLst>
              </p:spPr>
            </p:pic>
          </p:grpSp>
        </p:grpSp>
      </p:grpSp>
      <p:sp>
        <p:nvSpPr>
          <p:cNvPr id="3" name="Slide Number Placeholder 2"/>
          <p:cNvSpPr>
            <a:spLocks noGrp="1"/>
          </p:cNvSpPr>
          <p:nvPr>
            <p:ph type="sldNum" sz="quarter" idx="12"/>
          </p:nvPr>
        </p:nvSpPr>
        <p:spPr/>
        <p:txBody>
          <a:bodyPr/>
          <a:lstStyle/>
          <a:p>
            <a:fld id="{0685640F-F442-41BC-A4D4-AC338F572387}" type="slidenum">
              <a:rPr lang="en-US" smtClean="0"/>
              <a:t>5</a:t>
            </a:fld>
            <a:endParaRPr lang="en-US" dirty="0"/>
          </a:p>
        </p:txBody>
      </p:sp>
    </p:spTree>
    <p:extLst>
      <p:ext uri="{BB962C8B-B14F-4D97-AF65-F5344CB8AC3E}">
        <p14:creationId xmlns:p14="http://schemas.microsoft.com/office/powerpoint/2010/main" val="25597765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5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250"/>
                                        <p:tgtEl>
                                          <p:spTgt spid="69"/>
                                        </p:tgtEl>
                                      </p:cBhvr>
                                    </p:animEffect>
                                  </p:childTnLst>
                                </p:cTn>
                              </p:par>
                              <p:par>
                                <p:cTn id="13" presetID="10" presetClass="entr" presetSubtype="0" fill="hold" nodeType="withEffect">
                                  <p:stCondLst>
                                    <p:cond delay="0"/>
                                  </p:stCondLst>
                                  <p:childTnLst>
                                    <p:set>
                                      <p:cBhvr>
                                        <p:cTn id="14" dur="1" fill="hold">
                                          <p:stCondLst>
                                            <p:cond delay="0"/>
                                          </p:stCondLst>
                                        </p:cTn>
                                        <p:tgtEl>
                                          <p:spTgt spid="7178"/>
                                        </p:tgtEl>
                                        <p:attrNameLst>
                                          <p:attrName>style.visibility</p:attrName>
                                        </p:attrNameLst>
                                      </p:cBhvr>
                                      <p:to>
                                        <p:strVal val="visible"/>
                                      </p:to>
                                    </p:set>
                                    <p:animEffect transition="in" filter="fade">
                                      <p:cBhvr>
                                        <p:cTn id="15" dur="250"/>
                                        <p:tgtEl>
                                          <p:spTgt spid="717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6"/>
                                        </p:tgtEl>
                                        <p:attrNameLst>
                                          <p:attrName>style.visibility</p:attrName>
                                        </p:attrNameLst>
                                      </p:cBhvr>
                                      <p:to>
                                        <p:strVal val="visible"/>
                                      </p:to>
                                    </p:set>
                                    <p:animEffect transition="in" filter="fade">
                                      <p:cBhvr>
                                        <p:cTn id="20" dur="250"/>
                                        <p:tgtEl>
                                          <p:spTgt spid="13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7"/>
                                        </p:tgtEl>
                                        <p:attrNameLst>
                                          <p:attrName>style.visibility</p:attrName>
                                        </p:attrNameLst>
                                      </p:cBhvr>
                                      <p:to>
                                        <p:strVal val="visible"/>
                                      </p:to>
                                    </p:set>
                                    <p:animEffect transition="in" filter="fade">
                                      <p:cBhvr>
                                        <p:cTn id="23" dur="250"/>
                                        <p:tgtEl>
                                          <p:spTgt spid="16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5"/>
                                        </p:tgtEl>
                                        <p:attrNameLst>
                                          <p:attrName>style.visibility</p:attrName>
                                        </p:attrNameLst>
                                      </p:cBhvr>
                                      <p:to>
                                        <p:strVal val="visible"/>
                                      </p:to>
                                    </p:set>
                                    <p:animEffect transition="in" filter="fade">
                                      <p:cBhvr>
                                        <p:cTn id="28" dur="250"/>
                                        <p:tgtEl>
                                          <p:spTgt spid="115"/>
                                        </p:tgtEl>
                                      </p:cBhvr>
                                    </p:animEffect>
                                  </p:childTnLst>
                                </p:cTn>
                              </p:par>
                              <p:par>
                                <p:cTn id="29" presetID="10" presetClass="entr" presetSubtype="0" fill="hold" nodeType="withEffect">
                                  <p:stCondLst>
                                    <p:cond delay="0"/>
                                  </p:stCondLst>
                                  <p:childTnLst>
                                    <p:set>
                                      <p:cBhvr>
                                        <p:cTn id="30" dur="1" fill="hold">
                                          <p:stCondLst>
                                            <p:cond delay="0"/>
                                          </p:stCondLst>
                                        </p:cTn>
                                        <p:tgtEl>
                                          <p:spTgt spid="7174"/>
                                        </p:tgtEl>
                                        <p:attrNameLst>
                                          <p:attrName>style.visibility</p:attrName>
                                        </p:attrNameLst>
                                      </p:cBhvr>
                                      <p:to>
                                        <p:strVal val="visible"/>
                                      </p:to>
                                    </p:set>
                                    <p:animEffect transition="in" filter="fade">
                                      <p:cBhvr>
                                        <p:cTn id="31" dur="250"/>
                                        <p:tgtEl>
                                          <p:spTgt spid="717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4"/>
                                        </p:tgtEl>
                                        <p:attrNameLst>
                                          <p:attrName>style.visibility</p:attrName>
                                        </p:attrNameLst>
                                      </p:cBhvr>
                                      <p:to>
                                        <p:strVal val="visible"/>
                                      </p:to>
                                    </p:set>
                                    <p:animEffect transition="in" filter="fade">
                                      <p:cBhvr>
                                        <p:cTn id="34" dur="250"/>
                                        <p:tgtEl>
                                          <p:spTgt spid="1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25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250"/>
                                        <p:tgtEl>
                                          <p:spTgt spid="5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4"/>
                                        </p:tgtEl>
                                        <p:attrNameLst>
                                          <p:attrName>style.visibility</p:attrName>
                                        </p:attrNameLst>
                                      </p:cBhvr>
                                      <p:to>
                                        <p:strVal val="visible"/>
                                      </p:to>
                                    </p:set>
                                    <p:animEffect transition="in" filter="fade">
                                      <p:cBhvr>
                                        <p:cTn id="45" dur="250"/>
                                        <p:tgtEl>
                                          <p:spTgt spid="8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68"/>
                                        </p:tgtEl>
                                        <p:attrNameLst>
                                          <p:attrName>style.visibility</p:attrName>
                                        </p:attrNameLst>
                                      </p:cBhvr>
                                      <p:to>
                                        <p:strVal val="visible"/>
                                      </p:to>
                                    </p:set>
                                    <p:animEffect transition="in" filter="fade">
                                      <p:cBhvr>
                                        <p:cTn id="50" dur="250"/>
                                        <p:tgtEl>
                                          <p:spTgt spid="168"/>
                                        </p:tgtEl>
                                      </p:cBhvr>
                                    </p:animEffect>
                                  </p:childTnLst>
                                </p:cTn>
                              </p:par>
                              <p:par>
                                <p:cTn id="51" presetID="10" presetClass="entr" presetSubtype="0" fill="hold" nodeType="withEffect">
                                  <p:stCondLst>
                                    <p:cond delay="0"/>
                                  </p:stCondLst>
                                  <p:childTnLst>
                                    <p:set>
                                      <p:cBhvr>
                                        <p:cTn id="52" dur="1" fill="hold">
                                          <p:stCondLst>
                                            <p:cond delay="0"/>
                                          </p:stCondLst>
                                        </p:cTn>
                                        <p:tgtEl>
                                          <p:spTgt spid="7183"/>
                                        </p:tgtEl>
                                        <p:attrNameLst>
                                          <p:attrName>style.visibility</p:attrName>
                                        </p:attrNameLst>
                                      </p:cBhvr>
                                      <p:to>
                                        <p:strVal val="visible"/>
                                      </p:to>
                                    </p:set>
                                    <p:animEffect transition="in" filter="fade">
                                      <p:cBhvr>
                                        <p:cTn id="53" dur="250"/>
                                        <p:tgtEl>
                                          <p:spTgt spid="718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76"/>
                                        </p:tgtEl>
                                        <p:attrNameLst>
                                          <p:attrName>style.visibility</p:attrName>
                                        </p:attrNameLst>
                                      </p:cBhvr>
                                      <p:to>
                                        <p:strVal val="visible"/>
                                      </p:to>
                                    </p:set>
                                    <p:animEffect transition="in" filter="fade">
                                      <p:cBhvr>
                                        <p:cTn id="56" dur="250"/>
                                        <p:tgtEl>
                                          <p:spTgt spid="17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fade">
                                      <p:cBhvr>
                                        <p:cTn id="61" dur="250"/>
                                        <p:tgtEl>
                                          <p:spTgt spid="57"/>
                                        </p:tgtEl>
                                      </p:cBhvr>
                                    </p:animEffect>
                                  </p:childTnLst>
                                </p:cTn>
                              </p:par>
                              <p:par>
                                <p:cTn id="62" presetID="10" presetClass="exit" presetSubtype="0" fill="hold" grpId="1" nodeType="withEffect">
                                  <p:stCondLst>
                                    <p:cond delay="0"/>
                                  </p:stCondLst>
                                  <p:childTnLst>
                                    <p:animEffect transition="out" filter="fade">
                                      <p:cBhvr>
                                        <p:cTn id="63" dur="250"/>
                                        <p:tgtEl>
                                          <p:spTgt spid="167"/>
                                        </p:tgtEl>
                                      </p:cBhvr>
                                    </p:animEffect>
                                    <p:set>
                                      <p:cBhvr>
                                        <p:cTn id="64" dur="1" fill="hold">
                                          <p:stCondLst>
                                            <p:cond delay="249"/>
                                          </p:stCondLst>
                                        </p:cTn>
                                        <p:tgtEl>
                                          <p:spTgt spid="1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69" grpId="0"/>
      <p:bldP spid="114" grpId="0"/>
      <p:bldP spid="10" grpId="0"/>
      <p:bldP spid="84" grpId="0" animBg="1"/>
      <p:bldP spid="115" grpId="0" animBg="1"/>
      <p:bldP spid="167" grpId="0"/>
      <p:bldP spid="167" grpId="1"/>
      <p:bldP spid="168" grpId="0" animBg="1"/>
      <p:bldP spid="176" grpId="0"/>
      <p:bldP spid="5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ttp://labelme.csail.mit.edu/Release3.0/browserTools/icons/LabelMe_logo3.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24600" y="1776411"/>
            <a:ext cx="2544047" cy="81268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ww.crowdsortium.org/wp-content/uploads/2010/10/amazon-mturk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3375" y="2666999"/>
            <a:ext cx="2606497" cy="145362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a:off x="38100" y="350178"/>
            <a:ext cx="9067800" cy="0"/>
          </a:xfrm>
          <a:prstGeom prst="straightConnector1">
            <a:avLst/>
          </a:prstGeom>
          <a:ln w="101600" cap="rnd">
            <a:round/>
            <a:tailEnd type="stealth"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39402" y="-80665"/>
            <a:ext cx="1600310" cy="461665"/>
          </a:xfrm>
          <a:prstGeom prst="rect">
            <a:avLst/>
          </a:prstGeom>
          <a:noFill/>
        </p:spPr>
        <p:txBody>
          <a:bodyPr wrap="none" rtlCol="0">
            <a:spAutoFit/>
          </a:bodyPr>
          <a:lstStyle/>
          <a:p>
            <a:r>
              <a:rPr lang="en-US" sz="2400" b="1" cap="small" dirty="0" smtClean="0">
                <a:solidFill>
                  <a:schemeClr val="tx1">
                    <a:lumMod val="50000"/>
                    <a:lumOff val="50000"/>
                  </a:schemeClr>
                </a:solidFill>
              </a:rPr>
              <a:t>Supervision</a:t>
            </a:r>
            <a:endParaRPr lang="en-US" sz="2400" b="1" cap="small" dirty="0">
              <a:solidFill>
                <a:schemeClr val="tx1">
                  <a:lumMod val="50000"/>
                  <a:lumOff val="50000"/>
                </a:schemeClr>
              </a:solidFill>
            </a:endParaRPr>
          </a:p>
        </p:txBody>
      </p:sp>
      <p:sp>
        <p:nvSpPr>
          <p:cNvPr id="21" name="TextBox 20"/>
          <p:cNvSpPr txBox="1"/>
          <p:nvPr/>
        </p:nvSpPr>
        <p:spPr>
          <a:xfrm>
            <a:off x="7239000" y="329624"/>
            <a:ext cx="1981200" cy="584775"/>
          </a:xfrm>
          <a:prstGeom prst="rect">
            <a:avLst/>
          </a:prstGeom>
          <a:noFill/>
        </p:spPr>
        <p:txBody>
          <a:bodyPr wrap="square" rtlCol="0">
            <a:spAutoFit/>
          </a:bodyPr>
          <a:lstStyle/>
          <a:p>
            <a:pPr algn="ctr"/>
            <a:r>
              <a:rPr lang="en-US" sz="3200" b="1" cap="small" dirty="0" smtClean="0"/>
              <a:t>Supervised</a:t>
            </a:r>
          </a:p>
        </p:txBody>
      </p:sp>
      <p:sp>
        <p:nvSpPr>
          <p:cNvPr id="25" name="TextBox 24"/>
          <p:cNvSpPr txBox="1"/>
          <p:nvPr/>
        </p:nvSpPr>
        <p:spPr>
          <a:xfrm>
            <a:off x="5943600" y="322264"/>
            <a:ext cx="1981200" cy="584775"/>
          </a:xfrm>
          <a:prstGeom prst="rect">
            <a:avLst/>
          </a:prstGeom>
          <a:noFill/>
        </p:spPr>
        <p:txBody>
          <a:bodyPr wrap="square" rtlCol="0">
            <a:spAutoFit/>
          </a:bodyPr>
          <a:lstStyle/>
          <a:p>
            <a:pPr algn="ctr"/>
            <a:r>
              <a:rPr lang="en-US" sz="1600" b="1" cap="small" dirty="0" smtClean="0"/>
              <a:t>Active</a:t>
            </a:r>
          </a:p>
          <a:p>
            <a:pPr algn="ctr"/>
            <a:r>
              <a:rPr lang="en-US" sz="1600" b="1" cap="small" dirty="0" smtClean="0"/>
              <a:t>Learning</a:t>
            </a:r>
          </a:p>
        </p:txBody>
      </p:sp>
      <p:pic>
        <p:nvPicPr>
          <p:cNvPr id="16" name="Picture 2" descr="C:\Users\AbHi\Desktop\long-tail.png"/>
          <p:cNvPicPr>
            <a:picLocks noChangeAspect="1" noChangeArrowheads="1"/>
          </p:cNvPicPr>
          <p:nvPr/>
        </p:nvPicPr>
        <p:blipFill>
          <a:blip r:embed="rId5" cstate="screen">
            <a:clrChange>
              <a:clrFrom>
                <a:srgbClr val="FFFFFF"/>
              </a:clrFrom>
              <a:clrTo>
                <a:srgbClr val="FFFFFF">
                  <a:alpha val="0"/>
                </a:srgbClr>
              </a:clrTo>
            </a:clrChange>
          </a:blip>
          <a:srcRect l="10616" b="16346"/>
          <a:stretch>
            <a:fillRect/>
          </a:stretch>
        </p:blipFill>
        <p:spPr bwMode="auto">
          <a:xfrm>
            <a:off x="457091" y="1202312"/>
            <a:ext cx="7188970" cy="5046088"/>
          </a:xfrm>
          <a:prstGeom prst="rect">
            <a:avLst/>
          </a:prstGeom>
          <a:noFill/>
        </p:spPr>
      </p:pic>
      <p:sp>
        <p:nvSpPr>
          <p:cNvPr id="18" name="Rectangle 17"/>
          <p:cNvSpPr/>
          <p:nvPr/>
        </p:nvSpPr>
        <p:spPr>
          <a:xfrm>
            <a:off x="2667000" y="4120624"/>
            <a:ext cx="4572000" cy="2505412"/>
          </a:xfrm>
          <a:prstGeom prst="rect">
            <a:avLst/>
          </a:prstGeom>
          <a:noFill/>
          <a:ln w="57150">
            <a:solidFill>
              <a:srgbClr val="FF0000"/>
            </a:solidFill>
          </a:ln>
          <a:effectLst>
            <a:glow rad="88900">
              <a:srgbClr val="FFCCCC">
                <a:alpha val="45000"/>
              </a:srgb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2"/>
          </p:nvPr>
        </p:nvSpPr>
        <p:spPr/>
        <p:txBody>
          <a:bodyPr/>
          <a:lstStyle/>
          <a:p>
            <a:fld id="{0685640F-F442-41BC-A4D4-AC338F572387}" type="slidenum">
              <a:rPr lang="en-US" smtClean="0"/>
              <a:t>50</a:t>
            </a:fld>
            <a:endParaRPr lang="en-US" dirty="0"/>
          </a:p>
        </p:txBody>
      </p:sp>
      <p:sp>
        <p:nvSpPr>
          <p:cNvPr id="11" name="TextBox 10"/>
          <p:cNvSpPr txBox="1"/>
          <p:nvPr/>
        </p:nvSpPr>
        <p:spPr>
          <a:xfrm>
            <a:off x="15005" y="6550223"/>
            <a:ext cx="2167453" cy="307777"/>
          </a:xfrm>
          <a:prstGeom prst="rect">
            <a:avLst/>
          </a:prstGeom>
          <a:noFill/>
        </p:spPr>
        <p:txBody>
          <a:bodyPr wrap="none" rtlCol="0">
            <a:spAutoFit/>
          </a:bodyPr>
          <a:lstStyle/>
          <a:p>
            <a:r>
              <a:rPr lang="en-US" sz="1400" dirty="0" smtClean="0"/>
              <a:t>[</a:t>
            </a:r>
            <a:r>
              <a:rPr lang="en-US" sz="1400" dirty="0" err="1" smtClean="0"/>
              <a:t>Torralba</a:t>
            </a:r>
            <a:r>
              <a:rPr lang="en-US" sz="1400" dirty="0" smtClean="0"/>
              <a:t> et al., PAMI 2008]</a:t>
            </a:r>
            <a:endParaRPr lang="en-US" sz="1400" dirty="0"/>
          </a:p>
        </p:txBody>
      </p:sp>
    </p:spTree>
    <p:extLst>
      <p:ext uri="{BB962C8B-B14F-4D97-AF65-F5344CB8AC3E}">
        <p14:creationId xmlns:p14="http://schemas.microsoft.com/office/powerpoint/2010/main" val="25035061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p:cNvCxnSpPr/>
          <p:nvPr/>
        </p:nvCxnSpPr>
        <p:spPr>
          <a:xfrm>
            <a:off x="38100" y="350178"/>
            <a:ext cx="9067800" cy="0"/>
          </a:xfrm>
          <a:prstGeom prst="straightConnector1">
            <a:avLst/>
          </a:prstGeom>
          <a:ln w="101600" cap="rnd">
            <a:round/>
            <a:tailEnd type="stealth"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39402" y="-80665"/>
            <a:ext cx="1600310" cy="461665"/>
          </a:xfrm>
          <a:prstGeom prst="rect">
            <a:avLst/>
          </a:prstGeom>
          <a:noFill/>
        </p:spPr>
        <p:txBody>
          <a:bodyPr wrap="none" rtlCol="0">
            <a:spAutoFit/>
          </a:bodyPr>
          <a:lstStyle/>
          <a:p>
            <a:r>
              <a:rPr lang="en-US" sz="2400" b="1" cap="small" dirty="0" smtClean="0"/>
              <a:t>Supervision</a:t>
            </a:r>
            <a:endParaRPr lang="en-US" sz="2400" b="1" cap="small" dirty="0"/>
          </a:p>
        </p:txBody>
      </p:sp>
      <p:sp>
        <p:nvSpPr>
          <p:cNvPr id="21" name="TextBox 20"/>
          <p:cNvSpPr txBox="1"/>
          <p:nvPr/>
        </p:nvSpPr>
        <p:spPr>
          <a:xfrm>
            <a:off x="7239000" y="329624"/>
            <a:ext cx="1981200" cy="584775"/>
          </a:xfrm>
          <a:prstGeom prst="rect">
            <a:avLst/>
          </a:prstGeom>
          <a:noFill/>
        </p:spPr>
        <p:txBody>
          <a:bodyPr wrap="square" rtlCol="0">
            <a:spAutoFit/>
          </a:bodyPr>
          <a:lstStyle/>
          <a:p>
            <a:pPr algn="ctr"/>
            <a:r>
              <a:rPr lang="en-US" sz="3200" b="1" cap="small" dirty="0" smtClean="0">
                <a:solidFill>
                  <a:schemeClr val="bg1">
                    <a:lumMod val="65000"/>
                  </a:schemeClr>
                </a:solidFill>
              </a:rPr>
              <a:t>Supervised</a:t>
            </a:r>
          </a:p>
        </p:txBody>
      </p:sp>
      <p:sp>
        <p:nvSpPr>
          <p:cNvPr id="24" name="TextBox 23"/>
          <p:cNvSpPr txBox="1"/>
          <p:nvPr/>
        </p:nvSpPr>
        <p:spPr>
          <a:xfrm>
            <a:off x="-152400" y="329624"/>
            <a:ext cx="2590800" cy="584775"/>
          </a:xfrm>
          <a:prstGeom prst="rect">
            <a:avLst/>
          </a:prstGeom>
          <a:noFill/>
        </p:spPr>
        <p:txBody>
          <a:bodyPr wrap="square" rtlCol="0">
            <a:spAutoFit/>
          </a:bodyPr>
          <a:lstStyle/>
          <a:p>
            <a:pPr algn="ctr"/>
            <a:r>
              <a:rPr lang="en-US" sz="3200" b="1" cap="small" dirty="0" smtClean="0">
                <a:solidFill>
                  <a:schemeClr val="bg1">
                    <a:lumMod val="65000"/>
                  </a:schemeClr>
                </a:solidFill>
              </a:rPr>
              <a:t>Unsupervised</a:t>
            </a:r>
          </a:p>
        </p:txBody>
      </p:sp>
      <p:sp>
        <p:nvSpPr>
          <p:cNvPr id="25" name="TextBox 24"/>
          <p:cNvSpPr txBox="1"/>
          <p:nvPr/>
        </p:nvSpPr>
        <p:spPr>
          <a:xfrm>
            <a:off x="5943600" y="322264"/>
            <a:ext cx="1981200" cy="584775"/>
          </a:xfrm>
          <a:prstGeom prst="rect">
            <a:avLst/>
          </a:prstGeom>
          <a:noFill/>
        </p:spPr>
        <p:txBody>
          <a:bodyPr wrap="square" rtlCol="0">
            <a:spAutoFit/>
          </a:bodyPr>
          <a:lstStyle/>
          <a:p>
            <a:pPr algn="ctr"/>
            <a:r>
              <a:rPr lang="en-US" sz="1600" b="1" cap="small" dirty="0" smtClean="0">
                <a:solidFill>
                  <a:schemeClr val="bg1">
                    <a:lumMod val="65000"/>
                  </a:schemeClr>
                </a:solidFill>
              </a:rPr>
              <a:t>Active</a:t>
            </a:r>
          </a:p>
          <a:p>
            <a:pPr algn="ctr"/>
            <a:r>
              <a:rPr lang="en-US" sz="1600" b="1" cap="small" dirty="0" smtClean="0">
                <a:solidFill>
                  <a:schemeClr val="bg1">
                    <a:lumMod val="65000"/>
                  </a:schemeClr>
                </a:solidFill>
              </a:rPr>
              <a:t>Learning</a:t>
            </a:r>
          </a:p>
        </p:txBody>
      </p:sp>
      <p:sp>
        <p:nvSpPr>
          <p:cNvPr id="23" name="TextBox 22"/>
          <p:cNvSpPr txBox="1"/>
          <p:nvPr/>
        </p:nvSpPr>
        <p:spPr>
          <a:xfrm>
            <a:off x="2997486" y="304800"/>
            <a:ext cx="3149029" cy="646331"/>
          </a:xfrm>
          <a:prstGeom prst="rect">
            <a:avLst/>
          </a:prstGeom>
          <a:noFill/>
        </p:spPr>
        <p:txBody>
          <a:bodyPr wrap="square" rtlCol="0">
            <a:spAutoFit/>
          </a:bodyPr>
          <a:lstStyle/>
          <a:p>
            <a:pPr algn="ctr"/>
            <a:r>
              <a:rPr lang="en-US" sz="3600" b="1" cap="small" dirty="0" smtClean="0"/>
              <a:t>Semi-Supervised</a:t>
            </a:r>
          </a:p>
        </p:txBody>
      </p:sp>
      <p:grpSp>
        <p:nvGrpSpPr>
          <p:cNvPr id="5" name="Group 4"/>
          <p:cNvGrpSpPr/>
          <p:nvPr/>
        </p:nvGrpSpPr>
        <p:grpSpPr>
          <a:xfrm>
            <a:off x="76200" y="2546332"/>
            <a:ext cx="9029700" cy="2330468"/>
            <a:chOff x="76200" y="2165758"/>
            <a:chExt cx="9029700" cy="2330468"/>
          </a:xfrm>
        </p:grpSpPr>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2165758"/>
              <a:ext cx="2938039" cy="2330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2165982"/>
              <a:ext cx="2933700" cy="2326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131293" y="2165982"/>
              <a:ext cx="2923852" cy="2326129"/>
              <a:chOff x="3213315" y="3276600"/>
              <a:chExt cx="2494025" cy="1977511"/>
            </a:xfrm>
          </p:grpSpPr>
          <p:grpSp>
            <p:nvGrpSpPr>
              <p:cNvPr id="3" name="Group 2"/>
              <p:cNvGrpSpPr/>
              <p:nvPr/>
            </p:nvGrpSpPr>
            <p:grpSpPr>
              <a:xfrm>
                <a:off x="3213315" y="3276600"/>
                <a:ext cx="2494025" cy="1977511"/>
                <a:chOff x="3213315" y="3276600"/>
                <a:chExt cx="2494025" cy="1977511"/>
              </a:xfrm>
            </p:grpSpPr>
            <p:pic>
              <p:nvPicPr>
                <p:cNvPr id="1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3315" y="3276600"/>
                  <a:ext cx="2494025" cy="1977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76600" y="3352800"/>
                  <a:ext cx="236982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924" t="13459" r="1016" b="14062"/>
              <a:stretch/>
            </p:blipFill>
            <p:spPr bwMode="auto">
              <a:xfrm>
                <a:off x="3342512" y="3328132"/>
                <a:ext cx="2286000" cy="1845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27" name="TextBox 26"/>
          <p:cNvSpPr txBox="1"/>
          <p:nvPr/>
        </p:nvSpPr>
        <p:spPr>
          <a:xfrm>
            <a:off x="1424633" y="905470"/>
            <a:ext cx="6294737" cy="923330"/>
          </a:xfrm>
          <a:prstGeom prst="rect">
            <a:avLst/>
          </a:prstGeom>
          <a:noFill/>
        </p:spPr>
        <p:txBody>
          <a:bodyPr wrap="none" rtlCol="0">
            <a:spAutoFit/>
          </a:bodyPr>
          <a:lstStyle/>
          <a:p>
            <a:pPr algn="ctr"/>
            <a:r>
              <a:rPr lang="en-US" sz="5400" b="1" cap="small" dirty="0"/>
              <a:t>Graph-based Methods</a:t>
            </a:r>
          </a:p>
        </p:txBody>
      </p:sp>
      <p:pic>
        <p:nvPicPr>
          <p:cNvPr id="28" name="Picture 4" descr="Train"/>
          <p:cNvPicPr>
            <a:picLocks noChangeAspect="1" noChangeArrowheads="1"/>
          </p:cNvPicPr>
          <p:nvPr/>
        </p:nvPicPr>
        <p:blipFill>
          <a:blip r:embed="rId6" cstate="screen"/>
          <a:srcRect/>
          <a:stretch>
            <a:fillRect/>
          </a:stretch>
        </p:blipFill>
        <p:spPr bwMode="auto">
          <a:xfrm>
            <a:off x="3489588" y="3653126"/>
            <a:ext cx="2193611" cy="2254865"/>
          </a:xfrm>
          <a:prstGeom prst="rect">
            <a:avLst/>
          </a:prstGeom>
          <a:noFill/>
        </p:spPr>
      </p:pic>
      <p:pic>
        <p:nvPicPr>
          <p:cNvPr id="36" name="Picture 8" descr="http://upload.wikimedia.org/wikipedia/commons/8/81/Constanta_MAZ_yellow_bus.jpg"/>
          <p:cNvPicPr>
            <a:picLocks noChangeAspect="1" noChangeArrowheads="1"/>
          </p:cNvPicPr>
          <p:nvPr/>
        </p:nvPicPr>
        <p:blipFill>
          <a:blip r:embed="rId7" cstate="screen"/>
          <a:srcRect/>
          <a:stretch>
            <a:fillRect/>
          </a:stretch>
        </p:blipFill>
        <p:spPr bwMode="auto">
          <a:xfrm>
            <a:off x="5991443" y="3657873"/>
            <a:ext cx="3000157" cy="2250118"/>
          </a:xfrm>
          <a:prstGeom prst="rect">
            <a:avLst/>
          </a:prstGeom>
          <a:noFill/>
        </p:spPr>
      </p:pic>
      <p:sp>
        <p:nvSpPr>
          <p:cNvPr id="37" name="TextBox 36"/>
          <p:cNvSpPr txBox="1"/>
          <p:nvPr/>
        </p:nvSpPr>
        <p:spPr>
          <a:xfrm>
            <a:off x="2032000" y="5801380"/>
            <a:ext cx="2590800" cy="523220"/>
          </a:xfrm>
          <a:prstGeom prst="rect">
            <a:avLst/>
          </a:prstGeom>
          <a:noFill/>
        </p:spPr>
        <p:txBody>
          <a:bodyPr wrap="square" rtlCol="0">
            <a:spAutoFit/>
          </a:bodyPr>
          <a:lstStyle/>
          <a:p>
            <a:pPr algn="ctr"/>
            <a:r>
              <a:rPr lang="en-US" sz="2800" b="1" dirty="0" smtClean="0"/>
              <a:t>Train</a:t>
            </a:r>
          </a:p>
        </p:txBody>
      </p:sp>
      <p:sp>
        <p:nvSpPr>
          <p:cNvPr id="38" name="TextBox 37"/>
          <p:cNvSpPr txBox="1"/>
          <p:nvPr/>
        </p:nvSpPr>
        <p:spPr>
          <a:xfrm>
            <a:off x="6196121" y="5791473"/>
            <a:ext cx="2590800" cy="523220"/>
          </a:xfrm>
          <a:prstGeom prst="rect">
            <a:avLst/>
          </a:prstGeom>
          <a:noFill/>
        </p:spPr>
        <p:txBody>
          <a:bodyPr wrap="square" rtlCol="0">
            <a:spAutoFit/>
          </a:bodyPr>
          <a:lstStyle/>
          <a:p>
            <a:pPr algn="ctr"/>
            <a:r>
              <a:rPr lang="en-US" sz="2800" b="1" dirty="0" smtClean="0"/>
              <a:t>Bus</a:t>
            </a:r>
          </a:p>
        </p:txBody>
      </p:sp>
      <p:sp>
        <p:nvSpPr>
          <p:cNvPr id="7" name="Slide Number Placeholder 6"/>
          <p:cNvSpPr>
            <a:spLocks noGrp="1"/>
          </p:cNvSpPr>
          <p:nvPr>
            <p:ph type="sldNum" sz="quarter" idx="12"/>
          </p:nvPr>
        </p:nvSpPr>
        <p:spPr/>
        <p:txBody>
          <a:bodyPr/>
          <a:lstStyle/>
          <a:p>
            <a:fld id="{0685640F-F442-41BC-A4D4-AC338F572387}" type="slidenum">
              <a:rPr lang="en-US" smtClean="0"/>
              <a:t>51</a:t>
            </a:fld>
            <a:endParaRPr lang="en-US" dirty="0"/>
          </a:p>
        </p:txBody>
      </p:sp>
      <p:pic>
        <p:nvPicPr>
          <p:cNvPr id="1026" name="Picture 2" descr="http://www.qpsr.net/images/pb15-448-3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76200" y="3649423"/>
            <a:ext cx="3297509" cy="225856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174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5"/>
                                        </p:tgtEl>
                                      </p:cBhvr>
                                      <p:by x="50000" y="50000"/>
                                    </p:animScale>
                                  </p:childTnLst>
                                </p:cTn>
                              </p:par>
                              <p:par>
                                <p:cTn id="7" presetID="42" presetClass="path" presetSubtype="0" accel="50000" decel="50000" fill="hold" nodeType="withEffect">
                                  <p:stCondLst>
                                    <p:cond delay="0"/>
                                  </p:stCondLst>
                                  <p:childTnLst>
                                    <p:animMotion origin="layout" path="M -3.33333E-6 -3.7037E-6 L -3.33333E-6 -0.19676 " pathEditMode="relative" rAng="0" ptsTypes="AA">
                                      <p:cBhvr>
                                        <p:cTn id="8" dur="500" fill="hold"/>
                                        <p:tgtEl>
                                          <p:spTgt spid="5"/>
                                        </p:tgtEl>
                                        <p:attrNameLst>
                                          <p:attrName>ppt_x</p:attrName>
                                          <p:attrName>ppt_y</p:attrName>
                                        </p:attrNameLst>
                                      </p:cBhvr>
                                      <p:rCtr x="0" y="-9838"/>
                                    </p:animMotion>
                                  </p:childTnLst>
                                </p:cTn>
                              </p:par>
                              <p:par>
                                <p:cTn id="9" presetID="10"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500"/>
                                        <p:tgtEl>
                                          <p:spTgt spid="37"/>
                                        </p:tgtEl>
                                      </p:cBhvr>
                                    </p:animEffect>
                                  </p:childTnLst>
                                </p:cTn>
                              </p:par>
                              <p:par>
                                <p:cTn id="15" presetID="10"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par>
                                <p:cTn id="21" presetID="10"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Mutual Exclusion (ME)</a:t>
            </a:r>
            <a:endParaRPr lang="en-US" dirty="0"/>
          </a:p>
        </p:txBody>
      </p:sp>
      <p:pic>
        <p:nvPicPr>
          <p:cNvPr id="4" name="Picture 4" descr="http://labelme.csail.mit.edu/Images/users/antonio/static_sun_database/r/restaurant/sun_alnmfpiygyicmlol.jpg"/>
          <p:cNvPicPr>
            <a:picLocks noChangeAspect="1" noChangeArrowheads="1"/>
          </p:cNvPicPr>
          <p:nvPr/>
        </p:nvPicPr>
        <p:blipFill>
          <a:blip r:embed="rId3" cstate="screen"/>
          <a:srcRect/>
          <a:stretch>
            <a:fillRect/>
          </a:stretch>
        </p:blipFill>
        <p:spPr bwMode="auto">
          <a:xfrm>
            <a:off x="1143000" y="3962400"/>
            <a:ext cx="2762250" cy="2762250"/>
          </a:xfrm>
          <a:prstGeom prst="rect">
            <a:avLst/>
          </a:prstGeom>
          <a:noFill/>
        </p:spPr>
      </p:pic>
      <p:pic>
        <p:nvPicPr>
          <p:cNvPr id="5" name="Picture 6" descr="http://labelme.csail.mit.edu/Images/users/antonio/static_sun_database/r/restaurant/sun_awktiawtfzwqtvwb.jpg"/>
          <p:cNvPicPr>
            <a:picLocks noChangeAspect="1" noChangeArrowheads="1"/>
          </p:cNvPicPr>
          <p:nvPr/>
        </p:nvPicPr>
        <p:blipFill>
          <a:blip r:embed="rId4" cstate="screen"/>
          <a:srcRect/>
          <a:stretch>
            <a:fillRect/>
          </a:stretch>
        </p:blipFill>
        <p:spPr bwMode="auto">
          <a:xfrm>
            <a:off x="1143000" y="1104900"/>
            <a:ext cx="3452813" cy="2762250"/>
          </a:xfrm>
          <a:prstGeom prst="rect">
            <a:avLst/>
          </a:prstGeom>
          <a:noFill/>
        </p:spPr>
      </p:pic>
      <p:pic>
        <p:nvPicPr>
          <p:cNvPr id="6" name="Picture 8" descr="http://labelme.csail.mit.edu/Images/users/antonio/static_sun_database/b/banquet_hall/sun_aabfwjjrigojioyo.jpg"/>
          <p:cNvPicPr>
            <a:picLocks noChangeAspect="1" noChangeArrowheads="1"/>
          </p:cNvPicPr>
          <p:nvPr/>
        </p:nvPicPr>
        <p:blipFill>
          <a:blip r:embed="rId5" cstate="screen"/>
          <a:srcRect/>
          <a:stretch>
            <a:fillRect/>
          </a:stretch>
        </p:blipFill>
        <p:spPr bwMode="auto">
          <a:xfrm>
            <a:off x="4022328" y="3962400"/>
            <a:ext cx="3683000" cy="2762250"/>
          </a:xfrm>
          <a:prstGeom prst="rect">
            <a:avLst/>
          </a:prstGeom>
          <a:noFill/>
        </p:spPr>
      </p:pic>
      <p:pic>
        <p:nvPicPr>
          <p:cNvPr id="7" name="Picture 10" descr="http://labelme.csail.mit.edu/Images/users/antonio/static_sun_database/b/banquet_hall/sun_avvmpkhxzqybmzsq.jpg"/>
          <p:cNvPicPr>
            <a:picLocks noChangeAspect="1" noChangeArrowheads="1"/>
          </p:cNvPicPr>
          <p:nvPr/>
        </p:nvPicPr>
        <p:blipFill>
          <a:blip r:embed="rId6" cstate="screen"/>
          <a:srcRect/>
          <a:stretch>
            <a:fillRect/>
          </a:stretch>
        </p:blipFill>
        <p:spPr bwMode="auto">
          <a:xfrm>
            <a:off x="4724400" y="1104900"/>
            <a:ext cx="2980928" cy="2762250"/>
          </a:xfrm>
          <a:prstGeom prst="rect">
            <a:avLst/>
          </a:prstGeom>
          <a:noFill/>
        </p:spPr>
      </p:pic>
      <p:sp>
        <p:nvSpPr>
          <p:cNvPr id="8" name="Slide Number Placeholder 7"/>
          <p:cNvSpPr>
            <a:spLocks noGrp="1"/>
          </p:cNvSpPr>
          <p:nvPr>
            <p:ph type="sldNum" sz="quarter" idx="12"/>
          </p:nvPr>
        </p:nvSpPr>
        <p:spPr/>
        <p:txBody>
          <a:bodyPr/>
          <a:lstStyle/>
          <a:p>
            <a:fld id="{0685640F-F442-41BC-A4D4-AC338F572387}" type="slidenum">
              <a:rPr lang="en-US" smtClean="0"/>
              <a:t>52</a:t>
            </a:fld>
            <a:endParaRPr lang="en-US" dirty="0"/>
          </a:p>
        </p:txBody>
      </p:sp>
    </p:spTree>
    <p:extLst>
      <p:ext uri="{BB962C8B-B14F-4D97-AF65-F5344CB8AC3E}">
        <p14:creationId xmlns:p14="http://schemas.microsoft.com/office/powerpoint/2010/main" val="2410101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Evaluation</a:t>
            </a:r>
            <a:endParaRPr lang="en-US" dirty="0"/>
          </a:p>
        </p:txBody>
      </p:sp>
      <p:sp>
        <p:nvSpPr>
          <p:cNvPr id="3" name="Content Placeholder 2"/>
          <p:cNvSpPr>
            <a:spLocks noGrp="1"/>
          </p:cNvSpPr>
          <p:nvPr>
            <p:ph idx="1"/>
          </p:nvPr>
        </p:nvSpPr>
        <p:spPr>
          <a:xfrm>
            <a:off x="152400" y="1828800"/>
            <a:ext cx="5753101" cy="5029200"/>
          </a:xfrm>
        </p:spPr>
        <p:txBody>
          <a:bodyPr>
            <a:normAutofit lnSpcReduction="10000"/>
          </a:bodyPr>
          <a:lstStyle/>
          <a:p>
            <a:pPr marL="0" indent="0">
              <a:buNone/>
            </a:pPr>
            <a:r>
              <a:rPr lang="en-US" b="1" dirty="0"/>
              <a:t>Experiments</a:t>
            </a:r>
          </a:p>
          <a:p>
            <a:r>
              <a:rPr lang="en-US" dirty="0" smtClean="0"/>
              <a:t>Control</a:t>
            </a:r>
            <a:endParaRPr lang="en-US" dirty="0"/>
          </a:p>
          <a:p>
            <a:r>
              <a:rPr lang="en-US" dirty="0"/>
              <a:t>Small-scale</a:t>
            </a:r>
          </a:p>
          <a:p>
            <a:r>
              <a:rPr lang="en-US" dirty="0"/>
              <a:t>Large-scale </a:t>
            </a:r>
          </a:p>
          <a:p>
            <a:endParaRPr lang="en-US" dirty="0"/>
          </a:p>
          <a:p>
            <a:pPr marL="0" indent="0">
              <a:buNone/>
            </a:pPr>
            <a:r>
              <a:rPr lang="en-US" b="1" dirty="0" smtClean="0"/>
              <a:t>Evaluation Metrics</a:t>
            </a:r>
          </a:p>
          <a:p>
            <a:r>
              <a:rPr lang="en-US" dirty="0" smtClean="0"/>
              <a:t>Scene Classification</a:t>
            </a:r>
          </a:p>
          <a:p>
            <a:pPr lvl="1"/>
            <a:r>
              <a:rPr lang="en-US" dirty="0" smtClean="0"/>
              <a:t>Mean AP</a:t>
            </a:r>
          </a:p>
          <a:p>
            <a:r>
              <a:rPr lang="en-US" dirty="0" smtClean="0"/>
              <a:t>Purity of Labels</a:t>
            </a:r>
          </a:p>
        </p:txBody>
      </p:sp>
      <p:sp>
        <p:nvSpPr>
          <p:cNvPr id="6" name="Content Placeholder 2"/>
          <p:cNvSpPr txBox="1">
            <a:spLocks/>
          </p:cNvSpPr>
          <p:nvPr/>
        </p:nvSpPr>
        <p:spPr>
          <a:xfrm>
            <a:off x="5562600" y="1828800"/>
            <a:ext cx="3581400" cy="4648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smtClean="0"/>
              <a:t>Datasets</a:t>
            </a:r>
            <a:endParaRPr lang="en-US" b="1" dirty="0"/>
          </a:p>
          <a:p>
            <a:r>
              <a:rPr lang="en-US" dirty="0"/>
              <a:t>SUN Database</a:t>
            </a:r>
          </a:p>
          <a:p>
            <a:r>
              <a:rPr lang="en-US" dirty="0" err="1"/>
              <a:t>ImageNet</a:t>
            </a:r>
            <a:endParaRPr lang="en-US" dirty="0"/>
          </a:p>
        </p:txBody>
      </p:sp>
      <p:sp>
        <p:nvSpPr>
          <p:cNvPr id="7" name="Content Placeholder 2"/>
          <p:cNvSpPr txBox="1">
            <a:spLocks/>
          </p:cNvSpPr>
          <p:nvPr/>
        </p:nvSpPr>
        <p:spPr>
          <a:xfrm>
            <a:off x="2667000" y="990600"/>
            <a:ext cx="3886201"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b="1" dirty="0" smtClean="0"/>
              <a:t>15 Scene Categories</a:t>
            </a:r>
            <a:endParaRPr lang="en-US" dirty="0" smtClean="0"/>
          </a:p>
        </p:txBody>
      </p:sp>
      <p:sp>
        <p:nvSpPr>
          <p:cNvPr id="5" name="Slide Number Placeholder 4"/>
          <p:cNvSpPr>
            <a:spLocks noGrp="1"/>
          </p:cNvSpPr>
          <p:nvPr>
            <p:ph type="sldNum" sz="quarter" idx="12"/>
          </p:nvPr>
        </p:nvSpPr>
        <p:spPr/>
        <p:txBody>
          <a:bodyPr/>
          <a:lstStyle/>
          <a:p>
            <a:fld id="{0685640F-F442-41BC-A4D4-AC338F572387}" type="slidenum">
              <a:rPr lang="en-US" smtClean="0"/>
              <a:t>53</a:t>
            </a:fld>
            <a:endParaRPr lang="en-US" dirty="0"/>
          </a:p>
        </p:txBody>
      </p:sp>
    </p:spTree>
    <p:extLst>
      <p:ext uri="{BB962C8B-B14F-4D97-AF65-F5344CB8AC3E}">
        <p14:creationId xmlns:p14="http://schemas.microsoft.com/office/powerpoint/2010/main" val="1841227362"/>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Baselines</a:t>
            </a:r>
          </a:p>
        </p:txBody>
      </p:sp>
      <p:sp>
        <p:nvSpPr>
          <p:cNvPr id="3" name="Content Placeholder 2"/>
          <p:cNvSpPr>
            <a:spLocks noGrp="1"/>
          </p:cNvSpPr>
          <p:nvPr>
            <p:ph idx="1"/>
          </p:nvPr>
        </p:nvSpPr>
        <p:spPr>
          <a:xfrm>
            <a:off x="152400" y="1066800"/>
            <a:ext cx="8763000" cy="5410200"/>
          </a:xfrm>
        </p:spPr>
        <p:txBody>
          <a:bodyPr>
            <a:normAutofit/>
          </a:bodyPr>
          <a:lstStyle/>
          <a:p>
            <a:r>
              <a:rPr lang="en-US" b="1" dirty="0" smtClean="0"/>
              <a:t>Bootstrapping</a:t>
            </a:r>
            <a:r>
              <a:rPr lang="en-US" dirty="0" smtClean="0"/>
              <a:t> (Self-learning)</a:t>
            </a:r>
          </a:p>
          <a:p>
            <a:pPr lvl="1">
              <a:buFontTx/>
              <a:buChar char="-"/>
            </a:pPr>
            <a:r>
              <a:rPr lang="en-US" dirty="0" smtClean="0"/>
              <a:t>Binary Classifiers</a:t>
            </a:r>
          </a:p>
          <a:p>
            <a:pPr lvl="1">
              <a:buFontTx/>
              <a:buChar char="-"/>
            </a:pPr>
            <a:r>
              <a:rPr lang="en-US" dirty="0" smtClean="0"/>
              <a:t>Multi-class Classifiers</a:t>
            </a:r>
          </a:p>
          <a:p>
            <a:r>
              <a:rPr lang="en-US" b="1" dirty="0" smtClean="0"/>
              <a:t>Eigen Function </a:t>
            </a:r>
            <a:r>
              <a:rPr lang="en-US" dirty="0" smtClean="0"/>
              <a:t>based Graph Laplacian</a:t>
            </a:r>
          </a:p>
        </p:txBody>
      </p:sp>
      <p:sp>
        <p:nvSpPr>
          <p:cNvPr id="5" name="Slide Number Placeholder 4"/>
          <p:cNvSpPr>
            <a:spLocks noGrp="1"/>
          </p:cNvSpPr>
          <p:nvPr>
            <p:ph type="sldNum" sz="quarter" idx="12"/>
          </p:nvPr>
        </p:nvSpPr>
        <p:spPr/>
        <p:txBody>
          <a:bodyPr/>
          <a:lstStyle/>
          <a:p>
            <a:fld id="{0685640F-F442-41BC-A4D4-AC338F572387}" type="slidenum">
              <a:rPr lang="en-US" smtClean="0"/>
              <a:t>54</a:t>
            </a:fld>
            <a:endParaRPr lang="en-US" dirty="0"/>
          </a:p>
        </p:txBody>
      </p:sp>
    </p:spTree>
    <p:extLst>
      <p:ext uri="{BB962C8B-B14F-4D97-AF65-F5344CB8AC3E}">
        <p14:creationId xmlns:p14="http://schemas.microsoft.com/office/powerpoint/2010/main" val="1824340943"/>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 Classification</a:t>
            </a:r>
            <a:endParaRPr lang="en-US" dirty="0"/>
          </a:p>
        </p:txBody>
      </p:sp>
      <p:pic>
        <p:nvPicPr>
          <p:cNvPr id="614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0" y="1219200"/>
            <a:ext cx="7050681"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6629400" y="3200400"/>
            <a:ext cx="0" cy="838200"/>
          </a:xfrm>
          <a:prstGeom prst="straightConnector1">
            <a:avLst/>
          </a:prstGeom>
          <a:ln w="571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0685640F-F442-41BC-A4D4-AC338F572387}" type="slidenum">
              <a:rPr lang="en-US" smtClean="0"/>
              <a:t>55</a:t>
            </a:fld>
            <a:endParaRPr lang="en-US" dirty="0"/>
          </a:p>
        </p:txBody>
      </p:sp>
      <p:sp>
        <p:nvSpPr>
          <p:cNvPr id="7" name="TextBox 6"/>
          <p:cNvSpPr txBox="1"/>
          <p:nvPr/>
        </p:nvSpPr>
        <p:spPr>
          <a:xfrm>
            <a:off x="15005" y="6629400"/>
            <a:ext cx="2800703" cy="276999"/>
          </a:xfrm>
          <a:prstGeom prst="rect">
            <a:avLst/>
          </a:prstGeom>
          <a:noFill/>
        </p:spPr>
        <p:txBody>
          <a:bodyPr wrap="none" rtlCol="0">
            <a:spAutoFit/>
          </a:bodyPr>
          <a:lstStyle/>
          <a:p>
            <a:r>
              <a:rPr lang="en-US" sz="1200" dirty="0" smtClean="0"/>
              <a:t>Eigen Functions: [Fergus et al., NIPS 2009]</a:t>
            </a:r>
            <a:endParaRPr lang="en-US" sz="1200" dirty="0"/>
          </a:p>
        </p:txBody>
      </p:sp>
    </p:spTree>
    <p:extLst>
      <p:ext uri="{BB962C8B-B14F-4D97-AF65-F5344CB8AC3E}">
        <p14:creationId xmlns:p14="http://schemas.microsoft.com/office/powerpoint/2010/main" val="4249653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2473" y="1219200"/>
            <a:ext cx="7005008"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Purity of Labeling</a:t>
            </a:r>
            <a:endParaRPr lang="en-US" dirty="0"/>
          </a:p>
        </p:txBody>
      </p:sp>
      <p:sp>
        <p:nvSpPr>
          <p:cNvPr id="4" name="Slide Number Placeholder 3"/>
          <p:cNvSpPr>
            <a:spLocks noGrp="1"/>
          </p:cNvSpPr>
          <p:nvPr>
            <p:ph type="sldNum" sz="quarter" idx="12"/>
          </p:nvPr>
        </p:nvSpPr>
        <p:spPr/>
        <p:txBody>
          <a:bodyPr/>
          <a:lstStyle/>
          <a:p>
            <a:fld id="{0685640F-F442-41BC-A4D4-AC338F572387}" type="slidenum">
              <a:rPr lang="en-US" smtClean="0"/>
              <a:t>56</a:t>
            </a:fld>
            <a:endParaRPr lang="en-US" dirty="0"/>
          </a:p>
        </p:txBody>
      </p:sp>
      <p:sp>
        <p:nvSpPr>
          <p:cNvPr id="5" name="TextBox 4"/>
          <p:cNvSpPr txBox="1"/>
          <p:nvPr/>
        </p:nvSpPr>
        <p:spPr>
          <a:xfrm>
            <a:off x="15005" y="6629400"/>
            <a:ext cx="2800703" cy="276999"/>
          </a:xfrm>
          <a:prstGeom prst="rect">
            <a:avLst/>
          </a:prstGeom>
          <a:noFill/>
        </p:spPr>
        <p:txBody>
          <a:bodyPr wrap="none" rtlCol="0">
            <a:spAutoFit/>
          </a:bodyPr>
          <a:lstStyle/>
          <a:p>
            <a:r>
              <a:rPr lang="en-US" sz="1200" dirty="0" smtClean="0"/>
              <a:t>Eigen Functions: [Fergus et al., NIPS 2009]</a:t>
            </a:r>
            <a:endParaRPr lang="en-US" sz="1200" dirty="0"/>
          </a:p>
        </p:txBody>
      </p:sp>
    </p:spTree>
    <p:extLst>
      <p:ext uri="{BB962C8B-B14F-4D97-AF65-F5344CB8AC3E}">
        <p14:creationId xmlns:p14="http://schemas.microsoft.com/office/powerpoint/2010/main" val="1314057453"/>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685640F-F442-41BC-A4D4-AC338F572387}" type="slidenum">
              <a:rPr lang="en-US" smtClean="0"/>
              <a:t>57</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1"/>
            <a:ext cx="9152924" cy="5638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24857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550658" y="1537990"/>
            <a:ext cx="7475314" cy="1281410"/>
            <a:chOff x="550658" y="1461790"/>
            <a:chExt cx="7475314" cy="1281410"/>
          </a:xfrm>
        </p:grpSpPr>
        <p:grpSp>
          <p:nvGrpSpPr>
            <p:cNvPr id="5" name="Group 1143"/>
            <p:cNvGrpSpPr/>
            <p:nvPr/>
          </p:nvGrpSpPr>
          <p:grpSpPr>
            <a:xfrm>
              <a:off x="930735" y="1461790"/>
              <a:ext cx="7095237" cy="1281410"/>
              <a:chOff x="2438400" y="1143000"/>
              <a:chExt cx="7907314" cy="1371600"/>
            </a:xfrm>
          </p:grpSpPr>
          <p:pic>
            <p:nvPicPr>
              <p:cNvPr id="31" name="Picture 2" descr="C:\Users\AbHi\Documents\My Dropbox\cvpr12\lastfig\final_images\iter1\b.banquet_hall\01.jpg"/>
              <p:cNvPicPr>
                <a:picLocks noChangeAspect="1" noChangeArrowheads="1"/>
              </p:cNvPicPr>
              <p:nvPr/>
            </p:nvPicPr>
            <p:blipFill>
              <a:blip r:embed="rId3" cstate="print"/>
              <a:srcRect/>
              <a:stretch>
                <a:fillRect/>
              </a:stretch>
            </p:blipFill>
            <p:spPr bwMode="auto">
              <a:xfrm>
                <a:off x="6085330" y="1143000"/>
                <a:ext cx="2037123" cy="1371600"/>
              </a:xfrm>
              <a:prstGeom prst="rect">
                <a:avLst/>
              </a:prstGeom>
              <a:noFill/>
            </p:spPr>
          </p:pic>
          <p:pic>
            <p:nvPicPr>
              <p:cNvPr id="32" name="Picture 3" descr="C:\Users\AbHi\Documents\My Dropbox\cvpr12\lastfig\final_images\iter1\b.banquet_hall\02.jpg"/>
              <p:cNvPicPr>
                <a:picLocks noChangeAspect="1" noChangeArrowheads="1"/>
              </p:cNvPicPr>
              <p:nvPr/>
            </p:nvPicPr>
            <p:blipFill>
              <a:blip r:embed="rId4" cstate="print"/>
              <a:srcRect/>
              <a:stretch>
                <a:fillRect/>
              </a:stretch>
            </p:blipFill>
            <p:spPr bwMode="auto">
              <a:xfrm>
                <a:off x="2438400" y="1143000"/>
                <a:ext cx="1828800" cy="1371600"/>
              </a:xfrm>
              <a:prstGeom prst="rect">
                <a:avLst/>
              </a:prstGeom>
              <a:noFill/>
            </p:spPr>
          </p:pic>
          <p:pic>
            <p:nvPicPr>
              <p:cNvPr id="33" name="Picture 4" descr="C:\Users\AbHi\Documents\My Dropbox\cvpr12\lastfig\final_images\iter1\b.banquet_hall\03.jpg"/>
              <p:cNvPicPr>
                <a:picLocks noChangeAspect="1" noChangeArrowheads="1"/>
              </p:cNvPicPr>
              <p:nvPr/>
            </p:nvPicPr>
            <p:blipFill>
              <a:blip r:embed="rId5" cstate="print"/>
              <a:srcRect/>
              <a:stretch>
                <a:fillRect/>
              </a:stretch>
            </p:blipFill>
            <p:spPr bwMode="auto">
              <a:xfrm>
                <a:off x="8174268" y="1143000"/>
                <a:ext cx="1091958" cy="1371600"/>
              </a:xfrm>
              <a:prstGeom prst="rect">
                <a:avLst/>
              </a:prstGeom>
              <a:noFill/>
            </p:spPr>
          </p:pic>
          <p:pic>
            <p:nvPicPr>
              <p:cNvPr id="34" name="Picture 5" descr="C:\Users\AbHi\Documents\My Dropbox\cvpr12\lastfig\final_images\iter1\b.banquet_hall\04.jpg"/>
              <p:cNvPicPr>
                <a:picLocks noChangeAspect="1" noChangeArrowheads="1"/>
              </p:cNvPicPr>
              <p:nvPr/>
            </p:nvPicPr>
            <p:blipFill>
              <a:blip r:embed="rId6" cstate="print"/>
              <a:srcRect/>
              <a:stretch>
                <a:fillRect/>
              </a:stretch>
            </p:blipFill>
            <p:spPr bwMode="auto">
              <a:xfrm>
                <a:off x="4319015" y="1143000"/>
                <a:ext cx="1714500" cy="1371600"/>
              </a:xfrm>
              <a:prstGeom prst="rect">
                <a:avLst/>
              </a:prstGeom>
              <a:noFill/>
            </p:spPr>
          </p:pic>
          <p:pic>
            <p:nvPicPr>
              <p:cNvPr id="35" name="Picture 6" descr="C:\Users\AbHi\Documents\My Dropbox\cvpr12\lastfig\final_images\iter1\b.banquet_hall\05.jpg"/>
              <p:cNvPicPr>
                <a:picLocks noChangeAspect="1" noChangeArrowheads="1"/>
              </p:cNvPicPr>
              <p:nvPr/>
            </p:nvPicPr>
            <p:blipFill>
              <a:blip r:embed="rId7" cstate="print"/>
              <a:srcRect/>
              <a:stretch>
                <a:fillRect/>
              </a:stretch>
            </p:blipFill>
            <p:spPr bwMode="auto">
              <a:xfrm>
                <a:off x="9318043" y="1143000"/>
                <a:ext cx="1027671" cy="1371600"/>
              </a:xfrm>
              <a:prstGeom prst="rect">
                <a:avLst/>
              </a:prstGeom>
              <a:noFill/>
            </p:spPr>
          </p:pic>
        </p:grpSp>
        <p:sp>
          <p:nvSpPr>
            <p:cNvPr id="9" name="TextBox 8"/>
            <p:cNvSpPr txBox="1"/>
            <p:nvPr/>
          </p:nvSpPr>
          <p:spPr>
            <a:xfrm>
              <a:off x="550658" y="1881930"/>
              <a:ext cx="314510" cy="400110"/>
            </a:xfrm>
            <a:prstGeom prst="rect">
              <a:avLst/>
            </a:prstGeom>
            <a:noFill/>
          </p:spPr>
          <p:txBody>
            <a:bodyPr wrap="none" rtlCol="0">
              <a:spAutoFit/>
            </a:bodyPr>
            <a:lstStyle/>
            <a:p>
              <a:pPr algn="ctr"/>
              <a:r>
                <a:rPr lang="en-US" sz="2000" b="1" dirty="0" smtClean="0">
                  <a:cs typeface="Arial" pitchFamily="34" charset="0"/>
                </a:rPr>
                <a:t>1</a:t>
              </a:r>
              <a:endParaRPr lang="en-US" sz="2000" b="1" dirty="0">
                <a:cs typeface="Arial" pitchFamily="34" charset="0"/>
              </a:endParaRPr>
            </a:p>
          </p:txBody>
        </p:sp>
      </p:grpSp>
      <p:grpSp>
        <p:nvGrpSpPr>
          <p:cNvPr id="47" name="Group 46"/>
          <p:cNvGrpSpPr/>
          <p:nvPr/>
        </p:nvGrpSpPr>
        <p:grpSpPr>
          <a:xfrm>
            <a:off x="485737" y="4293377"/>
            <a:ext cx="7541442" cy="1182741"/>
            <a:chOff x="485737" y="4330383"/>
            <a:chExt cx="7541442" cy="1182741"/>
          </a:xfrm>
        </p:grpSpPr>
        <p:grpSp>
          <p:nvGrpSpPr>
            <p:cNvPr id="6" name="Group 1149"/>
            <p:cNvGrpSpPr/>
            <p:nvPr/>
          </p:nvGrpSpPr>
          <p:grpSpPr>
            <a:xfrm>
              <a:off x="930735" y="4330383"/>
              <a:ext cx="7096444" cy="1182741"/>
              <a:chOff x="2460043" y="3154363"/>
              <a:chExt cx="8838733" cy="1371600"/>
            </a:xfrm>
          </p:grpSpPr>
          <p:pic>
            <p:nvPicPr>
              <p:cNvPr id="26" name="Picture 12" descr="C:\Users\AbHi\Documents\My Dropbox\cvpr12\lastfig\final_images\iter20\b.banquet_hall\01.jpg"/>
              <p:cNvPicPr>
                <a:picLocks noChangeAspect="1" noChangeArrowheads="1"/>
              </p:cNvPicPr>
              <p:nvPr/>
            </p:nvPicPr>
            <p:blipFill>
              <a:blip r:embed="rId8" cstate="print"/>
              <a:srcRect/>
              <a:stretch>
                <a:fillRect/>
              </a:stretch>
            </p:blipFill>
            <p:spPr bwMode="auto">
              <a:xfrm>
                <a:off x="2460043" y="3154363"/>
                <a:ext cx="1828800" cy="1371600"/>
              </a:xfrm>
              <a:prstGeom prst="rect">
                <a:avLst/>
              </a:prstGeom>
              <a:noFill/>
            </p:spPr>
          </p:pic>
          <p:pic>
            <p:nvPicPr>
              <p:cNvPr id="27" name="Picture 13" descr="C:\Users\AbHi\Documents\My Dropbox\cvpr12\lastfig\final_images\iter20\b.banquet_hall\02.jpg"/>
              <p:cNvPicPr>
                <a:picLocks noChangeAspect="1" noChangeArrowheads="1"/>
              </p:cNvPicPr>
              <p:nvPr/>
            </p:nvPicPr>
            <p:blipFill>
              <a:blip r:embed="rId9" cstate="print"/>
              <a:srcRect/>
              <a:stretch>
                <a:fillRect/>
              </a:stretch>
            </p:blipFill>
            <p:spPr bwMode="auto">
              <a:xfrm>
                <a:off x="8257783" y="3154363"/>
                <a:ext cx="914400" cy="1371600"/>
              </a:xfrm>
              <a:prstGeom prst="rect">
                <a:avLst/>
              </a:prstGeom>
              <a:noFill/>
            </p:spPr>
          </p:pic>
          <p:pic>
            <p:nvPicPr>
              <p:cNvPr id="28" name="Picture 14" descr="C:\Users\AbHi\Documents\My Dropbox\cvpr12\lastfig\final_images\iter20\b.banquet_hall\03.jpg"/>
              <p:cNvPicPr>
                <a:picLocks noChangeAspect="1" noChangeArrowheads="1"/>
              </p:cNvPicPr>
              <p:nvPr/>
            </p:nvPicPr>
            <p:blipFill>
              <a:blip r:embed="rId10" cstate="print"/>
              <a:srcRect/>
              <a:stretch>
                <a:fillRect/>
              </a:stretch>
            </p:blipFill>
            <p:spPr bwMode="auto">
              <a:xfrm>
                <a:off x="6130724" y="3154363"/>
                <a:ext cx="2057400" cy="1371600"/>
              </a:xfrm>
              <a:prstGeom prst="rect">
                <a:avLst/>
              </a:prstGeom>
              <a:noFill/>
            </p:spPr>
          </p:pic>
          <p:pic>
            <p:nvPicPr>
              <p:cNvPr id="29" name="Picture 15" descr="C:\Users\AbHi\Documents\My Dropbox\cvpr12\lastfig\final_images\iter20\b.banquet_hall\04.jpg"/>
              <p:cNvPicPr>
                <a:picLocks noChangeAspect="1" noChangeArrowheads="1"/>
              </p:cNvPicPr>
              <p:nvPr/>
            </p:nvPicPr>
            <p:blipFill>
              <a:blip r:embed="rId11" cstate="print"/>
              <a:srcRect/>
              <a:stretch>
                <a:fillRect/>
              </a:stretch>
            </p:blipFill>
            <p:spPr bwMode="auto">
              <a:xfrm>
                <a:off x="9241843" y="3154363"/>
                <a:ext cx="2056933" cy="1371600"/>
              </a:xfrm>
              <a:prstGeom prst="rect">
                <a:avLst/>
              </a:prstGeom>
              <a:noFill/>
            </p:spPr>
          </p:pic>
          <p:pic>
            <p:nvPicPr>
              <p:cNvPr id="30" name="Picture 16" descr="C:\Users\AbHi\Documents\My Dropbox\cvpr12\lastfig\final_images\iter20\b.banquet_hall\05.jpg"/>
              <p:cNvPicPr>
                <a:picLocks noChangeAspect="1" noChangeArrowheads="1"/>
              </p:cNvPicPr>
              <p:nvPr/>
            </p:nvPicPr>
            <p:blipFill>
              <a:blip r:embed="rId12" cstate="print"/>
              <a:srcRect/>
              <a:stretch>
                <a:fillRect/>
              </a:stretch>
            </p:blipFill>
            <p:spPr bwMode="auto">
              <a:xfrm>
                <a:off x="4358502" y="3154363"/>
                <a:ext cx="1702563" cy="1371600"/>
              </a:xfrm>
              <a:prstGeom prst="rect">
                <a:avLst/>
              </a:prstGeom>
              <a:noFill/>
            </p:spPr>
          </p:pic>
        </p:grpSp>
        <p:sp>
          <p:nvSpPr>
            <p:cNvPr id="10" name="TextBox 9"/>
            <p:cNvSpPr txBox="1"/>
            <p:nvPr/>
          </p:nvSpPr>
          <p:spPr>
            <a:xfrm>
              <a:off x="485737" y="4710003"/>
              <a:ext cx="444352" cy="400110"/>
            </a:xfrm>
            <a:prstGeom prst="rect">
              <a:avLst/>
            </a:prstGeom>
            <a:noFill/>
          </p:spPr>
          <p:txBody>
            <a:bodyPr wrap="none" rtlCol="0">
              <a:spAutoFit/>
            </a:bodyPr>
            <a:lstStyle/>
            <a:p>
              <a:pPr algn="ctr"/>
              <a:r>
                <a:rPr lang="en-US" sz="2000" b="1" dirty="0" smtClean="0">
                  <a:cs typeface="Arial" pitchFamily="34" charset="0"/>
                </a:rPr>
                <a:t>40</a:t>
              </a:r>
              <a:endParaRPr lang="en-US" sz="2000" b="1" dirty="0">
                <a:cs typeface="Arial" pitchFamily="34" charset="0"/>
              </a:endParaRPr>
            </a:p>
          </p:txBody>
        </p:sp>
      </p:grpSp>
      <p:pic>
        <p:nvPicPr>
          <p:cNvPr id="11" name="Picture 90" descr="C:\Users\AbHi\Documents\My Dropbox\cvpr12\lastfig\b.banquet_hall2.jpg"/>
          <p:cNvPicPr>
            <a:picLocks noChangeAspect="1" noChangeArrowheads="1"/>
          </p:cNvPicPr>
          <p:nvPr/>
        </p:nvPicPr>
        <p:blipFill>
          <a:blip r:embed="rId13" cstate="print"/>
          <a:srcRect/>
          <a:stretch>
            <a:fillRect/>
          </a:stretch>
        </p:blipFill>
        <p:spPr bwMode="auto">
          <a:xfrm>
            <a:off x="2935642" y="81129"/>
            <a:ext cx="899664" cy="1296821"/>
          </a:xfrm>
          <a:prstGeom prst="rect">
            <a:avLst/>
          </a:prstGeom>
          <a:noFill/>
        </p:spPr>
      </p:pic>
      <p:pic>
        <p:nvPicPr>
          <p:cNvPr id="12" name="Picture 91" descr="C:\Users\AbHi\Documents\My Dropbox\cvpr12\lastfig\b.banquet_hall1.jpg"/>
          <p:cNvPicPr>
            <a:picLocks noChangeAspect="1" noChangeArrowheads="1"/>
          </p:cNvPicPr>
          <p:nvPr/>
        </p:nvPicPr>
        <p:blipFill>
          <a:blip r:embed="rId14" cstate="print"/>
          <a:srcRect/>
          <a:stretch>
            <a:fillRect/>
          </a:stretch>
        </p:blipFill>
        <p:spPr bwMode="auto">
          <a:xfrm>
            <a:off x="935636" y="81129"/>
            <a:ext cx="1952533" cy="1298227"/>
          </a:xfrm>
          <a:prstGeom prst="rect">
            <a:avLst/>
          </a:prstGeom>
          <a:noFill/>
        </p:spPr>
      </p:pic>
      <p:sp>
        <p:nvSpPr>
          <p:cNvPr id="13" name="TextBox 12"/>
          <p:cNvSpPr txBox="1"/>
          <p:nvPr/>
        </p:nvSpPr>
        <p:spPr>
          <a:xfrm>
            <a:off x="4953000" y="297359"/>
            <a:ext cx="3413920" cy="769441"/>
          </a:xfrm>
          <a:prstGeom prst="rect">
            <a:avLst/>
          </a:prstGeom>
          <a:noFill/>
        </p:spPr>
        <p:txBody>
          <a:bodyPr wrap="square" rtlCol="0">
            <a:spAutoFit/>
          </a:bodyPr>
          <a:lstStyle/>
          <a:p>
            <a:pPr algn="ctr"/>
            <a:r>
              <a:rPr lang="en-US" sz="4400" b="1" dirty="0" smtClean="0">
                <a:cs typeface="Arial" pitchFamily="34" charset="0"/>
              </a:rPr>
              <a:t>Banquet Hall</a:t>
            </a:r>
            <a:endParaRPr lang="en-US" sz="4400" b="1" dirty="0">
              <a:cs typeface="Arial" pitchFamily="34" charset="0"/>
            </a:endParaRPr>
          </a:p>
        </p:txBody>
      </p:sp>
      <p:grpSp>
        <p:nvGrpSpPr>
          <p:cNvPr id="48" name="Group 47"/>
          <p:cNvGrpSpPr/>
          <p:nvPr/>
        </p:nvGrpSpPr>
        <p:grpSpPr>
          <a:xfrm>
            <a:off x="485737" y="5562600"/>
            <a:ext cx="7896263" cy="1182741"/>
            <a:chOff x="485737" y="5656208"/>
            <a:chExt cx="7896263" cy="1182741"/>
          </a:xfrm>
        </p:grpSpPr>
        <p:grpSp>
          <p:nvGrpSpPr>
            <p:cNvPr id="8" name="Group 1197"/>
            <p:cNvGrpSpPr/>
            <p:nvPr/>
          </p:nvGrpSpPr>
          <p:grpSpPr>
            <a:xfrm>
              <a:off x="930735" y="5656208"/>
              <a:ext cx="7451265" cy="1182741"/>
              <a:chOff x="13683938" y="3154363"/>
              <a:chExt cx="9480862" cy="1371600"/>
            </a:xfrm>
          </p:grpSpPr>
          <p:pic>
            <p:nvPicPr>
              <p:cNvPr id="16" name="Picture 17" descr="C:\Users\AbHi\Documents\My Dropbox\cvpr12\lastfig\final_images\iter40\b.banquet_hall\01.jpg"/>
              <p:cNvPicPr>
                <a:picLocks noChangeAspect="1" noChangeArrowheads="1"/>
              </p:cNvPicPr>
              <p:nvPr/>
            </p:nvPicPr>
            <p:blipFill>
              <a:blip r:embed="rId15" cstate="print"/>
              <a:srcRect/>
              <a:stretch>
                <a:fillRect/>
              </a:stretch>
            </p:blipFill>
            <p:spPr bwMode="auto">
              <a:xfrm>
                <a:off x="15563412" y="3154363"/>
                <a:ext cx="1892715" cy="1371600"/>
              </a:xfrm>
              <a:prstGeom prst="rect">
                <a:avLst/>
              </a:prstGeom>
              <a:noFill/>
            </p:spPr>
          </p:pic>
          <p:pic>
            <p:nvPicPr>
              <p:cNvPr id="17" name="Picture 18" descr="C:\Users\AbHi\Documents\My Dropbox\cvpr12\lastfig\final_images\iter40\b.banquet_hall\02.jpg"/>
              <p:cNvPicPr>
                <a:picLocks noChangeAspect="1" noChangeArrowheads="1"/>
              </p:cNvPicPr>
              <p:nvPr/>
            </p:nvPicPr>
            <p:blipFill>
              <a:blip r:embed="rId16" cstate="print"/>
              <a:srcRect/>
              <a:stretch>
                <a:fillRect/>
              </a:stretch>
            </p:blipFill>
            <p:spPr bwMode="auto">
              <a:xfrm>
                <a:off x="19452303" y="3154363"/>
                <a:ext cx="1830871" cy="1371600"/>
              </a:xfrm>
              <a:prstGeom prst="rect">
                <a:avLst/>
              </a:prstGeom>
              <a:noFill/>
            </p:spPr>
          </p:pic>
          <p:pic>
            <p:nvPicPr>
              <p:cNvPr id="18" name="Picture 19" descr="C:\Users\AbHi\Documents\My Dropbox\cvpr12\lastfig\final_images\iter40\b.banquet_hall\03.jpg"/>
              <p:cNvPicPr>
                <a:picLocks noChangeAspect="1" noChangeArrowheads="1"/>
              </p:cNvPicPr>
              <p:nvPr/>
            </p:nvPicPr>
            <p:blipFill>
              <a:blip r:embed="rId17" cstate="print"/>
              <a:srcRect/>
              <a:stretch>
                <a:fillRect/>
              </a:stretch>
            </p:blipFill>
            <p:spPr bwMode="auto">
              <a:xfrm>
                <a:off x="17508954" y="3154363"/>
                <a:ext cx="1890522" cy="1371600"/>
              </a:xfrm>
              <a:prstGeom prst="rect">
                <a:avLst/>
              </a:prstGeom>
              <a:noFill/>
            </p:spPr>
          </p:pic>
          <p:pic>
            <p:nvPicPr>
              <p:cNvPr id="19" name="Picture 20" descr="C:\Users\AbHi\Documents\My Dropbox\cvpr12\lastfig\final_images\iter40\b.banquet_hall\04.jpg"/>
              <p:cNvPicPr>
                <a:picLocks noChangeAspect="1" noChangeArrowheads="1"/>
              </p:cNvPicPr>
              <p:nvPr/>
            </p:nvPicPr>
            <p:blipFill>
              <a:blip r:embed="rId18" cstate="print"/>
              <a:srcRect/>
              <a:stretch>
                <a:fillRect/>
              </a:stretch>
            </p:blipFill>
            <p:spPr bwMode="auto">
              <a:xfrm>
                <a:off x="13683938" y="3154363"/>
                <a:ext cx="1826647" cy="1371600"/>
              </a:xfrm>
              <a:prstGeom prst="rect">
                <a:avLst/>
              </a:prstGeom>
              <a:noFill/>
            </p:spPr>
          </p:pic>
          <p:pic>
            <p:nvPicPr>
              <p:cNvPr id="20" name="Picture 21" descr="C:\Users\AbHi\Documents\My Dropbox\cvpr12\lastfig\final_images\iter40\b.banquet_hall\05.jpg"/>
              <p:cNvPicPr>
                <a:picLocks noChangeAspect="1" noChangeArrowheads="1"/>
              </p:cNvPicPr>
              <p:nvPr/>
            </p:nvPicPr>
            <p:blipFill>
              <a:blip r:embed="rId19" cstate="print"/>
              <a:srcRect/>
              <a:stretch>
                <a:fillRect/>
              </a:stretch>
            </p:blipFill>
            <p:spPr bwMode="auto">
              <a:xfrm>
                <a:off x="21336000" y="3154363"/>
                <a:ext cx="1828800" cy="1371600"/>
              </a:xfrm>
              <a:prstGeom prst="rect">
                <a:avLst/>
              </a:prstGeom>
              <a:noFill/>
            </p:spPr>
          </p:pic>
        </p:grpSp>
        <p:sp>
          <p:nvSpPr>
            <p:cNvPr id="14" name="TextBox 13"/>
            <p:cNvSpPr txBox="1"/>
            <p:nvPr/>
          </p:nvSpPr>
          <p:spPr>
            <a:xfrm>
              <a:off x="485737" y="5978569"/>
              <a:ext cx="444352" cy="400110"/>
            </a:xfrm>
            <a:prstGeom prst="rect">
              <a:avLst/>
            </a:prstGeom>
            <a:noFill/>
          </p:spPr>
          <p:txBody>
            <a:bodyPr wrap="none" rtlCol="0">
              <a:spAutoFit/>
            </a:bodyPr>
            <a:lstStyle/>
            <a:p>
              <a:pPr algn="ctr"/>
              <a:r>
                <a:rPr lang="en-US" sz="2000" b="1" dirty="0" smtClean="0">
                  <a:cs typeface="Arial" pitchFamily="34" charset="0"/>
                </a:rPr>
                <a:t>90</a:t>
              </a:r>
              <a:endParaRPr lang="en-US" sz="2000" b="1" dirty="0">
                <a:cs typeface="Arial" pitchFamily="34" charset="0"/>
              </a:endParaRPr>
            </a:p>
          </p:txBody>
        </p:sp>
      </p:grpSp>
      <p:grpSp>
        <p:nvGrpSpPr>
          <p:cNvPr id="46" name="Group 45"/>
          <p:cNvGrpSpPr/>
          <p:nvPr/>
        </p:nvGrpSpPr>
        <p:grpSpPr>
          <a:xfrm>
            <a:off x="-47579" y="2905881"/>
            <a:ext cx="8429579" cy="1301015"/>
            <a:chOff x="-47579" y="2886284"/>
            <a:chExt cx="8429579" cy="1301015"/>
          </a:xfrm>
        </p:grpSpPr>
        <p:grpSp>
          <p:nvGrpSpPr>
            <p:cNvPr id="7" name="Group 1191"/>
            <p:cNvGrpSpPr/>
            <p:nvPr/>
          </p:nvGrpSpPr>
          <p:grpSpPr>
            <a:xfrm>
              <a:off x="930735" y="2886284"/>
              <a:ext cx="7451265" cy="1301015"/>
              <a:chOff x="12697922" y="1143000"/>
              <a:chExt cx="9139416" cy="1371600"/>
            </a:xfrm>
          </p:grpSpPr>
          <p:pic>
            <p:nvPicPr>
              <p:cNvPr id="21" name="Picture 7" descr="C:\Users\AbHi\Documents\My Dropbox\cvpr12\lastfig\final_images\iter10\b.banquet_hall\01.jpg"/>
              <p:cNvPicPr>
                <a:picLocks noChangeAspect="1" noChangeArrowheads="1"/>
              </p:cNvPicPr>
              <p:nvPr/>
            </p:nvPicPr>
            <p:blipFill>
              <a:blip r:embed="rId20" cstate="print"/>
              <a:srcRect/>
              <a:stretch>
                <a:fillRect/>
              </a:stretch>
            </p:blipFill>
            <p:spPr bwMode="auto">
              <a:xfrm>
                <a:off x="18440002" y="1143000"/>
                <a:ext cx="1371600" cy="1371600"/>
              </a:xfrm>
              <a:prstGeom prst="rect">
                <a:avLst/>
              </a:prstGeom>
              <a:noFill/>
            </p:spPr>
          </p:pic>
          <p:pic>
            <p:nvPicPr>
              <p:cNvPr id="22" name="Picture 8" descr="C:\Users\AbHi\Documents\My Dropbox\cvpr12\lastfig\final_images\iter10\b.banquet_hall\02.jpg"/>
              <p:cNvPicPr>
                <a:picLocks noChangeAspect="1" noChangeArrowheads="1"/>
              </p:cNvPicPr>
              <p:nvPr/>
            </p:nvPicPr>
            <p:blipFill>
              <a:blip r:embed="rId21" cstate="print"/>
              <a:srcRect/>
              <a:stretch>
                <a:fillRect/>
              </a:stretch>
            </p:blipFill>
            <p:spPr bwMode="auto">
              <a:xfrm>
                <a:off x="12697922" y="1143000"/>
                <a:ext cx="1828800" cy="1371600"/>
              </a:xfrm>
              <a:prstGeom prst="rect">
                <a:avLst/>
              </a:prstGeom>
              <a:noFill/>
            </p:spPr>
          </p:pic>
          <p:pic>
            <p:nvPicPr>
              <p:cNvPr id="23" name="Picture 9" descr="C:\Users\AbHi\Documents\My Dropbox\cvpr12\lastfig\final_images\iter10\b.banquet_hall\03.jpg"/>
              <p:cNvPicPr>
                <a:picLocks noChangeAspect="1" noChangeArrowheads="1"/>
              </p:cNvPicPr>
              <p:nvPr/>
            </p:nvPicPr>
            <p:blipFill>
              <a:blip r:embed="rId22" cstate="print"/>
              <a:srcRect/>
              <a:stretch>
                <a:fillRect/>
              </a:stretch>
            </p:blipFill>
            <p:spPr bwMode="auto">
              <a:xfrm>
                <a:off x="14575843" y="1143000"/>
                <a:ext cx="2715853" cy="1371600"/>
              </a:xfrm>
              <a:prstGeom prst="rect">
                <a:avLst/>
              </a:prstGeom>
              <a:noFill/>
            </p:spPr>
          </p:pic>
          <p:pic>
            <p:nvPicPr>
              <p:cNvPr id="24" name="Picture 10" descr="C:\Users\AbHi\Documents\My Dropbox\cvpr12\lastfig\final_images\iter10\b.banquet_hall\04.jpg"/>
              <p:cNvPicPr>
                <a:picLocks noChangeAspect="1" noChangeArrowheads="1"/>
              </p:cNvPicPr>
              <p:nvPr/>
            </p:nvPicPr>
            <p:blipFill>
              <a:blip r:embed="rId23" cstate="print"/>
              <a:srcRect/>
              <a:stretch>
                <a:fillRect/>
              </a:stretch>
            </p:blipFill>
            <p:spPr bwMode="auto">
              <a:xfrm>
                <a:off x="17340817" y="1143000"/>
                <a:ext cx="1050064" cy="1371600"/>
              </a:xfrm>
              <a:prstGeom prst="rect">
                <a:avLst/>
              </a:prstGeom>
              <a:noFill/>
            </p:spPr>
          </p:pic>
          <p:pic>
            <p:nvPicPr>
              <p:cNvPr id="25" name="Picture 11" descr="C:\Users\AbHi\Documents\My Dropbox\cvpr12\lastfig\final_images\iter10\b.banquet_hall\05.jpg"/>
              <p:cNvPicPr>
                <a:picLocks noChangeAspect="1" noChangeArrowheads="1"/>
              </p:cNvPicPr>
              <p:nvPr/>
            </p:nvPicPr>
            <p:blipFill>
              <a:blip r:embed="rId24" cstate="print"/>
              <a:srcRect/>
              <a:stretch>
                <a:fillRect/>
              </a:stretch>
            </p:blipFill>
            <p:spPr bwMode="auto">
              <a:xfrm>
                <a:off x="19860722" y="1143000"/>
                <a:ext cx="1976616" cy="1371600"/>
              </a:xfrm>
              <a:prstGeom prst="rect">
                <a:avLst/>
              </a:prstGeom>
              <a:noFill/>
            </p:spPr>
          </p:pic>
        </p:grpSp>
        <p:sp>
          <p:nvSpPr>
            <p:cNvPr id="15" name="TextBox 14"/>
            <p:cNvSpPr txBox="1"/>
            <p:nvPr/>
          </p:nvSpPr>
          <p:spPr>
            <a:xfrm>
              <a:off x="-47579" y="3374837"/>
              <a:ext cx="1510985" cy="400110"/>
            </a:xfrm>
            <a:prstGeom prst="rect">
              <a:avLst/>
            </a:prstGeom>
            <a:noFill/>
          </p:spPr>
          <p:txBody>
            <a:bodyPr wrap="square" rtlCol="0">
              <a:spAutoFit/>
            </a:bodyPr>
            <a:lstStyle/>
            <a:p>
              <a:pPr algn="ctr"/>
              <a:r>
                <a:rPr lang="en-US" sz="2000" b="1" dirty="0" smtClean="0">
                  <a:cs typeface="Arial" pitchFamily="34" charset="0"/>
                </a:rPr>
                <a:t>10</a:t>
              </a:r>
              <a:endParaRPr lang="en-US" sz="2000" b="1" dirty="0">
                <a:cs typeface="Arial" pitchFamily="34" charset="0"/>
              </a:endParaRPr>
            </a:p>
          </p:txBody>
        </p:sp>
      </p:grpSp>
      <p:grpSp>
        <p:nvGrpSpPr>
          <p:cNvPr id="49" name="Group 48"/>
          <p:cNvGrpSpPr/>
          <p:nvPr/>
        </p:nvGrpSpPr>
        <p:grpSpPr>
          <a:xfrm>
            <a:off x="27438" y="2362200"/>
            <a:ext cx="523220" cy="2419350"/>
            <a:chOff x="27438" y="2362200"/>
            <a:chExt cx="523220" cy="2419350"/>
          </a:xfrm>
        </p:grpSpPr>
        <p:sp>
          <p:nvSpPr>
            <p:cNvPr id="40" name="Rectangle 39"/>
            <p:cNvSpPr/>
            <p:nvPr/>
          </p:nvSpPr>
          <p:spPr>
            <a:xfrm rot="16200000">
              <a:off x="-520052" y="2909690"/>
              <a:ext cx="1618200" cy="523220"/>
            </a:xfrm>
            <a:prstGeom prst="rect">
              <a:avLst/>
            </a:prstGeom>
          </p:spPr>
          <p:txBody>
            <a:bodyPr wrap="none">
              <a:spAutoFit/>
            </a:bodyPr>
            <a:lstStyle/>
            <a:p>
              <a:r>
                <a:rPr lang="en-US" sz="2800" b="1" dirty="0" smtClean="0">
                  <a:cs typeface="Arial" pitchFamily="34" charset="0"/>
                </a:rPr>
                <a:t>Iterations</a:t>
              </a:r>
              <a:endParaRPr lang="en-US" sz="2800" dirty="0"/>
            </a:p>
          </p:txBody>
        </p:sp>
        <p:cxnSp>
          <p:nvCxnSpPr>
            <p:cNvPr id="42" name="Straight Arrow Connector 41"/>
            <p:cNvCxnSpPr/>
            <p:nvPr/>
          </p:nvCxnSpPr>
          <p:spPr>
            <a:xfrm>
              <a:off x="311396" y="3943350"/>
              <a:ext cx="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rot="16200000">
            <a:off x="-61081" y="554950"/>
            <a:ext cx="1537990" cy="400110"/>
          </a:xfrm>
          <a:prstGeom prst="rect">
            <a:avLst/>
          </a:prstGeom>
          <a:noFill/>
        </p:spPr>
        <p:txBody>
          <a:bodyPr wrap="square" rtlCol="0">
            <a:spAutoFit/>
          </a:bodyPr>
          <a:lstStyle/>
          <a:p>
            <a:pPr algn="ctr"/>
            <a:r>
              <a:rPr lang="en-US" sz="2000" b="1" dirty="0" smtClean="0">
                <a:cs typeface="Arial" pitchFamily="34" charset="0"/>
              </a:rPr>
              <a:t>Seed Images</a:t>
            </a:r>
            <a:endParaRPr lang="en-US" sz="2000" b="1" dirty="0">
              <a:cs typeface="Arial" pitchFamily="34" charset="0"/>
            </a:endParaRPr>
          </a:p>
        </p:txBody>
      </p:sp>
      <p:sp>
        <p:nvSpPr>
          <p:cNvPr id="51" name="Slide Number Placeholder 50"/>
          <p:cNvSpPr>
            <a:spLocks noGrp="1"/>
          </p:cNvSpPr>
          <p:nvPr>
            <p:ph type="sldNum" sz="quarter" idx="12"/>
          </p:nvPr>
        </p:nvSpPr>
        <p:spPr/>
        <p:txBody>
          <a:bodyPr/>
          <a:lstStyle/>
          <a:p>
            <a:fld id="{0685640F-F442-41BC-A4D4-AC338F572387}" type="slidenum">
              <a:rPr lang="en-US" smtClean="0"/>
              <a:t>58</a:t>
            </a:fld>
            <a:endParaRPr lang="en-US" dirty="0"/>
          </a:p>
        </p:txBody>
      </p:sp>
    </p:spTree>
    <p:extLst>
      <p:ext uri="{BB962C8B-B14F-4D97-AF65-F5344CB8AC3E}">
        <p14:creationId xmlns:p14="http://schemas.microsoft.com/office/powerpoint/2010/main" val="326808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250"/>
                                        <p:tgtEl>
                                          <p:spTgt spid="45"/>
                                        </p:tgtEl>
                                      </p:cBhvr>
                                    </p:animEffect>
                                  </p:childTnLst>
                                </p:cTn>
                              </p:par>
                              <p:par>
                                <p:cTn id="8" presetID="22" presetClass="entr" presetSubtype="1"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wipe(up)">
                                      <p:cBhvr>
                                        <p:cTn id="10" dur="25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250"/>
                                        <p:tgtEl>
                                          <p:spTgt spid="4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25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685640F-F442-41BC-A4D4-AC338F572387}" type="slidenum">
              <a:rPr lang="en-US" smtClean="0"/>
              <a:t>59</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228600"/>
            <a:ext cx="9124950" cy="6309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2826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p:cNvCxnSpPr/>
          <p:nvPr/>
        </p:nvCxnSpPr>
        <p:spPr>
          <a:xfrm>
            <a:off x="38100" y="350178"/>
            <a:ext cx="9067800" cy="0"/>
          </a:xfrm>
          <a:prstGeom prst="straightConnector1">
            <a:avLst/>
          </a:prstGeom>
          <a:ln w="101600" cap="rnd">
            <a:round/>
            <a:tailEnd type="stealth"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39402" y="-80665"/>
            <a:ext cx="1600310" cy="461665"/>
          </a:xfrm>
          <a:prstGeom prst="rect">
            <a:avLst/>
          </a:prstGeom>
          <a:noFill/>
        </p:spPr>
        <p:txBody>
          <a:bodyPr wrap="none" rtlCol="0">
            <a:spAutoFit/>
          </a:bodyPr>
          <a:lstStyle/>
          <a:p>
            <a:r>
              <a:rPr lang="en-US" sz="2400" b="1" cap="small" dirty="0" smtClean="0">
                <a:solidFill>
                  <a:schemeClr val="tx1">
                    <a:lumMod val="50000"/>
                    <a:lumOff val="50000"/>
                  </a:schemeClr>
                </a:solidFill>
              </a:rPr>
              <a:t>Supervision</a:t>
            </a:r>
            <a:endParaRPr lang="en-US" sz="2400" b="1" cap="small" dirty="0">
              <a:solidFill>
                <a:schemeClr val="tx1">
                  <a:lumMod val="50000"/>
                  <a:lumOff val="50000"/>
                </a:schemeClr>
              </a:solidFill>
            </a:endParaRPr>
          </a:p>
        </p:txBody>
      </p:sp>
      <p:sp>
        <p:nvSpPr>
          <p:cNvPr id="21" name="TextBox 20"/>
          <p:cNvSpPr txBox="1"/>
          <p:nvPr/>
        </p:nvSpPr>
        <p:spPr>
          <a:xfrm>
            <a:off x="7239000" y="329624"/>
            <a:ext cx="1981200" cy="584775"/>
          </a:xfrm>
          <a:prstGeom prst="rect">
            <a:avLst/>
          </a:prstGeom>
          <a:noFill/>
        </p:spPr>
        <p:txBody>
          <a:bodyPr wrap="square" rtlCol="0">
            <a:spAutoFit/>
          </a:bodyPr>
          <a:lstStyle/>
          <a:p>
            <a:pPr algn="ctr"/>
            <a:r>
              <a:rPr lang="en-US" sz="3200" b="1" cap="small" dirty="0" smtClean="0">
                <a:solidFill>
                  <a:schemeClr val="bg1">
                    <a:lumMod val="65000"/>
                  </a:schemeClr>
                </a:solidFill>
              </a:rPr>
              <a:t>Supervised</a:t>
            </a:r>
          </a:p>
        </p:txBody>
      </p:sp>
      <p:sp>
        <p:nvSpPr>
          <p:cNvPr id="24" name="TextBox 23"/>
          <p:cNvSpPr txBox="1"/>
          <p:nvPr/>
        </p:nvSpPr>
        <p:spPr>
          <a:xfrm>
            <a:off x="-152400" y="329624"/>
            <a:ext cx="2590800" cy="584775"/>
          </a:xfrm>
          <a:prstGeom prst="rect">
            <a:avLst/>
          </a:prstGeom>
          <a:noFill/>
        </p:spPr>
        <p:txBody>
          <a:bodyPr wrap="square" rtlCol="0">
            <a:spAutoFit/>
          </a:bodyPr>
          <a:lstStyle/>
          <a:p>
            <a:pPr algn="ctr"/>
            <a:r>
              <a:rPr lang="en-US" sz="3200" b="1" cap="small" dirty="0" smtClean="0">
                <a:solidFill>
                  <a:schemeClr val="bg1">
                    <a:lumMod val="65000"/>
                  </a:schemeClr>
                </a:solidFill>
              </a:rPr>
              <a:t>Unsupervised</a:t>
            </a:r>
          </a:p>
        </p:txBody>
      </p:sp>
      <p:sp>
        <p:nvSpPr>
          <p:cNvPr id="25" name="TextBox 24"/>
          <p:cNvSpPr txBox="1"/>
          <p:nvPr/>
        </p:nvSpPr>
        <p:spPr>
          <a:xfrm>
            <a:off x="5943600" y="322264"/>
            <a:ext cx="1981200" cy="584775"/>
          </a:xfrm>
          <a:prstGeom prst="rect">
            <a:avLst/>
          </a:prstGeom>
          <a:noFill/>
        </p:spPr>
        <p:txBody>
          <a:bodyPr wrap="square" rtlCol="0">
            <a:spAutoFit/>
          </a:bodyPr>
          <a:lstStyle/>
          <a:p>
            <a:pPr algn="ctr"/>
            <a:r>
              <a:rPr lang="en-US" sz="1600" b="1" cap="small" dirty="0" smtClean="0">
                <a:solidFill>
                  <a:schemeClr val="bg1">
                    <a:lumMod val="65000"/>
                  </a:schemeClr>
                </a:solidFill>
              </a:rPr>
              <a:t>Active</a:t>
            </a:r>
          </a:p>
          <a:p>
            <a:pPr algn="ctr"/>
            <a:r>
              <a:rPr lang="en-US" sz="1600" b="1" cap="small" dirty="0" smtClean="0">
                <a:solidFill>
                  <a:schemeClr val="bg1">
                    <a:lumMod val="65000"/>
                  </a:schemeClr>
                </a:solidFill>
              </a:rPr>
              <a:t>Learning</a:t>
            </a:r>
          </a:p>
        </p:txBody>
      </p:sp>
      <p:sp>
        <p:nvSpPr>
          <p:cNvPr id="23" name="TextBox 22"/>
          <p:cNvSpPr txBox="1"/>
          <p:nvPr/>
        </p:nvSpPr>
        <p:spPr>
          <a:xfrm>
            <a:off x="2997486" y="304800"/>
            <a:ext cx="3149029" cy="646331"/>
          </a:xfrm>
          <a:prstGeom prst="rect">
            <a:avLst/>
          </a:prstGeom>
          <a:noFill/>
        </p:spPr>
        <p:txBody>
          <a:bodyPr wrap="square" rtlCol="0">
            <a:spAutoFit/>
          </a:bodyPr>
          <a:lstStyle/>
          <a:p>
            <a:pPr algn="ctr"/>
            <a:r>
              <a:rPr lang="en-US" sz="3600" b="1" cap="small" dirty="0" smtClean="0"/>
              <a:t>Semi-Supervised</a:t>
            </a:r>
          </a:p>
        </p:txBody>
      </p:sp>
      <p:sp>
        <p:nvSpPr>
          <p:cNvPr id="37" name="TextBox 36"/>
          <p:cNvSpPr txBox="1"/>
          <p:nvPr/>
        </p:nvSpPr>
        <p:spPr>
          <a:xfrm>
            <a:off x="2464405" y="905470"/>
            <a:ext cx="4215193" cy="923330"/>
          </a:xfrm>
          <a:prstGeom prst="rect">
            <a:avLst/>
          </a:prstGeom>
          <a:noFill/>
        </p:spPr>
        <p:txBody>
          <a:bodyPr wrap="none" rtlCol="0">
            <a:spAutoFit/>
          </a:bodyPr>
          <a:lstStyle/>
          <a:p>
            <a:pPr algn="ctr"/>
            <a:r>
              <a:rPr lang="en-US" sz="5400" b="1" cap="small" dirty="0" smtClean="0"/>
              <a:t>Bootstrapping</a:t>
            </a:r>
          </a:p>
        </p:txBody>
      </p:sp>
      <p:sp>
        <p:nvSpPr>
          <p:cNvPr id="57" name="Rectangle 56"/>
          <p:cNvSpPr/>
          <p:nvPr/>
        </p:nvSpPr>
        <p:spPr>
          <a:xfrm>
            <a:off x="1905000" y="2057400"/>
            <a:ext cx="1138453" cy="830997"/>
          </a:xfrm>
          <a:prstGeom prst="rect">
            <a:avLst/>
          </a:prstGeom>
        </p:spPr>
        <p:txBody>
          <a:bodyPr wrap="none">
            <a:spAutoFit/>
          </a:bodyPr>
          <a:lstStyle/>
          <a:p>
            <a:pPr algn="ctr"/>
            <a:r>
              <a:rPr lang="en-US" sz="2400" b="1" dirty="0" smtClean="0">
                <a:cs typeface="Arial" pitchFamily="34" charset="0"/>
              </a:rPr>
              <a:t>Retrain</a:t>
            </a:r>
          </a:p>
          <a:p>
            <a:pPr algn="ctr"/>
            <a:r>
              <a:rPr lang="en-US" sz="2400" b="1" dirty="0" smtClean="0">
                <a:cs typeface="Arial" pitchFamily="34" charset="0"/>
              </a:rPr>
              <a:t>Models</a:t>
            </a:r>
            <a:endParaRPr lang="en-US" sz="2400" b="1" dirty="0">
              <a:cs typeface="Arial" pitchFamily="34" charset="0"/>
            </a:endParaRPr>
          </a:p>
        </p:txBody>
      </p:sp>
      <p:sp>
        <p:nvSpPr>
          <p:cNvPr id="69" name="Rectangle 68"/>
          <p:cNvSpPr/>
          <p:nvPr/>
        </p:nvSpPr>
        <p:spPr>
          <a:xfrm>
            <a:off x="-182880" y="2057400"/>
            <a:ext cx="2057400" cy="830997"/>
          </a:xfrm>
          <a:prstGeom prst="rect">
            <a:avLst/>
          </a:prstGeom>
        </p:spPr>
        <p:txBody>
          <a:bodyPr wrap="square">
            <a:spAutoFit/>
          </a:bodyPr>
          <a:lstStyle/>
          <a:p>
            <a:pPr algn="ctr"/>
            <a:r>
              <a:rPr lang="en-US" sz="2400" b="1" dirty="0" smtClean="0">
                <a:cs typeface="Arial" pitchFamily="34" charset="0"/>
              </a:rPr>
              <a:t>Labeled Seed Examples</a:t>
            </a:r>
            <a:endParaRPr lang="en-US" sz="2400" b="1" dirty="0">
              <a:cs typeface="Arial" pitchFamily="34" charset="0"/>
            </a:endParaRPr>
          </a:p>
        </p:txBody>
      </p:sp>
      <p:grpSp>
        <p:nvGrpSpPr>
          <p:cNvPr id="7178" name="Group 7177"/>
          <p:cNvGrpSpPr/>
          <p:nvPr/>
        </p:nvGrpSpPr>
        <p:grpSpPr>
          <a:xfrm>
            <a:off x="9117" y="2895600"/>
            <a:ext cx="1673407" cy="2428499"/>
            <a:chOff x="96153" y="2511801"/>
            <a:chExt cx="1673407" cy="2428499"/>
          </a:xfrm>
        </p:grpSpPr>
        <p:sp>
          <p:nvSpPr>
            <p:cNvPr id="7172" name="Rectangle 7171"/>
            <p:cNvSpPr/>
            <p:nvPr/>
          </p:nvSpPr>
          <p:spPr>
            <a:xfrm>
              <a:off x="152400" y="2566978"/>
              <a:ext cx="1574799"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pic>
          <p:nvPicPr>
            <p:cNvPr id="63" name="Picture 211" descr="C:\Users\AbHi\Documents\My Dropbox\cvpr12\see21_files\resized\sun_cexgewbepduerubb_320x240.jpg"/>
            <p:cNvPicPr>
              <a:picLocks noChangeAspect="1" noChangeArrowheads="1"/>
            </p:cNvPicPr>
            <p:nvPr/>
          </p:nvPicPr>
          <p:blipFill>
            <a:blip r:embed="rId3" cstate="screen"/>
            <a:srcRect/>
            <a:stretch>
              <a:fillRect/>
            </a:stretch>
          </p:blipFill>
          <p:spPr bwMode="auto">
            <a:xfrm>
              <a:off x="277237" y="2853239"/>
              <a:ext cx="1311237" cy="983428"/>
            </a:xfrm>
            <a:prstGeom prst="rect">
              <a:avLst/>
            </a:prstGeom>
            <a:noFill/>
          </p:spPr>
        </p:pic>
        <p:pic>
          <p:nvPicPr>
            <p:cNvPr id="64" name="Picture 212" descr="C:\Users\AbHi\Documents\My Dropbox\cvpr12\see21_files\resized\sun_cfsknrqkwoyyclpl_320x235.jpg"/>
            <p:cNvPicPr>
              <a:picLocks noChangeAspect="1" noChangeArrowheads="1"/>
            </p:cNvPicPr>
            <p:nvPr/>
          </p:nvPicPr>
          <p:blipFill>
            <a:blip r:embed="rId4" cstate="screen"/>
            <a:srcRect/>
            <a:stretch>
              <a:fillRect/>
            </a:stretch>
          </p:blipFill>
          <p:spPr bwMode="auto">
            <a:xfrm>
              <a:off x="275874" y="3893372"/>
              <a:ext cx="1313669" cy="983428"/>
            </a:xfrm>
            <a:prstGeom prst="rect">
              <a:avLst/>
            </a:prstGeom>
            <a:noFill/>
          </p:spPr>
        </p:pic>
        <p:sp>
          <p:nvSpPr>
            <p:cNvPr id="72" name="TextBox 71"/>
            <p:cNvSpPr txBox="1"/>
            <p:nvPr/>
          </p:nvSpPr>
          <p:spPr>
            <a:xfrm>
              <a:off x="96153" y="2511801"/>
              <a:ext cx="1673407" cy="400110"/>
            </a:xfrm>
            <a:prstGeom prst="rect">
              <a:avLst/>
            </a:prstGeom>
            <a:noFill/>
          </p:spPr>
          <p:txBody>
            <a:bodyPr wrap="none" rtlCol="0">
              <a:spAutoFit/>
            </a:bodyPr>
            <a:lstStyle/>
            <a:p>
              <a:r>
                <a:rPr lang="en-US" sz="2000" b="1" dirty="0" smtClean="0"/>
                <a:t>Amphitheatre</a:t>
              </a:r>
              <a:endParaRPr lang="en-US" sz="2000" b="1" dirty="0"/>
            </a:p>
          </p:txBody>
        </p:sp>
      </p:grpSp>
      <p:sp>
        <p:nvSpPr>
          <p:cNvPr id="114" name="Rectangle 113"/>
          <p:cNvSpPr/>
          <p:nvPr/>
        </p:nvSpPr>
        <p:spPr>
          <a:xfrm>
            <a:off x="3720283" y="2057400"/>
            <a:ext cx="1494319" cy="830997"/>
          </a:xfrm>
          <a:prstGeom prst="rect">
            <a:avLst/>
          </a:prstGeom>
        </p:spPr>
        <p:txBody>
          <a:bodyPr wrap="none">
            <a:spAutoFit/>
          </a:bodyPr>
          <a:lstStyle/>
          <a:p>
            <a:pPr algn="ctr"/>
            <a:r>
              <a:rPr lang="en-US" sz="2400" b="1" dirty="0" smtClean="0">
                <a:cs typeface="Arial" pitchFamily="34" charset="0"/>
              </a:rPr>
              <a:t>Unlabeled</a:t>
            </a:r>
          </a:p>
          <a:p>
            <a:pPr algn="ctr"/>
            <a:r>
              <a:rPr lang="en-US" sz="2400" b="1" dirty="0" smtClean="0">
                <a:cs typeface="Arial" pitchFamily="34" charset="0"/>
              </a:rPr>
              <a:t> Data</a:t>
            </a:r>
            <a:endParaRPr lang="en-US" sz="2400" b="1" dirty="0">
              <a:cs typeface="Arial" pitchFamily="34" charset="0"/>
            </a:endParaRPr>
          </a:p>
        </p:txBody>
      </p:sp>
      <p:sp>
        <p:nvSpPr>
          <p:cNvPr id="10" name="Rectangle 9"/>
          <p:cNvSpPr/>
          <p:nvPr/>
        </p:nvSpPr>
        <p:spPr>
          <a:xfrm>
            <a:off x="6546708" y="2057400"/>
            <a:ext cx="2387885" cy="830997"/>
          </a:xfrm>
          <a:prstGeom prst="rect">
            <a:avLst/>
          </a:prstGeom>
        </p:spPr>
        <p:txBody>
          <a:bodyPr wrap="square">
            <a:spAutoFit/>
          </a:bodyPr>
          <a:lstStyle/>
          <a:p>
            <a:pPr algn="ctr"/>
            <a:r>
              <a:rPr lang="en-US" sz="2400" b="1" dirty="0" smtClean="0">
                <a:cs typeface="Arial" pitchFamily="34" charset="0"/>
              </a:rPr>
              <a:t>Select Candidates</a:t>
            </a:r>
            <a:endParaRPr lang="en-US" sz="2400" b="1" dirty="0">
              <a:cs typeface="Arial" pitchFamily="34" charset="0"/>
            </a:endParaRPr>
          </a:p>
        </p:txBody>
      </p:sp>
      <p:sp>
        <p:nvSpPr>
          <p:cNvPr id="84" name="Right Arrow 83"/>
          <p:cNvSpPr/>
          <p:nvPr/>
        </p:nvSpPr>
        <p:spPr>
          <a:xfrm>
            <a:off x="5715000" y="3986633"/>
            <a:ext cx="609600" cy="375185"/>
          </a:xfrm>
          <a:prstGeom prst="rightArrow">
            <a:avLst>
              <a:gd name="adj1" fmla="val 48750"/>
              <a:gd name="adj2" fmla="val 65000"/>
            </a:avLst>
          </a:prstGeom>
          <a:solidFill>
            <a:schemeClr val="accent1"/>
          </a:solidFill>
          <a:ln w="5715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15" name="Right Arrow 114"/>
          <p:cNvSpPr/>
          <p:nvPr/>
        </p:nvSpPr>
        <p:spPr>
          <a:xfrm>
            <a:off x="1752600" y="3971711"/>
            <a:ext cx="1464730" cy="393553"/>
          </a:xfrm>
          <a:prstGeom prst="rightArrow">
            <a:avLst>
              <a:gd name="adj1" fmla="val 48750"/>
              <a:gd name="adj2" fmla="val 65000"/>
            </a:avLst>
          </a:prstGeom>
          <a:solidFill>
            <a:schemeClr val="accent1"/>
          </a:solidFill>
          <a:ln w="5715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nvGrpSpPr>
          <p:cNvPr id="7174" name="Group 7173"/>
          <p:cNvGrpSpPr/>
          <p:nvPr/>
        </p:nvGrpSpPr>
        <p:grpSpPr>
          <a:xfrm>
            <a:off x="3315870" y="2947004"/>
            <a:ext cx="2303145" cy="1584960"/>
            <a:chOff x="3411855" y="2994660"/>
            <a:chExt cx="2303145" cy="1584960"/>
          </a:xfrm>
        </p:grpSpPr>
        <p:grpSp>
          <p:nvGrpSpPr>
            <p:cNvPr id="7168" name="Group 7167"/>
            <p:cNvGrpSpPr/>
            <p:nvPr/>
          </p:nvGrpSpPr>
          <p:grpSpPr>
            <a:xfrm>
              <a:off x="3470741" y="3027163"/>
              <a:ext cx="2202519" cy="1509881"/>
              <a:chOff x="2362200" y="3515106"/>
              <a:chExt cx="2663528" cy="1825914"/>
            </a:xfrm>
          </p:grpSpPr>
          <p:grpSp>
            <p:nvGrpSpPr>
              <p:cNvPr id="22" name="Group 21"/>
              <p:cNvGrpSpPr/>
              <p:nvPr/>
            </p:nvGrpSpPr>
            <p:grpSpPr>
              <a:xfrm>
                <a:off x="2362200" y="4683046"/>
                <a:ext cx="2663528" cy="657974"/>
                <a:chOff x="2305894" y="2667000"/>
                <a:chExt cx="2663528" cy="657974"/>
              </a:xfrm>
            </p:grpSpPr>
            <p:grpSp>
              <p:nvGrpSpPr>
                <p:cNvPr id="8" name="Group 7"/>
                <p:cNvGrpSpPr/>
                <p:nvPr/>
              </p:nvGrpSpPr>
              <p:grpSpPr>
                <a:xfrm>
                  <a:off x="2313175" y="3024769"/>
                  <a:ext cx="2652454" cy="300205"/>
                  <a:chOff x="3200400" y="5976092"/>
                  <a:chExt cx="2971800" cy="355676"/>
                </a:xfrm>
              </p:grpSpPr>
              <p:pic>
                <p:nvPicPr>
                  <p:cNvPr id="30" name="Picture 2" descr="http://static.commentcamarche.net/en.kioskea.net/faq/images/0-E8jkrpVS-google-images-search-logo-s-.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644" t="16769" r="8844" b="25949"/>
                  <a:stretch/>
                </p:blipFill>
                <p:spPr bwMode="auto">
                  <a:xfrm>
                    <a:off x="4302048" y="5976966"/>
                    <a:ext cx="943812" cy="35392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http://feedgrowth.com/wp-content/uploads/2008/12/facebook-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0400" y="5976092"/>
                    <a:ext cx="945317" cy="35567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http://t1.gstatic.com/images?q=tbn:ANd9GcSVmPb94UcgYqVPOKeEhHrKITxbB3DUXcBJ2zYvxKh-DDLzqf_htHhTB1Zt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0799" y="6018579"/>
                    <a:ext cx="771401" cy="2707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2305894" y="2667000"/>
                  <a:ext cx="2663528" cy="360186"/>
                  <a:chOff x="2983420" y="5465108"/>
                  <a:chExt cx="2984205" cy="426740"/>
                </a:xfrm>
              </p:grpSpPr>
              <p:pic>
                <p:nvPicPr>
                  <p:cNvPr id="32" name="Picture 2" descr="http://pascallin.ecs.soton.ac.uk/challenges/VOC/voc2012/pascal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78282" y="5513563"/>
                    <a:ext cx="938543" cy="32983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ttp://www.image-net.org/splash/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3420" y="5584791"/>
                    <a:ext cx="1359980" cy="18737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ashrivas\Pictures\Picture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55550" y="5465108"/>
                    <a:ext cx="712075" cy="42674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7169" name="Picture 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33136" y="3515106"/>
                <a:ext cx="2521656" cy="110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5" name="Rectangle 124"/>
            <p:cNvSpPr/>
            <p:nvPr/>
          </p:nvSpPr>
          <p:spPr>
            <a:xfrm>
              <a:off x="3411855" y="2994660"/>
              <a:ext cx="2303145" cy="158496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grpSp>
      <p:grpSp>
        <p:nvGrpSpPr>
          <p:cNvPr id="136" name="Group 72"/>
          <p:cNvGrpSpPr/>
          <p:nvPr/>
        </p:nvGrpSpPr>
        <p:grpSpPr>
          <a:xfrm>
            <a:off x="2133600" y="2978205"/>
            <a:ext cx="571499" cy="941656"/>
            <a:chOff x="192196" y="2988337"/>
            <a:chExt cx="571499" cy="974186"/>
          </a:xfrm>
        </p:grpSpPr>
        <p:sp>
          <p:nvSpPr>
            <p:cNvPr id="156" name="Oval 155"/>
            <p:cNvSpPr/>
            <p:nvPr/>
          </p:nvSpPr>
          <p:spPr>
            <a:xfrm>
              <a:off x="411527" y="2988337"/>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7" name="Straight Arrow Connector 156"/>
            <p:cNvCxnSpPr>
              <a:stCxn id="156" idx="3"/>
              <a:endCxn id="158" idx="7"/>
            </p:cNvCxnSpPr>
            <p:nvPr/>
          </p:nvCxnSpPr>
          <p:spPr>
            <a:xfrm flipH="1">
              <a:off x="329504" y="3137128"/>
              <a:ext cx="103958" cy="1506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8" name="Oval 157"/>
            <p:cNvSpPr/>
            <p:nvPr/>
          </p:nvSpPr>
          <p:spPr>
            <a:xfrm>
              <a:off x="201659" y="326227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9" name="Oval 158"/>
            <p:cNvSpPr/>
            <p:nvPr/>
          </p:nvSpPr>
          <p:spPr>
            <a:xfrm>
              <a:off x="613915" y="326227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60" name="Straight Arrow Connector 159"/>
            <p:cNvCxnSpPr>
              <a:stCxn id="156" idx="5"/>
              <a:endCxn id="159" idx="0"/>
            </p:cNvCxnSpPr>
            <p:nvPr/>
          </p:nvCxnSpPr>
          <p:spPr>
            <a:xfrm>
              <a:off x="539372" y="313712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1" name="Oval 160"/>
            <p:cNvSpPr/>
            <p:nvPr/>
          </p:nvSpPr>
          <p:spPr>
            <a:xfrm>
              <a:off x="402064" y="3514267"/>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62" name="Straight Arrow Connector 161"/>
            <p:cNvCxnSpPr>
              <a:stCxn id="161" idx="3"/>
              <a:endCxn id="163" idx="7"/>
            </p:cNvCxnSpPr>
            <p:nvPr/>
          </p:nvCxnSpPr>
          <p:spPr>
            <a:xfrm flipH="1">
              <a:off x="320041" y="3663058"/>
              <a:ext cx="103958" cy="1506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3" name="Oval 162"/>
            <p:cNvSpPr/>
            <p:nvPr/>
          </p:nvSpPr>
          <p:spPr>
            <a:xfrm>
              <a:off x="192196" y="378820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4" name="Oval 163"/>
            <p:cNvSpPr/>
            <p:nvPr/>
          </p:nvSpPr>
          <p:spPr>
            <a:xfrm>
              <a:off x="604452" y="378820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65" name="Straight Arrow Connector 164"/>
            <p:cNvCxnSpPr>
              <a:stCxn id="161" idx="5"/>
              <a:endCxn id="164" idx="0"/>
            </p:cNvCxnSpPr>
            <p:nvPr/>
          </p:nvCxnSpPr>
          <p:spPr>
            <a:xfrm>
              <a:off x="529909" y="366305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6" name="Straight Arrow Connector 165"/>
            <p:cNvCxnSpPr/>
            <p:nvPr/>
          </p:nvCxnSpPr>
          <p:spPr>
            <a:xfrm>
              <a:off x="318242" y="341403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68" name="U-Turn Arrow 167"/>
          <p:cNvSpPr/>
          <p:nvPr/>
        </p:nvSpPr>
        <p:spPr>
          <a:xfrm rot="10800000">
            <a:off x="1371598" y="5426875"/>
            <a:ext cx="5486401" cy="827929"/>
          </a:xfrm>
          <a:prstGeom prst="uturnArrow">
            <a:avLst>
              <a:gd name="adj1" fmla="val 21287"/>
              <a:gd name="adj2" fmla="val 19774"/>
              <a:gd name="adj3" fmla="val 24462"/>
              <a:gd name="adj4" fmla="val 42137"/>
              <a:gd name="adj5" fmla="val 99022"/>
            </a:avLst>
          </a:prstGeom>
          <a:solidFill>
            <a:schemeClr val="accent1"/>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nvGrpSpPr>
          <p:cNvPr id="7183" name="Group 7182"/>
          <p:cNvGrpSpPr/>
          <p:nvPr/>
        </p:nvGrpSpPr>
        <p:grpSpPr>
          <a:xfrm>
            <a:off x="3733800" y="5819830"/>
            <a:ext cx="685800" cy="685800"/>
            <a:chOff x="3505200" y="5791200"/>
            <a:chExt cx="685800" cy="685800"/>
          </a:xfrm>
        </p:grpSpPr>
        <p:sp>
          <p:nvSpPr>
            <p:cNvPr id="7181" name="Oval 7180"/>
            <p:cNvSpPr/>
            <p:nvPr/>
          </p:nvSpPr>
          <p:spPr>
            <a:xfrm>
              <a:off x="3505200" y="5791200"/>
              <a:ext cx="685800" cy="68580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182" name="Plus 7181"/>
            <p:cNvSpPr/>
            <p:nvPr/>
          </p:nvSpPr>
          <p:spPr>
            <a:xfrm>
              <a:off x="3519189" y="5805189"/>
              <a:ext cx="657823" cy="657823"/>
            </a:xfrm>
            <a:prstGeom prst="mathPlus">
              <a:avLst>
                <a:gd name="adj1" fmla="val 18886"/>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6" name="Rectangle 175"/>
          <p:cNvSpPr/>
          <p:nvPr/>
        </p:nvSpPr>
        <p:spPr>
          <a:xfrm>
            <a:off x="2851827" y="5042808"/>
            <a:ext cx="2387885" cy="830997"/>
          </a:xfrm>
          <a:prstGeom prst="rect">
            <a:avLst/>
          </a:prstGeom>
        </p:spPr>
        <p:txBody>
          <a:bodyPr wrap="square">
            <a:spAutoFit/>
          </a:bodyPr>
          <a:lstStyle/>
          <a:p>
            <a:pPr algn="ctr"/>
            <a:r>
              <a:rPr lang="en-US" sz="2400" b="1" dirty="0" smtClean="0">
                <a:cs typeface="Arial" pitchFamily="34" charset="0"/>
              </a:rPr>
              <a:t>Add to </a:t>
            </a:r>
          </a:p>
          <a:p>
            <a:pPr algn="ctr"/>
            <a:r>
              <a:rPr lang="en-US" sz="2400" b="1" dirty="0" smtClean="0">
                <a:cs typeface="Arial" pitchFamily="34" charset="0"/>
              </a:rPr>
              <a:t>Labeled Set</a:t>
            </a:r>
            <a:endParaRPr lang="en-US" sz="2400" b="1" dirty="0">
              <a:cs typeface="Arial" pitchFamily="34" charset="0"/>
            </a:endParaRPr>
          </a:p>
        </p:txBody>
      </p:sp>
      <p:sp>
        <p:nvSpPr>
          <p:cNvPr id="59" name="Rectangle 58"/>
          <p:cNvSpPr/>
          <p:nvPr/>
        </p:nvSpPr>
        <p:spPr>
          <a:xfrm>
            <a:off x="6413500" y="2950777"/>
            <a:ext cx="2654300"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61" name="TextBox 60"/>
          <p:cNvSpPr txBox="1"/>
          <p:nvPr/>
        </p:nvSpPr>
        <p:spPr>
          <a:xfrm>
            <a:off x="6903947" y="2895600"/>
            <a:ext cx="1673407" cy="400110"/>
          </a:xfrm>
          <a:prstGeom prst="rect">
            <a:avLst/>
          </a:prstGeom>
          <a:noFill/>
        </p:spPr>
        <p:txBody>
          <a:bodyPr wrap="none" rtlCol="0">
            <a:spAutoFit/>
          </a:bodyPr>
          <a:lstStyle/>
          <a:p>
            <a:r>
              <a:rPr lang="en-US" sz="2000" b="1" dirty="0" smtClean="0"/>
              <a:t>Amphitheatre</a:t>
            </a:r>
            <a:endParaRPr lang="en-US" sz="2000" b="1" dirty="0"/>
          </a:p>
        </p:txBody>
      </p:sp>
      <p:grpSp>
        <p:nvGrpSpPr>
          <p:cNvPr id="62" name="Group 61"/>
          <p:cNvGrpSpPr/>
          <p:nvPr/>
        </p:nvGrpSpPr>
        <p:grpSpPr>
          <a:xfrm>
            <a:off x="6463884" y="3270578"/>
            <a:ext cx="2553530" cy="1997320"/>
            <a:chOff x="6463884" y="3270578"/>
            <a:chExt cx="2553530" cy="1997320"/>
          </a:xfrm>
        </p:grpSpPr>
        <p:pic>
          <p:nvPicPr>
            <p:cNvPr id="65" name="Picture 64" descr="03.jpg"/>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7752064" y="4280346"/>
              <a:ext cx="1265350" cy="987552"/>
            </a:xfrm>
            <a:prstGeom prst="rect">
              <a:avLst/>
            </a:prstGeom>
            <a:effectLst/>
          </p:spPr>
        </p:pic>
        <p:pic>
          <p:nvPicPr>
            <p:cNvPr id="66" name="Picture 65" descr="02.jpg"/>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6463884" y="4280346"/>
              <a:ext cx="1263230" cy="987552"/>
            </a:xfrm>
            <a:prstGeom prst="rect">
              <a:avLst/>
            </a:prstGeom>
            <a:effectLst/>
          </p:spPr>
        </p:pic>
        <p:pic>
          <p:nvPicPr>
            <p:cNvPr id="67" name="Picture 66" descr="04.jpg"/>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flipH="1">
              <a:off x="7752064" y="3270578"/>
              <a:ext cx="1265350" cy="987552"/>
            </a:xfrm>
            <a:prstGeom prst="rect">
              <a:avLst/>
            </a:prstGeom>
            <a:ln w="57150" cap="sq">
              <a:noFill/>
              <a:miter lim="800000"/>
            </a:ln>
            <a:effectLst/>
          </p:spPr>
        </p:pic>
        <p:pic>
          <p:nvPicPr>
            <p:cNvPr id="68" name="Picture 2" descr="http://balaton.graphics.cs.cmu.edu/ashrivas/ladoga_home/datasets/SUNS/images/a/amphitheater/sun_aaaiyyqorxbkepxr.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63884" y="3270578"/>
              <a:ext cx="1264065" cy="98755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p:cNvSpPr/>
          <p:nvPr/>
        </p:nvSpPr>
        <p:spPr>
          <a:xfrm>
            <a:off x="7620000" y="5400299"/>
            <a:ext cx="1485900" cy="3909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ysClr val="windowText" lastClr="000000"/>
                </a:solidFill>
              </a:rPr>
              <a:t>25</a:t>
            </a:r>
            <a:r>
              <a:rPr lang="en-US" baseline="30000" dirty="0" smtClean="0">
                <a:solidFill>
                  <a:sysClr val="windowText" lastClr="000000"/>
                </a:solidFill>
              </a:rPr>
              <a:t>th</a:t>
            </a:r>
            <a:r>
              <a:rPr lang="en-US" dirty="0" smtClean="0">
                <a:solidFill>
                  <a:sysClr val="windowText" lastClr="000000"/>
                </a:solidFill>
              </a:rPr>
              <a:t> Iteration</a:t>
            </a:r>
            <a:endParaRPr lang="en-US" dirty="0">
              <a:solidFill>
                <a:sysClr val="windowText" lastClr="000000"/>
              </a:solidFill>
            </a:endParaRPr>
          </a:p>
        </p:txBody>
      </p:sp>
      <p:sp>
        <p:nvSpPr>
          <p:cNvPr id="7" name="Slide Number Placeholder 6"/>
          <p:cNvSpPr>
            <a:spLocks noGrp="1"/>
          </p:cNvSpPr>
          <p:nvPr>
            <p:ph type="sldNum" sz="quarter" idx="12"/>
          </p:nvPr>
        </p:nvSpPr>
        <p:spPr/>
        <p:txBody>
          <a:bodyPr/>
          <a:lstStyle/>
          <a:p>
            <a:fld id="{0685640F-F442-41BC-A4D4-AC338F572387}" type="slidenum">
              <a:rPr lang="en-US" smtClean="0"/>
              <a:t>6</a:t>
            </a:fld>
            <a:endParaRPr lang="en-US" dirty="0"/>
          </a:p>
        </p:txBody>
      </p:sp>
      <p:pic>
        <p:nvPicPr>
          <p:cNvPr id="70" name="Picture 69" descr="04.jpg"/>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flipH="1">
            <a:off x="7752064" y="3276032"/>
            <a:ext cx="1265350" cy="987552"/>
          </a:xfrm>
          <a:prstGeom prst="rect">
            <a:avLst/>
          </a:prstGeom>
          <a:ln w="57150" cap="sq">
            <a:solidFill>
              <a:srgbClr val="FF0000"/>
            </a:solidFill>
            <a:miter lim="800000"/>
          </a:ln>
          <a:effectLst/>
        </p:spPr>
      </p:pic>
      <p:grpSp>
        <p:nvGrpSpPr>
          <p:cNvPr id="3" name="Group 2"/>
          <p:cNvGrpSpPr/>
          <p:nvPr/>
        </p:nvGrpSpPr>
        <p:grpSpPr>
          <a:xfrm>
            <a:off x="6463885" y="3267671"/>
            <a:ext cx="2553530" cy="2000227"/>
            <a:chOff x="6463885" y="3267671"/>
            <a:chExt cx="2553530" cy="2000227"/>
          </a:xfrm>
        </p:grpSpPr>
        <p:pic>
          <p:nvPicPr>
            <p:cNvPr id="1028" name="Picture 4" descr="http://balaton.graphics.cs.cmu.edu/ashrivas/ladoga_home/datasets/SUNS/images/a/auditorium/sun_aajdmnyblbbdcuff.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63885" y="3267671"/>
              <a:ext cx="1263230" cy="9875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balaton.graphics.cs.cmu.edu/ashrivas/ladoga_home/datasets/SUNS/images/a/amphitheater/sun_aalwixjkrhyiabdr.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752065" y="4280346"/>
              <a:ext cx="1265350" cy="9875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balaton.graphics.cs.cmu.edu/ashrivas/ladoga_home/datasets/SUNS/images/a/auditorium/sun_abbbtjsssstmdjja.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752064" y="3267671"/>
              <a:ext cx="1265350" cy="98755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balaton.graphics.cs.cmu.edu/ashrivas/ladoga_home/datasets/SUNS/images/a/auditorium/sun_adqmjrhfjyuzyvdd.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463885" y="4280346"/>
              <a:ext cx="1263229" cy="9875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1" name="Group 70"/>
          <p:cNvGrpSpPr/>
          <p:nvPr/>
        </p:nvGrpSpPr>
        <p:grpSpPr>
          <a:xfrm>
            <a:off x="6463884" y="3276600"/>
            <a:ext cx="2553531" cy="1989961"/>
            <a:chOff x="6463885" y="3277937"/>
            <a:chExt cx="2553530" cy="1989961"/>
          </a:xfrm>
        </p:grpSpPr>
        <p:pic>
          <p:nvPicPr>
            <p:cNvPr id="74" name="Picture 6" descr="http://balaton.graphics.cs.cmu.edu/ashrivas/ladoga_home/datasets/SUNS/images/a/amphitheater/sun_aalwixjkrhyiabdr.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752065" y="4280346"/>
              <a:ext cx="1265350" cy="98755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http://balaton.graphics.cs.cmu.edu/ashrivas/ladoga_home/datasets/SUNS/images/a/auditorium/sun_adqmjrhfjyuzyvdd.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463885" y="4280346"/>
              <a:ext cx="1263229" cy="987552"/>
            </a:xfrm>
            <a:prstGeom prst="rect">
              <a:avLst/>
            </a:prstGeom>
            <a:ln w="76200" cap="sq">
              <a:solidFill>
                <a:srgbClr val="FF0000"/>
              </a:solidFill>
              <a:miter lim="800000"/>
            </a:ln>
            <a:effectLst/>
            <a:extLst>
              <a:ext uri="{909E8E84-426E-40DD-AFC4-6F175D3DCCD1}">
                <a14:hiddenFill xmlns:a14="http://schemas.microsoft.com/office/drawing/2010/main">
                  <a:solidFill>
                    <a:srgbClr val="FFFFFF"/>
                  </a:solidFill>
                </a14:hiddenFill>
              </a:ext>
            </a:extLst>
          </p:spPr>
        </p:pic>
        <p:pic>
          <p:nvPicPr>
            <p:cNvPr id="75" name="Picture 8" descr="http://balaton.graphics.cs.cmu.edu/ashrivas/ladoga_home/datasets/SUNS/images/a/auditorium/sun_abbbtjsssstmdjja.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775576" y="3277937"/>
              <a:ext cx="1241837" cy="987552"/>
            </a:xfrm>
            <a:prstGeom prst="rect">
              <a:avLst/>
            </a:prstGeom>
            <a:ln w="76200" cap="sq">
              <a:solidFill>
                <a:srgbClr val="FF0000"/>
              </a:solidFill>
              <a:miter lim="800000"/>
            </a:ln>
            <a:effectLst/>
            <a:extLst>
              <a:ext uri="{909E8E84-426E-40DD-AFC4-6F175D3DCCD1}">
                <a14:hiddenFill xmlns:a14="http://schemas.microsoft.com/office/drawing/2010/main">
                  <a:solidFill>
                    <a:srgbClr val="FFFFFF"/>
                  </a:solidFill>
                </a14:hiddenFill>
              </a:ext>
            </a:extLst>
          </p:spPr>
        </p:pic>
        <p:pic>
          <p:nvPicPr>
            <p:cNvPr id="73" name="Picture 4" descr="http://balaton.graphics.cs.cmu.edu/ashrivas/ladoga_home/datasets/SUNS/images/a/auditorium/sun_aajdmnyblbbdcuff.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63885" y="3277937"/>
              <a:ext cx="1263230" cy="987552"/>
            </a:xfrm>
            <a:prstGeom prst="rect">
              <a:avLst/>
            </a:prstGeom>
            <a:ln w="76200" cap="sq">
              <a:solidFill>
                <a:srgbClr val="FF0000"/>
              </a:solidFill>
              <a:miter lim="800000"/>
            </a:ln>
            <a:effectLst/>
            <a:extLst>
              <a:ext uri="{909E8E84-426E-40DD-AFC4-6F175D3DCCD1}">
                <a14:hiddenFill xmlns:a14="http://schemas.microsoft.com/office/drawing/2010/main">
                  <a:solidFill>
                    <a:srgbClr val="FFFFFF"/>
                  </a:solidFill>
                </a14:hiddenFill>
              </a:ext>
            </a:extLst>
          </p:spPr>
        </p:pic>
      </p:grpSp>
      <p:sp>
        <p:nvSpPr>
          <p:cNvPr id="77" name="TextBox 76"/>
          <p:cNvSpPr txBox="1"/>
          <p:nvPr/>
        </p:nvSpPr>
        <p:spPr>
          <a:xfrm>
            <a:off x="15005" y="6550223"/>
            <a:ext cx="2034596" cy="307777"/>
          </a:xfrm>
          <a:prstGeom prst="rect">
            <a:avLst/>
          </a:prstGeom>
          <a:noFill/>
        </p:spPr>
        <p:txBody>
          <a:bodyPr wrap="none" rtlCol="0">
            <a:spAutoFit/>
          </a:bodyPr>
          <a:lstStyle/>
          <a:p>
            <a:r>
              <a:rPr lang="en-US" sz="1400" dirty="0" smtClean="0"/>
              <a:t>[Curran et al., PACL 2007]</a:t>
            </a:r>
            <a:endParaRPr lang="en-US" sz="1400" dirty="0"/>
          </a:p>
        </p:txBody>
      </p:sp>
      <p:sp>
        <p:nvSpPr>
          <p:cNvPr id="5" name="Rectangle 4"/>
          <p:cNvSpPr/>
          <p:nvPr/>
        </p:nvSpPr>
        <p:spPr>
          <a:xfrm>
            <a:off x="5518616" y="5327071"/>
            <a:ext cx="3625383" cy="927734"/>
          </a:xfrm>
          <a:prstGeom prst="rect">
            <a:avLst/>
          </a:prstGeom>
          <a:solidFill>
            <a:schemeClr val="tx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bg1"/>
                </a:solidFill>
              </a:rPr>
              <a:t>Semantic Drift</a:t>
            </a:r>
            <a:endParaRPr lang="en-US" sz="4400" b="1" dirty="0">
              <a:solidFill>
                <a:schemeClr val="bg1"/>
              </a:solidFill>
            </a:endParaRPr>
          </a:p>
        </p:txBody>
      </p:sp>
      <p:sp>
        <p:nvSpPr>
          <p:cNvPr id="78" name="TextBox 77"/>
          <p:cNvSpPr txBox="1"/>
          <p:nvPr/>
        </p:nvSpPr>
        <p:spPr>
          <a:xfrm>
            <a:off x="6477000" y="2895600"/>
            <a:ext cx="2564224" cy="338554"/>
          </a:xfrm>
          <a:prstGeom prst="rect">
            <a:avLst/>
          </a:prstGeom>
          <a:noFill/>
        </p:spPr>
        <p:txBody>
          <a:bodyPr wrap="none" rtlCol="0">
            <a:spAutoFit/>
          </a:bodyPr>
          <a:lstStyle/>
          <a:p>
            <a:r>
              <a:rPr lang="en-US" sz="1600" b="1" dirty="0" smtClean="0">
                <a:solidFill>
                  <a:srgbClr val="FF0000"/>
                </a:solidFill>
              </a:rPr>
              <a:t>Amphitheatre + Auditorium</a:t>
            </a:r>
            <a:endParaRPr lang="en-US" sz="1600" b="1" dirty="0">
              <a:solidFill>
                <a:srgbClr val="FF0000"/>
              </a:solidFill>
            </a:endParaRPr>
          </a:p>
        </p:txBody>
      </p:sp>
    </p:spTree>
    <p:extLst>
      <p:ext uri="{BB962C8B-B14F-4D97-AF65-F5344CB8AC3E}">
        <p14:creationId xmlns:p14="http://schemas.microsoft.com/office/powerpoint/2010/main" val="33020190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70"/>
                                        </p:tgtEl>
                                      </p:cBhvr>
                                    </p:animEffect>
                                    <p:set>
                                      <p:cBhvr>
                                        <p:cTn id="7" dur="1" fill="hold">
                                          <p:stCondLst>
                                            <p:cond delay="249"/>
                                          </p:stCondLst>
                                        </p:cTn>
                                        <p:tgtEl>
                                          <p:spTgt spid="7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5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fade">
                                      <p:cBhvr>
                                        <p:cTn id="18" dur="250"/>
                                        <p:tgtEl>
                                          <p:spTgt spid="7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8"/>
                                        </p:tgtEl>
                                        <p:attrNameLst>
                                          <p:attrName>style.visibility</p:attrName>
                                        </p:attrNameLst>
                                      </p:cBhvr>
                                      <p:to>
                                        <p:strVal val="visible"/>
                                      </p:to>
                                    </p:set>
                                    <p:animEffect transition="in" filter="fade">
                                      <p:cBhvr>
                                        <p:cTn id="21" dur="250"/>
                                        <p:tgtEl>
                                          <p:spTgt spid="78"/>
                                        </p:tgtEl>
                                      </p:cBhvr>
                                    </p:animEffect>
                                  </p:childTnLst>
                                </p:cTn>
                              </p:par>
                              <p:par>
                                <p:cTn id="22" presetID="10" presetClass="exit" presetSubtype="0" fill="hold" grpId="0" nodeType="withEffect">
                                  <p:stCondLst>
                                    <p:cond delay="0"/>
                                  </p:stCondLst>
                                  <p:childTnLst>
                                    <p:animEffect transition="out" filter="fade">
                                      <p:cBhvr>
                                        <p:cTn id="23" dur="500"/>
                                        <p:tgtEl>
                                          <p:spTgt spid="61"/>
                                        </p:tgtEl>
                                      </p:cBhvr>
                                    </p:animEffect>
                                    <p:set>
                                      <p:cBhvr>
                                        <p:cTn id="24" dur="1" fill="hold">
                                          <p:stCondLst>
                                            <p:cond delay="499"/>
                                          </p:stCondLst>
                                        </p:cTn>
                                        <p:tgtEl>
                                          <p:spTgt spid="6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5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25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4" grpId="0" animBg="1"/>
      <p:bldP spid="77" grpId="0"/>
      <p:bldP spid="5" grpId="0" animBg="1"/>
      <p:bldP spid="7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Purity of Labeling</a:t>
            </a:r>
            <a:endParaRPr lang="en-US" dirty="0"/>
          </a:p>
        </p:txBody>
      </p:sp>
      <p:pic>
        <p:nvPicPr>
          <p:cNvPr id="921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2204" y="838200"/>
            <a:ext cx="6679592"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0685640F-F442-41BC-A4D4-AC338F572387}" type="slidenum">
              <a:rPr lang="en-US" smtClean="0"/>
              <a:t>60</a:t>
            </a:fld>
            <a:endParaRPr lang="en-US" dirty="0"/>
          </a:p>
        </p:txBody>
      </p:sp>
      <p:sp>
        <p:nvSpPr>
          <p:cNvPr id="5" name="TextBox 4"/>
          <p:cNvSpPr txBox="1"/>
          <p:nvPr/>
        </p:nvSpPr>
        <p:spPr>
          <a:xfrm>
            <a:off x="15005" y="6629400"/>
            <a:ext cx="2800703" cy="276999"/>
          </a:xfrm>
          <a:prstGeom prst="rect">
            <a:avLst/>
          </a:prstGeom>
          <a:noFill/>
        </p:spPr>
        <p:txBody>
          <a:bodyPr wrap="none" rtlCol="0">
            <a:spAutoFit/>
          </a:bodyPr>
          <a:lstStyle/>
          <a:p>
            <a:r>
              <a:rPr lang="en-US" sz="1200" dirty="0" smtClean="0"/>
              <a:t>Eigen Functions: [Fergus et al., NIPS 2009]</a:t>
            </a:r>
            <a:endParaRPr lang="en-US" sz="1200" dirty="0"/>
          </a:p>
        </p:txBody>
      </p:sp>
    </p:spTree>
    <p:extLst>
      <p:ext uri="{BB962C8B-B14F-4D97-AF65-F5344CB8AC3E}">
        <p14:creationId xmlns:p14="http://schemas.microsoft.com/office/powerpoint/2010/main" val="2727480494"/>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 Classification</a:t>
            </a:r>
            <a:endParaRPr lang="en-US" dirty="0"/>
          </a:p>
        </p:txBody>
      </p:sp>
      <p:sp>
        <p:nvSpPr>
          <p:cNvPr id="4" name="Slide Number Placeholder 3"/>
          <p:cNvSpPr>
            <a:spLocks noGrp="1"/>
          </p:cNvSpPr>
          <p:nvPr>
            <p:ph type="sldNum" sz="quarter" idx="12"/>
          </p:nvPr>
        </p:nvSpPr>
        <p:spPr/>
        <p:txBody>
          <a:bodyPr/>
          <a:lstStyle/>
          <a:p>
            <a:fld id="{0685640F-F442-41BC-A4D4-AC338F572387}" type="slidenum">
              <a:rPr lang="en-US" smtClean="0"/>
              <a:t>61</a:t>
            </a:fld>
            <a:endParaRPr lang="en-US" dirty="0"/>
          </a:p>
        </p:txBody>
      </p:sp>
      <p:pic>
        <p:nvPicPr>
          <p:cNvPr id="614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47" y="1206581"/>
            <a:ext cx="8993753" cy="5422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262936" y="6229350"/>
            <a:ext cx="545342" cy="261610"/>
          </a:xfrm>
          <a:prstGeom prst="rect">
            <a:avLst/>
          </a:prstGeom>
          <a:solidFill>
            <a:schemeClr val="bg1"/>
          </a:solidFill>
        </p:spPr>
        <p:txBody>
          <a:bodyPr wrap="none" rtlCol="0">
            <a:spAutoFit/>
          </a:bodyPr>
          <a:lstStyle/>
          <a:p>
            <a:r>
              <a:rPr lang="en-US" sz="1100" b="1" dirty="0" smtClean="0">
                <a:latin typeface="+mj-lt"/>
              </a:rPr>
              <a:t>Mean</a:t>
            </a:r>
            <a:endParaRPr lang="en-US" sz="1100" b="1" dirty="0">
              <a:latin typeface="+mj-lt"/>
            </a:endParaRPr>
          </a:p>
        </p:txBody>
      </p:sp>
      <p:sp>
        <p:nvSpPr>
          <p:cNvPr id="3" name="Rectangle 2"/>
          <p:cNvSpPr/>
          <p:nvPr/>
        </p:nvSpPr>
        <p:spPr>
          <a:xfrm>
            <a:off x="8277224" y="3133725"/>
            <a:ext cx="495301" cy="34194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1345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p:cNvCxnSpPr/>
          <p:nvPr/>
        </p:nvCxnSpPr>
        <p:spPr>
          <a:xfrm>
            <a:off x="38100" y="350178"/>
            <a:ext cx="9067800" cy="0"/>
          </a:xfrm>
          <a:prstGeom prst="straightConnector1">
            <a:avLst/>
          </a:prstGeom>
          <a:ln w="101600" cap="rnd">
            <a:round/>
            <a:tailEnd type="stealth"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39402" y="-80665"/>
            <a:ext cx="1600310" cy="461665"/>
          </a:xfrm>
          <a:prstGeom prst="rect">
            <a:avLst/>
          </a:prstGeom>
          <a:noFill/>
        </p:spPr>
        <p:txBody>
          <a:bodyPr wrap="none" rtlCol="0">
            <a:spAutoFit/>
          </a:bodyPr>
          <a:lstStyle/>
          <a:p>
            <a:r>
              <a:rPr lang="en-US" sz="2400" b="1" cap="small" dirty="0" smtClean="0"/>
              <a:t>Supervision</a:t>
            </a:r>
            <a:endParaRPr lang="en-US" sz="2400" b="1" cap="small" dirty="0"/>
          </a:p>
        </p:txBody>
      </p:sp>
      <p:sp>
        <p:nvSpPr>
          <p:cNvPr id="21" name="TextBox 20"/>
          <p:cNvSpPr txBox="1"/>
          <p:nvPr/>
        </p:nvSpPr>
        <p:spPr>
          <a:xfrm>
            <a:off x="7239000" y="329624"/>
            <a:ext cx="1981200" cy="584775"/>
          </a:xfrm>
          <a:prstGeom prst="rect">
            <a:avLst/>
          </a:prstGeom>
          <a:noFill/>
        </p:spPr>
        <p:txBody>
          <a:bodyPr wrap="square" rtlCol="0">
            <a:spAutoFit/>
          </a:bodyPr>
          <a:lstStyle/>
          <a:p>
            <a:pPr algn="ctr"/>
            <a:r>
              <a:rPr lang="en-US" sz="3200" b="1" cap="small" dirty="0" smtClean="0">
                <a:solidFill>
                  <a:schemeClr val="bg1">
                    <a:lumMod val="65000"/>
                  </a:schemeClr>
                </a:solidFill>
              </a:rPr>
              <a:t>Supervised</a:t>
            </a:r>
          </a:p>
        </p:txBody>
      </p:sp>
      <p:sp>
        <p:nvSpPr>
          <p:cNvPr id="24" name="TextBox 23"/>
          <p:cNvSpPr txBox="1"/>
          <p:nvPr/>
        </p:nvSpPr>
        <p:spPr>
          <a:xfrm>
            <a:off x="-152400" y="329624"/>
            <a:ext cx="2590800" cy="584775"/>
          </a:xfrm>
          <a:prstGeom prst="rect">
            <a:avLst/>
          </a:prstGeom>
          <a:noFill/>
        </p:spPr>
        <p:txBody>
          <a:bodyPr wrap="square" rtlCol="0">
            <a:spAutoFit/>
          </a:bodyPr>
          <a:lstStyle/>
          <a:p>
            <a:pPr algn="ctr"/>
            <a:r>
              <a:rPr lang="en-US" sz="3200" b="1" cap="small" dirty="0" smtClean="0">
                <a:solidFill>
                  <a:schemeClr val="bg1">
                    <a:lumMod val="65000"/>
                  </a:schemeClr>
                </a:solidFill>
              </a:rPr>
              <a:t>Unsupervised</a:t>
            </a:r>
          </a:p>
        </p:txBody>
      </p:sp>
      <p:sp>
        <p:nvSpPr>
          <p:cNvPr id="25" name="TextBox 24"/>
          <p:cNvSpPr txBox="1"/>
          <p:nvPr/>
        </p:nvSpPr>
        <p:spPr>
          <a:xfrm>
            <a:off x="5943600" y="322264"/>
            <a:ext cx="1981200" cy="584775"/>
          </a:xfrm>
          <a:prstGeom prst="rect">
            <a:avLst/>
          </a:prstGeom>
          <a:noFill/>
        </p:spPr>
        <p:txBody>
          <a:bodyPr wrap="square" rtlCol="0">
            <a:spAutoFit/>
          </a:bodyPr>
          <a:lstStyle/>
          <a:p>
            <a:pPr algn="ctr"/>
            <a:r>
              <a:rPr lang="en-US" sz="1600" b="1" cap="small" dirty="0" smtClean="0">
                <a:solidFill>
                  <a:schemeClr val="bg1">
                    <a:lumMod val="65000"/>
                  </a:schemeClr>
                </a:solidFill>
              </a:rPr>
              <a:t>Active</a:t>
            </a:r>
          </a:p>
          <a:p>
            <a:pPr algn="ctr"/>
            <a:r>
              <a:rPr lang="en-US" sz="1600" b="1" cap="small" dirty="0" smtClean="0">
                <a:solidFill>
                  <a:schemeClr val="bg1">
                    <a:lumMod val="65000"/>
                  </a:schemeClr>
                </a:solidFill>
              </a:rPr>
              <a:t>Learning</a:t>
            </a:r>
          </a:p>
        </p:txBody>
      </p:sp>
      <p:sp>
        <p:nvSpPr>
          <p:cNvPr id="23" name="TextBox 22"/>
          <p:cNvSpPr txBox="1"/>
          <p:nvPr/>
        </p:nvSpPr>
        <p:spPr>
          <a:xfrm>
            <a:off x="2997486" y="304800"/>
            <a:ext cx="3149029" cy="646331"/>
          </a:xfrm>
          <a:prstGeom prst="rect">
            <a:avLst/>
          </a:prstGeom>
          <a:noFill/>
        </p:spPr>
        <p:txBody>
          <a:bodyPr wrap="square" rtlCol="0">
            <a:spAutoFit/>
          </a:bodyPr>
          <a:lstStyle/>
          <a:p>
            <a:pPr algn="ctr"/>
            <a:r>
              <a:rPr lang="en-US" sz="3600" b="1" cap="small" dirty="0" smtClean="0"/>
              <a:t>Semi-Supervised</a:t>
            </a: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2546332"/>
            <a:ext cx="2938039" cy="2330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2546556"/>
            <a:ext cx="2933700" cy="2326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131293" y="2546556"/>
            <a:ext cx="2923852" cy="2326129"/>
            <a:chOff x="3213315" y="3276600"/>
            <a:chExt cx="2494025" cy="1977511"/>
          </a:xfrm>
        </p:grpSpPr>
        <p:grpSp>
          <p:nvGrpSpPr>
            <p:cNvPr id="3" name="Group 2"/>
            <p:cNvGrpSpPr/>
            <p:nvPr/>
          </p:nvGrpSpPr>
          <p:grpSpPr>
            <a:xfrm>
              <a:off x="3213315" y="3276600"/>
              <a:ext cx="2494025" cy="1977511"/>
              <a:chOff x="3213315" y="3276600"/>
              <a:chExt cx="2494025" cy="1977511"/>
            </a:xfrm>
          </p:grpSpPr>
          <p:pic>
            <p:nvPicPr>
              <p:cNvPr id="1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3315" y="3276600"/>
                <a:ext cx="2494025" cy="1977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76600" y="3352800"/>
                <a:ext cx="236982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924" t="13459" r="1016" b="14062"/>
            <a:stretch/>
          </p:blipFill>
          <p:spPr bwMode="auto">
            <a:xfrm>
              <a:off x="3342512" y="3328132"/>
              <a:ext cx="2286000" cy="1845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7" name="TextBox 26"/>
          <p:cNvSpPr txBox="1"/>
          <p:nvPr/>
        </p:nvSpPr>
        <p:spPr>
          <a:xfrm>
            <a:off x="1424633" y="905470"/>
            <a:ext cx="6294737" cy="923330"/>
          </a:xfrm>
          <a:prstGeom prst="rect">
            <a:avLst/>
          </a:prstGeom>
          <a:noFill/>
        </p:spPr>
        <p:txBody>
          <a:bodyPr wrap="none" rtlCol="0">
            <a:spAutoFit/>
          </a:bodyPr>
          <a:lstStyle/>
          <a:p>
            <a:pPr algn="ctr"/>
            <a:r>
              <a:rPr lang="en-US" sz="5400" b="1" cap="small" dirty="0"/>
              <a:t>Graph-based Methods</a:t>
            </a:r>
          </a:p>
        </p:txBody>
      </p:sp>
      <p:sp>
        <p:nvSpPr>
          <p:cNvPr id="6" name="Slide Number Placeholder 5"/>
          <p:cNvSpPr>
            <a:spLocks noGrp="1"/>
          </p:cNvSpPr>
          <p:nvPr>
            <p:ph type="sldNum" sz="quarter" idx="12"/>
          </p:nvPr>
        </p:nvSpPr>
        <p:spPr/>
        <p:txBody>
          <a:bodyPr/>
          <a:lstStyle/>
          <a:p>
            <a:fld id="{0685640F-F442-41BC-A4D4-AC338F572387}" type="slidenum">
              <a:rPr lang="en-US" smtClean="0"/>
              <a:t>7</a:t>
            </a:fld>
            <a:endParaRPr lang="en-US" dirty="0"/>
          </a:p>
        </p:txBody>
      </p:sp>
      <p:sp>
        <p:nvSpPr>
          <p:cNvPr id="17" name="TextBox 16"/>
          <p:cNvSpPr txBox="1"/>
          <p:nvPr/>
        </p:nvSpPr>
        <p:spPr>
          <a:xfrm>
            <a:off x="15005" y="6550223"/>
            <a:ext cx="3820790" cy="307777"/>
          </a:xfrm>
          <a:prstGeom prst="rect">
            <a:avLst/>
          </a:prstGeom>
          <a:noFill/>
        </p:spPr>
        <p:txBody>
          <a:bodyPr wrap="none" rtlCol="0">
            <a:spAutoFit/>
          </a:bodyPr>
          <a:lstStyle/>
          <a:p>
            <a:r>
              <a:rPr lang="en-US" sz="1400" dirty="0" smtClean="0"/>
              <a:t>[Ebert et al., ECCV 2010] [Fergus et al., NIPS 2009]</a:t>
            </a:r>
            <a:endParaRPr lang="en-US" sz="1400" dirty="0"/>
          </a:p>
        </p:txBody>
      </p:sp>
    </p:spTree>
    <p:extLst>
      <p:ext uri="{BB962C8B-B14F-4D97-AF65-F5344CB8AC3E}">
        <p14:creationId xmlns:p14="http://schemas.microsoft.com/office/powerpoint/2010/main" val="3625590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8" name="Group 7177"/>
          <p:cNvGrpSpPr/>
          <p:nvPr/>
        </p:nvGrpSpPr>
        <p:grpSpPr>
          <a:xfrm>
            <a:off x="14288" y="2028162"/>
            <a:ext cx="1673407" cy="2428499"/>
            <a:chOff x="96153" y="2511801"/>
            <a:chExt cx="1673407" cy="2428499"/>
          </a:xfrm>
        </p:grpSpPr>
        <p:sp>
          <p:nvSpPr>
            <p:cNvPr id="7172" name="Rectangle 7171"/>
            <p:cNvSpPr/>
            <p:nvPr/>
          </p:nvSpPr>
          <p:spPr>
            <a:xfrm>
              <a:off x="152400" y="2566978"/>
              <a:ext cx="1574799"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63" name="Picture 211" descr="C:\Users\AbHi\Documents\My Dropbox\cvpr12\see21_files\resized\sun_cexgewbepduerubb_320x240.jpg"/>
            <p:cNvPicPr>
              <a:picLocks noChangeAspect="1" noChangeArrowheads="1"/>
            </p:cNvPicPr>
            <p:nvPr/>
          </p:nvPicPr>
          <p:blipFill>
            <a:blip r:embed="rId3" cstate="screen"/>
            <a:srcRect/>
            <a:stretch>
              <a:fillRect/>
            </a:stretch>
          </p:blipFill>
          <p:spPr bwMode="auto">
            <a:xfrm>
              <a:off x="277237" y="2853239"/>
              <a:ext cx="1311237" cy="983428"/>
            </a:xfrm>
            <a:prstGeom prst="rect">
              <a:avLst/>
            </a:prstGeom>
            <a:noFill/>
          </p:spPr>
        </p:pic>
        <p:pic>
          <p:nvPicPr>
            <p:cNvPr id="64" name="Picture 212" descr="C:\Users\AbHi\Documents\My Dropbox\cvpr12\see21_files\resized\sun_cfsknrqkwoyyclpl_320x235.jpg"/>
            <p:cNvPicPr>
              <a:picLocks noChangeAspect="1" noChangeArrowheads="1"/>
            </p:cNvPicPr>
            <p:nvPr/>
          </p:nvPicPr>
          <p:blipFill>
            <a:blip r:embed="rId4" cstate="screen"/>
            <a:srcRect/>
            <a:stretch>
              <a:fillRect/>
            </a:stretch>
          </p:blipFill>
          <p:spPr bwMode="auto">
            <a:xfrm>
              <a:off x="275874" y="3893372"/>
              <a:ext cx="1313669" cy="983428"/>
            </a:xfrm>
            <a:prstGeom prst="rect">
              <a:avLst/>
            </a:prstGeom>
            <a:noFill/>
          </p:spPr>
        </p:pic>
        <p:sp>
          <p:nvSpPr>
            <p:cNvPr id="72" name="TextBox 71"/>
            <p:cNvSpPr txBox="1"/>
            <p:nvPr/>
          </p:nvSpPr>
          <p:spPr>
            <a:xfrm>
              <a:off x="96153" y="2511801"/>
              <a:ext cx="1673407" cy="400110"/>
            </a:xfrm>
            <a:prstGeom prst="rect">
              <a:avLst/>
            </a:prstGeom>
            <a:noFill/>
          </p:spPr>
          <p:txBody>
            <a:bodyPr wrap="none" rtlCol="0">
              <a:spAutoFit/>
            </a:bodyPr>
            <a:lstStyle/>
            <a:p>
              <a:r>
                <a:rPr lang="en-US" sz="2000" b="1" dirty="0" smtClean="0"/>
                <a:t>Amphitheatre</a:t>
              </a:r>
              <a:endParaRPr lang="en-US" sz="2000" b="1" dirty="0"/>
            </a:p>
          </p:txBody>
        </p:sp>
      </p:grpSp>
      <p:sp>
        <p:nvSpPr>
          <p:cNvPr id="84" name="Right Arrow 83"/>
          <p:cNvSpPr/>
          <p:nvPr/>
        </p:nvSpPr>
        <p:spPr>
          <a:xfrm>
            <a:off x="5715000" y="3173229"/>
            <a:ext cx="609600" cy="375185"/>
          </a:xfrm>
          <a:prstGeom prst="rightArrow">
            <a:avLst>
              <a:gd name="adj1" fmla="val 48750"/>
              <a:gd name="adj2" fmla="val 65000"/>
            </a:avLst>
          </a:prstGeom>
          <a:solidFill>
            <a:schemeClr val="accent1"/>
          </a:solidFill>
          <a:ln w="5715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5" name="Right Arrow 114"/>
          <p:cNvSpPr/>
          <p:nvPr/>
        </p:nvSpPr>
        <p:spPr>
          <a:xfrm>
            <a:off x="1752600" y="3158307"/>
            <a:ext cx="1464730" cy="393553"/>
          </a:xfrm>
          <a:prstGeom prst="rightArrow">
            <a:avLst>
              <a:gd name="adj1" fmla="val 48750"/>
              <a:gd name="adj2" fmla="val 65000"/>
            </a:avLst>
          </a:prstGeom>
          <a:solidFill>
            <a:schemeClr val="accent1"/>
          </a:solidFill>
          <a:ln w="5715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7174" name="Group 7173"/>
          <p:cNvGrpSpPr/>
          <p:nvPr/>
        </p:nvGrpSpPr>
        <p:grpSpPr>
          <a:xfrm>
            <a:off x="3315870" y="2590800"/>
            <a:ext cx="2303145" cy="1584960"/>
            <a:chOff x="3411855" y="2994660"/>
            <a:chExt cx="2303145" cy="1584960"/>
          </a:xfrm>
        </p:grpSpPr>
        <p:grpSp>
          <p:nvGrpSpPr>
            <p:cNvPr id="7168" name="Group 7167"/>
            <p:cNvGrpSpPr/>
            <p:nvPr/>
          </p:nvGrpSpPr>
          <p:grpSpPr>
            <a:xfrm>
              <a:off x="3470741" y="3027163"/>
              <a:ext cx="2202519" cy="1509881"/>
              <a:chOff x="2362200" y="3515106"/>
              <a:chExt cx="2663528" cy="1825914"/>
            </a:xfrm>
          </p:grpSpPr>
          <p:grpSp>
            <p:nvGrpSpPr>
              <p:cNvPr id="22" name="Group 21"/>
              <p:cNvGrpSpPr/>
              <p:nvPr/>
            </p:nvGrpSpPr>
            <p:grpSpPr>
              <a:xfrm>
                <a:off x="2362200" y="4683046"/>
                <a:ext cx="2663528" cy="657974"/>
                <a:chOff x="2305894" y="2667000"/>
                <a:chExt cx="2663528" cy="657974"/>
              </a:xfrm>
            </p:grpSpPr>
            <p:grpSp>
              <p:nvGrpSpPr>
                <p:cNvPr id="8" name="Group 7"/>
                <p:cNvGrpSpPr/>
                <p:nvPr/>
              </p:nvGrpSpPr>
              <p:grpSpPr>
                <a:xfrm>
                  <a:off x="2313175" y="3024769"/>
                  <a:ext cx="2652454" cy="300205"/>
                  <a:chOff x="3200400" y="5976092"/>
                  <a:chExt cx="2971800" cy="355676"/>
                </a:xfrm>
              </p:grpSpPr>
              <p:pic>
                <p:nvPicPr>
                  <p:cNvPr id="30" name="Picture 2" descr="http://static.commentcamarche.net/en.kioskea.net/faq/images/0-E8jkrpVS-google-images-search-logo-s-.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644" t="16769" r="8844" b="25949"/>
                  <a:stretch/>
                </p:blipFill>
                <p:spPr bwMode="auto">
                  <a:xfrm>
                    <a:off x="4302048" y="5976966"/>
                    <a:ext cx="943812" cy="35392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http://feedgrowth.com/wp-content/uploads/2008/12/facebook-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0400" y="5976092"/>
                    <a:ext cx="945317" cy="35567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http://t1.gstatic.com/images?q=tbn:ANd9GcSVmPb94UcgYqVPOKeEhHrKITxbB3DUXcBJ2zYvxKh-DDLzqf_htHhTB1Zt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0799" y="6018579"/>
                    <a:ext cx="771401" cy="2707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2305894" y="2667000"/>
                  <a:ext cx="2663528" cy="360186"/>
                  <a:chOff x="2983420" y="5465108"/>
                  <a:chExt cx="2984205" cy="426740"/>
                </a:xfrm>
              </p:grpSpPr>
              <p:pic>
                <p:nvPicPr>
                  <p:cNvPr id="32" name="Picture 2" descr="http://pascallin.ecs.soton.ac.uk/challenges/VOC/voc2012/pascal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78282" y="5513563"/>
                    <a:ext cx="938543" cy="32983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ttp://www.image-net.org/splash/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3420" y="5584791"/>
                    <a:ext cx="1359980" cy="18737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ashrivas\Pictures\Picture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55550" y="5465108"/>
                    <a:ext cx="712075" cy="42674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7169" name="Picture 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33136" y="3515106"/>
                <a:ext cx="2521656" cy="110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5" name="Rectangle 124"/>
            <p:cNvSpPr/>
            <p:nvPr/>
          </p:nvSpPr>
          <p:spPr>
            <a:xfrm>
              <a:off x="3411855" y="2994660"/>
              <a:ext cx="2303145" cy="158496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36" name="Group 72"/>
          <p:cNvGrpSpPr/>
          <p:nvPr/>
        </p:nvGrpSpPr>
        <p:grpSpPr>
          <a:xfrm>
            <a:off x="2133600" y="2164801"/>
            <a:ext cx="571499" cy="941656"/>
            <a:chOff x="192196" y="2988337"/>
            <a:chExt cx="571499" cy="974186"/>
          </a:xfrm>
        </p:grpSpPr>
        <p:sp>
          <p:nvSpPr>
            <p:cNvPr id="156" name="Oval 155"/>
            <p:cNvSpPr/>
            <p:nvPr/>
          </p:nvSpPr>
          <p:spPr>
            <a:xfrm>
              <a:off x="411527" y="2988337"/>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7" name="Straight Arrow Connector 156"/>
            <p:cNvCxnSpPr>
              <a:stCxn id="156" idx="3"/>
              <a:endCxn id="158" idx="7"/>
            </p:cNvCxnSpPr>
            <p:nvPr/>
          </p:nvCxnSpPr>
          <p:spPr>
            <a:xfrm flipH="1">
              <a:off x="329504" y="3137128"/>
              <a:ext cx="103958" cy="1506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8" name="Oval 157"/>
            <p:cNvSpPr/>
            <p:nvPr/>
          </p:nvSpPr>
          <p:spPr>
            <a:xfrm>
              <a:off x="201659" y="326227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Oval 158"/>
            <p:cNvSpPr/>
            <p:nvPr/>
          </p:nvSpPr>
          <p:spPr>
            <a:xfrm>
              <a:off x="613915" y="326227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0" name="Straight Arrow Connector 159"/>
            <p:cNvCxnSpPr>
              <a:stCxn id="156" idx="5"/>
              <a:endCxn id="159" idx="0"/>
            </p:cNvCxnSpPr>
            <p:nvPr/>
          </p:nvCxnSpPr>
          <p:spPr>
            <a:xfrm>
              <a:off x="539372" y="313712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1" name="Oval 160"/>
            <p:cNvSpPr/>
            <p:nvPr/>
          </p:nvSpPr>
          <p:spPr>
            <a:xfrm>
              <a:off x="402064" y="3514267"/>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2" name="Straight Arrow Connector 161"/>
            <p:cNvCxnSpPr>
              <a:stCxn id="161" idx="3"/>
              <a:endCxn id="163" idx="7"/>
            </p:cNvCxnSpPr>
            <p:nvPr/>
          </p:nvCxnSpPr>
          <p:spPr>
            <a:xfrm flipH="1">
              <a:off x="320041" y="3663058"/>
              <a:ext cx="103958" cy="1506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3" name="Oval 162"/>
            <p:cNvSpPr/>
            <p:nvPr/>
          </p:nvSpPr>
          <p:spPr>
            <a:xfrm>
              <a:off x="192196" y="378820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Oval 163"/>
            <p:cNvSpPr/>
            <p:nvPr/>
          </p:nvSpPr>
          <p:spPr>
            <a:xfrm>
              <a:off x="604452" y="378820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5" name="Straight Arrow Connector 164"/>
            <p:cNvCxnSpPr>
              <a:stCxn id="161" idx="5"/>
              <a:endCxn id="164" idx="0"/>
            </p:cNvCxnSpPr>
            <p:nvPr/>
          </p:nvCxnSpPr>
          <p:spPr>
            <a:xfrm>
              <a:off x="529909" y="366305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6" name="Straight Arrow Connector 165"/>
            <p:cNvCxnSpPr/>
            <p:nvPr/>
          </p:nvCxnSpPr>
          <p:spPr>
            <a:xfrm>
              <a:off x="318242" y="341403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4" name="Group 3"/>
          <p:cNvGrpSpPr/>
          <p:nvPr/>
        </p:nvGrpSpPr>
        <p:grpSpPr>
          <a:xfrm>
            <a:off x="1371594" y="4683214"/>
            <a:ext cx="5486401" cy="783905"/>
            <a:chOff x="1371594" y="5550652"/>
            <a:chExt cx="5486401" cy="783905"/>
          </a:xfrm>
        </p:grpSpPr>
        <p:sp>
          <p:nvSpPr>
            <p:cNvPr id="168" name="U-Turn Arrow 167"/>
            <p:cNvSpPr/>
            <p:nvPr/>
          </p:nvSpPr>
          <p:spPr>
            <a:xfrm rot="10800000">
              <a:off x="1371594" y="5550652"/>
              <a:ext cx="5486401" cy="507677"/>
            </a:xfrm>
            <a:prstGeom prst="uturnArrow">
              <a:avLst>
                <a:gd name="adj1" fmla="val 27739"/>
                <a:gd name="adj2" fmla="val 25000"/>
                <a:gd name="adj3" fmla="val 44892"/>
                <a:gd name="adj4" fmla="val 42137"/>
                <a:gd name="adj5" fmla="val 99022"/>
              </a:avLst>
            </a:prstGeom>
            <a:solidFill>
              <a:schemeClr val="accent1"/>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7183" name="Group 7182"/>
            <p:cNvGrpSpPr/>
            <p:nvPr/>
          </p:nvGrpSpPr>
          <p:grpSpPr>
            <a:xfrm>
              <a:off x="3781642" y="5648757"/>
              <a:ext cx="685800" cy="685800"/>
              <a:chOff x="3553042" y="5620127"/>
              <a:chExt cx="685800" cy="685800"/>
            </a:xfrm>
          </p:grpSpPr>
          <p:sp>
            <p:nvSpPr>
              <p:cNvPr id="7181" name="Oval 7180"/>
              <p:cNvSpPr/>
              <p:nvPr/>
            </p:nvSpPr>
            <p:spPr>
              <a:xfrm>
                <a:off x="3553042" y="5620127"/>
                <a:ext cx="685800" cy="68580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182" name="Plus 7181"/>
              <p:cNvSpPr/>
              <p:nvPr/>
            </p:nvSpPr>
            <p:spPr>
              <a:xfrm>
                <a:off x="3567031" y="5634116"/>
                <a:ext cx="657823" cy="657823"/>
              </a:xfrm>
              <a:prstGeom prst="mathPlus">
                <a:avLst>
                  <a:gd name="adj1" fmla="val 18886"/>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8" name="Group 57"/>
          <p:cNvGrpSpPr/>
          <p:nvPr/>
        </p:nvGrpSpPr>
        <p:grpSpPr>
          <a:xfrm>
            <a:off x="6413500" y="2028162"/>
            <a:ext cx="2654300" cy="2428499"/>
            <a:chOff x="6413500" y="2895600"/>
            <a:chExt cx="2654300" cy="2428499"/>
          </a:xfrm>
        </p:grpSpPr>
        <p:sp>
          <p:nvSpPr>
            <p:cNvPr id="59" name="Rectangle 58"/>
            <p:cNvSpPr/>
            <p:nvPr/>
          </p:nvSpPr>
          <p:spPr>
            <a:xfrm>
              <a:off x="6413500" y="2950777"/>
              <a:ext cx="2654300"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60" name="Group 59"/>
            <p:cNvGrpSpPr/>
            <p:nvPr/>
          </p:nvGrpSpPr>
          <p:grpSpPr>
            <a:xfrm>
              <a:off x="6463884" y="2895600"/>
              <a:ext cx="2553530" cy="2372298"/>
              <a:chOff x="6463884" y="2895600"/>
              <a:chExt cx="2553530" cy="2372298"/>
            </a:xfrm>
          </p:grpSpPr>
          <p:sp>
            <p:nvSpPr>
              <p:cNvPr id="61" name="TextBox 60"/>
              <p:cNvSpPr txBox="1"/>
              <p:nvPr/>
            </p:nvSpPr>
            <p:spPr>
              <a:xfrm>
                <a:off x="6903947" y="2895600"/>
                <a:ext cx="1673407" cy="400110"/>
              </a:xfrm>
              <a:prstGeom prst="rect">
                <a:avLst/>
              </a:prstGeom>
              <a:noFill/>
            </p:spPr>
            <p:txBody>
              <a:bodyPr wrap="none" rtlCol="0">
                <a:spAutoFit/>
              </a:bodyPr>
              <a:lstStyle/>
              <a:p>
                <a:r>
                  <a:rPr lang="en-US" sz="2000" b="1" dirty="0" smtClean="0"/>
                  <a:t>Amphitheatre</a:t>
                </a:r>
                <a:endParaRPr lang="en-US" sz="2000" b="1" dirty="0"/>
              </a:p>
            </p:txBody>
          </p:sp>
          <p:grpSp>
            <p:nvGrpSpPr>
              <p:cNvPr id="62" name="Group 61"/>
              <p:cNvGrpSpPr/>
              <p:nvPr/>
            </p:nvGrpSpPr>
            <p:grpSpPr>
              <a:xfrm>
                <a:off x="6463884" y="3270578"/>
                <a:ext cx="2553530" cy="1997320"/>
                <a:chOff x="6463884" y="3270578"/>
                <a:chExt cx="2553530" cy="1997320"/>
              </a:xfrm>
            </p:grpSpPr>
            <p:pic>
              <p:nvPicPr>
                <p:cNvPr id="65" name="Picture 64" descr="03.jpg"/>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7752064" y="4280346"/>
                  <a:ext cx="1265350" cy="987552"/>
                </a:xfrm>
                <a:prstGeom prst="rect">
                  <a:avLst/>
                </a:prstGeom>
                <a:effectLst/>
              </p:spPr>
            </p:pic>
            <p:pic>
              <p:nvPicPr>
                <p:cNvPr id="66" name="Picture 65" descr="02.jpg"/>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6463884" y="4280346"/>
                  <a:ext cx="1263230" cy="987552"/>
                </a:xfrm>
                <a:prstGeom prst="rect">
                  <a:avLst/>
                </a:prstGeom>
                <a:effectLst/>
              </p:spPr>
            </p:pic>
            <p:pic>
              <p:nvPicPr>
                <p:cNvPr id="67" name="Picture 66" descr="04.jpg"/>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flipH="1">
                  <a:off x="7752064" y="3270578"/>
                  <a:ext cx="1265350" cy="987552"/>
                </a:xfrm>
                <a:prstGeom prst="rect">
                  <a:avLst/>
                </a:prstGeom>
                <a:ln w="57150" cap="sq">
                  <a:noFill/>
                  <a:miter lim="800000"/>
                </a:ln>
                <a:effectLst/>
              </p:spPr>
            </p:pic>
            <p:pic>
              <p:nvPicPr>
                <p:cNvPr id="68" name="Picture 2" descr="http://balaton.graphics.cs.cmu.edu/ashrivas/ladoga_home/datasets/SUNS/images/a/amphitheater/sun_aaaiyyqorxbkepxr.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63884" y="3270578"/>
                  <a:ext cx="1264065" cy="987552"/>
                </a:xfrm>
                <a:prstGeom prst="rect">
                  <a:avLst/>
                </a:prstGeom>
                <a:noFill/>
                <a:extLst>
                  <a:ext uri="{909E8E84-426E-40DD-AFC4-6F175D3DCCD1}">
                    <a14:hiddenFill xmlns:a14="http://schemas.microsoft.com/office/drawing/2010/main">
                      <a:solidFill>
                        <a:srgbClr val="FFFFFF"/>
                      </a:solidFill>
                    </a14:hiddenFill>
                  </a:ext>
                </a:extLst>
              </p:spPr>
            </p:pic>
          </p:grpSp>
        </p:grpSp>
      </p:grpSp>
      <p:sp>
        <p:nvSpPr>
          <p:cNvPr id="70" name="Title 1"/>
          <p:cNvSpPr txBox="1">
            <a:spLocks/>
          </p:cNvSpPr>
          <p:nvPr/>
        </p:nvSpPr>
        <p:spPr>
          <a:xfrm>
            <a:off x="0" y="0"/>
            <a:ext cx="9144000" cy="838200"/>
          </a:xfrm>
          <a:prstGeom prst="rect">
            <a:avLst/>
          </a:prstGeom>
        </p:spPr>
        <p:txBody>
          <a:bodyPr>
            <a:noAutofit/>
          </a:bodyPr>
          <a:lstStyle>
            <a:lvl1pPr algn="ctr" defTabSz="914400" rtl="0" eaLnBrk="1" latinLnBrk="0" hangingPunct="1">
              <a:spcBef>
                <a:spcPct val="0"/>
              </a:spcBef>
              <a:buNone/>
              <a:defRPr sz="4400" b="1" kern="1200" cap="small" baseline="0">
                <a:ln>
                  <a:noFill/>
                </a:ln>
                <a:solidFill>
                  <a:schemeClr val="tx1"/>
                </a:solidFill>
                <a:latin typeface="+mj-lt"/>
                <a:ea typeface="+mj-ea"/>
                <a:cs typeface="+mj-cs"/>
              </a:defRPr>
            </a:lvl1pPr>
          </a:lstStyle>
          <a:p>
            <a:r>
              <a:rPr lang="en-US" smtClean="0"/>
              <a:t>Our approach</a:t>
            </a:r>
            <a:endParaRPr lang="en-US" dirty="0"/>
          </a:p>
        </p:txBody>
      </p:sp>
      <p:grpSp>
        <p:nvGrpSpPr>
          <p:cNvPr id="71" name="Group 70"/>
          <p:cNvGrpSpPr/>
          <p:nvPr/>
        </p:nvGrpSpPr>
        <p:grpSpPr>
          <a:xfrm>
            <a:off x="16059" y="847493"/>
            <a:ext cx="1673407" cy="2428499"/>
            <a:chOff x="96153" y="2511801"/>
            <a:chExt cx="1673407" cy="2428499"/>
          </a:xfrm>
        </p:grpSpPr>
        <p:sp>
          <p:nvSpPr>
            <p:cNvPr id="73" name="Rectangle 72"/>
            <p:cNvSpPr/>
            <p:nvPr/>
          </p:nvSpPr>
          <p:spPr>
            <a:xfrm>
              <a:off x="152400" y="2566978"/>
              <a:ext cx="1574799"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74" name="Picture 211" descr="C:\Users\AbHi\Documents\My Dropbox\cvpr12\see21_files\resized\sun_cexgewbepduerubb_320x240.jpg"/>
            <p:cNvPicPr>
              <a:picLocks noChangeAspect="1" noChangeArrowheads="1"/>
            </p:cNvPicPr>
            <p:nvPr/>
          </p:nvPicPr>
          <p:blipFill>
            <a:blip r:embed="rId3" cstate="screen"/>
            <a:srcRect/>
            <a:stretch>
              <a:fillRect/>
            </a:stretch>
          </p:blipFill>
          <p:spPr bwMode="auto">
            <a:xfrm>
              <a:off x="277237" y="2853239"/>
              <a:ext cx="1311237" cy="983428"/>
            </a:xfrm>
            <a:prstGeom prst="rect">
              <a:avLst/>
            </a:prstGeom>
            <a:noFill/>
          </p:spPr>
        </p:pic>
        <p:pic>
          <p:nvPicPr>
            <p:cNvPr id="75" name="Picture 212" descr="C:\Users\AbHi\Documents\My Dropbox\cvpr12\see21_files\resized\sun_cfsknrqkwoyyclpl_320x235.jpg"/>
            <p:cNvPicPr>
              <a:picLocks noChangeAspect="1" noChangeArrowheads="1"/>
            </p:cNvPicPr>
            <p:nvPr/>
          </p:nvPicPr>
          <p:blipFill>
            <a:blip r:embed="rId4" cstate="screen"/>
            <a:srcRect/>
            <a:stretch>
              <a:fillRect/>
            </a:stretch>
          </p:blipFill>
          <p:spPr bwMode="auto">
            <a:xfrm>
              <a:off x="275874" y="3893372"/>
              <a:ext cx="1313669" cy="983428"/>
            </a:xfrm>
            <a:prstGeom prst="rect">
              <a:avLst/>
            </a:prstGeom>
            <a:noFill/>
          </p:spPr>
        </p:pic>
        <p:sp>
          <p:nvSpPr>
            <p:cNvPr id="76" name="TextBox 75"/>
            <p:cNvSpPr txBox="1"/>
            <p:nvPr/>
          </p:nvSpPr>
          <p:spPr>
            <a:xfrm>
              <a:off x="96153" y="2511801"/>
              <a:ext cx="1673407" cy="400110"/>
            </a:xfrm>
            <a:prstGeom prst="rect">
              <a:avLst/>
            </a:prstGeom>
            <a:noFill/>
          </p:spPr>
          <p:txBody>
            <a:bodyPr wrap="none" rtlCol="0">
              <a:spAutoFit/>
            </a:bodyPr>
            <a:lstStyle/>
            <a:p>
              <a:r>
                <a:rPr lang="en-US" sz="2000" b="1" dirty="0" smtClean="0"/>
                <a:t>Amphitheatre</a:t>
              </a:r>
              <a:endParaRPr lang="en-US" sz="2000" b="1" dirty="0"/>
            </a:p>
          </p:txBody>
        </p:sp>
      </p:grpSp>
      <p:grpSp>
        <p:nvGrpSpPr>
          <p:cNvPr id="77" name="Group 76"/>
          <p:cNvGrpSpPr/>
          <p:nvPr/>
        </p:nvGrpSpPr>
        <p:grpSpPr>
          <a:xfrm>
            <a:off x="72306" y="7068913"/>
            <a:ext cx="1574799" cy="2428499"/>
            <a:chOff x="72306" y="3552991"/>
            <a:chExt cx="1574799" cy="2428499"/>
          </a:xfrm>
        </p:grpSpPr>
        <p:pic>
          <p:nvPicPr>
            <p:cNvPr id="78" name="Picture 106" descr="C:\Users\AbHi\Documents\My Dropbox\cvpr12\see21_files\resized\sun_accqnzcvqkiwicjt_320x211.jpg"/>
            <p:cNvPicPr>
              <a:picLocks noChangeArrowheads="1"/>
            </p:cNvPicPr>
            <p:nvPr/>
          </p:nvPicPr>
          <p:blipFill>
            <a:blip r:embed="rId16" cstate="screen"/>
            <a:srcRect/>
            <a:stretch>
              <a:fillRect/>
            </a:stretch>
          </p:blipFill>
          <p:spPr bwMode="auto">
            <a:xfrm>
              <a:off x="189145" y="4899083"/>
              <a:ext cx="1327690" cy="1005840"/>
            </a:xfrm>
            <a:prstGeom prst="rect">
              <a:avLst/>
            </a:prstGeom>
            <a:noFill/>
          </p:spPr>
        </p:pic>
        <p:pic>
          <p:nvPicPr>
            <p:cNvPr id="79" name="Picture 113" descr="C:\Users\AbHi\Documents\My Dropbox\cvpr12\see21_files\resized\sun_aaslkqqibkansrbd_320x212.jpg"/>
            <p:cNvPicPr>
              <a:picLocks noChangeAspect="1" noChangeArrowheads="1"/>
            </p:cNvPicPr>
            <p:nvPr/>
          </p:nvPicPr>
          <p:blipFill>
            <a:blip r:embed="rId17" cstate="screen"/>
            <a:srcRect/>
            <a:stretch>
              <a:fillRect/>
            </a:stretch>
          </p:blipFill>
          <p:spPr bwMode="auto">
            <a:xfrm>
              <a:off x="189145" y="3871033"/>
              <a:ext cx="1341120" cy="1005840"/>
            </a:xfrm>
            <a:prstGeom prst="rect">
              <a:avLst/>
            </a:prstGeom>
            <a:noFill/>
          </p:spPr>
        </p:pic>
        <p:sp>
          <p:nvSpPr>
            <p:cNvPr id="80" name="Rectangle 79"/>
            <p:cNvSpPr/>
            <p:nvPr/>
          </p:nvSpPr>
          <p:spPr>
            <a:xfrm>
              <a:off x="72306" y="3608168"/>
              <a:ext cx="1574799"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81" name="TextBox 80"/>
            <p:cNvSpPr txBox="1"/>
            <p:nvPr/>
          </p:nvSpPr>
          <p:spPr>
            <a:xfrm>
              <a:off x="158680" y="3552991"/>
              <a:ext cx="1402050" cy="400110"/>
            </a:xfrm>
            <a:prstGeom prst="rect">
              <a:avLst/>
            </a:prstGeom>
            <a:noFill/>
          </p:spPr>
          <p:txBody>
            <a:bodyPr wrap="none" rtlCol="0">
              <a:spAutoFit/>
            </a:bodyPr>
            <a:lstStyle/>
            <a:p>
              <a:r>
                <a:rPr lang="en-US" sz="2000" b="1" dirty="0" smtClean="0"/>
                <a:t>Auditorium</a:t>
              </a:r>
              <a:endParaRPr lang="en-US" sz="2000" b="1" dirty="0"/>
            </a:p>
          </p:txBody>
        </p:sp>
      </p:grpSp>
      <p:grpSp>
        <p:nvGrpSpPr>
          <p:cNvPr id="82" name="Group 81"/>
          <p:cNvGrpSpPr/>
          <p:nvPr/>
        </p:nvGrpSpPr>
        <p:grpSpPr>
          <a:xfrm>
            <a:off x="71564" y="3359332"/>
            <a:ext cx="1574799" cy="2428499"/>
            <a:chOff x="72306" y="3552991"/>
            <a:chExt cx="1574799" cy="2428499"/>
          </a:xfrm>
        </p:grpSpPr>
        <p:pic>
          <p:nvPicPr>
            <p:cNvPr id="83" name="Picture 106" descr="C:\Users\AbHi\Documents\My Dropbox\cvpr12\see21_files\resized\sun_accqnzcvqkiwicjt_320x211.jpg"/>
            <p:cNvPicPr>
              <a:picLocks noChangeArrowheads="1"/>
            </p:cNvPicPr>
            <p:nvPr/>
          </p:nvPicPr>
          <p:blipFill>
            <a:blip r:embed="rId16" cstate="screen"/>
            <a:srcRect/>
            <a:stretch>
              <a:fillRect/>
            </a:stretch>
          </p:blipFill>
          <p:spPr bwMode="auto">
            <a:xfrm>
              <a:off x="189145" y="4899083"/>
              <a:ext cx="1327690" cy="1005840"/>
            </a:xfrm>
            <a:prstGeom prst="rect">
              <a:avLst/>
            </a:prstGeom>
            <a:noFill/>
          </p:spPr>
        </p:pic>
        <p:pic>
          <p:nvPicPr>
            <p:cNvPr id="85" name="Picture 113" descr="C:\Users\AbHi\Documents\My Dropbox\cvpr12\see21_files\resized\sun_aaslkqqibkansrbd_320x212.jpg"/>
            <p:cNvPicPr>
              <a:picLocks noChangeAspect="1" noChangeArrowheads="1"/>
            </p:cNvPicPr>
            <p:nvPr/>
          </p:nvPicPr>
          <p:blipFill>
            <a:blip r:embed="rId17" cstate="screen"/>
            <a:srcRect/>
            <a:stretch>
              <a:fillRect/>
            </a:stretch>
          </p:blipFill>
          <p:spPr bwMode="auto">
            <a:xfrm>
              <a:off x="189145" y="3871033"/>
              <a:ext cx="1341120" cy="1005840"/>
            </a:xfrm>
            <a:prstGeom prst="rect">
              <a:avLst/>
            </a:prstGeom>
            <a:noFill/>
          </p:spPr>
        </p:pic>
        <p:sp>
          <p:nvSpPr>
            <p:cNvPr id="86" name="Rectangle 85"/>
            <p:cNvSpPr/>
            <p:nvPr/>
          </p:nvSpPr>
          <p:spPr>
            <a:xfrm>
              <a:off x="72306" y="3608168"/>
              <a:ext cx="1574799"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87" name="TextBox 86"/>
            <p:cNvSpPr txBox="1"/>
            <p:nvPr/>
          </p:nvSpPr>
          <p:spPr>
            <a:xfrm>
              <a:off x="158680" y="3552991"/>
              <a:ext cx="1402050" cy="400110"/>
            </a:xfrm>
            <a:prstGeom prst="rect">
              <a:avLst/>
            </a:prstGeom>
            <a:noFill/>
          </p:spPr>
          <p:txBody>
            <a:bodyPr wrap="none" rtlCol="0">
              <a:spAutoFit/>
            </a:bodyPr>
            <a:lstStyle/>
            <a:p>
              <a:r>
                <a:rPr lang="en-US" sz="2000" b="1" dirty="0" smtClean="0"/>
                <a:t>Auditorium</a:t>
              </a:r>
              <a:endParaRPr lang="en-US" sz="2000" b="1" dirty="0"/>
            </a:p>
          </p:txBody>
        </p:sp>
      </p:grpSp>
      <p:grpSp>
        <p:nvGrpSpPr>
          <p:cNvPr id="88" name="Group 87"/>
          <p:cNvGrpSpPr/>
          <p:nvPr/>
        </p:nvGrpSpPr>
        <p:grpSpPr>
          <a:xfrm>
            <a:off x="6413500" y="847493"/>
            <a:ext cx="2654300" cy="2428499"/>
            <a:chOff x="6413500" y="2895600"/>
            <a:chExt cx="2654300" cy="2428499"/>
          </a:xfrm>
        </p:grpSpPr>
        <p:sp>
          <p:nvSpPr>
            <p:cNvPr id="89" name="Rectangle 88"/>
            <p:cNvSpPr/>
            <p:nvPr/>
          </p:nvSpPr>
          <p:spPr>
            <a:xfrm>
              <a:off x="6413500" y="2950777"/>
              <a:ext cx="2654300"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90" name="Group 89"/>
            <p:cNvGrpSpPr/>
            <p:nvPr/>
          </p:nvGrpSpPr>
          <p:grpSpPr>
            <a:xfrm>
              <a:off x="6463884" y="2895600"/>
              <a:ext cx="2553530" cy="2372298"/>
              <a:chOff x="6463884" y="2895600"/>
              <a:chExt cx="2553530" cy="2372298"/>
            </a:xfrm>
          </p:grpSpPr>
          <p:sp>
            <p:nvSpPr>
              <p:cNvPr id="91" name="TextBox 90"/>
              <p:cNvSpPr txBox="1"/>
              <p:nvPr/>
            </p:nvSpPr>
            <p:spPr>
              <a:xfrm>
                <a:off x="6903947" y="2895600"/>
                <a:ext cx="1673407" cy="400110"/>
              </a:xfrm>
              <a:prstGeom prst="rect">
                <a:avLst/>
              </a:prstGeom>
              <a:noFill/>
            </p:spPr>
            <p:txBody>
              <a:bodyPr wrap="none" rtlCol="0">
                <a:spAutoFit/>
              </a:bodyPr>
              <a:lstStyle/>
              <a:p>
                <a:r>
                  <a:rPr lang="en-US" sz="2000" b="1" dirty="0" smtClean="0"/>
                  <a:t>Amphitheatre</a:t>
                </a:r>
                <a:endParaRPr lang="en-US" sz="2000" b="1" dirty="0"/>
              </a:p>
            </p:txBody>
          </p:sp>
          <p:grpSp>
            <p:nvGrpSpPr>
              <p:cNvPr id="92" name="Group 91"/>
              <p:cNvGrpSpPr/>
              <p:nvPr/>
            </p:nvGrpSpPr>
            <p:grpSpPr>
              <a:xfrm>
                <a:off x="6463884" y="3270578"/>
                <a:ext cx="2553530" cy="1997320"/>
                <a:chOff x="6463884" y="3270578"/>
                <a:chExt cx="2553530" cy="1997320"/>
              </a:xfrm>
            </p:grpSpPr>
            <p:pic>
              <p:nvPicPr>
                <p:cNvPr id="93" name="Picture 92" descr="03.jpg"/>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7752064" y="4280346"/>
                  <a:ext cx="1265350" cy="987552"/>
                </a:xfrm>
                <a:prstGeom prst="rect">
                  <a:avLst/>
                </a:prstGeom>
                <a:effectLst/>
              </p:spPr>
            </p:pic>
            <p:pic>
              <p:nvPicPr>
                <p:cNvPr id="94" name="Picture 93" descr="02.jpg"/>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6463884" y="4280346"/>
                  <a:ext cx="1263230" cy="987552"/>
                </a:xfrm>
                <a:prstGeom prst="rect">
                  <a:avLst/>
                </a:prstGeom>
                <a:effectLst/>
              </p:spPr>
            </p:pic>
            <p:pic>
              <p:nvPicPr>
                <p:cNvPr id="95" name="Picture 94" descr="04.jpg"/>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flipH="1">
                  <a:off x="7752064" y="3270578"/>
                  <a:ext cx="1265350" cy="987552"/>
                </a:xfrm>
                <a:prstGeom prst="rect">
                  <a:avLst/>
                </a:prstGeom>
                <a:ln w="57150" cap="sq">
                  <a:noFill/>
                  <a:miter lim="800000"/>
                </a:ln>
                <a:effectLst/>
              </p:spPr>
            </p:pic>
            <p:pic>
              <p:nvPicPr>
                <p:cNvPr id="96" name="Picture 2" descr="http://balaton.graphics.cs.cmu.edu/ashrivas/ladoga_home/datasets/SUNS/images/a/amphitheater/sun_aaaiyyqorxbkepxr.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63884" y="3270578"/>
                  <a:ext cx="1264065" cy="987552"/>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97" name="Group 72"/>
          <p:cNvGrpSpPr/>
          <p:nvPr/>
        </p:nvGrpSpPr>
        <p:grpSpPr>
          <a:xfrm>
            <a:off x="2142071" y="3505539"/>
            <a:ext cx="571499" cy="941656"/>
            <a:chOff x="192196" y="2988337"/>
            <a:chExt cx="571499" cy="974186"/>
          </a:xfrm>
        </p:grpSpPr>
        <p:sp>
          <p:nvSpPr>
            <p:cNvPr id="98" name="Oval 97"/>
            <p:cNvSpPr/>
            <p:nvPr/>
          </p:nvSpPr>
          <p:spPr>
            <a:xfrm>
              <a:off x="411527" y="2988337"/>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9" name="Straight Arrow Connector 98"/>
            <p:cNvCxnSpPr>
              <a:stCxn id="98" idx="3"/>
              <a:endCxn id="100" idx="7"/>
            </p:cNvCxnSpPr>
            <p:nvPr/>
          </p:nvCxnSpPr>
          <p:spPr>
            <a:xfrm flipH="1">
              <a:off x="329504" y="3137128"/>
              <a:ext cx="103958" cy="1506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0" name="Oval 99"/>
            <p:cNvSpPr/>
            <p:nvPr/>
          </p:nvSpPr>
          <p:spPr>
            <a:xfrm>
              <a:off x="201659" y="326227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613915" y="326227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Straight Arrow Connector 101"/>
            <p:cNvCxnSpPr>
              <a:stCxn id="98" idx="5"/>
              <a:endCxn id="101" idx="0"/>
            </p:cNvCxnSpPr>
            <p:nvPr/>
          </p:nvCxnSpPr>
          <p:spPr>
            <a:xfrm>
              <a:off x="539372" y="313712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3" name="Oval 102"/>
            <p:cNvSpPr/>
            <p:nvPr/>
          </p:nvSpPr>
          <p:spPr>
            <a:xfrm>
              <a:off x="402064" y="3514267"/>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4" name="Straight Arrow Connector 103"/>
            <p:cNvCxnSpPr>
              <a:stCxn id="103" idx="3"/>
              <a:endCxn id="105" idx="7"/>
            </p:cNvCxnSpPr>
            <p:nvPr/>
          </p:nvCxnSpPr>
          <p:spPr>
            <a:xfrm flipH="1">
              <a:off x="320041" y="3663058"/>
              <a:ext cx="103958" cy="1506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5" name="Oval 104"/>
            <p:cNvSpPr/>
            <p:nvPr/>
          </p:nvSpPr>
          <p:spPr>
            <a:xfrm>
              <a:off x="192196" y="378820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604452" y="378820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7" name="Straight Arrow Connector 106"/>
            <p:cNvCxnSpPr>
              <a:stCxn id="103" idx="5"/>
              <a:endCxn id="106" idx="0"/>
            </p:cNvCxnSpPr>
            <p:nvPr/>
          </p:nvCxnSpPr>
          <p:spPr>
            <a:xfrm>
              <a:off x="529909" y="366305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a:off x="318242" y="341403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09" name="Group 72"/>
          <p:cNvGrpSpPr/>
          <p:nvPr/>
        </p:nvGrpSpPr>
        <p:grpSpPr>
          <a:xfrm>
            <a:off x="2142071" y="7058815"/>
            <a:ext cx="571499" cy="941656"/>
            <a:chOff x="192196" y="2988337"/>
            <a:chExt cx="571499" cy="974186"/>
          </a:xfrm>
        </p:grpSpPr>
        <p:sp>
          <p:nvSpPr>
            <p:cNvPr id="110" name="Oval 109"/>
            <p:cNvSpPr/>
            <p:nvPr/>
          </p:nvSpPr>
          <p:spPr>
            <a:xfrm>
              <a:off x="411527" y="2988337"/>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1" name="Straight Arrow Connector 110"/>
            <p:cNvCxnSpPr>
              <a:stCxn id="110" idx="3"/>
              <a:endCxn id="112" idx="7"/>
            </p:cNvCxnSpPr>
            <p:nvPr/>
          </p:nvCxnSpPr>
          <p:spPr>
            <a:xfrm flipH="1">
              <a:off x="329504" y="3137128"/>
              <a:ext cx="103958" cy="1506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2" name="Oval 111"/>
            <p:cNvSpPr/>
            <p:nvPr/>
          </p:nvSpPr>
          <p:spPr>
            <a:xfrm>
              <a:off x="201659" y="326227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613915" y="326227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6" name="Straight Arrow Connector 115"/>
            <p:cNvCxnSpPr>
              <a:stCxn id="110" idx="5"/>
              <a:endCxn id="113" idx="0"/>
            </p:cNvCxnSpPr>
            <p:nvPr/>
          </p:nvCxnSpPr>
          <p:spPr>
            <a:xfrm>
              <a:off x="539372" y="313712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7" name="Oval 116"/>
            <p:cNvSpPr/>
            <p:nvPr/>
          </p:nvSpPr>
          <p:spPr>
            <a:xfrm>
              <a:off x="402064" y="3514267"/>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8" name="Straight Arrow Connector 117"/>
            <p:cNvCxnSpPr>
              <a:stCxn id="117" idx="3"/>
              <a:endCxn id="119" idx="7"/>
            </p:cNvCxnSpPr>
            <p:nvPr/>
          </p:nvCxnSpPr>
          <p:spPr>
            <a:xfrm flipH="1">
              <a:off x="320041" y="3663058"/>
              <a:ext cx="103958" cy="1506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9" name="Oval 118"/>
            <p:cNvSpPr/>
            <p:nvPr/>
          </p:nvSpPr>
          <p:spPr>
            <a:xfrm>
              <a:off x="192196" y="378820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p:cNvSpPr/>
            <p:nvPr/>
          </p:nvSpPr>
          <p:spPr>
            <a:xfrm>
              <a:off x="604452" y="378820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1" name="Straight Arrow Connector 120"/>
            <p:cNvCxnSpPr>
              <a:stCxn id="117" idx="5"/>
              <a:endCxn id="120" idx="0"/>
            </p:cNvCxnSpPr>
            <p:nvPr/>
          </p:nvCxnSpPr>
          <p:spPr>
            <a:xfrm>
              <a:off x="529909" y="366305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a:off x="318242" y="341403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6411895" y="3362058"/>
            <a:ext cx="2654300" cy="2428499"/>
            <a:chOff x="5981700" y="5692970"/>
            <a:chExt cx="2654300" cy="2428499"/>
          </a:xfrm>
        </p:grpSpPr>
        <p:grpSp>
          <p:nvGrpSpPr>
            <p:cNvPr id="7" name="Group 6"/>
            <p:cNvGrpSpPr/>
            <p:nvPr/>
          </p:nvGrpSpPr>
          <p:grpSpPr>
            <a:xfrm>
              <a:off x="6032084" y="6067948"/>
              <a:ext cx="2553530" cy="1997320"/>
              <a:chOff x="6032084" y="6067948"/>
              <a:chExt cx="2553530" cy="1997320"/>
            </a:xfrm>
          </p:grpSpPr>
          <p:pic>
            <p:nvPicPr>
              <p:cNvPr id="143" name="Picture 142" descr="02.jpg"/>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7320264" y="7078894"/>
                <a:ext cx="1265350" cy="986374"/>
              </a:xfrm>
              <a:prstGeom prst="rect">
                <a:avLst/>
              </a:prstGeom>
              <a:effectLst/>
            </p:spPr>
          </p:pic>
          <p:pic>
            <p:nvPicPr>
              <p:cNvPr id="144" name="Picture 143" descr="02.jpg"/>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6032084" y="7078853"/>
                <a:ext cx="1263229" cy="986415"/>
              </a:xfrm>
              <a:prstGeom prst="rect">
                <a:avLst/>
              </a:prstGeom>
              <a:effectLst/>
            </p:spPr>
          </p:pic>
          <p:pic>
            <p:nvPicPr>
              <p:cNvPr id="145" name="Picture 144" descr="03.jpg"/>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6032084" y="6067949"/>
                <a:ext cx="1263229" cy="987552"/>
              </a:xfrm>
              <a:prstGeom prst="rect">
                <a:avLst/>
              </a:prstGeom>
              <a:ln w="57150" cap="sq">
                <a:noFill/>
                <a:miter lim="800000"/>
              </a:ln>
              <a:effectLst/>
            </p:spPr>
          </p:pic>
          <p:pic>
            <p:nvPicPr>
              <p:cNvPr id="2050" name="Picture 2" descr="http://balaton.graphics.cs.cmu.edu/ashrivas/ladoga_home/datasets/SUNS/images/a/auditorium/sun_afqeyuuvdyjhvnpx.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320264" y="6067948"/>
                <a:ext cx="1265350" cy="9875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3" name="Group 122"/>
            <p:cNvGrpSpPr/>
            <p:nvPr/>
          </p:nvGrpSpPr>
          <p:grpSpPr>
            <a:xfrm>
              <a:off x="5981700" y="5692970"/>
              <a:ext cx="2654300" cy="2428499"/>
              <a:chOff x="6413500" y="2895600"/>
              <a:chExt cx="2654300" cy="2428499"/>
            </a:xfrm>
          </p:grpSpPr>
          <p:sp>
            <p:nvSpPr>
              <p:cNvPr id="124" name="Rectangle 123"/>
              <p:cNvSpPr/>
              <p:nvPr/>
            </p:nvSpPr>
            <p:spPr>
              <a:xfrm>
                <a:off x="6413500" y="2950777"/>
                <a:ext cx="2654300"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7" name="TextBox 126"/>
              <p:cNvSpPr txBox="1"/>
              <p:nvPr/>
            </p:nvSpPr>
            <p:spPr>
              <a:xfrm>
                <a:off x="7039626" y="2895600"/>
                <a:ext cx="1402051" cy="400110"/>
              </a:xfrm>
              <a:prstGeom prst="rect">
                <a:avLst/>
              </a:prstGeom>
              <a:noFill/>
            </p:spPr>
            <p:txBody>
              <a:bodyPr wrap="none" rtlCol="0">
                <a:spAutoFit/>
              </a:bodyPr>
              <a:lstStyle/>
              <a:p>
                <a:pPr algn="ctr"/>
                <a:r>
                  <a:rPr lang="en-US" sz="2000" b="1" dirty="0" smtClean="0"/>
                  <a:t>Auditorium</a:t>
                </a:r>
                <a:endParaRPr lang="en-US" sz="2000" b="1" dirty="0"/>
              </a:p>
            </p:txBody>
          </p:sp>
        </p:grpSp>
      </p:grpSp>
      <p:grpSp>
        <p:nvGrpSpPr>
          <p:cNvPr id="146" name="Group 145"/>
          <p:cNvGrpSpPr/>
          <p:nvPr/>
        </p:nvGrpSpPr>
        <p:grpSpPr>
          <a:xfrm>
            <a:off x="6410290" y="7096501"/>
            <a:ext cx="2654300" cy="2428499"/>
            <a:chOff x="5981700" y="5692970"/>
            <a:chExt cx="2654300" cy="2428499"/>
          </a:xfrm>
        </p:grpSpPr>
        <p:grpSp>
          <p:nvGrpSpPr>
            <p:cNvPr id="147" name="Group 146"/>
            <p:cNvGrpSpPr/>
            <p:nvPr/>
          </p:nvGrpSpPr>
          <p:grpSpPr>
            <a:xfrm>
              <a:off x="6032084" y="6067948"/>
              <a:ext cx="2553530" cy="1997320"/>
              <a:chOff x="6032084" y="6067948"/>
              <a:chExt cx="2553530" cy="1997320"/>
            </a:xfrm>
          </p:grpSpPr>
          <p:pic>
            <p:nvPicPr>
              <p:cNvPr id="151" name="Picture 150" descr="02.jpg"/>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7320264" y="7078894"/>
                <a:ext cx="1265350" cy="986374"/>
              </a:xfrm>
              <a:prstGeom prst="rect">
                <a:avLst/>
              </a:prstGeom>
              <a:effectLst/>
            </p:spPr>
          </p:pic>
          <p:pic>
            <p:nvPicPr>
              <p:cNvPr id="152" name="Picture 151" descr="02.jpg"/>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6032084" y="7078853"/>
                <a:ext cx="1263229" cy="986415"/>
              </a:xfrm>
              <a:prstGeom prst="rect">
                <a:avLst/>
              </a:prstGeom>
              <a:effectLst/>
            </p:spPr>
          </p:pic>
          <p:pic>
            <p:nvPicPr>
              <p:cNvPr id="153" name="Picture 152" descr="03.jpg"/>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6032084" y="6067949"/>
                <a:ext cx="1263229" cy="987552"/>
              </a:xfrm>
              <a:prstGeom prst="rect">
                <a:avLst/>
              </a:prstGeom>
              <a:ln w="57150" cap="sq">
                <a:noFill/>
                <a:miter lim="800000"/>
              </a:ln>
              <a:effectLst/>
            </p:spPr>
          </p:pic>
          <p:pic>
            <p:nvPicPr>
              <p:cNvPr id="154" name="Picture 2" descr="http://balaton.graphics.cs.cmu.edu/ashrivas/ladoga_home/datasets/SUNS/images/a/auditorium/sun_afqeyuuvdyjhvnpx.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320264" y="6067948"/>
                <a:ext cx="1265350" cy="9875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8" name="Group 147"/>
            <p:cNvGrpSpPr/>
            <p:nvPr/>
          </p:nvGrpSpPr>
          <p:grpSpPr>
            <a:xfrm>
              <a:off x="5981700" y="5692970"/>
              <a:ext cx="2654300" cy="2428499"/>
              <a:chOff x="6413500" y="2895600"/>
              <a:chExt cx="2654300" cy="2428499"/>
            </a:xfrm>
          </p:grpSpPr>
          <p:sp>
            <p:nvSpPr>
              <p:cNvPr id="149" name="Rectangle 148"/>
              <p:cNvSpPr/>
              <p:nvPr/>
            </p:nvSpPr>
            <p:spPr>
              <a:xfrm>
                <a:off x="6413500" y="2950777"/>
                <a:ext cx="2654300"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50" name="TextBox 149"/>
              <p:cNvSpPr txBox="1"/>
              <p:nvPr/>
            </p:nvSpPr>
            <p:spPr>
              <a:xfrm>
                <a:off x="7039626" y="2895600"/>
                <a:ext cx="1402051" cy="400110"/>
              </a:xfrm>
              <a:prstGeom prst="rect">
                <a:avLst/>
              </a:prstGeom>
              <a:noFill/>
            </p:spPr>
            <p:txBody>
              <a:bodyPr wrap="none" rtlCol="0">
                <a:spAutoFit/>
              </a:bodyPr>
              <a:lstStyle/>
              <a:p>
                <a:pPr algn="ctr"/>
                <a:r>
                  <a:rPr lang="en-US" sz="2000" b="1" dirty="0" smtClean="0"/>
                  <a:t>Auditorium</a:t>
                </a:r>
                <a:endParaRPr lang="en-US" sz="2000" b="1" dirty="0"/>
              </a:p>
            </p:txBody>
          </p:sp>
        </p:grpSp>
      </p:grpSp>
      <p:sp>
        <p:nvSpPr>
          <p:cNvPr id="3" name="Slide Number Placeholder 2"/>
          <p:cNvSpPr>
            <a:spLocks noGrp="1"/>
          </p:cNvSpPr>
          <p:nvPr>
            <p:ph type="sldNum" sz="quarter" idx="12"/>
          </p:nvPr>
        </p:nvSpPr>
        <p:spPr/>
        <p:txBody>
          <a:bodyPr/>
          <a:lstStyle/>
          <a:p>
            <a:fld id="{0685640F-F442-41BC-A4D4-AC338F572387}" type="slidenum">
              <a:rPr lang="en-US" smtClean="0"/>
              <a:t>8</a:t>
            </a:fld>
            <a:endParaRPr lang="en-US" dirty="0"/>
          </a:p>
        </p:txBody>
      </p:sp>
    </p:spTree>
    <p:extLst>
      <p:ext uri="{BB962C8B-B14F-4D97-AF65-F5344CB8AC3E}">
        <p14:creationId xmlns:p14="http://schemas.microsoft.com/office/powerpoint/2010/main" val="3099496266"/>
      </p:ext>
    </p:extLst>
  </p:cSld>
  <p:clrMapOvr>
    <a:masterClrMapping/>
  </p:clrMapOvr>
  <mc:AlternateContent xmlns:mc="http://schemas.openxmlformats.org/markup-compatibility/2006" xmlns:p14="http://schemas.microsoft.com/office/powerpoint/2010/main">
    <mc:Choice Requires="p14">
      <p:transition p14:dur="250" advClick="0" advTm="300">
        <p:fade/>
      </p:transition>
    </mc:Choice>
    <mc:Fallback xmlns="">
      <p:transition advClick="0" advTm="3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556E-7 -4.44444E-6 L -5.55556E-7 -0.54375 " pathEditMode="relative" rAng="0" ptsTypes="AA">
                                      <p:cBhvr>
                                        <p:cTn id="6" dur="1250" fill="hold"/>
                                        <p:tgtEl>
                                          <p:spTgt spid="146"/>
                                        </p:tgtEl>
                                        <p:attrNameLst>
                                          <p:attrName>ppt_x</p:attrName>
                                          <p:attrName>ppt_y</p:attrName>
                                        </p:attrNameLst>
                                      </p:cBhvr>
                                      <p:rCtr x="0" y="-27199"/>
                                    </p:animMotion>
                                  </p:childTnLst>
                                </p:cTn>
                              </p:par>
                              <p:par>
                                <p:cTn id="7" presetID="42" presetClass="path" presetSubtype="0" accel="50000" decel="50000" fill="hold" nodeType="withEffect">
                                  <p:stCondLst>
                                    <p:cond delay="0"/>
                                  </p:stCondLst>
                                  <p:childTnLst>
                                    <p:animMotion origin="layout" path="M -1.38889E-6 3.33333E-6 L -1.38889E-6 -0.52014 " pathEditMode="relative" rAng="0" ptsTypes="AA">
                                      <p:cBhvr>
                                        <p:cTn id="8" dur="1250" fill="hold"/>
                                        <p:tgtEl>
                                          <p:spTgt spid="109"/>
                                        </p:tgtEl>
                                        <p:attrNameLst>
                                          <p:attrName>ppt_x</p:attrName>
                                          <p:attrName>ppt_y</p:attrName>
                                        </p:attrNameLst>
                                      </p:cBhvr>
                                      <p:rCtr x="0" y="-26019"/>
                                    </p:animMotion>
                                  </p:childTnLst>
                                </p:cTn>
                              </p:par>
                              <p:par>
                                <p:cTn id="9" presetID="42" presetClass="path" presetSubtype="0" accel="50000" decel="50000" fill="hold" nodeType="withEffect">
                                  <p:stCondLst>
                                    <p:cond delay="0"/>
                                  </p:stCondLst>
                                  <p:childTnLst>
                                    <p:animMotion origin="layout" path="M -4.72222E-6 0 L -4.72222E-6 -0.17292 " pathEditMode="relative" rAng="0" ptsTypes="AA">
                                      <p:cBhvr>
                                        <p:cTn id="10" dur="1250" fill="hold"/>
                                        <p:tgtEl>
                                          <p:spTgt spid="7178"/>
                                        </p:tgtEl>
                                        <p:attrNameLst>
                                          <p:attrName>ppt_x</p:attrName>
                                          <p:attrName>ppt_y</p:attrName>
                                        </p:attrNameLst>
                                      </p:cBhvr>
                                      <p:rCtr x="0" y="-8657"/>
                                    </p:animMotion>
                                  </p:childTnLst>
                                </p:cTn>
                              </p:par>
                              <p:par>
                                <p:cTn id="11" presetID="42" presetClass="path" presetSubtype="0" accel="50000" decel="50000" fill="hold" nodeType="withEffect">
                                  <p:stCondLst>
                                    <p:cond delay="0"/>
                                  </p:stCondLst>
                                  <p:childTnLst>
                                    <p:animMotion origin="layout" path="M 2.22222E-6 0 L 2.22222E-6 -0.17292 " pathEditMode="relative" rAng="0" ptsTypes="AA">
                                      <p:cBhvr>
                                        <p:cTn id="12" dur="1250" fill="hold"/>
                                        <p:tgtEl>
                                          <p:spTgt spid="58"/>
                                        </p:tgtEl>
                                        <p:attrNameLst>
                                          <p:attrName>ppt_x</p:attrName>
                                          <p:attrName>ppt_y</p:attrName>
                                        </p:attrNameLst>
                                      </p:cBhvr>
                                      <p:rCtr x="0" y="-8657"/>
                                    </p:animMotion>
                                  </p:childTnLst>
                                </p:cTn>
                              </p:par>
                              <p:par>
                                <p:cTn id="13" presetID="42" presetClass="path" presetSubtype="0" accel="50000" decel="50000" fill="hold" nodeType="withEffect">
                                  <p:stCondLst>
                                    <p:cond delay="0"/>
                                  </p:stCondLst>
                                  <p:childTnLst>
                                    <p:animMotion origin="layout" path="M 2.77778E-6 7.40741E-7 L 2.77778E-6 -0.53982 " pathEditMode="relative" rAng="0" ptsTypes="AA">
                                      <p:cBhvr>
                                        <p:cTn id="14" dur="1250" fill="hold"/>
                                        <p:tgtEl>
                                          <p:spTgt spid="77"/>
                                        </p:tgtEl>
                                        <p:attrNameLst>
                                          <p:attrName>ppt_x</p:attrName>
                                          <p:attrName>ppt_y</p:attrName>
                                        </p:attrNameLst>
                                      </p:cBhvr>
                                      <p:rCtr x="0" y="-26991"/>
                                    </p:animMotion>
                                  </p:childTnLst>
                                </p:cTn>
                              </p:par>
                              <p:par>
                                <p:cTn id="15" presetID="42" presetClass="path" presetSubtype="0" accel="50000" decel="50000" fill="hold" nodeType="withEffect">
                                  <p:stCondLst>
                                    <p:cond delay="0"/>
                                  </p:stCondLst>
                                  <p:childTnLst>
                                    <p:animMotion origin="layout" path="M 0 -4.07407E-6 L 0 0.16829 " pathEditMode="relative" rAng="0" ptsTypes="AA">
                                      <p:cBhvr>
                                        <p:cTn id="16" dur="1250" fill="hold"/>
                                        <p:tgtEl>
                                          <p:spTgt spid="4"/>
                                        </p:tgtEl>
                                        <p:attrNameLst>
                                          <p:attrName>ppt_x</p:attrName>
                                          <p:attrName>ppt_y</p:attrName>
                                        </p:attrNameLst>
                                      </p:cBhvr>
                                      <p:rCtr x="0" y="8403"/>
                                    </p:animMotion>
                                  </p:childTnLst>
                                </p:cTn>
                              </p:par>
                            </p:childTnLst>
                          </p:cTn>
                        </p:par>
                        <p:par>
                          <p:cTn id="17" fill="hold">
                            <p:stCondLst>
                              <p:cond delay="1250"/>
                            </p:stCondLst>
                            <p:childTnLst>
                              <p:par>
                                <p:cTn id="18" presetID="1" presetClass="exit" presetSubtype="0" fill="hold" nodeType="afterEffect">
                                  <p:stCondLst>
                                    <p:cond delay="0"/>
                                  </p:stCondLst>
                                  <p:childTnLst>
                                    <p:set>
                                      <p:cBhvr>
                                        <p:cTn id="19" dur="1" fill="hold">
                                          <p:stCondLst>
                                            <p:cond delay="0"/>
                                          </p:stCondLst>
                                        </p:cTn>
                                        <p:tgtEl>
                                          <p:spTgt spid="7178"/>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7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88"/>
                                        </p:tgtEl>
                                        <p:attrNameLst>
                                          <p:attrName>style.visibility</p:attrName>
                                        </p:attrNameLst>
                                      </p:cBhvr>
                                      <p:to>
                                        <p:strVal val="visible"/>
                                      </p:to>
                                    </p:set>
                                  </p:childTnLst>
                                </p:cTn>
                              </p:par>
                              <p:par>
                                <p:cTn id="24" presetID="1" presetClass="exit" presetSubtype="0" fill="hold" nodeType="withEffect">
                                  <p:stCondLst>
                                    <p:cond delay="0"/>
                                  </p:stCondLst>
                                  <p:childTnLst>
                                    <p:set>
                                      <p:cBhvr>
                                        <p:cTn id="25" dur="1" fill="hold">
                                          <p:stCondLst>
                                            <p:cond delay="0"/>
                                          </p:stCondLst>
                                        </p:cTn>
                                        <p:tgtEl>
                                          <p:spTgt spid="58"/>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82"/>
                                        </p:tgtEl>
                                        <p:attrNameLst>
                                          <p:attrName>style.visibility</p:attrName>
                                        </p:attrNameLst>
                                      </p:cBhvr>
                                      <p:to>
                                        <p:strVal val="visible"/>
                                      </p:to>
                                    </p:set>
                                  </p:childTnLst>
                                </p:cTn>
                              </p:par>
                              <p:par>
                                <p:cTn id="28" presetID="1" presetClass="exit" presetSubtype="0" fill="hold" nodeType="withEffect">
                                  <p:stCondLst>
                                    <p:cond delay="0"/>
                                  </p:stCondLst>
                                  <p:childTnLst>
                                    <p:set>
                                      <p:cBhvr>
                                        <p:cTn id="29" dur="1" fill="hold">
                                          <p:stCondLst>
                                            <p:cond delay="0"/>
                                          </p:stCondLst>
                                        </p:cTn>
                                        <p:tgtEl>
                                          <p:spTgt spid="77"/>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109"/>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97"/>
                                        </p:tgtEl>
                                        <p:attrNameLst>
                                          <p:attrName>style.visibility</p:attrName>
                                        </p:attrNameLst>
                                      </p:cBhvr>
                                      <p:to>
                                        <p:strVal val="visible"/>
                                      </p:to>
                                    </p:set>
                                  </p:childTnLst>
                                </p:cTn>
                              </p:par>
                              <p:par>
                                <p:cTn id="34" presetID="1" presetClass="exit" presetSubtype="0" fill="hold" nodeType="withEffect">
                                  <p:stCondLst>
                                    <p:cond delay="0"/>
                                  </p:stCondLst>
                                  <p:childTnLst>
                                    <p:set>
                                      <p:cBhvr>
                                        <p:cTn id="35" dur="1" fill="hold">
                                          <p:stCondLst>
                                            <p:cond delay="0"/>
                                          </p:stCondLst>
                                        </p:cTn>
                                        <p:tgtEl>
                                          <p:spTgt spid="146"/>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ight Arrow 114"/>
          <p:cNvSpPr/>
          <p:nvPr/>
        </p:nvSpPr>
        <p:spPr>
          <a:xfrm>
            <a:off x="1752600" y="3158307"/>
            <a:ext cx="1464730" cy="393553"/>
          </a:xfrm>
          <a:prstGeom prst="rightArrow">
            <a:avLst>
              <a:gd name="adj1" fmla="val 48750"/>
              <a:gd name="adj2" fmla="val 65000"/>
            </a:avLst>
          </a:prstGeom>
          <a:solidFill>
            <a:schemeClr val="accent1"/>
          </a:solidFill>
          <a:ln w="5715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2014538" y="2089330"/>
            <a:ext cx="833695" cy="2457955"/>
          </a:xfrm>
          <a:prstGeom prst="rect">
            <a:avLst/>
          </a:prstGeom>
          <a:solidFill>
            <a:srgbClr val="FFE7E7">
              <a:alpha val="3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itle 1"/>
          <p:cNvSpPr txBox="1">
            <a:spLocks/>
          </p:cNvSpPr>
          <p:nvPr/>
        </p:nvSpPr>
        <p:spPr>
          <a:xfrm>
            <a:off x="0" y="0"/>
            <a:ext cx="9144000" cy="838200"/>
          </a:xfrm>
          <a:prstGeom prst="rect">
            <a:avLst/>
          </a:prstGeom>
        </p:spPr>
        <p:txBody>
          <a:bodyPr>
            <a:noAutofit/>
          </a:bodyPr>
          <a:lstStyle>
            <a:lvl1pPr algn="ctr" defTabSz="914400" rtl="0" eaLnBrk="1" latinLnBrk="0" hangingPunct="1">
              <a:spcBef>
                <a:spcPct val="0"/>
              </a:spcBef>
              <a:buNone/>
              <a:defRPr sz="4400" b="1" kern="1200" cap="small" baseline="0">
                <a:ln>
                  <a:noFill/>
                </a:ln>
                <a:solidFill>
                  <a:schemeClr val="tx1"/>
                </a:solidFill>
                <a:latin typeface="+mj-lt"/>
                <a:ea typeface="+mj-ea"/>
                <a:cs typeface="+mj-cs"/>
              </a:defRPr>
            </a:lvl1pPr>
          </a:lstStyle>
          <a:p>
            <a:r>
              <a:rPr lang="en-US" smtClean="0"/>
              <a:t>Our approach</a:t>
            </a:r>
            <a:endParaRPr lang="en-US" dirty="0"/>
          </a:p>
        </p:txBody>
      </p:sp>
      <p:sp>
        <p:nvSpPr>
          <p:cNvPr id="84" name="Right Arrow 83"/>
          <p:cNvSpPr/>
          <p:nvPr/>
        </p:nvSpPr>
        <p:spPr>
          <a:xfrm>
            <a:off x="5715000" y="3173229"/>
            <a:ext cx="609600" cy="375185"/>
          </a:xfrm>
          <a:prstGeom prst="rightArrow">
            <a:avLst>
              <a:gd name="adj1" fmla="val 48750"/>
              <a:gd name="adj2" fmla="val 65000"/>
            </a:avLst>
          </a:prstGeom>
          <a:solidFill>
            <a:schemeClr val="accent1"/>
          </a:solidFill>
          <a:ln w="5715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7174" name="Group 7173"/>
          <p:cNvGrpSpPr/>
          <p:nvPr/>
        </p:nvGrpSpPr>
        <p:grpSpPr>
          <a:xfrm>
            <a:off x="3315870" y="2590800"/>
            <a:ext cx="2303145" cy="1584960"/>
            <a:chOff x="3411855" y="2994660"/>
            <a:chExt cx="2303145" cy="1584960"/>
          </a:xfrm>
        </p:grpSpPr>
        <p:grpSp>
          <p:nvGrpSpPr>
            <p:cNvPr id="7168" name="Group 7167"/>
            <p:cNvGrpSpPr/>
            <p:nvPr/>
          </p:nvGrpSpPr>
          <p:grpSpPr>
            <a:xfrm>
              <a:off x="3470741" y="3027163"/>
              <a:ext cx="2202519" cy="1509881"/>
              <a:chOff x="2362200" y="3515106"/>
              <a:chExt cx="2663528" cy="1825914"/>
            </a:xfrm>
          </p:grpSpPr>
          <p:grpSp>
            <p:nvGrpSpPr>
              <p:cNvPr id="22" name="Group 21"/>
              <p:cNvGrpSpPr/>
              <p:nvPr/>
            </p:nvGrpSpPr>
            <p:grpSpPr>
              <a:xfrm>
                <a:off x="2362200" y="4683046"/>
                <a:ext cx="2663528" cy="657974"/>
                <a:chOff x="2305894" y="2667000"/>
                <a:chExt cx="2663528" cy="657974"/>
              </a:xfrm>
            </p:grpSpPr>
            <p:grpSp>
              <p:nvGrpSpPr>
                <p:cNvPr id="8" name="Group 7"/>
                <p:cNvGrpSpPr/>
                <p:nvPr/>
              </p:nvGrpSpPr>
              <p:grpSpPr>
                <a:xfrm>
                  <a:off x="2313175" y="3024769"/>
                  <a:ext cx="2652454" cy="300205"/>
                  <a:chOff x="3200400" y="5976092"/>
                  <a:chExt cx="2971800" cy="355676"/>
                </a:xfrm>
              </p:grpSpPr>
              <p:pic>
                <p:nvPicPr>
                  <p:cNvPr id="30" name="Picture 2" descr="http://static.commentcamarche.net/en.kioskea.net/faq/images/0-E8jkrpVS-google-images-search-logo-s-.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44" t="16769" r="8844" b="25949"/>
                  <a:stretch/>
                </p:blipFill>
                <p:spPr bwMode="auto">
                  <a:xfrm>
                    <a:off x="4302048" y="5976966"/>
                    <a:ext cx="943812" cy="35392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http://feedgrowth.com/wp-content/uploads/2008/12/facebook-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5976092"/>
                    <a:ext cx="945317" cy="35567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http://t1.gstatic.com/images?q=tbn:ANd9GcSVmPb94UcgYqVPOKeEhHrKITxbB3DUXcBJ2zYvxKh-DDLzqf_htHhTB1Zt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0799" y="6018579"/>
                    <a:ext cx="771401" cy="2707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2305894" y="2667000"/>
                  <a:ext cx="2663528" cy="360186"/>
                  <a:chOff x="2983420" y="5465108"/>
                  <a:chExt cx="2984205" cy="426740"/>
                </a:xfrm>
              </p:grpSpPr>
              <p:pic>
                <p:nvPicPr>
                  <p:cNvPr id="32" name="Picture 2" descr="http://pascallin.ecs.soton.ac.uk/challenges/VOC/voc2012/pascal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8282" y="5513563"/>
                    <a:ext cx="938543" cy="32983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ttp://www.image-net.org/splash/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3420" y="5584791"/>
                    <a:ext cx="1359980" cy="18737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ashrivas\Pictures\Picture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55550" y="5465108"/>
                    <a:ext cx="712075" cy="42674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7169" name="Picture 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33136" y="3515106"/>
                <a:ext cx="2521656" cy="110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5" name="Rectangle 124"/>
            <p:cNvSpPr/>
            <p:nvPr/>
          </p:nvSpPr>
          <p:spPr>
            <a:xfrm>
              <a:off x="3411855" y="2994660"/>
              <a:ext cx="2303145" cy="158496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grpSp>
        <p:nvGrpSpPr>
          <p:cNvPr id="136" name="Group 72"/>
          <p:cNvGrpSpPr/>
          <p:nvPr/>
        </p:nvGrpSpPr>
        <p:grpSpPr>
          <a:xfrm>
            <a:off x="2133600" y="2164801"/>
            <a:ext cx="571499" cy="941656"/>
            <a:chOff x="192196" y="2988337"/>
            <a:chExt cx="571499" cy="974186"/>
          </a:xfrm>
        </p:grpSpPr>
        <p:sp>
          <p:nvSpPr>
            <p:cNvPr id="156" name="Oval 155"/>
            <p:cNvSpPr/>
            <p:nvPr/>
          </p:nvSpPr>
          <p:spPr>
            <a:xfrm>
              <a:off x="411527" y="2988337"/>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7" name="Straight Arrow Connector 156"/>
            <p:cNvCxnSpPr>
              <a:stCxn id="156" idx="3"/>
              <a:endCxn id="158" idx="7"/>
            </p:cNvCxnSpPr>
            <p:nvPr/>
          </p:nvCxnSpPr>
          <p:spPr>
            <a:xfrm flipH="1">
              <a:off x="329504" y="3137128"/>
              <a:ext cx="103958" cy="1506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8" name="Oval 157"/>
            <p:cNvSpPr/>
            <p:nvPr/>
          </p:nvSpPr>
          <p:spPr>
            <a:xfrm>
              <a:off x="201659" y="326227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Oval 158"/>
            <p:cNvSpPr/>
            <p:nvPr/>
          </p:nvSpPr>
          <p:spPr>
            <a:xfrm>
              <a:off x="613915" y="326227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0" name="Straight Arrow Connector 159"/>
            <p:cNvCxnSpPr>
              <a:stCxn id="156" idx="5"/>
              <a:endCxn id="159" idx="0"/>
            </p:cNvCxnSpPr>
            <p:nvPr/>
          </p:nvCxnSpPr>
          <p:spPr>
            <a:xfrm>
              <a:off x="539372" y="313712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1" name="Oval 160"/>
            <p:cNvSpPr/>
            <p:nvPr/>
          </p:nvSpPr>
          <p:spPr>
            <a:xfrm>
              <a:off x="402064" y="3514267"/>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2" name="Straight Arrow Connector 161"/>
            <p:cNvCxnSpPr>
              <a:stCxn id="161" idx="3"/>
              <a:endCxn id="163" idx="7"/>
            </p:cNvCxnSpPr>
            <p:nvPr/>
          </p:nvCxnSpPr>
          <p:spPr>
            <a:xfrm flipH="1">
              <a:off x="320041" y="3663058"/>
              <a:ext cx="103958" cy="1506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3" name="Oval 162"/>
            <p:cNvSpPr/>
            <p:nvPr/>
          </p:nvSpPr>
          <p:spPr>
            <a:xfrm>
              <a:off x="192196" y="378820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Oval 163"/>
            <p:cNvSpPr/>
            <p:nvPr/>
          </p:nvSpPr>
          <p:spPr>
            <a:xfrm>
              <a:off x="604452" y="378820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5" name="Straight Arrow Connector 164"/>
            <p:cNvCxnSpPr>
              <a:stCxn id="161" idx="5"/>
              <a:endCxn id="164" idx="0"/>
            </p:cNvCxnSpPr>
            <p:nvPr/>
          </p:nvCxnSpPr>
          <p:spPr>
            <a:xfrm>
              <a:off x="529909" y="366305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6" name="Straight Arrow Connector 165"/>
            <p:cNvCxnSpPr/>
            <p:nvPr/>
          </p:nvCxnSpPr>
          <p:spPr>
            <a:xfrm>
              <a:off x="318242" y="341403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4" name="Group 3"/>
          <p:cNvGrpSpPr/>
          <p:nvPr/>
        </p:nvGrpSpPr>
        <p:grpSpPr>
          <a:xfrm>
            <a:off x="1371594" y="5829300"/>
            <a:ext cx="5486401" cy="783905"/>
            <a:chOff x="1371594" y="5550652"/>
            <a:chExt cx="5486401" cy="783905"/>
          </a:xfrm>
        </p:grpSpPr>
        <p:sp>
          <p:nvSpPr>
            <p:cNvPr id="168" name="U-Turn Arrow 167"/>
            <p:cNvSpPr/>
            <p:nvPr/>
          </p:nvSpPr>
          <p:spPr>
            <a:xfrm rot="10800000">
              <a:off x="1371594" y="5550652"/>
              <a:ext cx="5486401" cy="507677"/>
            </a:xfrm>
            <a:prstGeom prst="uturnArrow">
              <a:avLst>
                <a:gd name="adj1" fmla="val 27739"/>
                <a:gd name="adj2" fmla="val 25000"/>
                <a:gd name="adj3" fmla="val 44892"/>
                <a:gd name="adj4" fmla="val 42137"/>
                <a:gd name="adj5" fmla="val 99022"/>
              </a:avLst>
            </a:prstGeom>
            <a:solidFill>
              <a:schemeClr val="accent1"/>
            </a:solidFill>
            <a:ln cap="rnd">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7183" name="Group 7182"/>
            <p:cNvGrpSpPr/>
            <p:nvPr/>
          </p:nvGrpSpPr>
          <p:grpSpPr>
            <a:xfrm>
              <a:off x="3781642" y="5648757"/>
              <a:ext cx="685800" cy="685800"/>
              <a:chOff x="3553042" y="5620127"/>
              <a:chExt cx="685800" cy="685800"/>
            </a:xfrm>
          </p:grpSpPr>
          <p:sp>
            <p:nvSpPr>
              <p:cNvPr id="7181" name="Oval 7180"/>
              <p:cNvSpPr/>
              <p:nvPr/>
            </p:nvSpPr>
            <p:spPr>
              <a:xfrm>
                <a:off x="3553042" y="5620127"/>
                <a:ext cx="685800" cy="68580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182" name="Plus 7181"/>
              <p:cNvSpPr/>
              <p:nvPr/>
            </p:nvSpPr>
            <p:spPr>
              <a:xfrm>
                <a:off x="3567031" y="5634116"/>
                <a:ext cx="657823" cy="657823"/>
              </a:xfrm>
              <a:prstGeom prst="mathPlus">
                <a:avLst>
                  <a:gd name="adj1" fmla="val 18886"/>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1" name="Group 70"/>
          <p:cNvGrpSpPr/>
          <p:nvPr/>
        </p:nvGrpSpPr>
        <p:grpSpPr>
          <a:xfrm>
            <a:off x="16059" y="847493"/>
            <a:ext cx="1673407" cy="2428499"/>
            <a:chOff x="96153" y="2511801"/>
            <a:chExt cx="1673407" cy="2428499"/>
          </a:xfrm>
        </p:grpSpPr>
        <p:sp>
          <p:nvSpPr>
            <p:cNvPr id="73" name="Rectangle 72"/>
            <p:cNvSpPr/>
            <p:nvPr/>
          </p:nvSpPr>
          <p:spPr>
            <a:xfrm>
              <a:off x="152400" y="2566978"/>
              <a:ext cx="1574799"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74" name="Picture 211" descr="C:\Users\AbHi\Documents\My Dropbox\cvpr12\see21_files\resized\sun_cexgewbepduerubb_320x240.jpg"/>
            <p:cNvPicPr>
              <a:picLocks noChangeAspect="1" noChangeArrowheads="1"/>
            </p:cNvPicPr>
            <p:nvPr/>
          </p:nvPicPr>
          <p:blipFill>
            <a:blip r:embed="rId10" cstate="screen"/>
            <a:srcRect/>
            <a:stretch>
              <a:fillRect/>
            </a:stretch>
          </p:blipFill>
          <p:spPr bwMode="auto">
            <a:xfrm>
              <a:off x="277237" y="2853239"/>
              <a:ext cx="1311237" cy="983428"/>
            </a:xfrm>
            <a:prstGeom prst="rect">
              <a:avLst/>
            </a:prstGeom>
            <a:noFill/>
          </p:spPr>
        </p:pic>
        <p:pic>
          <p:nvPicPr>
            <p:cNvPr id="75" name="Picture 212" descr="C:\Users\AbHi\Documents\My Dropbox\cvpr12\see21_files\resized\sun_cfsknrqkwoyyclpl_320x235.jpg"/>
            <p:cNvPicPr>
              <a:picLocks noChangeAspect="1" noChangeArrowheads="1"/>
            </p:cNvPicPr>
            <p:nvPr/>
          </p:nvPicPr>
          <p:blipFill>
            <a:blip r:embed="rId11" cstate="screen"/>
            <a:srcRect/>
            <a:stretch>
              <a:fillRect/>
            </a:stretch>
          </p:blipFill>
          <p:spPr bwMode="auto">
            <a:xfrm>
              <a:off x="275874" y="3893372"/>
              <a:ext cx="1313669" cy="983428"/>
            </a:xfrm>
            <a:prstGeom prst="rect">
              <a:avLst/>
            </a:prstGeom>
            <a:noFill/>
          </p:spPr>
        </p:pic>
        <p:sp>
          <p:nvSpPr>
            <p:cNvPr id="76" name="TextBox 75"/>
            <p:cNvSpPr txBox="1"/>
            <p:nvPr/>
          </p:nvSpPr>
          <p:spPr>
            <a:xfrm>
              <a:off x="96153" y="2511801"/>
              <a:ext cx="1673407" cy="400110"/>
            </a:xfrm>
            <a:prstGeom prst="rect">
              <a:avLst/>
            </a:prstGeom>
            <a:noFill/>
          </p:spPr>
          <p:txBody>
            <a:bodyPr wrap="none" rtlCol="0">
              <a:spAutoFit/>
            </a:bodyPr>
            <a:lstStyle/>
            <a:p>
              <a:r>
                <a:rPr lang="en-US" sz="2000" b="1" dirty="0" smtClean="0"/>
                <a:t>Amphitheatre</a:t>
              </a:r>
              <a:endParaRPr lang="en-US" sz="2000" b="1" dirty="0"/>
            </a:p>
          </p:txBody>
        </p:sp>
      </p:grpSp>
      <p:grpSp>
        <p:nvGrpSpPr>
          <p:cNvPr id="82" name="Group 81"/>
          <p:cNvGrpSpPr/>
          <p:nvPr/>
        </p:nvGrpSpPr>
        <p:grpSpPr>
          <a:xfrm>
            <a:off x="71564" y="3359332"/>
            <a:ext cx="1574799" cy="2428499"/>
            <a:chOff x="72306" y="3552991"/>
            <a:chExt cx="1574799" cy="2428499"/>
          </a:xfrm>
        </p:grpSpPr>
        <p:pic>
          <p:nvPicPr>
            <p:cNvPr id="83" name="Picture 106" descr="C:\Users\AbHi\Documents\My Dropbox\cvpr12\see21_files\resized\sun_accqnzcvqkiwicjt_320x211.jpg"/>
            <p:cNvPicPr>
              <a:picLocks noChangeArrowheads="1"/>
            </p:cNvPicPr>
            <p:nvPr/>
          </p:nvPicPr>
          <p:blipFill>
            <a:blip r:embed="rId12" cstate="screen"/>
            <a:srcRect/>
            <a:stretch>
              <a:fillRect/>
            </a:stretch>
          </p:blipFill>
          <p:spPr bwMode="auto">
            <a:xfrm>
              <a:off x="189145" y="4899083"/>
              <a:ext cx="1327690" cy="1005840"/>
            </a:xfrm>
            <a:prstGeom prst="rect">
              <a:avLst/>
            </a:prstGeom>
            <a:noFill/>
          </p:spPr>
        </p:pic>
        <p:pic>
          <p:nvPicPr>
            <p:cNvPr id="85" name="Picture 113" descr="C:\Users\AbHi\Documents\My Dropbox\cvpr12\see21_files\resized\sun_aaslkqqibkansrbd_320x212.jpg"/>
            <p:cNvPicPr>
              <a:picLocks noChangeAspect="1" noChangeArrowheads="1"/>
            </p:cNvPicPr>
            <p:nvPr/>
          </p:nvPicPr>
          <p:blipFill>
            <a:blip r:embed="rId13" cstate="screen"/>
            <a:srcRect/>
            <a:stretch>
              <a:fillRect/>
            </a:stretch>
          </p:blipFill>
          <p:spPr bwMode="auto">
            <a:xfrm>
              <a:off x="189145" y="3871033"/>
              <a:ext cx="1341120" cy="1005840"/>
            </a:xfrm>
            <a:prstGeom prst="rect">
              <a:avLst/>
            </a:prstGeom>
            <a:noFill/>
          </p:spPr>
        </p:pic>
        <p:sp>
          <p:nvSpPr>
            <p:cNvPr id="86" name="Rectangle 85"/>
            <p:cNvSpPr/>
            <p:nvPr/>
          </p:nvSpPr>
          <p:spPr>
            <a:xfrm>
              <a:off x="72306" y="3608168"/>
              <a:ext cx="1574799"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87" name="TextBox 86"/>
            <p:cNvSpPr txBox="1"/>
            <p:nvPr/>
          </p:nvSpPr>
          <p:spPr>
            <a:xfrm>
              <a:off x="158680" y="3552991"/>
              <a:ext cx="1402050" cy="400110"/>
            </a:xfrm>
            <a:prstGeom prst="rect">
              <a:avLst/>
            </a:prstGeom>
            <a:noFill/>
          </p:spPr>
          <p:txBody>
            <a:bodyPr wrap="none" rtlCol="0">
              <a:spAutoFit/>
            </a:bodyPr>
            <a:lstStyle/>
            <a:p>
              <a:r>
                <a:rPr lang="en-US" sz="2000" b="1" dirty="0" smtClean="0"/>
                <a:t>Auditorium</a:t>
              </a:r>
              <a:endParaRPr lang="en-US" sz="2000" b="1" dirty="0"/>
            </a:p>
          </p:txBody>
        </p:sp>
      </p:grpSp>
      <p:grpSp>
        <p:nvGrpSpPr>
          <p:cNvPr id="88" name="Group 87"/>
          <p:cNvGrpSpPr/>
          <p:nvPr/>
        </p:nvGrpSpPr>
        <p:grpSpPr>
          <a:xfrm>
            <a:off x="6413500" y="847493"/>
            <a:ext cx="2654300" cy="2428499"/>
            <a:chOff x="6413500" y="2895600"/>
            <a:chExt cx="2654300" cy="2428499"/>
          </a:xfrm>
        </p:grpSpPr>
        <p:sp>
          <p:nvSpPr>
            <p:cNvPr id="89" name="Rectangle 88"/>
            <p:cNvSpPr/>
            <p:nvPr/>
          </p:nvSpPr>
          <p:spPr>
            <a:xfrm>
              <a:off x="6413500" y="2950777"/>
              <a:ext cx="2654300"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90" name="Group 89"/>
            <p:cNvGrpSpPr/>
            <p:nvPr/>
          </p:nvGrpSpPr>
          <p:grpSpPr>
            <a:xfrm>
              <a:off x="6463884" y="2895600"/>
              <a:ext cx="2553530" cy="2372298"/>
              <a:chOff x="6463884" y="2895600"/>
              <a:chExt cx="2553530" cy="2372298"/>
            </a:xfrm>
          </p:grpSpPr>
          <p:sp>
            <p:nvSpPr>
              <p:cNvPr id="91" name="TextBox 90"/>
              <p:cNvSpPr txBox="1"/>
              <p:nvPr/>
            </p:nvSpPr>
            <p:spPr>
              <a:xfrm>
                <a:off x="6903947" y="2895600"/>
                <a:ext cx="1673407" cy="400110"/>
              </a:xfrm>
              <a:prstGeom prst="rect">
                <a:avLst/>
              </a:prstGeom>
              <a:noFill/>
            </p:spPr>
            <p:txBody>
              <a:bodyPr wrap="none" rtlCol="0">
                <a:spAutoFit/>
              </a:bodyPr>
              <a:lstStyle/>
              <a:p>
                <a:r>
                  <a:rPr lang="en-US" sz="2000" b="1" dirty="0" smtClean="0"/>
                  <a:t>Amphitheatre</a:t>
                </a:r>
                <a:endParaRPr lang="en-US" sz="2000" b="1" dirty="0"/>
              </a:p>
            </p:txBody>
          </p:sp>
          <p:grpSp>
            <p:nvGrpSpPr>
              <p:cNvPr id="92" name="Group 91"/>
              <p:cNvGrpSpPr/>
              <p:nvPr/>
            </p:nvGrpSpPr>
            <p:grpSpPr>
              <a:xfrm>
                <a:off x="6463884" y="3270578"/>
                <a:ext cx="2553530" cy="1997320"/>
                <a:chOff x="6463884" y="3270578"/>
                <a:chExt cx="2553530" cy="1997320"/>
              </a:xfrm>
            </p:grpSpPr>
            <p:pic>
              <p:nvPicPr>
                <p:cNvPr id="93" name="Picture 92" descr="03.jpg"/>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7752064" y="4280346"/>
                  <a:ext cx="1265350" cy="987552"/>
                </a:xfrm>
                <a:prstGeom prst="rect">
                  <a:avLst/>
                </a:prstGeom>
                <a:effectLst/>
              </p:spPr>
            </p:pic>
            <p:pic>
              <p:nvPicPr>
                <p:cNvPr id="94" name="Picture 93" descr="02.jpg"/>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6463884" y="4280346"/>
                  <a:ext cx="1263230" cy="987552"/>
                </a:xfrm>
                <a:prstGeom prst="rect">
                  <a:avLst/>
                </a:prstGeom>
                <a:effectLst/>
              </p:spPr>
            </p:pic>
            <p:pic>
              <p:nvPicPr>
                <p:cNvPr id="95" name="Picture 94" descr="04.jpg"/>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flipH="1">
                  <a:off x="7752064" y="3270578"/>
                  <a:ext cx="1265350" cy="987552"/>
                </a:xfrm>
                <a:prstGeom prst="rect">
                  <a:avLst/>
                </a:prstGeom>
                <a:ln w="57150" cap="sq">
                  <a:noFill/>
                  <a:miter lim="800000"/>
                </a:ln>
                <a:effectLst/>
              </p:spPr>
            </p:pic>
            <p:pic>
              <p:nvPicPr>
                <p:cNvPr id="96" name="Picture 2" descr="http://balaton.graphics.cs.cmu.edu/ashrivas/ladoga_home/datasets/SUNS/images/a/amphitheater/sun_aaaiyyqorxbkepxr.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63884" y="3270578"/>
                  <a:ext cx="1264065" cy="987552"/>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97" name="Group 72"/>
          <p:cNvGrpSpPr/>
          <p:nvPr/>
        </p:nvGrpSpPr>
        <p:grpSpPr>
          <a:xfrm>
            <a:off x="2142071" y="3505539"/>
            <a:ext cx="571499" cy="941656"/>
            <a:chOff x="192196" y="2988337"/>
            <a:chExt cx="571499" cy="974186"/>
          </a:xfrm>
        </p:grpSpPr>
        <p:sp>
          <p:nvSpPr>
            <p:cNvPr id="98" name="Oval 97"/>
            <p:cNvSpPr/>
            <p:nvPr/>
          </p:nvSpPr>
          <p:spPr>
            <a:xfrm>
              <a:off x="411527" y="2988337"/>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9" name="Straight Arrow Connector 98"/>
            <p:cNvCxnSpPr>
              <a:stCxn id="98" idx="3"/>
              <a:endCxn id="100" idx="7"/>
            </p:cNvCxnSpPr>
            <p:nvPr/>
          </p:nvCxnSpPr>
          <p:spPr>
            <a:xfrm flipH="1">
              <a:off x="329504" y="3137128"/>
              <a:ext cx="103958" cy="1506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0" name="Oval 99"/>
            <p:cNvSpPr/>
            <p:nvPr/>
          </p:nvSpPr>
          <p:spPr>
            <a:xfrm>
              <a:off x="201659" y="326227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613915" y="326227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Straight Arrow Connector 101"/>
            <p:cNvCxnSpPr>
              <a:stCxn id="98" idx="5"/>
              <a:endCxn id="101" idx="0"/>
            </p:cNvCxnSpPr>
            <p:nvPr/>
          </p:nvCxnSpPr>
          <p:spPr>
            <a:xfrm>
              <a:off x="539372" y="313712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3" name="Oval 102"/>
            <p:cNvSpPr/>
            <p:nvPr/>
          </p:nvSpPr>
          <p:spPr>
            <a:xfrm>
              <a:off x="402064" y="3514267"/>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4" name="Straight Arrow Connector 103"/>
            <p:cNvCxnSpPr>
              <a:stCxn id="103" idx="3"/>
              <a:endCxn id="105" idx="7"/>
            </p:cNvCxnSpPr>
            <p:nvPr/>
          </p:nvCxnSpPr>
          <p:spPr>
            <a:xfrm flipH="1">
              <a:off x="320041" y="3663058"/>
              <a:ext cx="103958" cy="15067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5" name="Oval 104"/>
            <p:cNvSpPr/>
            <p:nvPr/>
          </p:nvSpPr>
          <p:spPr>
            <a:xfrm>
              <a:off x="192196" y="378820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604452" y="3788203"/>
              <a:ext cx="149780" cy="17432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7" name="Straight Arrow Connector 106"/>
            <p:cNvCxnSpPr>
              <a:stCxn id="103" idx="5"/>
              <a:endCxn id="106" idx="0"/>
            </p:cNvCxnSpPr>
            <p:nvPr/>
          </p:nvCxnSpPr>
          <p:spPr>
            <a:xfrm>
              <a:off x="529909" y="366305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a:off x="318242" y="3414038"/>
              <a:ext cx="149433" cy="12514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6411895" y="3362058"/>
            <a:ext cx="2654300" cy="2428499"/>
            <a:chOff x="5981700" y="5692970"/>
            <a:chExt cx="2654300" cy="2428499"/>
          </a:xfrm>
        </p:grpSpPr>
        <p:grpSp>
          <p:nvGrpSpPr>
            <p:cNvPr id="7" name="Group 6"/>
            <p:cNvGrpSpPr/>
            <p:nvPr/>
          </p:nvGrpSpPr>
          <p:grpSpPr>
            <a:xfrm>
              <a:off x="6032084" y="6067948"/>
              <a:ext cx="2553530" cy="1997320"/>
              <a:chOff x="6032084" y="6067948"/>
              <a:chExt cx="2553530" cy="1997320"/>
            </a:xfrm>
          </p:grpSpPr>
          <p:pic>
            <p:nvPicPr>
              <p:cNvPr id="143" name="Picture 142" descr="02.jpg"/>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7320264" y="7078894"/>
                <a:ext cx="1265350" cy="986374"/>
              </a:xfrm>
              <a:prstGeom prst="rect">
                <a:avLst/>
              </a:prstGeom>
              <a:effectLst/>
            </p:spPr>
          </p:pic>
          <p:pic>
            <p:nvPicPr>
              <p:cNvPr id="144" name="Picture 143" descr="02.jpg"/>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6032084" y="7078853"/>
                <a:ext cx="1263229" cy="986415"/>
              </a:xfrm>
              <a:prstGeom prst="rect">
                <a:avLst/>
              </a:prstGeom>
              <a:effectLst/>
            </p:spPr>
          </p:pic>
          <p:pic>
            <p:nvPicPr>
              <p:cNvPr id="145" name="Picture 144" descr="03.jpg"/>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6032084" y="6067949"/>
                <a:ext cx="1263229" cy="987552"/>
              </a:xfrm>
              <a:prstGeom prst="rect">
                <a:avLst/>
              </a:prstGeom>
              <a:ln w="57150" cap="sq">
                <a:noFill/>
                <a:miter lim="800000"/>
              </a:ln>
              <a:effectLst/>
            </p:spPr>
          </p:pic>
          <p:pic>
            <p:nvPicPr>
              <p:cNvPr id="2050" name="Picture 2" descr="http://balaton.graphics.cs.cmu.edu/ashrivas/ladoga_home/datasets/SUNS/images/a/auditorium/sun_afqeyuuvdyjhvnpx.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320264" y="6067948"/>
                <a:ext cx="1265350" cy="9875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3" name="Group 122"/>
            <p:cNvGrpSpPr/>
            <p:nvPr/>
          </p:nvGrpSpPr>
          <p:grpSpPr>
            <a:xfrm>
              <a:off x="5981700" y="5692970"/>
              <a:ext cx="2654300" cy="2428499"/>
              <a:chOff x="6413500" y="2895600"/>
              <a:chExt cx="2654300" cy="2428499"/>
            </a:xfrm>
          </p:grpSpPr>
          <p:sp>
            <p:nvSpPr>
              <p:cNvPr id="124" name="Rectangle 123"/>
              <p:cNvSpPr/>
              <p:nvPr/>
            </p:nvSpPr>
            <p:spPr>
              <a:xfrm>
                <a:off x="6413500" y="2950777"/>
                <a:ext cx="2654300" cy="2373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7" name="TextBox 126"/>
              <p:cNvSpPr txBox="1"/>
              <p:nvPr/>
            </p:nvSpPr>
            <p:spPr>
              <a:xfrm>
                <a:off x="7039626" y="2895600"/>
                <a:ext cx="1402051" cy="400110"/>
              </a:xfrm>
              <a:prstGeom prst="rect">
                <a:avLst/>
              </a:prstGeom>
              <a:noFill/>
            </p:spPr>
            <p:txBody>
              <a:bodyPr wrap="none" rtlCol="0">
                <a:spAutoFit/>
              </a:bodyPr>
              <a:lstStyle/>
              <a:p>
                <a:pPr algn="ctr"/>
                <a:r>
                  <a:rPr lang="en-US" sz="2000" b="1" dirty="0" smtClean="0"/>
                  <a:t>Auditorium</a:t>
                </a:r>
                <a:endParaRPr lang="en-US" sz="2000" b="1" dirty="0"/>
              </a:p>
            </p:txBody>
          </p:sp>
        </p:grpSp>
      </p:grpSp>
      <p:sp>
        <p:nvSpPr>
          <p:cNvPr id="3" name="Slide Number Placeholder 2"/>
          <p:cNvSpPr>
            <a:spLocks noGrp="1"/>
          </p:cNvSpPr>
          <p:nvPr>
            <p:ph type="sldNum" sz="quarter" idx="12"/>
          </p:nvPr>
        </p:nvSpPr>
        <p:spPr/>
        <p:txBody>
          <a:bodyPr/>
          <a:lstStyle/>
          <a:p>
            <a:fld id="{0685640F-F442-41BC-A4D4-AC338F572387}" type="slidenum">
              <a:rPr lang="en-US" smtClean="0"/>
              <a:t>9</a:t>
            </a:fld>
            <a:endParaRPr lang="en-US" dirty="0"/>
          </a:p>
        </p:txBody>
      </p:sp>
      <p:sp>
        <p:nvSpPr>
          <p:cNvPr id="2" name="TextBox 1"/>
          <p:cNvSpPr txBox="1"/>
          <p:nvPr/>
        </p:nvSpPr>
        <p:spPr>
          <a:xfrm>
            <a:off x="2686101" y="1054557"/>
            <a:ext cx="2857385" cy="646331"/>
          </a:xfrm>
          <a:prstGeom prst="rect">
            <a:avLst/>
          </a:prstGeom>
          <a:noFill/>
        </p:spPr>
        <p:txBody>
          <a:bodyPr wrap="none" rtlCol="0">
            <a:spAutoFit/>
          </a:bodyPr>
          <a:lstStyle/>
          <a:p>
            <a:r>
              <a:rPr lang="en-US" sz="3600" b="1" dirty="0" smtClean="0"/>
              <a:t>Joint Learning</a:t>
            </a:r>
            <a:endParaRPr lang="en-US" sz="3600" b="1" dirty="0"/>
          </a:p>
        </p:txBody>
      </p:sp>
      <p:cxnSp>
        <p:nvCxnSpPr>
          <p:cNvPr id="6" name="Straight Arrow Connector 5"/>
          <p:cNvCxnSpPr/>
          <p:nvPr/>
        </p:nvCxnSpPr>
        <p:spPr>
          <a:xfrm flipH="1">
            <a:off x="2848234" y="1600200"/>
            <a:ext cx="933408" cy="489131"/>
          </a:xfrm>
          <a:prstGeom prst="straightConnector1">
            <a:avLst/>
          </a:prstGeom>
          <a:ln w="57150" cap="rnd">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15005" y="6629400"/>
            <a:ext cx="3797514" cy="276999"/>
          </a:xfrm>
          <a:prstGeom prst="rect">
            <a:avLst/>
          </a:prstGeom>
          <a:noFill/>
        </p:spPr>
        <p:txBody>
          <a:bodyPr wrap="none" rtlCol="0">
            <a:spAutoFit/>
          </a:bodyPr>
          <a:lstStyle/>
          <a:p>
            <a:r>
              <a:rPr lang="en-US" sz="1200" dirty="0" smtClean="0"/>
              <a:t>[Carlson et al., NAACL HLT Workshop on SSL for NLP 2009]</a:t>
            </a:r>
            <a:endParaRPr lang="en-US" sz="1200" dirty="0"/>
          </a:p>
        </p:txBody>
      </p:sp>
      <p:sp>
        <p:nvSpPr>
          <p:cNvPr id="80" name="TextBox 79"/>
          <p:cNvSpPr txBox="1"/>
          <p:nvPr/>
        </p:nvSpPr>
        <p:spPr>
          <a:xfrm>
            <a:off x="3136086" y="5064933"/>
            <a:ext cx="2272225" cy="646331"/>
          </a:xfrm>
          <a:prstGeom prst="rect">
            <a:avLst/>
          </a:prstGeom>
          <a:noFill/>
        </p:spPr>
        <p:txBody>
          <a:bodyPr wrap="none" rtlCol="0">
            <a:spAutoFit/>
          </a:bodyPr>
          <a:lstStyle/>
          <a:p>
            <a:r>
              <a:rPr lang="en-US" sz="3600" b="1" dirty="0" smtClean="0"/>
              <a:t>Share Data</a:t>
            </a:r>
            <a:endParaRPr lang="en-US" sz="3600" b="1" dirty="0"/>
          </a:p>
        </p:txBody>
      </p:sp>
      <p:cxnSp>
        <p:nvCxnSpPr>
          <p:cNvPr id="81" name="Straight Arrow Connector 80"/>
          <p:cNvCxnSpPr/>
          <p:nvPr/>
        </p:nvCxnSpPr>
        <p:spPr>
          <a:xfrm flipH="1" flipV="1">
            <a:off x="2848236" y="4547286"/>
            <a:ext cx="881390" cy="517647"/>
          </a:xfrm>
          <a:prstGeom prst="straightConnector1">
            <a:avLst/>
          </a:prstGeom>
          <a:ln w="57150" cap="rnd">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604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5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25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9"/>
                                        </p:tgtEl>
                                        <p:attrNameLst>
                                          <p:attrName>style.visibility</p:attrName>
                                        </p:attrNameLst>
                                      </p:cBhvr>
                                      <p:to>
                                        <p:strVal val="visible"/>
                                      </p:to>
                                    </p:set>
                                    <p:animEffect transition="in" filter="fade">
                                      <p:cBhvr>
                                        <p:cTn id="16" dur="250"/>
                                        <p:tgtEl>
                                          <p:spTgt spid="7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250"/>
                                        <p:tgtEl>
                                          <p:spTgt spid="80"/>
                                        </p:tgtEl>
                                      </p:cBhvr>
                                    </p:animEffect>
                                  </p:childTnLst>
                                </p:cTn>
                              </p:par>
                              <p:par>
                                <p:cTn id="20" presetID="10" presetClass="entr" presetSubtype="0" fill="hold" nodeType="with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fade">
                                      <p:cBhvr>
                                        <p:cTn id="22" dur="25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p:bldP spid="79" grpId="0"/>
      <p:bldP spid="8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ccv">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6077</TotalTime>
  <Words>4116</Words>
  <Application>Microsoft Office PowerPoint</Application>
  <PresentationFormat>On-screen Show (4:3)</PresentationFormat>
  <Paragraphs>785</Paragraphs>
  <Slides>61</Slides>
  <Notes>61</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Arial</vt:lpstr>
      <vt:lpstr>Zapf Dingbats</vt:lpstr>
      <vt:lpstr>Calibri</vt:lpstr>
      <vt:lpstr>Cambria Math</vt:lpstr>
      <vt:lpstr>Wingdings</vt:lpstr>
      <vt:lpstr>Office Theme</vt:lpstr>
      <vt:lpstr>Constrained Semi-Supervised Learning  using Attributes and Comparative Attributes</vt:lpstr>
      <vt:lpstr>Big-Data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Binary Attributes (BA)</vt:lpstr>
      <vt:lpstr>Binary Attributes (BA)</vt:lpstr>
      <vt:lpstr>PowerPoint Presentation</vt:lpstr>
      <vt:lpstr>Sharing via Dissimilarity</vt:lpstr>
      <vt:lpstr>PowerPoint Presentation</vt:lpstr>
      <vt:lpstr>PowerPoint Presentation</vt:lpstr>
      <vt:lpstr>Dissimilarity</vt:lpstr>
      <vt:lpstr>Dissimilarity</vt:lpstr>
      <vt:lpstr>Dissimilarity</vt:lpstr>
      <vt:lpstr>Comparative Attributes</vt:lpstr>
      <vt:lpstr>PowerPoint Presentation</vt:lpstr>
      <vt:lpstr>PowerPoint Presentation</vt:lpstr>
      <vt:lpstr>PowerPoint Presentation</vt:lpstr>
      <vt:lpstr>PowerPoint Presentation</vt:lpstr>
      <vt:lpstr>PowerPoint Presentation</vt:lpstr>
      <vt:lpstr>PowerPoint Presentation</vt:lpstr>
      <vt:lpstr>Experimental  Evaluation</vt:lpstr>
      <vt:lpstr>Control Experiments</vt:lpstr>
      <vt:lpstr>Control Experiments</vt:lpstr>
      <vt:lpstr>Control Experiments</vt:lpstr>
      <vt:lpstr>Control Experiments</vt:lpstr>
      <vt:lpstr>Control Experiments</vt:lpstr>
      <vt:lpstr>Control Experiments</vt:lpstr>
      <vt:lpstr>Control Experiments</vt:lpstr>
      <vt:lpstr>PowerPoint Presentation</vt:lpstr>
      <vt:lpstr>Control Experiments</vt:lpstr>
      <vt:lpstr>Co-training (Small Scale)</vt:lpstr>
      <vt:lpstr>PowerPoint Presentation</vt:lpstr>
      <vt:lpstr>Scene Classification</vt:lpstr>
      <vt:lpstr>Co-training (large Scale)</vt:lpstr>
      <vt:lpstr>Conclusion</vt:lpstr>
      <vt:lpstr>PowerPoint Presentation</vt:lpstr>
      <vt:lpstr>PowerPoint Presentation</vt:lpstr>
      <vt:lpstr>PowerPoint Presentation</vt:lpstr>
      <vt:lpstr>Eigen Functions</vt:lpstr>
      <vt:lpstr>Features</vt:lpstr>
      <vt:lpstr>Categories</vt:lpstr>
      <vt:lpstr>Binary Attribute Relationship</vt:lpstr>
      <vt:lpstr>Comparative Attribute Relationships</vt:lpstr>
      <vt:lpstr>Classifiers</vt:lpstr>
      <vt:lpstr>PowerPoint Presentation</vt:lpstr>
      <vt:lpstr>PowerPoint Presentation</vt:lpstr>
      <vt:lpstr>Mutual Exclusion (ME)</vt:lpstr>
      <vt:lpstr>Experimental Evaluation</vt:lpstr>
      <vt:lpstr>Baselines</vt:lpstr>
      <vt:lpstr>Scene Classification</vt:lpstr>
      <vt:lpstr>Purity of Labeling</vt:lpstr>
      <vt:lpstr>PowerPoint Presentation</vt:lpstr>
      <vt:lpstr>PowerPoint Presentation</vt:lpstr>
      <vt:lpstr>PowerPoint Presentation</vt:lpstr>
      <vt:lpstr>Purity of Labeling</vt:lpstr>
      <vt:lpstr>Scene Classification</vt:lpstr>
    </vt:vector>
  </TitlesOfParts>
  <Company>Carnegie Mellon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ashrivas</dc:creator>
  <cp:lastModifiedBy>ashrivas</cp:lastModifiedBy>
  <cp:revision>1591</cp:revision>
  <dcterms:created xsi:type="dcterms:W3CDTF">2012-09-25T04:26:00Z</dcterms:created>
  <dcterms:modified xsi:type="dcterms:W3CDTF">2013-02-07T04:14:46Z</dcterms:modified>
</cp:coreProperties>
</file>