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31"/>
  </p:notesMasterIdLst>
  <p:sldIdLst>
    <p:sldId id="369" r:id="rId2"/>
    <p:sldId id="305" r:id="rId3"/>
    <p:sldId id="370" r:id="rId4"/>
    <p:sldId id="306" r:id="rId5"/>
    <p:sldId id="307" r:id="rId6"/>
    <p:sldId id="375" r:id="rId7"/>
    <p:sldId id="309" r:id="rId8"/>
    <p:sldId id="314" r:id="rId9"/>
    <p:sldId id="344" r:id="rId10"/>
    <p:sldId id="346" r:id="rId11"/>
    <p:sldId id="345" r:id="rId12"/>
    <p:sldId id="320" r:id="rId13"/>
    <p:sldId id="371" r:id="rId14"/>
    <p:sldId id="325" r:id="rId15"/>
    <p:sldId id="327" r:id="rId16"/>
    <p:sldId id="354" r:id="rId17"/>
    <p:sldId id="355" r:id="rId18"/>
    <p:sldId id="381" r:id="rId19"/>
    <p:sldId id="356" r:id="rId20"/>
    <p:sldId id="364" r:id="rId21"/>
    <p:sldId id="361" r:id="rId22"/>
    <p:sldId id="372" r:id="rId23"/>
    <p:sldId id="376" r:id="rId24"/>
    <p:sldId id="382" r:id="rId25"/>
    <p:sldId id="384" r:id="rId26"/>
    <p:sldId id="378" r:id="rId27"/>
    <p:sldId id="322" r:id="rId28"/>
    <p:sldId id="380" r:id="rId29"/>
    <p:sldId id="3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004"/>
    <a:srgbClr val="07408E"/>
    <a:srgbClr val="FFD965"/>
    <a:srgbClr val="4372C4"/>
    <a:srgbClr val="548234"/>
    <a:srgbClr val="EAAF38"/>
    <a:srgbClr val="F5B283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0"/>
    <p:restoredTop sz="94622"/>
  </p:normalViewPr>
  <p:slideViewPr>
    <p:cSldViewPr snapToGrid="0" snapToObjects="1">
      <p:cViewPr>
        <p:scale>
          <a:sx n="100" d="100"/>
          <a:sy n="100" d="100"/>
        </p:scale>
        <p:origin x="-37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09F8-F132-5848-9736-D728D95361D9}" type="datetimeFigureOut">
              <a:rPr lang="en-GB" smtClean="0"/>
              <a:t>10.07.18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55F2-5A72-AD4A-8A2D-44A9E49C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5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7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4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CCB6-7983-B54C-B688-9EEF5527F04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0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5BC6-4222-5F49-BECB-F69FF463F670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453B-4D6C-D847-A6D7-EEC8C51E1449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1D83-1085-D746-A591-5C291245E23C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9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7672-2BAC-FE4A-B120-BE211422D04B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6" y="6356352"/>
            <a:ext cx="668565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C377B">
                    <a:tint val="75000"/>
                  </a:srgbClr>
                </a:solidFill>
              </a:rPr>
              <a:t>markus.schulz@cern.ch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9831-C620-4AD3-9AD2-037EA858B450}" type="slidenum">
              <a:rPr lang="en-US">
                <a:solidFill>
                  <a:srgbClr val="0C377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A8CF55-71F0-434E-AB2B-51A06A86073F}" type="datetime1">
              <a:rPr lang="en-US" altLang="en-US" smtClean="0">
                <a:solidFill>
                  <a:srgbClr val="0C377B">
                    <a:tint val="75000"/>
                  </a:srgbClr>
                </a:solidFill>
              </a:rPr>
              <a:t>10.07.18</a:t>
            </a:fld>
            <a:r>
              <a:rPr lang="en-US" altLang="en-US">
                <a:solidFill>
                  <a:srgbClr val="0C377B">
                    <a:tint val="75000"/>
                  </a:srgbClr>
                </a:solidFill>
              </a:rPr>
              <a:t>Date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911-7BFF-BF42-A3AD-D0D960538ECE}" type="datetime1">
              <a:rPr lang="en-US" smtClean="0"/>
              <a:t>10.07.18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markus.schulz@cern.ch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088-DEEA-0A4A-9295-FA685181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5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7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B5D1E3-9881-E844-9D1C-F0EE992A63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AA52121-B155-854E-9F84-6D158C74240D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B9BC05-041F-EB49-A91B-5C1D37FFCB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FCB5261-FDA1-FA4B-975C-2A6390A853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8947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48081"/>
            <a:ext cx="10972800" cy="48259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3DE1-BE52-D94A-A84E-40B399496A77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2B72-1B77-A744-8A35-390A5C0D408F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132C-4ABB-CC40-B29E-924FB5C39F68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2121-B155-854E-9F84-6D158C74240D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10.07.18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1" name="Image 10" descr="bande-02.eps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92137"/>
          <a:stretch/>
        </p:blipFill>
        <p:spPr>
          <a:xfrm>
            <a:off x="8865" y="6036733"/>
            <a:ext cx="864000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charset="2"/>
        <a:buChar char="q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 charset="2"/>
        <a:buChar char="§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rgbClr val="00B050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os.web.cern.ch/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ED7CC8-DA40-4B48-AD73-111A0D3E82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3663" y="6356350"/>
            <a:ext cx="668337" cy="365125"/>
          </a:xfr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6896"/>
            <a:ext cx="9144000" cy="5008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with no payload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9696401" y="3844230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96400" y="1340768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79777" y="2428643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&gt;80% of CPU resources are idle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6CB6E8-E0D1-0848-9D04-C43EF60AE9F6}"/>
              </a:ext>
            </a:extLst>
          </p:cNvPr>
          <p:cNvSpPr txBox="1"/>
          <p:nvPr/>
        </p:nvSpPr>
        <p:spPr>
          <a:xfrm rot="19555684">
            <a:off x="9947924" y="5851735"/>
            <a:ext cx="22493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Proof</a:t>
            </a:r>
            <a:r>
              <a:rPr lang="en-GB" b="1" dirty="0"/>
              <a:t> of </a:t>
            </a:r>
            <a:r>
              <a:rPr lang="en-GB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Concept</a:t>
            </a:r>
            <a:r>
              <a:rPr lang="en-GB" b="1" dirty="0"/>
              <a:t> </a:t>
            </a:r>
            <a:r>
              <a:rPr lang="en-GB" b="1" dirty="0">
                <a:solidFill>
                  <a:srgbClr val="FFC0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50955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with compute payload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2050"/>
            <a:ext cx="9144000" cy="49952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696401" y="3844230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96400" y="1340768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52618" y="2428643"/>
            <a:ext cx="633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&gt;80% of CPU resources used for compute payload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7928" y="40062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Same rates as before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0699D2-9DFE-6D4F-8409-6A54AF56C797}"/>
              </a:ext>
            </a:extLst>
          </p:cNvPr>
          <p:cNvSpPr txBox="1"/>
          <p:nvPr/>
        </p:nvSpPr>
        <p:spPr>
          <a:xfrm rot="16200000">
            <a:off x="9857048" y="232952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Almost identical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2C2B4-BF11-9843-A650-8B96975B0D95}"/>
              </a:ext>
            </a:extLst>
          </p:cNvPr>
          <p:cNvSpPr txBox="1"/>
          <p:nvPr/>
        </p:nvSpPr>
        <p:spPr>
          <a:xfrm rot="19555684">
            <a:off x="9947924" y="5851735"/>
            <a:ext cx="22493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Proof</a:t>
            </a:r>
            <a:r>
              <a:rPr lang="en-GB" b="1" dirty="0"/>
              <a:t> of </a:t>
            </a:r>
            <a:r>
              <a:rPr lang="en-GB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Concept</a:t>
            </a:r>
            <a:r>
              <a:rPr lang="en-GB" b="1" dirty="0"/>
              <a:t> </a:t>
            </a:r>
            <a:r>
              <a:rPr lang="en-GB" b="1" dirty="0">
                <a:solidFill>
                  <a:srgbClr val="FFC0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52806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With a simple setup </a:t>
            </a:r>
            <a:r>
              <a:rPr lang="en-GB" b="1" dirty="0"/>
              <a:t>Storage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and</a:t>
            </a:r>
            <a:r>
              <a:rPr lang="en-GB" dirty="0"/>
              <a:t> </a:t>
            </a:r>
            <a:r>
              <a:rPr lang="en-GB" b="1" dirty="0"/>
              <a:t>Computing</a:t>
            </a:r>
            <a:r>
              <a:rPr lang="en-GB" dirty="0"/>
              <a:t> can be run without much interference </a:t>
            </a:r>
          </a:p>
          <a:p>
            <a:pPr lvl="1"/>
            <a:r>
              <a:rPr lang="en-GB" dirty="0" err="1"/>
              <a:t>HTCondor</a:t>
            </a:r>
            <a:r>
              <a:rPr lang="en-GB" dirty="0"/>
              <a:t> + </a:t>
            </a:r>
            <a:r>
              <a:rPr lang="en-GB" b="1" i="1" dirty="0"/>
              <a:t>nice</a:t>
            </a:r>
            <a:r>
              <a:rPr lang="en-GB" dirty="0"/>
              <a:t> </a:t>
            </a:r>
          </a:p>
          <a:p>
            <a:r>
              <a:rPr lang="en-GB" dirty="0"/>
              <a:t>For typical I/O loads in production we can expect to use </a:t>
            </a:r>
            <a:r>
              <a:rPr lang="en-GB" dirty="0">
                <a:solidFill>
                  <a:srgbClr val="FF0000"/>
                </a:solidFill>
              </a:rPr>
              <a:t>&gt;80% </a:t>
            </a:r>
            <a:r>
              <a:rPr lang="en-GB" dirty="0"/>
              <a:t>of the CPU for non storage tasks </a:t>
            </a:r>
          </a:p>
          <a:p>
            <a:pPr lvl="1"/>
            <a:r>
              <a:rPr lang="en-GB" dirty="0"/>
              <a:t>Worst case would be about 50% </a:t>
            </a:r>
          </a:p>
          <a:p>
            <a:endParaRPr lang="en-GB" dirty="0"/>
          </a:p>
          <a:p>
            <a:r>
              <a:rPr lang="en-GB" dirty="0"/>
              <a:t>Interesting....... But....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F8839-0723-574F-91F8-E9BCB65C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turn this into production?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81263B-DBC0-F840-BEDB-9D8AD7A7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Needs to be deployable </a:t>
            </a:r>
          </a:p>
          <a:p>
            <a:pPr lvl="1"/>
            <a:r>
              <a:rPr lang="en-GB" dirty="0"/>
              <a:t>Configuration Management challenge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Two services on the same node</a:t>
            </a:r>
          </a:p>
          <a:p>
            <a:pPr lvl="3"/>
            <a:r>
              <a:rPr lang="en-GB" dirty="0">
                <a:solidFill>
                  <a:srgbClr val="C00000"/>
                </a:solidFill>
              </a:rPr>
              <a:t>Responsibility split between two teams </a:t>
            </a:r>
          </a:p>
          <a:p>
            <a:r>
              <a:rPr lang="en-GB" dirty="0"/>
              <a:t>EOS service must not be compromised </a:t>
            </a:r>
          </a:p>
          <a:p>
            <a:pPr lvl="1"/>
            <a:r>
              <a:rPr lang="en-GB" dirty="0"/>
              <a:t>Resources (CPUs, memory .....)</a:t>
            </a:r>
          </a:p>
          <a:p>
            <a:pPr lvl="1"/>
            <a:r>
              <a:rPr lang="en-GB" dirty="0"/>
              <a:t>Halting the computational tasks on demand</a:t>
            </a:r>
          </a:p>
          <a:p>
            <a:r>
              <a:rPr lang="en-GB" dirty="0"/>
              <a:t>Monitoring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38DBA4-2626-EE49-BCCA-E5EEF4A5F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model emerged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918"/>
            <a:ext cx="10515600" cy="514704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“Partition” the resources </a:t>
            </a:r>
          </a:p>
          <a:p>
            <a:pPr lvl="1"/>
            <a:r>
              <a:rPr lang="en-GB" dirty="0"/>
              <a:t>To guarantee that storage performance is not crippled </a:t>
            </a:r>
          </a:p>
          <a:p>
            <a:pPr lvl="1"/>
            <a:r>
              <a:rPr lang="en-GB" dirty="0"/>
              <a:t>To provide accountable resources (not like </a:t>
            </a:r>
            <a:r>
              <a:rPr lang="en-GB" dirty="0" err="1"/>
              <a:t>lhc@home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Control groups (</a:t>
            </a:r>
            <a:r>
              <a:rPr lang="en-GB" b="1" i="1" dirty="0" err="1"/>
              <a:t>Cgroups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Run Condor jobs in Containers</a:t>
            </a:r>
          </a:p>
          <a:p>
            <a:pPr lvl="2"/>
            <a:r>
              <a:rPr lang="en-GB" dirty="0"/>
              <a:t>Using </a:t>
            </a:r>
            <a:r>
              <a:rPr lang="en-GB" dirty="0" err="1"/>
              <a:t>Cgroups</a:t>
            </a:r>
            <a:r>
              <a:rPr lang="en-GB" dirty="0"/>
              <a:t> to limit resource usage </a:t>
            </a:r>
          </a:p>
          <a:p>
            <a:pPr lvl="1"/>
            <a:r>
              <a:rPr lang="en-GB" dirty="0"/>
              <a:t>One puppet configuration for the node </a:t>
            </a:r>
          </a:p>
          <a:p>
            <a:r>
              <a:rPr lang="en-GB" dirty="0">
                <a:solidFill>
                  <a:srgbClr val="FF0000"/>
                </a:solidFill>
              </a:rPr>
              <a:t>Integrate resources in CERN’s Condor batch system </a:t>
            </a:r>
          </a:p>
          <a:p>
            <a:pPr lvl="1"/>
            <a:r>
              <a:rPr lang="en-GB" dirty="0"/>
              <a:t>Queues for suitable workloads </a:t>
            </a:r>
          </a:p>
          <a:p>
            <a:r>
              <a:rPr lang="en-GB" dirty="0">
                <a:solidFill>
                  <a:srgbClr val="FF0000"/>
                </a:solidFill>
              </a:rPr>
              <a:t>BEER Pilot to explore this approach</a:t>
            </a:r>
          </a:p>
          <a:p>
            <a:pPr lvl="1"/>
            <a:r>
              <a:rPr lang="en-GB" dirty="0"/>
              <a:t>Participation from storage and batch team</a:t>
            </a:r>
          </a:p>
          <a:p>
            <a:pPr lvl="1"/>
            <a:r>
              <a:rPr lang="en-GB" dirty="0"/>
              <a:t>JIRA for ticketing </a:t>
            </a:r>
          </a:p>
          <a:p>
            <a:pPr lvl="2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6688"/>
          <a:stretch/>
        </p:blipFill>
        <p:spPr>
          <a:xfrm>
            <a:off x="8631280" y="4449578"/>
            <a:ext cx="3388531" cy="133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62" y="5585390"/>
            <a:ext cx="31242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9" y="2589007"/>
            <a:ext cx="4060222" cy="970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362" y="251848"/>
            <a:ext cx="1977816" cy="1947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FA3D0D-15DE-E548-A6B0-543EB495F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933" y="5631780"/>
            <a:ext cx="1247902" cy="9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Condor + Containers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14</a:t>
            </a:fld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335129" y="1411866"/>
            <a:ext cx="4402015" cy="36839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3647" y="1545772"/>
            <a:ext cx="1142999" cy="89681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EOS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772507" y="3139309"/>
            <a:ext cx="1107830" cy="45299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Condor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1928150" y="3592304"/>
            <a:ext cx="398273" cy="462905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>
            <a:off x="2326422" y="3592304"/>
            <a:ext cx="296933" cy="480576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>
            <a:off x="2326422" y="3592304"/>
            <a:ext cx="1064520" cy="494123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2356910" y="3587419"/>
            <a:ext cx="1432888" cy="143296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1195146" y="2651527"/>
            <a:ext cx="3376246" cy="2277208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66165" y="2648447"/>
            <a:ext cx="93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>
                <a:solidFill>
                  <a:srgbClr val="FF0000"/>
                </a:solidFill>
                <a:latin typeface="Calibri" panose="020F0502020204030204"/>
              </a:rPr>
              <a:t>cgroups</a:t>
            </a:r>
            <a:endParaRPr lang="en-GB" b="1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88532" y="2059593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alibri" panose="020F0502020204030204"/>
              </a:rPr>
              <a:t>Monitored by:</a:t>
            </a:r>
          </a:p>
          <a:p>
            <a:r>
              <a:rPr lang="en-GB" sz="1200" dirty="0" err="1">
                <a:solidFill>
                  <a:srgbClr val="FF0000"/>
                </a:solidFill>
                <a:latin typeface="Calibri" panose="020F0502020204030204"/>
              </a:rPr>
              <a:t>cadvisor</a:t>
            </a:r>
            <a:r>
              <a:rPr lang="en-GB" sz="1200" dirty="0">
                <a:solidFill>
                  <a:srgbClr val="FF0000"/>
                </a:solidFill>
                <a:latin typeface="Calibri" panose="020F0502020204030204"/>
              </a:rPr>
              <a:t>/</a:t>
            </a:r>
            <a:r>
              <a:rPr lang="en-GB" sz="1200" dirty="0" err="1">
                <a:solidFill>
                  <a:srgbClr val="FF0000"/>
                </a:solidFill>
                <a:latin typeface="Calibri" panose="020F0502020204030204"/>
              </a:rPr>
              <a:t>collectd</a:t>
            </a:r>
            <a:endParaRPr lang="en-GB" sz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277973" y="4072880"/>
            <a:ext cx="690764" cy="557580"/>
            <a:chOff x="8119695" y="5982881"/>
            <a:chExt cx="690764" cy="557580"/>
          </a:xfrm>
        </p:grpSpPr>
        <p:sp>
          <p:nvSpPr>
            <p:cNvPr id="109" name="Rectangle 108"/>
            <p:cNvSpPr/>
            <p:nvPr/>
          </p:nvSpPr>
          <p:spPr>
            <a:xfrm>
              <a:off x="8119695" y="5982881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196518" y="6053313"/>
              <a:ext cx="536330" cy="395654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5560" y="4086427"/>
            <a:ext cx="690764" cy="557580"/>
            <a:chOff x="9636818" y="5890826"/>
            <a:chExt cx="690764" cy="557580"/>
          </a:xfrm>
        </p:grpSpPr>
        <p:sp>
          <p:nvSpPr>
            <p:cNvPr id="112" name="Rectangle 111"/>
            <p:cNvSpPr/>
            <p:nvPr/>
          </p:nvSpPr>
          <p:spPr>
            <a:xfrm>
              <a:off x="9636818" y="5890826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717302" y="5960696"/>
              <a:ext cx="536330" cy="39565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89798" y="3451925"/>
            <a:ext cx="690764" cy="557580"/>
            <a:chOff x="9026538" y="4017738"/>
            <a:chExt cx="690764" cy="557580"/>
          </a:xfrm>
        </p:grpSpPr>
        <p:sp>
          <p:nvSpPr>
            <p:cNvPr id="115" name="Rectangle 114"/>
            <p:cNvSpPr/>
            <p:nvPr/>
          </p:nvSpPr>
          <p:spPr>
            <a:xfrm>
              <a:off x="9026538" y="4017738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103755" y="4100934"/>
              <a:ext cx="536330" cy="395654"/>
            </a:xfrm>
            <a:prstGeom prst="rect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22375" y="4068756"/>
            <a:ext cx="690764" cy="557580"/>
            <a:chOff x="7523566" y="4699076"/>
            <a:chExt cx="690764" cy="557580"/>
          </a:xfrm>
        </p:grpSpPr>
        <p:sp>
          <p:nvSpPr>
            <p:cNvPr id="118" name="Rectangle 117"/>
            <p:cNvSpPr/>
            <p:nvPr/>
          </p:nvSpPr>
          <p:spPr>
            <a:xfrm>
              <a:off x="7523566" y="4699076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597853" y="4763505"/>
              <a:ext cx="536330" cy="39565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1086123" y="5284846"/>
            <a:ext cx="690764" cy="5575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66646" y="5387628"/>
            <a:ext cx="107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Calibri" panose="020F0502020204030204"/>
              </a:rPr>
              <a:t>container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753908" y="3443133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999812" y="4050935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253757" y="4050935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88749" y="4050935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41355" y="1411866"/>
            <a:ext cx="6950645" cy="4944484"/>
            <a:chOff x="461661" y="964561"/>
            <a:chExt cx="7301936" cy="5295590"/>
          </a:xfrm>
        </p:grpSpPr>
        <p:grpSp>
          <p:nvGrpSpPr>
            <p:cNvPr id="195" name="Group 194"/>
            <p:cNvGrpSpPr/>
            <p:nvPr/>
          </p:nvGrpSpPr>
          <p:grpSpPr>
            <a:xfrm>
              <a:off x="911057" y="1837408"/>
              <a:ext cx="1888941" cy="3561003"/>
              <a:chOff x="1887003" y="2751808"/>
              <a:chExt cx="1888941" cy="3561003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1887003" y="2751808"/>
                <a:ext cx="1888941" cy="329027"/>
                <a:chOff x="1541570" y="2751808"/>
                <a:chExt cx="1888941" cy="329027"/>
              </a:xfrm>
            </p:grpSpPr>
            <p:sp>
              <p:nvSpPr>
                <p:cNvPr id="232" name="Rectangle 231"/>
                <p:cNvSpPr>
                  <a:spLocks noChangeAspect="1"/>
                </p:cNvSpPr>
                <p:nvPr/>
              </p:nvSpPr>
              <p:spPr>
                <a:xfrm>
                  <a:off x="1541570" y="2775603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2069473" y="2775603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125279" y="275180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2597376" y="2775603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1887003" y="4133560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28" name="Rectangle 227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9" name="Rectangle 228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0" name="Rectangle 229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1" name="Rectangle 230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1887003" y="3196552"/>
                <a:ext cx="1888941" cy="328992"/>
                <a:chOff x="1541570" y="2728048"/>
                <a:chExt cx="1888941" cy="328992"/>
              </a:xfrm>
            </p:grpSpPr>
            <p:sp>
              <p:nvSpPr>
                <p:cNvPr id="224" name="Rectangle 223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5" name="Rectangle 224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6" name="Rectangle 225"/>
                <p:cNvSpPr>
                  <a:spLocks noChangeAspect="1"/>
                </p:cNvSpPr>
                <p:nvPr/>
              </p:nvSpPr>
              <p:spPr>
                <a:xfrm>
                  <a:off x="3125279" y="275180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7" name="Rectangle 226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1887003" y="3665056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2" name="Rectangle 221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3" name="Rectangle 222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1887003" y="4602064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1887003" y="5070568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1887003" y="5539072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08" name="Rectangle 207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9" name="Rectangle 208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0" name="Rectangle 209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1" name="Rectangle 210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1887003" y="6007579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04" name="Rectangle 203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5" name="Rectangle 204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6" name="Rectangle 205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7" name="Rectangle 206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</p:grpSp>
        <p:sp>
          <p:nvSpPr>
            <p:cNvPr id="236" name="Rectangle 235"/>
            <p:cNvSpPr/>
            <p:nvPr/>
          </p:nvSpPr>
          <p:spPr>
            <a:xfrm>
              <a:off x="3508131" y="1982953"/>
              <a:ext cx="1784838" cy="3584763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56138" y="2715488"/>
              <a:ext cx="2215662" cy="2753329"/>
            </a:xfrm>
            <a:prstGeom prst="rect">
              <a:avLst/>
            </a:prstGeom>
            <a:noFill/>
            <a:ln w="3492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38200" y="1316212"/>
              <a:ext cx="684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prstClr val="black"/>
                  </a:solidFill>
                  <a:latin typeface="Calibri" panose="020F0502020204030204"/>
                </a:rPr>
                <a:t>cores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522779" y="1987695"/>
              <a:ext cx="97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memory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522779" y="3212012"/>
              <a:ext cx="1770190" cy="234252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 flipV="1">
              <a:off x="2971800" y="4092152"/>
              <a:ext cx="536331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42" name="Can 241"/>
            <p:cNvSpPr/>
            <p:nvPr/>
          </p:nvSpPr>
          <p:spPr>
            <a:xfrm>
              <a:off x="1216289" y="5596921"/>
              <a:ext cx="963652" cy="478564"/>
            </a:xfrm>
            <a:prstGeom prst="can">
              <a:avLst>
                <a:gd name="adj" fmla="val 28887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272095" y="5890819"/>
              <a:ext cx="1085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Local disk</a:t>
              </a:r>
            </a:p>
          </p:txBody>
        </p:sp>
        <p:sp>
          <p:nvSpPr>
            <p:cNvPr id="244" name="Can 243"/>
            <p:cNvSpPr/>
            <p:nvPr/>
          </p:nvSpPr>
          <p:spPr>
            <a:xfrm>
              <a:off x="1215737" y="5846884"/>
              <a:ext cx="964203" cy="325316"/>
            </a:xfrm>
            <a:prstGeom prst="can">
              <a:avLst>
                <a:gd name="adj" fmla="val 50000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461661" y="964561"/>
              <a:ext cx="4066209" cy="369332"/>
              <a:chOff x="7016943" y="1204002"/>
              <a:chExt cx="4066209" cy="369332"/>
            </a:xfrm>
          </p:grpSpPr>
          <p:sp>
            <p:nvSpPr>
              <p:cNvPr id="246" name="Rectangle 245"/>
              <p:cNvSpPr>
                <a:spLocks noChangeAspect="1"/>
              </p:cNvSpPr>
              <p:nvPr/>
            </p:nvSpPr>
            <p:spPr>
              <a:xfrm>
                <a:off x="7016943" y="1236052"/>
                <a:ext cx="305232" cy="305232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7526216" y="1204002"/>
                <a:ext cx="3556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Cores </a:t>
                </a:r>
                <a:r>
                  <a:rPr kumimoji="0" lang="en-GB" sz="1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reserved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for EOS </a:t>
                </a: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3569542" y="964659"/>
              <a:ext cx="4194055" cy="923330"/>
              <a:chOff x="5858618" y="1746482"/>
              <a:chExt cx="4194055" cy="923330"/>
            </a:xfrm>
          </p:grpSpPr>
          <p:sp>
            <p:nvSpPr>
              <p:cNvPr id="249" name="Rectangle 248"/>
              <p:cNvSpPr>
                <a:spLocks noChangeAspect="1"/>
              </p:cNvSpPr>
              <p:nvPr/>
            </p:nvSpPr>
            <p:spPr>
              <a:xfrm>
                <a:off x="5858618" y="1799025"/>
                <a:ext cx="305232" cy="305232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219295" y="1746482"/>
                <a:ext cx="38333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Cores integrated in Condor</a:t>
                </a:r>
                <a:r>
                  <a:rPr kumimoji="0" lang="en-GB" sz="1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running</a:t>
                </a:r>
                <a:r>
                  <a:rPr kumimoji="0" lang="en-GB" sz="1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jobs at </a:t>
                </a:r>
                <a:r>
                  <a:rPr kumimoji="0" lang="en-GB" sz="1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low priority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memory and</a:t>
                </a:r>
                <a:r>
                  <a:rPr kumimoji="0" lang="en-GB" sz="1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scratch space restricted by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cgroups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</a:t>
                </a:r>
              </a:p>
            </p:txBody>
          </p:sp>
        </p:grpSp>
      </p:grpSp>
      <p:cxnSp>
        <p:nvCxnSpPr>
          <p:cNvPr id="22" name="Straight Arrow Connector 21"/>
          <p:cNvCxnSpPr/>
          <p:nvPr/>
        </p:nvCxnSpPr>
        <p:spPr>
          <a:xfrm flipH="1">
            <a:off x="30329" y="1994525"/>
            <a:ext cx="609600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V="1">
            <a:off x="2274643" y="1148965"/>
            <a:ext cx="0" cy="1990344"/>
          </a:xfrm>
          <a:prstGeom prst="straightConnector1">
            <a:avLst/>
          </a:prstGeom>
          <a:ln w="28575">
            <a:solidFill>
              <a:srgbClr val="F5B28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222C2B4-BF11-9843-A650-8B96975B0D95}"/>
              </a:ext>
            </a:extLst>
          </p:cNvPr>
          <p:cNvSpPr txBox="1"/>
          <p:nvPr/>
        </p:nvSpPr>
        <p:spPr>
          <a:xfrm rot="19555684">
            <a:off x="10032276" y="5785816"/>
            <a:ext cx="22493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Proof</a:t>
            </a:r>
            <a:r>
              <a:rPr lang="en-GB" b="1" dirty="0"/>
              <a:t> of </a:t>
            </a:r>
            <a:r>
              <a:rPr lang="en-GB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Concept</a:t>
            </a:r>
            <a:r>
              <a:rPr lang="en-GB" b="1" dirty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III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4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Testbed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8081"/>
            <a:ext cx="10972800" cy="520827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Three disk servers: each</a:t>
            </a:r>
          </a:p>
          <a:p>
            <a:pPr lvl="1"/>
            <a:r>
              <a:rPr lang="en-US" dirty="0"/>
              <a:t>48 6TB HDD (1 HDD apparently failed on one server)</a:t>
            </a:r>
          </a:p>
          <a:p>
            <a:pPr lvl="1"/>
            <a:r>
              <a:rPr lang="en-US" dirty="0"/>
              <a:t>2 x E5-2630 v3 (</a:t>
            </a:r>
            <a:r>
              <a:rPr lang="en-US" dirty="0" err="1"/>
              <a:t>haswell</a:t>
            </a:r>
            <a:r>
              <a:rPr lang="en-US" dirty="0"/>
              <a:t>; 2 x 8 physical cores =&gt; 32 w/ SMT)</a:t>
            </a:r>
          </a:p>
          <a:p>
            <a:pPr lvl="1"/>
            <a:r>
              <a:rPr lang="en-US" dirty="0"/>
              <a:t>2 x 800GB SSD (Intel DC S3510 series; 0.3 DWPD for 5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10Gbit network</a:t>
            </a:r>
          </a:p>
          <a:p>
            <a:pPr lvl="1"/>
            <a:endParaRPr lang="en-US" dirty="0"/>
          </a:p>
          <a:p>
            <a:r>
              <a:rPr lang="en-US" dirty="0"/>
              <a:t>Centos7; EOS 0.3.240 (Aquamarine)</a:t>
            </a:r>
          </a:p>
          <a:p>
            <a:pPr lvl="1"/>
            <a:r>
              <a:rPr lang="en-US" dirty="0"/>
              <a:t>Using puppet, </a:t>
            </a:r>
            <a:r>
              <a:rPr lang="en-US" dirty="0" err="1"/>
              <a:t>hostgroup</a:t>
            </a:r>
            <a:r>
              <a:rPr lang="en-US" dirty="0"/>
              <a:t> based on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hostgroup</a:t>
            </a:r>
            <a:r>
              <a:rPr lang="en-US" dirty="0"/>
              <a:t> and using modified </a:t>
            </a:r>
            <a:r>
              <a:rPr lang="en-US" dirty="0" err="1"/>
              <a:t>eos</a:t>
            </a:r>
            <a:r>
              <a:rPr lang="en-US" dirty="0"/>
              <a:t> module and  </a:t>
            </a:r>
            <a:r>
              <a:rPr lang="en-US" dirty="0" err="1"/>
              <a:t>cerncondor</a:t>
            </a:r>
            <a:r>
              <a:rPr lang="en-US" dirty="0"/>
              <a:t> module (beer branch)</a:t>
            </a:r>
          </a:p>
          <a:p>
            <a:r>
              <a:rPr lang="en-US" dirty="0"/>
              <a:t>Local Disc Setup: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ssd</a:t>
            </a:r>
            <a:r>
              <a:rPr lang="en-US" dirty="0"/>
              <a:t> set aside for the batch work (including addition of 96GB swap)</a:t>
            </a:r>
          </a:p>
          <a:p>
            <a:pPr lvl="1"/>
            <a:r>
              <a:rPr lang="en-US" dirty="0"/>
              <a:t>CVMFS installed</a:t>
            </a:r>
          </a:p>
          <a:p>
            <a:pPr lvl="1"/>
            <a:r>
              <a:rPr lang="en-US" dirty="0" err="1"/>
              <a:t>cerncondor</a:t>
            </a:r>
            <a:r>
              <a:rPr lang="en-US" dirty="0"/>
              <a:t> module used to install and run condor</a:t>
            </a:r>
          </a:p>
          <a:p>
            <a:r>
              <a:rPr lang="en-US" dirty="0"/>
              <a:t>Changes in the batch environment (possibly amongst others):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memory.memsw.limit_in_bytes</a:t>
            </a:r>
            <a:r>
              <a:rPr lang="en-US" dirty="0"/>
              <a:t> and add condor to the </a:t>
            </a:r>
            <a:r>
              <a:rPr lang="en-US" dirty="0" err="1"/>
              <a:t>cpuset</a:t>
            </a:r>
            <a:r>
              <a:rPr lang="en-US" dirty="0"/>
              <a:t> </a:t>
            </a:r>
            <a:r>
              <a:rPr lang="en-US" dirty="0" err="1"/>
              <a:t>cgroup</a:t>
            </a:r>
            <a:r>
              <a:rPr lang="en-US" dirty="0"/>
              <a:t> controller: </a:t>
            </a:r>
            <a:r>
              <a:rPr lang="en-US" dirty="0" err="1"/>
              <a:t>cpuset.cpus</a:t>
            </a:r>
            <a:r>
              <a:rPr lang="en-US" dirty="0"/>
              <a:t> and </a:t>
            </a:r>
            <a:r>
              <a:rPr lang="en-US" dirty="0" err="1"/>
              <a:t>cpuset.mems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systemd</a:t>
            </a:r>
            <a:r>
              <a:rPr lang="en-US" dirty="0"/>
              <a:t> already set </a:t>
            </a:r>
            <a:r>
              <a:rPr lang="en-US" dirty="0" err="1"/>
              <a:t>mem</a:t>
            </a:r>
            <a:r>
              <a:rPr lang="en-US" dirty="0"/>
              <a:t> limit, but no support for </a:t>
            </a:r>
            <a:r>
              <a:rPr lang="en-US" dirty="0" err="1"/>
              <a:t>memsw</a:t>
            </a:r>
            <a:r>
              <a:rPr lang="en-US" dirty="0"/>
              <a:t> or </a:t>
            </a:r>
            <a:r>
              <a:rPr lang="en-US" dirty="0" err="1"/>
              <a:t>cpuset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Memory limit</a:t>
            </a:r>
          </a:p>
          <a:p>
            <a:pPr lvl="1"/>
            <a:r>
              <a:rPr lang="en-US" dirty="0"/>
              <a:t>is set as a parameter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systemd</a:t>
            </a:r>
            <a:r>
              <a:rPr lang="en-US" dirty="0"/>
              <a:t>/system/</a:t>
            </a:r>
            <a:r>
              <a:rPr lang="en-US" dirty="0" err="1"/>
              <a:t>condor.service</a:t>
            </a:r>
            <a:r>
              <a:rPr lang="en-US" dirty="0"/>
              <a:t> and </a:t>
            </a:r>
            <a:r>
              <a:rPr lang="en-US" dirty="0" err="1"/>
              <a:t>systemd</a:t>
            </a:r>
            <a:r>
              <a:rPr lang="en-US" dirty="0"/>
              <a:t> uses the setting when setting up the </a:t>
            </a:r>
            <a:r>
              <a:rPr lang="en-US" b="1" i="1" dirty="0" err="1"/>
              <a:t>cgroup</a:t>
            </a:r>
            <a:r>
              <a:rPr lang="en-US" dirty="0"/>
              <a:t> for the condor service: </a:t>
            </a:r>
            <a:r>
              <a:rPr lang="en-US" dirty="0">
                <a:solidFill>
                  <a:srgbClr val="FF0000"/>
                </a:solidFill>
              </a:rPr>
              <a:t>48GB</a:t>
            </a:r>
          </a:p>
          <a:p>
            <a:pPr lvl="1"/>
            <a:r>
              <a:rPr lang="en-US" dirty="0"/>
              <a:t>But does not limit swap usage</a:t>
            </a:r>
          </a:p>
          <a:p>
            <a:pPr lvl="1"/>
            <a:r>
              <a:rPr lang="en-US" dirty="0"/>
              <a:t>Modified </a:t>
            </a:r>
            <a:r>
              <a:rPr lang="en-US" dirty="0" err="1"/>
              <a:t>condor.service</a:t>
            </a:r>
            <a:r>
              <a:rPr lang="en-US" dirty="0"/>
              <a:t> to also set </a:t>
            </a:r>
            <a:r>
              <a:rPr lang="en-US" b="1" i="1" dirty="0" err="1"/>
              <a:t>memsw</a:t>
            </a:r>
            <a:r>
              <a:rPr lang="en-US" dirty="0"/>
              <a:t> limit (ram + swap) to </a:t>
            </a:r>
            <a:r>
              <a:rPr lang="en-US" dirty="0">
                <a:solidFill>
                  <a:srgbClr val="FF0000"/>
                </a:solidFill>
              </a:rPr>
              <a:t>96GB</a:t>
            </a:r>
          </a:p>
          <a:p>
            <a:r>
              <a:rPr lang="en-US" dirty="0"/>
              <a:t>Add condor to another </a:t>
            </a:r>
            <a:r>
              <a:rPr lang="en-US" b="1" i="1" dirty="0" err="1"/>
              <a:t>cgroup</a:t>
            </a:r>
            <a:r>
              <a:rPr lang="en-US" dirty="0"/>
              <a:t> using </a:t>
            </a:r>
            <a:r>
              <a:rPr lang="en-US" b="1" i="1" dirty="0" err="1"/>
              <a:t>cpuset</a:t>
            </a:r>
            <a:endParaRPr lang="en-US" b="1" i="1" dirty="0"/>
          </a:p>
          <a:p>
            <a:pPr lvl="2"/>
            <a:r>
              <a:rPr lang="en-US" dirty="0" err="1"/>
              <a:t>cpus</a:t>
            </a:r>
            <a:r>
              <a:rPr lang="en-US" dirty="0"/>
              <a:t> </a:t>
            </a:r>
            <a:r>
              <a:rPr lang="mr-IN" dirty="0"/>
              <a:t>2-7,10-15,18-23,26-31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dirty="0">
                <a:solidFill>
                  <a:srgbClr val="FF0000"/>
                </a:solidFill>
              </a:rPr>
              <a:t>leaves 4 physical cores entirely excluded covering both sockets</a:t>
            </a:r>
          </a:p>
          <a:p>
            <a:pPr lvl="2"/>
            <a:r>
              <a:rPr lang="en-US" dirty="0"/>
              <a:t>Later only number of </a:t>
            </a:r>
            <a:r>
              <a:rPr lang="en-US" dirty="0" err="1"/>
              <a:t>cpus</a:t>
            </a:r>
            <a:r>
              <a:rPr lang="en-US" dirty="0"/>
              <a:t> has been limited.</a:t>
            </a:r>
          </a:p>
          <a:p>
            <a:r>
              <a:rPr lang="en-US" dirty="0"/>
              <a:t>Condor configured to offer </a:t>
            </a:r>
            <a:r>
              <a:rPr lang="en-US" dirty="0">
                <a:solidFill>
                  <a:srgbClr val="00B050"/>
                </a:solidFill>
              </a:rPr>
              <a:t>24 job slots and 96GB ram</a:t>
            </a:r>
          </a:p>
          <a:p>
            <a:r>
              <a:rPr lang="en-US" dirty="0"/>
              <a:t>Number of processes has been limited to 8000 </a:t>
            </a:r>
          </a:p>
          <a:p>
            <a:r>
              <a:rPr lang="en-US" b="1" i="1" dirty="0" err="1"/>
              <a:t>blkio</a:t>
            </a:r>
            <a:r>
              <a:rPr lang="en-US" dirty="0"/>
              <a:t>  is used to control the I/O scheduling </a:t>
            </a:r>
          </a:p>
          <a:p>
            <a:pPr lvl="1"/>
            <a:r>
              <a:rPr lang="en-US" dirty="0" err="1"/>
              <a:t>Blkio.weight</a:t>
            </a:r>
            <a:r>
              <a:rPr lang="en-US" dirty="0"/>
              <a:t> == 50</a:t>
            </a:r>
          </a:p>
          <a:p>
            <a:r>
              <a:rPr lang="en-US" dirty="0"/>
              <a:t>Network traffic limits can be set via iptables on the docker level, but are currently not used.</a:t>
            </a:r>
          </a:p>
          <a:p>
            <a:r>
              <a:rPr lang="en-US" dirty="0"/>
              <a:t>See detailed setup description at the end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1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4866A-2B57-7C47-8A60-0693A062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Security?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71FEE-36EA-7E49-A875-4A6DEB46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on the node is protected by UNIX ownership </a:t>
            </a:r>
          </a:p>
          <a:p>
            <a:r>
              <a:rPr lang="en-GB" dirty="0"/>
              <a:t>Separation between users is done by CONDOR</a:t>
            </a:r>
          </a:p>
          <a:p>
            <a:r>
              <a:rPr lang="en-GB" dirty="0"/>
              <a:t>In addition jobs are run in containers </a:t>
            </a:r>
            <a:endParaRPr lang="en-GB" dirty="0" smtClean="0"/>
          </a:p>
          <a:p>
            <a:pPr lvl="1"/>
            <a:r>
              <a:rPr lang="en-GB" dirty="0" smtClean="0"/>
              <a:t>EOS data disks not visible within container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FE46ED-AFF9-E543-93DA-7221B96BC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For load run 10 instances of </a:t>
            </a:r>
            <a:r>
              <a:rPr lang="en-US" dirty="0" err="1"/>
              <a:t>xrdstress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4 jobs; 20 files; </a:t>
            </a:r>
            <a:r>
              <a:rPr lang="en-US" dirty="0" err="1"/>
              <a:t>rw</a:t>
            </a:r>
            <a:r>
              <a:rPr lang="en-US" dirty="0"/>
              <a:t>; size 1GB +- 256MB on 4 hosts</a:t>
            </a:r>
          </a:p>
          <a:p>
            <a:pPr lvl="1"/>
            <a:r>
              <a:rPr lang="en-US" dirty="0"/>
              <a:t>No difference between 3 and 4 hosts </a:t>
            </a:r>
            <a:r>
              <a:rPr lang="en-US" dirty="0">
                <a:sym typeface="Wingdings"/>
              </a:rPr>
              <a:t> saturation</a:t>
            </a:r>
            <a:endParaRPr lang="en-US" dirty="0"/>
          </a:p>
          <a:p>
            <a:r>
              <a:rPr lang="en-US" dirty="0"/>
              <a:t>Run 3 ATLAS Pile job (8 cores per job) </a:t>
            </a:r>
          </a:p>
          <a:p>
            <a:pPr lvl="1"/>
            <a:r>
              <a:rPr lang="en-US" dirty="0"/>
              <a:t>Staging pileup data on node</a:t>
            </a:r>
          </a:p>
          <a:p>
            <a:pPr lvl="1"/>
            <a:r>
              <a:rPr lang="en-US" dirty="0"/>
              <a:t>Signal + min bias mixing; </a:t>
            </a:r>
          </a:p>
          <a:p>
            <a:pPr lvl="1"/>
            <a:r>
              <a:rPr lang="en-US" dirty="0" err="1"/>
              <a:t>Digitisation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Trigger simulation</a:t>
            </a:r>
          </a:p>
          <a:p>
            <a:pPr lvl="1"/>
            <a:r>
              <a:rPr lang="en-US" dirty="0"/>
              <a:t>Reconstruction</a:t>
            </a:r>
          </a:p>
          <a:p>
            <a:pPr lvl="1"/>
            <a:r>
              <a:rPr lang="en-US" dirty="0"/>
              <a:t>Convert ESD to AOD</a:t>
            </a:r>
          </a:p>
          <a:p>
            <a:pPr lvl="1"/>
            <a:r>
              <a:rPr lang="en-US" dirty="0"/>
              <a:t>Start jobs with short delay </a:t>
            </a:r>
          </a:p>
          <a:p>
            <a:pPr lvl="1"/>
            <a:r>
              <a:rPr lang="en-US" dirty="0"/>
              <a:t>Similar, shorter, job has been added to </a:t>
            </a:r>
            <a:r>
              <a:rPr lang="en-US" dirty="0" err="1"/>
              <a:t>HammerCloud</a:t>
            </a:r>
            <a:endParaRPr lang="en-US" dirty="0"/>
          </a:p>
          <a:p>
            <a:pPr lvl="2"/>
            <a:r>
              <a:rPr lang="en-US" dirty="0"/>
              <a:t>For generating steady stream of jobs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61" y="853832"/>
            <a:ext cx="10969139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0" dirty="0"/>
              <a:t>Sharing server nodes </a:t>
            </a:r>
            <a:r>
              <a:rPr lang="en-US" sz="4900" b="0" dirty="0" smtClean="0"/>
              <a:t>for</a:t>
            </a:r>
            <a:br>
              <a:rPr lang="en-US" sz="4900" b="0" dirty="0" smtClean="0"/>
            </a:br>
            <a:r>
              <a:rPr lang="en-US" sz="4900" b="0" dirty="0" smtClean="0"/>
              <a:t>storage </a:t>
            </a:r>
            <a:r>
              <a:rPr lang="en-US" sz="4900" b="0" dirty="0"/>
              <a:t>and compute</a:t>
            </a:r>
            <a:r>
              <a:rPr lang="en-GB" sz="4900" dirty="0" smtClean="0">
                <a:solidFill>
                  <a:srgbClr val="FF0000"/>
                </a:solidFill>
              </a:rPr>
              <a:t/>
            </a:r>
            <a:br>
              <a:rPr lang="en-GB" sz="4900" dirty="0" smtClean="0">
                <a:solidFill>
                  <a:srgbClr val="FF0000"/>
                </a:solidFill>
              </a:rPr>
            </a:br>
            <a:r>
              <a:rPr lang="en-GB" sz="4900" dirty="0" smtClean="0">
                <a:solidFill>
                  <a:srgbClr val="FF0000"/>
                </a:solidFill>
              </a:rPr>
              <a:t>B</a:t>
            </a:r>
            <a:r>
              <a:rPr lang="en-GB" sz="4900" dirty="0" smtClean="0"/>
              <a:t>atch </a:t>
            </a:r>
            <a:r>
              <a:rPr lang="en-GB" sz="4900" dirty="0"/>
              <a:t>on </a:t>
            </a:r>
            <a:r>
              <a:rPr lang="en-GB" sz="4900" dirty="0">
                <a:solidFill>
                  <a:srgbClr val="FF0000"/>
                </a:solidFill>
              </a:rPr>
              <a:t>E</a:t>
            </a:r>
            <a:r>
              <a:rPr lang="en-GB" sz="4900" dirty="0"/>
              <a:t>OS </a:t>
            </a:r>
            <a:r>
              <a:rPr lang="en-GB" sz="4900" dirty="0">
                <a:solidFill>
                  <a:srgbClr val="FF0000"/>
                </a:solidFill>
              </a:rPr>
              <a:t>E</a:t>
            </a:r>
            <a:r>
              <a:rPr lang="en-GB" sz="4900" dirty="0"/>
              <a:t>xtra </a:t>
            </a:r>
            <a:r>
              <a:rPr lang="en-GB" sz="4900" dirty="0" smtClean="0">
                <a:solidFill>
                  <a:srgbClr val="FF0000"/>
                </a:solidFill>
              </a:rPr>
              <a:t>R</a:t>
            </a:r>
            <a:r>
              <a:rPr lang="en-GB" sz="4900" dirty="0" smtClean="0"/>
              <a:t>esources</a:t>
            </a:r>
            <a:br>
              <a:rPr lang="en-GB" sz="4900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913835" y="6356351"/>
            <a:ext cx="668565" cy="365125"/>
          </a:xfr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11105" y="2327973"/>
            <a:ext cx="10260036" cy="56762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CHEP 2018, SOFIA, July 10</a:t>
            </a:r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483" y="3425125"/>
            <a:ext cx="3084481" cy="31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28" y="290439"/>
            <a:ext cx="10969139" cy="8318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Test Job</a:t>
            </a:r>
            <a:r>
              <a:rPr lang="en-GB"/>
              <a:t>: 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2000 MC Events, 8 cores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1127" y="1610925"/>
            <a:ext cx="11668140" cy="4984313"/>
            <a:chOff x="191127" y="1083993"/>
            <a:chExt cx="11668140" cy="4984313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758369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766791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512252" y="3962686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072431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894843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9408677" y="217622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09599" y="3208149"/>
              <a:ext cx="2708083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Digitisation &amp; </a:t>
              </a:r>
              <a:r>
                <a:rPr lang="en-GB" dirty="0"/>
                <a:t>Pileup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56122" y="3208149"/>
              <a:ext cx="1366762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Trigger Verification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61324" y="3208149"/>
              <a:ext cx="3919205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Reconstruction Raw2ESD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18968" y="3208149"/>
              <a:ext cx="1460930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ESD2AOD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05021" y="3208149"/>
              <a:ext cx="973718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Merge Verify</a:t>
              </a:r>
              <a:endParaRPr lang="en-GB" dirty="0"/>
            </a:p>
          </p:txBody>
        </p:sp>
        <p:sp>
          <p:nvSpPr>
            <p:cNvPr id="25" name="Can 24"/>
            <p:cNvSpPr/>
            <p:nvPr/>
          </p:nvSpPr>
          <p:spPr>
            <a:xfrm>
              <a:off x="191127" y="1185922"/>
              <a:ext cx="1134484" cy="786390"/>
            </a:xfrm>
            <a:prstGeom prst="can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Pileup 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30GB</a:t>
              </a:r>
            </a:p>
          </p:txBody>
        </p:sp>
        <p:sp>
          <p:nvSpPr>
            <p:cNvPr id="26" name="Can 25"/>
            <p:cNvSpPr/>
            <p:nvPr/>
          </p:nvSpPr>
          <p:spPr>
            <a:xfrm>
              <a:off x="1447300" y="1122254"/>
              <a:ext cx="803347" cy="786390"/>
            </a:xfrm>
            <a:prstGeom prst="can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MC-</a:t>
              </a:r>
              <a:r>
                <a:rPr lang="en-GB" sz="1600" dirty="0" err="1">
                  <a:solidFill>
                    <a:schemeClr val="bg1"/>
                  </a:solidFill>
                </a:rPr>
                <a:t>Geant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1.5GB</a:t>
              </a:r>
            </a:p>
          </p:txBody>
        </p:sp>
        <p:sp>
          <p:nvSpPr>
            <p:cNvPr id="27" name="Can 26"/>
            <p:cNvSpPr/>
            <p:nvPr/>
          </p:nvSpPr>
          <p:spPr>
            <a:xfrm>
              <a:off x="2016297" y="4980690"/>
              <a:ext cx="991910" cy="1087616"/>
            </a:xfrm>
            <a:prstGeom prst="ca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MC RAW RDO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4.6GB</a:t>
              </a:r>
            </a:p>
          </p:txBody>
        </p:sp>
        <p:sp>
          <p:nvSpPr>
            <p:cNvPr id="28" name="Can 27"/>
            <p:cNvSpPr/>
            <p:nvPr/>
          </p:nvSpPr>
          <p:spPr>
            <a:xfrm>
              <a:off x="3591974" y="1166397"/>
              <a:ext cx="991910" cy="1087616"/>
            </a:xfrm>
            <a:prstGeom prst="ca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MC RAW RDO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4.6GB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583884" y="3959548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n 29"/>
            <p:cNvSpPr/>
            <p:nvPr/>
          </p:nvSpPr>
          <p:spPr>
            <a:xfrm>
              <a:off x="4139503" y="4980690"/>
              <a:ext cx="991910" cy="1087616"/>
            </a:xfrm>
            <a:prstGeom prst="can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TRG RAW RDO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5.2 GB</a:t>
              </a:r>
            </a:p>
          </p:txBody>
        </p:sp>
        <p:sp>
          <p:nvSpPr>
            <p:cNvPr id="31" name="Can 30"/>
            <p:cNvSpPr/>
            <p:nvPr/>
          </p:nvSpPr>
          <p:spPr>
            <a:xfrm>
              <a:off x="6374698" y="1159307"/>
              <a:ext cx="991910" cy="1087616"/>
            </a:xfrm>
            <a:prstGeom prst="can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TRG RAW RDO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5.2 GB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7946145" y="3959548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n 32"/>
            <p:cNvSpPr/>
            <p:nvPr/>
          </p:nvSpPr>
          <p:spPr>
            <a:xfrm>
              <a:off x="7450190" y="4974413"/>
              <a:ext cx="1166868" cy="1087616"/>
            </a:xfrm>
            <a:prstGeom prst="can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ESD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6.0 GB</a:t>
              </a:r>
            </a:p>
          </p:txBody>
        </p:sp>
        <p:sp>
          <p:nvSpPr>
            <p:cNvPr id="34" name="Can 33"/>
            <p:cNvSpPr/>
            <p:nvPr/>
          </p:nvSpPr>
          <p:spPr>
            <a:xfrm>
              <a:off x="8840741" y="1083993"/>
              <a:ext cx="1166868" cy="1087616"/>
            </a:xfrm>
            <a:prstGeom prst="can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ESD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6.0 GB</a:t>
              </a:r>
            </a:p>
          </p:txBody>
        </p:sp>
        <p:sp>
          <p:nvSpPr>
            <p:cNvPr id="35" name="Can 34"/>
            <p:cNvSpPr/>
            <p:nvPr/>
          </p:nvSpPr>
          <p:spPr>
            <a:xfrm>
              <a:off x="9459352" y="5017763"/>
              <a:ext cx="905354" cy="573980"/>
            </a:xfrm>
            <a:prstGeom prst="can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AOD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700MB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9992111" y="3981223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n 36"/>
            <p:cNvSpPr/>
            <p:nvPr/>
          </p:nvSpPr>
          <p:spPr>
            <a:xfrm>
              <a:off x="10953913" y="5017763"/>
              <a:ext cx="905354" cy="573980"/>
            </a:xfrm>
            <a:prstGeom prst="can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AOD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680 MB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11054334" y="2152228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1466244" y="3985106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>
              <a:off x="10728788" y="1553431"/>
              <a:ext cx="905354" cy="573980"/>
            </a:xfrm>
            <a:prstGeom prst="can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AOD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700MB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01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ChangeAspect="1"/>
          </p:cNvCxnSpPr>
          <p:nvPr/>
        </p:nvCxnSpPr>
        <p:spPr>
          <a:xfrm flipH="1">
            <a:off x="2030278" y="1148081"/>
            <a:ext cx="0" cy="50512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H="1">
            <a:off x="7658193" y="1148081"/>
            <a:ext cx="0" cy="50512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667" y="1545772"/>
            <a:ext cx="10182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I/O </a:t>
            </a:r>
            <a:r>
              <a:rPr lang="en-GB" b="1" dirty="0">
                <a:solidFill>
                  <a:srgbClr val="00B050"/>
                </a:solidFill>
              </a:rPr>
              <a:t>ON</a:t>
            </a:r>
          </a:p>
          <a:p>
            <a:r>
              <a:rPr lang="en-GB" dirty="0"/>
              <a:t>job </a:t>
            </a:r>
            <a:r>
              <a:rPr lang="en-GB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4303" y="1360716"/>
            <a:ext cx="902811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I/O </a:t>
            </a:r>
            <a:r>
              <a:rPr lang="en-GB" b="1" dirty="0">
                <a:solidFill>
                  <a:srgbClr val="00B050"/>
                </a:solidFill>
              </a:rPr>
              <a:t>ON</a:t>
            </a:r>
          </a:p>
          <a:p>
            <a:r>
              <a:rPr lang="en-GB" dirty="0"/>
              <a:t>job </a:t>
            </a:r>
            <a:r>
              <a:rPr lang="en-GB" b="1" dirty="0">
                <a:solidFill>
                  <a:srgbClr val="00B050"/>
                </a:solidFill>
              </a:rPr>
              <a:t>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9335" y="1222607"/>
            <a:ext cx="10182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I/O </a:t>
            </a:r>
            <a:r>
              <a:rPr lang="en-GB" b="1" dirty="0">
                <a:solidFill>
                  <a:srgbClr val="FF0000"/>
                </a:solidFill>
              </a:rPr>
              <a:t>OFF</a:t>
            </a:r>
          </a:p>
          <a:p>
            <a:r>
              <a:rPr lang="en-GB" dirty="0"/>
              <a:t>job </a:t>
            </a:r>
            <a:r>
              <a:rPr lang="en-GB" b="1" dirty="0">
                <a:solidFill>
                  <a:srgbClr val="00B050"/>
                </a:solidFill>
              </a:rPr>
              <a:t>ON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064444" y="4288971"/>
            <a:ext cx="2786557" cy="489857"/>
          </a:xfrm>
          <a:prstGeom prst="wedgeRoundRectCallout">
            <a:avLst>
              <a:gd name="adj1" fmla="val -46289"/>
              <a:gd name="adj2" fmla="val 9314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Out </a:t>
            </a:r>
            <a:r>
              <a:rPr lang="en-GB"/>
              <a:t>= load + replication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4444" y="5660571"/>
            <a:ext cx="3839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No difference in I/O performance!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9335" y="3405084"/>
            <a:ext cx="2861953" cy="32215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Phase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2C2B4-BF11-9843-A650-8B96975B0D95}"/>
              </a:ext>
            </a:extLst>
          </p:cNvPr>
          <p:cNvSpPr txBox="1"/>
          <p:nvPr/>
        </p:nvSpPr>
        <p:spPr>
          <a:xfrm rot="19555684">
            <a:off x="9947924" y="5851735"/>
            <a:ext cx="22493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Proof</a:t>
            </a:r>
            <a:r>
              <a:rPr lang="en-GB" b="1" dirty="0"/>
              <a:t> of </a:t>
            </a:r>
            <a:r>
              <a:rPr lang="en-GB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Concept</a:t>
            </a:r>
            <a:r>
              <a:rPr lang="en-GB" b="1" dirty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III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3137" y="3405084"/>
            <a:ext cx="2861953" cy="32215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Phase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39700" y="3384764"/>
            <a:ext cx="1890578" cy="32215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156032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B8F8F-CDA7-CD41-948A-4A3453C7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E615B-134B-DB4E-B1CB-24936E08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8081"/>
            <a:ext cx="6426654" cy="510694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3 test </a:t>
            </a:r>
            <a:r>
              <a:rPr lang="en-GB" dirty="0" smtClean="0"/>
              <a:t>servers</a:t>
            </a:r>
          </a:p>
          <a:p>
            <a:r>
              <a:rPr lang="en-GB" dirty="0" smtClean="0"/>
              <a:t>Stopped using </a:t>
            </a:r>
            <a:r>
              <a:rPr lang="en-GB" dirty="0" err="1" smtClean="0"/>
              <a:t>cpusets</a:t>
            </a:r>
            <a:r>
              <a:rPr lang="en-GB" dirty="0" smtClean="0"/>
              <a:t>, only </a:t>
            </a:r>
            <a:r>
              <a:rPr lang="en-GB" dirty="0" err="1" smtClean="0"/>
              <a:t>cpu</a:t>
            </a:r>
            <a:r>
              <a:rPr lang="en-GB" dirty="0" smtClean="0"/>
              <a:t> shares</a:t>
            </a:r>
            <a:endParaRPr lang="en-GB" dirty="0"/>
          </a:p>
          <a:p>
            <a:r>
              <a:rPr lang="en-GB" dirty="0"/>
              <a:t>4 nodes from EOS pre-production cluster</a:t>
            </a:r>
          </a:p>
          <a:p>
            <a:r>
              <a:rPr lang="en-US" sz="3600" dirty="0" err="1"/>
              <a:t>HammerCloud</a:t>
            </a:r>
            <a:r>
              <a:rPr lang="en-US" sz="3600" dirty="0"/>
              <a:t> (ATLAS Pile job)</a:t>
            </a:r>
          </a:p>
          <a:p>
            <a:pPr lvl="1" fontAlgn="base"/>
            <a:r>
              <a:rPr lang="en-US" dirty="0" err="1"/>
              <a:t>Hammercloud</a:t>
            </a:r>
            <a:r>
              <a:rPr lang="en-US" dirty="0"/>
              <a:t> submits to Condor, Condor schedules and starts the job </a:t>
            </a:r>
            <a:r>
              <a:rPr lang="en-US" dirty="0">
                <a:sym typeface="Wingdings" pitchFamily="2" charset="2"/>
              </a:rPr>
              <a:t>like a standard Grid job</a:t>
            </a:r>
            <a:endParaRPr lang="en-US" dirty="0"/>
          </a:p>
          <a:p>
            <a:pPr lvl="1" fontAlgn="base"/>
            <a:r>
              <a:rPr lang="en-US" dirty="0"/>
              <a:t>ATHENA MP (i.e. each job starts 4 processes)</a:t>
            </a:r>
          </a:p>
          <a:p>
            <a:pPr lvl="2" fontAlgn="base"/>
            <a:r>
              <a:rPr lang="en-US" dirty="0"/>
              <a:t>About 30 mins runtime (choose a small number of events / job)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1B423A-528B-644E-9E0D-4452EA360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026" name="Picture 2" descr="https://lh4.googleusercontent.com/AnMV0VS9b0dQarBMTmK1eRevOFaAPTrg78mPxXUs0zuuCXQgmim0etDPTZ5RxIhOgYRsIe_g5YYnNWpHSHFBRVqQxp7x0v9cb6n66IQP6UaW-qIlrWkE7QJdwp3P_273RvAwZWfveWE">
            <a:extLst>
              <a:ext uri="{FF2B5EF4-FFF2-40B4-BE49-F238E27FC236}">
                <a16:creationId xmlns:a16="http://schemas.microsoft.com/office/drawing/2014/main" xmlns="" id="{90BD1708-AA4D-6B45-A751-EC9C6508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54" y="1842052"/>
            <a:ext cx="4966576" cy="31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4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60D9C-7D91-C644-9217-F874FF28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BEER on Production Nodes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D7543-6981-6241-882D-960670F68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7408E"/>
                </a:solidFill>
              </a:rPr>
              <a:t>70 nodes </a:t>
            </a:r>
            <a:r>
              <a:rPr lang="en-GB" dirty="0">
                <a:solidFill>
                  <a:srgbClr val="07408E"/>
                </a:solidFill>
              </a:rPr>
              <a:t>with </a:t>
            </a:r>
            <a:r>
              <a:rPr lang="en-GB" dirty="0" smtClean="0">
                <a:solidFill>
                  <a:srgbClr val="07408E"/>
                </a:solidFill>
              </a:rPr>
              <a:t>40 cores</a:t>
            </a:r>
            <a:endParaRPr lang="en-GB" dirty="0">
              <a:solidFill>
                <a:srgbClr val="07408E"/>
              </a:solidFill>
            </a:endParaRPr>
          </a:p>
          <a:p>
            <a:r>
              <a:rPr lang="en-GB" dirty="0">
                <a:solidFill>
                  <a:srgbClr val="07408E"/>
                </a:solidFill>
              </a:rPr>
              <a:t>Disk Servers from ATLAS Production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Initial loads from ATLAS 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Later will become part of CERN resources </a:t>
            </a:r>
          </a:p>
          <a:p>
            <a:r>
              <a:rPr lang="en-GB" dirty="0">
                <a:solidFill>
                  <a:srgbClr val="07408E"/>
                </a:solidFill>
              </a:rPr>
              <a:t>Jobs experience so far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Production jobs started last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7387BA-495B-0548-8E4A-463F88273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Plots from </a:t>
            </a:r>
            <a:r>
              <a:rPr lang="en-GB" dirty="0" smtClean="0"/>
              <a:t>monitoring: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5" name="Picture 4" descr="condor_occupa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721929"/>
            <a:ext cx="6508798" cy="3252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9900" y="1244600"/>
            <a:ext cx="570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32 1-core job slots available per 40 core machine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 hard limit on CPU usage; but uses </a:t>
            </a:r>
            <a:r>
              <a:rPr lang="en-US" dirty="0" err="1" smtClean="0"/>
              <a:t>cgroup</a:t>
            </a:r>
            <a:r>
              <a:rPr lang="en-US" dirty="0" smtClean="0"/>
              <a:t> </a:t>
            </a:r>
            <a:r>
              <a:rPr lang="en-US" dirty="0" err="1" smtClean="0"/>
              <a:t>cpu</a:t>
            </a:r>
            <a:r>
              <a:rPr lang="en-US" dirty="0" smtClean="0"/>
              <a:t> shares to reduce job priority to EOS service processes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70 disc servers involved</a:t>
            </a:r>
          </a:p>
        </p:txBody>
      </p:sp>
    </p:spTree>
    <p:extLst>
      <p:ext uri="{BB962C8B-B14F-4D97-AF65-F5344CB8AC3E}">
        <p14:creationId xmlns:p14="http://schemas.microsoft.com/office/powerpoint/2010/main" val="329586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Plots from monitoring: </a:t>
            </a:r>
            <a:r>
              <a:rPr lang="en-GB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5" name="Picture 4" descr="cpu_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884863"/>
            <a:ext cx="10969140" cy="39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4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F8E85-F528-2C46-8941-C78E187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3E9A2-DF7B-8941-B261-8BB99351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detailed monitoring of the </a:t>
            </a:r>
            <a:r>
              <a:rPr lang="en-GB" dirty="0" smtClean="0"/>
              <a:t>situation</a:t>
            </a:r>
            <a:endParaRPr lang="en-GB" dirty="0"/>
          </a:p>
          <a:p>
            <a:pPr lvl="1"/>
            <a:r>
              <a:rPr lang="en-GB" dirty="0"/>
              <a:t>Already increased logging on the CONDOR level</a:t>
            </a:r>
          </a:p>
          <a:p>
            <a:pPr lvl="1"/>
            <a:r>
              <a:rPr lang="en-GB" dirty="0"/>
              <a:t>I/O </a:t>
            </a:r>
            <a:r>
              <a:rPr lang="en-GB" dirty="0" smtClean="0"/>
              <a:t>and network </a:t>
            </a:r>
            <a:r>
              <a:rPr lang="en-GB" dirty="0"/>
              <a:t>related monitoring also </a:t>
            </a:r>
            <a:r>
              <a:rPr lang="en-GB" dirty="0" smtClean="0"/>
              <a:t>needed </a:t>
            </a:r>
            <a:endParaRPr lang="en-GB" dirty="0"/>
          </a:p>
          <a:p>
            <a:r>
              <a:rPr lang="en-GB" dirty="0"/>
              <a:t>Study of mixed workloads </a:t>
            </a:r>
          </a:p>
          <a:p>
            <a:pPr lvl="1"/>
            <a:r>
              <a:rPr lang="en-GB" dirty="0"/>
              <a:t>Different experiments</a:t>
            </a:r>
          </a:p>
          <a:p>
            <a:pPr lvl="1"/>
            <a:r>
              <a:rPr lang="en-GB" dirty="0"/>
              <a:t>Different processing steps </a:t>
            </a:r>
          </a:p>
          <a:p>
            <a:r>
              <a:rPr lang="en-GB" dirty="0"/>
              <a:t>Scaling UP!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3BD24B-D771-2346-A596-8728B9F68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147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could be gained for CERN? </a:t>
            </a:r>
            <a:br>
              <a:rPr lang="en-GB" dirty="0"/>
            </a:br>
            <a:r>
              <a:rPr lang="en-GB" sz="2800" i="1" dirty="0"/>
              <a:t>precision at best 10 </a:t>
            </a:r>
            <a:r>
              <a:rPr lang="mr-IN" sz="2800" i="1" dirty="0"/>
              <a:t>–</a:t>
            </a:r>
            <a:r>
              <a:rPr lang="en-GB" sz="2800" i="1" dirty="0"/>
              <a:t> 20 %, but based on conservative assumptions</a:t>
            </a:r>
            <a:br>
              <a:rPr lang="en-GB" sz="2800" i="1" dirty="0"/>
            </a:br>
            <a:r>
              <a:rPr lang="en-GB" sz="2800" i="1" dirty="0"/>
              <a:t>roughly 10 HEP-SPECs / core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7135"/>
            <a:ext cx="10972800" cy="482599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Near future: 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dirty="0" smtClean="0"/>
              <a:t>Assuming 40|80% of 350 machines can </a:t>
            </a:r>
            <a:r>
              <a:rPr lang="en-GB" dirty="0"/>
              <a:t>be used: </a:t>
            </a:r>
          </a:p>
          <a:p>
            <a:pPr lvl="2"/>
            <a:r>
              <a:rPr lang="en-GB" dirty="0"/>
              <a:t>Our measurements show that this is far less than what can be done when the node is fully saturated </a:t>
            </a:r>
          </a:p>
          <a:p>
            <a:pPr lvl="1"/>
            <a:r>
              <a:rPr lang="en-GB" dirty="0" smtClean="0"/>
              <a:t>350 </a:t>
            </a:r>
            <a:r>
              <a:rPr lang="en-GB" dirty="0"/>
              <a:t>* 32 * </a:t>
            </a:r>
            <a:r>
              <a:rPr lang="en-GB" dirty="0" smtClean="0"/>
              <a:t>0.4|0.8 </a:t>
            </a:r>
            <a:r>
              <a:rPr lang="en-GB" dirty="0"/>
              <a:t>= </a:t>
            </a:r>
            <a:r>
              <a:rPr lang="en-GB" dirty="0" smtClean="0"/>
              <a:t>4480|8960 cores </a:t>
            </a:r>
            <a:r>
              <a:rPr lang="en-GB" dirty="0">
                <a:solidFill>
                  <a:srgbClr val="FF0000"/>
                </a:solidFill>
              </a:rPr>
              <a:t>~ </a:t>
            </a:r>
            <a:r>
              <a:rPr lang="en-GB" dirty="0" smtClean="0">
                <a:solidFill>
                  <a:srgbClr val="FF0000"/>
                </a:solidFill>
              </a:rPr>
              <a:t>44,800|89,600 </a:t>
            </a:r>
            <a:r>
              <a:rPr lang="en-GB" dirty="0">
                <a:solidFill>
                  <a:srgbClr val="FF0000"/>
                </a:solidFill>
              </a:rPr>
              <a:t>HEP-SPEC06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~3.8|7.6% of the 2017 T0 pledge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Long term (somewhat optimistic):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dirty="0" smtClean="0"/>
              <a:t>Assuming 40|80% of 1200 machines:</a:t>
            </a:r>
          </a:p>
          <a:p>
            <a:pPr lvl="1"/>
            <a:r>
              <a:rPr lang="en-GB" dirty="0" smtClean="0"/>
              <a:t>1200 </a:t>
            </a:r>
            <a:r>
              <a:rPr lang="en-GB" dirty="0"/>
              <a:t>* 32 * </a:t>
            </a:r>
            <a:r>
              <a:rPr lang="en-GB" dirty="0" smtClean="0"/>
              <a:t>0.4|0.8 = 15360|30720 cores </a:t>
            </a:r>
            <a:r>
              <a:rPr lang="en-GB" dirty="0"/>
              <a:t>~  </a:t>
            </a:r>
            <a:r>
              <a:rPr lang="en-GB" dirty="0" smtClean="0">
                <a:solidFill>
                  <a:srgbClr val="FF0000"/>
                </a:solidFill>
              </a:rPr>
              <a:t>153,600|307,200 </a:t>
            </a:r>
            <a:r>
              <a:rPr lang="en-GB" dirty="0">
                <a:solidFill>
                  <a:srgbClr val="FF0000"/>
                </a:solidFill>
              </a:rPr>
              <a:t>HEP-SPEC06 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~13|26% of the 2017 T0 pledge</a:t>
            </a:r>
            <a:endParaRPr lang="en-GB" b="1" dirty="0">
              <a:solidFill>
                <a:srgbClr val="FF0000"/>
              </a:solidFill>
            </a:endParaRPr>
          </a:p>
          <a:p>
            <a:pPr lvl="2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7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3A40C-4358-364E-A101-5B195DC1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51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Activity from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roof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oncept to production readiness took about 2.5 years</a:t>
            </a:r>
          </a:p>
          <a:p>
            <a:r>
              <a:rPr lang="en-US" dirty="0" smtClean="0"/>
              <a:t>Several people have been involved. All intermittent and at small overall percentages.</a:t>
            </a:r>
          </a:p>
          <a:p>
            <a:pPr lvl="1"/>
            <a:r>
              <a:rPr lang="en-US" dirty="0" err="1" smtClean="0"/>
              <a:t>PoC</a:t>
            </a:r>
            <a:r>
              <a:rPr lang="en-US" dirty="0" smtClean="0"/>
              <a:t> work about 3 person months over 2 years</a:t>
            </a:r>
          </a:p>
          <a:p>
            <a:pPr lvl="1"/>
            <a:r>
              <a:rPr lang="en-US" dirty="0" smtClean="0"/>
              <a:t>Planning and coordination of production mode required intense communication</a:t>
            </a:r>
          </a:p>
          <a:p>
            <a:r>
              <a:rPr lang="en-US" dirty="0" smtClean="0"/>
              <a:t>Total effort is difficult to estimate</a:t>
            </a:r>
          </a:p>
          <a:p>
            <a:pPr lvl="1"/>
            <a:r>
              <a:rPr lang="en-US" dirty="0" smtClean="0"/>
              <a:t>3PM + 6PM = 9PM </a:t>
            </a:r>
            <a:r>
              <a:rPr lang="en-US" dirty="0" smtClean="0">
                <a:sym typeface="Wingdings"/>
              </a:rPr>
              <a:t> rough estimate assuming 5%/person </a:t>
            </a:r>
            <a:endParaRPr lang="en-US" dirty="0" smtClean="0"/>
          </a:p>
          <a:p>
            <a:pPr lvl="1"/>
            <a:r>
              <a:rPr lang="en-US" dirty="0" smtClean="0"/>
              <a:t>Some of the work was foreseen for other reasons</a:t>
            </a:r>
          </a:p>
          <a:p>
            <a:pPr lvl="2"/>
            <a:r>
              <a:rPr lang="en-US" dirty="0" err="1" smtClean="0"/>
              <a:t>HTCondor</a:t>
            </a:r>
            <a:r>
              <a:rPr lang="en-US" dirty="0" smtClean="0"/>
              <a:t> + containers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25803-98A6-FD45-9D61-C0948E03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BEER Contributors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3AD9FE-4BFD-A64E-8CB1-E784AEA4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IT-CM</a:t>
            </a:r>
          </a:p>
          <a:p>
            <a:pPr lvl="1"/>
            <a:r>
              <a:rPr lang="en-US" dirty="0"/>
              <a:t>Tim Bell, </a:t>
            </a:r>
            <a:r>
              <a:rPr lang="en-US" b="1" dirty="0"/>
              <a:t>Ben Jones</a:t>
            </a:r>
            <a:r>
              <a:rPr lang="en-US" dirty="0"/>
              <a:t>, Domenico Giordano, </a:t>
            </a:r>
          </a:p>
          <a:p>
            <a:pPr lvl="1"/>
            <a:r>
              <a:rPr lang="en-US" b="1" dirty="0"/>
              <a:t>Gavin McCance</a:t>
            </a:r>
            <a:r>
              <a:rPr lang="en-US" dirty="0"/>
              <a:t>, </a:t>
            </a:r>
            <a:r>
              <a:rPr lang="en-US" b="1" dirty="0" err="1"/>
              <a:t>Jaroslava</a:t>
            </a:r>
            <a:r>
              <a:rPr lang="en-US" b="1" dirty="0"/>
              <a:t> </a:t>
            </a:r>
            <a:r>
              <a:rPr lang="en-US" b="1" dirty="0" err="1"/>
              <a:t>Schovancova</a:t>
            </a:r>
            <a:r>
              <a:rPr lang="en-US" b="1" dirty="0"/>
              <a:t>, </a:t>
            </a:r>
            <a:r>
              <a:rPr lang="en-US" b="1" dirty="0" err="1"/>
              <a:t>Havard</a:t>
            </a:r>
            <a:r>
              <a:rPr lang="en-US" b="1" dirty="0"/>
              <a:t> </a:t>
            </a:r>
            <a:r>
              <a:rPr lang="en-US" b="1" dirty="0" err="1"/>
              <a:t>Tollefsen</a:t>
            </a:r>
            <a:endParaRPr lang="en-US" b="1" dirty="0"/>
          </a:p>
          <a:p>
            <a:r>
              <a:rPr lang="en-US" dirty="0"/>
              <a:t>IT-ST</a:t>
            </a:r>
          </a:p>
          <a:p>
            <a:pPr lvl="1"/>
            <a:r>
              <a:rPr lang="en-US" dirty="0"/>
              <a:t>Dirk </a:t>
            </a:r>
            <a:r>
              <a:rPr lang="en-US" dirty="0" err="1"/>
              <a:t>Duellmann</a:t>
            </a:r>
            <a:r>
              <a:rPr lang="en-US" dirty="0"/>
              <a:t>, </a:t>
            </a:r>
            <a:r>
              <a:rPr lang="en-US" b="1" dirty="0"/>
              <a:t>Massimo </a:t>
            </a:r>
            <a:r>
              <a:rPr lang="en-US" b="1" dirty="0" err="1"/>
              <a:t>Lamanna</a:t>
            </a:r>
            <a:r>
              <a:rPr lang="en-US" b="1" dirty="0"/>
              <a:t>, </a:t>
            </a:r>
            <a:r>
              <a:rPr lang="en-US" b="1" dirty="0" err="1"/>
              <a:t>Herve</a:t>
            </a:r>
            <a:r>
              <a:rPr lang="en-US" b="1" dirty="0"/>
              <a:t> Rousseau</a:t>
            </a:r>
          </a:p>
          <a:p>
            <a:r>
              <a:rPr lang="en-US" dirty="0"/>
              <a:t>IT-DI</a:t>
            </a:r>
          </a:p>
          <a:p>
            <a:pPr lvl="1"/>
            <a:r>
              <a:rPr lang="en-US" dirty="0"/>
              <a:t>Markus Schulz, Andrea </a:t>
            </a:r>
            <a:r>
              <a:rPr lang="en-US" dirty="0" err="1"/>
              <a:t>Sciaba</a:t>
            </a:r>
            <a:r>
              <a:rPr lang="en-US" dirty="0"/>
              <a:t>, Andrea </a:t>
            </a:r>
            <a:r>
              <a:rPr lang="en-US" dirty="0" err="1"/>
              <a:t>Valassi</a:t>
            </a:r>
            <a:r>
              <a:rPr lang="en-US" dirty="0"/>
              <a:t>, </a:t>
            </a:r>
            <a:r>
              <a:rPr lang="en-US" b="1" dirty="0"/>
              <a:t>David Smith</a:t>
            </a:r>
          </a:p>
          <a:p>
            <a:r>
              <a:rPr lang="en-US" dirty="0"/>
              <a:t>Petersburg Nuclear Physics Institute</a:t>
            </a:r>
          </a:p>
          <a:p>
            <a:pPr lvl="1"/>
            <a:r>
              <a:rPr lang="en-US" dirty="0"/>
              <a:t> </a:t>
            </a:r>
            <a:r>
              <a:rPr lang="en-US" b="1" dirty="0"/>
              <a:t>Andrey </a:t>
            </a:r>
            <a:r>
              <a:rPr lang="en-US" b="1" dirty="0" err="1"/>
              <a:t>Kirianov</a:t>
            </a:r>
            <a:endParaRPr lang="en-US" b="1" dirty="0"/>
          </a:p>
          <a:p>
            <a:r>
              <a:rPr lang="en-US" b="1" dirty="0">
                <a:solidFill>
                  <a:srgbClr val="7030A0"/>
                </a:solidFill>
              </a:rPr>
              <a:t>ATLAS for using the resource </a:t>
            </a:r>
          </a:p>
          <a:p>
            <a:pPr marL="48767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064B95-BEF5-AE42-B71F-61890C2D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EOS is CERN’s large storage management system</a:t>
            </a:r>
          </a:p>
          <a:p>
            <a:pPr lvl="1"/>
            <a:r>
              <a:rPr lang="en-GB" dirty="0">
                <a:hlinkClick r:id="rId2"/>
              </a:rPr>
              <a:t>https://eos.web.cern.ch/</a:t>
            </a:r>
            <a:endParaRPr lang="en-GB" dirty="0"/>
          </a:p>
          <a:p>
            <a:pPr lvl="1"/>
            <a:r>
              <a:rPr lang="en-GB" dirty="0"/>
              <a:t>Frequent reports at CHEP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  <a:p>
            <a:r>
              <a:rPr lang="en-GB" dirty="0"/>
              <a:t>The hardware architecture follows CERN’s commodity paradigm</a:t>
            </a:r>
          </a:p>
          <a:p>
            <a:pPr lvl="1"/>
            <a:r>
              <a:rPr lang="en-GB" dirty="0"/>
              <a:t>Disk servers are based on standard servers with shelfs of disks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6688"/>
          <a:stretch/>
        </p:blipFill>
        <p:spPr>
          <a:xfrm>
            <a:off x="8012623" y="1848800"/>
            <a:ext cx="3388531" cy="13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918"/>
            <a:ext cx="10515600" cy="514704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Observation of relative low</a:t>
            </a:r>
            <a:r>
              <a:rPr lang="en-GB" b="1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average</a:t>
            </a:r>
            <a:r>
              <a:rPr lang="en-GB" b="1" i="1" dirty="0"/>
              <a:t> </a:t>
            </a:r>
            <a:r>
              <a:rPr lang="en-GB" dirty="0"/>
              <a:t>loads on our storage systems </a:t>
            </a:r>
          </a:p>
          <a:p>
            <a:pPr lvl="1"/>
            <a:r>
              <a:rPr lang="en-GB" dirty="0" smtClean="0"/>
              <a:t>Sometimes I</a:t>
            </a:r>
            <a:r>
              <a:rPr lang="en-GB" dirty="0"/>
              <a:t>/O bound (internally and network)</a:t>
            </a:r>
          </a:p>
          <a:p>
            <a:pPr lvl="2"/>
            <a:r>
              <a:rPr lang="en-GB" dirty="0"/>
              <a:t>Most nodes are not CPU saturated even when they are I/O saturated </a:t>
            </a:r>
          </a:p>
          <a:p>
            <a:r>
              <a:rPr lang="en-GB" dirty="0">
                <a:sym typeface="Wingdings"/>
              </a:rPr>
              <a:t>Average usage per server node (snapshot):</a:t>
            </a:r>
            <a:endParaRPr lang="en-GB" dirty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GB" dirty="0">
                <a:sym typeface="Wingdings"/>
              </a:rPr>
              <a:t>Read: 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35MB/sec - 67MB/sec</a:t>
            </a:r>
            <a:r>
              <a:rPr lang="en-GB" dirty="0">
                <a:sym typeface="Wingdings"/>
              </a:rPr>
              <a:t>,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>
                <a:sym typeface="Wingdings"/>
              </a:rPr>
              <a:t>write: &lt;10MB/sec </a:t>
            </a:r>
          </a:p>
          <a:p>
            <a:pPr lvl="1"/>
            <a:r>
              <a:rPr lang="en-GB" dirty="0">
                <a:sym typeface="Wingdings"/>
              </a:rPr>
              <a:t>IOPS: read 290-500 Hz, write: 28Hz</a:t>
            </a:r>
            <a:endParaRPr lang="en-GB" dirty="0">
              <a:solidFill>
                <a:schemeClr val="accent2">
                  <a:lumMod val="75000"/>
                </a:schemeClr>
              </a:solidFill>
              <a:sym typeface="Wingdings"/>
            </a:endParaRPr>
          </a:p>
          <a:p>
            <a:pPr marL="597393" lvl="1" indent="0">
              <a:buNone/>
            </a:pPr>
            <a:endParaRPr lang="en-GB" dirty="0"/>
          </a:p>
          <a:p>
            <a:r>
              <a:rPr lang="en-GB" dirty="0"/>
              <a:t>CERN has a relatively large storage </a:t>
            </a:r>
            <a:r>
              <a:rPr lang="en-GB" dirty="0" smtClean="0"/>
              <a:t>system, </a:t>
            </a:r>
            <a:r>
              <a:rPr lang="en-GB" dirty="0" smtClean="0">
                <a:solidFill>
                  <a:srgbClr val="FF0000"/>
                </a:solidFill>
              </a:rPr>
              <a:t>1339</a:t>
            </a:r>
            <a:r>
              <a:rPr lang="en-GB" dirty="0" smtClean="0"/>
              <a:t> nodes with data</a:t>
            </a:r>
            <a:endParaRPr lang="en-GB" dirty="0"/>
          </a:p>
          <a:p>
            <a:pPr lvl="1"/>
            <a:r>
              <a:rPr lang="en-GB" dirty="0"/>
              <a:t>Several have </a:t>
            </a:r>
            <a:r>
              <a:rPr lang="en-GB" dirty="0" smtClean="0"/>
              <a:t>40 cores </a:t>
            </a:r>
            <a:r>
              <a:rPr lang="en-GB" dirty="0"/>
              <a:t>with </a:t>
            </a:r>
            <a:r>
              <a:rPr lang="en-GB" dirty="0" smtClean="0"/>
              <a:t>3.2 GB</a:t>
            </a:r>
            <a:r>
              <a:rPr lang="en-GB" dirty="0"/>
              <a:t>/core 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Questions: </a:t>
            </a:r>
          </a:p>
          <a:p>
            <a:pPr lvl="1"/>
            <a:r>
              <a:rPr lang="en-GB" dirty="0"/>
              <a:t>Can we make use of some of these cores?</a:t>
            </a:r>
          </a:p>
          <a:p>
            <a:pPr lvl="1"/>
            <a:r>
              <a:rPr lang="en-GB" dirty="0"/>
              <a:t>What value does this correspond to?</a:t>
            </a:r>
          </a:p>
          <a:p>
            <a:pPr lvl="1"/>
            <a:r>
              <a:rPr lang="en-GB" dirty="0"/>
              <a:t>Proof of concept tests where done by Andrey using some older nodes.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6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999" y="0"/>
            <a:ext cx="966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Recent Loads </a:t>
            </a:r>
            <a:r>
              <a:rPr lang="en-US" sz="4000" dirty="0">
                <a:solidFill>
                  <a:prstClr val="black"/>
                </a:solidFill>
              </a:rPr>
              <a:t>(spring 2018) 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200" y="707886"/>
            <a:ext cx="111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ALICE EOS </a:t>
            </a:r>
            <a:r>
              <a:rPr lang="en-US" sz="2000" dirty="0">
                <a:solidFill>
                  <a:srgbClr val="FF0000"/>
                </a:solidFill>
              </a:rPr>
              <a:t>cluster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average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CPU utilization is </a:t>
            </a:r>
            <a:r>
              <a:rPr lang="en-US" sz="2000" dirty="0">
                <a:solidFill>
                  <a:srgbClr val="FF0000"/>
                </a:solidFill>
              </a:rPr>
              <a:t>&lt;=20% </a:t>
            </a:r>
            <a:r>
              <a:rPr lang="mr-IN" sz="2000" dirty="0">
                <a:solidFill>
                  <a:prstClr val="black"/>
                </a:solidFill>
              </a:rPr>
              <a:t>–</a:t>
            </a:r>
            <a:r>
              <a:rPr lang="en-US" sz="2000" dirty="0">
                <a:solidFill>
                  <a:prstClr val="black"/>
                </a:solidFill>
              </a:rPr>
              <a:t> left plot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ALICE EOS </a:t>
            </a:r>
            <a:r>
              <a:rPr lang="en-US" sz="2000" dirty="0">
                <a:solidFill>
                  <a:srgbClr val="00B050"/>
                </a:solidFill>
              </a:rPr>
              <a:t>disk server </a:t>
            </a:r>
            <a:r>
              <a:rPr lang="en-US" sz="2000" dirty="0">
                <a:solidFill>
                  <a:prstClr val="black"/>
                </a:solidFill>
              </a:rPr>
              <a:t>CPU utilization is </a:t>
            </a:r>
            <a:r>
              <a:rPr lang="en-US" sz="2000" dirty="0">
                <a:solidFill>
                  <a:srgbClr val="FF0000"/>
                </a:solidFill>
              </a:rPr>
              <a:t>&lt;=20% </a:t>
            </a:r>
            <a:r>
              <a:rPr lang="mr-IN" sz="2000" dirty="0">
                <a:solidFill>
                  <a:prstClr val="black"/>
                </a:solidFill>
              </a:rPr>
              <a:t>– </a:t>
            </a:r>
            <a:r>
              <a:rPr lang="en-US" sz="2000" dirty="0">
                <a:solidFill>
                  <a:prstClr val="black"/>
                </a:solidFill>
              </a:rPr>
              <a:t>right plot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Some </a:t>
            </a:r>
            <a:r>
              <a:rPr lang="en-US" sz="2000" b="1" dirty="0" err="1" smtClean="0">
                <a:solidFill>
                  <a:prstClr val="black"/>
                </a:solidFill>
              </a:rPr>
              <a:t>IOWait</a:t>
            </a:r>
            <a:r>
              <a:rPr lang="en-US" sz="2000" dirty="0">
                <a:solidFill>
                  <a:prstClr val="black"/>
                </a:solidFill>
              </a:rPr>
              <a:t>, which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can be used </a:t>
            </a:r>
            <a:r>
              <a:rPr lang="en-US" sz="2000" dirty="0">
                <a:solidFill>
                  <a:prstClr val="black"/>
                </a:solidFill>
              </a:rPr>
              <a:t>by other processes 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 Significant Potential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088-DEEA-0A4A-9295-FA685181C0AE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C47CD2-2527-DF44-B564-186B0EB4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901"/>
            <a:ext cx="5981753" cy="405734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6327" y="2897803"/>
            <a:ext cx="2672026" cy="395469"/>
          </a:xfrm>
          <a:prstGeom prst="wedgeRoundRectCallout">
            <a:avLst>
              <a:gd name="adj1" fmla="val 35587"/>
              <a:gd name="adj2" fmla="val -1030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Average: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</a:rPr>
              <a:t>System+User+IRQ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&lt; 20%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D5C02E-61EA-CE4A-A029-0ED6209CF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998901"/>
            <a:ext cx="6002925" cy="4002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8718" y="292507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Idle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FD2BD1-F193-0449-ABD2-BB12568236EA}"/>
              </a:ext>
            </a:extLst>
          </p:cNvPr>
          <p:cNvSpPr txBox="1"/>
          <p:nvPr/>
        </p:nvSpPr>
        <p:spPr>
          <a:xfrm>
            <a:off x="2990876" y="292507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Idle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774745" y="2832065"/>
            <a:ext cx="2446272" cy="395469"/>
          </a:xfrm>
          <a:prstGeom prst="wedgeRoundRectCallout">
            <a:avLst>
              <a:gd name="adj1" fmla="val 3692"/>
              <a:gd name="adj2" fmla="val -10510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Busy: </a:t>
            </a:r>
            <a:r>
              <a:rPr lang="en-GB" sz="1200" dirty="0" err="1">
                <a:solidFill>
                  <a:schemeClr val="tx1">
                    <a:lumMod val="75000"/>
                  </a:schemeClr>
                </a:solidFill>
              </a:rPr>
              <a:t>System+User+IRQ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&lt; 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5110" y="199890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Node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052" y="1975759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Cluster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CAB8582-0664-D843-83A5-A71722924A8F}"/>
              </a:ext>
            </a:extLst>
          </p:cNvPr>
          <p:cNvGrpSpPr/>
          <p:nvPr/>
        </p:nvGrpSpPr>
        <p:grpSpPr>
          <a:xfrm>
            <a:off x="6595110" y="4220583"/>
            <a:ext cx="4480560" cy="369332"/>
            <a:chOff x="6595110" y="4220583"/>
            <a:chExt cx="4480560" cy="36933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FDCFE1E-BEEB-BD48-BE1F-DE28A7B6CD71}"/>
                </a:ext>
              </a:extLst>
            </p:cNvPr>
            <p:cNvCxnSpPr/>
            <p:nvPr/>
          </p:nvCxnSpPr>
          <p:spPr>
            <a:xfrm>
              <a:off x="6595110" y="4572000"/>
              <a:ext cx="44805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>
                <a:schemeClr val="accent1">
                  <a:tint val="30000"/>
                  <a:shade val="95000"/>
                  <a:satMod val="30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4F7CD2D-3F3C-6C4A-AD5D-A769CFFDEAA9}"/>
                </a:ext>
              </a:extLst>
            </p:cNvPr>
            <p:cNvSpPr txBox="1"/>
            <p:nvPr/>
          </p:nvSpPr>
          <p:spPr>
            <a:xfrm>
              <a:off x="6750734" y="4220583"/>
              <a:ext cx="113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250 </a:t>
              </a:r>
              <a:r>
                <a:rPr lang="en-GB" dirty="0" smtClean="0"/>
                <a:t>Mb/s</a:t>
              </a:r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C612965-4BEC-2F43-9078-F1BDBCFEBCC8}"/>
              </a:ext>
            </a:extLst>
          </p:cNvPr>
          <p:cNvGrpSpPr/>
          <p:nvPr/>
        </p:nvGrpSpPr>
        <p:grpSpPr>
          <a:xfrm>
            <a:off x="298559" y="4084216"/>
            <a:ext cx="4480560" cy="369332"/>
            <a:chOff x="6595110" y="4220583"/>
            <a:chExt cx="4480560" cy="36933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E835CD5-D8E1-244C-BCD2-B8A014CBFA5C}"/>
                </a:ext>
              </a:extLst>
            </p:cNvPr>
            <p:cNvCxnSpPr/>
            <p:nvPr/>
          </p:nvCxnSpPr>
          <p:spPr>
            <a:xfrm>
              <a:off x="6595110" y="4572000"/>
              <a:ext cx="44805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>
                <a:schemeClr val="accent1">
                  <a:tint val="30000"/>
                  <a:shade val="95000"/>
                  <a:satMod val="30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F628CF0-A04E-7141-8B17-7677F9CEB913}"/>
                </a:ext>
              </a:extLst>
            </p:cNvPr>
            <p:cNvSpPr txBox="1"/>
            <p:nvPr/>
          </p:nvSpPr>
          <p:spPr>
            <a:xfrm>
              <a:off x="6750734" y="4220583"/>
              <a:ext cx="99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59 </a:t>
              </a:r>
              <a:r>
                <a:rPr lang="en-GB" dirty="0" smtClean="0"/>
                <a:t>Gb/s</a:t>
              </a:r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F9C0F3-425B-784A-82B6-25EEA03D3ED5}"/>
              </a:ext>
            </a:extLst>
          </p:cNvPr>
          <p:cNvSpPr txBox="1"/>
          <p:nvPr/>
        </p:nvSpPr>
        <p:spPr>
          <a:xfrm rot="19555684">
            <a:off x="10176788" y="5948174"/>
            <a:ext cx="205697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Proof of Concept</a:t>
            </a:r>
          </a:p>
        </p:txBody>
      </p:sp>
    </p:spTree>
    <p:extLst>
      <p:ext uri="{BB962C8B-B14F-4D97-AF65-F5344CB8AC3E}">
        <p14:creationId xmlns:p14="http://schemas.microsoft.com/office/powerpoint/2010/main" val="183399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First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Proof of concept tests by Andrey </a:t>
            </a:r>
            <a:r>
              <a:rPr lang="en-GB" dirty="0" err="1">
                <a:solidFill>
                  <a:schemeClr val="tx2"/>
                </a:solidFill>
              </a:rPr>
              <a:t>Kiryanov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dirty="0"/>
              <a:t>Testbed (</a:t>
            </a:r>
            <a:r>
              <a:rPr lang="en-GB" dirty="0" err="1"/>
              <a:t>puppetized</a:t>
            </a:r>
            <a:r>
              <a:rPr lang="en-GB" dirty="0"/>
              <a:t>) </a:t>
            </a:r>
          </a:p>
          <a:p>
            <a:pPr lvl="2"/>
            <a:r>
              <a:rPr lang="en-GB" dirty="0"/>
              <a:t>Small EOS system(s)</a:t>
            </a:r>
          </a:p>
          <a:p>
            <a:pPr lvl="2"/>
            <a:r>
              <a:rPr lang="en-GB" dirty="0"/>
              <a:t>Client/load-generator cluster  </a:t>
            </a:r>
          </a:p>
          <a:p>
            <a:pPr lvl="2"/>
            <a:r>
              <a:rPr lang="en-GB" dirty="0"/>
              <a:t>Condor based test with computational loads </a:t>
            </a:r>
          </a:p>
          <a:p>
            <a:pPr lvl="3"/>
            <a:r>
              <a:rPr lang="en-GB" dirty="0"/>
              <a:t>Using </a:t>
            </a:r>
            <a:r>
              <a:rPr lang="en-GB" dirty="0" err="1"/>
              <a:t>lhc@home</a:t>
            </a:r>
            <a:r>
              <a:rPr lang="en-GB" dirty="0"/>
              <a:t> </a:t>
            </a:r>
          </a:p>
          <a:p>
            <a:pPr lvl="3"/>
            <a:r>
              <a:rPr lang="en-GB" dirty="0" err="1"/>
              <a:t>Boinc</a:t>
            </a:r>
            <a:r>
              <a:rPr lang="en-GB" dirty="0"/>
              <a:t> based system </a:t>
            </a:r>
          </a:p>
          <a:p>
            <a:pPr lvl="3"/>
            <a:r>
              <a:rPr lang="en-GB" dirty="0"/>
              <a:t>Using </a:t>
            </a:r>
            <a:r>
              <a:rPr lang="en-GB" i="1" dirty="0"/>
              <a:t>nice </a:t>
            </a:r>
            <a:r>
              <a:rPr lang="en-GB" dirty="0"/>
              <a:t>to limit impact on EOS </a:t>
            </a:r>
            <a:endParaRPr lang="en-GB" i="1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595282"/>
            <a:ext cx="175260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896137-9A91-F649-8152-57998AF461A5}"/>
              </a:ext>
            </a:extLst>
          </p:cNvPr>
          <p:cNvSpPr txBox="1"/>
          <p:nvPr/>
        </p:nvSpPr>
        <p:spPr>
          <a:xfrm rot="19555684">
            <a:off x="10176788" y="5948174"/>
            <a:ext cx="205697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Proof of Concept</a:t>
            </a:r>
          </a:p>
        </p:txBody>
      </p:sp>
    </p:spTree>
    <p:extLst>
      <p:ext uri="{BB962C8B-B14F-4D97-AF65-F5344CB8AC3E}">
        <p14:creationId xmlns:p14="http://schemas.microsoft.com/office/powerpoint/2010/main" val="132582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6327"/>
            <a:ext cx="6019800" cy="5427840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First system</a:t>
            </a:r>
          </a:p>
          <a:p>
            <a:pPr marL="834376" lvl="1" indent="-285750"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Disk servers with 1Gb interface</a:t>
            </a:r>
          </a:p>
          <a:p>
            <a:pPr marL="834376" lvl="1" indent="-285750"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Local IO generator also used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Second system</a:t>
            </a:r>
          </a:p>
          <a:p>
            <a:pPr marL="834376" lvl="1" indent="-285750"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Disk server with 10Gb interface</a:t>
            </a:r>
          </a:p>
          <a:p>
            <a:pPr marL="285750" indent="-285750">
              <a:buFont typeface="Arial" charset="0"/>
              <a:buChar char="•"/>
            </a:pPr>
            <a:endParaRPr lang="ru-RU" sz="2200" dirty="0">
              <a:solidFill>
                <a:prstClr val="black"/>
              </a:solidFill>
            </a:endParaRPr>
          </a:p>
          <a:p>
            <a:endParaRPr lang="en-GB" sz="2200" dirty="0"/>
          </a:p>
          <a:p>
            <a:pPr lvl="1"/>
            <a:endParaRPr lang="en-GB" sz="22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128225" y="89475"/>
            <a:ext cx="4878506" cy="3292575"/>
            <a:chOff x="2273900" y="1309987"/>
            <a:chExt cx="7895068" cy="4584274"/>
          </a:xfrm>
        </p:grpSpPr>
        <p:sp>
          <p:nvSpPr>
            <p:cNvPr id="70" name="Прямоугольник 6"/>
            <p:cNvSpPr/>
            <p:nvPr/>
          </p:nvSpPr>
          <p:spPr>
            <a:xfrm>
              <a:off x="2449745" y="2013368"/>
              <a:ext cx="1237786" cy="1271239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1" name="Прямоугольник 4"/>
            <p:cNvSpPr/>
            <p:nvPr/>
          </p:nvSpPr>
          <p:spPr>
            <a:xfrm>
              <a:off x="2273900" y="1849246"/>
              <a:ext cx="1237786" cy="1271239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I/O load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generators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(13 hosts)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2" name="Скругленный прямоугольник 7"/>
            <p:cNvSpPr/>
            <p:nvPr/>
          </p:nvSpPr>
          <p:spPr>
            <a:xfrm>
              <a:off x="7537940" y="1309987"/>
              <a:ext cx="2602523" cy="83291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head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(namespace in memory)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3" name="Скругленный прямоугольник 8"/>
            <p:cNvSpPr/>
            <p:nvPr/>
          </p:nvSpPr>
          <p:spPr>
            <a:xfrm>
              <a:off x="7738668" y="2247828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4" name="Скругленный прямоугольник 9"/>
            <p:cNvSpPr/>
            <p:nvPr/>
          </p:nvSpPr>
          <p:spPr>
            <a:xfrm>
              <a:off x="7738668" y="3185669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5" name="Скругленный прямоугольник 10"/>
            <p:cNvSpPr/>
            <p:nvPr/>
          </p:nvSpPr>
          <p:spPr>
            <a:xfrm>
              <a:off x="7738668" y="4123510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6" name="Скругленный прямоугольник 11"/>
            <p:cNvSpPr/>
            <p:nvPr/>
          </p:nvSpPr>
          <p:spPr>
            <a:xfrm>
              <a:off x="7738668" y="5061351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cxnSp>
          <p:nvCxnSpPr>
            <p:cNvPr id="77" name="Прямая со стрелкой 13"/>
            <p:cNvCxnSpPr>
              <a:stCxn id="76" idx="3"/>
              <a:endCxn id="77" idx="1"/>
            </p:cNvCxnSpPr>
            <p:nvPr/>
          </p:nvCxnSpPr>
          <p:spPr>
            <a:xfrm flipV="1">
              <a:off x="3687531" y="1726443"/>
              <a:ext cx="3850408" cy="922545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78" name="Прямая со стрелкой 15"/>
            <p:cNvCxnSpPr>
              <a:stCxn id="76" idx="3"/>
              <a:endCxn id="81" idx="1"/>
            </p:cNvCxnSpPr>
            <p:nvPr/>
          </p:nvCxnSpPr>
          <p:spPr>
            <a:xfrm>
              <a:off x="3687532" y="2648988"/>
              <a:ext cx="4051137" cy="2828819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9" name="Прямая со стрелкой 16"/>
            <p:cNvCxnSpPr>
              <a:stCxn id="76" idx="3"/>
              <a:endCxn id="80" idx="1"/>
            </p:cNvCxnSpPr>
            <p:nvPr/>
          </p:nvCxnSpPr>
          <p:spPr>
            <a:xfrm>
              <a:off x="3687532" y="2648987"/>
              <a:ext cx="4051137" cy="1890978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Прямая со стрелкой 18"/>
            <p:cNvCxnSpPr>
              <a:stCxn id="76" idx="3"/>
              <a:endCxn id="78" idx="1"/>
            </p:cNvCxnSpPr>
            <p:nvPr/>
          </p:nvCxnSpPr>
          <p:spPr>
            <a:xfrm>
              <a:off x="3687532" y="2648987"/>
              <a:ext cx="4051137" cy="15296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1" name="Прямая со стрелкой 19"/>
            <p:cNvCxnSpPr>
              <a:stCxn id="76" idx="3"/>
              <a:endCxn id="79" idx="1"/>
            </p:cNvCxnSpPr>
            <p:nvPr/>
          </p:nvCxnSpPr>
          <p:spPr>
            <a:xfrm>
              <a:off x="3687532" y="2648988"/>
              <a:ext cx="4051137" cy="95313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 rot="20786267">
              <a:off x="5059448" y="1745041"/>
              <a:ext cx="1919948" cy="35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metadata  10Gbps</a:t>
              </a: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55405" y="3678152"/>
              <a:ext cx="934431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file I/O</a:t>
              </a: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33949" y="2304571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830729">
              <a:off x="6093035" y="2951081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471796">
              <a:off x="5900913" y="3461393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2089618">
              <a:off x="5665116" y="3948778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9465422" y="2479617"/>
              <a:ext cx="703546" cy="364242"/>
              <a:chOff x="3013023" y="1152248"/>
              <a:chExt cx="703546" cy="364242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9" name="Can 98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89" name="Group 12"/>
            <p:cNvGrpSpPr/>
            <p:nvPr/>
          </p:nvGrpSpPr>
          <p:grpSpPr>
            <a:xfrm>
              <a:off x="9465422" y="3419823"/>
              <a:ext cx="703546" cy="364242"/>
              <a:chOff x="3013023" y="1152248"/>
              <a:chExt cx="703546" cy="36424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7" name="Can 5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90" name="Group 12"/>
            <p:cNvGrpSpPr/>
            <p:nvPr/>
          </p:nvGrpSpPr>
          <p:grpSpPr>
            <a:xfrm>
              <a:off x="9438316" y="4357664"/>
              <a:ext cx="703546" cy="364242"/>
              <a:chOff x="3013023" y="1152248"/>
              <a:chExt cx="703546" cy="36424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5" name="Can 5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91" name="Group 12"/>
            <p:cNvGrpSpPr/>
            <p:nvPr/>
          </p:nvGrpSpPr>
          <p:grpSpPr>
            <a:xfrm>
              <a:off x="9465422" y="5293140"/>
              <a:ext cx="703546" cy="364242"/>
              <a:chOff x="3013023" y="1152248"/>
              <a:chExt cx="703546" cy="364242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3" name="Can 5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48" y="5232400"/>
            <a:ext cx="1752600" cy="1625600"/>
          </a:xfrm>
          <a:prstGeom prst="rect">
            <a:avLst/>
          </a:prstGeom>
        </p:spPr>
      </p:pic>
      <p:pic>
        <p:nvPicPr>
          <p:cNvPr id="3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" y="3161359"/>
            <a:ext cx="4831721" cy="30864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17286" y="3711932"/>
            <a:ext cx="23631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>
                <a:solidFill>
                  <a:prstClr val="black"/>
                </a:solidFill>
              </a:rPr>
              <a:t>161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MB/s read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93 MB/s write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5481768" y="3572430"/>
            <a:ext cx="1003497" cy="641451"/>
          </a:xfrm>
          <a:prstGeom prst="wedgeRoundRectCallout">
            <a:avLst>
              <a:gd name="adj1" fmla="val -250558"/>
              <a:gd name="adj2" fmla="val -28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EOS only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b="49128"/>
          <a:stretch/>
        </p:blipFill>
        <p:spPr>
          <a:xfrm>
            <a:off x="476073" y="4730198"/>
            <a:ext cx="4816613" cy="15654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72790" y="5244086"/>
            <a:ext cx="225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</a:rPr>
              <a:t>156 MB/s read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93 MB/s write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636702" y="5236690"/>
            <a:ext cx="1348814" cy="741718"/>
          </a:xfrm>
          <a:prstGeom prst="wedgeRoundRectCallout">
            <a:avLst>
              <a:gd name="adj1" fmla="val -200014"/>
              <a:gd name="adj2" fmla="val -2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EOS + </a:t>
            </a:r>
            <a:r>
              <a:rPr lang="en-GB" sz="1400" dirty="0" err="1">
                <a:solidFill>
                  <a:prstClr val="white"/>
                </a:solidFill>
              </a:rPr>
              <a:t>vLHC@home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974200" y="5936948"/>
            <a:ext cx="2363371" cy="314569"/>
          </a:xfrm>
          <a:prstGeom prst="rect">
            <a:avLst/>
          </a:prstGeom>
        </p:spPr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Прямоугольник 6"/>
          <p:cNvSpPr/>
          <p:nvPr/>
        </p:nvSpPr>
        <p:spPr>
          <a:xfrm>
            <a:off x="8224189" y="3980566"/>
            <a:ext cx="871321" cy="953659"/>
          </a:xfrm>
          <a:prstGeom prst="rect">
            <a:avLst/>
          </a:prstGeom>
          <a:solidFill>
            <a:srgbClr val="FFD965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48" name="Прямоугольник 4"/>
          <p:cNvSpPr/>
          <p:nvPr/>
        </p:nvSpPr>
        <p:spPr>
          <a:xfrm>
            <a:off x="8152720" y="3906801"/>
            <a:ext cx="842101" cy="939691"/>
          </a:xfrm>
          <a:prstGeom prst="rect">
            <a:avLst/>
          </a:prstGeom>
          <a:solidFill>
            <a:srgbClr val="FFD965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I/O load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generators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(13 hosts)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50" name="Прямая со стрелкой 13"/>
          <p:cNvCxnSpPr>
            <a:endCxn id="53" idx="1"/>
          </p:cNvCxnSpPr>
          <p:nvPr/>
        </p:nvCxnSpPr>
        <p:spPr>
          <a:xfrm>
            <a:off x="8937585" y="4463049"/>
            <a:ext cx="1733909" cy="66527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0786267">
            <a:off x="9394374" y="3999163"/>
            <a:ext cx="84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metadata  1Gbps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 rot="1196320">
            <a:off x="9531211" y="4586090"/>
            <a:ext cx="723652" cy="464209"/>
            <a:chOff x="4545225" y="2261386"/>
            <a:chExt cx="1648862" cy="996002"/>
          </a:xfrm>
        </p:grpSpPr>
        <p:sp>
          <p:nvSpPr>
            <p:cNvPr id="59" name="TextBox 58"/>
            <p:cNvSpPr txBox="1"/>
            <p:nvPr/>
          </p:nvSpPr>
          <p:spPr>
            <a:xfrm>
              <a:off x="4550465" y="2663064"/>
              <a:ext cx="1433992" cy="594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file I/O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45225" y="2261386"/>
              <a:ext cx="1648862" cy="594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</a:rPr>
                <a:t>10Gbps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02832" y="4738049"/>
            <a:ext cx="1489168" cy="1163453"/>
            <a:chOff x="6214666" y="2247826"/>
            <a:chExt cx="3393121" cy="2496290"/>
          </a:xfrm>
        </p:grpSpPr>
        <p:sp>
          <p:nvSpPr>
            <p:cNvPr id="55" name="Скругленный прямоугольник 8"/>
            <p:cNvSpPr/>
            <p:nvPr/>
          </p:nvSpPr>
          <p:spPr>
            <a:xfrm>
              <a:off x="6214666" y="2247826"/>
              <a:ext cx="3044876" cy="2496290"/>
            </a:xfrm>
            <a:prstGeom prst="roundRect">
              <a:avLst/>
            </a:prstGeom>
            <a:solidFill>
              <a:srgbClr val="5482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EOS disk server 1</a:t>
              </a:r>
            </a:p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+</a:t>
              </a:r>
            </a:p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Condor (</a:t>
              </a:r>
              <a:r>
                <a:rPr lang="en-US" sz="1000" dirty="0" err="1">
                  <a:solidFill>
                    <a:prstClr val="white"/>
                  </a:solidFill>
                </a:rPr>
                <a:t>vLHC@Home</a:t>
              </a:r>
              <a:r>
                <a:rPr lang="en-US" sz="1000" dirty="0">
                  <a:solidFill>
                    <a:prstClr val="white"/>
                  </a:solidFill>
                </a:rPr>
                <a:t>)</a:t>
              </a:r>
              <a:endParaRPr lang="ru-RU" sz="10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87499" y="3043309"/>
              <a:ext cx="1520288" cy="59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white"/>
                  </a:solidFill>
                </a:rPr>
                <a:t>4X</a:t>
              </a:r>
              <a:r>
                <a:rPr lang="en-GB" sz="12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767384-62E3-AF48-9EEF-9BF3B68CA220}"/>
              </a:ext>
            </a:extLst>
          </p:cNvPr>
          <p:cNvSpPr txBox="1"/>
          <p:nvPr/>
        </p:nvSpPr>
        <p:spPr>
          <a:xfrm rot="1832533">
            <a:off x="-48854" y="5991640"/>
            <a:ext cx="205697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Proof of Concept</a:t>
            </a:r>
          </a:p>
        </p:txBody>
      </p:sp>
      <p:sp>
        <p:nvSpPr>
          <p:cNvPr id="101" name="Скругленный прямоугольник 7"/>
          <p:cNvSpPr/>
          <p:nvPr/>
        </p:nvSpPr>
        <p:spPr>
          <a:xfrm>
            <a:off x="10505005" y="3733965"/>
            <a:ext cx="1608146" cy="598223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EOS head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(namespace in memory)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500" name="Прямая со стрелкой 18"/>
          <p:cNvCxnSpPr/>
          <p:nvPr/>
        </p:nvCxnSpPr>
        <p:spPr>
          <a:xfrm flipV="1">
            <a:off x="8966600" y="4050773"/>
            <a:ext cx="1508800" cy="40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Can 5"/>
          <p:cNvSpPr/>
          <p:nvPr/>
        </p:nvSpPr>
        <p:spPr>
          <a:xfrm>
            <a:off x="11834720" y="5183162"/>
            <a:ext cx="93395" cy="162509"/>
          </a:xfrm>
          <a:prstGeom prst="can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6516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12" y="215808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with more recent hardware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639181" y="3933056"/>
            <a:ext cx="805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New disk server with decent hardware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Dual E5-2630 v3 @ 2.40GHz (32 </a:t>
            </a:r>
            <a:r>
              <a:rPr lang="en-US" sz="2400" dirty="0" err="1"/>
              <a:t>vcores</a:t>
            </a:r>
            <a:r>
              <a:rPr lang="en-US" sz="2400" dirty="0"/>
              <a:t> with HT)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64 GB RAM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</a:rPr>
              <a:t>48 </a:t>
            </a:r>
            <a:r>
              <a:rPr lang="en-US" sz="2400" dirty="0" smtClean="0">
                <a:solidFill>
                  <a:srgbClr val="C00000"/>
                </a:solidFill>
              </a:rPr>
              <a:t>disks </a:t>
            </a:r>
            <a:r>
              <a:rPr lang="en-US" sz="2400" dirty="0"/>
              <a:t>6TB each + 2 SSD (OS + swap)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</a:rPr>
              <a:t>10 </a:t>
            </a:r>
            <a:r>
              <a:rPr lang="en-US" sz="2400" dirty="0" err="1">
                <a:solidFill>
                  <a:srgbClr val="C00000"/>
                </a:solidFill>
              </a:rPr>
              <a:t>Gbps</a:t>
            </a:r>
            <a:r>
              <a:rPr lang="en-US" sz="2400" dirty="0">
                <a:solidFill>
                  <a:srgbClr val="C00000"/>
                </a:solidFill>
              </a:rPr>
              <a:t> network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9181" y="1640554"/>
            <a:ext cx="7866562" cy="2026021"/>
            <a:chOff x="749900" y="1309987"/>
            <a:chExt cx="7866562" cy="2026021"/>
          </a:xfrm>
        </p:grpSpPr>
        <p:sp>
          <p:nvSpPr>
            <p:cNvPr id="31" name="Прямоугольник 43"/>
            <p:cNvSpPr/>
            <p:nvPr/>
          </p:nvSpPr>
          <p:spPr>
            <a:xfrm>
              <a:off x="925745" y="1653705"/>
              <a:ext cx="1237786" cy="1271239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32" name="Прямоугольник 44"/>
            <p:cNvSpPr/>
            <p:nvPr/>
          </p:nvSpPr>
          <p:spPr>
            <a:xfrm>
              <a:off x="749900" y="1489583"/>
              <a:ext cx="1237786" cy="1271239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I/O load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generators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(7 hosts)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33" name="Скругленный прямоугольник 45"/>
            <p:cNvSpPr/>
            <p:nvPr/>
          </p:nvSpPr>
          <p:spPr>
            <a:xfrm>
              <a:off x="6013939" y="1309987"/>
              <a:ext cx="2602523" cy="83291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EOS head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(namespace in memory)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cxnSp>
          <p:nvCxnSpPr>
            <p:cNvPr id="34" name="Прямая со стрелкой 46"/>
            <p:cNvCxnSpPr/>
            <p:nvPr/>
          </p:nvCxnSpPr>
          <p:spPr>
            <a:xfrm>
              <a:off x="2163531" y="2289325"/>
              <a:ext cx="3850408" cy="630228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35" name="Прямая со стрелкой 47"/>
            <p:cNvCxnSpPr/>
            <p:nvPr/>
          </p:nvCxnSpPr>
          <p:spPr>
            <a:xfrm flipV="1">
              <a:off x="2163531" y="1726442"/>
              <a:ext cx="3850408" cy="56288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 rot="21065092">
              <a:off x="3223833" y="1635771"/>
              <a:ext cx="2042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10Gbps metadata</a:t>
              </a: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585325">
              <a:off x="3357135" y="2654572"/>
              <a:ext cx="159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10Gbps file I/O</a:t>
              </a:r>
            </a:p>
          </p:txBody>
        </p:sp>
        <p:grpSp>
          <p:nvGrpSpPr>
            <p:cNvPr id="38" name="Group 27"/>
            <p:cNvGrpSpPr/>
            <p:nvPr/>
          </p:nvGrpSpPr>
          <p:grpSpPr>
            <a:xfrm>
              <a:off x="6013939" y="2503098"/>
              <a:ext cx="2602523" cy="832910"/>
              <a:chOff x="6214668" y="2247828"/>
              <a:chExt cx="2401794" cy="832910"/>
            </a:xfrm>
          </p:grpSpPr>
          <p:sp>
            <p:nvSpPr>
              <p:cNvPr id="39" name="Скругленный прямоугольник 53"/>
              <p:cNvSpPr/>
              <p:nvPr/>
            </p:nvSpPr>
            <p:spPr>
              <a:xfrm>
                <a:off x="6214668" y="2247828"/>
                <a:ext cx="2401794" cy="832910"/>
              </a:xfrm>
              <a:prstGeom prst="round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EOS disk server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+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Condor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vLHC@Home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)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40" name="Group 12"/>
              <p:cNvGrpSpPr/>
              <p:nvPr/>
            </p:nvGrpSpPr>
            <p:grpSpPr>
              <a:xfrm>
                <a:off x="7920295" y="2479617"/>
                <a:ext cx="640061" cy="369332"/>
                <a:chOff x="2991897" y="1152248"/>
                <a:chExt cx="640061" cy="369332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991897" y="1152248"/>
                  <a:ext cx="5684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48X</a:t>
                  </a: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42" name="Can 5"/>
                <p:cNvSpPr/>
                <p:nvPr/>
              </p:nvSpPr>
              <p:spPr>
                <a:xfrm>
                  <a:off x="3480813" y="1219838"/>
                  <a:ext cx="151145" cy="226263"/>
                </a:xfrm>
                <a:prstGeom prst="can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CB093F-35B6-AB4A-8C5F-688F47D9B92E}"/>
              </a:ext>
            </a:extLst>
          </p:cNvPr>
          <p:cNvSpPr txBox="1"/>
          <p:nvPr/>
        </p:nvSpPr>
        <p:spPr>
          <a:xfrm rot="19555684">
            <a:off x="9947924" y="5851735"/>
            <a:ext cx="22493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Proof</a:t>
            </a:r>
            <a:r>
              <a:rPr lang="en-GB" b="1" dirty="0"/>
              <a:t> of </a:t>
            </a:r>
            <a:r>
              <a:rPr lang="en-GB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Concept</a:t>
            </a:r>
            <a:r>
              <a:rPr lang="en-GB" b="1" dirty="0"/>
              <a:t> </a:t>
            </a:r>
            <a:r>
              <a:rPr lang="en-GB" b="1" dirty="0">
                <a:solidFill>
                  <a:srgbClr val="FFC0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183142688"/>
      </p:ext>
    </p:extLst>
  </p:cSld>
  <p:clrMapOvr>
    <a:masterClrMapping/>
  </p:clrMapOvr>
</p:sld>
</file>

<file path=ppt/theme/theme1.xml><?xml version="1.0" encoding="utf-8"?>
<a:theme xmlns:a="http://schemas.openxmlformats.org/drawingml/2006/main" name="2_CERNcobrandi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ERN-cobranding_16-9" id="{9486FF97-64B1-7C4D-8783-1EE84628D569}" vid="{D93ABEC0-9207-7340-8DD8-677D17C1D6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19033</TotalTime>
  <Words>1771</Words>
  <Application>Microsoft Macintosh PowerPoint</Application>
  <PresentationFormat>Custom</PresentationFormat>
  <Paragraphs>351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2_CERNcobrandi16-9</vt:lpstr>
      <vt:lpstr>PowerPoint Presentation</vt:lpstr>
      <vt:lpstr>Sharing server nodes for storage and compute Batch on EOS Extra Resources </vt:lpstr>
      <vt:lpstr>BEER Contributors</vt:lpstr>
      <vt:lpstr>Background</vt:lpstr>
      <vt:lpstr>Motivation</vt:lpstr>
      <vt:lpstr>PowerPoint Presentation</vt:lpstr>
      <vt:lpstr>First Steps </vt:lpstr>
      <vt:lpstr>Test systems</vt:lpstr>
      <vt:lpstr>Tests with more recent hardware </vt:lpstr>
      <vt:lpstr>Running with no payload</vt:lpstr>
      <vt:lpstr>Running with compute payload</vt:lpstr>
      <vt:lpstr>What did we learn?</vt:lpstr>
      <vt:lpstr>How to turn this into production?</vt:lpstr>
      <vt:lpstr>A model emerged</vt:lpstr>
      <vt:lpstr>Condor + Containers </vt:lpstr>
      <vt:lpstr>Testbed #3</vt:lpstr>
      <vt:lpstr>Limits</vt:lpstr>
      <vt:lpstr>Security? </vt:lpstr>
      <vt:lpstr>Load generation</vt:lpstr>
      <vt:lpstr>Test Job:  2000 MC Events, 8 cores </vt:lpstr>
      <vt:lpstr>PowerPoint Presentation</vt:lpstr>
      <vt:lpstr>Preproduction</vt:lpstr>
      <vt:lpstr>BEER on Production Nodes </vt:lpstr>
      <vt:lpstr>Plots from monitoring: production </vt:lpstr>
      <vt:lpstr>Plots from monitoring: production</vt:lpstr>
      <vt:lpstr>Next Steps </vt:lpstr>
      <vt:lpstr>What could be gained for CERN?  precision at best 10 – 20 %, but based on conservative assumptions roughly 10 HEP-SPECs / core </vt:lpstr>
      <vt:lpstr>PowerPoint Presentation</vt:lpstr>
      <vt:lpstr>Estimated effort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Scheduling  Next Steps </dc:title>
  <dc:creator>Microsoft Office User</dc:creator>
  <cp:lastModifiedBy>David Smith</cp:lastModifiedBy>
  <cp:revision>538</cp:revision>
  <dcterms:created xsi:type="dcterms:W3CDTF">2017-01-09T18:34:21Z</dcterms:created>
  <dcterms:modified xsi:type="dcterms:W3CDTF">2018-07-10T10:22:20Z</dcterms:modified>
</cp:coreProperties>
</file>